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7" r:id="rId2"/>
  </p:sldMasterIdLst>
  <p:notesMasterIdLst>
    <p:notesMasterId r:id="rId19"/>
  </p:notesMasterIdLst>
  <p:sldIdLst>
    <p:sldId id="6584" r:id="rId3"/>
    <p:sldId id="265" r:id="rId4"/>
    <p:sldId id="256" r:id="rId5"/>
    <p:sldId id="2147375953" r:id="rId6"/>
    <p:sldId id="2147375974" r:id="rId7"/>
    <p:sldId id="2147375975" r:id="rId8"/>
    <p:sldId id="2147470438" r:id="rId9"/>
    <p:sldId id="2147375968" r:id="rId10"/>
    <p:sldId id="2147470439" r:id="rId11"/>
    <p:sldId id="2147375970" r:id="rId12"/>
    <p:sldId id="2147470435" r:id="rId13"/>
    <p:sldId id="2147470434" r:id="rId14"/>
    <p:sldId id="2147470432" r:id="rId15"/>
    <p:sldId id="2147470436" r:id="rId16"/>
    <p:sldId id="2147375956"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E0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9" autoAdjust="0"/>
    <p:restoredTop sz="97185"/>
  </p:normalViewPr>
  <p:slideViewPr>
    <p:cSldViewPr snapToGrid="0">
      <p:cViewPr varScale="1">
        <p:scale>
          <a:sx n="113" d="100"/>
          <a:sy n="113" d="100"/>
        </p:scale>
        <p:origin x="20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3938985471675"/>
          <c:y val="0.15058955683612682"/>
          <c:w val="0.76833378523622653"/>
          <c:h val="0.72335935823624398"/>
        </c:manualLayout>
      </c:layout>
      <c:barChart>
        <c:barDir val="col"/>
        <c:grouping val="clustered"/>
        <c:varyColors val="0"/>
        <c:ser>
          <c:idx val="0"/>
          <c:order val="0"/>
          <c:tx>
            <c:strRef>
              <c:f>Sheet1!$B$1</c:f>
              <c:strCache>
                <c:ptCount val="1"/>
                <c:pt idx="0">
                  <c:v>Series 1</c:v>
                </c:pt>
              </c:strCache>
            </c:strRef>
          </c:tx>
          <c:invertIfNegative val="0"/>
          <c:cat>
            <c:numRef>
              <c:f>Sheet1!$A$2:$A$13</c:f>
              <c:numCache>
                <c:formatCode>General</c:formatCode>
                <c:ptCount val="12"/>
                <c:pt idx="0">
                  <c:v>0</c:v>
                </c:pt>
                <c:pt idx="1">
                  <c:v>6</c:v>
                </c:pt>
                <c:pt idx="2">
                  <c:v>12</c:v>
                </c:pt>
                <c:pt idx="3">
                  <c:v>18</c:v>
                </c:pt>
                <c:pt idx="4">
                  <c:v>24</c:v>
                </c:pt>
                <c:pt idx="5">
                  <c:v>30</c:v>
                </c:pt>
                <c:pt idx="6">
                  <c:v>36</c:v>
                </c:pt>
                <c:pt idx="7">
                  <c:v>42</c:v>
                </c:pt>
                <c:pt idx="8">
                  <c:v>48</c:v>
                </c:pt>
                <c:pt idx="9">
                  <c:v>54</c:v>
                </c:pt>
                <c:pt idx="10">
                  <c:v>60</c:v>
                </c:pt>
                <c:pt idx="11">
                  <c:v>66</c:v>
                </c:pt>
              </c:numCache>
            </c:numRef>
          </c:cat>
          <c:val>
            <c:numRef>
              <c:f>Sheet1!$B$2:$B$13</c:f>
              <c:numCache>
                <c:formatCode>General</c:formatCode>
                <c:ptCount val="12"/>
              </c:numCache>
            </c:numRef>
          </c:val>
          <c:extLst>
            <c:ext xmlns:c16="http://schemas.microsoft.com/office/drawing/2014/chart" uri="{C3380CC4-5D6E-409C-BE32-E72D297353CC}">
              <c16:uniqueId val="{00000000-4651-1944-A199-9760A78612E1}"/>
            </c:ext>
          </c:extLst>
        </c:ser>
        <c:dLbls>
          <c:showLegendKey val="0"/>
          <c:showVal val="0"/>
          <c:showCatName val="0"/>
          <c:showSerName val="0"/>
          <c:showPercent val="0"/>
          <c:showBubbleSize val="0"/>
        </c:dLbls>
        <c:gapWidth val="150"/>
        <c:axId val="69927296"/>
        <c:axId val="69928832"/>
      </c:barChart>
      <c:catAx>
        <c:axId val="69927296"/>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1000"/>
            </a:pPr>
            <a:endParaRPr lang="en-US"/>
          </a:p>
        </c:txPr>
        <c:crossAx val="69928832"/>
        <c:crosses val="autoZero"/>
        <c:auto val="1"/>
        <c:lblAlgn val="ctr"/>
        <c:lblOffset val="100"/>
        <c:noMultiLvlLbl val="0"/>
      </c:catAx>
      <c:valAx>
        <c:axId val="69928832"/>
        <c:scaling>
          <c:orientation val="minMax"/>
          <c:max val="100"/>
          <c:min val="0"/>
        </c:scaling>
        <c:delete val="0"/>
        <c:axPos val="l"/>
        <c:numFmt formatCode="General" sourceLinked="0"/>
        <c:majorTickMark val="out"/>
        <c:minorTickMark val="none"/>
        <c:tickLblPos val="nextTo"/>
        <c:spPr>
          <a:ln w="19050">
            <a:solidFill>
              <a:schemeClr val="tx1"/>
            </a:solidFill>
          </a:ln>
        </c:spPr>
        <c:txPr>
          <a:bodyPr/>
          <a:lstStyle/>
          <a:p>
            <a:pPr>
              <a:defRPr sz="1050"/>
            </a:pPr>
            <a:endParaRPr lang="en-US"/>
          </a:p>
        </c:txPr>
        <c:crossAx val="69927296"/>
        <c:crosses val="autoZero"/>
        <c:crossBetween val="midCat"/>
        <c:majorUnit val="20"/>
        <c:minorUnit val="2.0000000000000004E-2"/>
      </c:valAx>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83938985471675"/>
          <c:y val="7.5240670278416105E-2"/>
          <c:w val="0.8060560517461296"/>
          <c:h val="0.79870828791346171"/>
        </c:manualLayout>
      </c:layout>
      <c:barChart>
        <c:barDir val="col"/>
        <c:grouping val="clustered"/>
        <c:varyColors val="0"/>
        <c:ser>
          <c:idx val="0"/>
          <c:order val="0"/>
          <c:tx>
            <c:strRef>
              <c:f>Sheet1!$B$1</c:f>
              <c:strCache>
                <c:ptCount val="1"/>
                <c:pt idx="0">
                  <c:v>Series 1</c:v>
                </c:pt>
              </c:strCache>
            </c:strRef>
          </c:tx>
          <c:invertIfNegative val="0"/>
          <c:cat>
            <c:numRef>
              <c:f>Sheet1!$A$2:$A$6</c:f>
              <c:numCache>
                <c:formatCode>General</c:formatCode>
                <c:ptCount val="5"/>
                <c:pt idx="0">
                  <c:v>0</c:v>
                </c:pt>
                <c:pt idx="1">
                  <c:v>2</c:v>
                </c:pt>
                <c:pt idx="2">
                  <c:v>4</c:v>
                </c:pt>
                <c:pt idx="3">
                  <c:v>6</c:v>
                </c:pt>
                <c:pt idx="4">
                  <c:v>8</c:v>
                </c:pt>
              </c:numCache>
            </c:numRef>
          </c:cat>
          <c:val>
            <c:numRef>
              <c:f>Sheet1!$B$2:$B$6</c:f>
              <c:numCache>
                <c:formatCode>General</c:formatCode>
                <c:ptCount val="5"/>
              </c:numCache>
            </c:numRef>
          </c:val>
          <c:extLst>
            <c:ext xmlns:c16="http://schemas.microsoft.com/office/drawing/2014/chart" uri="{C3380CC4-5D6E-409C-BE32-E72D297353CC}">
              <c16:uniqueId val="{00000000-E2AB-FB40-93AF-2F842E6F8A61}"/>
            </c:ext>
          </c:extLst>
        </c:ser>
        <c:ser>
          <c:idx val="1"/>
          <c:order val="1"/>
          <c:tx>
            <c:strRef>
              <c:f>Sheet1!$C$1</c:f>
              <c:strCache>
                <c:ptCount val="1"/>
                <c:pt idx="0">
                  <c:v>Series 2</c:v>
                </c:pt>
              </c:strCache>
            </c:strRef>
          </c:tx>
          <c:invertIfNegative val="0"/>
          <c:cat>
            <c:numRef>
              <c:f>Sheet1!$A$2:$A$6</c:f>
              <c:numCache>
                <c:formatCode>General</c:formatCode>
                <c:ptCount val="5"/>
                <c:pt idx="0">
                  <c:v>0</c:v>
                </c:pt>
                <c:pt idx="1">
                  <c:v>2</c:v>
                </c:pt>
                <c:pt idx="2">
                  <c:v>4</c:v>
                </c:pt>
                <c:pt idx="3">
                  <c:v>6</c:v>
                </c:pt>
                <c:pt idx="4">
                  <c:v>8</c:v>
                </c:pt>
              </c:numCache>
            </c:numRef>
          </c:cat>
          <c:val>
            <c:numRef>
              <c:f>Sheet1!$C$2:$C$6</c:f>
              <c:numCache>
                <c:formatCode>General</c:formatCode>
                <c:ptCount val="5"/>
              </c:numCache>
            </c:numRef>
          </c:val>
          <c:extLst>
            <c:ext xmlns:c16="http://schemas.microsoft.com/office/drawing/2014/chart" uri="{C3380CC4-5D6E-409C-BE32-E72D297353CC}">
              <c16:uniqueId val="{00000001-E2AB-FB40-93AF-2F842E6F8A61}"/>
            </c:ext>
          </c:extLst>
        </c:ser>
        <c:ser>
          <c:idx val="2"/>
          <c:order val="2"/>
          <c:tx>
            <c:strRef>
              <c:f>Sheet1!$D$1</c:f>
              <c:strCache>
                <c:ptCount val="1"/>
                <c:pt idx="0">
                  <c:v>Series 3</c:v>
                </c:pt>
              </c:strCache>
            </c:strRef>
          </c:tx>
          <c:invertIfNegative val="0"/>
          <c:cat>
            <c:numRef>
              <c:f>Sheet1!$A$2:$A$6</c:f>
              <c:numCache>
                <c:formatCode>General</c:formatCode>
                <c:ptCount val="5"/>
                <c:pt idx="0">
                  <c:v>0</c:v>
                </c:pt>
                <c:pt idx="1">
                  <c:v>2</c:v>
                </c:pt>
                <c:pt idx="2">
                  <c:v>4</c:v>
                </c:pt>
                <c:pt idx="3">
                  <c:v>6</c:v>
                </c:pt>
                <c:pt idx="4">
                  <c:v>8</c:v>
                </c:pt>
              </c:numCache>
            </c:numRef>
          </c:cat>
          <c:val>
            <c:numRef>
              <c:f>Sheet1!$D$2:$D$6</c:f>
              <c:numCache>
                <c:formatCode>General</c:formatCode>
                <c:ptCount val="5"/>
              </c:numCache>
            </c:numRef>
          </c:val>
          <c:extLst>
            <c:ext xmlns:c16="http://schemas.microsoft.com/office/drawing/2014/chart" uri="{C3380CC4-5D6E-409C-BE32-E72D297353CC}">
              <c16:uniqueId val="{00000002-E2AB-FB40-93AF-2F842E6F8A61}"/>
            </c:ext>
          </c:extLst>
        </c:ser>
        <c:dLbls>
          <c:showLegendKey val="0"/>
          <c:showVal val="0"/>
          <c:showCatName val="0"/>
          <c:showSerName val="0"/>
          <c:showPercent val="0"/>
          <c:showBubbleSize val="0"/>
        </c:dLbls>
        <c:gapWidth val="150"/>
        <c:axId val="54597888"/>
        <c:axId val="54599680"/>
      </c:barChart>
      <c:catAx>
        <c:axId val="54597888"/>
        <c:scaling>
          <c:orientation val="minMax"/>
        </c:scaling>
        <c:delete val="0"/>
        <c:axPos val="b"/>
        <c:numFmt formatCode="General" sourceLinked="1"/>
        <c:majorTickMark val="out"/>
        <c:minorTickMark val="none"/>
        <c:tickLblPos val="nextTo"/>
        <c:spPr>
          <a:ln w="19050">
            <a:solidFill>
              <a:schemeClr val="tx1"/>
            </a:solidFill>
          </a:ln>
        </c:spPr>
        <c:txPr>
          <a:bodyPr/>
          <a:lstStyle/>
          <a:p>
            <a:pPr>
              <a:defRPr sz="900"/>
            </a:pPr>
            <a:endParaRPr lang="en-US"/>
          </a:p>
        </c:txPr>
        <c:crossAx val="54599680"/>
        <c:crosses val="autoZero"/>
        <c:auto val="1"/>
        <c:lblAlgn val="ctr"/>
        <c:lblOffset val="100"/>
        <c:noMultiLvlLbl val="0"/>
      </c:catAx>
      <c:valAx>
        <c:axId val="54599680"/>
        <c:scaling>
          <c:orientation val="minMax"/>
          <c:max val="1"/>
          <c:min val="0"/>
        </c:scaling>
        <c:delete val="0"/>
        <c:axPos val="l"/>
        <c:numFmt formatCode="General" sourceLinked="0"/>
        <c:majorTickMark val="out"/>
        <c:minorTickMark val="none"/>
        <c:tickLblPos val="nextTo"/>
        <c:spPr>
          <a:ln w="19050">
            <a:solidFill>
              <a:schemeClr val="tx1"/>
            </a:solidFill>
          </a:ln>
        </c:spPr>
        <c:txPr>
          <a:bodyPr/>
          <a:lstStyle/>
          <a:p>
            <a:pPr>
              <a:defRPr sz="1000"/>
            </a:pPr>
            <a:endParaRPr lang="en-US"/>
          </a:p>
        </c:txPr>
        <c:crossAx val="54597888"/>
        <c:crosses val="autoZero"/>
        <c:crossBetween val="midCat"/>
        <c:majorUnit val="0.25"/>
        <c:minorUnit val="2.0000000000000004E-2"/>
      </c:valAx>
    </c:plotArea>
    <c:plotVisOnly val="1"/>
    <c:dispBlanksAs val="gap"/>
    <c:showDLblsOverMax val="0"/>
  </c:chart>
  <c:txPr>
    <a:bodyPr/>
    <a:lstStyle/>
    <a:p>
      <a:pPr>
        <a:defRPr sz="1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10/5/23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2C29A4-D5CC-EB42-81EE-C53A5E476CED}" type="slidenum">
              <a:rPr lang="en-US" smtClean="0"/>
              <a:t>1</a:t>
            </a:fld>
            <a:endParaRPr lang="en-US" dirty="0"/>
          </a:p>
        </p:txBody>
      </p:sp>
    </p:spTree>
    <p:extLst>
      <p:ext uri="{BB962C8B-B14F-4D97-AF65-F5344CB8AC3E}">
        <p14:creationId xmlns:p14="http://schemas.microsoft.com/office/powerpoint/2010/main" val="41422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027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444B1-158A-4BF6-99BF-61DE2EB2E35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16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_Short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CC7049-9E85-6D47-8947-FB81F614D76A}"/>
              </a:ext>
            </a:extLst>
          </p:cNvPr>
          <p:cNvSpPr/>
          <p:nvPr userDrawn="1"/>
        </p:nvSpPr>
        <p:spPr>
          <a:xfrm>
            <a:off x="8419583" y="5596469"/>
            <a:ext cx="3772417" cy="1261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p>
        </p:txBody>
      </p:sp>
      <p:sp>
        <p:nvSpPr>
          <p:cNvPr id="2" name="Title 1">
            <a:extLst>
              <a:ext uri="{FF2B5EF4-FFF2-40B4-BE49-F238E27FC236}">
                <a16:creationId xmlns:a16="http://schemas.microsoft.com/office/drawing/2014/main" id="{5FEA74E7-9D58-484C-A8F3-83EE1732E3D9}"/>
              </a:ext>
            </a:extLst>
          </p:cNvPr>
          <p:cNvSpPr>
            <a:spLocks noGrp="1"/>
          </p:cNvSpPr>
          <p:nvPr>
            <p:ph type="ctrTitle" hasCustomPrompt="1"/>
          </p:nvPr>
        </p:nvSpPr>
        <p:spPr>
          <a:xfrm>
            <a:off x="4359728" y="544707"/>
            <a:ext cx="6933112" cy="2983353"/>
          </a:xfrm>
          <a:prstGeom prst="rect">
            <a:avLst/>
          </a:prstGeom>
        </p:spPr>
        <p:txBody>
          <a:bodyPr anchor="b" anchorCtr="0">
            <a:normAutofit/>
          </a:bodyPr>
          <a:lstStyle>
            <a:lvl1pPr algn="l">
              <a:defRPr sz="4600" b="1">
                <a:solidFill>
                  <a:schemeClr val="accent1"/>
                </a:solidFill>
              </a:defRPr>
            </a:lvl1pPr>
          </a:lstStyle>
          <a:p>
            <a:r>
              <a:rPr lang="en-US" dirty="0"/>
              <a:t>Arial Bold 46pt Title</a:t>
            </a:r>
          </a:p>
        </p:txBody>
      </p:sp>
      <p:sp>
        <p:nvSpPr>
          <p:cNvPr id="3" name="Subtitle 2">
            <a:extLst>
              <a:ext uri="{FF2B5EF4-FFF2-40B4-BE49-F238E27FC236}">
                <a16:creationId xmlns:a16="http://schemas.microsoft.com/office/drawing/2014/main" id="{A38C6541-C4A5-0F4E-B98F-CDF4FAE065A6}"/>
              </a:ext>
            </a:extLst>
          </p:cNvPr>
          <p:cNvSpPr>
            <a:spLocks noGrp="1"/>
          </p:cNvSpPr>
          <p:nvPr>
            <p:ph type="subTitle" idx="1" hasCustomPrompt="1"/>
          </p:nvPr>
        </p:nvSpPr>
        <p:spPr>
          <a:xfrm>
            <a:off x="4359728" y="3736655"/>
            <a:ext cx="6308272" cy="1535965"/>
          </a:xfrm>
          <a:prstGeom prst="rect">
            <a:avLst/>
          </a:prstGeom>
        </p:spPr>
        <p:txBody>
          <a:bodyPr anchor="t">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TITLE ARIAL BOLD UPPERCASE</a:t>
            </a:r>
          </a:p>
        </p:txBody>
      </p:sp>
      <p:pic>
        <p:nvPicPr>
          <p:cNvPr id="7" name="Picture 6">
            <a:extLst>
              <a:ext uri="{FF2B5EF4-FFF2-40B4-BE49-F238E27FC236}">
                <a16:creationId xmlns:a16="http://schemas.microsoft.com/office/drawing/2014/main" id="{A1DA1996-2071-8E4C-958D-33900DD39C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975100" cy="6858000"/>
          </a:xfrm>
          <a:prstGeom prst="rect">
            <a:avLst/>
          </a:prstGeom>
        </p:spPr>
      </p:pic>
      <p:pic>
        <p:nvPicPr>
          <p:cNvPr id="8" name="Picture 7">
            <a:extLst>
              <a:ext uri="{FF2B5EF4-FFF2-40B4-BE49-F238E27FC236}">
                <a16:creationId xmlns:a16="http://schemas.microsoft.com/office/drawing/2014/main" id="{7D000F65-2584-844D-818D-54FE4FF009C1}"/>
              </a:ext>
            </a:extLst>
          </p:cNvPr>
          <p:cNvPicPr>
            <a:picLocks noChangeAspect="1"/>
          </p:cNvPicPr>
          <p:nvPr userDrawn="1"/>
        </p:nvPicPr>
        <p:blipFill>
          <a:blip r:embed="rId3"/>
          <a:stretch>
            <a:fillRect/>
          </a:stretch>
        </p:blipFill>
        <p:spPr>
          <a:xfrm>
            <a:off x="8419583" y="5596469"/>
            <a:ext cx="3273665" cy="937683"/>
          </a:xfrm>
          <a:prstGeom prst="rect">
            <a:avLst/>
          </a:prstGeom>
        </p:spPr>
      </p:pic>
      <p:sp>
        <p:nvSpPr>
          <p:cNvPr id="14" name="Text Placeholder 13">
            <a:extLst>
              <a:ext uri="{FF2B5EF4-FFF2-40B4-BE49-F238E27FC236}">
                <a16:creationId xmlns:a16="http://schemas.microsoft.com/office/drawing/2014/main" id="{13369D8A-0780-064F-916B-8C1A23055899}"/>
              </a:ext>
            </a:extLst>
          </p:cNvPr>
          <p:cNvSpPr>
            <a:spLocks noGrp="1"/>
          </p:cNvSpPr>
          <p:nvPr>
            <p:ph type="body" sz="quarter" idx="10" hasCustomPrompt="1"/>
          </p:nvPr>
        </p:nvSpPr>
        <p:spPr>
          <a:xfrm>
            <a:off x="4359729" y="5720834"/>
            <a:ext cx="3458392" cy="554359"/>
          </a:xfrm>
          <a:prstGeom prst="rect">
            <a:avLst/>
          </a:prstGeom>
        </p:spPr>
        <p:txBody>
          <a:bodyPr anchor="ct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Date Here</a:t>
            </a:r>
          </a:p>
        </p:txBody>
      </p:sp>
    </p:spTree>
    <p:extLst>
      <p:ext uri="{BB962C8B-B14F-4D97-AF65-F5344CB8AC3E}">
        <p14:creationId xmlns:p14="http://schemas.microsoft.com/office/powerpoint/2010/main" val="267974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7068211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02043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39417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80666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72732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9709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7585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78859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74420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20080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16071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5092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10/5/23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17558341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4.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046" TargetMode="External"/><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2FDE-8BE0-6849-9DBB-6553B85D24D5}"/>
              </a:ext>
            </a:extLst>
          </p:cNvPr>
          <p:cNvSpPr>
            <a:spLocks noGrp="1"/>
          </p:cNvSpPr>
          <p:nvPr>
            <p:ph type="title"/>
          </p:nvPr>
        </p:nvSpPr>
        <p:spPr/>
        <p:txBody>
          <a:bodyPr>
            <a:normAutofit/>
          </a:bodyPr>
          <a:lstStyle/>
          <a:p>
            <a:r>
              <a:rPr lang="en-US" dirty="0"/>
              <a:t>Choosing Between Doublets and Triplets in </a:t>
            </a:r>
            <a:r>
              <a:rPr lang="en-US" dirty="0" err="1"/>
              <a:t>mHSPC</a:t>
            </a:r>
            <a:r>
              <a:rPr lang="en-US" dirty="0"/>
              <a:t>: What Is the Data?</a:t>
            </a:r>
          </a:p>
        </p:txBody>
      </p:sp>
      <p:sp>
        <p:nvSpPr>
          <p:cNvPr id="3" name="Subtitle 2">
            <a:extLst>
              <a:ext uri="{FF2B5EF4-FFF2-40B4-BE49-F238E27FC236}">
                <a16:creationId xmlns:a16="http://schemas.microsoft.com/office/drawing/2014/main" id="{BCD0B2AC-4D6D-DA4E-BE63-1006E60E77CD}"/>
              </a:ext>
            </a:extLst>
          </p:cNvPr>
          <p:cNvSpPr>
            <a:spLocks noGrp="1"/>
          </p:cNvSpPr>
          <p:nvPr>
            <p:ph type="body" idx="1"/>
          </p:nvPr>
        </p:nvSpPr>
        <p:spPr/>
        <p:txBody>
          <a:bodyPr>
            <a:normAutofit fontScale="77500" lnSpcReduction="20000"/>
          </a:bodyPr>
          <a:lstStyle/>
          <a:p>
            <a:r>
              <a:rPr lang="en-US" dirty="0"/>
              <a:t>Alicia Morgans, MD, MPH</a:t>
            </a:r>
          </a:p>
          <a:p>
            <a:r>
              <a:rPr lang="en-US" dirty="0"/>
              <a:t>Medical Director, Survivorship Program</a:t>
            </a:r>
          </a:p>
          <a:p>
            <a:r>
              <a:rPr lang="en-US" dirty="0"/>
              <a:t>Dana-Farber Cancer Institute</a:t>
            </a:r>
          </a:p>
          <a:p>
            <a:r>
              <a:rPr lang="en-US" dirty="0"/>
              <a:t>Associate Professor, Harvard Medical School </a:t>
            </a:r>
          </a:p>
          <a:p>
            <a:r>
              <a:rPr lang="en-US" dirty="0"/>
              <a:t>Boston, MA </a:t>
            </a:r>
          </a:p>
        </p:txBody>
      </p:sp>
    </p:spTree>
    <p:extLst>
      <p:ext uri="{BB962C8B-B14F-4D97-AF65-F5344CB8AC3E}">
        <p14:creationId xmlns:p14="http://schemas.microsoft.com/office/powerpoint/2010/main" val="3976612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F202-B180-9847-CC15-F5ADEF62F61C}"/>
              </a:ext>
            </a:extLst>
          </p:cNvPr>
          <p:cNvSpPr>
            <a:spLocks noGrp="1"/>
          </p:cNvSpPr>
          <p:nvPr>
            <p:ph type="title"/>
          </p:nvPr>
        </p:nvSpPr>
        <p:spPr>
          <a:xfrm>
            <a:off x="609600" y="199505"/>
            <a:ext cx="10744200" cy="1185577"/>
          </a:xfrm>
        </p:spPr>
        <p:txBody>
          <a:bodyPr>
            <a:normAutofit/>
          </a:bodyPr>
          <a:lstStyle/>
          <a:p>
            <a:r>
              <a:rPr lang="en-US" dirty="0"/>
              <a:t>ARASENS Overall Survival</a:t>
            </a:r>
            <a:br>
              <a:rPr lang="en-US" dirty="0"/>
            </a:br>
            <a:r>
              <a:rPr lang="en-US" sz="2400" b="0" dirty="0">
                <a:latin typeface="Arial" panose="020B0604020202020204" pitchFamily="34" charset="0"/>
                <a:cs typeface="Arial" panose="020B0604020202020204" pitchFamily="34" charset="0"/>
              </a:rPr>
              <a:t>Overall Survival By Metastatic Stage at Initial Diagnosis</a:t>
            </a:r>
            <a:endParaRPr lang="en-US" b="0" dirty="0"/>
          </a:p>
        </p:txBody>
      </p:sp>
      <p:pic>
        <p:nvPicPr>
          <p:cNvPr id="7" name="Picture 6">
            <a:extLst>
              <a:ext uri="{FF2B5EF4-FFF2-40B4-BE49-F238E27FC236}">
                <a16:creationId xmlns:a16="http://schemas.microsoft.com/office/drawing/2014/main" id="{9BB2E0E3-E874-8054-4B6A-A7422C7FE4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542" t="9" r="2306" b="9"/>
          <a:stretch/>
        </p:blipFill>
        <p:spPr>
          <a:xfrm>
            <a:off x="696417" y="1955340"/>
            <a:ext cx="10799165" cy="3859587"/>
          </a:xfrm>
          <a:prstGeom prst="rect">
            <a:avLst/>
          </a:prstGeom>
        </p:spPr>
      </p:pic>
      <p:sp>
        <p:nvSpPr>
          <p:cNvPr id="4" name="TextBox 3">
            <a:extLst>
              <a:ext uri="{FF2B5EF4-FFF2-40B4-BE49-F238E27FC236}">
                <a16:creationId xmlns:a16="http://schemas.microsoft.com/office/drawing/2014/main" id="{5059BC42-D71A-1DA8-EFF6-25FCC401305E}"/>
              </a:ext>
            </a:extLst>
          </p:cNvPr>
          <p:cNvSpPr txBox="1"/>
          <p:nvPr/>
        </p:nvSpPr>
        <p:spPr>
          <a:xfrm>
            <a:off x="644711" y="6199201"/>
            <a:ext cx="6096000" cy="276999"/>
          </a:xfrm>
          <a:prstGeom prst="rect">
            <a:avLst/>
          </a:prstGeom>
          <a:noFill/>
        </p:spPr>
        <p:txBody>
          <a:bodyPr wrap="square">
            <a:spAutoFit/>
          </a:bodyPr>
          <a:lstStyle/>
          <a:p>
            <a:r>
              <a:rPr lang="en-US" sz="1200" dirty="0"/>
              <a:t>ADT, androgen deprivation therapy. </a:t>
            </a:r>
          </a:p>
        </p:txBody>
      </p:sp>
      <p:sp>
        <p:nvSpPr>
          <p:cNvPr id="5" name="Title 1">
            <a:extLst>
              <a:ext uri="{FF2B5EF4-FFF2-40B4-BE49-F238E27FC236}">
                <a16:creationId xmlns:a16="http://schemas.microsoft.com/office/drawing/2014/main" id="{A9B486F0-6050-E7DC-CAF4-0780BEBDD697}"/>
              </a:ext>
            </a:extLst>
          </p:cNvPr>
          <p:cNvSpPr txBox="1">
            <a:spLocks/>
          </p:cNvSpPr>
          <p:nvPr/>
        </p:nvSpPr>
        <p:spPr>
          <a:xfrm>
            <a:off x="1469460" y="1396769"/>
            <a:ext cx="3941087" cy="552334"/>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algn="ctr"/>
            <a:r>
              <a:rPr lang="en-US" sz="1600" dirty="0">
                <a:latin typeface="Arial" panose="020B0604020202020204" pitchFamily="34" charset="0"/>
                <a:cs typeface="Arial" panose="020B0604020202020204" pitchFamily="34" charset="0"/>
              </a:rPr>
              <a:t>De novo metastatic disease</a:t>
            </a:r>
          </a:p>
        </p:txBody>
      </p:sp>
      <p:sp>
        <p:nvSpPr>
          <p:cNvPr id="9" name="Title 1">
            <a:extLst>
              <a:ext uri="{FF2B5EF4-FFF2-40B4-BE49-F238E27FC236}">
                <a16:creationId xmlns:a16="http://schemas.microsoft.com/office/drawing/2014/main" id="{4D58967F-D796-6F13-C67A-BDD742744C6F}"/>
              </a:ext>
            </a:extLst>
          </p:cNvPr>
          <p:cNvSpPr txBox="1">
            <a:spLocks/>
          </p:cNvSpPr>
          <p:nvPr/>
        </p:nvSpPr>
        <p:spPr>
          <a:xfrm>
            <a:off x="6781454" y="1390538"/>
            <a:ext cx="4401553" cy="552334"/>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algn="ctr"/>
            <a:r>
              <a:rPr lang="en-US" sz="1600" dirty="0">
                <a:latin typeface="Arial" panose="020B0604020202020204" pitchFamily="34" charset="0"/>
                <a:cs typeface="Arial" panose="020B0604020202020204" pitchFamily="34" charset="0"/>
              </a:rPr>
              <a:t>Recurrent metastatic disease</a:t>
            </a:r>
          </a:p>
        </p:txBody>
      </p:sp>
      <p:sp>
        <p:nvSpPr>
          <p:cNvPr id="10" name="TextBox 9">
            <a:extLst>
              <a:ext uri="{FF2B5EF4-FFF2-40B4-BE49-F238E27FC236}">
                <a16:creationId xmlns:a16="http://schemas.microsoft.com/office/drawing/2014/main" id="{133A3F8C-219F-E3B8-71F8-697EB5B81A8F}"/>
              </a:ext>
            </a:extLst>
          </p:cNvPr>
          <p:cNvSpPr txBox="1"/>
          <p:nvPr/>
        </p:nvSpPr>
        <p:spPr>
          <a:xfrm>
            <a:off x="644711" y="6488668"/>
            <a:ext cx="7722307" cy="276999"/>
          </a:xfrm>
          <a:prstGeom prst="rect">
            <a:avLst/>
          </a:prstGeom>
          <a:noFill/>
        </p:spPr>
        <p:txBody>
          <a:bodyPr wrap="none" rtlCol="0">
            <a:spAutoFit/>
          </a:bodyPr>
          <a:lstStyle/>
          <a:p>
            <a:r>
              <a:rPr lang="en-US" sz="1200" dirty="0">
                <a:solidFill>
                  <a:schemeClr val="bg1">
                    <a:lumMod val="50000"/>
                  </a:schemeClr>
                </a:solidFill>
              </a:rPr>
              <a:t>Smith MR, et al. ASCO GU 2022. Abstract 13; Smith MR, et al. </a:t>
            </a:r>
            <a:r>
              <a:rPr lang="en-US" sz="1200" i="1" dirty="0">
                <a:solidFill>
                  <a:schemeClr val="bg1">
                    <a:lumMod val="50000"/>
                  </a:schemeClr>
                </a:solidFill>
              </a:rPr>
              <a:t>N </a:t>
            </a:r>
            <a:r>
              <a:rPr lang="en-US" sz="1200" i="1" dirty="0" err="1">
                <a:solidFill>
                  <a:schemeClr val="bg1">
                    <a:lumMod val="50000"/>
                  </a:schemeClr>
                </a:solidFill>
              </a:rPr>
              <a:t>Engl</a:t>
            </a:r>
            <a:r>
              <a:rPr lang="en-US" sz="1200" i="1" dirty="0">
                <a:solidFill>
                  <a:schemeClr val="bg1">
                    <a:lumMod val="50000"/>
                  </a:schemeClr>
                </a:solidFill>
              </a:rPr>
              <a:t> J Med</a:t>
            </a:r>
            <a:r>
              <a:rPr lang="en-US" sz="1200" dirty="0">
                <a:solidFill>
                  <a:schemeClr val="bg1">
                    <a:lumMod val="50000"/>
                  </a:schemeClr>
                </a:solidFill>
              </a:rPr>
              <a:t>. 2022 Mar 24;386(12):1132-1142.</a:t>
            </a:r>
          </a:p>
        </p:txBody>
      </p:sp>
    </p:spTree>
    <p:extLst>
      <p:ext uri="{BB962C8B-B14F-4D97-AF65-F5344CB8AC3E}">
        <p14:creationId xmlns:p14="http://schemas.microsoft.com/office/powerpoint/2010/main" val="404404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EEB6AF-99CE-9E89-0E05-81FDBC95B2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392" y="1670199"/>
            <a:ext cx="11735216" cy="256137"/>
          </a:xfrm>
          <a:prstGeom prst="rect">
            <a:avLst/>
          </a:prstGeom>
        </p:spPr>
      </p:pic>
      <p:pic>
        <p:nvPicPr>
          <p:cNvPr id="9" name="Picture 8">
            <a:extLst>
              <a:ext uri="{FF2B5EF4-FFF2-40B4-BE49-F238E27FC236}">
                <a16:creationId xmlns:a16="http://schemas.microsoft.com/office/drawing/2014/main" id="{A311526C-A69D-0127-0437-D6F3FEE60B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391" y="1926335"/>
            <a:ext cx="11889099" cy="4102209"/>
          </a:xfrm>
          <a:prstGeom prst="rect">
            <a:avLst/>
          </a:prstGeom>
        </p:spPr>
      </p:pic>
      <p:sp>
        <p:nvSpPr>
          <p:cNvPr id="7" name="Rectangle 6">
            <a:extLst>
              <a:ext uri="{FF2B5EF4-FFF2-40B4-BE49-F238E27FC236}">
                <a16:creationId xmlns:a16="http://schemas.microsoft.com/office/drawing/2014/main" id="{B23CDA3D-3292-551A-AC19-6BBD9127EE98}"/>
              </a:ext>
            </a:extLst>
          </p:cNvPr>
          <p:cNvSpPr/>
          <p:nvPr/>
        </p:nvSpPr>
        <p:spPr>
          <a:xfrm>
            <a:off x="8948928" y="1633728"/>
            <a:ext cx="3060192" cy="4394816"/>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392B865-DCF2-2246-CAEA-8E7139D8118C}"/>
              </a:ext>
            </a:extLst>
          </p:cNvPr>
          <p:cNvSpPr>
            <a:spLocks noGrp="1"/>
          </p:cNvSpPr>
          <p:nvPr>
            <p:ph type="title"/>
          </p:nvPr>
        </p:nvSpPr>
        <p:spPr>
          <a:xfrm>
            <a:off x="838200" y="168356"/>
            <a:ext cx="10515600" cy="1325563"/>
          </a:xfrm>
        </p:spPr>
        <p:txBody>
          <a:bodyPr>
            <a:normAutofit/>
          </a:bodyPr>
          <a:lstStyle/>
          <a:p>
            <a:pPr algn="ctr"/>
            <a:r>
              <a:rPr kumimoji="0" lang="en-US" sz="3600" b="1" i="0" u="none" strike="noStrike" kern="1200" cap="none" spc="0" normalizeH="0" baseline="0" noProof="0" dirty="0">
                <a:ln>
                  <a:noFill/>
                </a:ln>
                <a:solidFill>
                  <a:srgbClr val="4D4E4D"/>
                </a:solidFill>
                <a:effectLst/>
                <a:uLnTx/>
                <a:uFillTx/>
                <a:latin typeface="Arial" panose="020B0604020202020204" pitchFamily="34" charset="0"/>
                <a:ea typeface="+mj-ea"/>
                <a:cs typeface="Arial" panose="020B0604020202020204" pitchFamily="34" charset="0"/>
              </a:rPr>
              <a:t>ADT Combination Therapies – </a:t>
            </a:r>
            <a:r>
              <a:rPr kumimoji="0" lang="en-US" sz="3600" b="1" i="0" u="sng" strike="noStrike" kern="1200" cap="none" spc="0" normalizeH="0" baseline="0" noProof="0" dirty="0">
                <a:ln>
                  <a:noFill/>
                </a:ln>
                <a:solidFill>
                  <a:srgbClr val="4D4E4D"/>
                </a:solidFill>
                <a:effectLst/>
                <a:uLnTx/>
                <a:uFillTx/>
                <a:latin typeface="Arial" panose="020B0604020202020204" pitchFamily="34" charset="0"/>
                <a:ea typeface="+mj-ea"/>
                <a:cs typeface="Arial" panose="020B0604020202020204" pitchFamily="34" charset="0"/>
              </a:rPr>
              <a:t>Low</a:t>
            </a:r>
            <a:r>
              <a:rPr kumimoji="0" lang="en-US" sz="3600" b="1" i="0" u="none" strike="noStrike" kern="1200" cap="none" spc="0" normalizeH="0" baseline="0" noProof="0" dirty="0">
                <a:ln>
                  <a:noFill/>
                </a:ln>
                <a:solidFill>
                  <a:srgbClr val="4D4E4D"/>
                </a:solidFill>
                <a:effectLst/>
                <a:uLnTx/>
                <a:uFillTx/>
                <a:latin typeface="Arial" panose="020B0604020202020204" pitchFamily="34" charset="0"/>
                <a:ea typeface="+mj-ea"/>
                <a:cs typeface="Arial" panose="020B0604020202020204" pitchFamily="34" charset="0"/>
              </a:rPr>
              <a:t> Volume </a:t>
            </a:r>
            <a:br>
              <a:rPr kumimoji="0" lang="en-US" sz="3600" b="1" i="0" u="none" strike="noStrike" kern="1200" cap="none" spc="0" normalizeH="0" baseline="0" noProof="0" dirty="0">
                <a:ln>
                  <a:noFill/>
                </a:ln>
                <a:solidFill>
                  <a:srgbClr val="4D4E4D"/>
                </a:solidFill>
                <a:effectLst/>
                <a:uLnTx/>
                <a:uFillTx/>
                <a:latin typeface="Arial" panose="020B0604020202020204" pitchFamily="34" charset="0"/>
                <a:ea typeface="+mj-ea"/>
                <a:cs typeface="Arial" panose="020B0604020202020204" pitchFamily="34" charset="0"/>
              </a:rPr>
            </a:br>
            <a:r>
              <a:rPr kumimoji="0" lang="en-US" sz="2800" b="0" i="0" u="none" strike="noStrike" kern="1200" cap="none" spc="0" normalizeH="0" baseline="0" noProof="0" dirty="0">
                <a:ln>
                  <a:noFill/>
                </a:ln>
                <a:solidFill>
                  <a:srgbClr val="4A86D9"/>
                </a:solidFill>
                <a:effectLst/>
                <a:uLnTx/>
                <a:uFillTx/>
                <a:latin typeface="Arial" panose="020B0604020202020204" pitchFamily="34" charset="0"/>
                <a:ea typeface="+mj-ea"/>
                <a:cs typeface="Arial" panose="020B0604020202020204" pitchFamily="34" charset="0"/>
              </a:rPr>
              <a:t>(A Majority of Patients)</a:t>
            </a:r>
            <a:endParaRPr lang="en-US" sz="36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049437-2BC9-84EF-2C16-6C36DA3C3E28}"/>
              </a:ext>
            </a:extLst>
          </p:cNvPr>
          <p:cNvSpPr txBox="1"/>
          <p:nvPr/>
        </p:nvSpPr>
        <p:spPr>
          <a:xfrm>
            <a:off x="644711" y="6182651"/>
            <a:ext cx="6096000" cy="276999"/>
          </a:xfrm>
          <a:prstGeom prst="rect">
            <a:avLst/>
          </a:prstGeom>
          <a:noFill/>
        </p:spPr>
        <p:txBody>
          <a:bodyPr wrap="square">
            <a:spAutoFit/>
          </a:bodyPr>
          <a:lstStyle/>
          <a:p>
            <a:r>
              <a:rPr lang="en-US" sz="1200" dirty="0"/>
              <a:t>ADT, androgen deprivation therapy; DOC, docetaxel.</a:t>
            </a:r>
          </a:p>
        </p:txBody>
      </p:sp>
      <p:sp>
        <p:nvSpPr>
          <p:cNvPr id="3" name="TextBox 2">
            <a:extLst>
              <a:ext uri="{FF2B5EF4-FFF2-40B4-BE49-F238E27FC236}">
                <a16:creationId xmlns:a16="http://schemas.microsoft.com/office/drawing/2014/main" id="{F9734784-4BF2-DBA8-DC97-BC5ECE215DF9}"/>
              </a:ext>
            </a:extLst>
          </p:cNvPr>
          <p:cNvSpPr txBox="1"/>
          <p:nvPr/>
        </p:nvSpPr>
        <p:spPr>
          <a:xfrm>
            <a:off x="644711" y="6488668"/>
            <a:ext cx="3829446" cy="276999"/>
          </a:xfrm>
          <a:prstGeom prst="rect">
            <a:avLst/>
          </a:prstGeom>
          <a:noFill/>
        </p:spPr>
        <p:txBody>
          <a:bodyPr wrap="none" rtlCol="0">
            <a:spAutoFit/>
          </a:bodyPr>
          <a:lstStyle/>
          <a:p>
            <a:r>
              <a:rPr lang="en-US" sz="1200" dirty="0" err="1">
                <a:solidFill>
                  <a:schemeClr val="bg1">
                    <a:lumMod val="50000"/>
                  </a:schemeClr>
                </a:solidFill>
              </a:rPr>
              <a:t>Morgans</a:t>
            </a:r>
            <a:r>
              <a:rPr lang="en-US" sz="1200" dirty="0">
                <a:solidFill>
                  <a:schemeClr val="bg1">
                    <a:lumMod val="50000"/>
                  </a:schemeClr>
                </a:solidFill>
              </a:rPr>
              <a:t> AK, et al. </a:t>
            </a:r>
            <a:r>
              <a:rPr lang="en-US" sz="1200" i="1" dirty="0">
                <a:solidFill>
                  <a:schemeClr val="bg1">
                    <a:lumMod val="50000"/>
                  </a:schemeClr>
                </a:solidFill>
              </a:rPr>
              <a:t>J Clin Oncol</a:t>
            </a:r>
            <a:r>
              <a:rPr lang="en-US" sz="1200" dirty="0">
                <a:solidFill>
                  <a:schemeClr val="bg1">
                    <a:lumMod val="50000"/>
                  </a:schemeClr>
                </a:solidFill>
              </a:rPr>
              <a:t>. 2022;40(8):818-824. </a:t>
            </a:r>
          </a:p>
        </p:txBody>
      </p:sp>
    </p:spTree>
    <p:extLst>
      <p:ext uri="{BB962C8B-B14F-4D97-AF65-F5344CB8AC3E}">
        <p14:creationId xmlns:p14="http://schemas.microsoft.com/office/powerpoint/2010/main" val="73019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EEB6AF-99CE-9E89-0E05-81FDBC95B2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392" y="1670199"/>
            <a:ext cx="11735216" cy="256137"/>
          </a:xfrm>
          <a:prstGeom prst="rect">
            <a:avLst/>
          </a:prstGeom>
        </p:spPr>
      </p:pic>
      <p:pic>
        <p:nvPicPr>
          <p:cNvPr id="9" name="Picture 8">
            <a:extLst>
              <a:ext uri="{FF2B5EF4-FFF2-40B4-BE49-F238E27FC236}">
                <a16:creationId xmlns:a16="http://schemas.microsoft.com/office/drawing/2014/main" id="{A311526C-A69D-0127-0437-D6F3FEE60B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391" y="1926335"/>
            <a:ext cx="11889099" cy="4102209"/>
          </a:xfrm>
          <a:prstGeom prst="rect">
            <a:avLst/>
          </a:prstGeom>
        </p:spPr>
      </p:pic>
      <p:sp>
        <p:nvSpPr>
          <p:cNvPr id="3" name="TextBox 2">
            <a:extLst>
              <a:ext uri="{FF2B5EF4-FFF2-40B4-BE49-F238E27FC236}">
                <a16:creationId xmlns:a16="http://schemas.microsoft.com/office/drawing/2014/main" id="{E77303E2-3B1A-0FEB-7295-0A21C3B04024}"/>
              </a:ext>
            </a:extLst>
          </p:cNvPr>
          <p:cNvSpPr txBox="1"/>
          <p:nvPr/>
        </p:nvSpPr>
        <p:spPr>
          <a:xfrm>
            <a:off x="644711" y="6182651"/>
            <a:ext cx="6096000" cy="276999"/>
          </a:xfrm>
          <a:prstGeom prst="rect">
            <a:avLst/>
          </a:prstGeom>
          <a:noFill/>
        </p:spPr>
        <p:txBody>
          <a:bodyPr wrap="square">
            <a:spAutoFit/>
          </a:bodyPr>
          <a:lstStyle/>
          <a:p>
            <a:r>
              <a:rPr lang="en-US" sz="1200" dirty="0"/>
              <a:t>ADT, androgen deprivation therapy; DOC, docetaxel.</a:t>
            </a:r>
          </a:p>
        </p:txBody>
      </p:sp>
      <p:sp>
        <p:nvSpPr>
          <p:cNvPr id="7" name="Rectangle 6">
            <a:extLst>
              <a:ext uri="{FF2B5EF4-FFF2-40B4-BE49-F238E27FC236}">
                <a16:creationId xmlns:a16="http://schemas.microsoft.com/office/drawing/2014/main" id="{B23CDA3D-3292-551A-AC19-6BBD9127EE98}"/>
              </a:ext>
            </a:extLst>
          </p:cNvPr>
          <p:cNvSpPr/>
          <p:nvPr/>
        </p:nvSpPr>
        <p:spPr>
          <a:xfrm>
            <a:off x="8948928" y="1633728"/>
            <a:ext cx="3060192" cy="4394816"/>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992DB5F-7941-68A3-D1C0-82D7A3E48707}"/>
              </a:ext>
            </a:extLst>
          </p:cNvPr>
          <p:cNvSpPr txBox="1"/>
          <p:nvPr/>
        </p:nvSpPr>
        <p:spPr>
          <a:xfrm>
            <a:off x="644711" y="6488668"/>
            <a:ext cx="3829446" cy="276999"/>
          </a:xfrm>
          <a:prstGeom prst="rect">
            <a:avLst/>
          </a:prstGeom>
          <a:noFill/>
        </p:spPr>
        <p:txBody>
          <a:bodyPr wrap="none" rtlCol="0">
            <a:spAutoFit/>
          </a:bodyPr>
          <a:lstStyle/>
          <a:p>
            <a:r>
              <a:rPr lang="en-US" sz="1200" dirty="0" err="1">
                <a:solidFill>
                  <a:schemeClr val="bg1">
                    <a:lumMod val="50000"/>
                  </a:schemeClr>
                </a:solidFill>
              </a:rPr>
              <a:t>Morgans</a:t>
            </a:r>
            <a:r>
              <a:rPr lang="en-US" sz="1200" dirty="0">
                <a:solidFill>
                  <a:schemeClr val="bg1">
                    <a:lumMod val="50000"/>
                  </a:schemeClr>
                </a:solidFill>
              </a:rPr>
              <a:t> AK, et al. </a:t>
            </a:r>
            <a:r>
              <a:rPr lang="en-US" sz="1200" i="1" dirty="0">
                <a:solidFill>
                  <a:schemeClr val="bg1">
                    <a:lumMod val="50000"/>
                  </a:schemeClr>
                </a:solidFill>
              </a:rPr>
              <a:t>J Clin Oncol</a:t>
            </a:r>
            <a:r>
              <a:rPr lang="en-US" sz="1200" dirty="0">
                <a:solidFill>
                  <a:schemeClr val="bg1">
                    <a:lumMod val="50000"/>
                  </a:schemeClr>
                </a:solidFill>
              </a:rPr>
              <a:t>. 2022;40(8):818-824. </a:t>
            </a:r>
          </a:p>
        </p:txBody>
      </p:sp>
      <p:sp>
        <p:nvSpPr>
          <p:cNvPr id="2" name="Title 1">
            <a:extLst>
              <a:ext uri="{FF2B5EF4-FFF2-40B4-BE49-F238E27FC236}">
                <a16:creationId xmlns:a16="http://schemas.microsoft.com/office/drawing/2014/main" id="{3392B865-DCF2-2246-CAEA-8E7139D8118C}"/>
              </a:ext>
            </a:extLst>
          </p:cNvPr>
          <p:cNvSpPr>
            <a:spLocks noGrp="1"/>
          </p:cNvSpPr>
          <p:nvPr>
            <p:ph type="title"/>
          </p:nvPr>
        </p:nvSpPr>
        <p:spPr>
          <a:xfrm>
            <a:off x="838200" y="168356"/>
            <a:ext cx="10515600" cy="1325563"/>
          </a:xfrm>
        </p:spPr>
        <p:txBody>
          <a:bodyPr>
            <a:normAutofit/>
          </a:bodyPr>
          <a:lstStyle/>
          <a:p>
            <a:pPr algn="ctr"/>
            <a:r>
              <a:rPr lang="en-US" sz="3600" b="1" dirty="0">
                <a:latin typeface="Arial" panose="020B0604020202020204" pitchFamily="34" charset="0"/>
                <a:cs typeface="Arial" panose="020B0604020202020204" pitchFamily="34" charset="0"/>
              </a:rPr>
              <a:t>ADT Combination Therapies – </a:t>
            </a:r>
            <a:r>
              <a:rPr lang="en-US" sz="3600" b="1" u="sng" dirty="0">
                <a:latin typeface="Arial" panose="020B0604020202020204" pitchFamily="34" charset="0"/>
                <a:cs typeface="Arial" panose="020B0604020202020204" pitchFamily="34" charset="0"/>
              </a:rPr>
              <a:t>Low</a:t>
            </a:r>
            <a:r>
              <a:rPr lang="en-US" sz="3600" b="1" dirty="0">
                <a:latin typeface="Arial" panose="020B0604020202020204" pitchFamily="34" charset="0"/>
                <a:cs typeface="Arial" panose="020B0604020202020204" pitchFamily="34" charset="0"/>
              </a:rPr>
              <a:t> Volume </a:t>
            </a:r>
            <a:br>
              <a:rPr lang="en-US" sz="3600" b="1" dirty="0">
                <a:latin typeface="Arial" panose="020B0604020202020204" pitchFamily="34" charset="0"/>
                <a:cs typeface="Arial" panose="020B0604020202020204" pitchFamily="34" charset="0"/>
              </a:rPr>
            </a:br>
            <a:r>
              <a:rPr lang="en-US" sz="2800" b="0" dirty="0">
                <a:solidFill>
                  <a:schemeClr val="accent1"/>
                </a:solidFill>
                <a:latin typeface="Arial" panose="020B0604020202020204" pitchFamily="34" charset="0"/>
                <a:cs typeface="Arial" panose="020B0604020202020204" pitchFamily="34" charset="0"/>
              </a:rPr>
              <a:t>(A Majority of Patients)</a:t>
            </a:r>
            <a:endParaRPr lang="en-US" sz="3600" b="0" dirty="0">
              <a:solidFill>
                <a:schemeClr val="accent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A9A5E22-83AE-814C-29D1-47F211D6FE18}"/>
              </a:ext>
            </a:extLst>
          </p:cNvPr>
          <p:cNvSpPr/>
          <p:nvPr/>
        </p:nvSpPr>
        <p:spPr>
          <a:xfrm>
            <a:off x="228390" y="1407482"/>
            <a:ext cx="11889100" cy="4775169"/>
          </a:xfrm>
          <a:prstGeom prst="rect">
            <a:avLst/>
          </a:prstGeom>
          <a:solidFill>
            <a:schemeClr val="bg1">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C299406-4EFB-1196-E4E6-96C46605E9EA}"/>
              </a:ext>
            </a:extLst>
          </p:cNvPr>
          <p:cNvSpPr txBox="1"/>
          <p:nvPr/>
        </p:nvSpPr>
        <p:spPr>
          <a:xfrm>
            <a:off x="1699732" y="3235228"/>
            <a:ext cx="8792535" cy="1191816"/>
          </a:xfrm>
          <a:prstGeom prst="round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a:t>Triplet therapy and chemotherapy not clearly beneficial.</a:t>
            </a:r>
          </a:p>
        </p:txBody>
      </p:sp>
    </p:spTree>
    <p:extLst>
      <p:ext uri="{BB962C8B-B14F-4D97-AF65-F5344CB8AC3E}">
        <p14:creationId xmlns:p14="http://schemas.microsoft.com/office/powerpoint/2010/main" val="42574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B865-DCF2-2246-CAEA-8E7139D8118C}"/>
              </a:ext>
            </a:extLst>
          </p:cNvPr>
          <p:cNvSpPr>
            <a:spLocks noGrp="1"/>
          </p:cNvSpPr>
          <p:nvPr>
            <p:ph type="title"/>
          </p:nvPr>
        </p:nvSpPr>
        <p:spPr>
          <a:xfrm>
            <a:off x="838200" y="168356"/>
            <a:ext cx="10515600" cy="1325563"/>
          </a:xfrm>
        </p:spPr>
        <p:txBody>
          <a:bodyPr>
            <a:normAutofit/>
          </a:bodyPr>
          <a:lstStyle/>
          <a:p>
            <a:pPr algn="ctr"/>
            <a:r>
              <a:rPr lang="en-US" sz="3600" b="1" dirty="0">
                <a:latin typeface="Arial" panose="020B0604020202020204" pitchFamily="34" charset="0"/>
                <a:cs typeface="Arial" panose="020B0604020202020204" pitchFamily="34" charset="0"/>
              </a:rPr>
              <a:t>ADT Combination Therapies – </a:t>
            </a:r>
            <a:r>
              <a:rPr lang="en-US" sz="3600" b="1" u="sng" dirty="0">
                <a:latin typeface="Arial" panose="020B0604020202020204" pitchFamily="34" charset="0"/>
                <a:cs typeface="Arial" panose="020B0604020202020204" pitchFamily="34" charset="0"/>
              </a:rPr>
              <a:t>High</a:t>
            </a:r>
            <a:r>
              <a:rPr lang="en-US" sz="3600" b="1" dirty="0">
                <a:latin typeface="Arial" panose="020B0604020202020204" pitchFamily="34" charset="0"/>
                <a:cs typeface="Arial" panose="020B0604020202020204" pitchFamily="34" charset="0"/>
              </a:rPr>
              <a:t> Volume     </a:t>
            </a:r>
            <a:r>
              <a:rPr lang="en-US" sz="2800" b="0" dirty="0">
                <a:solidFill>
                  <a:schemeClr val="accent1"/>
                </a:solidFill>
                <a:latin typeface="Arial" panose="020B0604020202020204" pitchFamily="34" charset="0"/>
                <a:cs typeface="Arial" panose="020B0604020202020204" pitchFamily="34" charset="0"/>
              </a:rPr>
              <a:t>(Consider in de novo with High-Risk Features)</a:t>
            </a:r>
            <a:endParaRPr lang="en-US" sz="3600" b="0" dirty="0">
              <a:solidFill>
                <a:schemeClr val="accent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2EEB6AF-99CE-9E89-0E05-81FDBC95B2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392" y="1670199"/>
            <a:ext cx="11735216" cy="4169769"/>
          </a:xfrm>
          <a:prstGeom prst="rect">
            <a:avLst/>
          </a:prstGeom>
        </p:spPr>
      </p:pic>
      <p:sp>
        <p:nvSpPr>
          <p:cNvPr id="3" name="Rectangle 2">
            <a:extLst>
              <a:ext uri="{FF2B5EF4-FFF2-40B4-BE49-F238E27FC236}">
                <a16:creationId xmlns:a16="http://schemas.microsoft.com/office/drawing/2014/main" id="{3B5544FB-B4D1-9C72-0D8A-F81321A9788E}"/>
              </a:ext>
            </a:extLst>
          </p:cNvPr>
          <p:cNvSpPr/>
          <p:nvPr/>
        </p:nvSpPr>
        <p:spPr>
          <a:xfrm>
            <a:off x="8948928" y="1633728"/>
            <a:ext cx="3060192" cy="4394816"/>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2854300-9A14-A128-BDED-2751F0F35C65}"/>
              </a:ext>
            </a:extLst>
          </p:cNvPr>
          <p:cNvSpPr txBox="1"/>
          <p:nvPr/>
        </p:nvSpPr>
        <p:spPr>
          <a:xfrm>
            <a:off x="644711" y="6182651"/>
            <a:ext cx="6096000" cy="276999"/>
          </a:xfrm>
          <a:prstGeom prst="rect">
            <a:avLst/>
          </a:prstGeom>
          <a:noFill/>
        </p:spPr>
        <p:txBody>
          <a:bodyPr wrap="square">
            <a:spAutoFit/>
          </a:bodyPr>
          <a:lstStyle/>
          <a:p>
            <a:r>
              <a:rPr lang="en-US" sz="1200" dirty="0"/>
              <a:t>ADT, androgen deprivation therapy; DOC, docetaxel.</a:t>
            </a:r>
          </a:p>
        </p:txBody>
      </p:sp>
      <p:sp>
        <p:nvSpPr>
          <p:cNvPr id="8" name="TextBox 7">
            <a:extLst>
              <a:ext uri="{FF2B5EF4-FFF2-40B4-BE49-F238E27FC236}">
                <a16:creationId xmlns:a16="http://schemas.microsoft.com/office/drawing/2014/main" id="{162F6D5A-DA1E-C26E-BA81-1CB2D5E36E89}"/>
              </a:ext>
            </a:extLst>
          </p:cNvPr>
          <p:cNvSpPr txBox="1"/>
          <p:nvPr/>
        </p:nvSpPr>
        <p:spPr>
          <a:xfrm>
            <a:off x="644711" y="6488668"/>
            <a:ext cx="3829446" cy="276999"/>
          </a:xfrm>
          <a:prstGeom prst="rect">
            <a:avLst/>
          </a:prstGeom>
          <a:noFill/>
        </p:spPr>
        <p:txBody>
          <a:bodyPr wrap="none" rtlCol="0">
            <a:spAutoFit/>
          </a:bodyPr>
          <a:lstStyle/>
          <a:p>
            <a:r>
              <a:rPr lang="en-US" sz="1200" dirty="0" err="1">
                <a:solidFill>
                  <a:schemeClr val="bg1">
                    <a:lumMod val="50000"/>
                  </a:schemeClr>
                </a:solidFill>
              </a:rPr>
              <a:t>Morgans</a:t>
            </a:r>
            <a:r>
              <a:rPr lang="en-US" sz="1200" dirty="0">
                <a:solidFill>
                  <a:schemeClr val="bg1">
                    <a:lumMod val="50000"/>
                  </a:schemeClr>
                </a:solidFill>
              </a:rPr>
              <a:t> AK, et al. </a:t>
            </a:r>
            <a:r>
              <a:rPr lang="en-US" sz="1200" i="1" dirty="0">
                <a:solidFill>
                  <a:schemeClr val="bg1">
                    <a:lumMod val="50000"/>
                  </a:schemeClr>
                </a:solidFill>
              </a:rPr>
              <a:t>J Clin Oncol</a:t>
            </a:r>
            <a:r>
              <a:rPr lang="en-US" sz="1200" dirty="0">
                <a:solidFill>
                  <a:schemeClr val="bg1">
                    <a:lumMod val="50000"/>
                  </a:schemeClr>
                </a:solidFill>
              </a:rPr>
              <a:t>. 2022;40(8):818-824. </a:t>
            </a:r>
          </a:p>
        </p:txBody>
      </p:sp>
    </p:spTree>
    <p:extLst>
      <p:ext uri="{BB962C8B-B14F-4D97-AF65-F5344CB8AC3E}">
        <p14:creationId xmlns:p14="http://schemas.microsoft.com/office/powerpoint/2010/main" val="351869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2069-25A4-FC4C-7A6C-9C51EB64394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Conclusions</a:t>
            </a:r>
          </a:p>
        </p:txBody>
      </p:sp>
      <p:sp>
        <p:nvSpPr>
          <p:cNvPr id="3" name="Content Placeholder 2">
            <a:extLst>
              <a:ext uri="{FF2B5EF4-FFF2-40B4-BE49-F238E27FC236}">
                <a16:creationId xmlns:a16="http://schemas.microsoft.com/office/drawing/2014/main" id="{5A4A6C7A-054C-91B7-4A62-29CC85E30593}"/>
              </a:ext>
            </a:extLst>
          </p:cNvPr>
          <p:cNvSpPr>
            <a:spLocks noGrp="1"/>
          </p:cNvSpPr>
          <p:nvPr>
            <p:ph idx="1"/>
          </p:nvPr>
        </p:nvSpPr>
        <p:spPr/>
        <p:txBody>
          <a:bodyPr>
            <a:normAutofit/>
          </a:bodyPr>
          <a:lstStyle/>
          <a:p>
            <a:r>
              <a:rPr lang="en-US" sz="2800" dirty="0"/>
              <a:t>Triplet therapy </a:t>
            </a:r>
            <a:r>
              <a:rPr lang="en-US" sz="2800" b="1" dirty="0"/>
              <a:t>is the best option for chemofit patients with high volume, de novo </a:t>
            </a:r>
            <a:r>
              <a:rPr lang="en-US" sz="2800" dirty="0"/>
              <a:t>mHSPC</a:t>
            </a:r>
          </a:p>
          <a:p>
            <a:pPr lvl="1"/>
            <a:r>
              <a:rPr lang="en-US" sz="2400" dirty="0"/>
              <a:t>Consider in low volume de novo patients with high-risk features</a:t>
            </a:r>
          </a:p>
          <a:p>
            <a:r>
              <a:rPr lang="en-US" sz="2800" dirty="0"/>
              <a:t>Couplet therapy is the best option for low volume and recurrent mHSPC</a:t>
            </a:r>
          </a:p>
          <a:p>
            <a:pPr lvl="1"/>
            <a:r>
              <a:rPr lang="en-US" sz="2400" dirty="0"/>
              <a:t>Also the best option for non-chemofit patients</a:t>
            </a:r>
          </a:p>
          <a:p>
            <a:r>
              <a:rPr lang="en-US" sz="2800" dirty="0"/>
              <a:t>Shared treatment decisions should be used to match the best treatment to the patient</a:t>
            </a:r>
          </a:p>
        </p:txBody>
      </p:sp>
    </p:spTree>
    <p:extLst>
      <p:ext uri="{BB962C8B-B14F-4D97-AF65-F5344CB8AC3E}">
        <p14:creationId xmlns:p14="http://schemas.microsoft.com/office/powerpoint/2010/main" val="169060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2069-25A4-FC4C-7A6C-9C51EB643943}"/>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Conclusions</a:t>
            </a:r>
          </a:p>
        </p:txBody>
      </p:sp>
      <p:sp>
        <p:nvSpPr>
          <p:cNvPr id="3" name="Content Placeholder 2">
            <a:extLst>
              <a:ext uri="{FF2B5EF4-FFF2-40B4-BE49-F238E27FC236}">
                <a16:creationId xmlns:a16="http://schemas.microsoft.com/office/drawing/2014/main" id="{5A4A6C7A-054C-91B7-4A62-29CC85E30593}"/>
              </a:ext>
            </a:extLst>
          </p:cNvPr>
          <p:cNvSpPr>
            <a:spLocks noGrp="1"/>
          </p:cNvSpPr>
          <p:nvPr>
            <p:ph idx="1"/>
          </p:nvPr>
        </p:nvSpPr>
        <p:spPr/>
        <p:txBody>
          <a:bodyPr>
            <a:normAutofit/>
          </a:bodyPr>
          <a:lstStyle/>
          <a:p>
            <a:r>
              <a:rPr lang="en-US" sz="2800" dirty="0"/>
              <a:t>Triplet therapy </a:t>
            </a:r>
            <a:r>
              <a:rPr lang="en-US" sz="2800" b="1" dirty="0"/>
              <a:t>is the best option for chemofit patients with high volume, de novo </a:t>
            </a:r>
            <a:r>
              <a:rPr lang="en-US" sz="2800" dirty="0"/>
              <a:t>mHSPC</a:t>
            </a:r>
          </a:p>
          <a:p>
            <a:pPr lvl="1"/>
            <a:r>
              <a:rPr lang="en-US" sz="2400" dirty="0"/>
              <a:t>Consider in low volume de novo patients with high-risk features</a:t>
            </a:r>
          </a:p>
          <a:p>
            <a:r>
              <a:rPr lang="en-US" sz="2800" dirty="0"/>
              <a:t>Couplet therapy is the best option for low volume and recurrent mHSPC</a:t>
            </a:r>
          </a:p>
          <a:p>
            <a:pPr lvl="1"/>
            <a:r>
              <a:rPr lang="en-US" sz="2400" dirty="0"/>
              <a:t>Also the best option for non-chemofit patients</a:t>
            </a:r>
          </a:p>
          <a:p>
            <a:r>
              <a:rPr lang="en-US" sz="2800" dirty="0"/>
              <a:t>Shared treatment decisions should be used to match the best treatment to the patient</a:t>
            </a:r>
          </a:p>
        </p:txBody>
      </p:sp>
      <p:sp>
        <p:nvSpPr>
          <p:cNvPr id="4" name="Rectangle 3">
            <a:extLst>
              <a:ext uri="{FF2B5EF4-FFF2-40B4-BE49-F238E27FC236}">
                <a16:creationId xmlns:a16="http://schemas.microsoft.com/office/drawing/2014/main" id="{CE8CC72D-FE21-2646-9F2C-C15F2BC3651F}"/>
              </a:ext>
            </a:extLst>
          </p:cNvPr>
          <p:cNvSpPr/>
          <p:nvPr/>
        </p:nvSpPr>
        <p:spPr>
          <a:xfrm>
            <a:off x="228390" y="1407482"/>
            <a:ext cx="11889100" cy="4775169"/>
          </a:xfrm>
          <a:prstGeom prst="rect">
            <a:avLst/>
          </a:prstGeom>
          <a:solidFill>
            <a:schemeClr val="bg1">
              <a:alpha val="7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5BC2F23-0BA5-2646-5D39-9633F5692372}"/>
              </a:ext>
            </a:extLst>
          </p:cNvPr>
          <p:cNvSpPr txBox="1"/>
          <p:nvPr/>
        </p:nvSpPr>
        <p:spPr>
          <a:xfrm>
            <a:off x="1064099" y="2362076"/>
            <a:ext cx="10063801" cy="1744095"/>
          </a:xfrm>
          <a:prstGeom prst="round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lnSpc>
                <a:spcPct val="110000"/>
              </a:lnSpc>
              <a:spcBef>
                <a:spcPts val="0"/>
              </a:spcBef>
            </a:pPr>
            <a:r>
              <a:rPr lang="en-US" sz="3000" b="1" dirty="0"/>
              <a:t>Choose couplet or triplet for treatment for mHSPC.</a:t>
            </a:r>
          </a:p>
          <a:p>
            <a:pPr marL="0" indent="0" algn="ctr">
              <a:lnSpc>
                <a:spcPct val="110000"/>
              </a:lnSpc>
              <a:spcBef>
                <a:spcPts val="0"/>
              </a:spcBef>
              <a:buNone/>
            </a:pPr>
            <a:r>
              <a:rPr lang="en-US" sz="3000" b="1" dirty="0"/>
              <a:t>ADT alone is no longer sufficient for the overwhelming majority of patients.</a:t>
            </a:r>
          </a:p>
        </p:txBody>
      </p:sp>
    </p:spTree>
    <p:extLst>
      <p:ext uri="{BB962C8B-B14F-4D97-AF65-F5344CB8AC3E}">
        <p14:creationId xmlns:p14="http://schemas.microsoft.com/office/powerpoint/2010/main" val="36669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Intensifying ADT in mHSPC: How to Improve Patient Outcomes and Adherence</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clinical trial data and guideline recommendations for ADT intensification in the treatment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mHSPC</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Implement a shared-decision making approach in practice to inform treatment selection and sequencing to maximize exposure to life-prolonging therapies for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mHSPC</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roles and responsibilities of oncology pharmacists and nurses in an interdisciplinary care model for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mHSPC</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Incorporate interdisciplinary strategies to reduce barriers to access, care, and treatment that contribute to racial and ethnic disparities in prostate cancer</a:t>
            </a:r>
          </a:p>
          <a:p>
            <a:pPr marR="0" lvl="0" algn="l" defTabSz="914400" rtl="0" eaLnBrk="1" fontAlgn="auto" latinLnBrk="0" hangingPunct="1">
              <a:lnSpc>
                <a:spcPct val="100000"/>
              </a:lnSpc>
              <a:spcBef>
                <a:spcPts val="0"/>
              </a:spcBef>
              <a:spcAft>
                <a:spcPts val="0"/>
              </a:spcAft>
              <a:buClrTx/>
              <a:buSzTx/>
              <a:tabLst/>
              <a:defRPr/>
            </a:pP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6BFF2B-F0D0-1F5B-9E99-F051912CB9C0}"/>
              </a:ext>
            </a:extLst>
          </p:cNvPr>
          <p:cNvSpPr txBox="1"/>
          <p:nvPr/>
        </p:nvSpPr>
        <p:spPr>
          <a:xfrm>
            <a:off x="644711" y="6488668"/>
            <a:ext cx="3792320" cy="276999"/>
          </a:xfrm>
          <a:prstGeom prst="rect">
            <a:avLst/>
          </a:prstGeom>
          <a:noFill/>
        </p:spPr>
        <p:txBody>
          <a:bodyPr wrap="none" rtlCol="0">
            <a:spAutoFit/>
          </a:bodyPr>
          <a:lstStyle/>
          <a:p>
            <a:r>
              <a:rPr lang="en-US" sz="1200" dirty="0">
                <a:solidFill>
                  <a:schemeClr val="bg1">
                    <a:lumMod val="50000"/>
                  </a:schemeClr>
                </a:solidFill>
              </a:rPr>
              <a:t>Schaeffer TE, et al. NCCN Prostate Cancer V 3.2023</a:t>
            </a:r>
          </a:p>
        </p:txBody>
      </p:sp>
      <p:sp>
        <p:nvSpPr>
          <p:cNvPr id="3" name="TextBox 2">
            <a:extLst>
              <a:ext uri="{FF2B5EF4-FFF2-40B4-BE49-F238E27FC236}">
                <a16:creationId xmlns:a16="http://schemas.microsoft.com/office/drawing/2014/main" id="{024AF11C-AE96-AC01-147E-3338206AF7D6}"/>
              </a:ext>
            </a:extLst>
          </p:cNvPr>
          <p:cNvSpPr txBox="1"/>
          <p:nvPr/>
        </p:nvSpPr>
        <p:spPr>
          <a:xfrm>
            <a:off x="644711" y="6213720"/>
            <a:ext cx="6857205" cy="261610"/>
          </a:xfrm>
          <a:prstGeom prst="rect">
            <a:avLst/>
          </a:prstGeom>
          <a:noFill/>
        </p:spPr>
        <p:txBody>
          <a:bodyPr wrap="square" rtlCol="0">
            <a:spAutoFit/>
          </a:bodyPr>
          <a:lstStyle/>
          <a:p>
            <a:r>
              <a:rPr lang="en-US" sz="1100" dirty="0"/>
              <a:t>ADT, androgen deprivation therapy; AR, androgen receptor; EBRT, external beam radiation therapy.</a:t>
            </a:r>
          </a:p>
        </p:txBody>
      </p:sp>
      <p:sp>
        <p:nvSpPr>
          <p:cNvPr id="4" name="TextBox 3">
            <a:extLst>
              <a:ext uri="{FF2B5EF4-FFF2-40B4-BE49-F238E27FC236}">
                <a16:creationId xmlns:a16="http://schemas.microsoft.com/office/drawing/2014/main" id="{B518C1C6-F6EF-54CA-3884-BA04A766AD9C}"/>
              </a:ext>
            </a:extLst>
          </p:cNvPr>
          <p:cNvSpPr txBox="1"/>
          <p:nvPr/>
        </p:nvSpPr>
        <p:spPr>
          <a:xfrm>
            <a:off x="574766" y="522513"/>
            <a:ext cx="9788434" cy="584775"/>
          </a:xfrm>
          <a:prstGeom prst="rect">
            <a:avLst/>
          </a:prstGeom>
          <a:noFill/>
        </p:spPr>
        <p:txBody>
          <a:bodyPr wrap="square" rtlCol="0">
            <a:spAutoFit/>
          </a:bodyPr>
          <a:lstStyle/>
          <a:p>
            <a:r>
              <a:rPr lang="en-US" sz="3200" b="1" dirty="0"/>
              <a:t>Prostate Cancer Treatment Guidelines</a:t>
            </a:r>
          </a:p>
        </p:txBody>
      </p:sp>
      <p:grpSp>
        <p:nvGrpSpPr>
          <p:cNvPr id="2" name="Group 1">
            <a:extLst>
              <a:ext uri="{FF2B5EF4-FFF2-40B4-BE49-F238E27FC236}">
                <a16:creationId xmlns:a16="http://schemas.microsoft.com/office/drawing/2014/main" id="{834D559A-25F6-2F4A-9918-ED2909AE3EA1}"/>
              </a:ext>
            </a:extLst>
          </p:cNvPr>
          <p:cNvGrpSpPr/>
          <p:nvPr/>
        </p:nvGrpSpPr>
        <p:grpSpPr>
          <a:xfrm>
            <a:off x="7181633" y="1272540"/>
            <a:ext cx="4162642" cy="4722478"/>
            <a:chOff x="7181633" y="1272540"/>
            <a:chExt cx="4162642" cy="4722478"/>
          </a:xfrm>
        </p:grpSpPr>
        <p:sp>
          <p:nvSpPr>
            <p:cNvPr id="8" name="TextBox 7">
              <a:extLst>
                <a:ext uri="{FF2B5EF4-FFF2-40B4-BE49-F238E27FC236}">
                  <a16:creationId xmlns:a16="http://schemas.microsoft.com/office/drawing/2014/main" id="{5BCF37D8-6254-FF22-29AB-88E1059C4C34}"/>
                </a:ext>
              </a:extLst>
            </p:cNvPr>
            <p:cNvSpPr txBox="1"/>
            <p:nvPr/>
          </p:nvSpPr>
          <p:spPr>
            <a:xfrm rot="16200000">
              <a:off x="5051227" y="3402947"/>
              <a:ext cx="4722477" cy="461665"/>
            </a:xfrm>
            <a:prstGeom prst="rect">
              <a:avLst/>
            </a:prstGeom>
            <a:solidFill>
              <a:schemeClr val="accent1"/>
            </a:solidFill>
          </p:spPr>
          <p:txBody>
            <a:bodyPr wrap="square">
              <a:spAutoFit/>
            </a:bodyPr>
            <a:lstStyle/>
            <a:p>
              <a:pPr algn="ctr"/>
              <a:r>
                <a:rPr lang="en-US" sz="2400" b="1" dirty="0">
                  <a:solidFill>
                    <a:schemeClr val="bg1"/>
                  </a:solidFill>
                </a:rPr>
                <a:t>M1</a:t>
              </a:r>
            </a:p>
          </p:txBody>
        </p:sp>
        <p:sp>
          <p:nvSpPr>
            <p:cNvPr id="11" name="TextBox 10">
              <a:extLst>
                <a:ext uri="{FF2B5EF4-FFF2-40B4-BE49-F238E27FC236}">
                  <a16:creationId xmlns:a16="http://schemas.microsoft.com/office/drawing/2014/main" id="{020D71F3-3904-F800-5B0B-3495C55B460D}"/>
                </a:ext>
              </a:extLst>
            </p:cNvPr>
            <p:cNvSpPr txBox="1"/>
            <p:nvPr/>
          </p:nvSpPr>
          <p:spPr>
            <a:xfrm>
              <a:off x="7761355" y="2980069"/>
              <a:ext cx="3582920" cy="1323439"/>
            </a:xfrm>
            <a:prstGeom prst="rect">
              <a:avLst/>
            </a:prstGeom>
            <a:solidFill>
              <a:schemeClr val="accent1">
                <a:lumMod val="40000"/>
                <a:lumOff val="60000"/>
              </a:schemeClr>
            </a:solidFill>
          </p:spPr>
          <p:txBody>
            <a:bodyPr wrap="square">
              <a:spAutoFit/>
            </a:bodyPr>
            <a:lstStyle/>
            <a:p>
              <a:r>
                <a:rPr lang="en-US" sz="1600" dirty="0">
                  <a:solidFill>
                    <a:schemeClr val="tx1">
                      <a:lumMod val="50000"/>
                    </a:schemeClr>
                  </a:solidFill>
                </a:rPr>
                <a:t>ADT with one of the following: </a:t>
              </a:r>
            </a:p>
            <a:p>
              <a:r>
                <a:rPr lang="en-US" sz="1600" dirty="0">
                  <a:solidFill>
                    <a:schemeClr val="tx1">
                      <a:lumMod val="50000"/>
                    </a:schemeClr>
                  </a:solidFill>
                </a:rPr>
                <a:t>Preferred regimens:</a:t>
              </a:r>
            </a:p>
            <a:p>
              <a:r>
                <a:rPr lang="en-US" sz="1600" dirty="0">
                  <a:solidFill>
                    <a:schemeClr val="tx1">
                      <a:lumMod val="50000"/>
                    </a:schemeClr>
                  </a:solidFill>
                </a:rPr>
                <a:t>▸ Abiraterone (category 1) </a:t>
              </a:r>
            </a:p>
            <a:p>
              <a:r>
                <a:rPr lang="en-US" sz="1600" dirty="0">
                  <a:solidFill>
                    <a:schemeClr val="tx1">
                      <a:lumMod val="50000"/>
                    </a:schemeClr>
                  </a:solidFill>
                </a:rPr>
                <a:t>▸ Apalutamide (category 1)</a:t>
              </a:r>
            </a:p>
            <a:p>
              <a:r>
                <a:rPr lang="en-US" sz="1600" dirty="0">
                  <a:solidFill>
                    <a:schemeClr val="tx1">
                      <a:lumMod val="50000"/>
                    </a:schemeClr>
                  </a:solidFill>
                </a:rPr>
                <a:t>▸ Enzalutamide (category 1)</a:t>
              </a:r>
            </a:p>
          </p:txBody>
        </p:sp>
        <p:sp>
          <p:nvSpPr>
            <p:cNvPr id="13" name="TextBox 12">
              <a:extLst>
                <a:ext uri="{FF2B5EF4-FFF2-40B4-BE49-F238E27FC236}">
                  <a16:creationId xmlns:a16="http://schemas.microsoft.com/office/drawing/2014/main" id="{14EFCC00-2FB1-69AE-D750-BBFC4921CB4C}"/>
                </a:ext>
              </a:extLst>
            </p:cNvPr>
            <p:cNvSpPr txBox="1"/>
            <p:nvPr/>
          </p:nvSpPr>
          <p:spPr>
            <a:xfrm>
              <a:off x="7761355" y="1272540"/>
              <a:ext cx="3582920" cy="1323439"/>
            </a:xfrm>
            <a:prstGeom prst="rect">
              <a:avLst/>
            </a:prstGeom>
            <a:solidFill>
              <a:schemeClr val="accent1">
                <a:lumMod val="40000"/>
                <a:lumOff val="60000"/>
              </a:schemeClr>
            </a:solidFill>
          </p:spPr>
          <p:txBody>
            <a:bodyPr wrap="square">
              <a:spAutoFit/>
            </a:bodyPr>
            <a:lstStyle/>
            <a:p>
              <a:r>
                <a:rPr lang="en-US" sz="1600" dirty="0">
                  <a:solidFill>
                    <a:schemeClr val="tx1">
                      <a:lumMod val="50000"/>
                    </a:schemeClr>
                  </a:solidFill>
                </a:rPr>
                <a:t>ADT with docetaxel and one of the following:</a:t>
              </a:r>
            </a:p>
            <a:p>
              <a:r>
                <a:rPr lang="en-US" sz="1600" dirty="0">
                  <a:solidFill>
                    <a:schemeClr val="tx1">
                      <a:lumMod val="50000"/>
                    </a:schemeClr>
                  </a:solidFill>
                </a:rPr>
                <a:t>• Preferred regimens:</a:t>
              </a:r>
            </a:p>
            <a:p>
              <a:r>
                <a:rPr lang="en-US" sz="1600" dirty="0">
                  <a:solidFill>
                    <a:schemeClr val="tx1">
                      <a:lumMod val="50000"/>
                    </a:schemeClr>
                  </a:solidFill>
                </a:rPr>
                <a:t>▸ Abiraterone (category 1)</a:t>
              </a:r>
            </a:p>
            <a:p>
              <a:r>
                <a:rPr lang="en-US" sz="1600" dirty="0">
                  <a:solidFill>
                    <a:schemeClr val="tx1">
                      <a:lumMod val="50000"/>
                    </a:schemeClr>
                  </a:solidFill>
                </a:rPr>
                <a:t>▸ </a:t>
              </a:r>
              <a:r>
                <a:rPr lang="en-US" sz="1600" dirty="0" err="1">
                  <a:solidFill>
                    <a:schemeClr val="tx1">
                      <a:lumMod val="50000"/>
                    </a:schemeClr>
                  </a:solidFill>
                </a:rPr>
                <a:t>Darolutamide</a:t>
              </a:r>
              <a:r>
                <a:rPr lang="en-US" sz="1600" dirty="0">
                  <a:solidFill>
                    <a:schemeClr val="tx1">
                      <a:lumMod val="50000"/>
                    </a:schemeClr>
                  </a:solidFill>
                </a:rPr>
                <a:t> (category 1)</a:t>
              </a:r>
            </a:p>
          </p:txBody>
        </p:sp>
        <p:sp>
          <p:nvSpPr>
            <p:cNvPr id="15" name="TextBox 14">
              <a:extLst>
                <a:ext uri="{FF2B5EF4-FFF2-40B4-BE49-F238E27FC236}">
                  <a16:creationId xmlns:a16="http://schemas.microsoft.com/office/drawing/2014/main" id="{B9A9B4D6-94DA-3619-A7AB-196230BF2B00}"/>
                </a:ext>
              </a:extLst>
            </p:cNvPr>
            <p:cNvSpPr txBox="1"/>
            <p:nvPr/>
          </p:nvSpPr>
          <p:spPr>
            <a:xfrm>
              <a:off x="7761355" y="4687598"/>
              <a:ext cx="3582920" cy="584775"/>
            </a:xfrm>
            <a:prstGeom prst="rect">
              <a:avLst/>
            </a:prstGeom>
            <a:solidFill>
              <a:schemeClr val="accent1">
                <a:lumMod val="40000"/>
                <a:lumOff val="60000"/>
              </a:schemeClr>
            </a:solidFill>
          </p:spPr>
          <p:txBody>
            <a:bodyPr wrap="square">
              <a:spAutoFit/>
            </a:bodyPr>
            <a:lstStyle/>
            <a:p>
              <a:r>
                <a:rPr lang="en-US" sz="1600" dirty="0">
                  <a:solidFill>
                    <a:schemeClr val="tx1">
                      <a:lumMod val="50000"/>
                    </a:schemeClr>
                  </a:solidFill>
                </a:rPr>
                <a:t>ADT with EBRT to the primary tumor for low metastatic burden M1</a:t>
              </a:r>
            </a:p>
          </p:txBody>
        </p:sp>
        <p:sp>
          <p:nvSpPr>
            <p:cNvPr id="17" name="TextBox 16">
              <a:extLst>
                <a:ext uri="{FF2B5EF4-FFF2-40B4-BE49-F238E27FC236}">
                  <a16:creationId xmlns:a16="http://schemas.microsoft.com/office/drawing/2014/main" id="{C5AD1EF8-3365-2D96-71B2-A61A0BD5E196}"/>
                </a:ext>
              </a:extLst>
            </p:cNvPr>
            <p:cNvSpPr txBox="1"/>
            <p:nvPr/>
          </p:nvSpPr>
          <p:spPr>
            <a:xfrm>
              <a:off x="7768399" y="5656464"/>
              <a:ext cx="3573271" cy="338554"/>
            </a:xfrm>
            <a:prstGeom prst="rect">
              <a:avLst/>
            </a:prstGeom>
            <a:solidFill>
              <a:schemeClr val="accent1">
                <a:lumMod val="40000"/>
                <a:lumOff val="60000"/>
              </a:schemeClr>
            </a:solidFill>
          </p:spPr>
          <p:txBody>
            <a:bodyPr wrap="square">
              <a:spAutoFit/>
            </a:bodyPr>
            <a:lstStyle/>
            <a:p>
              <a:r>
                <a:rPr lang="en-US" sz="1600" dirty="0">
                  <a:solidFill>
                    <a:schemeClr val="tx1">
                      <a:lumMod val="50000"/>
                    </a:schemeClr>
                  </a:solidFill>
                </a:rPr>
                <a:t>ADT</a:t>
              </a:r>
            </a:p>
          </p:txBody>
        </p:sp>
        <p:sp>
          <p:nvSpPr>
            <p:cNvPr id="19" name="TextBox 18">
              <a:extLst>
                <a:ext uri="{FF2B5EF4-FFF2-40B4-BE49-F238E27FC236}">
                  <a16:creationId xmlns:a16="http://schemas.microsoft.com/office/drawing/2014/main" id="{1B375BA3-CBAC-9644-89E0-3F15DC3A3C2C}"/>
                </a:ext>
              </a:extLst>
            </p:cNvPr>
            <p:cNvSpPr txBox="1"/>
            <p:nvPr/>
          </p:nvSpPr>
          <p:spPr>
            <a:xfrm>
              <a:off x="7724301" y="5279752"/>
              <a:ext cx="3364793" cy="369332"/>
            </a:xfrm>
            <a:prstGeom prst="rect">
              <a:avLst/>
            </a:prstGeom>
            <a:noFill/>
          </p:spPr>
          <p:txBody>
            <a:bodyPr wrap="square">
              <a:spAutoFit/>
            </a:bodyPr>
            <a:lstStyle/>
            <a:p>
              <a:r>
                <a:rPr lang="en-US" b="1" dirty="0">
                  <a:solidFill>
                    <a:schemeClr val="accent1"/>
                  </a:solidFill>
                </a:rPr>
                <a:t>or</a:t>
              </a:r>
            </a:p>
          </p:txBody>
        </p:sp>
        <p:sp>
          <p:nvSpPr>
            <p:cNvPr id="20" name="TextBox 19">
              <a:extLst>
                <a:ext uri="{FF2B5EF4-FFF2-40B4-BE49-F238E27FC236}">
                  <a16:creationId xmlns:a16="http://schemas.microsoft.com/office/drawing/2014/main" id="{2C6B58E0-2502-1FCF-0778-609813B0C1F3}"/>
                </a:ext>
              </a:extLst>
            </p:cNvPr>
            <p:cNvSpPr txBox="1"/>
            <p:nvPr/>
          </p:nvSpPr>
          <p:spPr>
            <a:xfrm>
              <a:off x="7724302" y="4310887"/>
              <a:ext cx="3364793" cy="369332"/>
            </a:xfrm>
            <a:prstGeom prst="rect">
              <a:avLst/>
            </a:prstGeom>
            <a:noFill/>
          </p:spPr>
          <p:txBody>
            <a:bodyPr wrap="square">
              <a:spAutoFit/>
            </a:bodyPr>
            <a:lstStyle/>
            <a:p>
              <a:r>
                <a:rPr lang="en-US" b="1" dirty="0">
                  <a:solidFill>
                    <a:schemeClr val="accent1"/>
                  </a:solidFill>
                </a:rPr>
                <a:t>or</a:t>
              </a:r>
            </a:p>
          </p:txBody>
        </p:sp>
        <p:sp>
          <p:nvSpPr>
            <p:cNvPr id="21" name="TextBox 20">
              <a:extLst>
                <a:ext uri="{FF2B5EF4-FFF2-40B4-BE49-F238E27FC236}">
                  <a16:creationId xmlns:a16="http://schemas.microsoft.com/office/drawing/2014/main" id="{B0BA2F9D-5130-B9CE-FFAF-E8E25F45A9D8}"/>
                </a:ext>
              </a:extLst>
            </p:cNvPr>
            <p:cNvSpPr txBox="1"/>
            <p:nvPr/>
          </p:nvSpPr>
          <p:spPr>
            <a:xfrm>
              <a:off x="7660763" y="2603358"/>
              <a:ext cx="418315" cy="369332"/>
            </a:xfrm>
            <a:prstGeom prst="rect">
              <a:avLst/>
            </a:prstGeom>
            <a:noFill/>
          </p:spPr>
          <p:txBody>
            <a:bodyPr wrap="square">
              <a:spAutoFit/>
            </a:bodyPr>
            <a:lstStyle/>
            <a:p>
              <a:r>
                <a:rPr lang="en-US" b="1" dirty="0">
                  <a:solidFill>
                    <a:schemeClr val="accent1"/>
                  </a:solidFill>
                </a:rPr>
                <a:t>or</a:t>
              </a:r>
            </a:p>
          </p:txBody>
        </p:sp>
      </p:grpSp>
      <p:sp>
        <p:nvSpPr>
          <p:cNvPr id="27" name="Content Placeholder 26">
            <a:extLst>
              <a:ext uri="{FF2B5EF4-FFF2-40B4-BE49-F238E27FC236}">
                <a16:creationId xmlns:a16="http://schemas.microsoft.com/office/drawing/2014/main" id="{613795E5-79B2-B50A-E834-6699C01C1823}"/>
              </a:ext>
            </a:extLst>
          </p:cNvPr>
          <p:cNvSpPr>
            <a:spLocks noGrp="1"/>
          </p:cNvSpPr>
          <p:nvPr>
            <p:ph idx="1"/>
          </p:nvPr>
        </p:nvSpPr>
        <p:spPr>
          <a:xfrm>
            <a:off x="609600" y="1477906"/>
            <a:ext cx="6074373" cy="4722477"/>
          </a:xfrm>
        </p:spPr>
        <p:txBody>
          <a:bodyPr/>
          <a:lstStyle/>
          <a:p>
            <a:pPr marL="342900" indent="-342900">
              <a:buFont typeface="Arial" panose="020B0604020202020204" pitchFamily="34" charset="0"/>
              <a:buChar char="•"/>
            </a:pPr>
            <a:r>
              <a:rPr lang="en-US" sz="2400" b="1"/>
              <a:t>ADT + docetaxel couplet is no longer recommended</a:t>
            </a:r>
          </a:p>
          <a:p>
            <a:pPr marL="342900" indent="-342900">
              <a:buFont typeface="Arial" panose="020B0604020202020204" pitchFamily="34" charset="0"/>
              <a:buChar char="•"/>
            </a:pPr>
            <a:endParaRPr lang="en-US" sz="800" b="1"/>
          </a:p>
          <a:p>
            <a:pPr marL="342900" indent="-342900">
              <a:buFont typeface="Arial" panose="020B0604020202020204" pitchFamily="34" charset="0"/>
              <a:buChar char="•"/>
            </a:pPr>
            <a:r>
              <a:rPr lang="en-US" sz="2400" b="1"/>
              <a:t>Three preferred couplet options include ADT and AR signaling inhibitors </a:t>
            </a:r>
          </a:p>
          <a:p>
            <a:pPr marL="342900" indent="-342900">
              <a:buFont typeface="Arial" panose="020B0604020202020204" pitchFamily="34" charset="0"/>
              <a:buChar char="•"/>
            </a:pPr>
            <a:endParaRPr lang="en-US" sz="800" b="1"/>
          </a:p>
          <a:p>
            <a:pPr marL="342900" indent="-342900">
              <a:buFont typeface="Arial" panose="020B0604020202020204" pitchFamily="34" charset="0"/>
              <a:buChar char="•"/>
            </a:pPr>
            <a:r>
              <a:rPr lang="en-US" sz="2400" b="1"/>
              <a:t>If using ADT + docetaxel, use triplet</a:t>
            </a:r>
          </a:p>
          <a:p>
            <a:endParaRPr lang="en-US" dirty="0"/>
          </a:p>
        </p:txBody>
      </p:sp>
      <p:sp>
        <p:nvSpPr>
          <p:cNvPr id="7" name="TextBox 6">
            <a:extLst>
              <a:ext uri="{FF2B5EF4-FFF2-40B4-BE49-F238E27FC236}">
                <a16:creationId xmlns:a16="http://schemas.microsoft.com/office/drawing/2014/main" id="{8ADBC82A-A36B-0FCB-6FBD-1D672504C281}"/>
              </a:ext>
            </a:extLst>
          </p:cNvPr>
          <p:cNvSpPr txBox="1"/>
          <p:nvPr/>
        </p:nvSpPr>
        <p:spPr>
          <a:xfrm>
            <a:off x="4138863" y="700268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0328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346F8D0-F454-E76F-01FE-CB0A406F2BBB}"/>
              </a:ext>
            </a:extLst>
          </p:cNvPr>
          <p:cNvGrpSpPr/>
          <p:nvPr/>
        </p:nvGrpSpPr>
        <p:grpSpPr>
          <a:xfrm>
            <a:off x="194616" y="1838561"/>
            <a:ext cx="6284536" cy="4053064"/>
            <a:chOff x="145961" y="1378920"/>
            <a:chExt cx="4713402" cy="3039798"/>
          </a:xfrm>
        </p:grpSpPr>
        <p:grpSp>
          <p:nvGrpSpPr>
            <p:cNvPr id="6" name="Group 5">
              <a:extLst>
                <a:ext uri="{FF2B5EF4-FFF2-40B4-BE49-F238E27FC236}">
                  <a16:creationId xmlns:a16="http://schemas.microsoft.com/office/drawing/2014/main" id="{8D046635-B150-E5E0-6063-181F975396CD}"/>
                </a:ext>
              </a:extLst>
            </p:cNvPr>
            <p:cNvGrpSpPr/>
            <p:nvPr/>
          </p:nvGrpSpPr>
          <p:grpSpPr>
            <a:xfrm>
              <a:off x="669925" y="1831975"/>
              <a:ext cx="3533775" cy="1527175"/>
              <a:chOff x="669925" y="1831975"/>
              <a:chExt cx="3533775" cy="1527175"/>
            </a:xfrm>
          </p:grpSpPr>
          <p:sp>
            <p:nvSpPr>
              <p:cNvPr id="15" name="Freeform 14">
                <a:extLst>
                  <a:ext uri="{FF2B5EF4-FFF2-40B4-BE49-F238E27FC236}">
                    <a16:creationId xmlns:a16="http://schemas.microsoft.com/office/drawing/2014/main" id="{871A02BD-DB0B-F707-C9BB-C3347FA39A0C}"/>
                  </a:ext>
                </a:extLst>
              </p:cNvPr>
              <p:cNvSpPr/>
              <p:nvPr/>
            </p:nvSpPr>
            <p:spPr>
              <a:xfrm>
                <a:off x="3375025" y="3184525"/>
                <a:ext cx="828675" cy="174625"/>
              </a:xfrm>
              <a:custGeom>
                <a:avLst/>
                <a:gdLst>
                  <a:gd name="connsiteX0" fmla="*/ 828675 w 828675"/>
                  <a:gd name="connsiteY0" fmla="*/ 174625 h 174625"/>
                  <a:gd name="connsiteX1" fmla="*/ 584200 w 828675"/>
                  <a:gd name="connsiteY1" fmla="*/ 174625 h 174625"/>
                  <a:gd name="connsiteX2" fmla="*/ 584200 w 828675"/>
                  <a:gd name="connsiteY2" fmla="*/ 174625 h 174625"/>
                  <a:gd name="connsiteX3" fmla="*/ 584200 w 828675"/>
                  <a:gd name="connsiteY3" fmla="*/ 149225 h 174625"/>
                  <a:gd name="connsiteX4" fmla="*/ 520700 w 828675"/>
                  <a:gd name="connsiteY4" fmla="*/ 149225 h 174625"/>
                  <a:gd name="connsiteX5" fmla="*/ 520700 w 828675"/>
                  <a:gd name="connsiteY5" fmla="*/ 123825 h 174625"/>
                  <a:gd name="connsiteX6" fmla="*/ 400050 w 828675"/>
                  <a:gd name="connsiteY6" fmla="*/ 123825 h 174625"/>
                  <a:gd name="connsiteX7" fmla="*/ 400050 w 828675"/>
                  <a:gd name="connsiteY7" fmla="*/ 104775 h 174625"/>
                  <a:gd name="connsiteX8" fmla="*/ 377825 w 828675"/>
                  <a:gd name="connsiteY8" fmla="*/ 104775 h 174625"/>
                  <a:gd name="connsiteX9" fmla="*/ 377825 w 828675"/>
                  <a:gd name="connsiteY9" fmla="*/ 92075 h 174625"/>
                  <a:gd name="connsiteX10" fmla="*/ 346075 w 828675"/>
                  <a:gd name="connsiteY10" fmla="*/ 92075 h 174625"/>
                  <a:gd name="connsiteX11" fmla="*/ 346075 w 828675"/>
                  <a:gd name="connsiteY11" fmla="*/ 76200 h 174625"/>
                  <a:gd name="connsiteX12" fmla="*/ 346075 w 828675"/>
                  <a:gd name="connsiteY12" fmla="*/ 76200 h 174625"/>
                  <a:gd name="connsiteX13" fmla="*/ 314325 w 828675"/>
                  <a:gd name="connsiteY13" fmla="*/ 76200 h 174625"/>
                  <a:gd name="connsiteX14" fmla="*/ 314325 w 828675"/>
                  <a:gd name="connsiteY14" fmla="*/ 66675 h 174625"/>
                  <a:gd name="connsiteX15" fmla="*/ 260350 w 828675"/>
                  <a:gd name="connsiteY15" fmla="*/ 66675 h 174625"/>
                  <a:gd name="connsiteX16" fmla="*/ 260350 w 828675"/>
                  <a:gd name="connsiteY16" fmla="*/ 53975 h 174625"/>
                  <a:gd name="connsiteX17" fmla="*/ 238125 w 828675"/>
                  <a:gd name="connsiteY17" fmla="*/ 53975 h 174625"/>
                  <a:gd name="connsiteX18" fmla="*/ 238125 w 828675"/>
                  <a:gd name="connsiteY18" fmla="*/ 44450 h 174625"/>
                  <a:gd name="connsiteX19" fmla="*/ 203200 w 828675"/>
                  <a:gd name="connsiteY19" fmla="*/ 44450 h 174625"/>
                  <a:gd name="connsiteX20" fmla="*/ 203200 w 828675"/>
                  <a:gd name="connsiteY20" fmla="*/ 34925 h 174625"/>
                  <a:gd name="connsiteX21" fmla="*/ 95250 w 828675"/>
                  <a:gd name="connsiteY21" fmla="*/ 34925 h 174625"/>
                  <a:gd name="connsiteX22" fmla="*/ 95250 w 828675"/>
                  <a:gd name="connsiteY22" fmla="*/ 22225 h 174625"/>
                  <a:gd name="connsiteX23" fmla="*/ 79375 w 828675"/>
                  <a:gd name="connsiteY23" fmla="*/ 22225 h 174625"/>
                  <a:gd name="connsiteX24" fmla="*/ 79375 w 828675"/>
                  <a:gd name="connsiteY24" fmla="*/ 12700 h 174625"/>
                  <a:gd name="connsiteX25" fmla="*/ 57150 w 828675"/>
                  <a:gd name="connsiteY25" fmla="*/ 12700 h 174625"/>
                  <a:gd name="connsiteX26" fmla="*/ 57150 w 828675"/>
                  <a:gd name="connsiteY26" fmla="*/ 6350 h 174625"/>
                  <a:gd name="connsiteX27" fmla="*/ 41275 w 828675"/>
                  <a:gd name="connsiteY27" fmla="*/ 6350 h 174625"/>
                  <a:gd name="connsiteX28" fmla="*/ 41275 w 828675"/>
                  <a:gd name="connsiteY28" fmla="*/ 0 h 174625"/>
                  <a:gd name="connsiteX29" fmla="*/ 0 w 828675"/>
                  <a:gd name="connsiteY29" fmla="*/ 0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8675" h="174625">
                    <a:moveTo>
                      <a:pt x="828675" y="174625"/>
                    </a:moveTo>
                    <a:lnTo>
                      <a:pt x="584200" y="174625"/>
                    </a:lnTo>
                    <a:lnTo>
                      <a:pt x="584200" y="174625"/>
                    </a:lnTo>
                    <a:lnTo>
                      <a:pt x="584200" y="149225"/>
                    </a:lnTo>
                    <a:lnTo>
                      <a:pt x="520700" y="149225"/>
                    </a:lnTo>
                    <a:lnTo>
                      <a:pt x="520700" y="123825"/>
                    </a:lnTo>
                    <a:lnTo>
                      <a:pt x="400050" y="123825"/>
                    </a:lnTo>
                    <a:lnTo>
                      <a:pt x="400050" y="104775"/>
                    </a:lnTo>
                    <a:lnTo>
                      <a:pt x="377825" y="104775"/>
                    </a:lnTo>
                    <a:lnTo>
                      <a:pt x="377825" y="92075"/>
                    </a:lnTo>
                    <a:lnTo>
                      <a:pt x="346075" y="92075"/>
                    </a:lnTo>
                    <a:lnTo>
                      <a:pt x="346075" y="76200"/>
                    </a:lnTo>
                    <a:lnTo>
                      <a:pt x="346075" y="76200"/>
                    </a:lnTo>
                    <a:lnTo>
                      <a:pt x="314325" y="76200"/>
                    </a:lnTo>
                    <a:lnTo>
                      <a:pt x="314325" y="66675"/>
                    </a:lnTo>
                    <a:lnTo>
                      <a:pt x="260350" y="66675"/>
                    </a:lnTo>
                    <a:lnTo>
                      <a:pt x="260350" y="53975"/>
                    </a:lnTo>
                    <a:lnTo>
                      <a:pt x="238125" y="53975"/>
                    </a:lnTo>
                    <a:lnTo>
                      <a:pt x="238125" y="44450"/>
                    </a:lnTo>
                    <a:lnTo>
                      <a:pt x="203200" y="44450"/>
                    </a:lnTo>
                    <a:lnTo>
                      <a:pt x="203200" y="34925"/>
                    </a:lnTo>
                    <a:lnTo>
                      <a:pt x="95250" y="34925"/>
                    </a:lnTo>
                    <a:lnTo>
                      <a:pt x="95250" y="22225"/>
                    </a:lnTo>
                    <a:lnTo>
                      <a:pt x="79375" y="22225"/>
                    </a:lnTo>
                    <a:lnTo>
                      <a:pt x="79375" y="12700"/>
                    </a:lnTo>
                    <a:lnTo>
                      <a:pt x="57150" y="12700"/>
                    </a:lnTo>
                    <a:lnTo>
                      <a:pt x="57150" y="6350"/>
                    </a:lnTo>
                    <a:lnTo>
                      <a:pt x="41275" y="6350"/>
                    </a:lnTo>
                    <a:lnTo>
                      <a:pt x="41275" y="0"/>
                    </a:lnTo>
                    <a:lnTo>
                      <a:pt x="0"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6" name="Freeform 15">
                <a:extLst>
                  <a:ext uri="{FF2B5EF4-FFF2-40B4-BE49-F238E27FC236}">
                    <a16:creationId xmlns:a16="http://schemas.microsoft.com/office/drawing/2014/main" id="{D714054E-436C-0103-D2A8-E804C4299C86}"/>
                  </a:ext>
                </a:extLst>
              </p:cNvPr>
              <p:cNvSpPr/>
              <p:nvPr/>
            </p:nvSpPr>
            <p:spPr>
              <a:xfrm>
                <a:off x="669925" y="1831975"/>
                <a:ext cx="1847850" cy="1016000"/>
              </a:xfrm>
              <a:custGeom>
                <a:avLst/>
                <a:gdLst>
                  <a:gd name="connsiteX0" fmla="*/ 0 w 1847850"/>
                  <a:gd name="connsiteY0" fmla="*/ 0 h 1016000"/>
                  <a:gd name="connsiteX1" fmla="*/ 123825 w 1847850"/>
                  <a:gd name="connsiteY1" fmla="*/ 0 h 1016000"/>
                  <a:gd name="connsiteX2" fmla="*/ 123825 w 1847850"/>
                  <a:gd name="connsiteY2" fmla="*/ 22225 h 1016000"/>
                  <a:gd name="connsiteX3" fmla="*/ 136525 w 1847850"/>
                  <a:gd name="connsiteY3" fmla="*/ 22225 h 1016000"/>
                  <a:gd name="connsiteX4" fmla="*/ 136525 w 1847850"/>
                  <a:gd name="connsiteY4" fmla="*/ 28575 h 1016000"/>
                  <a:gd name="connsiteX5" fmla="*/ 187325 w 1847850"/>
                  <a:gd name="connsiteY5" fmla="*/ 28575 h 1016000"/>
                  <a:gd name="connsiteX6" fmla="*/ 187325 w 1847850"/>
                  <a:gd name="connsiteY6" fmla="*/ 34925 h 1016000"/>
                  <a:gd name="connsiteX7" fmla="*/ 212725 w 1847850"/>
                  <a:gd name="connsiteY7" fmla="*/ 34925 h 1016000"/>
                  <a:gd name="connsiteX8" fmla="*/ 212725 w 1847850"/>
                  <a:gd name="connsiteY8" fmla="*/ 41275 h 1016000"/>
                  <a:gd name="connsiteX9" fmla="*/ 228600 w 1847850"/>
                  <a:gd name="connsiteY9" fmla="*/ 41275 h 1016000"/>
                  <a:gd name="connsiteX10" fmla="*/ 228600 w 1847850"/>
                  <a:gd name="connsiteY10" fmla="*/ 47625 h 1016000"/>
                  <a:gd name="connsiteX11" fmla="*/ 244475 w 1847850"/>
                  <a:gd name="connsiteY11" fmla="*/ 47625 h 1016000"/>
                  <a:gd name="connsiteX12" fmla="*/ 244475 w 1847850"/>
                  <a:gd name="connsiteY12" fmla="*/ 50800 h 1016000"/>
                  <a:gd name="connsiteX13" fmla="*/ 254000 w 1847850"/>
                  <a:gd name="connsiteY13" fmla="*/ 50800 h 1016000"/>
                  <a:gd name="connsiteX14" fmla="*/ 254000 w 1847850"/>
                  <a:gd name="connsiteY14" fmla="*/ 60325 h 1016000"/>
                  <a:gd name="connsiteX15" fmla="*/ 269875 w 1847850"/>
                  <a:gd name="connsiteY15" fmla="*/ 60325 h 1016000"/>
                  <a:gd name="connsiteX16" fmla="*/ 269875 w 1847850"/>
                  <a:gd name="connsiteY16" fmla="*/ 63500 h 1016000"/>
                  <a:gd name="connsiteX17" fmla="*/ 292100 w 1847850"/>
                  <a:gd name="connsiteY17" fmla="*/ 63500 h 1016000"/>
                  <a:gd name="connsiteX18" fmla="*/ 292100 w 1847850"/>
                  <a:gd name="connsiteY18" fmla="*/ 73025 h 1016000"/>
                  <a:gd name="connsiteX19" fmla="*/ 311150 w 1847850"/>
                  <a:gd name="connsiteY19" fmla="*/ 73025 h 1016000"/>
                  <a:gd name="connsiteX20" fmla="*/ 311150 w 1847850"/>
                  <a:gd name="connsiteY20" fmla="*/ 82550 h 1016000"/>
                  <a:gd name="connsiteX21" fmla="*/ 330200 w 1847850"/>
                  <a:gd name="connsiteY21" fmla="*/ 82550 h 1016000"/>
                  <a:gd name="connsiteX22" fmla="*/ 330200 w 1847850"/>
                  <a:gd name="connsiteY22" fmla="*/ 88900 h 1016000"/>
                  <a:gd name="connsiteX23" fmla="*/ 352425 w 1847850"/>
                  <a:gd name="connsiteY23" fmla="*/ 88900 h 1016000"/>
                  <a:gd name="connsiteX24" fmla="*/ 352425 w 1847850"/>
                  <a:gd name="connsiteY24" fmla="*/ 101600 h 1016000"/>
                  <a:gd name="connsiteX25" fmla="*/ 368300 w 1847850"/>
                  <a:gd name="connsiteY25" fmla="*/ 101600 h 1016000"/>
                  <a:gd name="connsiteX26" fmla="*/ 384175 w 1847850"/>
                  <a:gd name="connsiteY26" fmla="*/ 130175 h 1016000"/>
                  <a:gd name="connsiteX27" fmla="*/ 396875 w 1847850"/>
                  <a:gd name="connsiteY27" fmla="*/ 130175 h 1016000"/>
                  <a:gd name="connsiteX28" fmla="*/ 422275 w 1847850"/>
                  <a:gd name="connsiteY28" fmla="*/ 152400 h 1016000"/>
                  <a:gd name="connsiteX29" fmla="*/ 444500 w 1847850"/>
                  <a:gd name="connsiteY29" fmla="*/ 152400 h 1016000"/>
                  <a:gd name="connsiteX30" fmla="*/ 444500 w 1847850"/>
                  <a:gd name="connsiteY30" fmla="*/ 161925 h 1016000"/>
                  <a:gd name="connsiteX31" fmla="*/ 469900 w 1847850"/>
                  <a:gd name="connsiteY31" fmla="*/ 161925 h 1016000"/>
                  <a:gd name="connsiteX32" fmla="*/ 469900 w 1847850"/>
                  <a:gd name="connsiteY32" fmla="*/ 174625 h 1016000"/>
                  <a:gd name="connsiteX33" fmla="*/ 495300 w 1847850"/>
                  <a:gd name="connsiteY33" fmla="*/ 174625 h 1016000"/>
                  <a:gd name="connsiteX34" fmla="*/ 488950 w 1847850"/>
                  <a:gd name="connsiteY34" fmla="*/ 180975 h 1016000"/>
                  <a:gd name="connsiteX35" fmla="*/ 508000 w 1847850"/>
                  <a:gd name="connsiteY35" fmla="*/ 180975 h 1016000"/>
                  <a:gd name="connsiteX36" fmla="*/ 508000 w 1847850"/>
                  <a:gd name="connsiteY36" fmla="*/ 187325 h 1016000"/>
                  <a:gd name="connsiteX37" fmla="*/ 527050 w 1847850"/>
                  <a:gd name="connsiteY37" fmla="*/ 187325 h 1016000"/>
                  <a:gd name="connsiteX38" fmla="*/ 533400 w 1847850"/>
                  <a:gd name="connsiteY38" fmla="*/ 193675 h 1016000"/>
                  <a:gd name="connsiteX39" fmla="*/ 555625 w 1847850"/>
                  <a:gd name="connsiteY39" fmla="*/ 193675 h 1016000"/>
                  <a:gd name="connsiteX40" fmla="*/ 555625 w 1847850"/>
                  <a:gd name="connsiteY40" fmla="*/ 209550 h 1016000"/>
                  <a:gd name="connsiteX41" fmla="*/ 574675 w 1847850"/>
                  <a:gd name="connsiteY41" fmla="*/ 209550 h 1016000"/>
                  <a:gd name="connsiteX42" fmla="*/ 574675 w 1847850"/>
                  <a:gd name="connsiteY42" fmla="*/ 219075 h 1016000"/>
                  <a:gd name="connsiteX43" fmla="*/ 596900 w 1847850"/>
                  <a:gd name="connsiteY43" fmla="*/ 219075 h 1016000"/>
                  <a:gd name="connsiteX44" fmla="*/ 596900 w 1847850"/>
                  <a:gd name="connsiteY44" fmla="*/ 225425 h 1016000"/>
                  <a:gd name="connsiteX45" fmla="*/ 612775 w 1847850"/>
                  <a:gd name="connsiteY45" fmla="*/ 225425 h 1016000"/>
                  <a:gd name="connsiteX46" fmla="*/ 612775 w 1847850"/>
                  <a:gd name="connsiteY46" fmla="*/ 231775 h 1016000"/>
                  <a:gd name="connsiteX47" fmla="*/ 631825 w 1847850"/>
                  <a:gd name="connsiteY47" fmla="*/ 231775 h 1016000"/>
                  <a:gd name="connsiteX48" fmla="*/ 628650 w 1847850"/>
                  <a:gd name="connsiteY48" fmla="*/ 234950 h 1016000"/>
                  <a:gd name="connsiteX49" fmla="*/ 654050 w 1847850"/>
                  <a:gd name="connsiteY49" fmla="*/ 234950 h 1016000"/>
                  <a:gd name="connsiteX50" fmla="*/ 654050 w 1847850"/>
                  <a:gd name="connsiteY50" fmla="*/ 257175 h 1016000"/>
                  <a:gd name="connsiteX51" fmla="*/ 676275 w 1847850"/>
                  <a:gd name="connsiteY51" fmla="*/ 257175 h 1016000"/>
                  <a:gd name="connsiteX52" fmla="*/ 676275 w 1847850"/>
                  <a:gd name="connsiteY52" fmla="*/ 273050 h 1016000"/>
                  <a:gd name="connsiteX53" fmla="*/ 688975 w 1847850"/>
                  <a:gd name="connsiteY53" fmla="*/ 273050 h 1016000"/>
                  <a:gd name="connsiteX54" fmla="*/ 688975 w 1847850"/>
                  <a:gd name="connsiteY54" fmla="*/ 285750 h 1016000"/>
                  <a:gd name="connsiteX55" fmla="*/ 698500 w 1847850"/>
                  <a:gd name="connsiteY55" fmla="*/ 285750 h 1016000"/>
                  <a:gd name="connsiteX56" fmla="*/ 698500 w 1847850"/>
                  <a:gd name="connsiteY56" fmla="*/ 292100 h 1016000"/>
                  <a:gd name="connsiteX57" fmla="*/ 714375 w 1847850"/>
                  <a:gd name="connsiteY57" fmla="*/ 292100 h 1016000"/>
                  <a:gd name="connsiteX58" fmla="*/ 714375 w 1847850"/>
                  <a:gd name="connsiteY58" fmla="*/ 304800 h 1016000"/>
                  <a:gd name="connsiteX59" fmla="*/ 752475 w 1847850"/>
                  <a:gd name="connsiteY59" fmla="*/ 304800 h 1016000"/>
                  <a:gd name="connsiteX60" fmla="*/ 752475 w 1847850"/>
                  <a:gd name="connsiteY60" fmla="*/ 307975 h 1016000"/>
                  <a:gd name="connsiteX61" fmla="*/ 765175 w 1847850"/>
                  <a:gd name="connsiteY61" fmla="*/ 307975 h 1016000"/>
                  <a:gd name="connsiteX62" fmla="*/ 784225 w 1847850"/>
                  <a:gd name="connsiteY62" fmla="*/ 333375 h 1016000"/>
                  <a:gd name="connsiteX63" fmla="*/ 793750 w 1847850"/>
                  <a:gd name="connsiteY63" fmla="*/ 333375 h 1016000"/>
                  <a:gd name="connsiteX64" fmla="*/ 793750 w 1847850"/>
                  <a:gd name="connsiteY64" fmla="*/ 346075 h 1016000"/>
                  <a:gd name="connsiteX65" fmla="*/ 809625 w 1847850"/>
                  <a:gd name="connsiteY65" fmla="*/ 346075 h 1016000"/>
                  <a:gd name="connsiteX66" fmla="*/ 809625 w 1847850"/>
                  <a:gd name="connsiteY66" fmla="*/ 361950 h 1016000"/>
                  <a:gd name="connsiteX67" fmla="*/ 822325 w 1847850"/>
                  <a:gd name="connsiteY67" fmla="*/ 361950 h 1016000"/>
                  <a:gd name="connsiteX68" fmla="*/ 841375 w 1847850"/>
                  <a:gd name="connsiteY68" fmla="*/ 374650 h 1016000"/>
                  <a:gd name="connsiteX69" fmla="*/ 850900 w 1847850"/>
                  <a:gd name="connsiteY69" fmla="*/ 374650 h 1016000"/>
                  <a:gd name="connsiteX70" fmla="*/ 876300 w 1847850"/>
                  <a:gd name="connsiteY70" fmla="*/ 406400 h 1016000"/>
                  <a:gd name="connsiteX71" fmla="*/ 876300 w 1847850"/>
                  <a:gd name="connsiteY71" fmla="*/ 425450 h 1016000"/>
                  <a:gd name="connsiteX72" fmla="*/ 904875 w 1847850"/>
                  <a:gd name="connsiteY72" fmla="*/ 425450 h 1016000"/>
                  <a:gd name="connsiteX73" fmla="*/ 904875 w 1847850"/>
                  <a:gd name="connsiteY73" fmla="*/ 434975 h 1016000"/>
                  <a:gd name="connsiteX74" fmla="*/ 930275 w 1847850"/>
                  <a:gd name="connsiteY74" fmla="*/ 434975 h 1016000"/>
                  <a:gd name="connsiteX75" fmla="*/ 930275 w 1847850"/>
                  <a:gd name="connsiteY75" fmla="*/ 447675 h 1016000"/>
                  <a:gd name="connsiteX76" fmla="*/ 952500 w 1847850"/>
                  <a:gd name="connsiteY76" fmla="*/ 447675 h 1016000"/>
                  <a:gd name="connsiteX77" fmla="*/ 952500 w 1847850"/>
                  <a:gd name="connsiteY77" fmla="*/ 457200 h 1016000"/>
                  <a:gd name="connsiteX78" fmla="*/ 962025 w 1847850"/>
                  <a:gd name="connsiteY78" fmla="*/ 457200 h 1016000"/>
                  <a:gd name="connsiteX79" fmla="*/ 962025 w 1847850"/>
                  <a:gd name="connsiteY79" fmla="*/ 473075 h 1016000"/>
                  <a:gd name="connsiteX80" fmla="*/ 977900 w 1847850"/>
                  <a:gd name="connsiteY80" fmla="*/ 473075 h 1016000"/>
                  <a:gd name="connsiteX81" fmla="*/ 984250 w 1847850"/>
                  <a:gd name="connsiteY81" fmla="*/ 482600 h 1016000"/>
                  <a:gd name="connsiteX82" fmla="*/ 1000125 w 1847850"/>
                  <a:gd name="connsiteY82" fmla="*/ 482600 h 1016000"/>
                  <a:gd name="connsiteX83" fmla="*/ 1009650 w 1847850"/>
                  <a:gd name="connsiteY83" fmla="*/ 498475 h 1016000"/>
                  <a:gd name="connsiteX84" fmla="*/ 1028700 w 1847850"/>
                  <a:gd name="connsiteY84" fmla="*/ 498475 h 1016000"/>
                  <a:gd name="connsiteX85" fmla="*/ 1028700 w 1847850"/>
                  <a:gd name="connsiteY85" fmla="*/ 511175 h 1016000"/>
                  <a:gd name="connsiteX86" fmla="*/ 1044575 w 1847850"/>
                  <a:gd name="connsiteY86" fmla="*/ 511175 h 1016000"/>
                  <a:gd name="connsiteX87" fmla="*/ 1073150 w 1847850"/>
                  <a:gd name="connsiteY87" fmla="*/ 533400 h 1016000"/>
                  <a:gd name="connsiteX88" fmla="*/ 1082675 w 1847850"/>
                  <a:gd name="connsiteY88" fmla="*/ 533400 h 1016000"/>
                  <a:gd name="connsiteX89" fmla="*/ 1082675 w 1847850"/>
                  <a:gd name="connsiteY89" fmla="*/ 552450 h 1016000"/>
                  <a:gd name="connsiteX90" fmla="*/ 1092200 w 1847850"/>
                  <a:gd name="connsiteY90" fmla="*/ 552450 h 1016000"/>
                  <a:gd name="connsiteX91" fmla="*/ 1101725 w 1847850"/>
                  <a:gd name="connsiteY91" fmla="*/ 584200 h 1016000"/>
                  <a:gd name="connsiteX92" fmla="*/ 1120775 w 1847850"/>
                  <a:gd name="connsiteY92" fmla="*/ 584200 h 1016000"/>
                  <a:gd name="connsiteX93" fmla="*/ 1127125 w 1847850"/>
                  <a:gd name="connsiteY93" fmla="*/ 590550 h 1016000"/>
                  <a:gd name="connsiteX94" fmla="*/ 1133475 w 1847850"/>
                  <a:gd name="connsiteY94" fmla="*/ 590550 h 1016000"/>
                  <a:gd name="connsiteX95" fmla="*/ 1146175 w 1847850"/>
                  <a:gd name="connsiteY95" fmla="*/ 609600 h 1016000"/>
                  <a:gd name="connsiteX96" fmla="*/ 1171575 w 1847850"/>
                  <a:gd name="connsiteY96" fmla="*/ 609600 h 1016000"/>
                  <a:gd name="connsiteX97" fmla="*/ 1171575 w 1847850"/>
                  <a:gd name="connsiteY97" fmla="*/ 615950 h 1016000"/>
                  <a:gd name="connsiteX98" fmla="*/ 1184275 w 1847850"/>
                  <a:gd name="connsiteY98" fmla="*/ 615950 h 1016000"/>
                  <a:gd name="connsiteX99" fmla="*/ 1203325 w 1847850"/>
                  <a:gd name="connsiteY99" fmla="*/ 641350 h 1016000"/>
                  <a:gd name="connsiteX100" fmla="*/ 1212850 w 1847850"/>
                  <a:gd name="connsiteY100" fmla="*/ 631825 h 1016000"/>
                  <a:gd name="connsiteX101" fmla="*/ 1212850 w 1847850"/>
                  <a:gd name="connsiteY101" fmla="*/ 644525 h 1016000"/>
                  <a:gd name="connsiteX102" fmla="*/ 1238250 w 1847850"/>
                  <a:gd name="connsiteY102" fmla="*/ 644525 h 1016000"/>
                  <a:gd name="connsiteX103" fmla="*/ 1238250 w 1847850"/>
                  <a:gd name="connsiteY103" fmla="*/ 654050 h 1016000"/>
                  <a:gd name="connsiteX104" fmla="*/ 1254125 w 1847850"/>
                  <a:gd name="connsiteY104" fmla="*/ 654050 h 1016000"/>
                  <a:gd name="connsiteX105" fmla="*/ 1276350 w 1847850"/>
                  <a:gd name="connsiteY105" fmla="*/ 679450 h 1016000"/>
                  <a:gd name="connsiteX106" fmla="*/ 1292225 w 1847850"/>
                  <a:gd name="connsiteY106" fmla="*/ 679450 h 1016000"/>
                  <a:gd name="connsiteX107" fmla="*/ 1292225 w 1847850"/>
                  <a:gd name="connsiteY107" fmla="*/ 685800 h 1016000"/>
                  <a:gd name="connsiteX108" fmla="*/ 1304925 w 1847850"/>
                  <a:gd name="connsiteY108" fmla="*/ 685800 h 1016000"/>
                  <a:gd name="connsiteX109" fmla="*/ 1304925 w 1847850"/>
                  <a:gd name="connsiteY109" fmla="*/ 692150 h 1016000"/>
                  <a:gd name="connsiteX110" fmla="*/ 1320800 w 1847850"/>
                  <a:gd name="connsiteY110" fmla="*/ 692150 h 1016000"/>
                  <a:gd name="connsiteX111" fmla="*/ 1362075 w 1847850"/>
                  <a:gd name="connsiteY111" fmla="*/ 720725 h 1016000"/>
                  <a:gd name="connsiteX112" fmla="*/ 1377950 w 1847850"/>
                  <a:gd name="connsiteY112" fmla="*/ 720725 h 1016000"/>
                  <a:gd name="connsiteX113" fmla="*/ 1400175 w 1847850"/>
                  <a:gd name="connsiteY113" fmla="*/ 742950 h 1016000"/>
                  <a:gd name="connsiteX114" fmla="*/ 1419225 w 1847850"/>
                  <a:gd name="connsiteY114" fmla="*/ 742950 h 1016000"/>
                  <a:gd name="connsiteX115" fmla="*/ 1435100 w 1847850"/>
                  <a:gd name="connsiteY115" fmla="*/ 765175 h 1016000"/>
                  <a:gd name="connsiteX116" fmla="*/ 1450975 w 1847850"/>
                  <a:gd name="connsiteY116" fmla="*/ 765175 h 1016000"/>
                  <a:gd name="connsiteX117" fmla="*/ 1457325 w 1847850"/>
                  <a:gd name="connsiteY117" fmla="*/ 774700 h 1016000"/>
                  <a:gd name="connsiteX118" fmla="*/ 1470025 w 1847850"/>
                  <a:gd name="connsiteY118" fmla="*/ 774700 h 1016000"/>
                  <a:gd name="connsiteX119" fmla="*/ 1479550 w 1847850"/>
                  <a:gd name="connsiteY119" fmla="*/ 787400 h 1016000"/>
                  <a:gd name="connsiteX120" fmla="*/ 1492250 w 1847850"/>
                  <a:gd name="connsiteY120" fmla="*/ 787400 h 1016000"/>
                  <a:gd name="connsiteX121" fmla="*/ 1511300 w 1847850"/>
                  <a:gd name="connsiteY121" fmla="*/ 812800 h 1016000"/>
                  <a:gd name="connsiteX122" fmla="*/ 1536700 w 1847850"/>
                  <a:gd name="connsiteY122" fmla="*/ 812800 h 1016000"/>
                  <a:gd name="connsiteX123" fmla="*/ 1536700 w 1847850"/>
                  <a:gd name="connsiteY123" fmla="*/ 822325 h 1016000"/>
                  <a:gd name="connsiteX124" fmla="*/ 1552575 w 1847850"/>
                  <a:gd name="connsiteY124" fmla="*/ 822325 h 1016000"/>
                  <a:gd name="connsiteX125" fmla="*/ 1552575 w 1847850"/>
                  <a:gd name="connsiteY125" fmla="*/ 835025 h 1016000"/>
                  <a:gd name="connsiteX126" fmla="*/ 1577975 w 1847850"/>
                  <a:gd name="connsiteY126" fmla="*/ 835025 h 1016000"/>
                  <a:gd name="connsiteX127" fmla="*/ 1577975 w 1847850"/>
                  <a:gd name="connsiteY127" fmla="*/ 844550 h 1016000"/>
                  <a:gd name="connsiteX128" fmla="*/ 1600200 w 1847850"/>
                  <a:gd name="connsiteY128" fmla="*/ 844550 h 1016000"/>
                  <a:gd name="connsiteX129" fmla="*/ 1600200 w 1847850"/>
                  <a:gd name="connsiteY129" fmla="*/ 863600 h 1016000"/>
                  <a:gd name="connsiteX130" fmla="*/ 1625600 w 1847850"/>
                  <a:gd name="connsiteY130" fmla="*/ 863600 h 1016000"/>
                  <a:gd name="connsiteX131" fmla="*/ 1635125 w 1847850"/>
                  <a:gd name="connsiteY131" fmla="*/ 873125 h 1016000"/>
                  <a:gd name="connsiteX132" fmla="*/ 1647825 w 1847850"/>
                  <a:gd name="connsiteY132" fmla="*/ 873125 h 1016000"/>
                  <a:gd name="connsiteX133" fmla="*/ 1647825 w 1847850"/>
                  <a:gd name="connsiteY133" fmla="*/ 889000 h 1016000"/>
                  <a:gd name="connsiteX134" fmla="*/ 1657350 w 1847850"/>
                  <a:gd name="connsiteY134" fmla="*/ 898525 h 1016000"/>
                  <a:gd name="connsiteX135" fmla="*/ 1663700 w 1847850"/>
                  <a:gd name="connsiteY135" fmla="*/ 898525 h 1016000"/>
                  <a:gd name="connsiteX136" fmla="*/ 1673225 w 1847850"/>
                  <a:gd name="connsiteY136" fmla="*/ 914400 h 1016000"/>
                  <a:gd name="connsiteX137" fmla="*/ 1695450 w 1847850"/>
                  <a:gd name="connsiteY137" fmla="*/ 914400 h 1016000"/>
                  <a:gd name="connsiteX138" fmla="*/ 1695450 w 1847850"/>
                  <a:gd name="connsiteY138" fmla="*/ 920750 h 1016000"/>
                  <a:gd name="connsiteX139" fmla="*/ 1711325 w 1847850"/>
                  <a:gd name="connsiteY139" fmla="*/ 920750 h 1016000"/>
                  <a:gd name="connsiteX140" fmla="*/ 1711325 w 1847850"/>
                  <a:gd name="connsiteY140" fmla="*/ 930275 h 1016000"/>
                  <a:gd name="connsiteX141" fmla="*/ 1720850 w 1847850"/>
                  <a:gd name="connsiteY141" fmla="*/ 930275 h 1016000"/>
                  <a:gd name="connsiteX142" fmla="*/ 1733550 w 1847850"/>
                  <a:gd name="connsiteY142" fmla="*/ 939800 h 1016000"/>
                  <a:gd name="connsiteX143" fmla="*/ 1743075 w 1847850"/>
                  <a:gd name="connsiteY143" fmla="*/ 939800 h 1016000"/>
                  <a:gd name="connsiteX144" fmla="*/ 1765300 w 1847850"/>
                  <a:gd name="connsiteY144" fmla="*/ 965200 h 1016000"/>
                  <a:gd name="connsiteX145" fmla="*/ 1774825 w 1847850"/>
                  <a:gd name="connsiteY145" fmla="*/ 965200 h 1016000"/>
                  <a:gd name="connsiteX146" fmla="*/ 1787525 w 1847850"/>
                  <a:gd name="connsiteY146" fmla="*/ 981075 h 1016000"/>
                  <a:gd name="connsiteX147" fmla="*/ 1800225 w 1847850"/>
                  <a:gd name="connsiteY147" fmla="*/ 981075 h 1016000"/>
                  <a:gd name="connsiteX148" fmla="*/ 1819275 w 1847850"/>
                  <a:gd name="connsiteY148" fmla="*/ 1000125 h 1016000"/>
                  <a:gd name="connsiteX149" fmla="*/ 1835150 w 1847850"/>
                  <a:gd name="connsiteY149" fmla="*/ 1000125 h 1016000"/>
                  <a:gd name="connsiteX150" fmla="*/ 1835150 w 1847850"/>
                  <a:gd name="connsiteY150" fmla="*/ 1016000 h 1016000"/>
                  <a:gd name="connsiteX151" fmla="*/ 1847850 w 1847850"/>
                  <a:gd name="connsiteY151"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47850" h="1016000">
                    <a:moveTo>
                      <a:pt x="0" y="0"/>
                    </a:moveTo>
                    <a:lnTo>
                      <a:pt x="123825" y="0"/>
                    </a:lnTo>
                    <a:lnTo>
                      <a:pt x="123825" y="22225"/>
                    </a:lnTo>
                    <a:lnTo>
                      <a:pt x="136525" y="22225"/>
                    </a:lnTo>
                    <a:lnTo>
                      <a:pt x="136525" y="28575"/>
                    </a:lnTo>
                    <a:lnTo>
                      <a:pt x="187325" y="28575"/>
                    </a:lnTo>
                    <a:lnTo>
                      <a:pt x="187325" y="34925"/>
                    </a:lnTo>
                    <a:lnTo>
                      <a:pt x="212725" y="34925"/>
                    </a:lnTo>
                    <a:lnTo>
                      <a:pt x="212725" y="41275"/>
                    </a:lnTo>
                    <a:lnTo>
                      <a:pt x="228600" y="41275"/>
                    </a:lnTo>
                    <a:lnTo>
                      <a:pt x="228600" y="47625"/>
                    </a:lnTo>
                    <a:lnTo>
                      <a:pt x="244475" y="47625"/>
                    </a:lnTo>
                    <a:lnTo>
                      <a:pt x="244475" y="50800"/>
                    </a:lnTo>
                    <a:lnTo>
                      <a:pt x="254000" y="50800"/>
                    </a:lnTo>
                    <a:lnTo>
                      <a:pt x="254000" y="60325"/>
                    </a:lnTo>
                    <a:lnTo>
                      <a:pt x="269875" y="60325"/>
                    </a:lnTo>
                    <a:lnTo>
                      <a:pt x="269875" y="63500"/>
                    </a:lnTo>
                    <a:lnTo>
                      <a:pt x="292100" y="63500"/>
                    </a:lnTo>
                    <a:lnTo>
                      <a:pt x="292100" y="73025"/>
                    </a:lnTo>
                    <a:lnTo>
                      <a:pt x="311150" y="73025"/>
                    </a:lnTo>
                    <a:lnTo>
                      <a:pt x="311150" y="82550"/>
                    </a:lnTo>
                    <a:lnTo>
                      <a:pt x="330200" y="82550"/>
                    </a:lnTo>
                    <a:lnTo>
                      <a:pt x="330200" y="88900"/>
                    </a:lnTo>
                    <a:lnTo>
                      <a:pt x="352425" y="88900"/>
                    </a:lnTo>
                    <a:lnTo>
                      <a:pt x="352425" y="101600"/>
                    </a:lnTo>
                    <a:lnTo>
                      <a:pt x="368300" y="101600"/>
                    </a:lnTo>
                    <a:lnTo>
                      <a:pt x="384175" y="130175"/>
                    </a:lnTo>
                    <a:lnTo>
                      <a:pt x="396875" y="130175"/>
                    </a:lnTo>
                    <a:lnTo>
                      <a:pt x="422275" y="152400"/>
                    </a:lnTo>
                    <a:lnTo>
                      <a:pt x="444500" y="152400"/>
                    </a:lnTo>
                    <a:lnTo>
                      <a:pt x="444500" y="161925"/>
                    </a:lnTo>
                    <a:lnTo>
                      <a:pt x="469900" y="161925"/>
                    </a:lnTo>
                    <a:lnTo>
                      <a:pt x="469900" y="174625"/>
                    </a:lnTo>
                    <a:lnTo>
                      <a:pt x="495300" y="174625"/>
                    </a:lnTo>
                    <a:lnTo>
                      <a:pt x="488950" y="180975"/>
                    </a:lnTo>
                    <a:lnTo>
                      <a:pt x="508000" y="180975"/>
                    </a:lnTo>
                    <a:lnTo>
                      <a:pt x="508000" y="187325"/>
                    </a:lnTo>
                    <a:lnTo>
                      <a:pt x="527050" y="187325"/>
                    </a:lnTo>
                    <a:lnTo>
                      <a:pt x="533400" y="193675"/>
                    </a:lnTo>
                    <a:lnTo>
                      <a:pt x="555625" y="193675"/>
                    </a:lnTo>
                    <a:lnTo>
                      <a:pt x="555625" y="209550"/>
                    </a:lnTo>
                    <a:lnTo>
                      <a:pt x="574675" y="209550"/>
                    </a:lnTo>
                    <a:lnTo>
                      <a:pt x="574675" y="219075"/>
                    </a:lnTo>
                    <a:lnTo>
                      <a:pt x="596900" y="219075"/>
                    </a:lnTo>
                    <a:lnTo>
                      <a:pt x="596900" y="225425"/>
                    </a:lnTo>
                    <a:lnTo>
                      <a:pt x="612775" y="225425"/>
                    </a:lnTo>
                    <a:lnTo>
                      <a:pt x="612775" y="231775"/>
                    </a:lnTo>
                    <a:lnTo>
                      <a:pt x="631825" y="231775"/>
                    </a:lnTo>
                    <a:lnTo>
                      <a:pt x="628650" y="234950"/>
                    </a:lnTo>
                    <a:lnTo>
                      <a:pt x="654050" y="234950"/>
                    </a:lnTo>
                    <a:lnTo>
                      <a:pt x="654050" y="257175"/>
                    </a:lnTo>
                    <a:lnTo>
                      <a:pt x="676275" y="257175"/>
                    </a:lnTo>
                    <a:lnTo>
                      <a:pt x="676275" y="273050"/>
                    </a:lnTo>
                    <a:lnTo>
                      <a:pt x="688975" y="273050"/>
                    </a:lnTo>
                    <a:lnTo>
                      <a:pt x="688975" y="285750"/>
                    </a:lnTo>
                    <a:lnTo>
                      <a:pt x="698500" y="285750"/>
                    </a:lnTo>
                    <a:lnTo>
                      <a:pt x="698500" y="292100"/>
                    </a:lnTo>
                    <a:lnTo>
                      <a:pt x="714375" y="292100"/>
                    </a:lnTo>
                    <a:lnTo>
                      <a:pt x="714375" y="304800"/>
                    </a:lnTo>
                    <a:lnTo>
                      <a:pt x="752475" y="304800"/>
                    </a:lnTo>
                    <a:lnTo>
                      <a:pt x="752475" y="307975"/>
                    </a:lnTo>
                    <a:lnTo>
                      <a:pt x="765175" y="307975"/>
                    </a:lnTo>
                    <a:lnTo>
                      <a:pt x="784225" y="333375"/>
                    </a:lnTo>
                    <a:lnTo>
                      <a:pt x="793750" y="333375"/>
                    </a:lnTo>
                    <a:lnTo>
                      <a:pt x="793750" y="346075"/>
                    </a:lnTo>
                    <a:lnTo>
                      <a:pt x="809625" y="346075"/>
                    </a:lnTo>
                    <a:lnTo>
                      <a:pt x="809625" y="361950"/>
                    </a:lnTo>
                    <a:lnTo>
                      <a:pt x="822325" y="361950"/>
                    </a:lnTo>
                    <a:lnTo>
                      <a:pt x="841375" y="374650"/>
                    </a:lnTo>
                    <a:lnTo>
                      <a:pt x="850900" y="374650"/>
                    </a:lnTo>
                    <a:lnTo>
                      <a:pt x="876300" y="406400"/>
                    </a:lnTo>
                    <a:lnTo>
                      <a:pt x="876300" y="425450"/>
                    </a:lnTo>
                    <a:lnTo>
                      <a:pt x="904875" y="425450"/>
                    </a:lnTo>
                    <a:lnTo>
                      <a:pt x="904875" y="434975"/>
                    </a:lnTo>
                    <a:lnTo>
                      <a:pt x="930275" y="434975"/>
                    </a:lnTo>
                    <a:lnTo>
                      <a:pt x="930275" y="447675"/>
                    </a:lnTo>
                    <a:lnTo>
                      <a:pt x="952500" y="447675"/>
                    </a:lnTo>
                    <a:lnTo>
                      <a:pt x="952500" y="457200"/>
                    </a:lnTo>
                    <a:lnTo>
                      <a:pt x="962025" y="457200"/>
                    </a:lnTo>
                    <a:lnTo>
                      <a:pt x="962025" y="473075"/>
                    </a:lnTo>
                    <a:lnTo>
                      <a:pt x="977900" y="473075"/>
                    </a:lnTo>
                    <a:lnTo>
                      <a:pt x="984250" y="482600"/>
                    </a:lnTo>
                    <a:lnTo>
                      <a:pt x="1000125" y="482600"/>
                    </a:lnTo>
                    <a:lnTo>
                      <a:pt x="1009650" y="498475"/>
                    </a:lnTo>
                    <a:lnTo>
                      <a:pt x="1028700" y="498475"/>
                    </a:lnTo>
                    <a:lnTo>
                      <a:pt x="1028700" y="511175"/>
                    </a:lnTo>
                    <a:lnTo>
                      <a:pt x="1044575" y="511175"/>
                    </a:lnTo>
                    <a:lnTo>
                      <a:pt x="1073150" y="533400"/>
                    </a:lnTo>
                    <a:lnTo>
                      <a:pt x="1082675" y="533400"/>
                    </a:lnTo>
                    <a:lnTo>
                      <a:pt x="1082675" y="552450"/>
                    </a:lnTo>
                    <a:lnTo>
                      <a:pt x="1092200" y="552450"/>
                    </a:lnTo>
                    <a:lnTo>
                      <a:pt x="1101725" y="584200"/>
                    </a:lnTo>
                    <a:lnTo>
                      <a:pt x="1120775" y="584200"/>
                    </a:lnTo>
                    <a:lnTo>
                      <a:pt x="1127125" y="590550"/>
                    </a:lnTo>
                    <a:lnTo>
                      <a:pt x="1133475" y="590550"/>
                    </a:lnTo>
                    <a:lnTo>
                      <a:pt x="1146175" y="609600"/>
                    </a:lnTo>
                    <a:lnTo>
                      <a:pt x="1171575" y="609600"/>
                    </a:lnTo>
                    <a:lnTo>
                      <a:pt x="1171575" y="615950"/>
                    </a:lnTo>
                    <a:lnTo>
                      <a:pt x="1184275" y="615950"/>
                    </a:lnTo>
                    <a:lnTo>
                      <a:pt x="1203325" y="641350"/>
                    </a:lnTo>
                    <a:lnTo>
                      <a:pt x="1212850" y="631825"/>
                    </a:lnTo>
                    <a:lnTo>
                      <a:pt x="1212850" y="644525"/>
                    </a:lnTo>
                    <a:lnTo>
                      <a:pt x="1238250" y="644525"/>
                    </a:lnTo>
                    <a:lnTo>
                      <a:pt x="1238250" y="654050"/>
                    </a:lnTo>
                    <a:lnTo>
                      <a:pt x="1254125" y="654050"/>
                    </a:lnTo>
                    <a:lnTo>
                      <a:pt x="1276350" y="679450"/>
                    </a:lnTo>
                    <a:lnTo>
                      <a:pt x="1292225" y="679450"/>
                    </a:lnTo>
                    <a:lnTo>
                      <a:pt x="1292225" y="685800"/>
                    </a:lnTo>
                    <a:lnTo>
                      <a:pt x="1304925" y="685800"/>
                    </a:lnTo>
                    <a:lnTo>
                      <a:pt x="1304925" y="692150"/>
                    </a:lnTo>
                    <a:lnTo>
                      <a:pt x="1320800" y="692150"/>
                    </a:lnTo>
                    <a:lnTo>
                      <a:pt x="1362075" y="720725"/>
                    </a:lnTo>
                    <a:lnTo>
                      <a:pt x="1377950" y="720725"/>
                    </a:lnTo>
                    <a:lnTo>
                      <a:pt x="1400175" y="742950"/>
                    </a:lnTo>
                    <a:lnTo>
                      <a:pt x="1419225" y="742950"/>
                    </a:lnTo>
                    <a:lnTo>
                      <a:pt x="1435100" y="765175"/>
                    </a:lnTo>
                    <a:lnTo>
                      <a:pt x="1450975" y="765175"/>
                    </a:lnTo>
                    <a:lnTo>
                      <a:pt x="1457325" y="774700"/>
                    </a:lnTo>
                    <a:lnTo>
                      <a:pt x="1470025" y="774700"/>
                    </a:lnTo>
                    <a:lnTo>
                      <a:pt x="1479550" y="787400"/>
                    </a:lnTo>
                    <a:lnTo>
                      <a:pt x="1492250" y="787400"/>
                    </a:lnTo>
                    <a:lnTo>
                      <a:pt x="1511300" y="812800"/>
                    </a:lnTo>
                    <a:lnTo>
                      <a:pt x="1536700" y="812800"/>
                    </a:lnTo>
                    <a:lnTo>
                      <a:pt x="1536700" y="822325"/>
                    </a:lnTo>
                    <a:lnTo>
                      <a:pt x="1552575" y="822325"/>
                    </a:lnTo>
                    <a:lnTo>
                      <a:pt x="1552575" y="835025"/>
                    </a:lnTo>
                    <a:lnTo>
                      <a:pt x="1577975" y="835025"/>
                    </a:lnTo>
                    <a:lnTo>
                      <a:pt x="1577975" y="844550"/>
                    </a:lnTo>
                    <a:lnTo>
                      <a:pt x="1600200" y="844550"/>
                    </a:lnTo>
                    <a:lnTo>
                      <a:pt x="1600200" y="863600"/>
                    </a:lnTo>
                    <a:lnTo>
                      <a:pt x="1625600" y="863600"/>
                    </a:lnTo>
                    <a:lnTo>
                      <a:pt x="1635125" y="873125"/>
                    </a:lnTo>
                    <a:lnTo>
                      <a:pt x="1647825" y="873125"/>
                    </a:lnTo>
                    <a:lnTo>
                      <a:pt x="1647825" y="889000"/>
                    </a:lnTo>
                    <a:lnTo>
                      <a:pt x="1657350" y="898525"/>
                    </a:lnTo>
                    <a:lnTo>
                      <a:pt x="1663700" y="898525"/>
                    </a:lnTo>
                    <a:lnTo>
                      <a:pt x="1673225" y="914400"/>
                    </a:lnTo>
                    <a:lnTo>
                      <a:pt x="1695450" y="914400"/>
                    </a:lnTo>
                    <a:lnTo>
                      <a:pt x="1695450" y="920750"/>
                    </a:lnTo>
                    <a:lnTo>
                      <a:pt x="1711325" y="920750"/>
                    </a:lnTo>
                    <a:lnTo>
                      <a:pt x="1711325" y="930275"/>
                    </a:lnTo>
                    <a:lnTo>
                      <a:pt x="1720850" y="930275"/>
                    </a:lnTo>
                    <a:lnTo>
                      <a:pt x="1733550" y="939800"/>
                    </a:lnTo>
                    <a:lnTo>
                      <a:pt x="1743075" y="939800"/>
                    </a:lnTo>
                    <a:lnTo>
                      <a:pt x="1765300" y="965200"/>
                    </a:lnTo>
                    <a:lnTo>
                      <a:pt x="1774825" y="965200"/>
                    </a:lnTo>
                    <a:lnTo>
                      <a:pt x="1787525" y="981075"/>
                    </a:lnTo>
                    <a:lnTo>
                      <a:pt x="1800225" y="981075"/>
                    </a:lnTo>
                    <a:lnTo>
                      <a:pt x="1819275" y="1000125"/>
                    </a:lnTo>
                    <a:lnTo>
                      <a:pt x="1835150" y="1000125"/>
                    </a:lnTo>
                    <a:lnTo>
                      <a:pt x="1835150" y="1016000"/>
                    </a:lnTo>
                    <a:lnTo>
                      <a:pt x="1847850" y="101600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7" name="Freeform 16">
                <a:extLst>
                  <a:ext uri="{FF2B5EF4-FFF2-40B4-BE49-F238E27FC236}">
                    <a16:creationId xmlns:a16="http://schemas.microsoft.com/office/drawing/2014/main" id="{5930E5FF-ECAA-BA4C-530C-BDA556883047}"/>
                  </a:ext>
                </a:extLst>
              </p:cNvPr>
              <p:cNvSpPr/>
              <p:nvPr/>
            </p:nvSpPr>
            <p:spPr>
              <a:xfrm>
                <a:off x="3213099" y="3133725"/>
                <a:ext cx="193675" cy="50800"/>
              </a:xfrm>
              <a:custGeom>
                <a:avLst/>
                <a:gdLst>
                  <a:gd name="connsiteX0" fmla="*/ 368300 w 368300"/>
                  <a:gd name="connsiteY0" fmla="*/ 50800 h 50800"/>
                  <a:gd name="connsiteX1" fmla="*/ 193675 w 368300"/>
                  <a:gd name="connsiteY1" fmla="*/ 50800 h 50800"/>
                  <a:gd name="connsiteX2" fmla="*/ 165100 w 368300"/>
                  <a:gd name="connsiteY2" fmla="*/ 50800 h 50800"/>
                  <a:gd name="connsiteX3" fmla="*/ 171450 w 368300"/>
                  <a:gd name="connsiteY3" fmla="*/ 50800 h 50800"/>
                  <a:gd name="connsiteX4" fmla="*/ 142875 w 368300"/>
                  <a:gd name="connsiteY4" fmla="*/ 50800 h 50800"/>
                  <a:gd name="connsiteX5" fmla="*/ 142875 w 368300"/>
                  <a:gd name="connsiteY5" fmla="*/ 31750 h 50800"/>
                  <a:gd name="connsiteX6" fmla="*/ 120650 w 368300"/>
                  <a:gd name="connsiteY6" fmla="*/ 31750 h 50800"/>
                  <a:gd name="connsiteX7" fmla="*/ 120650 w 368300"/>
                  <a:gd name="connsiteY7" fmla="*/ 25400 h 50800"/>
                  <a:gd name="connsiteX8" fmla="*/ 107950 w 368300"/>
                  <a:gd name="connsiteY8" fmla="*/ 25400 h 50800"/>
                  <a:gd name="connsiteX9" fmla="*/ 107950 w 368300"/>
                  <a:gd name="connsiteY9" fmla="*/ 19050 h 50800"/>
                  <a:gd name="connsiteX10" fmla="*/ 38100 w 368300"/>
                  <a:gd name="connsiteY10" fmla="*/ 19050 h 50800"/>
                  <a:gd name="connsiteX11" fmla="*/ 31750 w 368300"/>
                  <a:gd name="connsiteY11" fmla="*/ 9525 h 50800"/>
                  <a:gd name="connsiteX12" fmla="*/ 12700 w 368300"/>
                  <a:gd name="connsiteY12" fmla="*/ 9525 h 50800"/>
                  <a:gd name="connsiteX13" fmla="*/ 12700 w 368300"/>
                  <a:gd name="connsiteY13" fmla="*/ 0 h 50800"/>
                  <a:gd name="connsiteX14" fmla="*/ 0 w 368300"/>
                  <a:gd name="connsiteY14" fmla="*/ 0 h 50800"/>
                  <a:gd name="connsiteX0" fmla="*/ 193675 w 193675"/>
                  <a:gd name="connsiteY0" fmla="*/ 50800 h 50800"/>
                  <a:gd name="connsiteX1" fmla="*/ 165100 w 193675"/>
                  <a:gd name="connsiteY1" fmla="*/ 50800 h 50800"/>
                  <a:gd name="connsiteX2" fmla="*/ 171450 w 193675"/>
                  <a:gd name="connsiteY2" fmla="*/ 50800 h 50800"/>
                  <a:gd name="connsiteX3" fmla="*/ 142875 w 193675"/>
                  <a:gd name="connsiteY3" fmla="*/ 50800 h 50800"/>
                  <a:gd name="connsiteX4" fmla="*/ 142875 w 193675"/>
                  <a:gd name="connsiteY4" fmla="*/ 31750 h 50800"/>
                  <a:gd name="connsiteX5" fmla="*/ 120650 w 193675"/>
                  <a:gd name="connsiteY5" fmla="*/ 31750 h 50800"/>
                  <a:gd name="connsiteX6" fmla="*/ 120650 w 193675"/>
                  <a:gd name="connsiteY6" fmla="*/ 25400 h 50800"/>
                  <a:gd name="connsiteX7" fmla="*/ 107950 w 193675"/>
                  <a:gd name="connsiteY7" fmla="*/ 25400 h 50800"/>
                  <a:gd name="connsiteX8" fmla="*/ 107950 w 193675"/>
                  <a:gd name="connsiteY8" fmla="*/ 19050 h 50800"/>
                  <a:gd name="connsiteX9" fmla="*/ 38100 w 193675"/>
                  <a:gd name="connsiteY9" fmla="*/ 19050 h 50800"/>
                  <a:gd name="connsiteX10" fmla="*/ 31750 w 193675"/>
                  <a:gd name="connsiteY10" fmla="*/ 9525 h 50800"/>
                  <a:gd name="connsiteX11" fmla="*/ 12700 w 193675"/>
                  <a:gd name="connsiteY11" fmla="*/ 9525 h 50800"/>
                  <a:gd name="connsiteX12" fmla="*/ 12700 w 193675"/>
                  <a:gd name="connsiteY12" fmla="*/ 0 h 50800"/>
                  <a:gd name="connsiteX13" fmla="*/ 0 w 193675"/>
                  <a:gd name="connsiteY13" fmla="*/ 0 h 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5" h="50800">
                    <a:moveTo>
                      <a:pt x="193675" y="50800"/>
                    </a:moveTo>
                    <a:lnTo>
                      <a:pt x="165100" y="50800"/>
                    </a:lnTo>
                    <a:lnTo>
                      <a:pt x="171450" y="50800"/>
                    </a:lnTo>
                    <a:lnTo>
                      <a:pt x="142875" y="50800"/>
                    </a:lnTo>
                    <a:lnTo>
                      <a:pt x="142875" y="31750"/>
                    </a:lnTo>
                    <a:lnTo>
                      <a:pt x="120650" y="31750"/>
                    </a:lnTo>
                    <a:lnTo>
                      <a:pt x="120650" y="25400"/>
                    </a:lnTo>
                    <a:lnTo>
                      <a:pt x="107950" y="25400"/>
                    </a:lnTo>
                    <a:lnTo>
                      <a:pt x="107950" y="19050"/>
                    </a:lnTo>
                    <a:lnTo>
                      <a:pt x="38100" y="19050"/>
                    </a:lnTo>
                    <a:lnTo>
                      <a:pt x="31750" y="9525"/>
                    </a:lnTo>
                    <a:lnTo>
                      <a:pt x="12700" y="9525"/>
                    </a:lnTo>
                    <a:lnTo>
                      <a:pt x="12700" y="0"/>
                    </a:lnTo>
                    <a:lnTo>
                      <a:pt x="0"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8" name="Freeform 17">
                <a:extLst>
                  <a:ext uri="{FF2B5EF4-FFF2-40B4-BE49-F238E27FC236}">
                    <a16:creationId xmlns:a16="http://schemas.microsoft.com/office/drawing/2014/main" id="{D28B02EA-47C4-853F-BE1A-4239E61EDBD0}"/>
                  </a:ext>
                </a:extLst>
              </p:cNvPr>
              <p:cNvSpPr/>
              <p:nvPr/>
            </p:nvSpPr>
            <p:spPr>
              <a:xfrm>
                <a:off x="2574925" y="2882900"/>
                <a:ext cx="647700" cy="241300"/>
              </a:xfrm>
              <a:custGeom>
                <a:avLst/>
                <a:gdLst>
                  <a:gd name="connsiteX0" fmla="*/ 647700 w 647700"/>
                  <a:gd name="connsiteY0" fmla="*/ 320675 h 320675"/>
                  <a:gd name="connsiteX1" fmla="*/ 647700 w 647700"/>
                  <a:gd name="connsiteY1" fmla="*/ 241300 h 320675"/>
                  <a:gd name="connsiteX2" fmla="*/ 622300 w 647700"/>
                  <a:gd name="connsiteY2" fmla="*/ 241300 h 320675"/>
                  <a:gd name="connsiteX3" fmla="*/ 622300 w 647700"/>
                  <a:gd name="connsiteY3" fmla="*/ 238125 h 320675"/>
                  <a:gd name="connsiteX4" fmla="*/ 606425 w 647700"/>
                  <a:gd name="connsiteY4" fmla="*/ 238125 h 320675"/>
                  <a:gd name="connsiteX5" fmla="*/ 606425 w 647700"/>
                  <a:gd name="connsiteY5" fmla="*/ 231775 h 320675"/>
                  <a:gd name="connsiteX6" fmla="*/ 565150 w 647700"/>
                  <a:gd name="connsiteY6" fmla="*/ 231775 h 320675"/>
                  <a:gd name="connsiteX7" fmla="*/ 568325 w 647700"/>
                  <a:gd name="connsiteY7" fmla="*/ 228600 h 320675"/>
                  <a:gd name="connsiteX8" fmla="*/ 552450 w 647700"/>
                  <a:gd name="connsiteY8" fmla="*/ 228600 h 320675"/>
                  <a:gd name="connsiteX9" fmla="*/ 552450 w 647700"/>
                  <a:gd name="connsiteY9" fmla="*/ 219075 h 320675"/>
                  <a:gd name="connsiteX10" fmla="*/ 539750 w 647700"/>
                  <a:gd name="connsiteY10" fmla="*/ 219075 h 320675"/>
                  <a:gd name="connsiteX11" fmla="*/ 539750 w 647700"/>
                  <a:gd name="connsiteY11" fmla="*/ 215900 h 320675"/>
                  <a:gd name="connsiteX12" fmla="*/ 530225 w 647700"/>
                  <a:gd name="connsiteY12" fmla="*/ 215900 h 320675"/>
                  <a:gd name="connsiteX13" fmla="*/ 530225 w 647700"/>
                  <a:gd name="connsiteY13" fmla="*/ 209550 h 320675"/>
                  <a:gd name="connsiteX14" fmla="*/ 479425 w 647700"/>
                  <a:gd name="connsiteY14" fmla="*/ 209550 h 320675"/>
                  <a:gd name="connsiteX15" fmla="*/ 479425 w 647700"/>
                  <a:gd name="connsiteY15" fmla="*/ 203200 h 320675"/>
                  <a:gd name="connsiteX16" fmla="*/ 463550 w 647700"/>
                  <a:gd name="connsiteY16" fmla="*/ 203200 h 320675"/>
                  <a:gd name="connsiteX17" fmla="*/ 463550 w 647700"/>
                  <a:gd name="connsiteY17" fmla="*/ 200025 h 320675"/>
                  <a:gd name="connsiteX18" fmla="*/ 454025 w 647700"/>
                  <a:gd name="connsiteY18" fmla="*/ 200025 h 320675"/>
                  <a:gd name="connsiteX19" fmla="*/ 454025 w 647700"/>
                  <a:gd name="connsiteY19" fmla="*/ 190500 h 320675"/>
                  <a:gd name="connsiteX20" fmla="*/ 425450 w 647700"/>
                  <a:gd name="connsiteY20" fmla="*/ 190500 h 320675"/>
                  <a:gd name="connsiteX21" fmla="*/ 425450 w 647700"/>
                  <a:gd name="connsiteY21" fmla="*/ 190500 h 320675"/>
                  <a:gd name="connsiteX22" fmla="*/ 403225 w 647700"/>
                  <a:gd name="connsiteY22" fmla="*/ 190500 h 320675"/>
                  <a:gd name="connsiteX23" fmla="*/ 403225 w 647700"/>
                  <a:gd name="connsiteY23" fmla="*/ 177800 h 320675"/>
                  <a:gd name="connsiteX24" fmla="*/ 384175 w 647700"/>
                  <a:gd name="connsiteY24" fmla="*/ 177800 h 320675"/>
                  <a:gd name="connsiteX25" fmla="*/ 384175 w 647700"/>
                  <a:gd name="connsiteY25" fmla="*/ 171450 h 320675"/>
                  <a:gd name="connsiteX26" fmla="*/ 330200 w 647700"/>
                  <a:gd name="connsiteY26" fmla="*/ 171450 h 320675"/>
                  <a:gd name="connsiteX27" fmla="*/ 330200 w 647700"/>
                  <a:gd name="connsiteY27" fmla="*/ 161925 h 320675"/>
                  <a:gd name="connsiteX28" fmla="*/ 311150 w 647700"/>
                  <a:gd name="connsiteY28" fmla="*/ 161925 h 320675"/>
                  <a:gd name="connsiteX29" fmla="*/ 311150 w 647700"/>
                  <a:gd name="connsiteY29" fmla="*/ 155575 h 320675"/>
                  <a:gd name="connsiteX30" fmla="*/ 288925 w 647700"/>
                  <a:gd name="connsiteY30" fmla="*/ 155575 h 320675"/>
                  <a:gd name="connsiteX31" fmla="*/ 279400 w 647700"/>
                  <a:gd name="connsiteY31" fmla="*/ 133350 h 320675"/>
                  <a:gd name="connsiteX32" fmla="*/ 225425 w 647700"/>
                  <a:gd name="connsiteY32" fmla="*/ 133350 h 320675"/>
                  <a:gd name="connsiteX33" fmla="*/ 215900 w 647700"/>
                  <a:gd name="connsiteY33" fmla="*/ 123825 h 320675"/>
                  <a:gd name="connsiteX34" fmla="*/ 206375 w 647700"/>
                  <a:gd name="connsiteY34" fmla="*/ 123825 h 320675"/>
                  <a:gd name="connsiteX35" fmla="*/ 206375 w 647700"/>
                  <a:gd name="connsiteY35" fmla="*/ 114300 h 320675"/>
                  <a:gd name="connsiteX36" fmla="*/ 180975 w 647700"/>
                  <a:gd name="connsiteY36" fmla="*/ 114300 h 320675"/>
                  <a:gd name="connsiteX37" fmla="*/ 180975 w 647700"/>
                  <a:gd name="connsiteY37" fmla="*/ 114300 h 320675"/>
                  <a:gd name="connsiteX38" fmla="*/ 158750 w 647700"/>
                  <a:gd name="connsiteY38" fmla="*/ 76200 h 320675"/>
                  <a:gd name="connsiteX39" fmla="*/ 136525 w 647700"/>
                  <a:gd name="connsiteY39" fmla="*/ 76200 h 320675"/>
                  <a:gd name="connsiteX40" fmla="*/ 136525 w 647700"/>
                  <a:gd name="connsiteY40" fmla="*/ 63500 h 320675"/>
                  <a:gd name="connsiteX41" fmla="*/ 123825 w 647700"/>
                  <a:gd name="connsiteY41" fmla="*/ 63500 h 320675"/>
                  <a:gd name="connsiteX42" fmla="*/ 123825 w 647700"/>
                  <a:gd name="connsiteY42" fmla="*/ 57150 h 320675"/>
                  <a:gd name="connsiteX43" fmla="*/ 107950 w 647700"/>
                  <a:gd name="connsiteY43" fmla="*/ 57150 h 320675"/>
                  <a:gd name="connsiteX44" fmla="*/ 107950 w 647700"/>
                  <a:gd name="connsiteY44" fmla="*/ 53975 h 320675"/>
                  <a:gd name="connsiteX45" fmla="*/ 95250 w 647700"/>
                  <a:gd name="connsiteY45" fmla="*/ 53975 h 320675"/>
                  <a:gd name="connsiteX46" fmla="*/ 95250 w 647700"/>
                  <a:gd name="connsiteY46" fmla="*/ 47625 h 320675"/>
                  <a:gd name="connsiteX47" fmla="*/ 66675 w 647700"/>
                  <a:gd name="connsiteY47" fmla="*/ 47625 h 320675"/>
                  <a:gd name="connsiteX48" fmla="*/ 66675 w 647700"/>
                  <a:gd name="connsiteY48" fmla="*/ 41275 h 320675"/>
                  <a:gd name="connsiteX49" fmla="*/ 38100 w 647700"/>
                  <a:gd name="connsiteY49" fmla="*/ 41275 h 320675"/>
                  <a:gd name="connsiteX50" fmla="*/ 38100 w 647700"/>
                  <a:gd name="connsiteY50" fmla="*/ 25400 h 320675"/>
                  <a:gd name="connsiteX51" fmla="*/ 28575 w 647700"/>
                  <a:gd name="connsiteY51" fmla="*/ 15875 h 320675"/>
                  <a:gd name="connsiteX52" fmla="*/ 19050 w 647700"/>
                  <a:gd name="connsiteY52" fmla="*/ 15875 h 320675"/>
                  <a:gd name="connsiteX53" fmla="*/ 19050 w 647700"/>
                  <a:gd name="connsiteY53" fmla="*/ 9525 h 320675"/>
                  <a:gd name="connsiteX54" fmla="*/ 12700 w 647700"/>
                  <a:gd name="connsiteY54" fmla="*/ 0 h 320675"/>
                  <a:gd name="connsiteX55" fmla="*/ 0 w 647700"/>
                  <a:gd name="connsiteY55" fmla="*/ 0 h 320675"/>
                  <a:gd name="connsiteX0" fmla="*/ 647700 w 647700"/>
                  <a:gd name="connsiteY0" fmla="*/ 241300 h 241300"/>
                  <a:gd name="connsiteX1" fmla="*/ 622300 w 647700"/>
                  <a:gd name="connsiteY1" fmla="*/ 241300 h 241300"/>
                  <a:gd name="connsiteX2" fmla="*/ 622300 w 647700"/>
                  <a:gd name="connsiteY2" fmla="*/ 238125 h 241300"/>
                  <a:gd name="connsiteX3" fmla="*/ 606425 w 647700"/>
                  <a:gd name="connsiteY3" fmla="*/ 238125 h 241300"/>
                  <a:gd name="connsiteX4" fmla="*/ 606425 w 647700"/>
                  <a:gd name="connsiteY4" fmla="*/ 231775 h 241300"/>
                  <a:gd name="connsiteX5" fmla="*/ 565150 w 647700"/>
                  <a:gd name="connsiteY5" fmla="*/ 231775 h 241300"/>
                  <a:gd name="connsiteX6" fmla="*/ 568325 w 647700"/>
                  <a:gd name="connsiteY6" fmla="*/ 228600 h 241300"/>
                  <a:gd name="connsiteX7" fmla="*/ 552450 w 647700"/>
                  <a:gd name="connsiteY7" fmla="*/ 228600 h 241300"/>
                  <a:gd name="connsiteX8" fmla="*/ 552450 w 647700"/>
                  <a:gd name="connsiteY8" fmla="*/ 219075 h 241300"/>
                  <a:gd name="connsiteX9" fmla="*/ 539750 w 647700"/>
                  <a:gd name="connsiteY9" fmla="*/ 219075 h 241300"/>
                  <a:gd name="connsiteX10" fmla="*/ 539750 w 647700"/>
                  <a:gd name="connsiteY10" fmla="*/ 215900 h 241300"/>
                  <a:gd name="connsiteX11" fmla="*/ 530225 w 647700"/>
                  <a:gd name="connsiteY11" fmla="*/ 215900 h 241300"/>
                  <a:gd name="connsiteX12" fmla="*/ 530225 w 647700"/>
                  <a:gd name="connsiteY12" fmla="*/ 209550 h 241300"/>
                  <a:gd name="connsiteX13" fmla="*/ 479425 w 647700"/>
                  <a:gd name="connsiteY13" fmla="*/ 209550 h 241300"/>
                  <a:gd name="connsiteX14" fmla="*/ 479425 w 647700"/>
                  <a:gd name="connsiteY14" fmla="*/ 203200 h 241300"/>
                  <a:gd name="connsiteX15" fmla="*/ 463550 w 647700"/>
                  <a:gd name="connsiteY15" fmla="*/ 203200 h 241300"/>
                  <a:gd name="connsiteX16" fmla="*/ 463550 w 647700"/>
                  <a:gd name="connsiteY16" fmla="*/ 200025 h 241300"/>
                  <a:gd name="connsiteX17" fmla="*/ 454025 w 647700"/>
                  <a:gd name="connsiteY17" fmla="*/ 200025 h 241300"/>
                  <a:gd name="connsiteX18" fmla="*/ 454025 w 647700"/>
                  <a:gd name="connsiteY18" fmla="*/ 190500 h 241300"/>
                  <a:gd name="connsiteX19" fmla="*/ 425450 w 647700"/>
                  <a:gd name="connsiteY19" fmla="*/ 190500 h 241300"/>
                  <a:gd name="connsiteX20" fmla="*/ 425450 w 647700"/>
                  <a:gd name="connsiteY20" fmla="*/ 190500 h 241300"/>
                  <a:gd name="connsiteX21" fmla="*/ 403225 w 647700"/>
                  <a:gd name="connsiteY21" fmla="*/ 190500 h 241300"/>
                  <a:gd name="connsiteX22" fmla="*/ 403225 w 647700"/>
                  <a:gd name="connsiteY22" fmla="*/ 177800 h 241300"/>
                  <a:gd name="connsiteX23" fmla="*/ 384175 w 647700"/>
                  <a:gd name="connsiteY23" fmla="*/ 177800 h 241300"/>
                  <a:gd name="connsiteX24" fmla="*/ 384175 w 647700"/>
                  <a:gd name="connsiteY24" fmla="*/ 171450 h 241300"/>
                  <a:gd name="connsiteX25" fmla="*/ 330200 w 647700"/>
                  <a:gd name="connsiteY25" fmla="*/ 171450 h 241300"/>
                  <a:gd name="connsiteX26" fmla="*/ 330200 w 647700"/>
                  <a:gd name="connsiteY26" fmla="*/ 161925 h 241300"/>
                  <a:gd name="connsiteX27" fmla="*/ 311150 w 647700"/>
                  <a:gd name="connsiteY27" fmla="*/ 161925 h 241300"/>
                  <a:gd name="connsiteX28" fmla="*/ 311150 w 647700"/>
                  <a:gd name="connsiteY28" fmla="*/ 155575 h 241300"/>
                  <a:gd name="connsiteX29" fmla="*/ 288925 w 647700"/>
                  <a:gd name="connsiteY29" fmla="*/ 155575 h 241300"/>
                  <a:gd name="connsiteX30" fmla="*/ 279400 w 647700"/>
                  <a:gd name="connsiteY30" fmla="*/ 133350 h 241300"/>
                  <a:gd name="connsiteX31" fmla="*/ 225425 w 647700"/>
                  <a:gd name="connsiteY31" fmla="*/ 133350 h 241300"/>
                  <a:gd name="connsiteX32" fmla="*/ 215900 w 647700"/>
                  <a:gd name="connsiteY32" fmla="*/ 123825 h 241300"/>
                  <a:gd name="connsiteX33" fmla="*/ 206375 w 647700"/>
                  <a:gd name="connsiteY33" fmla="*/ 123825 h 241300"/>
                  <a:gd name="connsiteX34" fmla="*/ 206375 w 647700"/>
                  <a:gd name="connsiteY34" fmla="*/ 114300 h 241300"/>
                  <a:gd name="connsiteX35" fmla="*/ 180975 w 647700"/>
                  <a:gd name="connsiteY35" fmla="*/ 114300 h 241300"/>
                  <a:gd name="connsiteX36" fmla="*/ 180975 w 647700"/>
                  <a:gd name="connsiteY36" fmla="*/ 114300 h 241300"/>
                  <a:gd name="connsiteX37" fmla="*/ 158750 w 647700"/>
                  <a:gd name="connsiteY37" fmla="*/ 76200 h 241300"/>
                  <a:gd name="connsiteX38" fmla="*/ 136525 w 647700"/>
                  <a:gd name="connsiteY38" fmla="*/ 76200 h 241300"/>
                  <a:gd name="connsiteX39" fmla="*/ 136525 w 647700"/>
                  <a:gd name="connsiteY39" fmla="*/ 63500 h 241300"/>
                  <a:gd name="connsiteX40" fmla="*/ 123825 w 647700"/>
                  <a:gd name="connsiteY40" fmla="*/ 63500 h 241300"/>
                  <a:gd name="connsiteX41" fmla="*/ 123825 w 647700"/>
                  <a:gd name="connsiteY41" fmla="*/ 57150 h 241300"/>
                  <a:gd name="connsiteX42" fmla="*/ 107950 w 647700"/>
                  <a:gd name="connsiteY42" fmla="*/ 57150 h 241300"/>
                  <a:gd name="connsiteX43" fmla="*/ 107950 w 647700"/>
                  <a:gd name="connsiteY43" fmla="*/ 53975 h 241300"/>
                  <a:gd name="connsiteX44" fmla="*/ 95250 w 647700"/>
                  <a:gd name="connsiteY44" fmla="*/ 53975 h 241300"/>
                  <a:gd name="connsiteX45" fmla="*/ 95250 w 647700"/>
                  <a:gd name="connsiteY45" fmla="*/ 47625 h 241300"/>
                  <a:gd name="connsiteX46" fmla="*/ 66675 w 647700"/>
                  <a:gd name="connsiteY46" fmla="*/ 47625 h 241300"/>
                  <a:gd name="connsiteX47" fmla="*/ 66675 w 647700"/>
                  <a:gd name="connsiteY47" fmla="*/ 41275 h 241300"/>
                  <a:gd name="connsiteX48" fmla="*/ 38100 w 647700"/>
                  <a:gd name="connsiteY48" fmla="*/ 41275 h 241300"/>
                  <a:gd name="connsiteX49" fmla="*/ 38100 w 647700"/>
                  <a:gd name="connsiteY49" fmla="*/ 25400 h 241300"/>
                  <a:gd name="connsiteX50" fmla="*/ 28575 w 647700"/>
                  <a:gd name="connsiteY50" fmla="*/ 15875 h 241300"/>
                  <a:gd name="connsiteX51" fmla="*/ 19050 w 647700"/>
                  <a:gd name="connsiteY51" fmla="*/ 15875 h 241300"/>
                  <a:gd name="connsiteX52" fmla="*/ 19050 w 647700"/>
                  <a:gd name="connsiteY52" fmla="*/ 9525 h 241300"/>
                  <a:gd name="connsiteX53" fmla="*/ 12700 w 647700"/>
                  <a:gd name="connsiteY53" fmla="*/ 0 h 241300"/>
                  <a:gd name="connsiteX54" fmla="*/ 0 w 647700"/>
                  <a:gd name="connsiteY54" fmla="*/ 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700" h="241300">
                    <a:moveTo>
                      <a:pt x="647700" y="241300"/>
                    </a:moveTo>
                    <a:lnTo>
                      <a:pt x="622300" y="241300"/>
                    </a:lnTo>
                    <a:lnTo>
                      <a:pt x="622300" y="238125"/>
                    </a:lnTo>
                    <a:lnTo>
                      <a:pt x="606425" y="238125"/>
                    </a:lnTo>
                    <a:lnTo>
                      <a:pt x="606425" y="231775"/>
                    </a:lnTo>
                    <a:lnTo>
                      <a:pt x="565150" y="231775"/>
                    </a:lnTo>
                    <a:lnTo>
                      <a:pt x="568325" y="228600"/>
                    </a:lnTo>
                    <a:lnTo>
                      <a:pt x="552450" y="228600"/>
                    </a:lnTo>
                    <a:lnTo>
                      <a:pt x="552450" y="219075"/>
                    </a:lnTo>
                    <a:lnTo>
                      <a:pt x="539750" y="219075"/>
                    </a:lnTo>
                    <a:lnTo>
                      <a:pt x="539750" y="215900"/>
                    </a:lnTo>
                    <a:lnTo>
                      <a:pt x="530225" y="215900"/>
                    </a:lnTo>
                    <a:lnTo>
                      <a:pt x="530225" y="209550"/>
                    </a:lnTo>
                    <a:lnTo>
                      <a:pt x="479425" y="209550"/>
                    </a:lnTo>
                    <a:lnTo>
                      <a:pt x="479425" y="203200"/>
                    </a:lnTo>
                    <a:lnTo>
                      <a:pt x="463550" y="203200"/>
                    </a:lnTo>
                    <a:lnTo>
                      <a:pt x="463550" y="200025"/>
                    </a:lnTo>
                    <a:lnTo>
                      <a:pt x="454025" y="200025"/>
                    </a:lnTo>
                    <a:lnTo>
                      <a:pt x="454025" y="190500"/>
                    </a:lnTo>
                    <a:lnTo>
                      <a:pt x="425450" y="190500"/>
                    </a:lnTo>
                    <a:lnTo>
                      <a:pt x="425450" y="190500"/>
                    </a:lnTo>
                    <a:lnTo>
                      <a:pt x="403225" y="190500"/>
                    </a:lnTo>
                    <a:lnTo>
                      <a:pt x="403225" y="177800"/>
                    </a:lnTo>
                    <a:lnTo>
                      <a:pt x="384175" y="177800"/>
                    </a:lnTo>
                    <a:lnTo>
                      <a:pt x="384175" y="171450"/>
                    </a:lnTo>
                    <a:lnTo>
                      <a:pt x="330200" y="171450"/>
                    </a:lnTo>
                    <a:lnTo>
                      <a:pt x="330200" y="161925"/>
                    </a:lnTo>
                    <a:lnTo>
                      <a:pt x="311150" y="161925"/>
                    </a:lnTo>
                    <a:lnTo>
                      <a:pt x="311150" y="155575"/>
                    </a:lnTo>
                    <a:lnTo>
                      <a:pt x="288925" y="155575"/>
                    </a:lnTo>
                    <a:lnTo>
                      <a:pt x="279400" y="133350"/>
                    </a:lnTo>
                    <a:lnTo>
                      <a:pt x="225425" y="133350"/>
                    </a:lnTo>
                    <a:lnTo>
                      <a:pt x="215900" y="123825"/>
                    </a:lnTo>
                    <a:lnTo>
                      <a:pt x="206375" y="123825"/>
                    </a:lnTo>
                    <a:lnTo>
                      <a:pt x="206375" y="114300"/>
                    </a:lnTo>
                    <a:lnTo>
                      <a:pt x="180975" y="114300"/>
                    </a:lnTo>
                    <a:lnTo>
                      <a:pt x="180975" y="114300"/>
                    </a:lnTo>
                    <a:lnTo>
                      <a:pt x="158750" y="76200"/>
                    </a:lnTo>
                    <a:lnTo>
                      <a:pt x="136525" y="76200"/>
                    </a:lnTo>
                    <a:lnTo>
                      <a:pt x="136525" y="63500"/>
                    </a:lnTo>
                    <a:lnTo>
                      <a:pt x="123825" y="63500"/>
                    </a:lnTo>
                    <a:lnTo>
                      <a:pt x="123825" y="57150"/>
                    </a:lnTo>
                    <a:lnTo>
                      <a:pt x="107950" y="57150"/>
                    </a:lnTo>
                    <a:lnTo>
                      <a:pt x="107950" y="53975"/>
                    </a:lnTo>
                    <a:lnTo>
                      <a:pt x="95250" y="53975"/>
                    </a:lnTo>
                    <a:lnTo>
                      <a:pt x="95250" y="47625"/>
                    </a:lnTo>
                    <a:lnTo>
                      <a:pt x="66675" y="47625"/>
                    </a:lnTo>
                    <a:lnTo>
                      <a:pt x="66675" y="41275"/>
                    </a:lnTo>
                    <a:lnTo>
                      <a:pt x="38100" y="41275"/>
                    </a:lnTo>
                    <a:lnTo>
                      <a:pt x="38100" y="25400"/>
                    </a:lnTo>
                    <a:lnTo>
                      <a:pt x="28575" y="15875"/>
                    </a:lnTo>
                    <a:lnTo>
                      <a:pt x="19050" y="15875"/>
                    </a:lnTo>
                    <a:lnTo>
                      <a:pt x="19050" y="9525"/>
                    </a:lnTo>
                    <a:lnTo>
                      <a:pt x="12700" y="0"/>
                    </a:lnTo>
                    <a:lnTo>
                      <a:pt x="0"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9" name="Freeform 18">
                <a:extLst>
                  <a:ext uri="{FF2B5EF4-FFF2-40B4-BE49-F238E27FC236}">
                    <a16:creationId xmlns:a16="http://schemas.microsoft.com/office/drawing/2014/main" id="{2216BE28-1801-B01F-55FA-D9525A70A44B}"/>
                  </a:ext>
                </a:extLst>
              </p:cNvPr>
              <p:cNvSpPr/>
              <p:nvPr/>
            </p:nvSpPr>
            <p:spPr>
              <a:xfrm>
                <a:off x="2505075" y="2844800"/>
                <a:ext cx="79375" cy="41275"/>
              </a:xfrm>
              <a:custGeom>
                <a:avLst/>
                <a:gdLst>
                  <a:gd name="connsiteX0" fmla="*/ 0 w 180975"/>
                  <a:gd name="connsiteY0" fmla="*/ 0 h 41275"/>
                  <a:gd name="connsiteX1" fmla="*/ 101600 w 180975"/>
                  <a:gd name="connsiteY1" fmla="*/ 0 h 41275"/>
                  <a:gd name="connsiteX2" fmla="*/ 117475 w 180975"/>
                  <a:gd name="connsiteY2" fmla="*/ 0 h 41275"/>
                  <a:gd name="connsiteX3" fmla="*/ 133350 w 180975"/>
                  <a:gd name="connsiteY3" fmla="*/ 19050 h 41275"/>
                  <a:gd name="connsiteX4" fmla="*/ 158750 w 180975"/>
                  <a:gd name="connsiteY4" fmla="*/ 19050 h 41275"/>
                  <a:gd name="connsiteX5" fmla="*/ 168275 w 180975"/>
                  <a:gd name="connsiteY5" fmla="*/ 25400 h 41275"/>
                  <a:gd name="connsiteX6" fmla="*/ 168275 w 180975"/>
                  <a:gd name="connsiteY6" fmla="*/ 41275 h 41275"/>
                  <a:gd name="connsiteX7" fmla="*/ 180975 w 180975"/>
                  <a:gd name="connsiteY7" fmla="*/ 41275 h 41275"/>
                  <a:gd name="connsiteX0" fmla="*/ 0 w 79375"/>
                  <a:gd name="connsiteY0" fmla="*/ 0 h 41275"/>
                  <a:gd name="connsiteX1" fmla="*/ 15875 w 79375"/>
                  <a:gd name="connsiteY1" fmla="*/ 0 h 41275"/>
                  <a:gd name="connsiteX2" fmla="*/ 31750 w 79375"/>
                  <a:gd name="connsiteY2" fmla="*/ 19050 h 41275"/>
                  <a:gd name="connsiteX3" fmla="*/ 57150 w 79375"/>
                  <a:gd name="connsiteY3" fmla="*/ 19050 h 41275"/>
                  <a:gd name="connsiteX4" fmla="*/ 66675 w 79375"/>
                  <a:gd name="connsiteY4" fmla="*/ 25400 h 41275"/>
                  <a:gd name="connsiteX5" fmla="*/ 66675 w 79375"/>
                  <a:gd name="connsiteY5" fmla="*/ 41275 h 41275"/>
                  <a:gd name="connsiteX6" fmla="*/ 79375 w 79375"/>
                  <a:gd name="connsiteY6" fmla="*/ 41275 h 4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75" h="41275">
                    <a:moveTo>
                      <a:pt x="0" y="0"/>
                    </a:moveTo>
                    <a:lnTo>
                      <a:pt x="15875" y="0"/>
                    </a:lnTo>
                    <a:lnTo>
                      <a:pt x="31750" y="19050"/>
                    </a:lnTo>
                    <a:lnTo>
                      <a:pt x="57150" y="19050"/>
                    </a:lnTo>
                    <a:lnTo>
                      <a:pt x="66675" y="25400"/>
                    </a:lnTo>
                    <a:lnTo>
                      <a:pt x="66675" y="41275"/>
                    </a:lnTo>
                    <a:lnTo>
                      <a:pt x="79375" y="41275"/>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grpSp>
        <p:grpSp>
          <p:nvGrpSpPr>
            <p:cNvPr id="7" name="Group 6">
              <a:extLst>
                <a:ext uri="{FF2B5EF4-FFF2-40B4-BE49-F238E27FC236}">
                  <a16:creationId xmlns:a16="http://schemas.microsoft.com/office/drawing/2014/main" id="{14F8D7AE-C513-9876-4404-5987A76AF864}"/>
                </a:ext>
              </a:extLst>
            </p:cNvPr>
            <p:cNvGrpSpPr/>
            <p:nvPr/>
          </p:nvGrpSpPr>
          <p:grpSpPr>
            <a:xfrm>
              <a:off x="666750" y="1831975"/>
              <a:ext cx="3568700" cy="1190625"/>
              <a:chOff x="666750" y="1831975"/>
              <a:chExt cx="3568700" cy="1190625"/>
            </a:xfrm>
          </p:grpSpPr>
          <p:sp>
            <p:nvSpPr>
              <p:cNvPr id="12" name="Freeform 11">
                <a:extLst>
                  <a:ext uri="{FF2B5EF4-FFF2-40B4-BE49-F238E27FC236}">
                    <a16:creationId xmlns:a16="http://schemas.microsoft.com/office/drawing/2014/main" id="{3103A9B3-A4B2-1F59-3B08-DA2083FF478C}"/>
                  </a:ext>
                </a:extLst>
              </p:cNvPr>
              <p:cNvSpPr/>
              <p:nvPr/>
            </p:nvSpPr>
            <p:spPr>
              <a:xfrm>
                <a:off x="2971800" y="2746375"/>
                <a:ext cx="1263650" cy="276225"/>
              </a:xfrm>
              <a:custGeom>
                <a:avLst/>
                <a:gdLst>
                  <a:gd name="connsiteX0" fmla="*/ 1263650 w 1263650"/>
                  <a:gd name="connsiteY0" fmla="*/ 276225 h 276225"/>
                  <a:gd name="connsiteX1" fmla="*/ 825500 w 1263650"/>
                  <a:gd name="connsiteY1" fmla="*/ 276225 h 276225"/>
                  <a:gd name="connsiteX2" fmla="*/ 825500 w 1263650"/>
                  <a:gd name="connsiteY2" fmla="*/ 263525 h 276225"/>
                  <a:gd name="connsiteX3" fmla="*/ 781050 w 1263650"/>
                  <a:gd name="connsiteY3" fmla="*/ 263525 h 276225"/>
                  <a:gd name="connsiteX4" fmla="*/ 781050 w 1263650"/>
                  <a:gd name="connsiteY4" fmla="*/ 254000 h 276225"/>
                  <a:gd name="connsiteX5" fmla="*/ 768350 w 1263650"/>
                  <a:gd name="connsiteY5" fmla="*/ 254000 h 276225"/>
                  <a:gd name="connsiteX6" fmla="*/ 768350 w 1263650"/>
                  <a:gd name="connsiteY6" fmla="*/ 241300 h 276225"/>
                  <a:gd name="connsiteX7" fmla="*/ 746125 w 1263650"/>
                  <a:gd name="connsiteY7" fmla="*/ 241300 h 276225"/>
                  <a:gd name="connsiteX8" fmla="*/ 746125 w 1263650"/>
                  <a:gd name="connsiteY8" fmla="*/ 228600 h 276225"/>
                  <a:gd name="connsiteX9" fmla="*/ 733425 w 1263650"/>
                  <a:gd name="connsiteY9" fmla="*/ 228600 h 276225"/>
                  <a:gd name="connsiteX10" fmla="*/ 733425 w 1263650"/>
                  <a:gd name="connsiteY10" fmla="*/ 219075 h 276225"/>
                  <a:gd name="connsiteX11" fmla="*/ 720725 w 1263650"/>
                  <a:gd name="connsiteY11" fmla="*/ 219075 h 276225"/>
                  <a:gd name="connsiteX12" fmla="*/ 720725 w 1263650"/>
                  <a:gd name="connsiteY12" fmla="*/ 206375 h 276225"/>
                  <a:gd name="connsiteX13" fmla="*/ 660400 w 1263650"/>
                  <a:gd name="connsiteY13" fmla="*/ 206375 h 276225"/>
                  <a:gd name="connsiteX14" fmla="*/ 657225 w 1263650"/>
                  <a:gd name="connsiteY14" fmla="*/ 203200 h 276225"/>
                  <a:gd name="connsiteX15" fmla="*/ 635000 w 1263650"/>
                  <a:gd name="connsiteY15" fmla="*/ 203200 h 276225"/>
                  <a:gd name="connsiteX16" fmla="*/ 635000 w 1263650"/>
                  <a:gd name="connsiteY16" fmla="*/ 187325 h 276225"/>
                  <a:gd name="connsiteX17" fmla="*/ 612775 w 1263650"/>
                  <a:gd name="connsiteY17" fmla="*/ 187325 h 276225"/>
                  <a:gd name="connsiteX18" fmla="*/ 612775 w 1263650"/>
                  <a:gd name="connsiteY18" fmla="*/ 171450 h 276225"/>
                  <a:gd name="connsiteX19" fmla="*/ 603250 w 1263650"/>
                  <a:gd name="connsiteY19" fmla="*/ 165100 h 276225"/>
                  <a:gd name="connsiteX20" fmla="*/ 603250 w 1263650"/>
                  <a:gd name="connsiteY20" fmla="*/ 158750 h 276225"/>
                  <a:gd name="connsiteX21" fmla="*/ 596900 w 1263650"/>
                  <a:gd name="connsiteY21" fmla="*/ 149225 h 276225"/>
                  <a:gd name="connsiteX22" fmla="*/ 546100 w 1263650"/>
                  <a:gd name="connsiteY22" fmla="*/ 149225 h 276225"/>
                  <a:gd name="connsiteX23" fmla="*/ 546100 w 1263650"/>
                  <a:gd name="connsiteY23" fmla="*/ 146050 h 276225"/>
                  <a:gd name="connsiteX24" fmla="*/ 514350 w 1263650"/>
                  <a:gd name="connsiteY24" fmla="*/ 146050 h 276225"/>
                  <a:gd name="connsiteX25" fmla="*/ 514350 w 1263650"/>
                  <a:gd name="connsiteY25" fmla="*/ 139700 h 276225"/>
                  <a:gd name="connsiteX26" fmla="*/ 454025 w 1263650"/>
                  <a:gd name="connsiteY26" fmla="*/ 139700 h 276225"/>
                  <a:gd name="connsiteX27" fmla="*/ 454025 w 1263650"/>
                  <a:gd name="connsiteY27" fmla="*/ 130175 h 276225"/>
                  <a:gd name="connsiteX28" fmla="*/ 425450 w 1263650"/>
                  <a:gd name="connsiteY28" fmla="*/ 130175 h 276225"/>
                  <a:gd name="connsiteX29" fmla="*/ 415925 w 1263650"/>
                  <a:gd name="connsiteY29" fmla="*/ 117475 h 276225"/>
                  <a:gd name="connsiteX30" fmla="*/ 390525 w 1263650"/>
                  <a:gd name="connsiteY30" fmla="*/ 117475 h 276225"/>
                  <a:gd name="connsiteX31" fmla="*/ 390525 w 1263650"/>
                  <a:gd name="connsiteY31" fmla="*/ 111125 h 276225"/>
                  <a:gd name="connsiteX32" fmla="*/ 361950 w 1263650"/>
                  <a:gd name="connsiteY32" fmla="*/ 111125 h 276225"/>
                  <a:gd name="connsiteX33" fmla="*/ 361950 w 1263650"/>
                  <a:gd name="connsiteY33" fmla="*/ 101600 h 276225"/>
                  <a:gd name="connsiteX34" fmla="*/ 352425 w 1263650"/>
                  <a:gd name="connsiteY34" fmla="*/ 101600 h 276225"/>
                  <a:gd name="connsiteX35" fmla="*/ 352425 w 1263650"/>
                  <a:gd name="connsiteY35" fmla="*/ 95250 h 276225"/>
                  <a:gd name="connsiteX36" fmla="*/ 336550 w 1263650"/>
                  <a:gd name="connsiteY36" fmla="*/ 95250 h 276225"/>
                  <a:gd name="connsiteX37" fmla="*/ 336550 w 1263650"/>
                  <a:gd name="connsiteY37" fmla="*/ 88900 h 276225"/>
                  <a:gd name="connsiteX38" fmla="*/ 298450 w 1263650"/>
                  <a:gd name="connsiteY38" fmla="*/ 88900 h 276225"/>
                  <a:gd name="connsiteX39" fmla="*/ 298450 w 1263650"/>
                  <a:gd name="connsiteY39" fmla="*/ 82550 h 276225"/>
                  <a:gd name="connsiteX40" fmla="*/ 285750 w 1263650"/>
                  <a:gd name="connsiteY40" fmla="*/ 82550 h 276225"/>
                  <a:gd name="connsiteX41" fmla="*/ 279400 w 1263650"/>
                  <a:gd name="connsiteY41" fmla="*/ 73025 h 276225"/>
                  <a:gd name="connsiteX42" fmla="*/ 273050 w 1263650"/>
                  <a:gd name="connsiteY42" fmla="*/ 79375 h 276225"/>
                  <a:gd name="connsiteX43" fmla="*/ 254000 w 1263650"/>
                  <a:gd name="connsiteY43" fmla="*/ 60325 h 276225"/>
                  <a:gd name="connsiteX44" fmla="*/ 190500 w 1263650"/>
                  <a:gd name="connsiteY44" fmla="*/ 60325 h 276225"/>
                  <a:gd name="connsiteX45" fmla="*/ 196850 w 1263650"/>
                  <a:gd name="connsiteY45" fmla="*/ 53975 h 276225"/>
                  <a:gd name="connsiteX46" fmla="*/ 177800 w 1263650"/>
                  <a:gd name="connsiteY46" fmla="*/ 53975 h 276225"/>
                  <a:gd name="connsiteX47" fmla="*/ 177800 w 1263650"/>
                  <a:gd name="connsiteY47" fmla="*/ 44450 h 276225"/>
                  <a:gd name="connsiteX48" fmla="*/ 155575 w 1263650"/>
                  <a:gd name="connsiteY48" fmla="*/ 44450 h 276225"/>
                  <a:gd name="connsiteX49" fmla="*/ 155575 w 1263650"/>
                  <a:gd name="connsiteY49" fmla="*/ 34925 h 276225"/>
                  <a:gd name="connsiteX50" fmla="*/ 111125 w 1263650"/>
                  <a:gd name="connsiteY50" fmla="*/ 34925 h 276225"/>
                  <a:gd name="connsiteX51" fmla="*/ 111125 w 1263650"/>
                  <a:gd name="connsiteY51" fmla="*/ 28575 h 276225"/>
                  <a:gd name="connsiteX52" fmla="*/ 63500 w 1263650"/>
                  <a:gd name="connsiteY52" fmla="*/ 28575 h 276225"/>
                  <a:gd name="connsiteX53" fmla="*/ 63500 w 1263650"/>
                  <a:gd name="connsiteY53" fmla="*/ 15875 h 276225"/>
                  <a:gd name="connsiteX54" fmla="*/ 50800 w 1263650"/>
                  <a:gd name="connsiteY54" fmla="*/ 15875 h 276225"/>
                  <a:gd name="connsiteX55" fmla="*/ 44450 w 1263650"/>
                  <a:gd name="connsiteY55" fmla="*/ 6350 h 276225"/>
                  <a:gd name="connsiteX56" fmla="*/ 28575 w 1263650"/>
                  <a:gd name="connsiteY56" fmla="*/ 6350 h 276225"/>
                  <a:gd name="connsiteX57" fmla="*/ 28575 w 1263650"/>
                  <a:gd name="connsiteY57" fmla="*/ 0 h 276225"/>
                  <a:gd name="connsiteX58" fmla="*/ 0 w 1263650"/>
                  <a:gd name="connsiteY58"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63650" h="276225">
                    <a:moveTo>
                      <a:pt x="1263650" y="276225"/>
                    </a:moveTo>
                    <a:lnTo>
                      <a:pt x="825500" y="276225"/>
                    </a:lnTo>
                    <a:lnTo>
                      <a:pt x="825500" y="263525"/>
                    </a:lnTo>
                    <a:lnTo>
                      <a:pt x="781050" y="263525"/>
                    </a:lnTo>
                    <a:lnTo>
                      <a:pt x="781050" y="254000"/>
                    </a:lnTo>
                    <a:lnTo>
                      <a:pt x="768350" y="254000"/>
                    </a:lnTo>
                    <a:lnTo>
                      <a:pt x="768350" y="241300"/>
                    </a:lnTo>
                    <a:lnTo>
                      <a:pt x="746125" y="241300"/>
                    </a:lnTo>
                    <a:lnTo>
                      <a:pt x="746125" y="228600"/>
                    </a:lnTo>
                    <a:lnTo>
                      <a:pt x="733425" y="228600"/>
                    </a:lnTo>
                    <a:lnTo>
                      <a:pt x="733425" y="219075"/>
                    </a:lnTo>
                    <a:lnTo>
                      <a:pt x="720725" y="219075"/>
                    </a:lnTo>
                    <a:lnTo>
                      <a:pt x="720725" y="206375"/>
                    </a:lnTo>
                    <a:lnTo>
                      <a:pt x="660400" y="206375"/>
                    </a:lnTo>
                    <a:lnTo>
                      <a:pt x="657225" y="203200"/>
                    </a:lnTo>
                    <a:lnTo>
                      <a:pt x="635000" y="203200"/>
                    </a:lnTo>
                    <a:lnTo>
                      <a:pt x="635000" y="187325"/>
                    </a:lnTo>
                    <a:lnTo>
                      <a:pt x="612775" y="187325"/>
                    </a:lnTo>
                    <a:lnTo>
                      <a:pt x="612775" y="171450"/>
                    </a:lnTo>
                    <a:lnTo>
                      <a:pt x="603250" y="165100"/>
                    </a:lnTo>
                    <a:lnTo>
                      <a:pt x="603250" y="158750"/>
                    </a:lnTo>
                    <a:lnTo>
                      <a:pt x="596900" y="149225"/>
                    </a:lnTo>
                    <a:lnTo>
                      <a:pt x="546100" y="149225"/>
                    </a:lnTo>
                    <a:lnTo>
                      <a:pt x="546100" y="146050"/>
                    </a:lnTo>
                    <a:lnTo>
                      <a:pt x="514350" y="146050"/>
                    </a:lnTo>
                    <a:lnTo>
                      <a:pt x="514350" y="139700"/>
                    </a:lnTo>
                    <a:lnTo>
                      <a:pt x="454025" y="139700"/>
                    </a:lnTo>
                    <a:lnTo>
                      <a:pt x="454025" y="130175"/>
                    </a:lnTo>
                    <a:lnTo>
                      <a:pt x="425450" y="130175"/>
                    </a:lnTo>
                    <a:lnTo>
                      <a:pt x="415925" y="117475"/>
                    </a:lnTo>
                    <a:lnTo>
                      <a:pt x="390525" y="117475"/>
                    </a:lnTo>
                    <a:lnTo>
                      <a:pt x="390525" y="111125"/>
                    </a:lnTo>
                    <a:lnTo>
                      <a:pt x="361950" y="111125"/>
                    </a:lnTo>
                    <a:lnTo>
                      <a:pt x="361950" y="101600"/>
                    </a:lnTo>
                    <a:lnTo>
                      <a:pt x="352425" y="101600"/>
                    </a:lnTo>
                    <a:lnTo>
                      <a:pt x="352425" y="95250"/>
                    </a:lnTo>
                    <a:lnTo>
                      <a:pt x="336550" y="95250"/>
                    </a:lnTo>
                    <a:lnTo>
                      <a:pt x="336550" y="88900"/>
                    </a:lnTo>
                    <a:lnTo>
                      <a:pt x="298450" y="88900"/>
                    </a:lnTo>
                    <a:lnTo>
                      <a:pt x="298450" y="82550"/>
                    </a:lnTo>
                    <a:lnTo>
                      <a:pt x="285750" y="82550"/>
                    </a:lnTo>
                    <a:lnTo>
                      <a:pt x="279400" y="73025"/>
                    </a:lnTo>
                    <a:lnTo>
                      <a:pt x="273050" y="79375"/>
                    </a:lnTo>
                    <a:lnTo>
                      <a:pt x="254000" y="60325"/>
                    </a:lnTo>
                    <a:lnTo>
                      <a:pt x="190500" y="60325"/>
                    </a:lnTo>
                    <a:lnTo>
                      <a:pt x="196850" y="53975"/>
                    </a:lnTo>
                    <a:lnTo>
                      <a:pt x="177800" y="53975"/>
                    </a:lnTo>
                    <a:lnTo>
                      <a:pt x="177800" y="44450"/>
                    </a:lnTo>
                    <a:lnTo>
                      <a:pt x="155575" y="44450"/>
                    </a:lnTo>
                    <a:lnTo>
                      <a:pt x="155575" y="34925"/>
                    </a:lnTo>
                    <a:lnTo>
                      <a:pt x="111125" y="34925"/>
                    </a:lnTo>
                    <a:lnTo>
                      <a:pt x="111125" y="28575"/>
                    </a:lnTo>
                    <a:lnTo>
                      <a:pt x="63500" y="28575"/>
                    </a:lnTo>
                    <a:lnTo>
                      <a:pt x="63500" y="15875"/>
                    </a:lnTo>
                    <a:lnTo>
                      <a:pt x="50800" y="15875"/>
                    </a:lnTo>
                    <a:lnTo>
                      <a:pt x="44450" y="6350"/>
                    </a:lnTo>
                    <a:lnTo>
                      <a:pt x="28575" y="6350"/>
                    </a:lnTo>
                    <a:lnTo>
                      <a:pt x="28575" y="0"/>
                    </a:ln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3" name="Freeform 12">
                <a:extLst>
                  <a:ext uri="{FF2B5EF4-FFF2-40B4-BE49-F238E27FC236}">
                    <a16:creationId xmlns:a16="http://schemas.microsoft.com/office/drawing/2014/main" id="{A2146ED6-461E-0C33-40C0-B6EECCE9B559}"/>
                  </a:ext>
                </a:extLst>
              </p:cNvPr>
              <p:cNvSpPr/>
              <p:nvPr/>
            </p:nvSpPr>
            <p:spPr>
              <a:xfrm>
                <a:off x="666750" y="1831975"/>
                <a:ext cx="1749425" cy="676275"/>
              </a:xfrm>
              <a:custGeom>
                <a:avLst/>
                <a:gdLst>
                  <a:gd name="connsiteX0" fmla="*/ 0 w 1828800"/>
                  <a:gd name="connsiteY0" fmla="*/ 0 h 676275"/>
                  <a:gd name="connsiteX1" fmla="*/ 79375 w 1828800"/>
                  <a:gd name="connsiteY1" fmla="*/ 0 h 676275"/>
                  <a:gd name="connsiteX2" fmla="*/ 107950 w 1828800"/>
                  <a:gd name="connsiteY2" fmla="*/ 0 h 676275"/>
                  <a:gd name="connsiteX3" fmla="*/ 107950 w 1828800"/>
                  <a:gd name="connsiteY3" fmla="*/ 15875 h 676275"/>
                  <a:gd name="connsiteX4" fmla="*/ 168275 w 1828800"/>
                  <a:gd name="connsiteY4" fmla="*/ 15875 h 676275"/>
                  <a:gd name="connsiteX5" fmla="*/ 168275 w 1828800"/>
                  <a:gd name="connsiteY5" fmla="*/ 25400 h 676275"/>
                  <a:gd name="connsiteX6" fmla="*/ 193675 w 1828800"/>
                  <a:gd name="connsiteY6" fmla="*/ 25400 h 676275"/>
                  <a:gd name="connsiteX7" fmla="*/ 193675 w 1828800"/>
                  <a:gd name="connsiteY7" fmla="*/ 38100 h 676275"/>
                  <a:gd name="connsiteX8" fmla="*/ 215900 w 1828800"/>
                  <a:gd name="connsiteY8" fmla="*/ 38100 h 676275"/>
                  <a:gd name="connsiteX9" fmla="*/ 212725 w 1828800"/>
                  <a:gd name="connsiteY9" fmla="*/ 41275 h 676275"/>
                  <a:gd name="connsiteX10" fmla="*/ 244475 w 1828800"/>
                  <a:gd name="connsiteY10" fmla="*/ 41275 h 676275"/>
                  <a:gd name="connsiteX11" fmla="*/ 257175 w 1828800"/>
                  <a:gd name="connsiteY11" fmla="*/ 53975 h 676275"/>
                  <a:gd name="connsiteX12" fmla="*/ 273050 w 1828800"/>
                  <a:gd name="connsiteY12" fmla="*/ 53975 h 676275"/>
                  <a:gd name="connsiteX13" fmla="*/ 273050 w 1828800"/>
                  <a:gd name="connsiteY13" fmla="*/ 60325 h 676275"/>
                  <a:gd name="connsiteX14" fmla="*/ 349250 w 1828800"/>
                  <a:gd name="connsiteY14" fmla="*/ 60325 h 676275"/>
                  <a:gd name="connsiteX15" fmla="*/ 349250 w 1828800"/>
                  <a:gd name="connsiteY15" fmla="*/ 63500 h 676275"/>
                  <a:gd name="connsiteX16" fmla="*/ 406400 w 1828800"/>
                  <a:gd name="connsiteY16" fmla="*/ 63500 h 676275"/>
                  <a:gd name="connsiteX17" fmla="*/ 406400 w 1828800"/>
                  <a:gd name="connsiteY17" fmla="*/ 73025 h 676275"/>
                  <a:gd name="connsiteX18" fmla="*/ 428625 w 1828800"/>
                  <a:gd name="connsiteY18" fmla="*/ 73025 h 676275"/>
                  <a:gd name="connsiteX19" fmla="*/ 428625 w 1828800"/>
                  <a:gd name="connsiteY19" fmla="*/ 79375 h 676275"/>
                  <a:gd name="connsiteX20" fmla="*/ 466725 w 1828800"/>
                  <a:gd name="connsiteY20" fmla="*/ 79375 h 676275"/>
                  <a:gd name="connsiteX21" fmla="*/ 466725 w 1828800"/>
                  <a:gd name="connsiteY21" fmla="*/ 82550 h 676275"/>
                  <a:gd name="connsiteX22" fmla="*/ 482600 w 1828800"/>
                  <a:gd name="connsiteY22" fmla="*/ 82550 h 676275"/>
                  <a:gd name="connsiteX23" fmla="*/ 482600 w 1828800"/>
                  <a:gd name="connsiteY23" fmla="*/ 95250 h 676275"/>
                  <a:gd name="connsiteX24" fmla="*/ 498475 w 1828800"/>
                  <a:gd name="connsiteY24" fmla="*/ 95250 h 676275"/>
                  <a:gd name="connsiteX25" fmla="*/ 501650 w 1828800"/>
                  <a:gd name="connsiteY25" fmla="*/ 98425 h 676275"/>
                  <a:gd name="connsiteX26" fmla="*/ 549275 w 1828800"/>
                  <a:gd name="connsiteY26" fmla="*/ 98425 h 676275"/>
                  <a:gd name="connsiteX27" fmla="*/ 549275 w 1828800"/>
                  <a:gd name="connsiteY27" fmla="*/ 104775 h 676275"/>
                  <a:gd name="connsiteX28" fmla="*/ 628650 w 1828800"/>
                  <a:gd name="connsiteY28" fmla="*/ 104775 h 676275"/>
                  <a:gd name="connsiteX29" fmla="*/ 628650 w 1828800"/>
                  <a:gd name="connsiteY29" fmla="*/ 111125 h 676275"/>
                  <a:gd name="connsiteX30" fmla="*/ 647700 w 1828800"/>
                  <a:gd name="connsiteY30" fmla="*/ 111125 h 676275"/>
                  <a:gd name="connsiteX31" fmla="*/ 647700 w 1828800"/>
                  <a:gd name="connsiteY31" fmla="*/ 114300 h 676275"/>
                  <a:gd name="connsiteX32" fmla="*/ 673100 w 1828800"/>
                  <a:gd name="connsiteY32" fmla="*/ 114300 h 676275"/>
                  <a:gd name="connsiteX33" fmla="*/ 679450 w 1828800"/>
                  <a:gd name="connsiteY33" fmla="*/ 123825 h 676275"/>
                  <a:gd name="connsiteX34" fmla="*/ 704850 w 1828800"/>
                  <a:gd name="connsiteY34" fmla="*/ 123825 h 676275"/>
                  <a:gd name="connsiteX35" fmla="*/ 698500 w 1828800"/>
                  <a:gd name="connsiteY35" fmla="*/ 130175 h 676275"/>
                  <a:gd name="connsiteX36" fmla="*/ 714375 w 1828800"/>
                  <a:gd name="connsiteY36" fmla="*/ 130175 h 676275"/>
                  <a:gd name="connsiteX37" fmla="*/ 714375 w 1828800"/>
                  <a:gd name="connsiteY37" fmla="*/ 136525 h 676275"/>
                  <a:gd name="connsiteX38" fmla="*/ 730250 w 1828800"/>
                  <a:gd name="connsiteY38" fmla="*/ 136525 h 676275"/>
                  <a:gd name="connsiteX39" fmla="*/ 730250 w 1828800"/>
                  <a:gd name="connsiteY39" fmla="*/ 149225 h 676275"/>
                  <a:gd name="connsiteX40" fmla="*/ 749300 w 1828800"/>
                  <a:gd name="connsiteY40" fmla="*/ 149225 h 676275"/>
                  <a:gd name="connsiteX41" fmla="*/ 749300 w 1828800"/>
                  <a:gd name="connsiteY41" fmla="*/ 155575 h 676275"/>
                  <a:gd name="connsiteX42" fmla="*/ 762000 w 1828800"/>
                  <a:gd name="connsiteY42" fmla="*/ 155575 h 676275"/>
                  <a:gd name="connsiteX43" fmla="*/ 762000 w 1828800"/>
                  <a:gd name="connsiteY43" fmla="*/ 165100 h 676275"/>
                  <a:gd name="connsiteX44" fmla="*/ 774700 w 1828800"/>
                  <a:gd name="connsiteY44" fmla="*/ 165100 h 676275"/>
                  <a:gd name="connsiteX45" fmla="*/ 774700 w 1828800"/>
                  <a:gd name="connsiteY45" fmla="*/ 171450 h 676275"/>
                  <a:gd name="connsiteX46" fmla="*/ 787400 w 1828800"/>
                  <a:gd name="connsiteY46" fmla="*/ 171450 h 676275"/>
                  <a:gd name="connsiteX47" fmla="*/ 787400 w 1828800"/>
                  <a:gd name="connsiteY47" fmla="*/ 177800 h 676275"/>
                  <a:gd name="connsiteX48" fmla="*/ 822325 w 1828800"/>
                  <a:gd name="connsiteY48" fmla="*/ 177800 h 676275"/>
                  <a:gd name="connsiteX49" fmla="*/ 828675 w 1828800"/>
                  <a:gd name="connsiteY49" fmla="*/ 187325 h 676275"/>
                  <a:gd name="connsiteX50" fmla="*/ 850900 w 1828800"/>
                  <a:gd name="connsiteY50" fmla="*/ 187325 h 676275"/>
                  <a:gd name="connsiteX51" fmla="*/ 863600 w 1828800"/>
                  <a:gd name="connsiteY51" fmla="*/ 196850 h 676275"/>
                  <a:gd name="connsiteX52" fmla="*/ 882650 w 1828800"/>
                  <a:gd name="connsiteY52" fmla="*/ 196850 h 676275"/>
                  <a:gd name="connsiteX53" fmla="*/ 904875 w 1828800"/>
                  <a:gd name="connsiteY53" fmla="*/ 215900 h 676275"/>
                  <a:gd name="connsiteX54" fmla="*/ 904875 w 1828800"/>
                  <a:gd name="connsiteY54" fmla="*/ 225425 h 676275"/>
                  <a:gd name="connsiteX55" fmla="*/ 917575 w 1828800"/>
                  <a:gd name="connsiteY55" fmla="*/ 225425 h 676275"/>
                  <a:gd name="connsiteX56" fmla="*/ 917575 w 1828800"/>
                  <a:gd name="connsiteY56" fmla="*/ 238125 h 676275"/>
                  <a:gd name="connsiteX57" fmla="*/ 936625 w 1828800"/>
                  <a:gd name="connsiteY57" fmla="*/ 238125 h 676275"/>
                  <a:gd name="connsiteX58" fmla="*/ 936625 w 1828800"/>
                  <a:gd name="connsiteY58" fmla="*/ 250825 h 676275"/>
                  <a:gd name="connsiteX59" fmla="*/ 962025 w 1828800"/>
                  <a:gd name="connsiteY59" fmla="*/ 250825 h 676275"/>
                  <a:gd name="connsiteX60" fmla="*/ 962025 w 1828800"/>
                  <a:gd name="connsiteY60" fmla="*/ 260350 h 676275"/>
                  <a:gd name="connsiteX61" fmla="*/ 977900 w 1828800"/>
                  <a:gd name="connsiteY61" fmla="*/ 260350 h 676275"/>
                  <a:gd name="connsiteX62" fmla="*/ 977900 w 1828800"/>
                  <a:gd name="connsiteY62" fmla="*/ 276225 h 676275"/>
                  <a:gd name="connsiteX63" fmla="*/ 990600 w 1828800"/>
                  <a:gd name="connsiteY63" fmla="*/ 276225 h 676275"/>
                  <a:gd name="connsiteX64" fmla="*/ 1009650 w 1828800"/>
                  <a:gd name="connsiteY64" fmla="*/ 285750 h 676275"/>
                  <a:gd name="connsiteX65" fmla="*/ 1025525 w 1828800"/>
                  <a:gd name="connsiteY65" fmla="*/ 285750 h 676275"/>
                  <a:gd name="connsiteX66" fmla="*/ 1031875 w 1828800"/>
                  <a:gd name="connsiteY66" fmla="*/ 298450 h 676275"/>
                  <a:gd name="connsiteX67" fmla="*/ 1041400 w 1828800"/>
                  <a:gd name="connsiteY67" fmla="*/ 298450 h 676275"/>
                  <a:gd name="connsiteX68" fmla="*/ 1054100 w 1828800"/>
                  <a:gd name="connsiteY68" fmla="*/ 314325 h 676275"/>
                  <a:gd name="connsiteX69" fmla="*/ 1060450 w 1828800"/>
                  <a:gd name="connsiteY69" fmla="*/ 314325 h 676275"/>
                  <a:gd name="connsiteX70" fmla="*/ 1089025 w 1828800"/>
                  <a:gd name="connsiteY70" fmla="*/ 342900 h 676275"/>
                  <a:gd name="connsiteX71" fmla="*/ 1104900 w 1828800"/>
                  <a:gd name="connsiteY71" fmla="*/ 342900 h 676275"/>
                  <a:gd name="connsiteX72" fmla="*/ 1117600 w 1828800"/>
                  <a:gd name="connsiteY72" fmla="*/ 361950 h 676275"/>
                  <a:gd name="connsiteX73" fmla="*/ 1152525 w 1828800"/>
                  <a:gd name="connsiteY73" fmla="*/ 361950 h 676275"/>
                  <a:gd name="connsiteX74" fmla="*/ 1152525 w 1828800"/>
                  <a:gd name="connsiteY74" fmla="*/ 368300 h 676275"/>
                  <a:gd name="connsiteX75" fmla="*/ 1171575 w 1828800"/>
                  <a:gd name="connsiteY75" fmla="*/ 368300 h 676275"/>
                  <a:gd name="connsiteX76" fmla="*/ 1171575 w 1828800"/>
                  <a:gd name="connsiteY76" fmla="*/ 377825 h 676275"/>
                  <a:gd name="connsiteX77" fmla="*/ 1196975 w 1828800"/>
                  <a:gd name="connsiteY77" fmla="*/ 377825 h 676275"/>
                  <a:gd name="connsiteX78" fmla="*/ 1196975 w 1828800"/>
                  <a:gd name="connsiteY78" fmla="*/ 390525 h 676275"/>
                  <a:gd name="connsiteX79" fmla="*/ 1216025 w 1828800"/>
                  <a:gd name="connsiteY79" fmla="*/ 400050 h 676275"/>
                  <a:gd name="connsiteX80" fmla="*/ 1228725 w 1828800"/>
                  <a:gd name="connsiteY80" fmla="*/ 400050 h 676275"/>
                  <a:gd name="connsiteX81" fmla="*/ 1228725 w 1828800"/>
                  <a:gd name="connsiteY81" fmla="*/ 412750 h 676275"/>
                  <a:gd name="connsiteX82" fmla="*/ 1238250 w 1828800"/>
                  <a:gd name="connsiteY82" fmla="*/ 412750 h 676275"/>
                  <a:gd name="connsiteX83" fmla="*/ 1250950 w 1828800"/>
                  <a:gd name="connsiteY83" fmla="*/ 425450 h 676275"/>
                  <a:gd name="connsiteX84" fmla="*/ 1263650 w 1828800"/>
                  <a:gd name="connsiteY84" fmla="*/ 425450 h 676275"/>
                  <a:gd name="connsiteX85" fmla="*/ 1263650 w 1828800"/>
                  <a:gd name="connsiteY85" fmla="*/ 434975 h 676275"/>
                  <a:gd name="connsiteX86" fmla="*/ 1276350 w 1828800"/>
                  <a:gd name="connsiteY86" fmla="*/ 434975 h 676275"/>
                  <a:gd name="connsiteX87" fmla="*/ 1276350 w 1828800"/>
                  <a:gd name="connsiteY87" fmla="*/ 447675 h 676275"/>
                  <a:gd name="connsiteX88" fmla="*/ 1292225 w 1828800"/>
                  <a:gd name="connsiteY88" fmla="*/ 447675 h 676275"/>
                  <a:gd name="connsiteX89" fmla="*/ 1292225 w 1828800"/>
                  <a:gd name="connsiteY89" fmla="*/ 463550 h 676275"/>
                  <a:gd name="connsiteX90" fmla="*/ 1317625 w 1828800"/>
                  <a:gd name="connsiteY90" fmla="*/ 463550 h 676275"/>
                  <a:gd name="connsiteX91" fmla="*/ 1327150 w 1828800"/>
                  <a:gd name="connsiteY91" fmla="*/ 473075 h 676275"/>
                  <a:gd name="connsiteX92" fmla="*/ 1352550 w 1828800"/>
                  <a:gd name="connsiteY92" fmla="*/ 473075 h 676275"/>
                  <a:gd name="connsiteX93" fmla="*/ 1365250 w 1828800"/>
                  <a:gd name="connsiteY93" fmla="*/ 479425 h 676275"/>
                  <a:gd name="connsiteX94" fmla="*/ 1365250 w 1828800"/>
                  <a:gd name="connsiteY94" fmla="*/ 492125 h 676275"/>
                  <a:gd name="connsiteX95" fmla="*/ 1387475 w 1828800"/>
                  <a:gd name="connsiteY95" fmla="*/ 492125 h 676275"/>
                  <a:gd name="connsiteX96" fmla="*/ 1390650 w 1828800"/>
                  <a:gd name="connsiteY96" fmla="*/ 501650 h 676275"/>
                  <a:gd name="connsiteX97" fmla="*/ 1403350 w 1828800"/>
                  <a:gd name="connsiteY97" fmla="*/ 501650 h 676275"/>
                  <a:gd name="connsiteX98" fmla="*/ 1403350 w 1828800"/>
                  <a:gd name="connsiteY98" fmla="*/ 508000 h 676275"/>
                  <a:gd name="connsiteX99" fmla="*/ 1419225 w 1828800"/>
                  <a:gd name="connsiteY99" fmla="*/ 508000 h 676275"/>
                  <a:gd name="connsiteX100" fmla="*/ 1416050 w 1828800"/>
                  <a:gd name="connsiteY100" fmla="*/ 511175 h 676275"/>
                  <a:gd name="connsiteX101" fmla="*/ 1428750 w 1828800"/>
                  <a:gd name="connsiteY101" fmla="*/ 511175 h 676275"/>
                  <a:gd name="connsiteX102" fmla="*/ 1428750 w 1828800"/>
                  <a:gd name="connsiteY102" fmla="*/ 517525 h 676275"/>
                  <a:gd name="connsiteX103" fmla="*/ 1457325 w 1828800"/>
                  <a:gd name="connsiteY103" fmla="*/ 517525 h 676275"/>
                  <a:gd name="connsiteX104" fmla="*/ 1457325 w 1828800"/>
                  <a:gd name="connsiteY104" fmla="*/ 523875 h 676275"/>
                  <a:gd name="connsiteX105" fmla="*/ 1470025 w 1828800"/>
                  <a:gd name="connsiteY105" fmla="*/ 523875 h 676275"/>
                  <a:gd name="connsiteX106" fmla="*/ 1470025 w 1828800"/>
                  <a:gd name="connsiteY106" fmla="*/ 530225 h 676275"/>
                  <a:gd name="connsiteX107" fmla="*/ 1479550 w 1828800"/>
                  <a:gd name="connsiteY107" fmla="*/ 530225 h 676275"/>
                  <a:gd name="connsiteX108" fmla="*/ 1479550 w 1828800"/>
                  <a:gd name="connsiteY108" fmla="*/ 542925 h 676275"/>
                  <a:gd name="connsiteX109" fmla="*/ 1504950 w 1828800"/>
                  <a:gd name="connsiteY109" fmla="*/ 542925 h 676275"/>
                  <a:gd name="connsiteX110" fmla="*/ 1504950 w 1828800"/>
                  <a:gd name="connsiteY110" fmla="*/ 549275 h 676275"/>
                  <a:gd name="connsiteX111" fmla="*/ 1517650 w 1828800"/>
                  <a:gd name="connsiteY111" fmla="*/ 549275 h 676275"/>
                  <a:gd name="connsiteX112" fmla="*/ 1527175 w 1828800"/>
                  <a:gd name="connsiteY112" fmla="*/ 558800 h 676275"/>
                  <a:gd name="connsiteX113" fmla="*/ 1546225 w 1828800"/>
                  <a:gd name="connsiteY113" fmla="*/ 558800 h 676275"/>
                  <a:gd name="connsiteX114" fmla="*/ 1562100 w 1828800"/>
                  <a:gd name="connsiteY114" fmla="*/ 568325 h 676275"/>
                  <a:gd name="connsiteX115" fmla="*/ 1577975 w 1828800"/>
                  <a:gd name="connsiteY115" fmla="*/ 568325 h 676275"/>
                  <a:gd name="connsiteX116" fmla="*/ 1577975 w 1828800"/>
                  <a:gd name="connsiteY116" fmla="*/ 574675 h 676275"/>
                  <a:gd name="connsiteX117" fmla="*/ 1597025 w 1828800"/>
                  <a:gd name="connsiteY117" fmla="*/ 574675 h 676275"/>
                  <a:gd name="connsiteX118" fmla="*/ 1593850 w 1828800"/>
                  <a:gd name="connsiteY118" fmla="*/ 581025 h 676275"/>
                  <a:gd name="connsiteX119" fmla="*/ 1606550 w 1828800"/>
                  <a:gd name="connsiteY119" fmla="*/ 581025 h 676275"/>
                  <a:gd name="connsiteX120" fmla="*/ 1622425 w 1828800"/>
                  <a:gd name="connsiteY120" fmla="*/ 603250 h 676275"/>
                  <a:gd name="connsiteX121" fmla="*/ 1638300 w 1828800"/>
                  <a:gd name="connsiteY121" fmla="*/ 603250 h 676275"/>
                  <a:gd name="connsiteX122" fmla="*/ 1638300 w 1828800"/>
                  <a:gd name="connsiteY122" fmla="*/ 615950 h 676275"/>
                  <a:gd name="connsiteX123" fmla="*/ 1673225 w 1828800"/>
                  <a:gd name="connsiteY123" fmla="*/ 615950 h 676275"/>
                  <a:gd name="connsiteX124" fmla="*/ 1673225 w 1828800"/>
                  <a:gd name="connsiteY124" fmla="*/ 622300 h 676275"/>
                  <a:gd name="connsiteX125" fmla="*/ 1701800 w 1828800"/>
                  <a:gd name="connsiteY125" fmla="*/ 622300 h 676275"/>
                  <a:gd name="connsiteX126" fmla="*/ 1701800 w 1828800"/>
                  <a:gd name="connsiteY126" fmla="*/ 625475 h 676275"/>
                  <a:gd name="connsiteX127" fmla="*/ 1724025 w 1828800"/>
                  <a:gd name="connsiteY127" fmla="*/ 625475 h 676275"/>
                  <a:gd name="connsiteX128" fmla="*/ 1724025 w 1828800"/>
                  <a:gd name="connsiteY128" fmla="*/ 635000 h 676275"/>
                  <a:gd name="connsiteX129" fmla="*/ 1746250 w 1828800"/>
                  <a:gd name="connsiteY129" fmla="*/ 654050 h 676275"/>
                  <a:gd name="connsiteX130" fmla="*/ 1778000 w 1828800"/>
                  <a:gd name="connsiteY130" fmla="*/ 654050 h 676275"/>
                  <a:gd name="connsiteX131" fmla="*/ 1778000 w 1828800"/>
                  <a:gd name="connsiteY131" fmla="*/ 669925 h 676275"/>
                  <a:gd name="connsiteX132" fmla="*/ 1812925 w 1828800"/>
                  <a:gd name="connsiteY132" fmla="*/ 669925 h 676275"/>
                  <a:gd name="connsiteX133" fmla="*/ 1812925 w 1828800"/>
                  <a:gd name="connsiteY133" fmla="*/ 676275 h 676275"/>
                  <a:gd name="connsiteX134" fmla="*/ 1828800 w 1828800"/>
                  <a:gd name="connsiteY134" fmla="*/ 676275 h 676275"/>
                  <a:gd name="connsiteX0" fmla="*/ 0 w 1749425"/>
                  <a:gd name="connsiteY0" fmla="*/ 0 h 676275"/>
                  <a:gd name="connsiteX1" fmla="*/ 28575 w 1749425"/>
                  <a:gd name="connsiteY1" fmla="*/ 0 h 676275"/>
                  <a:gd name="connsiteX2" fmla="*/ 28575 w 1749425"/>
                  <a:gd name="connsiteY2" fmla="*/ 15875 h 676275"/>
                  <a:gd name="connsiteX3" fmla="*/ 88900 w 1749425"/>
                  <a:gd name="connsiteY3" fmla="*/ 15875 h 676275"/>
                  <a:gd name="connsiteX4" fmla="*/ 88900 w 1749425"/>
                  <a:gd name="connsiteY4" fmla="*/ 25400 h 676275"/>
                  <a:gd name="connsiteX5" fmla="*/ 114300 w 1749425"/>
                  <a:gd name="connsiteY5" fmla="*/ 25400 h 676275"/>
                  <a:gd name="connsiteX6" fmla="*/ 114300 w 1749425"/>
                  <a:gd name="connsiteY6" fmla="*/ 38100 h 676275"/>
                  <a:gd name="connsiteX7" fmla="*/ 136525 w 1749425"/>
                  <a:gd name="connsiteY7" fmla="*/ 38100 h 676275"/>
                  <a:gd name="connsiteX8" fmla="*/ 133350 w 1749425"/>
                  <a:gd name="connsiteY8" fmla="*/ 41275 h 676275"/>
                  <a:gd name="connsiteX9" fmla="*/ 165100 w 1749425"/>
                  <a:gd name="connsiteY9" fmla="*/ 41275 h 676275"/>
                  <a:gd name="connsiteX10" fmla="*/ 177800 w 1749425"/>
                  <a:gd name="connsiteY10" fmla="*/ 53975 h 676275"/>
                  <a:gd name="connsiteX11" fmla="*/ 193675 w 1749425"/>
                  <a:gd name="connsiteY11" fmla="*/ 53975 h 676275"/>
                  <a:gd name="connsiteX12" fmla="*/ 193675 w 1749425"/>
                  <a:gd name="connsiteY12" fmla="*/ 60325 h 676275"/>
                  <a:gd name="connsiteX13" fmla="*/ 269875 w 1749425"/>
                  <a:gd name="connsiteY13" fmla="*/ 60325 h 676275"/>
                  <a:gd name="connsiteX14" fmla="*/ 269875 w 1749425"/>
                  <a:gd name="connsiteY14" fmla="*/ 63500 h 676275"/>
                  <a:gd name="connsiteX15" fmla="*/ 327025 w 1749425"/>
                  <a:gd name="connsiteY15" fmla="*/ 63500 h 676275"/>
                  <a:gd name="connsiteX16" fmla="*/ 327025 w 1749425"/>
                  <a:gd name="connsiteY16" fmla="*/ 73025 h 676275"/>
                  <a:gd name="connsiteX17" fmla="*/ 349250 w 1749425"/>
                  <a:gd name="connsiteY17" fmla="*/ 73025 h 676275"/>
                  <a:gd name="connsiteX18" fmla="*/ 349250 w 1749425"/>
                  <a:gd name="connsiteY18" fmla="*/ 79375 h 676275"/>
                  <a:gd name="connsiteX19" fmla="*/ 387350 w 1749425"/>
                  <a:gd name="connsiteY19" fmla="*/ 79375 h 676275"/>
                  <a:gd name="connsiteX20" fmla="*/ 387350 w 1749425"/>
                  <a:gd name="connsiteY20" fmla="*/ 82550 h 676275"/>
                  <a:gd name="connsiteX21" fmla="*/ 403225 w 1749425"/>
                  <a:gd name="connsiteY21" fmla="*/ 82550 h 676275"/>
                  <a:gd name="connsiteX22" fmla="*/ 403225 w 1749425"/>
                  <a:gd name="connsiteY22" fmla="*/ 95250 h 676275"/>
                  <a:gd name="connsiteX23" fmla="*/ 419100 w 1749425"/>
                  <a:gd name="connsiteY23" fmla="*/ 95250 h 676275"/>
                  <a:gd name="connsiteX24" fmla="*/ 422275 w 1749425"/>
                  <a:gd name="connsiteY24" fmla="*/ 98425 h 676275"/>
                  <a:gd name="connsiteX25" fmla="*/ 469900 w 1749425"/>
                  <a:gd name="connsiteY25" fmla="*/ 98425 h 676275"/>
                  <a:gd name="connsiteX26" fmla="*/ 469900 w 1749425"/>
                  <a:gd name="connsiteY26" fmla="*/ 104775 h 676275"/>
                  <a:gd name="connsiteX27" fmla="*/ 549275 w 1749425"/>
                  <a:gd name="connsiteY27" fmla="*/ 104775 h 676275"/>
                  <a:gd name="connsiteX28" fmla="*/ 549275 w 1749425"/>
                  <a:gd name="connsiteY28" fmla="*/ 111125 h 676275"/>
                  <a:gd name="connsiteX29" fmla="*/ 568325 w 1749425"/>
                  <a:gd name="connsiteY29" fmla="*/ 111125 h 676275"/>
                  <a:gd name="connsiteX30" fmla="*/ 568325 w 1749425"/>
                  <a:gd name="connsiteY30" fmla="*/ 114300 h 676275"/>
                  <a:gd name="connsiteX31" fmla="*/ 593725 w 1749425"/>
                  <a:gd name="connsiteY31" fmla="*/ 114300 h 676275"/>
                  <a:gd name="connsiteX32" fmla="*/ 600075 w 1749425"/>
                  <a:gd name="connsiteY32" fmla="*/ 123825 h 676275"/>
                  <a:gd name="connsiteX33" fmla="*/ 625475 w 1749425"/>
                  <a:gd name="connsiteY33" fmla="*/ 123825 h 676275"/>
                  <a:gd name="connsiteX34" fmla="*/ 619125 w 1749425"/>
                  <a:gd name="connsiteY34" fmla="*/ 130175 h 676275"/>
                  <a:gd name="connsiteX35" fmla="*/ 635000 w 1749425"/>
                  <a:gd name="connsiteY35" fmla="*/ 130175 h 676275"/>
                  <a:gd name="connsiteX36" fmla="*/ 635000 w 1749425"/>
                  <a:gd name="connsiteY36" fmla="*/ 136525 h 676275"/>
                  <a:gd name="connsiteX37" fmla="*/ 650875 w 1749425"/>
                  <a:gd name="connsiteY37" fmla="*/ 136525 h 676275"/>
                  <a:gd name="connsiteX38" fmla="*/ 650875 w 1749425"/>
                  <a:gd name="connsiteY38" fmla="*/ 149225 h 676275"/>
                  <a:gd name="connsiteX39" fmla="*/ 669925 w 1749425"/>
                  <a:gd name="connsiteY39" fmla="*/ 149225 h 676275"/>
                  <a:gd name="connsiteX40" fmla="*/ 669925 w 1749425"/>
                  <a:gd name="connsiteY40" fmla="*/ 155575 h 676275"/>
                  <a:gd name="connsiteX41" fmla="*/ 682625 w 1749425"/>
                  <a:gd name="connsiteY41" fmla="*/ 155575 h 676275"/>
                  <a:gd name="connsiteX42" fmla="*/ 682625 w 1749425"/>
                  <a:gd name="connsiteY42" fmla="*/ 165100 h 676275"/>
                  <a:gd name="connsiteX43" fmla="*/ 695325 w 1749425"/>
                  <a:gd name="connsiteY43" fmla="*/ 165100 h 676275"/>
                  <a:gd name="connsiteX44" fmla="*/ 695325 w 1749425"/>
                  <a:gd name="connsiteY44" fmla="*/ 171450 h 676275"/>
                  <a:gd name="connsiteX45" fmla="*/ 708025 w 1749425"/>
                  <a:gd name="connsiteY45" fmla="*/ 171450 h 676275"/>
                  <a:gd name="connsiteX46" fmla="*/ 708025 w 1749425"/>
                  <a:gd name="connsiteY46" fmla="*/ 177800 h 676275"/>
                  <a:gd name="connsiteX47" fmla="*/ 742950 w 1749425"/>
                  <a:gd name="connsiteY47" fmla="*/ 177800 h 676275"/>
                  <a:gd name="connsiteX48" fmla="*/ 749300 w 1749425"/>
                  <a:gd name="connsiteY48" fmla="*/ 187325 h 676275"/>
                  <a:gd name="connsiteX49" fmla="*/ 771525 w 1749425"/>
                  <a:gd name="connsiteY49" fmla="*/ 187325 h 676275"/>
                  <a:gd name="connsiteX50" fmla="*/ 784225 w 1749425"/>
                  <a:gd name="connsiteY50" fmla="*/ 196850 h 676275"/>
                  <a:gd name="connsiteX51" fmla="*/ 803275 w 1749425"/>
                  <a:gd name="connsiteY51" fmla="*/ 196850 h 676275"/>
                  <a:gd name="connsiteX52" fmla="*/ 825500 w 1749425"/>
                  <a:gd name="connsiteY52" fmla="*/ 215900 h 676275"/>
                  <a:gd name="connsiteX53" fmla="*/ 825500 w 1749425"/>
                  <a:gd name="connsiteY53" fmla="*/ 225425 h 676275"/>
                  <a:gd name="connsiteX54" fmla="*/ 838200 w 1749425"/>
                  <a:gd name="connsiteY54" fmla="*/ 225425 h 676275"/>
                  <a:gd name="connsiteX55" fmla="*/ 838200 w 1749425"/>
                  <a:gd name="connsiteY55" fmla="*/ 238125 h 676275"/>
                  <a:gd name="connsiteX56" fmla="*/ 857250 w 1749425"/>
                  <a:gd name="connsiteY56" fmla="*/ 238125 h 676275"/>
                  <a:gd name="connsiteX57" fmla="*/ 857250 w 1749425"/>
                  <a:gd name="connsiteY57" fmla="*/ 250825 h 676275"/>
                  <a:gd name="connsiteX58" fmla="*/ 882650 w 1749425"/>
                  <a:gd name="connsiteY58" fmla="*/ 250825 h 676275"/>
                  <a:gd name="connsiteX59" fmla="*/ 882650 w 1749425"/>
                  <a:gd name="connsiteY59" fmla="*/ 260350 h 676275"/>
                  <a:gd name="connsiteX60" fmla="*/ 898525 w 1749425"/>
                  <a:gd name="connsiteY60" fmla="*/ 260350 h 676275"/>
                  <a:gd name="connsiteX61" fmla="*/ 898525 w 1749425"/>
                  <a:gd name="connsiteY61" fmla="*/ 276225 h 676275"/>
                  <a:gd name="connsiteX62" fmla="*/ 911225 w 1749425"/>
                  <a:gd name="connsiteY62" fmla="*/ 276225 h 676275"/>
                  <a:gd name="connsiteX63" fmla="*/ 930275 w 1749425"/>
                  <a:gd name="connsiteY63" fmla="*/ 285750 h 676275"/>
                  <a:gd name="connsiteX64" fmla="*/ 946150 w 1749425"/>
                  <a:gd name="connsiteY64" fmla="*/ 285750 h 676275"/>
                  <a:gd name="connsiteX65" fmla="*/ 952500 w 1749425"/>
                  <a:gd name="connsiteY65" fmla="*/ 298450 h 676275"/>
                  <a:gd name="connsiteX66" fmla="*/ 962025 w 1749425"/>
                  <a:gd name="connsiteY66" fmla="*/ 298450 h 676275"/>
                  <a:gd name="connsiteX67" fmla="*/ 974725 w 1749425"/>
                  <a:gd name="connsiteY67" fmla="*/ 314325 h 676275"/>
                  <a:gd name="connsiteX68" fmla="*/ 981075 w 1749425"/>
                  <a:gd name="connsiteY68" fmla="*/ 314325 h 676275"/>
                  <a:gd name="connsiteX69" fmla="*/ 1009650 w 1749425"/>
                  <a:gd name="connsiteY69" fmla="*/ 342900 h 676275"/>
                  <a:gd name="connsiteX70" fmla="*/ 1025525 w 1749425"/>
                  <a:gd name="connsiteY70" fmla="*/ 342900 h 676275"/>
                  <a:gd name="connsiteX71" fmla="*/ 1038225 w 1749425"/>
                  <a:gd name="connsiteY71" fmla="*/ 361950 h 676275"/>
                  <a:gd name="connsiteX72" fmla="*/ 1073150 w 1749425"/>
                  <a:gd name="connsiteY72" fmla="*/ 361950 h 676275"/>
                  <a:gd name="connsiteX73" fmla="*/ 1073150 w 1749425"/>
                  <a:gd name="connsiteY73" fmla="*/ 368300 h 676275"/>
                  <a:gd name="connsiteX74" fmla="*/ 1092200 w 1749425"/>
                  <a:gd name="connsiteY74" fmla="*/ 368300 h 676275"/>
                  <a:gd name="connsiteX75" fmla="*/ 1092200 w 1749425"/>
                  <a:gd name="connsiteY75" fmla="*/ 377825 h 676275"/>
                  <a:gd name="connsiteX76" fmla="*/ 1117600 w 1749425"/>
                  <a:gd name="connsiteY76" fmla="*/ 377825 h 676275"/>
                  <a:gd name="connsiteX77" fmla="*/ 1117600 w 1749425"/>
                  <a:gd name="connsiteY77" fmla="*/ 390525 h 676275"/>
                  <a:gd name="connsiteX78" fmla="*/ 1136650 w 1749425"/>
                  <a:gd name="connsiteY78" fmla="*/ 400050 h 676275"/>
                  <a:gd name="connsiteX79" fmla="*/ 1149350 w 1749425"/>
                  <a:gd name="connsiteY79" fmla="*/ 400050 h 676275"/>
                  <a:gd name="connsiteX80" fmla="*/ 1149350 w 1749425"/>
                  <a:gd name="connsiteY80" fmla="*/ 412750 h 676275"/>
                  <a:gd name="connsiteX81" fmla="*/ 1158875 w 1749425"/>
                  <a:gd name="connsiteY81" fmla="*/ 412750 h 676275"/>
                  <a:gd name="connsiteX82" fmla="*/ 1171575 w 1749425"/>
                  <a:gd name="connsiteY82" fmla="*/ 425450 h 676275"/>
                  <a:gd name="connsiteX83" fmla="*/ 1184275 w 1749425"/>
                  <a:gd name="connsiteY83" fmla="*/ 425450 h 676275"/>
                  <a:gd name="connsiteX84" fmla="*/ 1184275 w 1749425"/>
                  <a:gd name="connsiteY84" fmla="*/ 434975 h 676275"/>
                  <a:gd name="connsiteX85" fmla="*/ 1196975 w 1749425"/>
                  <a:gd name="connsiteY85" fmla="*/ 434975 h 676275"/>
                  <a:gd name="connsiteX86" fmla="*/ 1196975 w 1749425"/>
                  <a:gd name="connsiteY86" fmla="*/ 447675 h 676275"/>
                  <a:gd name="connsiteX87" fmla="*/ 1212850 w 1749425"/>
                  <a:gd name="connsiteY87" fmla="*/ 447675 h 676275"/>
                  <a:gd name="connsiteX88" fmla="*/ 1212850 w 1749425"/>
                  <a:gd name="connsiteY88" fmla="*/ 463550 h 676275"/>
                  <a:gd name="connsiteX89" fmla="*/ 1238250 w 1749425"/>
                  <a:gd name="connsiteY89" fmla="*/ 463550 h 676275"/>
                  <a:gd name="connsiteX90" fmla="*/ 1247775 w 1749425"/>
                  <a:gd name="connsiteY90" fmla="*/ 473075 h 676275"/>
                  <a:gd name="connsiteX91" fmla="*/ 1273175 w 1749425"/>
                  <a:gd name="connsiteY91" fmla="*/ 473075 h 676275"/>
                  <a:gd name="connsiteX92" fmla="*/ 1285875 w 1749425"/>
                  <a:gd name="connsiteY92" fmla="*/ 479425 h 676275"/>
                  <a:gd name="connsiteX93" fmla="*/ 1285875 w 1749425"/>
                  <a:gd name="connsiteY93" fmla="*/ 492125 h 676275"/>
                  <a:gd name="connsiteX94" fmla="*/ 1308100 w 1749425"/>
                  <a:gd name="connsiteY94" fmla="*/ 492125 h 676275"/>
                  <a:gd name="connsiteX95" fmla="*/ 1311275 w 1749425"/>
                  <a:gd name="connsiteY95" fmla="*/ 501650 h 676275"/>
                  <a:gd name="connsiteX96" fmla="*/ 1323975 w 1749425"/>
                  <a:gd name="connsiteY96" fmla="*/ 501650 h 676275"/>
                  <a:gd name="connsiteX97" fmla="*/ 1323975 w 1749425"/>
                  <a:gd name="connsiteY97" fmla="*/ 508000 h 676275"/>
                  <a:gd name="connsiteX98" fmla="*/ 1339850 w 1749425"/>
                  <a:gd name="connsiteY98" fmla="*/ 508000 h 676275"/>
                  <a:gd name="connsiteX99" fmla="*/ 1336675 w 1749425"/>
                  <a:gd name="connsiteY99" fmla="*/ 511175 h 676275"/>
                  <a:gd name="connsiteX100" fmla="*/ 1349375 w 1749425"/>
                  <a:gd name="connsiteY100" fmla="*/ 511175 h 676275"/>
                  <a:gd name="connsiteX101" fmla="*/ 1349375 w 1749425"/>
                  <a:gd name="connsiteY101" fmla="*/ 517525 h 676275"/>
                  <a:gd name="connsiteX102" fmla="*/ 1377950 w 1749425"/>
                  <a:gd name="connsiteY102" fmla="*/ 517525 h 676275"/>
                  <a:gd name="connsiteX103" fmla="*/ 1377950 w 1749425"/>
                  <a:gd name="connsiteY103" fmla="*/ 523875 h 676275"/>
                  <a:gd name="connsiteX104" fmla="*/ 1390650 w 1749425"/>
                  <a:gd name="connsiteY104" fmla="*/ 523875 h 676275"/>
                  <a:gd name="connsiteX105" fmla="*/ 1390650 w 1749425"/>
                  <a:gd name="connsiteY105" fmla="*/ 530225 h 676275"/>
                  <a:gd name="connsiteX106" fmla="*/ 1400175 w 1749425"/>
                  <a:gd name="connsiteY106" fmla="*/ 530225 h 676275"/>
                  <a:gd name="connsiteX107" fmla="*/ 1400175 w 1749425"/>
                  <a:gd name="connsiteY107" fmla="*/ 542925 h 676275"/>
                  <a:gd name="connsiteX108" fmla="*/ 1425575 w 1749425"/>
                  <a:gd name="connsiteY108" fmla="*/ 542925 h 676275"/>
                  <a:gd name="connsiteX109" fmla="*/ 1425575 w 1749425"/>
                  <a:gd name="connsiteY109" fmla="*/ 549275 h 676275"/>
                  <a:gd name="connsiteX110" fmla="*/ 1438275 w 1749425"/>
                  <a:gd name="connsiteY110" fmla="*/ 549275 h 676275"/>
                  <a:gd name="connsiteX111" fmla="*/ 1447800 w 1749425"/>
                  <a:gd name="connsiteY111" fmla="*/ 558800 h 676275"/>
                  <a:gd name="connsiteX112" fmla="*/ 1466850 w 1749425"/>
                  <a:gd name="connsiteY112" fmla="*/ 558800 h 676275"/>
                  <a:gd name="connsiteX113" fmla="*/ 1482725 w 1749425"/>
                  <a:gd name="connsiteY113" fmla="*/ 568325 h 676275"/>
                  <a:gd name="connsiteX114" fmla="*/ 1498600 w 1749425"/>
                  <a:gd name="connsiteY114" fmla="*/ 568325 h 676275"/>
                  <a:gd name="connsiteX115" fmla="*/ 1498600 w 1749425"/>
                  <a:gd name="connsiteY115" fmla="*/ 574675 h 676275"/>
                  <a:gd name="connsiteX116" fmla="*/ 1517650 w 1749425"/>
                  <a:gd name="connsiteY116" fmla="*/ 574675 h 676275"/>
                  <a:gd name="connsiteX117" fmla="*/ 1514475 w 1749425"/>
                  <a:gd name="connsiteY117" fmla="*/ 581025 h 676275"/>
                  <a:gd name="connsiteX118" fmla="*/ 1527175 w 1749425"/>
                  <a:gd name="connsiteY118" fmla="*/ 581025 h 676275"/>
                  <a:gd name="connsiteX119" fmla="*/ 1543050 w 1749425"/>
                  <a:gd name="connsiteY119" fmla="*/ 603250 h 676275"/>
                  <a:gd name="connsiteX120" fmla="*/ 1558925 w 1749425"/>
                  <a:gd name="connsiteY120" fmla="*/ 603250 h 676275"/>
                  <a:gd name="connsiteX121" fmla="*/ 1558925 w 1749425"/>
                  <a:gd name="connsiteY121" fmla="*/ 615950 h 676275"/>
                  <a:gd name="connsiteX122" fmla="*/ 1593850 w 1749425"/>
                  <a:gd name="connsiteY122" fmla="*/ 615950 h 676275"/>
                  <a:gd name="connsiteX123" fmla="*/ 1593850 w 1749425"/>
                  <a:gd name="connsiteY123" fmla="*/ 622300 h 676275"/>
                  <a:gd name="connsiteX124" fmla="*/ 1622425 w 1749425"/>
                  <a:gd name="connsiteY124" fmla="*/ 622300 h 676275"/>
                  <a:gd name="connsiteX125" fmla="*/ 1622425 w 1749425"/>
                  <a:gd name="connsiteY125" fmla="*/ 625475 h 676275"/>
                  <a:gd name="connsiteX126" fmla="*/ 1644650 w 1749425"/>
                  <a:gd name="connsiteY126" fmla="*/ 625475 h 676275"/>
                  <a:gd name="connsiteX127" fmla="*/ 1644650 w 1749425"/>
                  <a:gd name="connsiteY127" fmla="*/ 635000 h 676275"/>
                  <a:gd name="connsiteX128" fmla="*/ 1666875 w 1749425"/>
                  <a:gd name="connsiteY128" fmla="*/ 654050 h 676275"/>
                  <a:gd name="connsiteX129" fmla="*/ 1698625 w 1749425"/>
                  <a:gd name="connsiteY129" fmla="*/ 654050 h 676275"/>
                  <a:gd name="connsiteX130" fmla="*/ 1698625 w 1749425"/>
                  <a:gd name="connsiteY130" fmla="*/ 669925 h 676275"/>
                  <a:gd name="connsiteX131" fmla="*/ 1733550 w 1749425"/>
                  <a:gd name="connsiteY131" fmla="*/ 669925 h 676275"/>
                  <a:gd name="connsiteX132" fmla="*/ 1733550 w 1749425"/>
                  <a:gd name="connsiteY132" fmla="*/ 676275 h 676275"/>
                  <a:gd name="connsiteX133" fmla="*/ 1749425 w 1749425"/>
                  <a:gd name="connsiteY133" fmla="*/ 676275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749425" h="676275">
                    <a:moveTo>
                      <a:pt x="0" y="0"/>
                    </a:moveTo>
                    <a:lnTo>
                      <a:pt x="28575" y="0"/>
                    </a:lnTo>
                    <a:lnTo>
                      <a:pt x="28575" y="15875"/>
                    </a:lnTo>
                    <a:lnTo>
                      <a:pt x="88900" y="15875"/>
                    </a:lnTo>
                    <a:lnTo>
                      <a:pt x="88900" y="25400"/>
                    </a:lnTo>
                    <a:lnTo>
                      <a:pt x="114300" y="25400"/>
                    </a:lnTo>
                    <a:lnTo>
                      <a:pt x="114300" y="38100"/>
                    </a:lnTo>
                    <a:lnTo>
                      <a:pt x="136525" y="38100"/>
                    </a:lnTo>
                    <a:lnTo>
                      <a:pt x="133350" y="41275"/>
                    </a:lnTo>
                    <a:lnTo>
                      <a:pt x="165100" y="41275"/>
                    </a:lnTo>
                    <a:lnTo>
                      <a:pt x="177800" y="53975"/>
                    </a:lnTo>
                    <a:lnTo>
                      <a:pt x="193675" y="53975"/>
                    </a:lnTo>
                    <a:lnTo>
                      <a:pt x="193675" y="60325"/>
                    </a:lnTo>
                    <a:lnTo>
                      <a:pt x="269875" y="60325"/>
                    </a:lnTo>
                    <a:lnTo>
                      <a:pt x="269875" y="63500"/>
                    </a:lnTo>
                    <a:lnTo>
                      <a:pt x="327025" y="63500"/>
                    </a:lnTo>
                    <a:lnTo>
                      <a:pt x="327025" y="73025"/>
                    </a:lnTo>
                    <a:lnTo>
                      <a:pt x="349250" y="73025"/>
                    </a:lnTo>
                    <a:lnTo>
                      <a:pt x="349250" y="79375"/>
                    </a:lnTo>
                    <a:lnTo>
                      <a:pt x="387350" y="79375"/>
                    </a:lnTo>
                    <a:lnTo>
                      <a:pt x="387350" y="82550"/>
                    </a:lnTo>
                    <a:lnTo>
                      <a:pt x="403225" y="82550"/>
                    </a:lnTo>
                    <a:lnTo>
                      <a:pt x="403225" y="95250"/>
                    </a:lnTo>
                    <a:lnTo>
                      <a:pt x="419100" y="95250"/>
                    </a:lnTo>
                    <a:lnTo>
                      <a:pt x="422275" y="98425"/>
                    </a:lnTo>
                    <a:lnTo>
                      <a:pt x="469900" y="98425"/>
                    </a:lnTo>
                    <a:lnTo>
                      <a:pt x="469900" y="104775"/>
                    </a:lnTo>
                    <a:lnTo>
                      <a:pt x="549275" y="104775"/>
                    </a:lnTo>
                    <a:lnTo>
                      <a:pt x="549275" y="111125"/>
                    </a:lnTo>
                    <a:lnTo>
                      <a:pt x="568325" y="111125"/>
                    </a:lnTo>
                    <a:lnTo>
                      <a:pt x="568325" y="114300"/>
                    </a:lnTo>
                    <a:lnTo>
                      <a:pt x="593725" y="114300"/>
                    </a:lnTo>
                    <a:lnTo>
                      <a:pt x="600075" y="123825"/>
                    </a:lnTo>
                    <a:lnTo>
                      <a:pt x="625475" y="123825"/>
                    </a:lnTo>
                    <a:lnTo>
                      <a:pt x="619125" y="130175"/>
                    </a:lnTo>
                    <a:lnTo>
                      <a:pt x="635000" y="130175"/>
                    </a:lnTo>
                    <a:lnTo>
                      <a:pt x="635000" y="136525"/>
                    </a:lnTo>
                    <a:lnTo>
                      <a:pt x="650875" y="136525"/>
                    </a:lnTo>
                    <a:lnTo>
                      <a:pt x="650875" y="149225"/>
                    </a:lnTo>
                    <a:lnTo>
                      <a:pt x="669925" y="149225"/>
                    </a:lnTo>
                    <a:lnTo>
                      <a:pt x="669925" y="155575"/>
                    </a:lnTo>
                    <a:lnTo>
                      <a:pt x="682625" y="155575"/>
                    </a:lnTo>
                    <a:lnTo>
                      <a:pt x="682625" y="165100"/>
                    </a:lnTo>
                    <a:lnTo>
                      <a:pt x="695325" y="165100"/>
                    </a:lnTo>
                    <a:lnTo>
                      <a:pt x="695325" y="171450"/>
                    </a:lnTo>
                    <a:lnTo>
                      <a:pt x="708025" y="171450"/>
                    </a:lnTo>
                    <a:lnTo>
                      <a:pt x="708025" y="177800"/>
                    </a:lnTo>
                    <a:lnTo>
                      <a:pt x="742950" y="177800"/>
                    </a:lnTo>
                    <a:lnTo>
                      <a:pt x="749300" y="187325"/>
                    </a:lnTo>
                    <a:lnTo>
                      <a:pt x="771525" y="187325"/>
                    </a:lnTo>
                    <a:lnTo>
                      <a:pt x="784225" y="196850"/>
                    </a:lnTo>
                    <a:lnTo>
                      <a:pt x="803275" y="196850"/>
                    </a:lnTo>
                    <a:lnTo>
                      <a:pt x="825500" y="215900"/>
                    </a:lnTo>
                    <a:lnTo>
                      <a:pt x="825500" y="225425"/>
                    </a:lnTo>
                    <a:lnTo>
                      <a:pt x="838200" y="225425"/>
                    </a:lnTo>
                    <a:lnTo>
                      <a:pt x="838200" y="238125"/>
                    </a:lnTo>
                    <a:lnTo>
                      <a:pt x="857250" y="238125"/>
                    </a:lnTo>
                    <a:lnTo>
                      <a:pt x="857250" y="250825"/>
                    </a:lnTo>
                    <a:lnTo>
                      <a:pt x="882650" y="250825"/>
                    </a:lnTo>
                    <a:lnTo>
                      <a:pt x="882650" y="260350"/>
                    </a:lnTo>
                    <a:lnTo>
                      <a:pt x="898525" y="260350"/>
                    </a:lnTo>
                    <a:lnTo>
                      <a:pt x="898525" y="276225"/>
                    </a:lnTo>
                    <a:lnTo>
                      <a:pt x="911225" y="276225"/>
                    </a:lnTo>
                    <a:lnTo>
                      <a:pt x="930275" y="285750"/>
                    </a:lnTo>
                    <a:lnTo>
                      <a:pt x="946150" y="285750"/>
                    </a:lnTo>
                    <a:lnTo>
                      <a:pt x="952500" y="298450"/>
                    </a:lnTo>
                    <a:lnTo>
                      <a:pt x="962025" y="298450"/>
                    </a:lnTo>
                    <a:lnTo>
                      <a:pt x="974725" y="314325"/>
                    </a:lnTo>
                    <a:lnTo>
                      <a:pt x="981075" y="314325"/>
                    </a:lnTo>
                    <a:lnTo>
                      <a:pt x="1009650" y="342900"/>
                    </a:lnTo>
                    <a:lnTo>
                      <a:pt x="1025525" y="342900"/>
                    </a:lnTo>
                    <a:lnTo>
                      <a:pt x="1038225" y="361950"/>
                    </a:lnTo>
                    <a:lnTo>
                      <a:pt x="1073150" y="361950"/>
                    </a:lnTo>
                    <a:lnTo>
                      <a:pt x="1073150" y="368300"/>
                    </a:lnTo>
                    <a:lnTo>
                      <a:pt x="1092200" y="368300"/>
                    </a:lnTo>
                    <a:lnTo>
                      <a:pt x="1092200" y="377825"/>
                    </a:lnTo>
                    <a:lnTo>
                      <a:pt x="1117600" y="377825"/>
                    </a:lnTo>
                    <a:lnTo>
                      <a:pt x="1117600" y="390525"/>
                    </a:lnTo>
                    <a:lnTo>
                      <a:pt x="1136650" y="400050"/>
                    </a:lnTo>
                    <a:lnTo>
                      <a:pt x="1149350" y="400050"/>
                    </a:lnTo>
                    <a:lnTo>
                      <a:pt x="1149350" y="412750"/>
                    </a:lnTo>
                    <a:lnTo>
                      <a:pt x="1158875" y="412750"/>
                    </a:lnTo>
                    <a:lnTo>
                      <a:pt x="1171575" y="425450"/>
                    </a:lnTo>
                    <a:lnTo>
                      <a:pt x="1184275" y="425450"/>
                    </a:lnTo>
                    <a:lnTo>
                      <a:pt x="1184275" y="434975"/>
                    </a:lnTo>
                    <a:lnTo>
                      <a:pt x="1196975" y="434975"/>
                    </a:lnTo>
                    <a:lnTo>
                      <a:pt x="1196975" y="447675"/>
                    </a:lnTo>
                    <a:lnTo>
                      <a:pt x="1212850" y="447675"/>
                    </a:lnTo>
                    <a:lnTo>
                      <a:pt x="1212850" y="463550"/>
                    </a:lnTo>
                    <a:lnTo>
                      <a:pt x="1238250" y="463550"/>
                    </a:lnTo>
                    <a:lnTo>
                      <a:pt x="1247775" y="473075"/>
                    </a:lnTo>
                    <a:lnTo>
                      <a:pt x="1273175" y="473075"/>
                    </a:lnTo>
                    <a:lnTo>
                      <a:pt x="1285875" y="479425"/>
                    </a:lnTo>
                    <a:lnTo>
                      <a:pt x="1285875" y="492125"/>
                    </a:lnTo>
                    <a:lnTo>
                      <a:pt x="1308100" y="492125"/>
                    </a:lnTo>
                    <a:lnTo>
                      <a:pt x="1311275" y="501650"/>
                    </a:lnTo>
                    <a:lnTo>
                      <a:pt x="1323975" y="501650"/>
                    </a:lnTo>
                    <a:lnTo>
                      <a:pt x="1323975" y="508000"/>
                    </a:lnTo>
                    <a:lnTo>
                      <a:pt x="1339850" y="508000"/>
                    </a:lnTo>
                    <a:lnTo>
                      <a:pt x="1336675" y="511175"/>
                    </a:lnTo>
                    <a:lnTo>
                      <a:pt x="1349375" y="511175"/>
                    </a:lnTo>
                    <a:lnTo>
                      <a:pt x="1349375" y="517525"/>
                    </a:lnTo>
                    <a:lnTo>
                      <a:pt x="1377950" y="517525"/>
                    </a:lnTo>
                    <a:lnTo>
                      <a:pt x="1377950" y="523875"/>
                    </a:lnTo>
                    <a:lnTo>
                      <a:pt x="1390650" y="523875"/>
                    </a:lnTo>
                    <a:lnTo>
                      <a:pt x="1390650" y="530225"/>
                    </a:lnTo>
                    <a:lnTo>
                      <a:pt x="1400175" y="530225"/>
                    </a:lnTo>
                    <a:lnTo>
                      <a:pt x="1400175" y="542925"/>
                    </a:lnTo>
                    <a:lnTo>
                      <a:pt x="1425575" y="542925"/>
                    </a:lnTo>
                    <a:lnTo>
                      <a:pt x="1425575" y="549275"/>
                    </a:lnTo>
                    <a:lnTo>
                      <a:pt x="1438275" y="549275"/>
                    </a:lnTo>
                    <a:lnTo>
                      <a:pt x="1447800" y="558800"/>
                    </a:lnTo>
                    <a:lnTo>
                      <a:pt x="1466850" y="558800"/>
                    </a:lnTo>
                    <a:lnTo>
                      <a:pt x="1482725" y="568325"/>
                    </a:lnTo>
                    <a:lnTo>
                      <a:pt x="1498600" y="568325"/>
                    </a:lnTo>
                    <a:lnTo>
                      <a:pt x="1498600" y="574675"/>
                    </a:lnTo>
                    <a:lnTo>
                      <a:pt x="1517650" y="574675"/>
                    </a:lnTo>
                    <a:lnTo>
                      <a:pt x="1514475" y="581025"/>
                    </a:lnTo>
                    <a:lnTo>
                      <a:pt x="1527175" y="581025"/>
                    </a:lnTo>
                    <a:lnTo>
                      <a:pt x="1543050" y="603250"/>
                    </a:lnTo>
                    <a:lnTo>
                      <a:pt x="1558925" y="603250"/>
                    </a:lnTo>
                    <a:lnTo>
                      <a:pt x="1558925" y="615950"/>
                    </a:lnTo>
                    <a:lnTo>
                      <a:pt x="1593850" y="615950"/>
                    </a:lnTo>
                    <a:lnTo>
                      <a:pt x="1593850" y="622300"/>
                    </a:lnTo>
                    <a:lnTo>
                      <a:pt x="1622425" y="622300"/>
                    </a:lnTo>
                    <a:lnTo>
                      <a:pt x="1622425" y="625475"/>
                    </a:lnTo>
                    <a:lnTo>
                      <a:pt x="1644650" y="625475"/>
                    </a:lnTo>
                    <a:lnTo>
                      <a:pt x="1644650" y="635000"/>
                    </a:lnTo>
                    <a:lnTo>
                      <a:pt x="1666875" y="654050"/>
                    </a:lnTo>
                    <a:lnTo>
                      <a:pt x="1698625" y="654050"/>
                    </a:lnTo>
                    <a:lnTo>
                      <a:pt x="1698625" y="669925"/>
                    </a:lnTo>
                    <a:lnTo>
                      <a:pt x="1733550" y="669925"/>
                    </a:lnTo>
                    <a:lnTo>
                      <a:pt x="1733550" y="676275"/>
                    </a:lnTo>
                    <a:lnTo>
                      <a:pt x="1749425" y="67627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sp>
            <p:nvSpPr>
              <p:cNvPr id="14" name="Freeform 13">
                <a:extLst>
                  <a:ext uri="{FF2B5EF4-FFF2-40B4-BE49-F238E27FC236}">
                    <a16:creationId xmlns:a16="http://schemas.microsoft.com/office/drawing/2014/main" id="{870C6F15-B471-4462-0312-AE1C3A9A2AE5}"/>
                  </a:ext>
                </a:extLst>
              </p:cNvPr>
              <p:cNvSpPr/>
              <p:nvPr/>
            </p:nvSpPr>
            <p:spPr>
              <a:xfrm>
                <a:off x="2406650" y="2501900"/>
                <a:ext cx="584200" cy="244475"/>
              </a:xfrm>
              <a:custGeom>
                <a:avLst/>
                <a:gdLst>
                  <a:gd name="connsiteX0" fmla="*/ 0 w 666750"/>
                  <a:gd name="connsiteY0" fmla="*/ 0 h 244475"/>
                  <a:gd name="connsiteX1" fmla="*/ 82550 w 666750"/>
                  <a:gd name="connsiteY1" fmla="*/ 0 h 244475"/>
                  <a:gd name="connsiteX2" fmla="*/ 82550 w 666750"/>
                  <a:gd name="connsiteY2" fmla="*/ 9525 h 244475"/>
                  <a:gd name="connsiteX3" fmla="*/ 104775 w 666750"/>
                  <a:gd name="connsiteY3" fmla="*/ 9525 h 244475"/>
                  <a:gd name="connsiteX4" fmla="*/ 104775 w 666750"/>
                  <a:gd name="connsiteY4" fmla="*/ 15875 h 244475"/>
                  <a:gd name="connsiteX5" fmla="*/ 165100 w 666750"/>
                  <a:gd name="connsiteY5" fmla="*/ 15875 h 244475"/>
                  <a:gd name="connsiteX6" fmla="*/ 165100 w 666750"/>
                  <a:gd name="connsiteY6" fmla="*/ 28575 h 244475"/>
                  <a:gd name="connsiteX7" fmla="*/ 177800 w 666750"/>
                  <a:gd name="connsiteY7" fmla="*/ 28575 h 244475"/>
                  <a:gd name="connsiteX8" fmla="*/ 190500 w 666750"/>
                  <a:gd name="connsiteY8" fmla="*/ 44450 h 244475"/>
                  <a:gd name="connsiteX9" fmla="*/ 206375 w 666750"/>
                  <a:gd name="connsiteY9" fmla="*/ 44450 h 244475"/>
                  <a:gd name="connsiteX10" fmla="*/ 215900 w 666750"/>
                  <a:gd name="connsiteY10" fmla="*/ 57150 h 244475"/>
                  <a:gd name="connsiteX11" fmla="*/ 219075 w 666750"/>
                  <a:gd name="connsiteY11" fmla="*/ 57150 h 244475"/>
                  <a:gd name="connsiteX12" fmla="*/ 219075 w 666750"/>
                  <a:gd name="connsiteY12" fmla="*/ 66675 h 244475"/>
                  <a:gd name="connsiteX13" fmla="*/ 234950 w 666750"/>
                  <a:gd name="connsiteY13" fmla="*/ 66675 h 244475"/>
                  <a:gd name="connsiteX14" fmla="*/ 234950 w 666750"/>
                  <a:gd name="connsiteY14" fmla="*/ 73025 h 244475"/>
                  <a:gd name="connsiteX15" fmla="*/ 250825 w 666750"/>
                  <a:gd name="connsiteY15" fmla="*/ 73025 h 244475"/>
                  <a:gd name="connsiteX16" fmla="*/ 250825 w 666750"/>
                  <a:gd name="connsiteY16" fmla="*/ 79375 h 244475"/>
                  <a:gd name="connsiteX17" fmla="*/ 257175 w 666750"/>
                  <a:gd name="connsiteY17" fmla="*/ 79375 h 244475"/>
                  <a:gd name="connsiteX18" fmla="*/ 260350 w 666750"/>
                  <a:gd name="connsiteY18" fmla="*/ 88900 h 244475"/>
                  <a:gd name="connsiteX19" fmla="*/ 285750 w 666750"/>
                  <a:gd name="connsiteY19" fmla="*/ 88900 h 244475"/>
                  <a:gd name="connsiteX20" fmla="*/ 292100 w 666750"/>
                  <a:gd name="connsiteY20" fmla="*/ 98425 h 244475"/>
                  <a:gd name="connsiteX21" fmla="*/ 327025 w 666750"/>
                  <a:gd name="connsiteY21" fmla="*/ 98425 h 244475"/>
                  <a:gd name="connsiteX22" fmla="*/ 327025 w 666750"/>
                  <a:gd name="connsiteY22" fmla="*/ 111125 h 244475"/>
                  <a:gd name="connsiteX23" fmla="*/ 339725 w 666750"/>
                  <a:gd name="connsiteY23" fmla="*/ 111125 h 244475"/>
                  <a:gd name="connsiteX24" fmla="*/ 339725 w 666750"/>
                  <a:gd name="connsiteY24" fmla="*/ 117475 h 244475"/>
                  <a:gd name="connsiteX25" fmla="*/ 358775 w 666750"/>
                  <a:gd name="connsiteY25" fmla="*/ 117475 h 244475"/>
                  <a:gd name="connsiteX26" fmla="*/ 358775 w 666750"/>
                  <a:gd name="connsiteY26" fmla="*/ 130175 h 244475"/>
                  <a:gd name="connsiteX27" fmla="*/ 371475 w 666750"/>
                  <a:gd name="connsiteY27" fmla="*/ 130175 h 244475"/>
                  <a:gd name="connsiteX28" fmla="*/ 371475 w 666750"/>
                  <a:gd name="connsiteY28" fmla="*/ 139700 h 244475"/>
                  <a:gd name="connsiteX29" fmla="*/ 387350 w 666750"/>
                  <a:gd name="connsiteY29" fmla="*/ 139700 h 244475"/>
                  <a:gd name="connsiteX30" fmla="*/ 387350 w 666750"/>
                  <a:gd name="connsiteY30" fmla="*/ 146050 h 244475"/>
                  <a:gd name="connsiteX31" fmla="*/ 409575 w 666750"/>
                  <a:gd name="connsiteY31" fmla="*/ 146050 h 244475"/>
                  <a:gd name="connsiteX32" fmla="*/ 419100 w 666750"/>
                  <a:gd name="connsiteY32" fmla="*/ 161925 h 244475"/>
                  <a:gd name="connsiteX33" fmla="*/ 431800 w 666750"/>
                  <a:gd name="connsiteY33" fmla="*/ 161925 h 244475"/>
                  <a:gd name="connsiteX34" fmla="*/ 438150 w 666750"/>
                  <a:gd name="connsiteY34" fmla="*/ 168275 h 244475"/>
                  <a:gd name="connsiteX35" fmla="*/ 482600 w 666750"/>
                  <a:gd name="connsiteY35" fmla="*/ 168275 h 244475"/>
                  <a:gd name="connsiteX36" fmla="*/ 482600 w 666750"/>
                  <a:gd name="connsiteY36" fmla="*/ 174625 h 244475"/>
                  <a:gd name="connsiteX37" fmla="*/ 527050 w 666750"/>
                  <a:gd name="connsiteY37" fmla="*/ 174625 h 244475"/>
                  <a:gd name="connsiteX38" fmla="*/ 527050 w 666750"/>
                  <a:gd name="connsiteY38" fmla="*/ 180975 h 244475"/>
                  <a:gd name="connsiteX39" fmla="*/ 546100 w 666750"/>
                  <a:gd name="connsiteY39" fmla="*/ 180975 h 244475"/>
                  <a:gd name="connsiteX40" fmla="*/ 549275 w 666750"/>
                  <a:gd name="connsiteY40" fmla="*/ 184150 h 244475"/>
                  <a:gd name="connsiteX41" fmla="*/ 568325 w 666750"/>
                  <a:gd name="connsiteY41" fmla="*/ 187325 h 244475"/>
                  <a:gd name="connsiteX42" fmla="*/ 561975 w 666750"/>
                  <a:gd name="connsiteY42" fmla="*/ 193675 h 244475"/>
                  <a:gd name="connsiteX43" fmla="*/ 574675 w 666750"/>
                  <a:gd name="connsiteY43" fmla="*/ 193675 h 244475"/>
                  <a:gd name="connsiteX44" fmla="*/ 574675 w 666750"/>
                  <a:gd name="connsiteY44" fmla="*/ 206375 h 244475"/>
                  <a:gd name="connsiteX45" fmla="*/ 581025 w 666750"/>
                  <a:gd name="connsiteY45" fmla="*/ 206375 h 244475"/>
                  <a:gd name="connsiteX46" fmla="*/ 593725 w 666750"/>
                  <a:gd name="connsiteY46" fmla="*/ 219075 h 244475"/>
                  <a:gd name="connsiteX47" fmla="*/ 625475 w 666750"/>
                  <a:gd name="connsiteY47" fmla="*/ 219075 h 244475"/>
                  <a:gd name="connsiteX48" fmla="*/ 635000 w 666750"/>
                  <a:gd name="connsiteY48" fmla="*/ 234950 h 244475"/>
                  <a:gd name="connsiteX49" fmla="*/ 644525 w 666750"/>
                  <a:gd name="connsiteY49" fmla="*/ 234950 h 244475"/>
                  <a:gd name="connsiteX50" fmla="*/ 644525 w 666750"/>
                  <a:gd name="connsiteY50" fmla="*/ 244475 h 244475"/>
                  <a:gd name="connsiteX51" fmla="*/ 666750 w 666750"/>
                  <a:gd name="connsiteY51" fmla="*/ 244475 h 244475"/>
                  <a:gd name="connsiteX0" fmla="*/ 0 w 584200"/>
                  <a:gd name="connsiteY0" fmla="*/ 0 h 244475"/>
                  <a:gd name="connsiteX1" fmla="*/ 0 w 584200"/>
                  <a:gd name="connsiteY1" fmla="*/ 9525 h 244475"/>
                  <a:gd name="connsiteX2" fmla="*/ 22225 w 584200"/>
                  <a:gd name="connsiteY2" fmla="*/ 9525 h 244475"/>
                  <a:gd name="connsiteX3" fmla="*/ 22225 w 584200"/>
                  <a:gd name="connsiteY3" fmla="*/ 15875 h 244475"/>
                  <a:gd name="connsiteX4" fmla="*/ 82550 w 584200"/>
                  <a:gd name="connsiteY4" fmla="*/ 15875 h 244475"/>
                  <a:gd name="connsiteX5" fmla="*/ 82550 w 584200"/>
                  <a:gd name="connsiteY5" fmla="*/ 28575 h 244475"/>
                  <a:gd name="connsiteX6" fmla="*/ 95250 w 584200"/>
                  <a:gd name="connsiteY6" fmla="*/ 28575 h 244475"/>
                  <a:gd name="connsiteX7" fmla="*/ 107950 w 584200"/>
                  <a:gd name="connsiteY7" fmla="*/ 44450 h 244475"/>
                  <a:gd name="connsiteX8" fmla="*/ 123825 w 584200"/>
                  <a:gd name="connsiteY8" fmla="*/ 44450 h 244475"/>
                  <a:gd name="connsiteX9" fmla="*/ 133350 w 584200"/>
                  <a:gd name="connsiteY9" fmla="*/ 57150 h 244475"/>
                  <a:gd name="connsiteX10" fmla="*/ 136525 w 584200"/>
                  <a:gd name="connsiteY10" fmla="*/ 57150 h 244475"/>
                  <a:gd name="connsiteX11" fmla="*/ 136525 w 584200"/>
                  <a:gd name="connsiteY11" fmla="*/ 66675 h 244475"/>
                  <a:gd name="connsiteX12" fmla="*/ 152400 w 584200"/>
                  <a:gd name="connsiteY12" fmla="*/ 66675 h 244475"/>
                  <a:gd name="connsiteX13" fmla="*/ 152400 w 584200"/>
                  <a:gd name="connsiteY13" fmla="*/ 73025 h 244475"/>
                  <a:gd name="connsiteX14" fmla="*/ 168275 w 584200"/>
                  <a:gd name="connsiteY14" fmla="*/ 73025 h 244475"/>
                  <a:gd name="connsiteX15" fmla="*/ 168275 w 584200"/>
                  <a:gd name="connsiteY15" fmla="*/ 79375 h 244475"/>
                  <a:gd name="connsiteX16" fmla="*/ 174625 w 584200"/>
                  <a:gd name="connsiteY16" fmla="*/ 79375 h 244475"/>
                  <a:gd name="connsiteX17" fmla="*/ 177800 w 584200"/>
                  <a:gd name="connsiteY17" fmla="*/ 88900 h 244475"/>
                  <a:gd name="connsiteX18" fmla="*/ 203200 w 584200"/>
                  <a:gd name="connsiteY18" fmla="*/ 88900 h 244475"/>
                  <a:gd name="connsiteX19" fmla="*/ 209550 w 584200"/>
                  <a:gd name="connsiteY19" fmla="*/ 98425 h 244475"/>
                  <a:gd name="connsiteX20" fmla="*/ 244475 w 584200"/>
                  <a:gd name="connsiteY20" fmla="*/ 98425 h 244475"/>
                  <a:gd name="connsiteX21" fmla="*/ 244475 w 584200"/>
                  <a:gd name="connsiteY21" fmla="*/ 111125 h 244475"/>
                  <a:gd name="connsiteX22" fmla="*/ 257175 w 584200"/>
                  <a:gd name="connsiteY22" fmla="*/ 111125 h 244475"/>
                  <a:gd name="connsiteX23" fmla="*/ 257175 w 584200"/>
                  <a:gd name="connsiteY23" fmla="*/ 117475 h 244475"/>
                  <a:gd name="connsiteX24" fmla="*/ 276225 w 584200"/>
                  <a:gd name="connsiteY24" fmla="*/ 117475 h 244475"/>
                  <a:gd name="connsiteX25" fmla="*/ 276225 w 584200"/>
                  <a:gd name="connsiteY25" fmla="*/ 130175 h 244475"/>
                  <a:gd name="connsiteX26" fmla="*/ 288925 w 584200"/>
                  <a:gd name="connsiteY26" fmla="*/ 130175 h 244475"/>
                  <a:gd name="connsiteX27" fmla="*/ 288925 w 584200"/>
                  <a:gd name="connsiteY27" fmla="*/ 139700 h 244475"/>
                  <a:gd name="connsiteX28" fmla="*/ 304800 w 584200"/>
                  <a:gd name="connsiteY28" fmla="*/ 139700 h 244475"/>
                  <a:gd name="connsiteX29" fmla="*/ 304800 w 584200"/>
                  <a:gd name="connsiteY29" fmla="*/ 146050 h 244475"/>
                  <a:gd name="connsiteX30" fmla="*/ 327025 w 584200"/>
                  <a:gd name="connsiteY30" fmla="*/ 146050 h 244475"/>
                  <a:gd name="connsiteX31" fmla="*/ 336550 w 584200"/>
                  <a:gd name="connsiteY31" fmla="*/ 161925 h 244475"/>
                  <a:gd name="connsiteX32" fmla="*/ 349250 w 584200"/>
                  <a:gd name="connsiteY32" fmla="*/ 161925 h 244475"/>
                  <a:gd name="connsiteX33" fmla="*/ 355600 w 584200"/>
                  <a:gd name="connsiteY33" fmla="*/ 168275 h 244475"/>
                  <a:gd name="connsiteX34" fmla="*/ 400050 w 584200"/>
                  <a:gd name="connsiteY34" fmla="*/ 168275 h 244475"/>
                  <a:gd name="connsiteX35" fmla="*/ 400050 w 584200"/>
                  <a:gd name="connsiteY35" fmla="*/ 174625 h 244475"/>
                  <a:gd name="connsiteX36" fmla="*/ 444500 w 584200"/>
                  <a:gd name="connsiteY36" fmla="*/ 174625 h 244475"/>
                  <a:gd name="connsiteX37" fmla="*/ 444500 w 584200"/>
                  <a:gd name="connsiteY37" fmla="*/ 180975 h 244475"/>
                  <a:gd name="connsiteX38" fmla="*/ 463550 w 584200"/>
                  <a:gd name="connsiteY38" fmla="*/ 180975 h 244475"/>
                  <a:gd name="connsiteX39" fmla="*/ 466725 w 584200"/>
                  <a:gd name="connsiteY39" fmla="*/ 184150 h 244475"/>
                  <a:gd name="connsiteX40" fmla="*/ 485775 w 584200"/>
                  <a:gd name="connsiteY40" fmla="*/ 187325 h 244475"/>
                  <a:gd name="connsiteX41" fmla="*/ 479425 w 584200"/>
                  <a:gd name="connsiteY41" fmla="*/ 193675 h 244475"/>
                  <a:gd name="connsiteX42" fmla="*/ 492125 w 584200"/>
                  <a:gd name="connsiteY42" fmla="*/ 193675 h 244475"/>
                  <a:gd name="connsiteX43" fmla="*/ 492125 w 584200"/>
                  <a:gd name="connsiteY43" fmla="*/ 206375 h 244475"/>
                  <a:gd name="connsiteX44" fmla="*/ 498475 w 584200"/>
                  <a:gd name="connsiteY44" fmla="*/ 206375 h 244475"/>
                  <a:gd name="connsiteX45" fmla="*/ 511175 w 584200"/>
                  <a:gd name="connsiteY45" fmla="*/ 219075 h 244475"/>
                  <a:gd name="connsiteX46" fmla="*/ 542925 w 584200"/>
                  <a:gd name="connsiteY46" fmla="*/ 219075 h 244475"/>
                  <a:gd name="connsiteX47" fmla="*/ 552450 w 584200"/>
                  <a:gd name="connsiteY47" fmla="*/ 234950 h 244475"/>
                  <a:gd name="connsiteX48" fmla="*/ 561975 w 584200"/>
                  <a:gd name="connsiteY48" fmla="*/ 234950 h 244475"/>
                  <a:gd name="connsiteX49" fmla="*/ 561975 w 584200"/>
                  <a:gd name="connsiteY49" fmla="*/ 244475 h 244475"/>
                  <a:gd name="connsiteX50" fmla="*/ 584200 w 584200"/>
                  <a:gd name="connsiteY50" fmla="*/ 244475 h 2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84200" h="244475">
                    <a:moveTo>
                      <a:pt x="0" y="0"/>
                    </a:moveTo>
                    <a:lnTo>
                      <a:pt x="0" y="9525"/>
                    </a:lnTo>
                    <a:lnTo>
                      <a:pt x="22225" y="9525"/>
                    </a:lnTo>
                    <a:lnTo>
                      <a:pt x="22225" y="15875"/>
                    </a:lnTo>
                    <a:lnTo>
                      <a:pt x="82550" y="15875"/>
                    </a:lnTo>
                    <a:lnTo>
                      <a:pt x="82550" y="28575"/>
                    </a:lnTo>
                    <a:lnTo>
                      <a:pt x="95250" y="28575"/>
                    </a:lnTo>
                    <a:lnTo>
                      <a:pt x="107950" y="44450"/>
                    </a:lnTo>
                    <a:lnTo>
                      <a:pt x="123825" y="44450"/>
                    </a:lnTo>
                    <a:lnTo>
                      <a:pt x="133350" y="57150"/>
                    </a:lnTo>
                    <a:lnTo>
                      <a:pt x="136525" y="57150"/>
                    </a:lnTo>
                    <a:lnTo>
                      <a:pt x="136525" y="66675"/>
                    </a:lnTo>
                    <a:lnTo>
                      <a:pt x="152400" y="66675"/>
                    </a:lnTo>
                    <a:lnTo>
                      <a:pt x="152400" y="73025"/>
                    </a:lnTo>
                    <a:lnTo>
                      <a:pt x="168275" y="73025"/>
                    </a:lnTo>
                    <a:lnTo>
                      <a:pt x="168275" y="79375"/>
                    </a:lnTo>
                    <a:lnTo>
                      <a:pt x="174625" y="79375"/>
                    </a:lnTo>
                    <a:lnTo>
                      <a:pt x="177800" y="88900"/>
                    </a:lnTo>
                    <a:lnTo>
                      <a:pt x="203200" y="88900"/>
                    </a:lnTo>
                    <a:lnTo>
                      <a:pt x="209550" y="98425"/>
                    </a:lnTo>
                    <a:lnTo>
                      <a:pt x="244475" y="98425"/>
                    </a:lnTo>
                    <a:lnTo>
                      <a:pt x="244475" y="111125"/>
                    </a:lnTo>
                    <a:lnTo>
                      <a:pt x="257175" y="111125"/>
                    </a:lnTo>
                    <a:lnTo>
                      <a:pt x="257175" y="117475"/>
                    </a:lnTo>
                    <a:lnTo>
                      <a:pt x="276225" y="117475"/>
                    </a:lnTo>
                    <a:lnTo>
                      <a:pt x="276225" y="130175"/>
                    </a:lnTo>
                    <a:lnTo>
                      <a:pt x="288925" y="130175"/>
                    </a:lnTo>
                    <a:lnTo>
                      <a:pt x="288925" y="139700"/>
                    </a:lnTo>
                    <a:lnTo>
                      <a:pt x="304800" y="139700"/>
                    </a:lnTo>
                    <a:lnTo>
                      <a:pt x="304800" y="146050"/>
                    </a:lnTo>
                    <a:lnTo>
                      <a:pt x="327025" y="146050"/>
                    </a:lnTo>
                    <a:lnTo>
                      <a:pt x="336550" y="161925"/>
                    </a:lnTo>
                    <a:lnTo>
                      <a:pt x="349250" y="161925"/>
                    </a:lnTo>
                    <a:lnTo>
                      <a:pt x="355600" y="168275"/>
                    </a:lnTo>
                    <a:lnTo>
                      <a:pt x="400050" y="168275"/>
                    </a:lnTo>
                    <a:lnTo>
                      <a:pt x="400050" y="174625"/>
                    </a:lnTo>
                    <a:lnTo>
                      <a:pt x="444500" y="174625"/>
                    </a:lnTo>
                    <a:lnTo>
                      <a:pt x="444500" y="180975"/>
                    </a:lnTo>
                    <a:lnTo>
                      <a:pt x="463550" y="180975"/>
                    </a:lnTo>
                    <a:lnTo>
                      <a:pt x="466725" y="184150"/>
                    </a:lnTo>
                    <a:lnTo>
                      <a:pt x="485775" y="187325"/>
                    </a:lnTo>
                    <a:lnTo>
                      <a:pt x="479425" y="193675"/>
                    </a:lnTo>
                    <a:lnTo>
                      <a:pt x="492125" y="193675"/>
                    </a:lnTo>
                    <a:lnTo>
                      <a:pt x="492125" y="206375"/>
                    </a:lnTo>
                    <a:lnTo>
                      <a:pt x="498475" y="206375"/>
                    </a:lnTo>
                    <a:lnTo>
                      <a:pt x="511175" y="219075"/>
                    </a:lnTo>
                    <a:lnTo>
                      <a:pt x="542925" y="219075"/>
                    </a:lnTo>
                    <a:lnTo>
                      <a:pt x="552450" y="234950"/>
                    </a:lnTo>
                    <a:lnTo>
                      <a:pt x="561975" y="234950"/>
                    </a:lnTo>
                    <a:lnTo>
                      <a:pt x="561975" y="244475"/>
                    </a:lnTo>
                    <a:lnTo>
                      <a:pt x="584200" y="244475"/>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400"/>
              </a:p>
            </p:txBody>
          </p:sp>
        </p:grpSp>
        <p:graphicFrame>
          <p:nvGraphicFramePr>
            <p:cNvPr id="8" name="Chart 7">
              <a:extLst>
                <a:ext uri="{FF2B5EF4-FFF2-40B4-BE49-F238E27FC236}">
                  <a16:creationId xmlns:a16="http://schemas.microsoft.com/office/drawing/2014/main" id="{39D1B249-119C-781F-7D5C-BD82974ECF9B}"/>
                </a:ext>
              </a:extLst>
            </p:cNvPr>
            <p:cNvGraphicFramePr/>
            <p:nvPr/>
          </p:nvGraphicFramePr>
          <p:xfrm>
            <a:off x="145961" y="1378920"/>
            <a:ext cx="4713402" cy="303388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220A125D-AC95-1882-EF8F-38329CB1F470}"/>
                </a:ext>
              </a:extLst>
            </p:cNvPr>
            <p:cNvSpPr/>
            <p:nvPr/>
          </p:nvSpPr>
          <p:spPr>
            <a:xfrm rot="16200000">
              <a:off x="74800" y="2752466"/>
              <a:ext cx="446036" cy="184666"/>
            </a:xfrm>
            <a:prstGeom prst="rect">
              <a:avLst/>
            </a:prstGeom>
            <a:noFill/>
          </p:spPr>
          <p:txBody>
            <a:bodyPr wrap="none" lIns="0" tIns="0" rIns="0" bIns="0">
              <a:spAutoFit/>
            </a:bodyPr>
            <a:lstStyle/>
            <a:p>
              <a:r>
                <a:rPr lang="en-US" sz="1600" b="1" dirty="0">
                  <a:latin typeface="Arial" panose="020B0604020202020204" pitchFamily="34" charset="0"/>
                  <a:ea typeface="Arial" panose="020B0604020202020204" pitchFamily="34" charset="0"/>
                  <a:cs typeface="Arial" panose="020B0604020202020204" pitchFamily="34" charset="0"/>
                </a:rPr>
                <a:t>OS, %</a:t>
              </a:r>
              <a:endParaRPr lang="x-none" sz="1600" b="1"/>
            </a:p>
          </p:txBody>
        </p:sp>
        <p:sp>
          <p:nvSpPr>
            <p:cNvPr id="10" name="Rectangle 9">
              <a:extLst>
                <a:ext uri="{FF2B5EF4-FFF2-40B4-BE49-F238E27FC236}">
                  <a16:creationId xmlns:a16="http://schemas.microsoft.com/office/drawing/2014/main" id="{66C946F3-B944-337F-397B-505261134418}"/>
                </a:ext>
              </a:extLst>
            </p:cNvPr>
            <p:cNvSpPr/>
            <p:nvPr/>
          </p:nvSpPr>
          <p:spPr>
            <a:xfrm>
              <a:off x="1107808" y="4234052"/>
              <a:ext cx="2597683" cy="184666"/>
            </a:xfrm>
            <a:prstGeom prst="rect">
              <a:avLst/>
            </a:prstGeom>
            <a:noFill/>
          </p:spPr>
          <p:txBody>
            <a:bodyPr wrap="none" lIns="0" tIns="0" rIns="0" bIns="0">
              <a:spAutoFit/>
            </a:bodyPr>
            <a:lstStyle/>
            <a:p>
              <a:r>
                <a:rPr lang="en-US" sz="1600" b="1" dirty="0">
                  <a:latin typeface="Arial" panose="020B0604020202020204" pitchFamily="34" charset="0"/>
                  <a:ea typeface="Arial" panose="020B0604020202020204" pitchFamily="34" charset="0"/>
                  <a:cs typeface="Arial" panose="020B0604020202020204" pitchFamily="34" charset="0"/>
                </a:rPr>
                <a:t>Time Since Randomization, months</a:t>
              </a:r>
              <a:endParaRPr lang="x-none" sz="1600" b="1" dirty="0"/>
            </a:p>
          </p:txBody>
        </p:sp>
        <p:sp>
          <p:nvSpPr>
            <p:cNvPr id="11" name="TextBox 10">
              <a:extLst>
                <a:ext uri="{FF2B5EF4-FFF2-40B4-BE49-F238E27FC236}">
                  <a16:creationId xmlns:a16="http://schemas.microsoft.com/office/drawing/2014/main" id="{3DB28BEB-6F80-8D16-D702-2E45E4B06B9E}"/>
                </a:ext>
              </a:extLst>
            </p:cNvPr>
            <p:cNvSpPr txBox="1"/>
            <p:nvPr/>
          </p:nvSpPr>
          <p:spPr>
            <a:xfrm>
              <a:off x="806784" y="3646366"/>
              <a:ext cx="1773323" cy="307681"/>
            </a:xfrm>
            <a:prstGeom prst="rect">
              <a:avLst/>
            </a:prstGeom>
            <a:noFill/>
          </p:spPr>
          <p:txBody>
            <a:bodyPr wrap="none" lIns="0" tIns="0" rIns="0" bIns="0" rtlCol="0">
              <a:spAutoFit/>
            </a:bodyPr>
            <a:lstStyle/>
            <a:p>
              <a:r>
                <a:rPr lang="en-US" sz="1333" dirty="0"/>
                <a:t>HR = 0.66 (95% CI, 0.56-0.78);</a:t>
              </a:r>
              <a:br>
                <a:rPr lang="en-US" sz="1333" dirty="0"/>
              </a:br>
              <a:r>
                <a:rPr lang="en-US" sz="1333" i="1" dirty="0"/>
                <a:t>P</a:t>
              </a:r>
              <a:r>
                <a:rPr lang="en-US" sz="1333" dirty="0"/>
                <a:t>&lt;0.0001</a:t>
              </a:r>
            </a:p>
          </p:txBody>
        </p:sp>
      </p:grpSp>
      <p:graphicFrame>
        <p:nvGraphicFramePr>
          <p:cNvPr id="45" name="Chart 44">
            <a:extLst>
              <a:ext uri="{FF2B5EF4-FFF2-40B4-BE49-F238E27FC236}">
                <a16:creationId xmlns:a16="http://schemas.microsoft.com/office/drawing/2014/main" id="{0D3D4E8C-5291-59ED-C98F-CE0C76AA3371}"/>
              </a:ext>
            </a:extLst>
          </p:cNvPr>
          <p:cNvGraphicFramePr/>
          <p:nvPr/>
        </p:nvGraphicFramePr>
        <p:xfrm>
          <a:off x="6187767" y="1841422"/>
          <a:ext cx="5797167" cy="4045185"/>
        </p:xfrm>
        <a:graphic>
          <a:graphicData uri="http://schemas.openxmlformats.org/drawingml/2006/chart">
            <c:chart xmlns:c="http://schemas.openxmlformats.org/drawingml/2006/chart" xmlns:r="http://schemas.openxmlformats.org/officeDocument/2006/relationships" r:id="rId4"/>
          </a:graphicData>
        </a:graphic>
      </p:graphicFrame>
      <p:sp>
        <p:nvSpPr>
          <p:cNvPr id="21" name="Footer Placeholder 2"/>
          <p:cNvSpPr>
            <a:spLocks noGrp="1"/>
          </p:cNvSpPr>
          <p:nvPr>
            <p:ph type="ftr" sz="quarter" idx="3"/>
          </p:nvPr>
        </p:nvSpPr>
        <p:spPr/>
        <p:txBody>
          <a:bodyPr/>
          <a:lstStyle/>
          <a:p>
            <a:r>
              <a:rPr lang="fr-FR" dirty="0" err="1"/>
              <a:t>Fizazi</a:t>
            </a:r>
            <a:r>
              <a:rPr lang="fr-FR" dirty="0"/>
              <a:t> K, et al. </a:t>
            </a:r>
            <a:r>
              <a:rPr lang="fr-FR" i="1" dirty="0"/>
              <a:t>Lancet </a:t>
            </a:r>
            <a:r>
              <a:rPr lang="fr-FR" i="1" dirty="0" err="1"/>
              <a:t>Oncol</a:t>
            </a:r>
            <a:r>
              <a:rPr lang="fr-FR" dirty="0"/>
              <a:t>. 2019;20:686-700; James ND, et al. </a:t>
            </a:r>
            <a:r>
              <a:rPr lang="fr-FR" i="1" dirty="0"/>
              <a:t>ESMO</a:t>
            </a:r>
            <a:r>
              <a:rPr lang="fr-FR" dirty="0"/>
              <a:t> 2020. Abstract 611O; James ND, et al. </a:t>
            </a:r>
            <a:r>
              <a:rPr lang="fr-FR" i="1" dirty="0"/>
              <a:t>Int J Cancer</a:t>
            </a:r>
            <a:r>
              <a:rPr lang="fr-FR" dirty="0"/>
              <a:t>. 2022;151(3):422-434. </a:t>
            </a:r>
          </a:p>
        </p:txBody>
      </p:sp>
      <p:sp>
        <p:nvSpPr>
          <p:cNvPr id="2" name="Titre 1"/>
          <p:cNvSpPr>
            <a:spLocks noGrp="1"/>
          </p:cNvSpPr>
          <p:nvPr>
            <p:ph type="title"/>
          </p:nvPr>
        </p:nvSpPr>
        <p:spPr/>
        <p:txBody>
          <a:bodyPr>
            <a:normAutofit/>
          </a:bodyPr>
          <a:lstStyle/>
          <a:p>
            <a:r>
              <a:rPr lang="fr-FR" dirty="0"/>
              <a:t>OS Benefit Confirmed in Long-Term Analyses of ADT plus </a:t>
            </a:r>
            <a:r>
              <a:rPr lang="fr-FR" dirty="0" err="1"/>
              <a:t>ARTAs</a:t>
            </a:r>
            <a:r>
              <a:rPr lang="fr-FR" dirty="0"/>
              <a:t>: </a:t>
            </a:r>
            <a:r>
              <a:rPr lang="fr-FR" dirty="0" err="1"/>
              <a:t>Abiraterone</a:t>
            </a:r>
            <a:r>
              <a:rPr lang="fr-FR" dirty="0"/>
              <a:t> </a:t>
            </a:r>
            <a:r>
              <a:rPr lang="fr-FR" dirty="0" err="1"/>
              <a:t>Acetate</a:t>
            </a:r>
            <a:endParaRPr lang="fr-FR" dirty="0"/>
          </a:p>
        </p:txBody>
      </p:sp>
      <p:sp>
        <p:nvSpPr>
          <p:cNvPr id="35" name="ZoneTexte 6">
            <a:extLst>
              <a:ext uri="{FF2B5EF4-FFF2-40B4-BE49-F238E27FC236}">
                <a16:creationId xmlns:a16="http://schemas.microsoft.com/office/drawing/2014/main" id="{90875484-4CFC-017C-6F41-13B3620C2E4E}"/>
              </a:ext>
            </a:extLst>
          </p:cNvPr>
          <p:cNvSpPr txBox="1"/>
          <p:nvPr/>
        </p:nvSpPr>
        <p:spPr>
          <a:xfrm>
            <a:off x="1391916" y="1705407"/>
            <a:ext cx="3803904" cy="465305"/>
          </a:xfrm>
          <a:prstGeom prst="roundRect">
            <a:avLst/>
          </a:prstGeom>
          <a:solidFill>
            <a:schemeClr val="accent1"/>
          </a:solidFill>
        </p:spPr>
        <p:txBody>
          <a:bodyPr wrap="square" lIns="91440" tIns="45720" rIns="91440" bIns="45720" rtlCol="0">
            <a:spAutoFit/>
          </a:bodyPr>
          <a:lstStyle/>
          <a:p>
            <a:pPr algn="ctr"/>
            <a:r>
              <a:rPr lang="fr-FR" sz="2133" b="1" dirty="0">
                <a:solidFill>
                  <a:schemeClr val="bg1"/>
                </a:solidFill>
              </a:rPr>
              <a:t>LATITUDE</a:t>
            </a:r>
            <a:r>
              <a:rPr lang="fr-FR" sz="2133" b="1" baseline="30000" dirty="0">
                <a:solidFill>
                  <a:schemeClr val="bg1"/>
                </a:solidFill>
              </a:rPr>
              <a:t>1</a:t>
            </a:r>
          </a:p>
        </p:txBody>
      </p:sp>
      <p:sp>
        <p:nvSpPr>
          <p:cNvPr id="36" name="ZoneTexte 7">
            <a:extLst>
              <a:ext uri="{FF2B5EF4-FFF2-40B4-BE49-F238E27FC236}">
                <a16:creationId xmlns:a16="http://schemas.microsoft.com/office/drawing/2014/main" id="{C4CE1D9F-8D2A-E0B1-A1D5-598DF78A2038}"/>
              </a:ext>
            </a:extLst>
          </p:cNvPr>
          <p:cNvSpPr txBox="1"/>
          <p:nvPr/>
        </p:nvSpPr>
        <p:spPr>
          <a:xfrm>
            <a:off x="8097556" y="1699217"/>
            <a:ext cx="2267097" cy="465305"/>
          </a:xfrm>
          <a:prstGeom prst="roundRect">
            <a:avLst/>
          </a:prstGeom>
          <a:solidFill>
            <a:schemeClr val="accent6"/>
          </a:solidFill>
        </p:spPr>
        <p:txBody>
          <a:bodyPr wrap="square" lIns="91440" tIns="45720" rIns="91440" bIns="45720" rtlCol="0">
            <a:spAutoFit/>
          </a:bodyPr>
          <a:lstStyle/>
          <a:p>
            <a:pPr algn="ctr"/>
            <a:r>
              <a:rPr lang="fr-FR" sz="2133" b="1" dirty="0">
                <a:solidFill>
                  <a:schemeClr val="bg1"/>
                </a:solidFill>
              </a:rPr>
              <a:t>STAMPEDE</a:t>
            </a:r>
            <a:r>
              <a:rPr lang="fr-FR" sz="2133" b="1" baseline="30000" dirty="0">
                <a:solidFill>
                  <a:schemeClr val="bg1"/>
                </a:solidFill>
              </a:rPr>
              <a:t>2</a:t>
            </a:r>
          </a:p>
        </p:txBody>
      </p:sp>
      <p:grpSp>
        <p:nvGrpSpPr>
          <p:cNvPr id="38" name="Group 37">
            <a:extLst>
              <a:ext uri="{FF2B5EF4-FFF2-40B4-BE49-F238E27FC236}">
                <a16:creationId xmlns:a16="http://schemas.microsoft.com/office/drawing/2014/main" id="{32F4450D-465E-2C61-6D52-2F60456234C6}"/>
              </a:ext>
            </a:extLst>
          </p:cNvPr>
          <p:cNvGrpSpPr/>
          <p:nvPr/>
        </p:nvGrpSpPr>
        <p:grpSpPr>
          <a:xfrm>
            <a:off x="10310567" y="3000637"/>
            <a:ext cx="1075936" cy="1907041"/>
            <a:chOff x="1839147" y="4198634"/>
            <a:chExt cx="806952" cy="1430281"/>
          </a:xfrm>
        </p:grpSpPr>
        <p:sp>
          <p:nvSpPr>
            <p:cNvPr id="40" name="TextBox 39">
              <a:extLst>
                <a:ext uri="{FF2B5EF4-FFF2-40B4-BE49-F238E27FC236}">
                  <a16:creationId xmlns:a16="http://schemas.microsoft.com/office/drawing/2014/main" id="{061F566F-C06F-39C4-2115-AA6FD5F94893}"/>
                </a:ext>
              </a:extLst>
            </p:cNvPr>
            <p:cNvSpPr txBox="1"/>
            <p:nvPr/>
          </p:nvSpPr>
          <p:spPr>
            <a:xfrm>
              <a:off x="1839147" y="4198634"/>
              <a:ext cx="727603" cy="230833"/>
            </a:xfrm>
            <a:prstGeom prst="rect">
              <a:avLst/>
            </a:prstGeom>
            <a:noFill/>
          </p:spPr>
          <p:txBody>
            <a:bodyPr wrap="none" rtlCol="0">
              <a:spAutoFit/>
            </a:bodyPr>
            <a:lstStyle/>
            <a:p>
              <a:r>
                <a:rPr lang="en-US" sz="1400" b="1" dirty="0"/>
                <a:t>SOC + AAP</a:t>
              </a:r>
            </a:p>
          </p:txBody>
        </p:sp>
        <p:sp>
          <p:nvSpPr>
            <p:cNvPr id="43" name="TextBox 42">
              <a:extLst>
                <a:ext uri="{FF2B5EF4-FFF2-40B4-BE49-F238E27FC236}">
                  <a16:creationId xmlns:a16="http://schemas.microsoft.com/office/drawing/2014/main" id="{1064CFCA-D175-C2E9-0E6C-67AF451DDE57}"/>
                </a:ext>
              </a:extLst>
            </p:cNvPr>
            <p:cNvSpPr txBox="1"/>
            <p:nvPr/>
          </p:nvSpPr>
          <p:spPr>
            <a:xfrm>
              <a:off x="2281576" y="5398082"/>
              <a:ext cx="364523" cy="230833"/>
            </a:xfrm>
            <a:prstGeom prst="rect">
              <a:avLst/>
            </a:prstGeom>
            <a:noFill/>
          </p:spPr>
          <p:txBody>
            <a:bodyPr wrap="none" rtlCol="0">
              <a:spAutoFit/>
            </a:bodyPr>
            <a:lstStyle/>
            <a:p>
              <a:r>
                <a:rPr lang="en-US" sz="1400" b="1" dirty="0"/>
                <a:t>SOC</a:t>
              </a:r>
            </a:p>
          </p:txBody>
        </p:sp>
      </p:grpSp>
      <p:sp>
        <p:nvSpPr>
          <p:cNvPr id="48" name="TextBox 47">
            <a:extLst>
              <a:ext uri="{FF2B5EF4-FFF2-40B4-BE49-F238E27FC236}">
                <a16:creationId xmlns:a16="http://schemas.microsoft.com/office/drawing/2014/main" id="{9A1555FA-2F02-C61F-5241-EDB38B61A99F}"/>
              </a:ext>
            </a:extLst>
          </p:cNvPr>
          <p:cNvSpPr txBox="1"/>
          <p:nvPr/>
        </p:nvSpPr>
        <p:spPr>
          <a:xfrm>
            <a:off x="7151369" y="5588496"/>
            <a:ext cx="4245348" cy="338554"/>
          </a:xfrm>
          <a:prstGeom prst="rect">
            <a:avLst/>
          </a:prstGeom>
          <a:noFill/>
        </p:spPr>
        <p:txBody>
          <a:bodyPr wrap="square" rtlCol="0">
            <a:spAutoFit/>
          </a:bodyPr>
          <a:lstStyle>
            <a:defPPr>
              <a:defRPr lang="en-US"/>
            </a:defPPr>
            <a:lvl1pPr algn="ctr">
              <a:defRPr sz="800" b="1"/>
            </a:lvl1pPr>
          </a:lstStyle>
          <a:p>
            <a:r>
              <a:rPr lang="en-US" sz="1600" dirty="0">
                <a:latin typeface="Arial" panose="020B0604020202020204" pitchFamily="34" charset="0"/>
                <a:cs typeface="Arial" panose="020B0604020202020204" pitchFamily="34" charset="0"/>
              </a:rPr>
              <a:t>Time Since Randomization, years</a:t>
            </a:r>
          </a:p>
        </p:txBody>
      </p:sp>
      <p:grpSp>
        <p:nvGrpSpPr>
          <p:cNvPr id="49" name="Group 48">
            <a:extLst>
              <a:ext uri="{FF2B5EF4-FFF2-40B4-BE49-F238E27FC236}">
                <a16:creationId xmlns:a16="http://schemas.microsoft.com/office/drawing/2014/main" id="{008AD1FD-6420-25AC-06D2-F36E731C5289}"/>
              </a:ext>
            </a:extLst>
          </p:cNvPr>
          <p:cNvGrpSpPr/>
          <p:nvPr/>
        </p:nvGrpSpPr>
        <p:grpSpPr>
          <a:xfrm>
            <a:off x="7089066" y="2219079"/>
            <a:ext cx="4932655" cy="2769484"/>
            <a:chOff x="3518088" y="1511055"/>
            <a:chExt cx="2233100" cy="1295694"/>
          </a:xfrm>
        </p:grpSpPr>
        <p:sp>
          <p:nvSpPr>
            <p:cNvPr id="53" name="Freeform 52">
              <a:extLst>
                <a:ext uri="{FF2B5EF4-FFF2-40B4-BE49-F238E27FC236}">
                  <a16:creationId xmlns:a16="http://schemas.microsoft.com/office/drawing/2014/main" id="{E9FA003F-B317-C06C-6CE5-BCC39E8C29C1}"/>
                </a:ext>
              </a:extLst>
            </p:cNvPr>
            <p:cNvSpPr/>
            <p:nvPr/>
          </p:nvSpPr>
          <p:spPr>
            <a:xfrm>
              <a:off x="3519910" y="1521646"/>
              <a:ext cx="2227747" cy="1172127"/>
            </a:xfrm>
            <a:custGeom>
              <a:avLst/>
              <a:gdLst>
                <a:gd name="connsiteX0" fmla="*/ 0 w 2227747"/>
                <a:gd name="connsiteY0" fmla="*/ 0 h 1172127"/>
                <a:gd name="connsiteX1" fmla="*/ 0 w 2227747"/>
                <a:gd name="connsiteY1" fmla="*/ 0 h 1172127"/>
                <a:gd name="connsiteX2" fmla="*/ 31775 w 2227747"/>
                <a:gd name="connsiteY2" fmla="*/ 7061 h 1172127"/>
                <a:gd name="connsiteX3" fmla="*/ 56488 w 2227747"/>
                <a:gd name="connsiteY3" fmla="*/ 14122 h 1172127"/>
                <a:gd name="connsiteX4" fmla="*/ 84732 w 2227747"/>
                <a:gd name="connsiteY4" fmla="*/ 17653 h 1172127"/>
                <a:gd name="connsiteX5" fmla="*/ 95324 w 2227747"/>
                <a:gd name="connsiteY5" fmla="*/ 21183 h 1172127"/>
                <a:gd name="connsiteX6" fmla="*/ 116507 w 2227747"/>
                <a:gd name="connsiteY6" fmla="*/ 35305 h 1172127"/>
                <a:gd name="connsiteX7" fmla="*/ 127098 w 2227747"/>
                <a:gd name="connsiteY7" fmla="*/ 38836 h 1172127"/>
                <a:gd name="connsiteX8" fmla="*/ 137690 w 2227747"/>
                <a:gd name="connsiteY8" fmla="*/ 45897 h 1172127"/>
                <a:gd name="connsiteX9" fmla="*/ 158873 w 2227747"/>
                <a:gd name="connsiteY9" fmla="*/ 52958 h 1172127"/>
                <a:gd name="connsiteX10" fmla="*/ 190648 w 2227747"/>
                <a:gd name="connsiteY10" fmla="*/ 74141 h 1172127"/>
                <a:gd name="connsiteX11" fmla="*/ 201239 w 2227747"/>
                <a:gd name="connsiteY11" fmla="*/ 81202 h 1172127"/>
                <a:gd name="connsiteX12" fmla="*/ 215361 w 2227747"/>
                <a:gd name="connsiteY12" fmla="*/ 88263 h 1172127"/>
                <a:gd name="connsiteX13" fmla="*/ 236544 w 2227747"/>
                <a:gd name="connsiteY13" fmla="*/ 98854 h 1172127"/>
                <a:gd name="connsiteX14" fmla="*/ 247136 w 2227747"/>
                <a:gd name="connsiteY14" fmla="*/ 109446 h 1172127"/>
                <a:gd name="connsiteX15" fmla="*/ 257727 w 2227747"/>
                <a:gd name="connsiteY15" fmla="*/ 112976 h 1172127"/>
                <a:gd name="connsiteX16" fmla="*/ 278910 w 2227747"/>
                <a:gd name="connsiteY16" fmla="*/ 127098 h 1172127"/>
                <a:gd name="connsiteX17" fmla="*/ 289502 w 2227747"/>
                <a:gd name="connsiteY17" fmla="*/ 134159 h 1172127"/>
                <a:gd name="connsiteX18" fmla="*/ 307154 w 2227747"/>
                <a:gd name="connsiteY18" fmla="*/ 151812 h 1172127"/>
                <a:gd name="connsiteX19" fmla="*/ 328337 w 2227747"/>
                <a:gd name="connsiteY19" fmla="*/ 169464 h 1172127"/>
                <a:gd name="connsiteX20" fmla="*/ 345990 w 2227747"/>
                <a:gd name="connsiteY20" fmla="*/ 187117 h 1172127"/>
                <a:gd name="connsiteX21" fmla="*/ 367173 w 2227747"/>
                <a:gd name="connsiteY21" fmla="*/ 204769 h 1172127"/>
                <a:gd name="connsiteX22" fmla="*/ 384825 w 2227747"/>
                <a:gd name="connsiteY22" fmla="*/ 218891 h 1172127"/>
                <a:gd name="connsiteX23" fmla="*/ 395417 w 2227747"/>
                <a:gd name="connsiteY23" fmla="*/ 229483 h 1172127"/>
                <a:gd name="connsiteX24" fmla="*/ 416600 w 2227747"/>
                <a:gd name="connsiteY24" fmla="*/ 240074 h 1172127"/>
                <a:gd name="connsiteX25" fmla="*/ 434252 w 2227747"/>
                <a:gd name="connsiteY25" fmla="*/ 257727 h 1172127"/>
                <a:gd name="connsiteX26" fmla="*/ 444844 w 2227747"/>
                <a:gd name="connsiteY26" fmla="*/ 264788 h 1172127"/>
                <a:gd name="connsiteX27" fmla="*/ 458966 w 2227747"/>
                <a:gd name="connsiteY27" fmla="*/ 285971 h 1172127"/>
                <a:gd name="connsiteX28" fmla="*/ 466027 w 2227747"/>
                <a:gd name="connsiteY28" fmla="*/ 296562 h 1172127"/>
                <a:gd name="connsiteX29" fmla="*/ 483679 w 2227747"/>
                <a:gd name="connsiteY29" fmla="*/ 310685 h 1172127"/>
                <a:gd name="connsiteX30" fmla="*/ 494271 w 2227747"/>
                <a:gd name="connsiteY30" fmla="*/ 317746 h 1172127"/>
                <a:gd name="connsiteX31" fmla="*/ 501332 w 2227747"/>
                <a:gd name="connsiteY31" fmla="*/ 328337 h 1172127"/>
                <a:gd name="connsiteX32" fmla="*/ 511923 w 2227747"/>
                <a:gd name="connsiteY32" fmla="*/ 331868 h 1172127"/>
                <a:gd name="connsiteX33" fmla="*/ 533106 w 2227747"/>
                <a:gd name="connsiteY33" fmla="*/ 342459 h 1172127"/>
                <a:gd name="connsiteX34" fmla="*/ 564881 w 2227747"/>
                <a:gd name="connsiteY34" fmla="*/ 356581 h 1172127"/>
                <a:gd name="connsiteX35" fmla="*/ 575472 w 2227747"/>
                <a:gd name="connsiteY35" fmla="*/ 360112 h 1172127"/>
                <a:gd name="connsiteX36" fmla="*/ 593125 w 2227747"/>
                <a:gd name="connsiteY36" fmla="*/ 374234 h 1172127"/>
                <a:gd name="connsiteX37" fmla="*/ 614308 w 2227747"/>
                <a:gd name="connsiteY37" fmla="*/ 388356 h 1172127"/>
                <a:gd name="connsiteX38" fmla="*/ 628430 w 2227747"/>
                <a:gd name="connsiteY38" fmla="*/ 409539 h 1172127"/>
                <a:gd name="connsiteX39" fmla="*/ 639021 w 2227747"/>
                <a:gd name="connsiteY39" fmla="*/ 420130 h 1172127"/>
                <a:gd name="connsiteX40" fmla="*/ 663735 w 2227747"/>
                <a:gd name="connsiteY40" fmla="*/ 448374 h 1172127"/>
                <a:gd name="connsiteX41" fmla="*/ 677857 w 2227747"/>
                <a:gd name="connsiteY41" fmla="*/ 466027 h 1172127"/>
                <a:gd name="connsiteX42" fmla="*/ 695509 w 2227747"/>
                <a:gd name="connsiteY42" fmla="*/ 483679 h 1172127"/>
                <a:gd name="connsiteX43" fmla="*/ 702570 w 2227747"/>
                <a:gd name="connsiteY43" fmla="*/ 494271 h 1172127"/>
                <a:gd name="connsiteX44" fmla="*/ 723753 w 2227747"/>
                <a:gd name="connsiteY44" fmla="*/ 511923 h 1172127"/>
                <a:gd name="connsiteX45" fmla="*/ 734345 w 2227747"/>
                <a:gd name="connsiteY45" fmla="*/ 515454 h 1172127"/>
                <a:gd name="connsiteX46" fmla="*/ 766119 w 2227747"/>
                <a:gd name="connsiteY46" fmla="*/ 533106 h 1172127"/>
                <a:gd name="connsiteX47" fmla="*/ 776711 w 2227747"/>
                <a:gd name="connsiteY47" fmla="*/ 540167 h 1172127"/>
                <a:gd name="connsiteX48" fmla="*/ 787302 w 2227747"/>
                <a:gd name="connsiteY48" fmla="*/ 543698 h 1172127"/>
                <a:gd name="connsiteX49" fmla="*/ 819077 w 2227747"/>
                <a:gd name="connsiteY49" fmla="*/ 561350 h 1172127"/>
                <a:gd name="connsiteX50" fmla="*/ 829668 w 2227747"/>
                <a:gd name="connsiteY50" fmla="*/ 568411 h 1172127"/>
                <a:gd name="connsiteX51" fmla="*/ 840260 w 2227747"/>
                <a:gd name="connsiteY51" fmla="*/ 571942 h 1172127"/>
                <a:gd name="connsiteX52" fmla="*/ 861443 w 2227747"/>
                <a:gd name="connsiteY52" fmla="*/ 586064 h 1172127"/>
                <a:gd name="connsiteX53" fmla="*/ 889687 w 2227747"/>
                <a:gd name="connsiteY53" fmla="*/ 610777 h 1172127"/>
                <a:gd name="connsiteX54" fmla="*/ 900278 w 2227747"/>
                <a:gd name="connsiteY54" fmla="*/ 617838 h 1172127"/>
                <a:gd name="connsiteX55" fmla="*/ 917931 w 2227747"/>
                <a:gd name="connsiteY55" fmla="*/ 631960 h 1172127"/>
                <a:gd name="connsiteX56" fmla="*/ 924992 w 2227747"/>
                <a:gd name="connsiteY56" fmla="*/ 642552 h 1172127"/>
                <a:gd name="connsiteX57" fmla="*/ 935583 w 2227747"/>
                <a:gd name="connsiteY57" fmla="*/ 649613 h 1172127"/>
                <a:gd name="connsiteX58" fmla="*/ 946175 w 2227747"/>
                <a:gd name="connsiteY58" fmla="*/ 660204 h 1172127"/>
                <a:gd name="connsiteX59" fmla="*/ 967358 w 2227747"/>
                <a:gd name="connsiteY59" fmla="*/ 674326 h 1172127"/>
                <a:gd name="connsiteX60" fmla="*/ 999132 w 2227747"/>
                <a:gd name="connsiteY60" fmla="*/ 699040 h 1172127"/>
                <a:gd name="connsiteX61" fmla="*/ 1009724 w 2227747"/>
                <a:gd name="connsiteY61" fmla="*/ 706101 h 1172127"/>
                <a:gd name="connsiteX62" fmla="*/ 1030907 w 2227747"/>
                <a:gd name="connsiteY62" fmla="*/ 713162 h 1172127"/>
                <a:gd name="connsiteX63" fmla="*/ 1045029 w 2227747"/>
                <a:gd name="connsiteY63" fmla="*/ 716692 h 1172127"/>
                <a:gd name="connsiteX64" fmla="*/ 1080334 w 2227747"/>
                <a:gd name="connsiteY64" fmla="*/ 727284 h 1172127"/>
                <a:gd name="connsiteX65" fmla="*/ 1112109 w 2227747"/>
                <a:gd name="connsiteY65" fmla="*/ 741406 h 1172127"/>
                <a:gd name="connsiteX66" fmla="*/ 1126231 w 2227747"/>
                <a:gd name="connsiteY66" fmla="*/ 744936 h 1172127"/>
                <a:gd name="connsiteX67" fmla="*/ 1129761 w 2227747"/>
                <a:gd name="connsiteY67" fmla="*/ 748467 h 1172127"/>
                <a:gd name="connsiteX68" fmla="*/ 1158005 w 2227747"/>
                <a:gd name="connsiteY68" fmla="*/ 762589 h 1172127"/>
                <a:gd name="connsiteX69" fmla="*/ 1168597 w 2227747"/>
                <a:gd name="connsiteY69" fmla="*/ 773180 h 1172127"/>
                <a:gd name="connsiteX70" fmla="*/ 1203902 w 2227747"/>
                <a:gd name="connsiteY70" fmla="*/ 780241 h 1172127"/>
                <a:gd name="connsiteX71" fmla="*/ 1239207 w 2227747"/>
                <a:gd name="connsiteY71" fmla="*/ 790833 h 1172127"/>
                <a:gd name="connsiteX72" fmla="*/ 1292164 w 2227747"/>
                <a:gd name="connsiteY72" fmla="*/ 808485 h 1172127"/>
                <a:gd name="connsiteX73" fmla="*/ 1313347 w 2227747"/>
                <a:gd name="connsiteY73" fmla="*/ 815546 h 1172127"/>
                <a:gd name="connsiteX74" fmla="*/ 1327469 w 2227747"/>
                <a:gd name="connsiteY74" fmla="*/ 819077 h 1172127"/>
                <a:gd name="connsiteX75" fmla="*/ 1348652 w 2227747"/>
                <a:gd name="connsiteY75" fmla="*/ 826138 h 1172127"/>
                <a:gd name="connsiteX76" fmla="*/ 1369835 w 2227747"/>
                <a:gd name="connsiteY76" fmla="*/ 833199 h 1172127"/>
                <a:gd name="connsiteX77" fmla="*/ 1380427 w 2227747"/>
                <a:gd name="connsiteY77" fmla="*/ 836729 h 1172127"/>
                <a:gd name="connsiteX78" fmla="*/ 1391018 w 2227747"/>
                <a:gd name="connsiteY78" fmla="*/ 840260 h 1172127"/>
                <a:gd name="connsiteX79" fmla="*/ 1415732 w 2227747"/>
                <a:gd name="connsiteY79" fmla="*/ 843790 h 1172127"/>
                <a:gd name="connsiteX80" fmla="*/ 1436915 w 2227747"/>
                <a:gd name="connsiteY80" fmla="*/ 850851 h 1172127"/>
                <a:gd name="connsiteX81" fmla="*/ 1447506 w 2227747"/>
                <a:gd name="connsiteY81" fmla="*/ 854382 h 1172127"/>
                <a:gd name="connsiteX82" fmla="*/ 1479281 w 2227747"/>
                <a:gd name="connsiteY82" fmla="*/ 868504 h 1172127"/>
                <a:gd name="connsiteX83" fmla="*/ 1549891 w 2227747"/>
                <a:gd name="connsiteY83" fmla="*/ 872034 h 1172127"/>
                <a:gd name="connsiteX84" fmla="*/ 1613440 w 2227747"/>
                <a:gd name="connsiteY84" fmla="*/ 893217 h 1172127"/>
                <a:gd name="connsiteX85" fmla="*/ 1634623 w 2227747"/>
                <a:gd name="connsiteY85" fmla="*/ 900278 h 1172127"/>
                <a:gd name="connsiteX86" fmla="*/ 1645214 w 2227747"/>
                <a:gd name="connsiteY86" fmla="*/ 903809 h 1172127"/>
                <a:gd name="connsiteX87" fmla="*/ 1666397 w 2227747"/>
                <a:gd name="connsiteY87" fmla="*/ 914400 h 1172127"/>
                <a:gd name="connsiteX88" fmla="*/ 1676989 w 2227747"/>
                <a:gd name="connsiteY88" fmla="*/ 921461 h 1172127"/>
                <a:gd name="connsiteX89" fmla="*/ 1687580 w 2227747"/>
                <a:gd name="connsiteY89" fmla="*/ 924992 h 1172127"/>
                <a:gd name="connsiteX90" fmla="*/ 1719355 w 2227747"/>
                <a:gd name="connsiteY90" fmla="*/ 942644 h 1172127"/>
                <a:gd name="connsiteX91" fmla="*/ 1729946 w 2227747"/>
                <a:gd name="connsiteY91" fmla="*/ 949705 h 1172127"/>
                <a:gd name="connsiteX92" fmla="*/ 1751129 w 2227747"/>
                <a:gd name="connsiteY92" fmla="*/ 956766 h 1172127"/>
                <a:gd name="connsiteX93" fmla="*/ 1761721 w 2227747"/>
                <a:gd name="connsiteY93" fmla="*/ 960297 h 1172127"/>
                <a:gd name="connsiteX94" fmla="*/ 1800556 w 2227747"/>
                <a:gd name="connsiteY94" fmla="*/ 970888 h 1172127"/>
                <a:gd name="connsiteX95" fmla="*/ 1818209 w 2227747"/>
                <a:gd name="connsiteY95" fmla="*/ 974419 h 1172127"/>
                <a:gd name="connsiteX96" fmla="*/ 1853514 w 2227747"/>
                <a:gd name="connsiteY96" fmla="*/ 981480 h 1172127"/>
                <a:gd name="connsiteX97" fmla="*/ 1920593 w 2227747"/>
                <a:gd name="connsiteY97" fmla="*/ 988541 h 1172127"/>
                <a:gd name="connsiteX98" fmla="*/ 1941776 w 2227747"/>
                <a:gd name="connsiteY98" fmla="*/ 995602 h 1172127"/>
                <a:gd name="connsiteX99" fmla="*/ 1966490 w 2227747"/>
                <a:gd name="connsiteY99" fmla="*/ 1002663 h 1172127"/>
                <a:gd name="connsiteX100" fmla="*/ 1977082 w 2227747"/>
                <a:gd name="connsiteY100" fmla="*/ 1009724 h 1172127"/>
                <a:gd name="connsiteX101" fmla="*/ 1994734 w 2227747"/>
                <a:gd name="connsiteY101" fmla="*/ 1023846 h 1172127"/>
                <a:gd name="connsiteX102" fmla="*/ 1998265 w 2227747"/>
                <a:gd name="connsiteY102" fmla="*/ 1023846 h 1172127"/>
                <a:gd name="connsiteX103" fmla="*/ 2114771 w 2227747"/>
                <a:gd name="connsiteY103" fmla="*/ 1023846 h 1172127"/>
                <a:gd name="connsiteX104" fmla="*/ 2114771 w 2227747"/>
                <a:gd name="connsiteY104" fmla="*/ 1062681 h 1172127"/>
                <a:gd name="connsiteX105" fmla="*/ 2146546 w 2227747"/>
                <a:gd name="connsiteY105" fmla="*/ 1062681 h 1172127"/>
                <a:gd name="connsiteX106" fmla="*/ 2146546 w 2227747"/>
                <a:gd name="connsiteY106" fmla="*/ 1105047 h 1172127"/>
                <a:gd name="connsiteX107" fmla="*/ 2157137 w 2227747"/>
                <a:gd name="connsiteY107" fmla="*/ 1105047 h 1172127"/>
                <a:gd name="connsiteX108" fmla="*/ 2157137 w 2227747"/>
                <a:gd name="connsiteY108" fmla="*/ 1136822 h 1172127"/>
                <a:gd name="connsiteX109" fmla="*/ 2157137 w 2227747"/>
                <a:gd name="connsiteY109" fmla="*/ 1136822 h 1172127"/>
                <a:gd name="connsiteX110" fmla="*/ 2178320 w 2227747"/>
                <a:gd name="connsiteY110" fmla="*/ 1136822 h 1172127"/>
                <a:gd name="connsiteX111" fmla="*/ 2178320 w 2227747"/>
                <a:gd name="connsiteY111" fmla="*/ 1172127 h 1172127"/>
                <a:gd name="connsiteX112" fmla="*/ 2227747 w 2227747"/>
                <a:gd name="connsiteY112" fmla="*/ 1172127 h 117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227747" h="1172127">
                  <a:moveTo>
                    <a:pt x="0" y="0"/>
                  </a:moveTo>
                  <a:lnTo>
                    <a:pt x="0" y="0"/>
                  </a:lnTo>
                  <a:cubicBezTo>
                    <a:pt x="10592" y="2354"/>
                    <a:pt x="21249" y="4429"/>
                    <a:pt x="31775" y="7061"/>
                  </a:cubicBezTo>
                  <a:cubicBezTo>
                    <a:pt x="48578" y="11262"/>
                    <a:pt x="36658" y="10817"/>
                    <a:pt x="56488" y="14122"/>
                  </a:cubicBezTo>
                  <a:cubicBezTo>
                    <a:pt x="65847" y="15682"/>
                    <a:pt x="75317" y="16476"/>
                    <a:pt x="84732" y="17653"/>
                  </a:cubicBezTo>
                  <a:cubicBezTo>
                    <a:pt x="88263" y="18830"/>
                    <a:pt x="92071" y="19376"/>
                    <a:pt x="95324" y="21183"/>
                  </a:cubicBezTo>
                  <a:cubicBezTo>
                    <a:pt x="102742" y="25304"/>
                    <a:pt x="108456" y="32621"/>
                    <a:pt x="116507" y="35305"/>
                  </a:cubicBezTo>
                  <a:cubicBezTo>
                    <a:pt x="120037" y="36482"/>
                    <a:pt x="123770" y="37172"/>
                    <a:pt x="127098" y="38836"/>
                  </a:cubicBezTo>
                  <a:cubicBezTo>
                    <a:pt x="130893" y="40734"/>
                    <a:pt x="133812" y="44174"/>
                    <a:pt x="137690" y="45897"/>
                  </a:cubicBezTo>
                  <a:cubicBezTo>
                    <a:pt x="144491" y="48920"/>
                    <a:pt x="152680" y="48829"/>
                    <a:pt x="158873" y="52958"/>
                  </a:cubicBezTo>
                  <a:lnTo>
                    <a:pt x="190648" y="74141"/>
                  </a:lnTo>
                  <a:cubicBezTo>
                    <a:pt x="194178" y="76495"/>
                    <a:pt x="197444" y="79304"/>
                    <a:pt x="201239" y="81202"/>
                  </a:cubicBezTo>
                  <a:cubicBezTo>
                    <a:pt x="205946" y="83556"/>
                    <a:pt x="210791" y="85652"/>
                    <a:pt x="215361" y="88263"/>
                  </a:cubicBezTo>
                  <a:cubicBezTo>
                    <a:pt x="234523" y="99213"/>
                    <a:pt x="217127" y="92382"/>
                    <a:pt x="236544" y="98854"/>
                  </a:cubicBezTo>
                  <a:cubicBezTo>
                    <a:pt x="240075" y="102385"/>
                    <a:pt x="242981" y="106676"/>
                    <a:pt x="247136" y="109446"/>
                  </a:cubicBezTo>
                  <a:cubicBezTo>
                    <a:pt x="250232" y="111510"/>
                    <a:pt x="254474" y="111169"/>
                    <a:pt x="257727" y="112976"/>
                  </a:cubicBezTo>
                  <a:cubicBezTo>
                    <a:pt x="265145" y="117097"/>
                    <a:pt x="271849" y="122391"/>
                    <a:pt x="278910" y="127098"/>
                  </a:cubicBezTo>
                  <a:lnTo>
                    <a:pt x="289502" y="134159"/>
                  </a:lnTo>
                  <a:cubicBezTo>
                    <a:pt x="302445" y="153575"/>
                    <a:pt x="289504" y="137104"/>
                    <a:pt x="307154" y="151812"/>
                  </a:cubicBezTo>
                  <a:cubicBezTo>
                    <a:pt x="334338" y="174464"/>
                    <a:pt x="302042" y="151933"/>
                    <a:pt x="328337" y="169464"/>
                  </a:cubicBezTo>
                  <a:cubicBezTo>
                    <a:pt x="341282" y="188882"/>
                    <a:pt x="328337" y="172407"/>
                    <a:pt x="345990" y="187117"/>
                  </a:cubicBezTo>
                  <a:cubicBezTo>
                    <a:pt x="373174" y="209770"/>
                    <a:pt x="340874" y="187237"/>
                    <a:pt x="367173" y="204769"/>
                  </a:cubicBezTo>
                  <a:cubicBezTo>
                    <a:pt x="382965" y="228458"/>
                    <a:pt x="364362" y="205249"/>
                    <a:pt x="384825" y="218891"/>
                  </a:cubicBezTo>
                  <a:cubicBezTo>
                    <a:pt x="388980" y="221661"/>
                    <a:pt x="391581" y="226286"/>
                    <a:pt x="395417" y="229483"/>
                  </a:cubicBezTo>
                  <a:cubicBezTo>
                    <a:pt x="404543" y="237088"/>
                    <a:pt x="405984" y="236536"/>
                    <a:pt x="416600" y="240074"/>
                  </a:cubicBezTo>
                  <a:cubicBezTo>
                    <a:pt x="444846" y="258905"/>
                    <a:pt x="410712" y="234187"/>
                    <a:pt x="434252" y="257727"/>
                  </a:cubicBezTo>
                  <a:cubicBezTo>
                    <a:pt x="437252" y="260727"/>
                    <a:pt x="441313" y="262434"/>
                    <a:pt x="444844" y="264788"/>
                  </a:cubicBezTo>
                  <a:lnTo>
                    <a:pt x="458966" y="285971"/>
                  </a:lnTo>
                  <a:cubicBezTo>
                    <a:pt x="461320" y="289501"/>
                    <a:pt x="462497" y="294208"/>
                    <a:pt x="466027" y="296562"/>
                  </a:cubicBezTo>
                  <a:cubicBezTo>
                    <a:pt x="498634" y="318301"/>
                    <a:pt x="458519" y="290556"/>
                    <a:pt x="483679" y="310685"/>
                  </a:cubicBezTo>
                  <a:cubicBezTo>
                    <a:pt x="486992" y="313336"/>
                    <a:pt x="490740" y="315392"/>
                    <a:pt x="494271" y="317746"/>
                  </a:cubicBezTo>
                  <a:cubicBezTo>
                    <a:pt x="496625" y="321276"/>
                    <a:pt x="498019" y="325686"/>
                    <a:pt x="501332" y="328337"/>
                  </a:cubicBezTo>
                  <a:cubicBezTo>
                    <a:pt x="504238" y="330662"/>
                    <a:pt x="508595" y="330204"/>
                    <a:pt x="511923" y="331868"/>
                  </a:cubicBezTo>
                  <a:cubicBezTo>
                    <a:pt x="539291" y="345552"/>
                    <a:pt x="506493" y="333589"/>
                    <a:pt x="533106" y="342459"/>
                  </a:cubicBezTo>
                  <a:cubicBezTo>
                    <a:pt x="549892" y="353649"/>
                    <a:pt x="539671" y="348177"/>
                    <a:pt x="564881" y="356581"/>
                  </a:cubicBezTo>
                  <a:lnTo>
                    <a:pt x="575472" y="360112"/>
                  </a:lnTo>
                  <a:cubicBezTo>
                    <a:pt x="591263" y="383798"/>
                    <a:pt x="572661" y="360591"/>
                    <a:pt x="593125" y="374234"/>
                  </a:cubicBezTo>
                  <a:cubicBezTo>
                    <a:pt x="619572" y="391865"/>
                    <a:pt x="589122" y="379960"/>
                    <a:pt x="614308" y="388356"/>
                  </a:cubicBezTo>
                  <a:cubicBezTo>
                    <a:pt x="619015" y="395417"/>
                    <a:pt x="622429" y="403538"/>
                    <a:pt x="628430" y="409539"/>
                  </a:cubicBezTo>
                  <a:cubicBezTo>
                    <a:pt x="631960" y="413069"/>
                    <a:pt x="635956" y="416189"/>
                    <a:pt x="639021" y="420130"/>
                  </a:cubicBezTo>
                  <a:cubicBezTo>
                    <a:pt x="661199" y="448645"/>
                    <a:pt x="643230" y="434705"/>
                    <a:pt x="663735" y="448374"/>
                  </a:cubicBezTo>
                  <a:cubicBezTo>
                    <a:pt x="670607" y="468993"/>
                    <a:pt x="661888" y="450059"/>
                    <a:pt x="677857" y="466027"/>
                  </a:cubicBezTo>
                  <a:cubicBezTo>
                    <a:pt x="701397" y="489566"/>
                    <a:pt x="667262" y="464847"/>
                    <a:pt x="695509" y="483679"/>
                  </a:cubicBezTo>
                  <a:cubicBezTo>
                    <a:pt x="697863" y="487210"/>
                    <a:pt x="699853" y="491011"/>
                    <a:pt x="702570" y="494271"/>
                  </a:cubicBezTo>
                  <a:cubicBezTo>
                    <a:pt x="708146" y="500961"/>
                    <a:pt x="715821" y="507957"/>
                    <a:pt x="723753" y="511923"/>
                  </a:cubicBezTo>
                  <a:cubicBezTo>
                    <a:pt x="727082" y="513587"/>
                    <a:pt x="731092" y="513647"/>
                    <a:pt x="734345" y="515454"/>
                  </a:cubicBezTo>
                  <a:cubicBezTo>
                    <a:pt x="770761" y="535685"/>
                    <a:pt x="742155" y="525119"/>
                    <a:pt x="766119" y="533106"/>
                  </a:cubicBezTo>
                  <a:cubicBezTo>
                    <a:pt x="769650" y="535460"/>
                    <a:pt x="772916" y="538269"/>
                    <a:pt x="776711" y="540167"/>
                  </a:cubicBezTo>
                  <a:cubicBezTo>
                    <a:pt x="780039" y="541831"/>
                    <a:pt x="784049" y="541891"/>
                    <a:pt x="787302" y="543698"/>
                  </a:cubicBezTo>
                  <a:cubicBezTo>
                    <a:pt x="823714" y="563928"/>
                    <a:pt x="795114" y="553364"/>
                    <a:pt x="819077" y="561350"/>
                  </a:cubicBezTo>
                  <a:cubicBezTo>
                    <a:pt x="822607" y="563704"/>
                    <a:pt x="825873" y="566513"/>
                    <a:pt x="829668" y="568411"/>
                  </a:cubicBezTo>
                  <a:cubicBezTo>
                    <a:pt x="832997" y="570075"/>
                    <a:pt x="837007" y="570135"/>
                    <a:pt x="840260" y="571942"/>
                  </a:cubicBezTo>
                  <a:cubicBezTo>
                    <a:pt x="847678" y="576063"/>
                    <a:pt x="861443" y="586064"/>
                    <a:pt x="861443" y="586064"/>
                  </a:cubicBezTo>
                  <a:cubicBezTo>
                    <a:pt x="873212" y="603716"/>
                    <a:pt x="864973" y="594301"/>
                    <a:pt x="889687" y="610777"/>
                  </a:cubicBezTo>
                  <a:lnTo>
                    <a:pt x="900278" y="617838"/>
                  </a:lnTo>
                  <a:cubicBezTo>
                    <a:pt x="920514" y="648193"/>
                    <a:pt x="893569" y="612471"/>
                    <a:pt x="917931" y="631960"/>
                  </a:cubicBezTo>
                  <a:cubicBezTo>
                    <a:pt x="921244" y="634611"/>
                    <a:pt x="921992" y="639551"/>
                    <a:pt x="924992" y="642552"/>
                  </a:cubicBezTo>
                  <a:cubicBezTo>
                    <a:pt x="927992" y="645552"/>
                    <a:pt x="932323" y="646897"/>
                    <a:pt x="935583" y="649613"/>
                  </a:cubicBezTo>
                  <a:cubicBezTo>
                    <a:pt x="939419" y="652809"/>
                    <a:pt x="942234" y="657139"/>
                    <a:pt x="946175" y="660204"/>
                  </a:cubicBezTo>
                  <a:cubicBezTo>
                    <a:pt x="952874" y="665414"/>
                    <a:pt x="961358" y="668325"/>
                    <a:pt x="967358" y="674326"/>
                  </a:cubicBezTo>
                  <a:cubicBezTo>
                    <a:pt x="983949" y="690919"/>
                    <a:pt x="973795" y="682149"/>
                    <a:pt x="999132" y="699040"/>
                  </a:cubicBezTo>
                  <a:cubicBezTo>
                    <a:pt x="1002663" y="701394"/>
                    <a:pt x="1005698" y="704759"/>
                    <a:pt x="1009724" y="706101"/>
                  </a:cubicBezTo>
                  <a:cubicBezTo>
                    <a:pt x="1016785" y="708455"/>
                    <a:pt x="1023686" y="711357"/>
                    <a:pt x="1030907" y="713162"/>
                  </a:cubicBezTo>
                  <a:cubicBezTo>
                    <a:pt x="1035614" y="714339"/>
                    <a:pt x="1040381" y="715298"/>
                    <a:pt x="1045029" y="716692"/>
                  </a:cubicBezTo>
                  <a:cubicBezTo>
                    <a:pt x="1088030" y="729592"/>
                    <a:pt x="1047768" y="719141"/>
                    <a:pt x="1080334" y="727284"/>
                  </a:cubicBezTo>
                  <a:cubicBezTo>
                    <a:pt x="1097119" y="738473"/>
                    <a:pt x="1086901" y="733004"/>
                    <a:pt x="1112109" y="741406"/>
                  </a:cubicBezTo>
                  <a:cubicBezTo>
                    <a:pt x="1123816" y="745308"/>
                    <a:pt x="1118979" y="744936"/>
                    <a:pt x="1126231" y="744936"/>
                  </a:cubicBezTo>
                  <a:lnTo>
                    <a:pt x="1129761" y="748467"/>
                  </a:lnTo>
                  <a:cubicBezTo>
                    <a:pt x="1139176" y="753174"/>
                    <a:pt x="1149125" y="756938"/>
                    <a:pt x="1158005" y="762589"/>
                  </a:cubicBezTo>
                  <a:cubicBezTo>
                    <a:pt x="1162217" y="765269"/>
                    <a:pt x="1164262" y="770703"/>
                    <a:pt x="1168597" y="773180"/>
                  </a:cubicBezTo>
                  <a:cubicBezTo>
                    <a:pt x="1173016" y="775705"/>
                    <a:pt x="1202493" y="779959"/>
                    <a:pt x="1203902" y="780241"/>
                  </a:cubicBezTo>
                  <a:cubicBezTo>
                    <a:pt x="1217236" y="782908"/>
                    <a:pt x="1225705" y="786333"/>
                    <a:pt x="1239207" y="790833"/>
                  </a:cubicBezTo>
                  <a:lnTo>
                    <a:pt x="1292164" y="808485"/>
                  </a:lnTo>
                  <a:cubicBezTo>
                    <a:pt x="1292174" y="808488"/>
                    <a:pt x="1313336" y="815543"/>
                    <a:pt x="1313347" y="815546"/>
                  </a:cubicBezTo>
                  <a:cubicBezTo>
                    <a:pt x="1318054" y="816723"/>
                    <a:pt x="1322821" y="817683"/>
                    <a:pt x="1327469" y="819077"/>
                  </a:cubicBezTo>
                  <a:cubicBezTo>
                    <a:pt x="1334598" y="821216"/>
                    <a:pt x="1341591" y="823784"/>
                    <a:pt x="1348652" y="826138"/>
                  </a:cubicBezTo>
                  <a:lnTo>
                    <a:pt x="1369835" y="833199"/>
                  </a:lnTo>
                  <a:lnTo>
                    <a:pt x="1380427" y="836729"/>
                  </a:lnTo>
                  <a:cubicBezTo>
                    <a:pt x="1383957" y="837906"/>
                    <a:pt x="1387334" y="839734"/>
                    <a:pt x="1391018" y="840260"/>
                  </a:cubicBezTo>
                  <a:lnTo>
                    <a:pt x="1415732" y="843790"/>
                  </a:lnTo>
                  <a:lnTo>
                    <a:pt x="1436915" y="850851"/>
                  </a:lnTo>
                  <a:cubicBezTo>
                    <a:pt x="1440445" y="852028"/>
                    <a:pt x="1444410" y="852318"/>
                    <a:pt x="1447506" y="854382"/>
                  </a:cubicBezTo>
                  <a:cubicBezTo>
                    <a:pt x="1457687" y="861169"/>
                    <a:pt x="1465656" y="867823"/>
                    <a:pt x="1479281" y="868504"/>
                  </a:cubicBezTo>
                  <a:lnTo>
                    <a:pt x="1549891" y="872034"/>
                  </a:lnTo>
                  <a:lnTo>
                    <a:pt x="1613440" y="893217"/>
                  </a:lnTo>
                  <a:lnTo>
                    <a:pt x="1634623" y="900278"/>
                  </a:lnTo>
                  <a:cubicBezTo>
                    <a:pt x="1638153" y="901455"/>
                    <a:pt x="1642118" y="901745"/>
                    <a:pt x="1645214" y="903809"/>
                  </a:cubicBezTo>
                  <a:cubicBezTo>
                    <a:pt x="1658902" y="912934"/>
                    <a:pt x="1651780" y="909528"/>
                    <a:pt x="1666397" y="914400"/>
                  </a:cubicBezTo>
                  <a:cubicBezTo>
                    <a:pt x="1669928" y="916754"/>
                    <a:pt x="1673194" y="919563"/>
                    <a:pt x="1676989" y="921461"/>
                  </a:cubicBezTo>
                  <a:cubicBezTo>
                    <a:pt x="1680317" y="923125"/>
                    <a:pt x="1684327" y="923185"/>
                    <a:pt x="1687580" y="924992"/>
                  </a:cubicBezTo>
                  <a:cubicBezTo>
                    <a:pt x="1723992" y="945222"/>
                    <a:pt x="1695392" y="934658"/>
                    <a:pt x="1719355" y="942644"/>
                  </a:cubicBezTo>
                  <a:cubicBezTo>
                    <a:pt x="1722885" y="944998"/>
                    <a:pt x="1726069" y="947982"/>
                    <a:pt x="1729946" y="949705"/>
                  </a:cubicBezTo>
                  <a:cubicBezTo>
                    <a:pt x="1736747" y="952728"/>
                    <a:pt x="1744068" y="954412"/>
                    <a:pt x="1751129" y="956766"/>
                  </a:cubicBezTo>
                  <a:lnTo>
                    <a:pt x="1761721" y="960297"/>
                  </a:lnTo>
                  <a:cubicBezTo>
                    <a:pt x="1776935" y="965368"/>
                    <a:pt x="1780656" y="966908"/>
                    <a:pt x="1800556" y="970888"/>
                  </a:cubicBezTo>
                  <a:cubicBezTo>
                    <a:pt x="1806440" y="972065"/>
                    <a:pt x="1812387" y="972964"/>
                    <a:pt x="1818209" y="974419"/>
                  </a:cubicBezTo>
                  <a:cubicBezTo>
                    <a:pt x="1845542" y="981252"/>
                    <a:pt x="1805332" y="975920"/>
                    <a:pt x="1853514" y="981480"/>
                  </a:cubicBezTo>
                  <a:cubicBezTo>
                    <a:pt x="1875849" y="984057"/>
                    <a:pt x="1920593" y="988541"/>
                    <a:pt x="1920593" y="988541"/>
                  </a:cubicBezTo>
                  <a:cubicBezTo>
                    <a:pt x="1927654" y="990895"/>
                    <a:pt x="1934555" y="993797"/>
                    <a:pt x="1941776" y="995602"/>
                  </a:cubicBezTo>
                  <a:cubicBezTo>
                    <a:pt x="1946306" y="996734"/>
                    <a:pt x="1961422" y="1000129"/>
                    <a:pt x="1966490" y="1002663"/>
                  </a:cubicBezTo>
                  <a:cubicBezTo>
                    <a:pt x="1970285" y="1004561"/>
                    <a:pt x="1973551" y="1007370"/>
                    <a:pt x="1977082" y="1009724"/>
                  </a:cubicBezTo>
                  <a:cubicBezTo>
                    <a:pt x="1985096" y="1021744"/>
                    <a:pt x="1981093" y="1020435"/>
                    <a:pt x="1994734" y="1023846"/>
                  </a:cubicBezTo>
                  <a:cubicBezTo>
                    <a:pt x="1995876" y="1024132"/>
                    <a:pt x="1997088" y="1023846"/>
                    <a:pt x="1998265" y="1023846"/>
                  </a:cubicBezTo>
                  <a:lnTo>
                    <a:pt x="2114771" y="1023846"/>
                  </a:lnTo>
                  <a:lnTo>
                    <a:pt x="2114771" y="1062681"/>
                  </a:lnTo>
                  <a:lnTo>
                    <a:pt x="2146546" y="1062681"/>
                  </a:lnTo>
                  <a:lnTo>
                    <a:pt x="2146546" y="1105047"/>
                  </a:lnTo>
                  <a:lnTo>
                    <a:pt x="2157137" y="1105047"/>
                  </a:lnTo>
                  <a:lnTo>
                    <a:pt x="2157137" y="1136822"/>
                  </a:lnTo>
                  <a:lnTo>
                    <a:pt x="2157137" y="1136822"/>
                  </a:lnTo>
                  <a:lnTo>
                    <a:pt x="2178320" y="1136822"/>
                  </a:lnTo>
                  <a:lnTo>
                    <a:pt x="2178320" y="1172127"/>
                  </a:lnTo>
                  <a:lnTo>
                    <a:pt x="2227747" y="117212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Freeform 53">
              <a:extLst>
                <a:ext uri="{FF2B5EF4-FFF2-40B4-BE49-F238E27FC236}">
                  <a16:creationId xmlns:a16="http://schemas.microsoft.com/office/drawing/2014/main" id="{80F8A7FC-3FF8-2181-0066-80C544B03149}"/>
                </a:ext>
              </a:extLst>
            </p:cNvPr>
            <p:cNvSpPr/>
            <p:nvPr/>
          </p:nvSpPr>
          <p:spPr>
            <a:xfrm>
              <a:off x="3518088" y="1511055"/>
              <a:ext cx="2233100" cy="1295694"/>
            </a:xfrm>
            <a:custGeom>
              <a:avLst/>
              <a:gdLst>
                <a:gd name="connsiteX0" fmla="*/ 1822 w 2233100"/>
                <a:gd name="connsiteY0" fmla="*/ 0 h 1295694"/>
                <a:gd name="connsiteX1" fmla="*/ 1822 w 2233100"/>
                <a:gd name="connsiteY1" fmla="*/ 0 h 1295694"/>
                <a:gd name="connsiteX2" fmla="*/ 51249 w 2233100"/>
                <a:gd name="connsiteY2" fmla="*/ 17652 h 1295694"/>
                <a:gd name="connsiteX3" fmla="*/ 72432 w 2233100"/>
                <a:gd name="connsiteY3" fmla="*/ 21183 h 1295694"/>
                <a:gd name="connsiteX4" fmla="*/ 90085 w 2233100"/>
                <a:gd name="connsiteY4" fmla="*/ 24713 h 1295694"/>
                <a:gd name="connsiteX5" fmla="*/ 114798 w 2233100"/>
                <a:gd name="connsiteY5" fmla="*/ 28244 h 1295694"/>
                <a:gd name="connsiteX6" fmla="*/ 135981 w 2233100"/>
                <a:gd name="connsiteY6" fmla="*/ 35305 h 1295694"/>
                <a:gd name="connsiteX7" fmla="*/ 153634 w 2233100"/>
                <a:gd name="connsiteY7" fmla="*/ 45896 h 1295694"/>
                <a:gd name="connsiteX8" fmla="*/ 174817 w 2233100"/>
                <a:gd name="connsiteY8" fmla="*/ 60018 h 1295694"/>
                <a:gd name="connsiteX9" fmla="*/ 185409 w 2233100"/>
                <a:gd name="connsiteY9" fmla="*/ 67079 h 1295694"/>
                <a:gd name="connsiteX10" fmla="*/ 217183 w 2233100"/>
                <a:gd name="connsiteY10" fmla="*/ 91793 h 1295694"/>
                <a:gd name="connsiteX11" fmla="*/ 227775 w 2233100"/>
                <a:gd name="connsiteY11" fmla="*/ 95323 h 1295694"/>
                <a:gd name="connsiteX12" fmla="*/ 238366 w 2233100"/>
                <a:gd name="connsiteY12" fmla="*/ 102384 h 1295694"/>
                <a:gd name="connsiteX13" fmla="*/ 252488 w 2233100"/>
                <a:gd name="connsiteY13" fmla="*/ 105915 h 1295694"/>
                <a:gd name="connsiteX14" fmla="*/ 263080 w 2233100"/>
                <a:gd name="connsiteY14" fmla="*/ 109445 h 1295694"/>
                <a:gd name="connsiteX15" fmla="*/ 277202 w 2233100"/>
                <a:gd name="connsiteY15" fmla="*/ 112976 h 1295694"/>
                <a:gd name="connsiteX16" fmla="*/ 298385 w 2233100"/>
                <a:gd name="connsiteY16" fmla="*/ 120037 h 1295694"/>
                <a:gd name="connsiteX17" fmla="*/ 308976 w 2233100"/>
                <a:gd name="connsiteY17" fmla="*/ 123567 h 1295694"/>
                <a:gd name="connsiteX18" fmla="*/ 312507 w 2233100"/>
                <a:gd name="connsiteY18" fmla="*/ 134159 h 1295694"/>
                <a:gd name="connsiteX19" fmla="*/ 340751 w 2233100"/>
                <a:gd name="connsiteY19" fmla="*/ 165933 h 1295694"/>
                <a:gd name="connsiteX20" fmla="*/ 354873 w 2233100"/>
                <a:gd name="connsiteY20" fmla="*/ 172994 h 1295694"/>
                <a:gd name="connsiteX21" fmla="*/ 365464 w 2233100"/>
                <a:gd name="connsiteY21" fmla="*/ 180055 h 1295694"/>
                <a:gd name="connsiteX22" fmla="*/ 386647 w 2233100"/>
                <a:gd name="connsiteY22" fmla="*/ 187116 h 1295694"/>
                <a:gd name="connsiteX23" fmla="*/ 397239 w 2233100"/>
                <a:gd name="connsiteY23" fmla="*/ 190647 h 1295694"/>
                <a:gd name="connsiteX24" fmla="*/ 421952 w 2233100"/>
                <a:gd name="connsiteY24" fmla="*/ 197708 h 1295694"/>
                <a:gd name="connsiteX25" fmla="*/ 439605 w 2233100"/>
                <a:gd name="connsiteY25" fmla="*/ 218891 h 1295694"/>
                <a:gd name="connsiteX26" fmla="*/ 446666 w 2233100"/>
                <a:gd name="connsiteY26" fmla="*/ 229482 h 1295694"/>
                <a:gd name="connsiteX27" fmla="*/ 467849 w 2233100"/>
                <a:gd name="connsiteY27" fmla="*/ 243604 h 1295694"/>
                <a:gd name="connsiteX28" fmla="*/ 478440 w 2233100"/>
                <a:gd name="connsiteY28" fmla="*/ 250665 h 1295694"/>
                <a:gd name="connsiteX29" fmla="*/ 489032 w 2233100"/>
                <a:gd name="connsiteY29" fmla="*/ 261257 h 1295694"/>
                <a:gd name="connsiteX30" fmla="*/ 503154 w 2233100"/>
                <a:gd name="connsiteY30" fmla="*/ 282440 h 1295694"/>
                <a:gd name="connsiteX31" fmla="*/ 534928 w 2233100"/>
                <a:gd name="connsiteY31" fmla="*/ 300092 h 1295694"/>
                <a:gd name="connsiteX32" fmla="*/ 552581 w 2233100"/>
                <a:gd name="connsiteY32" fmla="*/ 314214 h 1295694"/>
                <a:gd name="connsiteX33" fmla="*/ 580825 w 2233100"/>
                <a:gd name="connsiteY33" fmla="*/ 335398 h 1295694"/>
                <a:gd name="connsiteX34" fmla="*/ 602008 w 2233100"/>
                <a:gd name="connsiteY34" fmla="*/ 353050 h 1295694"/>
                <a:gd name="connsiteX35" fmla="*/ 623191 w 2233100"/>
                <a:gd name="connsiteY35" fmla="*/ 360111 h 1295694"/>
                <a:gd name="connsiteX36" fmla="*/ 640843 w 2233100"/>
                <a:gd name="connsiteY36" fmla="*/ 374233 h 1295694"/>
                <a:gd name="connsiteX37" fmla="*/ 647904 w 2233100"/>
                <a:gd name="connsiteY37" fmla="*/ 384825 h 1295694"/>
                <a:gd name="connsiteX38" fmla="*/ 669087 w 2233100"/>
                <a:gd name="connsiteY38" fmla="*/ 398947 h 1295694"/>
                <a:gd name="connsiteX39" fmla="*/ 679679 w 2233100"/>
                <a:gd name="connsiteY39" fmla="*/ 406008 h 1295694"/>
                <a:gd name="connsiteX40" fmla="*/ 697331 w 2233100"/>
                <a:gd name="connsiteY40" fmla="*/ 427191 h 1295694"/>
                <a:gd name="connsiteX41" fmla="*/ 704392 w 2233100"/>
                <a:gd name="connsiteY41" fmla="*/ 437782 h 1295694"/>
                <a:gd name="connsiteX42" fmla="*/ 707923 w 2233100"/>
                <a:gd name="connsiteY42" fmla="*/ 448374 h 1295694"/>
                <a:gd name="connsiteX43" fmla="*/ 718514 w 2233100"/>
                <a:gd name="connsiteY43" fmla="*/ 455435 h 1295694"/>
                <a:gd name="connsiteX44" fmla="*/ 736167 w 2233100"/>
                <a:gd name="connsiteY44" fmla="*/ 487209 h 1295694"/>
                <a:gd name="connsiteX45" fmla="*/ 746758 w 2233100"/>
                <a:gd name="connsiteY45" fmla="*/ 490740 h 1295694"/>
                <a:gd name="connsiteX46" fmla="*/ 753819 w 2233100"/>
                <a:gd name="connsiteY46" fmla="*/ 501331 h 1295694"/>
                <a:gd name="connsiteX47" fmla="*/ 764411 w 2233100"/>
                <a:gd name="connsiteY47" fmla="*/ 504862 h 1295694"/>
                <a:gd name="connsiteX48" fmla="*/ 789124 w 2233100"/>
                <a:gd name="connsiteY48" fmla="*/ 515453 h 1295694"/>
                <a:gd name="connsiteX49" fmla="*/ 810307 w 2233100"/>
                <a:gd name="connsiteY49" fmla="*/ 526045 h 1295694"/>
                <a:gd name="connsiteX50" fmla="*/ 831490 w 2233100"/>
                <a:gd name="connsiteY50" fmla="*/ 536636 h 1295694"/>
                <a:gd name="connsiteX51" fmla="*/ 852673 w 2233100"/>
                <a:gd name="connsiteY51" fmla="*/ 547228 h 1295694"/>
                <a:gd name="connsiteX52" fmla="*/ 873856 w 2233100"/>
                <a:gd name="connsiteY52" fmla="*/ 557819 h 1295694"/>
                <a:gd name="connsiteX53" fmla="*/ 884448 w 2233100"/>
                <a:gd name="connsiteY53" fmla="*/ 564880 h 1295694"/>
                <a:gd name="connsiteX54" fmla="*/ 895039 w 2233100"/>
                <a:gd name="connsiteY54" fmla="*/ 568411 h 1295694"/>
                <a:gd name="connsiteX55" fmla="*/ 916222 w 2233100"/>
                <a:gd name="connsiteY55" fmla="*/ 582533 h 1295694"/>
                <a:gd name="connsiteX56" fmla="*/ 926814 w 2233100"/>
                <a:gd name="connsiteY56" fmla="*/ 589594 h 1295694"/>
                <a:gd name="connsiteX57" fmla="*/ 933875 w 2233100"/>
                <a:gd name="connsiteY57" fmla="*/ 600185 h 1295694"/>
                <a:gd name="connsiteX58" fmla="*/ 944466 w 2233100"/>
                <a:gd name="connsiteY58" fmla="*/ 603716 h 1295694"/>
                <a:gd name="connsiteX59" fmla="*/ 955058 w 2233100"/>
                <a:gd name="connsiteY59" fmla="*/ 610777 h 1295694"/>
                <a:gd name="connsiteX60" fmla="*/ 962119 w 2233100"/>
                <a:gd name="connsiteY60" fmla="*/ 621368 h 1295694"/>
                <a:gd name="connsiteX61" fmla="*/ 983302 w 2233100"/>
                <a:gd name="connsiteY61" fmla="*/ 635490 h 1295694"/>
                <a:gd name="connsiteX62" fmla="*/ 1004485 w 2233100"/>
                <a:gd name="connsiteY62" fmla="*/ 646082 h 1295694"/>
                <a:gd name="connsiteX63" fmla="*/ 1032729 w 2233100"/>
                <a:gd name="connsiteY63" fmla="*/ 653143 h 1295694"/>
                <a:gd name="connsiteX64" fmla="*/ 1050381 w 2233100"/>
                <a:gd name="connsiteY64" fmla="*/ 656673 h 1295694"/>
                <a:gd name="connsiteX65" fmla="*/ 1053912 w 2233100"/>
                <a:gd name="connsiteY65" fmla="*/ 660204 h 1295694"/>
                <a:gd name="connsiteX66" fmla="*/ 1078626 w 2233100"/>
                <a:gd name="connsiteY66" fmla="*/ 677856 h 1295694"/>
                <a:gd name="connsiteX67" fmla="*/ 1099809 w 2233100"/>
                <a:gd name="connsiteY67" fmla="*/ 684917 h 1295694"/>
                <a:gd name="connsiteX68" fmla="*/ 1110400 w 2233100"/>
                <a:gd name="connsiteY68" fmla="*/ 688448 h 1295694"/>
                <a:gd name="connsiteX69" fmla="*/ 1120992 w 2233100"/>
                <a:gd name="connsiteY69" fmla="*/ 695509 h 1295694"/>
                <a:gd name="connsiteX70" fmla="*/ 1145705 w 2233100"/>
                <a:gd name="connsiteY70" fmla="*/ 702570 h 1295694"/>
                <a:gd name="connsiteX71" fmla="*/ 1166888 w 2233100"/>
                <a:gd name="connsiteY71" fmla="*/ 709631 h 1295694"/>
                <a:gd name="connsiteX72" fmla="*/ 1177480 w 2233100"/>
                <a:gd name="connsiteY72" fmla="*/ 713161 h 1295694"/>
                <a:gd name="connsiteX73" fmla="*/ 1216315 w 2233100"/>
                <a:gd name="connsiteY73" fmla="*/ 723753 h 1295694"/>
                <a:gd name="connsiteX74" fmla="*/ 1226907 w 2233100"/>
                <a:gd name="connsiteY74" fmla="*/ 727283 h 1295694"/>
                <a:gd name="connsiteX75" fmla="*/ 1237498 w 2233100"/>
                <a:gd name="connsiteY75" fmla="*/ 730814 h 1295694"/>
                <a:gd name="connsiteX76" fmla="*/ 1244559 w 2233100"/>
                <a:gd name="connsiteY76" fmla="*/ 741405 h 1295694"/>
                <a:gd name="connsiteX77" fmla="*/ 1265742 w 2233100"/>
                <a:gd name="connsiteY77" fmla="*/ 748466 h 1295694"/>
                <a:gd name="connsiteX78" fmla="*/ 1276334 w 2233100"/>
                <a:gd name="connsiteY78" fmla="*/ 755527 h 1295694"/>
                <a:gd name="connsiteX79" fmla="*/ 1297517 w 2233100"/>
                <a:gd name="connsiteY79" fmla="*/ 762588 h 1295694"/>
                <a:gd name="connsiteX80" fmla="*/ 1308108 w 2233100"/>
                <a:gd name="connsiteY80" fmla="*/ 766119 h 1295694"/>
                <a:gd name="connsiteX81" fmla="*/ 1332822 w 2233100"/>
                <a:gd name="connsiteY81" fmla="*/ 773180 h 1295694"/>
                <a:gd name="connsiteX82" fmla="*/ 1343413 w 2233100"/>
                <a:gd name="connsiteY82" fmla="*/ 780241 h 1295694"/>
                <a:gd name="connsiteX83" fmla="*/ 1375188 w 2233100"/>
                <a:gd name="connsiteY83" fmla="*/ 790832 h 1295694"/>
                <a:gd name="connsiteX84" fmla="*/ 1396371 w 2233100"/>
                <a:gd name="connsiteY84" fmla="*/ 797893 h 1295694"/>
                <a:gd name="connsiteX85" fmla="*/ 1406962 w 2233100"/>
                <a:gd name="connsiteY85" fmla="*/ 801424 h 1295694"/>
                <a:gd name="connsiteX86" fmla="*/ 1424615 w 2233100"/>
                <a:gd name="connsiteY86" fmla="*/ 804954 h 1295694"/>
                <a:gd name="connsiteX87" fmla="*/ 1445798 w 2233100"/>
                <a:gd name="connsiteY87" fmla="*/ 808485 h 1295694"/>
                <a:gd name="connsiteX88" fmla="*/ 1466981 w 2233100"/>
                <a:gd name="connsiteY88" fmla="*/ 815546 h 1295694"/>
                <a:gd name="connsiteX89" fmla="*/ 1484633 w 2233100"/>
                <a:gd name="connsiteY89" fmla="*/ 819076 h 1295694"/>
                <a:gd name="connsiteX90" fmla="*/ 1509347 w 2233100"/>
                <a:gd name="connsiteY90" fmla="*/ 826137 h 1295694"/>
                <a:gd name="connsiteX91" fmla="*/ 1544652 w 2233100"/>
                <a:gd name="connsiteY91" fmla="*/ 833198 h 1295694"/>
                <a:gd name="connsiteX92" fmla="*/ 1565835 w 2233100"/>
                <a:gd name="connsiteY92" fmla="*/ 840259 h 1295694"/>
                <a:gd name="connsiteX93" fmla="*/ 1576426 w 2233100"/>
                <a:gd name="connsiteY93" fmla="*/ 843790 h 1295694"/>
                <a:gd name="connsiteX94" fmla="*/ 1594079 w 2233100"/>
                <a:gd name="connsiteY94" fmla="*/ 847320 h 1295694"/>
                <a:gd name="connsiteX95" fmla="*/ 1615262 w 2233100"/>
                <a:gd name="connsiteY95" fmla="*/ 854381 h 1295694"/>
                <a:gd name="connsiteX96" fmla="*/ 1643506 w 2233100"/>
                <a:gd name="connsiteY96" fmla="*/ 861442 h 1295694"/>
                <a:gd name="connsiteX97" fmla="*/ 1671750 w 2233100"/>
                <a:gd name="connsiteY97" fmla="*/ 868503 h 1295694"/>
                <a:gd name="connsiteX98" fmla="*/ 1696463 w 2233100"/>
                <a:gd name="connsiteY98" fmla="*/ 875564 h 1295694"/>
                <a:gd name="connsiteX99" fmla="*/ 1717646 w 2233100"/>
                <a:gd name="connsiteY99" fmla="*/ 886156 h 1295694"/>
                <a:gd name="connsiteX100" fmla="*/ 1728238 w 2233100"/>
                <a:gd name="connsiteY100" fmla="*/ 889686 h 1295694"/>
                <a:gd name="connsiteX101" fmla="*/ 1742360 w 2233100"/>
                <a:gd name="connsiteY101" fmla="*/ 893217 h 1295694"/>
                <a:gd name="connsiteX102" fmla="*/ 1791787 w 2233100"/>
                <a:gd name="connsiteY102" fmla="*/ 907339 h 1295694"/>
                <a:gd name="connsiteX103" fmla="*/ 1855336 w 2233100"/>
                <a:gd name="connsiteY103" fmla="*/ 914400 h 1295694"/>
                <a:gd name="connsiteX104" fmla="*/ 1869458 w 2233100"/>
                <a:gd name="connsiteY104" fmla="*/ 917930 h 1295694"/>
                <a:gd name="connsiteX105" fmla="*/ 1890641 w 2233100"/>
                <a:gd name="connsiteY105" fmla="*/ 921461 h 1295694"/>
                <a:gd name="connsiteX106" fmla="*/ 1911824 w 2233100"/>
                <a:gd name="connsiteY106" fmla="*/ 928522 h 1295694"/>
                <a:gd name="connsiteX107" fmla="*/ 1943598 w 2233100"/>
                <a:gd name="connsiteY107" fmla="*/ 939113 h 1295694"/>
                <a:gd name="connsiteX108" fmla="*/ 1954190 w 2233100"/>
                <a:gd name="connsiteY108" fmla="*/ 942644 h 1295694"/>
                <a:gd name="connsiteX109" fmla="*/ 1964781 w 2233100"/>
                <a:gd name="connsiteY109" fmla="*/ 946174 h 1295694"/>
                <a:gd name="connsiteX110" fmla="*/ 1975373 w 2233100"/>
                <a:gd name="connsiteY110" fmla="*/ 953235 h 1295694"/>
                <a:gd name="connsiteX111" fmla="*/ 2113063 w 2233100"/>
                <a:gd name="connsiteY111" fmla="*/ 953235 h 1295694"/>
                <a:gd name="connsiteX112" fmla="*/ 2109532 w 2233100"/>
                <a:gd name="connsiteY112" fmla="*/ 953235 h 1295694"/>
                <a:gd name="connsiteX113" fmla="*/ 2130715 w 2233100"/>
                <a:gd name="connsiteY113" fmla="*/ 977949 h 1295694"/>
                <a:gd name="connsiteX114" fmla="*/ 2141307 w 2233100"/>
                <a:gd name="connsiteY114" fmla="*/ 981479 h 1295694"/>
                <a:gd name="connsiteX115" fmla="*/ 2148368 w 2233100"/>
                <a:gd name="connsiteY115" fmla="*/ 992071 h 1295694"/>
                <a:gd name="connsiteX116" fmla="*/ 2158959 w 2233100"/>
                <a:gd name="connsiteY116" fmla="*/ 999132 h 1295694"/>
                <a:gd name="connsiteX117" fmla="*/ 2173081 w 2233100"/>
                <a:gd name="connsiteY117" fmla="*/ 1030906 h 1295694"/>
                <a:gd name="connsiteX118" fmla="*/ 2176612 w 2233100"/>
                <a:gd name="connsiteY118" fmla="*/ 1041498 h 1295694"/>
                <a:gd name="connsiteX119" fmla="*/ 2176612 w 2233100"/>
                <a:gd name="connsiteY119" fmla="*/ 1052089 h 1295694"/>
                <a:gd name="connsiteX120" fmla="*/ 2233100 w 2233100"/>
                <a:gd name="connsiteY120" fmla="*/ 1052089 h 1295694"/>
                <a:gd name="connsiteX121" fmla="*/ 2233100 w 2233100"/>
                <a:gd name="connsiteY121" fmla="*/ 1295694 h 1295694"/>
                <a:gd name="connsiteX122" fmla="*/ 2176612 w 2233100"/>
                <a:gd name="connsiteY122" fmla="*/ 1295694 h 1295694"/>
                <a:gd name="connsiteX123" fmla="*/ 2176612 w 2233100"/>
                <a:gd name="connsiteY123" fmla="*/ 1260389 h 1295694"/>
                <a:gd name="connsiteX124" fmla="*/ 2158959 w 2233100"/>
                <a:gd name="connsiteY124" fmla="*/ 1260389 h 1295694"/>
                <a:gd name="connsiteX125" fmla="*/ 2158959 w 2233100"/>
                <a:gd name="connsiteY125" fmla="*/ 1207431 h 1295694"/>
                <a:gd name="connsiteX126" fmla="*/ 2144837 w 2233100"/>
                <a:gd name="connsiteY126" fmla="*/ 1207431 h 1295694"/>
                <a:gd name="connsiteX127" fmla="*/ 2144837 w 2233100"/>
                <a:gd name="connsiteY127" fmla="*/ 1168596 h 1295694"/>
                <a:gd name="connsiteX128" fmla="*/ 2120124 w 2233100"/>
                <a:gd name="connsiteY128" fmla="*/ 1168596 h 1295694"/>
                <a:gd name="connsiteX129" fmla="*/ 2120124 w 2233100"/>
                <a:gd name="connsiteY129" fmla="*/ 1119169 h 1295694"/>
                <a:gd name="connsiteX130" fmla="*/ 1975373 w 2233100"/>
                <a:gd name="connsiteY130" fmla="*/ 1119169 h 1295694"/>
                <a:gd name="connsiteX131" fmla="*/ 1975373 w 2233100"/>
                <a:gd name="connsiteY131" fmla="*/ 1119169 h 1295694"/>
                <a:gd name="connsiteX132" fmla="*/ 1975373 w 2233100"/>
                <a:gd name="connsiteY132" fmla="*/ 1090925 h 1295694"/>
                <a:gd name="connsiteX133" fmla="*/ 1943598 w 2233100"/>
                <a:gd name="connsiteY133" fmla="*/ 1090925 h 1295694"/>
                <a:gd name="connsiteX134" fmla="*/ 1943598 w 2233100"/>
                <a:gd name="connsiteY134" fmla="*/ 1087394 h 1295694"/>
                <a:gd name="connsiteX135" fmla="*/ 1908293 w 2233100"/>
                <a:gd name="connsiteY135" fmla="*/ 1059150 h 1295694"/>
                <a:gd name="connsiteX136" fmla="*/ 1887110 w 2233100"/>
                <a:gd name="connsiteY136" fmla="*/ 1052089 h 1295694"/>
                <a:gd name="connsiteX137" fmla="*/ 1844744 w 2233100"/>
                <a:gd name="connsiteY137" fmla="*/ 1045028 h 1295694"/>
                <a:gd name="connsiteX138" fmla="*/ 1742360 w 2233100"/>
                <a:gd name="connsiteY138" fmla="*/ 1041498 h 1295694"/>
                <a:gd name="connsiteX139" fmla="*/ 1721177 w 2233100"/>
                <a:gd name="connsiteY139" fmla="*/ 1027376 h 1295694"/>
                <a:gd name="connsiteX140" fmla="*/ 1710585 w 2233100"/>
                <a:gd name="connsiteY140" fmla="*/ 1023845 h 1295694"/>
                <a:gd name="connsiteX141" fmla="*/ 1699994 w 2233100"/>
                <a:gd name="connsiteY141" fmla="*/ 1016784 h 1295694"/>
                <a:gd name="connsiteX142" fmla="*/ 1668219 w 2233100"/>
                <a:gd name="connsiteY142" fmla="*/ 1006193 h 1295694"/>
                <a:gd name="connsiteX143" fmla="*/ 1657628 w 2233100"/>
                <a:gd name="connsiteY143" fmla="*/ 1002662 h 1295694"/>
                <a:gd name="connsiteX144" fmla="*/ 1625853 w 2233100"/>
                <a:gd name="connsiteY144" fmla="*/ 985010 h 1295694"/>
                <a:gd name="connsiteX145" fmla="*/ 1615262 w 2233100"/>
                <a:gd name="connsiteY145" fmla="*/ 974418 h 1295694"/>
                <a:gd name="connsiteX146" fmla="*/ 1587018 w 2233100"/>
                <a:gd name="connsiteY146" fmla="*/ 967357 h 1295694"/>
                <a:gd name="connsiteX147" fmla="*/ 1576426 w 2233100"/>
                <a:gd name="connsiteY147" fmla="*/ 963827 h 1295694"/>
                <a:gd name="connsiteX148" fmla="*/ 1530530 w 2233100"/>
                <a:gd name="connsiteY148" fmla="*/ 960296 h 1295694"/>
                <a:gd name="connsiteX149" fmla="*/ 1491694 w 2233100"/>
                <a:gd name="connsiteY149" fmla="*/ 949705 h 1295694"/>
                <a:gd name="connsiteX150" fmla="*/ 1481103 w 2233100"/>
                <a:gd name="connsiteY150" fmla="*/ 946174 h 1295694"/>
                <a:gd name="connsiteX151" fmla="*/ 1470511 w 2233100"/>
                <a:gd name="connsiteY151" fmla="*/ 942644 h 1295694"/>
                <a:gd name="connsiteX152" fmla="*/ 1459920 w 2233100"/>
                <a:gd name="connsiteY152" fmla="*/ 935583 h 1295694"/>
                <a:gd name="connsiteX153" fmla="*/ 1449328 w 2233100"/>
                <a:gd name="connsiteY153" fmla="*/ 932052 h 1295694"/>
                <a:gd name="connsiteX154" fmla="*/ 1438737 w 2233100"/>
                <a:gd name="connsiteY154" fmla="*/ 921461 h 1295694"/>
                <a:gd name="connsiteX155" fmla="*/ 1428145 w 2233100"/>
                <a:gd name="connsiteY155" fmla="*/ 917930 h 1295694"/>
                <a:gd name="connsiteX156" fmla="*/ 1392840 w 2233100"/>
                <a:gd name="connsiteY156" fmla="*/ 910869 h 1295694"/>
                <a:gd name="connsiteX157" fmla="*/ 1382249 w 2233100"/>
                <a:gd name="connsiteY157" fmla="*/ 907339 h 1295694"/>
                <a:gd name="connsiteX158" fmla="*/ 1368127 w 2233100"/>
                <a:gd name="connsiteY158" fmla="*/ 903808 h 1295694"/>
                <a:gd name="connsiteX159" fmla="*/ 1346944 w 2233100"/>
                <a:gd name="connsiteY159" fmla="*/ 900278 h 1295694"/>
                <a:gd name="connsiteX160" fmla="*/ 1308108 w 2233100"/>
                <a:gd name="connsiteY160" fmla="*/ 889686 h 1295694"/>
                <a:gd name="connsiteX161" fmla="*/ 1297517 w 2233100"/>
                <a:gd name="connsiteY161" fmla="*/ 886156 h 1295694"/>
                <a:gd name="connsiteX162" fmla="*/ 1286925 w 2233100"/>
                <a:gd name="connsiteY162" fmla="*/ 879095 h 1295694"/>
                <a:gd name="connsiteX163" fmla="*/ 1265742 w 2233100"/>
                <a:gd name="connsiteY163" fmla="*/ 872034 h 1295694"/>
                <a:gd name="connsiteX164" fmla="*/ 1255151 w 2233100"/>
                <a:gd name="connsiteY164" fmla="*/ 868503 h 1295694"/>
                <a:gd name="connsiteX165" fmla="*/ 1191602 w 2233100"/>
                <a:gd name="connsiteY165" fmla="*/ 847320 h 1295694"/>
                <a:gd name="connsiteX166" fmla="*/ 1170419 w 2233100"/>
                <a:gd name="connsiteY166" fmla="*/ 840259 h 1295694"/>
                <a:gd name="connsiteX167" fmla="*/ 1159827 w 2233100"/>
                <a:gd name="connsiteY167" fmla="*/ 833198 h 1295694"/>
                <a:gd name="connsiteX168" fmla="*/ 1138644 w 2233100"/>
                <a:gd name="connsiteY168" fmla="*/ 826137 h 1295694"/>
                <a:gd name="connsiteX169" fmla="*/ 1113931 w 2233100"/>
                <a:gd name="connsiteY169" fmla="*/ 812015 h 1295694"/>
                <a:gd name="connsiteX170" fmla="*/ 1103339 w 2233100"/>
                <a:gd name="connsiteY170" fmla="*/ 804954 h 1295694"/>
                <a:gd name="connsiteX171" fmla="*/ 1082156 w 2233100"/>
                <a:gd name="connsiteY171" fmla="*/ 797893 h 1295694"/>
                <a:gd name="connsiteX172" fmla="*/ 1050381 w 2233100"/>
                <a:gd name="connsiteY172" fmla="*/ 787302 h 1295694"/>
                <a:gd name="connsiteX173" fmla="*/ 1039790 w 2233100"/>
                <a:gd name="connsiteY173" fmla="*/ 783771 h 1295694"/>
                <a:gd name="connsiteX174" fmla="*/ 1029198 w 2233100"/>
                <a:gd name="connsiteY174" fmla="*/ 780241 h 1295694"/>
                <a:gd name="connsiteX175" fmla="*/ 1022137 w 2233100"/>
                <a:gd name="connsiteY175" fmla="*/ 776710 h 1295694"/>
                <a:gd name="connsiteX176" fmla="*/ 1022137 w 2233100"/>
                <a:gd name="connsiteY176" fmla="*/ 776710 h 1295694"/>
                <a:gd name="connsiteX177" fmla="*/ 993893 w 2233100"/>
                <a:gd name="connsiteY177" fmla="*/ 762588 h 1295694"/>
                <a:gd name="connsiteX178" fmla="*/ 972710 w 2233100"/>
                <a:gd name="connsiteY178" fmla="*/ 751997 h 1295694"/>
                <a:gd name="connsiteX179" fmla="*/ 955058 w 2233100"/>
                <a:gd name="connsiteY179" fmla="*/ 737875 h 1295694"/>
                <a:gd name="connsiteX180" fmla="*/ 944466 w 2233100"/>
                <a:gd name="connsiteY180" fmla="*/ 727283 h 1295694"/>
                <a:gd name="connsiteX181" fmla="*/ 923283 w 2233100"/>
                <a:gd name="connsiteY181" fmla="*/ 713161 h 1295694"/>
                <a:gd name="connsiteX182" fmla="*/ 912692 w 2233100"/>
                <a:gd name="connsiteY182" fmla="*/ 706100 h 1295694"/>
                <a:gd name="connsiteX183" fmla="*/ 902100 w 2233100"/>
                <a:gd name="connsiteY183" fmla="*/ 695509 h 1295694"/>
                <a:gd name="connsiteX184" fmla="*/ 880917 w 2233100"/>
                <a:gd name="connsiteY184" fmla="*/ 681387 h 1295694"/>
                <a:gd name="connsiteX185" fmla="*/ 870326 w 2233100"/>
                <a:gd name="connsiteY185" fmla="*/ 674326 h 1295694"/>
                <a:gd name="connsiteX186" fmla="*/ 849143 w 2233100"/>
                <a:gd name="connsiteY186" fmla="*/ 660204 h 1295694"/>
                <a:gd name="connsiteX187" fmla="*/ 838551 w 2233100"/>
                <a:gd name="connsiteY187" fmla="*/ 653143 h 1295694"/>
                <a:gd name="connsiteX188" fmla="*/ 827960 w 2233100"/>
                <a:gd name="connsiteY188" fmla="*/ 649612 h 1295694"/>
                <a:gd name="connsiteX189" fmla="*/ 817368 w 2233100"/>
                <a:gd name="connsiteY189" fmla="*/ 642551 h 1295694"/>
                <a:gd name="connsiteX190" fmla="*/ 782063 w 2233100"/>
                <a:gd name="connsiteY190" fmla="*/ 631960 h 1295694"/>
                <a:gd name="connsiteX191" fmla="*/ 760880 w 2233100"/>
                <a:gd name="connsiteY191" fmla="*/ 624899 h 1295694"/>
                <a:gd name="connsiteX192" fmla="*/ 750289 w 2233100"/>
                <a:gd name="connsiteY192" fmla="*/ 621368 h 1295694"/>
                <a:gd name="connsiteX193" fmla="*/ 729106 w 2233100"/>
                <a:gd name="connsiteY193" fmla="*/ 607246 h 1295694"/>
                <a:gd name="connsiteX194" fmla="*/ 707923 w 2233100"/>
                <a:gd name="connsiteY194" fmla="*/ 589594 h 1295694"/>
                <a:gd name="connsiteX195" fmla="*/ 704392 w 2233100"/>
                <a:gd name="connsiteY195" fmla="*/ 579002 h 1295694"/>
                <a:gd name="connsiteX196" fmla="*/ 686740 w 2233100"/>
                <a:gd name="connsiteY196" fmla="*/ 557819 h 1295694"/>
                <a:gd name="connsiteX197" fmla="*/ 676148 w 2233100"/>
                <a:gd name="connsiteY197" fmla="*/ 536636 h 1295694"/>
                <a:gd name="connsiteX198" fmla="*/ 665557 w 2233100"/>
                <a:gd name="connsiteY198" fmla="*/ 515453 h 1295694"/>
                <a:gd name="connsiteX199" fmla="*/ 662026 w 2233100"/>
                <a:gd name="connsiteY199" fmla="*/ 504862 h 1295694"/>
                <a:gd name="connsiteX200" fmla="*/ 651435 w 2233100"/>
                <a:gd name="connsiteY200" fmla="*/ 490740 h 1295694"/>
                <a:gd name="connsiteX201" fmla="*/ 654965 w 2233100"/>
                <a:gd name="connsiteY201" fmla="*/ 497801 h 1295694"/>
                <a:gd name="connsiteX202" fmla="*/ 633782 w 2233100"/>
                <a:gd name="connsiteY202" fmla="*/ 473087 h 1295694"/>
                <a:gd name="connsiteX203" fmla="*/ 612599 w 2233100"/>
                <a:gd name="connsiteY203" fmla="*/ 466026 h 1295694"/>
                <a:gd name="connsiteX204" fmla="*/ 602008 w 2233100"/>
                <a:gd name="connsiteY204" fmla="*/ 458965 h 1295694"/>
                <a:gd name="connsiteX205" fmla="*/ 570233 w 2233100"/>
                <a:gd name="connsiteY205" fmla="*/ 448374 h 1295694"/>
                <a:gd name="connsiteX206" fmla="*/ 538459 w 2233100"/>
                <a:gd name="connsiteY206" fmla="*/ 430721 h 1295694"/>
                <a:gd name="connsiteX207" fmla="*/ 527867 w 2233100"/>
                <a:gd name="connsiteY207" fmla="*/ 423660 h 1295694"/>
                <a:gd name="connsiteX208" fmla="*/ 520806 w 2233100"/>
                <a:gd name="connsiteY208" fmla="*/ 413069 h 1295694"/>
                <a:gd name="connsiteX209" fmla="*/ 489032 w 2233100"/>
                <a:gd name="connsiteY209" fmla="*/ 384825 h 1295694"/>
                <a:gd name="connsiteX210" fmla="*/ 471379 w 2233100"/>
                <a:gd name="connsiteY210" fmla="*/ 363642 h 1295694"/>
                <a:gd name="connsiteX211" fmla="*/ 457257 w 2233100"/>
                <a:gd name="connsiteY211" fmla="*/ 345989 h 1295694"/>
                <a:gd name="connsiteX212" fmla="*/ 450196 w 2233100"/>
                <a:gd name="connsiteY212" fmla="*/ 335398 h 1295694"/>
                <a:gd name="connsiteX213" fmla="*/ 418422 w 2233100"/>
                <a:gd name="connsiteY213" fmla="*/ 307153 h 1295694"/>
                <a:gd name="connsiteX214" fmla="*/ 400769 w 2233100"/>
                <a:gd name="connsiteY214" fmla="*/ 289501 h 1295694"/>
                <a:gd name="connsiteX215" fmla="*/ 379586 w 2233100"/>
                <a:gd name="connsiteY215" fmla="*/ 275379 h 1295694"/>
                <a:gd name="connsiteX216" fmla="*/ 358403 w 2233100"/>
                <a:gd name="connsiteY216" fmla="*/ 261257 h 1295694"/>
                <a:gd name="connsiteX217" fmla="*/ 337220 w 2233100"/>
                <a:gd name="connsiteY217" fmla="*/ 250665 h 1295694"/>
                <a:gd name="connsiteX218" fmla="*/ 330159 w 2233100"/>
                <a:gd name="connsiteY218" fmla="*/ 240074 h 1295694"/>
                <a:gd name="connsiteX219" fmla="*/ 319568 w 2233100"/>
                <a:gd name="connsiteY219" fmla="*/ 236543 h 1295694"/>
                <a:gd name="connsiteX220" fmla="*/ 316037 w 2233100"/>
                <a:gd name="connsiteY220" fmla="*/ 225952 h 1295694"/>
                <a:gd name="connsiteX221" fmla="*/ 298385 w 2233100"/>
                <a:gd name="connsiteY221" fmla="*/ 208299 h 1295694"/>
                <a:gd name="connsiteX222" fmla="*/ 294854 w 2233100"/>
                <a:gd name="connsiteY222" fmla="*/ 197708 h 1295694"/>
                <a:gd name="connsiteX223" fmla="*/ 284263 w 2233100"/>
                <a:gd name="connsiteY223" fmla="*/ 190647 h 1295694"/>
                <a:gd name="connsiteX224" fmla="*/ 287793 w 2233100"/>
                <a:gd name="connsiteY224" fmla="*/ 190647 h 1295694"/>
                <a:gd name="connsiteX225" fmla="*/ 252488 w 2233100"/>
                <a:gd name="connsiteY225" fmla="*/ 165933 h 1295694"/>
                <a:gd name="connsiteX226" fmla="*/ 234836 w 2233100"/>
                <a:gd name="connsiteY226" fmla="*/ 144750 h 1295694"/>
                <a:gd name="connsiteX227" fmla="*/ 224244 w 2233100"/>
                <a:gd name="connsiteY227" fmla="*/ 137689 h 1295694"/>
                <a:gd name="connsiteX228" fmla="*/ 213653 w 2233100"/>
                <a:gd name="connsiteY228" fmla="*/ 127098 h 1295694"/>
                <a:gd name="connsiteX229" fmla="*/ 192470 w 2233100"/>
                <a:gd name="connsiteY229" fmla="*/ 116506 h 1295694"/>
                <a:gd name="connsiteX230" fmla="*/ 171287 w 2233100"/>
                <a:gd name="connsiteY230" fmla="*/ 102384 h 1295694"/>
                <a:gd name="connsiteX231" fmla="*/ 160695 w 2233100"/>
                <a:gd name="connsiteY231" fmla="*/ 95323 h 1295694"/>
                <a:gd name="connsiteX232" fmla="*/ 128920 w 2233100"/>
                <a:gd name="connsiteY232" fmla="*/ 84732 h 1295694"/>
                <a:gd name="connsiteX233" fmla="*/ 118329 w 2233100"/>
                <a:gd name="connsiteY233" fmla="*/ 81201 h 1295694"/>
                <a:gd name="connsiteX234" fmla="*/ 107737 w 2233100"/>
                <a:gd name="connsiteY234" fmla="*/ 77671 h 1295694"/>
                <a:gd name="connsiteX235" fmla="*/ 86554 w 2233100"/>
                <a:gd name="connsiteY235" fmla="*/ 67079 h 1295694"/>
                <a:gd name="connsiteX236" fmla="*/ 65371 w 2233100"/>
                <a:gd name="connsiteY236" fmla="*/ 56488 h 1295694"/>
                <a:gd name="connsiteX237" fmla="*/ 33597 w 2233100"/>
                <a:gd name="connsiteY237" fmla="*/ 42366 h 1295694"/>
                <a:gd name="connsiteX238" fmla="*/ 23005 w 2233100"/>
                <a:gd name="connsiteY238" fmla="*/ 38835 h 1295694"/>
                <a:gd name="connsiteX239" fmla="*/ 1822 w 2233100"/>
                <a:gd name="connsiteY239" fmla="*/ 28244 h 1295694"/>
                <a:gd name="connsiteX240" fmla="*/ 1822 w 2233100"/>
                <a:gd name="connsiteY240" fmla="*/ 0 h 129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233100" h="1295694">
                  <a:moveTo>
                    <a:pt x="1822" y="0"/>
                  </a:moveTo>
                  <a:lnTo>
                    <a:pt x="1822" y="0"/>
                  </a:lnTo>
                  <a:cubicBezTo>
                    <a:pt x="3831" y="753"/>
                    <a:pt x="45106" y="16628"/>
                    <a:pt x="51249" y="17652"/>
                  </a:cubicBezTo>
                  <a:lnTo>
                    <a:pt x="72432" y="21183"/>
                  </a:lnTo>
                  <a:cubicBezTo>
                    <a:pt x="78336" y="22256"/>
                    <a:pt x="84166" y="23726"/>
                    <a:pt x="90085" y="24713"/>
                  </a:cubicBezTo>
                  <a:cubicBezTo>
                    <a:pt x="98293" y="26081"/>
                    <a:pt x="106560" y="27067"/>
                    <a:pt x="114798" y="28244"/>
                  </a:cubicBezTo>
                  <a:cubicBezTo>
                    <a:pt x="121859" y="30598"/>
                    <a:pt x="130718" y="30042"/>
                    <a:pt x="135981" y="35305"/>
                  </a:cubicBezTo>
                  <a:cubicBezTo>
                    <a:pt x="145675" y="44997"/>
                    <a:pt x="139885" y="41313"/>
                    <a:pt x="153634" y="45896"/>
                  </a:cubicBezTo>
                  <a:lnTo>
                    <a:pt x="174817" y="60018"/>
                  </a:lnTo>
                  <a:cubicBezTo>
                    <a:pt x="178348" y="62372"/>
                    <a:pt x="182409" y="64078"/>
                    <a:pt x="185409" y="67079"/>
                  </a:cubicBezTo>
                  <a:cubicBezTo>
                    <a:pt x="194547" y="76218"/>
                    <a:pt x="204514" y="87571"/>
                    <a:pt x="217183" y="91793"/>
                  </a:cubicBezTo>
                  <a:lnTo>
                    <a:pt x="227775" y="95323"/>
                  </a:lnTo>
                  <a:cubicBezTo>
                    <a:pt x="231305" y="97677"/>
                    <a:pt x="234466" y="100713"/>
                    <a:pt x="238366" y="102384"/>
                  </a:cubicBezTo>
                  <a:cubicBezTo>
                    <a:pt x="242826" y="104296"/>
                    <a:pt x="247822" y="104582"/>
                    <a:pt x="252488" y="105915"/>
                  </a:cubicBezTo>
                  <a:cubicBezTo>
                    <a:pt x="256066" y="106937"/>
                    <a:pt x="259502" y="108423"/>
                    <a:pt x="263080" y="109445"/>
                  </a:cubicBezTo>
                  <a:cubicBezTo>
                    <a:pt x="267746" y="110778"/>
                    <a:pt x="272554" y="111582"/>
                    <a:pt x="277202" y="112976"/>
                  </a:cubicBezTo>
                  <a:cubicBezTo>
                    <a:pt x="284331" y="115115"/>
                    <a:pt x="291324" y="117683"/>
                    <a:pt x="298385" y="120037"/>
                  </a:cubicBezTo>
                  <a:lnTo>
                    <a:pt x="308976" y="123567"/>
                  </a:lnTo>
                  <a:cubicBezTo>
                    <a:pt x="310153" y="127098"/>
                    <a:pt x="310843" y="130830"/>
                    <a:pt x="312507" y="134159"/>
                  </a:cubicBezTo>
                  <a:cubicBezTo>
                    <a:pt x="317482" y="144108"/>
                    <a:pt x="334514" y="162815"/>
                    <a:pt x="340751" y="165933"/>
                  </a:cubicBezTo>
                  <a:cubicBezTo>
                    <a:pt x="345458" y="168287"/>
                    <a:pt x="350303" y="170383"/>
                    <a:pt x="354873" y="172994"/>
                  </a:cubicBezTo>
                  <a:cubicBezTo>
                    <a:pt x="358557" y="175099"/>
                    <a:pt x="361587" y="178332"/>
                    <a:pt x="365464" y="180055"/>
                  </a:cubicBezTo>
                  <a:cubicBezTo>
                    <a:pt x="372265" y="183078"/>
                    <a:pt x="379586" y="184762"/>
                    <a:pt x="386647" y="187116"/>
                  </a:cubicBezTo>
                  <a:cubicBezTo>
                    <a:pt x="390178" y="188293"/>
                    <a:pt x="393628" y="189744"/>
                    <a:pt x="397239" y="190647"/>
                  </a:cubicBezTo>
                  <a:cubicBezTo>
                    <a:pt x="414971" y="195079"/>
                    <a:pt x="406758" y="192642"/>
                    <a:pt x="421952" y="197708"/>
                  </a:cubicBezTo>
                  <a:cubicBezTo>
                    <a:pt x="439483" y="224003"/>
                    <a:pt x="416952" y="191708"/>
                    <a:pt x="439605" y="218891"/>
                  </a:cubicBezTo>
                  <a:cubicBezTo>
                    <a:pt x="442321" y="222151"/>
                    <a:pt x="443473" y="226688"/>
                    <a:pt x="446666" y="229482"/>
                  </a:cubicBezTo>
                  <a:cubicBezTo>
                    <a:pt x="453053" y="235070"/>
                    <a:pt x="460788" y="238897"/>
                    <a:pt x="467849" y="243604"/>
                  </a:cubicBezTo>
                  <a:cubicBezTo>
                    <a:pt x="471379" y="245958"/>
                    <a:pt x="475440" y="247665"/>
                    <a:pt x="478440" y="250665"/>
                  </a:cubicBezTo>
                  <a:cubicBezTo>
                    <a:pt x="481971" y="254196"/>
                    <a:pt x="485967" y="257316"/>
                    <a:pt x="489032" y="261257"/>
                  </a:cubicBezTo>
                  <a:cubicBezTo>
                    <a:pt x="494242" y="267956"/>
                    <a:pt x="496093" y="277733"/>
                    <a:pt x="503154" y="282440"/>
                  </a:cubicBezTo>
                  <a:cubicBezTo>
                    <a:pt x="527433" y="298626"/>
                    <a:pt x="516286" y="293879"/>
                    <a:pt x="534928" y="300092"/>
                  </a:cubicBezTo>
                  <a:cubicBezTo>
                    <a:pt x="553313" y="327671"/>
                    <a:pt x="529842" y="297160"/>
                    <a:pt x="552581" y="314214"/>
                  </a:cubicBezTo>
                  <a:cubicBezTo>
                    <a:pt x="585038" y="338557"/>
                    <a:pt x="556894" y="327420"/>
                    <a:pt x="580825" y="335398"/>
                  </a:cubicBezTo>
                  <a:cubicBezTo>
                    <a:pt x="587477" y="342050"/>
                    <a:pt x="593160" y="349117"/>
                    <a:pt x="602008" y="353050"/>
                  </a:cubicBezTo>
                  <a:cubicBezTo>
                    <a:pt x="608809" y="356073"/>
                    <a:pt x="623191" y="360111"/>
                    <a:pt x="623191" y="360111"/>
                  </a:cubicBezTo>
                  <a:cubicBezTo>
                    <a:pt x="643428" y="390468"/>
                    <a:pt x="616482" y="354743"/>
                    <a:pt x="640843" y="374233"/>
                  </a:cubicBezTo>
                  <a:cubicBezTo>
                    <a:pt x="644156" y="376884"/>
                    <a:pt x="644711" y="382031"/>
                    <a:pt x="647904" y="384825"/>
                  </a:cubicBezTo>
                  <a:cubicBezTo>
                    <a:pt x="654291" y="390413"/>
                    <a:pt x="662026" y="394240"/>
                    <a:pt x="669087" y="398947"/>
                  </a:cubicBezTo>
                  <a:lnTo>
                    <a:pt x="679679" y="406008"/>
                  </a:lnTo>
                  <a:cubicBezTo>
                    <a:pt x="697210" y="432303"/>
                    <a:pt x="674679" y="400007"/>
                    <a:pt x="697331" y="427191"/>
                  </a:cubicBezTo>
                  <a:cubicBezTo>
                    <a:pt x="700047" y="430451"/>
                    <a:pt x="702494" y="433987"/>
                    <a:pt x="704392" y="437782"/>
                  </a:cubicBezTo>
                  <a:cubicBezTo>
                    <a:pt x="706056" y="441111"/>
                    <a:pt x="705598" y="445468"/>
                    <a:pt x="707923" y="448374"/>
                  </a:cubicBezTo>
                  <a:cubicBezTo>
                    <a:pt x="710574" y="451687"/>
                    <a:pt x="714984" y="453081"/>
                    <a:pt x="718514" y="455435"/>
                  </a:cubicBezTo>
                  <a:cubicBezTo>
                    <a:pt x="721623" y="464761"/>
                    <a:pt x="727064" y="484174"/>
                    <a:pt x="736167" y="487209"/>
                  </a:cubicBezTo>
                  <a:lnTo>
                    <a:pt x="746758" y="490740"/>
                  </a:lnTo>
                  <a:cubicBezTo>
                    <a:pt x="749112" y="494270"/>
                    <a:pt x="750506" y="498680"/>
                    <a:pt x="753819" y="501331"/>
                  </a:cubicBezTo>
                  <a:cubicBezTo>
                    <a:pt x="756725" y="503656"/>
                    <a:pt x="761082" y="503198"/>
                    <a:pt x="764411" y="504862"/>
                  </a:cubicBezTo>
                  <a:cubicBezTo>
                    <a:pt x="788789" y="517052"/>
                    <a:pt x="759736" y="508107"/>
                    <a:pt x="789124" y="515453"/>
                  </a:cubicBezTo>
                  <a:cubicBezTo>
                    <a:pt x="819480" y="535690"/>
                    <a:pt x="781073" y="511427"/>
                    <a:pt x="810307" y="526045"/>
                  </a:cubicBezTo>
                  <a:cubicBezTo>
                    <a:pt x="837675" y="539729"/>
                    <a:pt x="804877" y="527766"/>
                    <a:pt x="831490" y="536636"/>
                  </a:cubicBezTo>
                  <a:cubicBezTo>
                    <a:pt x="861846" y="556873"/>
                    <a:pt x="823439" y="532610"/>
                    <a:pt x="852673" y="547228"/>
                  </a:cubicBezTo>
                  <a:cubicBezTo>
                    <a:pt x="880041" y="560912"/>
                    <a:pt x="847243" y="548949"/>
                    <a:pt x="873856" y="557819"/>
                  </a:cubicBezTo>
                  <a:cubicBezTo>
                    <a:pt x="877387" y="560173"/>
                    <a:pt x="880653" y="562982"/>
                    <a:pt x="884448" y="564880"/>
                  </a:cubicBezTo>
                  <a:cubicBezTo>
                    <a:pt x="887776" y="566544"/>
                    <a:pt x="891786" y="566604"/>
                    <a:pt x="895039" y="568411"/>
                  </a:cubicBezTo>
                  <a:cubicBezTo>
                    <a:pt x="902457" y="572532"/>
                    <a:pt x="909161" y="577826"/>
                    <a:pt x="916222" y="582533"/>
                  </a:cubicBezTo>
                  <a:lnTo>
                    <a:pt x="926814" y="589594"/>
                  </a:lnTo>
                  <a:cubicBezTo>
                    <a:pt x="929168" y="593124"/>
                    <a:pt x="930562" y="597534"/>
                    <a:pt x="933875" y="600185"/>
                  </a:cubicBezTo>
                  <a:cubicBezTo>
                    <a:pt x="936781" y="602510"/>
                    <a:pt x="941138" y="602052"/>
                    <a:pt x="944466" y="603716"/>
                  </a:cubicBezTo>
                  <a:cubicBezTo>
                    <a:pt x="948261" y="605614"/>
                    <a:pt x="951527" y="608423"/>
                    <a:pt x="955058" y="610777"/>
                  </a:cubicBezTo>
                  <a:cubicBezTo>
                    <a:pt x="957412" y="614307"/>
                    <a:pt x="958926" y="618574"/>
                    <a:pt x="962119" y="621368"/>
                  </a:cubicBezTo>
                  <a:cubicBezTo>
                    <a:pt x="968506" y="626956"/>
                    <a:pt x="976241" y="630783"/>
                    <a:pt x="983302" y="635490"/>
                  </a:cubicBezTo>
                  <a:cubicBezTo>
                    <a:pt x="994426" y="642906"/>
                    <a:pt x="992117" y="642709"/>
                    <a:pt x="1004485" y="646082"/>
                  </a:cubicBezTo>
                  <a:cubicBezTo>
                    <a:pt x="1013847" y="648635"/>
                    <a:pt x="1023522" y="650074"/>
                    <a:pt x="1032729" y="653143"/>
                  </a:cubicBezTo>
                  <a:cubicBezTo>
                    <a:pt x="1045553" y="657417"/>
                    <a:pt x="1039599" y="656673"/>
                    <a:pt x="1050381" y="656673"/>
                  </a:cubicBezTo>
                  <a:lnTo>
                    <a:pt x="1053912" y="660204"/>
                  </a:lnTo>
                  <a:cubicBezTo>
                    <a:pt x="1062150" y="666088"/>
                    <a:pt x="1069712" y="673057"/>
                    <a:pt x="1078626" y="677856"/>
                  </a:cubicBezTo>
                  <a:cubicBezTo>
                    <a:pt x="1085179" y="681385"/>
                    <a:pt x="1092748" y="682563"/>
                    <a:pt x="1099809" y="684917"/>
                  </a:cubicBezTo>
                  <a:cubicBezTo>
                    <a:pt x="1103339" y="686094"/>
                    <a:pt x="1107304" y="686384"/>
                    <a:pt x="1110400" y="688448"/>
                  </a:cubicBezTo>
                  <a:cubicBezTo>
                    <a:pt x="1113931" y="690802"/>
                    <a:pt x="1117197" y="693611"/>
                    <a:pt x="1120992" y="695509"/>
                  </a:cubicBezTo>
                  <a:cubicBezTo>
                    <a:pt x="1126920" y="698473"/>
                    <a:pt x="1140055" y="700875"/>
                    <a:pt x="1145705" y="702570"/>
                  </a:cubicBezTo>
                  <a:cubicBezTo>
                    <a:pt x="1152834" y="704709"/>
                    <a:pt x="1159827" y="707277"/>
                    <a:pt x="1166888" y="709631"/>
                  </a:cubicBezTo>
                  <a:cubicBezTo>
                    <a:pt x="1170419" y="710808"/>
                    <a:pt x="1173831" y="712431"/>
                    <a:pt x="1177480" y="713161"/>
                  </a:cubicBezTo>
                  <a:cubicBezTo>
                    <a:pt x="1202434" y="718153"/>
                    <a:pt x="1189435" y="714794"/>
                    <a:pt x="1216315" y="723753"/>
                  </a:cubicBezTo>
                  <a:lnTo>
                    <a:pt x="1226907" y="727283"/>
                  </a:lnTo>
                  <a:lnTo>
                    <a:pt x="1237498" y="730814"/>
                  </a:lnTo>
                  <a:cubicBezTo>
                    <a:pt x="1239852" y="734344"/>
                    <a:pt x="1240961" y="739156"/>
                    <a:pt x="1244559" y="741405"/>
                  </a:cubicBezTo>
                  <a:cubicBezTo>
                    <a:pt x="1250871" y="745350"/>
                    <a:pt x="1265742" y="748466"/>
                    <a:pt x="1265742" y="748466"/>
                  </a:cubicBezTo>
                  <a:cubicBezTo>
                    <a:pt x="1269273" y="750820"/>
                    <a:pt x="1272456" y="753804"/>
                    <a:pt x="1276334" y="755527"/>
                  </a:cubicBezTo>
                  <a:cubicBezTo>
                    <a:pt x="1283135" y="758550"/>
                    <a:pt x="1290456" y="760234"/>
                    <a:pt x="1297517" y="762588"/>
                  </a:cubicBezTo>
                  <a:cubicBezTo>
                    <a:pt x="1301047" y="763765"/>
                    <a:pt x="1304498" y="765217"/>
                    <a:pt x="1308108" y="766119"/>
                  </a:cubicBezTo>
                  <a:cubicBezTo>
                    <a:pt x="1312637" y="767251"/>
                    <a:pt x="1327754" y="770646"/>
                    <a:pt x="1332822" y="773180"/>
                  </a:cubicBezTo>
                  <a:cubicBezTo>
                    <a:pt x="1336617" y="775078"/>
                    <a:pt x="1339536" y="778518"/>
                    <a:pt x="1343413" y="780241"/>
                  </a:cubicBezTo>
                  <a:cubicBezTo>
                    <a:pt x="1343433" y="780250"/>
                    <a:pt x="1369882" y="789063"/>
                    <a:pt x="1375188" y="790832"/>
                  </a:cubicBezTo>
                  <a:lnTo>
                    <a:pt x="1396371" y="797893"/>
                  </a:lnTo>
                  <a:cubicBezTo>
                    <a:pt x="1399901" y="799070"/>
                    <a:pt x="1403313" y="800694"/>
                    <a:pt x="1406962" y="801424"/>
                  </a:cubicBezTo>
                  <a:lnTo>
                    <a:pt x="1424615" y="804954"/>
                  </a:lnTo>
                  <a:cubicBezTo>
                    <a:pt x="1431658" y="806235"/>
                    <a:pt x="1438853" y="806749"/>
                    <a:pt x="1445798" y="808485"/>
                  </a:cubicBezTo>
                  <a:cubicBezTo>
                    <a:pt x="1453019" y="810290"/>
                    <a:pt x="1459683" y="814086"/>
                    <a:pt x="1466981" y="815546"/>
                  </a:cubicBezTo>
                  <a:cubicBezTo>
                    <a:pt x="1472865" y="816723"/>
                    <a:pt x="1478812" y="817621"/>
                    <a:pt x="1484633" y="819076"/>
                  </a:cubicBezTo>
                  <a:cubicBezTo>
                    <a:pt x="1511571" y="825811"/>
                    <a:pt x="1476304" y="819528"/>
                    <a:pt x="1509347" y="826137"/>
                  </a:cubicBezTo>
                  <a:cubicBezTo>
                    <a:pt x="1528419" y="829951"/>
                    <a:pt x="1528260" y="828281"/>
                    <a:pt x="1544652" y="833198"/>
                  </a:cubicBezTo>
                  <a:cubicBezTo>
                    <a:pt x="1551781" y="835337"/>
                    <a:pt x="1558774" y="837905"/>
                    <a:pt x="1565835" y="840259"/>
                  </a:cubicBezTo>
                  <a:cubicBezTo>
                    <a:pt x="1569365" y="841436"/>
                    <a:pt x="1572777" y="843060"/>
                    <a:pt x="1576426" y="843790"/>
                  </a:cubicBezTo>
                  <a:cubicBezTo>
                    <a:pt x="1582310" y="844967"/>
                    <a:pt x="1588290" y="845741"/>
                    <a:pt x="1594079" y="847320"/>
                  </a:cubicBezTo>
                  <a:cubicBezTo>
                    <a:pt x="1601260" y="849278"/>
                    <a:pt x="1607964" y="852921"/>
                    <a:pt x="1615262" y="854381"/>
                  </a:cubicBezTo>
                  <a:cubicBezTo>
                    <a:pt x="1658443" y="863019"/>
                    <a:pt x="1613652" y="853300"/>
                    <a:pt x="1643506" y="861442"/>
                  </a:cubicBezTo>
                  <a:cubicBezTo>
                    <a:pt x="1652869" y="863995"/>
                    <a:pt x="1662544" y="865434"/>
                    <a:pt x="1671750" y="868503"/>
                  </a:cubicBezTo>
                  <a:cubicBezTo>
                    <a:pt x="1697138" y="876967"/>
                    <a:pt x="1665440" y="866700"/>
                    <a:pt x="1696463" y="875564"/>
                  </a:cubicBezTo>
                  <a:cubicBezTo>
                    <a:pt x="1717171" y="881480"/>
                    <a:pt x="1697015" y="875841"/>
                    <a:pt x="1717646" y="886156"/>
                  </a:cubicBezTo>
                  <a:cubicBezTo>
                    <a:pt x="1720975" y="887820"/>
                    <a:pt x="1724660" y="888664"/>
                    <a:pt x="1728238" y="889686"/>
                  </a:cubicBezTo>
                  <a:cubicBezTo>
                    <a:pt x="1732904" y="891019"/>
                    <a:pt x="1737712" y="891823"/>
                    <a:pt x="1742360" y="893217"/>
                  </a:cubicBezTo>
                  <a:cubicBezTo>
                    <a:pt x="1757412" y="897733"/>
                    <a:pt x="1776319" y="905792"/>
                    <a:pt x="1791787" y="907339"/>
                  </a:cubicBezTo>
                  <a:cubicBezTo>
                    <a:pt x="1805405" y="908701"/>
                    <a:pt x="1840328" y="911899"/>
                    <a:pt x="1855336" y="914400"/>
                  </a:cubicBezTo>
                  <a:cubicBezTo>
                    <a:pt x="1860122" y="915198"/>
                    <a:pt x="1864700" y="916978"/>
                    <a:pt x="1869458" y="917930"/>
                  </a:cubicBezTo>
                  <a:cubicBezTo>
                    <a:pt x="1876477" y="919334"/>
                    <a:pt x="1883696" y="919725"/>
                    <a:pt x="1890641" y="921461"/>
                  </a:cubicBezTo>
                  <a:cubicBezTo>
                    <a:pt x="1897862" y="923266"/>
                    <a:pt x="1904763" y="926168"/>
                    <a:pt x="1911824" y="928522"/>
                  </a:cubicBezTo>
                  <a:lnTo>
                    <a:pt x="1943598" y="939113"/>
                  </a:lnTo>
                  <a:lnTo>
                    <a:pt x="1954190" y="942644"/>
                  </a:lnTo>
                  <a:lnTo>
                    <a:pt x="1964781" y="946174"/>
                  </a:lnTo>
                  <a:cubicBezTo>
                    <a:pt x="1972675" y="954067"/>
                    <a:pt x="1968514" y="953235"/>
                    <a:pt x="1975373" y="953235"/>
                  </a:cubicBezTo>
                  <a:lnTo>
                    <a:pt x="2113063" y="953235"/>
                  </a:lnTo>
                  <a:lnTo>
                    <a:pt x="2109532" y="953235"/>
                  </a:lnTo>
                  <a:cubicBezTo>
                    <a:pt x="2116593" y="961473"/>
                    <a:pt x="2122606" y="970741"/>
                    <a:pt x="2130715" y="977949"/>
                  </a:cubicBezTo>
                  <a:cubicBezTo>
                    <a:pt x="2133497" y="980421"/>
                    <a:pt x="2138401" y="979154"/>
                    <a:pt x="2141307" y="981479"/>
                  </a:cubicBezTo>
                  <a:cubicBezTo>
                    <a:pt x="2144620" y="984130"/>
                    <a:pt x="2145368" y="989070"/>
                    <a:pt x="2148368" y="992071"/>
                  </a:cubicBezTo>
                  <a:cubicBezTo>
                    <a:pt x="2151368" y="995071"/>
                    <a:pt x="2155429" y="996778"/>
                    <a:pt x="2158959" y="999132"/>
                  </a:cubicBezTo>
                  <a:cubicBezTo>
                    <a:pt x="2170149" y="1015916"/>
                    <a:pt x="2164678" y="1005697"/>
                    <a:pt x="2173081" y="1030906"/>
                  </a:cubicBezTo>
                  <a:cubicBezTo>
                    <a:pt x="2174258" y="1034437"/>
                    <a:pt x="2176612" y="1037776"/>
                    <a:pt x="2176612" y="1041498"/>
                  </a:cubicBezTo>
                  <a:lnTo>
                    <a:pt x="2176612" y="1052089"/>
                  </a:lnTo>
                  <a:lnTo>
                    <a:pt x="2233100" y="1052089"/>
                  </a:lnTo>
                  <a:lnTo>
                    <a:pt x="2233100" y="1295694"/>
                  </a:lnTo>
                  <a:lnTo>
                    <a:pt x="2176612" y="1295694"/>
                  </a:lnTo>
                  <a:lnTo>
                    <a:pt x="2176612" y="1260389"/>
                  </a:lnTo>
                  <a:lnTo>
                    <a:pt x="2158959" y="1260389"/>
                  </a:lnTo>
                  <a:lnTo>
                    <a:pt x="2158959" y="1207431"/>
                  </a:lnTo>
                  <a:lnTo>
                    <a:pt x="2144837" y="1207431"/>
                  </a:lnTo>
                  <a:lnTo>
                    <a:pt x="2144837" y="1168596"/>
                  </a:lnTo>
                  <a:lnTo>
                    <a:pt x="2120124" y="1168596"/>
                  </a:lnTo>
                  <a:lnTo>
                    <a:pt x="2120124" y="1119169"/>
                  </a:lnTo>
                  <a:lnTo>
                    <a:pt x="1975373" y="1119169"/>
                  </a:lnTo>
                  <a:lnTo>
                    <a:pt x="1975373" y="1119169"/>
                  </a:lnTo>
                  <a:lnTo>
                    <a:pt x="1975373" y="1090925"/>
                  </a:lnTo>
                  <a:lnTo>
                    <a:pt x="1943598" y="1090925"/>
                  </a:lnTo>
                  <a:lnTo>
                    <a:pt x="1943598" y="1087394"/>
                  </a:lnTo>
                  <a:cubicBezTo>
                    <a:pt x="1942671" y="1086600"/>
                    <a:pt x="1917350" y="1063175"/>
                    <a:pt x="1908293" y="1059150"/>
                  </a:cubicBezTo>
                  <a:cubicBezTo>
                    <a:pt x="1901492" y="1056127"/>
                    <a:pt x="1894171" y="1054443"/>
                    <a:pt x="1887110" y="1052089"/>
                  </a:cubicBezTo>
                  <a:cubicBezTo>
                    <a:pt x="1868992" y="1046050"/>
                    <a:pt x="1872821" y="1046506"/>
                    <a:pt x="1844744" y="1045028"/>
                  </a:cubicBezTo>
                  <a:cubicBezTo>
                    <a:pt x="1810643" y="1043233"/>
                    <a:pt x="1776488" y="1042675"/>
                    <a:pt x="1742360" y="1041498"/>
                  </a:cubicBezTo>
                  <a:cubicBezTo>
                    <a:pt x="1735299" y="1036791"/>
                    <a:pt x="1729228" y="1030060"/>
                    <a:pt x="1721177" y="1027376"/>
                  </a:cubicBezTo>
                  <a:cubicBezTo>
                    <a:pt x="1717646" y="1026199"/>
                    <a:pt x="1713914" y="1025509"/>
                    <a:pt x="1710585" y="1023845"/>
                  </a:cubicBezTo>
                  <a:cubicBezTo>
                    <a:pt x="1706790" y="1021947"/>
                    <a:pt x="1703871" y="1018507"/>
                    <a:pt x="1699994" y="1016784"/>
                  </a:cubicBezTo>
                  <a:cubicBezTo>
                    <a:pt x="1699974" y="1016775"/>
                    <a:pt x="1673525" y="1007962"/>
                    <a:pt x="1668219" y="1006193"/>
                  </a:cubicBezTo>
                  <a:cubicBezTo>
                    <a:pt x="1664689" y="1005016"/>
                    <a:pt x="1660724" y="1004726"/>
                    <a:pt x="1657628" y="1002662"/>
                  </a:cubicBezTo>
                  <a:cubicBezTo>
                    <a:pt x="1633348" y="986476"/>
                    <a:pt x="1644496" y="991223"/>
                    <a:pt x="1625853" y="985010"/>
                  </a:cubicBezTo>
                  <a:cubicBezTo>
                    <a:pt x="1622323" y="981479"/>
                    <a:pt x="1619416" y="977188"/>
                    <a:pt x="1615262" y="974418"/>
                  </a:cubicBezTo>
                  <a:cubicBezTo>
                    <a:pt x="1610423" y="971192"/>
                    <a:pt x="1589864" y="968069"/>
                    <a:pt x="1587018" y="967357"/>
                  </a:cubicBezTo>
                  <a:cubicBezTo>
                    <a:pt x="1583408" y="966454"/>
                    <a:pt x="1580119" y="964289"/>
                    <a:pt x="1576426" y="963827"/>
                  </a:cubicBezTo>
                  <a:cubicBezTo>
                    <a:pt x="1561201" y="961924"/>
                    <a:pt x="1545829" y="961473"/>
                    <a:pt x="1530530" y="960296"/>
                  </a:cubicBezTo>
                  <a:cubicBezTo>
                    <a:pt x="1505582" y="955307"/>
                    <a:pt x="1518566" y="958663"/>
                    <a:pt x="1491694" y="949705"/>
                  </a:cubicBezTo>
                  <a:lnTo>
                    <a:pt x="1481103" y="946174"/>
                  </a:lnTo>
                  <a:lnTo>
                    <a:pt x="1470511" y="942644"/>
                  </a:lnTo>
                  <a:cubicBezTo>
                    <a:pt x="1466981" y="940290"/>
                    <a:pt x="1463715" y="937481"/>
                    <a:pt x="1459920" y="935583"/>
                  </a:cubicBezTo>
                  <a:cubicBezTo>
                    <a:pt x="1456591" y="933919"/>
                    <a:pt x="1452425" y="934116"/>
                    <a:pt x="1449328" y="932052"/>
                  </a:cubicBezTo>
                  <a:cubicBezTo>
                    <a:pt x="1445174" y="929283"/>
                    <a:pt x="1442891" y="924230"/>
                    <a:pt x="1438737" y="921461"/>
                  </a:cubicBezTo>
                  <a:cubicBezTo>
                    <a:pt x="1435640" y="919397"/>
                    <a:pt x="1431723" y="918952"/>
                    <a:pt x="1428145" y="917930"/>
                  </a:cubicBezTo>
                  <a:cubicBezTo>
                    <a:pt x="1403541" y="910900"/>
                    <a:pt x="1424028" y="917800"/>
                    <a:pt x="1392840" y="910869"/>
                  </a:cubicBezTo>
                  <a:cubicBezTo>
                    <a:pt x="1389207" y="910062"/>
                    <a:pt x="1385827" y="908361"/>
                    <a:pt x="1382249" y="907339"/>
                  </a:cubicBezTo>
                  <a:cubicBezTo>
                    <a:pt x="1377583" y="906006"/>
                    <a:pt x="1372885" y="904760"/>
                    <a:pt x="1368127" y="903808"/>
                  </a:cubicBezTo>
                  <a:cubicBezTo>
                    <a:pt x="1361108" y="902404"/>
                    <a:pt x="1353987" y="901559"/>
                    <a:pt x="1346944" y="900278"/>
                  </a:cubicBezTo>
                  <a:cubicBezTo>
                    <a:pt x="1324990" y="896286"/>
                    <a:pt x="1331267" y="897405"/>
                    <a:pt x="1308108" y="889686"/>
                  </a:cubicBezTo>
                  <a:lnTo>
                    <a:pt x="1297517" y="886156"/>
                  </a:lnTo>
                  <a:cubicBezTo>
                    <a:pt x="1293986" y="883802"/>
                    <a:pt x="1290803" y="880818"/>
                    <a:pt x="1286925" y="879095"/>
                  </a:cubicBezTo>
                  <a:cubicBezTo>
                    <a:pt x="1280124" y="876072"/>
                    <a:pt x="1272803" y="874388"/>
                    <a:pt x="1265742" y="872034"/>
                  </a:cubicBezTo>
                  <a:lnTo>
                    <a:pt x="1255151" y="868503"/>
                  </a:lnTo>
                  <a:lnTo>
                    <a:pt x="1191602" y="847320"/>
                  </a:lnTo>
                  <a:cubicBezTo>
                    <a:pt x="1191597" y="847318"/>
                    <a:pt x="1170424" y="840263"/>
                    <a:pt x="1170419" y="840259"/>
                  </a:cubicBezTo>
                  <a:cubicBezTo>
                    <a:pt x="1166888" y="837905"/>
                    <a:pt x="1163705" y="834921"/>
                    <a:pt x="1159827" y="833198"/>
                  </a:cubicBezTo>
                  <a:cubicBezTo>
                    <a:pt x="1153026" y="830175"/>
                    <a:pt x="1138644" y="826137"/>
                    <a:pt x="1138644" y="826137"/>
                  </a:cubicBezTo>
                  <a:cubicBezTo>
                    <a:pt x="1104497" y="800528"/>
                    <a:pt x="1140886" y="825493"/>
                    <a:pt x="1113931" y="812015"/>
                  </a:cubicBezTo>
                  <a:cubicBezTo>
                    <a:pt x="1110136" y="810117"/>
                    <a:pt x="1107217" y="806677"/>
                    <a:pt x="1103339" y="804954"/>
                  </a:cubicBezTo>
                  <a:cubicBezTo>
                    <a:pt x="1096538" y="801931"/>
                    <a:pt x="1089217" y="800247"/>
                    <a:pt x="1082156" y="797893"/>
                  </a:cubicBezTo>
                  <a:lnTo>
                    <a:pt x="1050381" y="787302"/>
                  </a:lnTo>
                  <a:lnTo>
                    <a:pt x="1039790" y="783771"/>
                  </a:lnTo>
                  <a:cubicBezTo>
                    <a:pt x="1036259" y="782594"/>
                    <a:pt x="1032527" y="781906"/>
                    <a:pt x="1029198" y="780241"/>
                  </a:cubicBezTo>
                  <a:lnTo>
                    <a:pt x="1022137" y="776710"/>
                  </a:lnTo>
                  <a:lnTo>
                    <a:pt x="1022137" y="776710"/>
                  </a:lnTo>
                  <a:cubicBezTo>
                    <a:pt x="1012722" y="772003"/>
                    <a:pt x="1003134" y="767628"/>
                    <a:pt x="993893" y="762588"/>
                  </a:cubicBezTo>
                  <a:cubicBezTo>
                    <a:pt x="972385" y="750856"/>
                    <a:pt x="994187" y="759155"/>
                    <a:pt x="972710" y="751997"/>
                  </a:cubicBezTo>
                  <a:cubicBezTo>
                    <a:pt x="956918" y="728308"/>
                    <a:pt x="975521" y="751517"/>
                    <a:pt x="955058" y="737875"/>
                  </a:cubicBezTo>
                  <a:cubicBezTo>
                    <a:pt x="950903" y="735105"/>
                    <a:pt x="948407" y="730348"/>
                    <a:pt x="944466" y="727283"/>
                  </a:cubicBezTo>
                  <a:cubicBezTo>
                    <a:pt x="937767" y="722073"/>
                    <a:pt x="930344" y="717868"/>
                    <a:pt x="923283" y="713161"/>
                  </a:cubicBezTo>
                  <a:cubicBezTo>
                    <a:pt x="919753" y="710807"/>
                    <a:pt x="915692" y="709100"/>
                    <a:pt x="912692" y="706100"/>
                  </a:cubicBezTo>
                  <a:cubicBezTo>
                    <a:pt x="909161" y="702570"/>
                    <a:pt x="906041" y="698574"/>
                    <a:pt x="902100" y="695509"/>
                  </a:cubicBezTo>
                  <a:cubicBezTo>
                    <a:pt x="895401" y="690299"/>
                    <a:pt x="887978" y="686094"/>
                    <a:pt x="880917" y="681387"/>
                  </a:cubicBezTo>
                  <a:lnTo>
                    <a:pt x="870326" y="674326"/>
                  </a:lnTo>
                  <a:lnTo>
                    <a:pt x="849143" y="660204"/>
                  </a:lnTo>
                  <a:cubicBezTo>
                    <a:pt x="845612" y="657850"/>
                    <a:pt x="842576" y="654485"/>
                    <a:pt x="838551" y="653143"/>
                  </a:cubicBezTo>
                  <a:cubicBezTo>
                    <a:pt x="835021" y="651966"/>
                    <a:pt x="831288" y="651276"/>
                    <a:pt x="827960" y="649612"/>
                  </a:cubicBezTo>
                  <a:cubicBezTo>
                    <a:pt x="824165" y="647714"/>
                    <a:pt x="821246" y="644274"/>
                    <a:pt x="817368" y="642551"/>
                  </a:cubicBezTo>
                  <a:cubicBezTo>
                    <a:pt x="800078" y="634867"/>
                    <a:pt x="797867" y="636701"/>
                    <a:pt x="782063" y="631960"/>
                  </a:cubicBezTo>
                  <a:cubicBezTo>
                    <a:pt x="774934" y="629821"/>
                    <a:pt x="767941" y="627253"/>
                    <a:pt x="760880" y="624899"/>
                  </a:cubicBezTo>
                  <a:cubicBezTo>
                    <a:pt x="757350" y="623722"/>
                    <a:pt x="753385" y="623432"/>
                    <a:pt x="750289" y="621368"/>
                  </a:cubicBezTo>
                  <a:cubicBezTo>
                    <a:pt x="743228" y="616661"/>
                    <a:pt x="735107" y="613246"/>
                    <a:pt x="729106" y="607246"/>
                  </a:cubicBezTo>
                  <a:cubicBezTo>
                    <a:pt x="715514" y="593655"/>
                    <a:pt x="722668" y="599425"/>
                    <a:pt x="707923" y="589594"/>
                  </a:cubicBezTo>
                  <a:cubicBezTo>
                    <a:pt x="706746" y="586063"/>
                    <a:pt x="706456" y="582099"/>
                    <a:pt x="704392" y="579002"/>
                  </a:cubicBezTo>
                  <a:cubicBezTo>
                    <a:pt x="688771" y="555571"/>
                    <a:pt x="698295" y="580928"/>
                    <a:pt x="686740" y="557819"/>
                  </a:cubicBezTo>
                  <a:cubicBezTo>
                    <a:pt x="672122" y="528585"/>
                    <a:pt x="696385" y="566992"/>
                    <a:pt x="676148" y="536636"/>
                  </a:cubicBezTo>
                  <a:cubicBezTo>
                    <a:pt x="667278" y="510023"/>
                    <a:pt x="679241" y="542821"/>
                    <a:pt x="665557" y="515453"/>
                  </a:cubicBezTo>
                  <a:cubicBezTo>
                    <a:pt x="663893" y="512125"/>
                    <a:pt x="663690" y="508190"/>
                    <a:pt x="662026" y="504862"/>
                  </a:cubicBezTo>
                  <a:cubicBezTo>
                    <a:pt x="658033" y="496876"/>
                    <a:pt x="656400" y="495705"/>
                    <a:pt x="651435" y="490740"/>
                  </a:cubicBezTo>
                  <a:lnTo>
                    <a:pt x="654965" y="497801"/>
                  </a:lnTo>
                  <a:cubicBezTo>
                    <a:pt x="647904" y="489563"/>
                    <a:pt x="642462" y="479597"/>
                    <a:pt x="633782" y="473087"/>
                  </a:cubicBezTo>
                  <a:cubicBezTo>
                    <a:pt x="627828" y="468621"/>
                    <a:pt x="618792" y="470155"/>
                    <a:pt x="612599" y="466026"/>
                  </a:cubicBezTo>
                  <a:cubicBezTo>
                    <a:pt x="609069" y="463672"/>
                    <a:pt x="605885" y="460688"/>
                    <a:pt x="602008" y="458965"/>
                  </a:cubicBezTo>
                  <a:cubicBezTo>
                    <a:pt x="601988" y="458956"/>
                    <a:pt x="575539" y="450143"/>
                    <a:pt x="570233" y="448374"/>
                  </a:cubicBezTo>
                  <a:cubicBezTo>
                    <a:pt x="551595" y="442161"/>
                    <a:pt x="562731" y="446902"/>
                    <a:pt x="538459" y="430721"/>
                  </a:cubicBezTo>
                  <a:lnTo>
                    <a:pt x="527867" y="423660"/>
                  </a:lnTo>
                  <a:cubicBezTo>
                    <a:pt x="525513" y="420130"/>
                    <a:pt x="523806" y="416069"/>
                    <a:pt x="520806" y="413069"/>
                  </a:cubicBezTo>
                  <a:cubicBezTo>
                    <a:pt x="499585" y="391848"/>
                    <a:pt x="518678" y="429296"/>
                    <a:pt x="489032" y="384825"/>
                  </a:cubicBezTo>
                  <a:cubicBezTo>
                    <a:pt x="479202" y="370079"/>
                    <a:pt x="484972" y="377233"/>
                    <a:pt x="471379" y="363642"/>
                  </a:cubicBezTo>
                  <a:cubicBezTo>
                    <a:pt x="464507" y="343023"/>
                    <a:pt x="473226" y="361957"/>
                    <a:pt x="457257" y="345989"/>
                  </a:cubicBezTo>
                  <a:cubicBezTo>
                    <a:pt x="454257" y="342989"/>
                    <a:pt x="453015" y="338569"/>
                    <a:pt x="450196" y="335398"/>
                  </a:cubicBezTo>
                  <a:cubicBezTo>
                    <a:pt x="432607" y="315610"/>
                    <a:pt x="434520" y="317885"/>
                    <a:pt x="418422" y="307153"/>
                  </a:cubicBezTo>
                  <a:cubicBezTo>
                    <a:pt x="405475" y="287734"/>
                    <a:pt x="418424" y="304214"/>
                    <a:pt x="400769" y="289501"/>
                  </a:cubicBezTo>
                  <a:cubicBezTo>
                    <a:pt x="383138" y="274808"/>
                    <a:pt x="398201" y="281583"/>
                    <a:pt x="379586" y="275379"/>
                  </a:cubicBezTo>
                  <a:cubicBezTo>
                    <a:pt x="372525" y="270672"/>
                    <a:pt x="366454" y="263941"/>
                    <a:pt x="358403" y="261257"/>
                  </a:cubicBezTo>
                  <a:cubicBezTo>
                    <a:pt x="343787" y="256384"/>
                    <a:pt x="350908" y="259790"/>
                    <a:pt x="337220" y="250665"/>
                  </a:cubicBezTo>
                  <a:cubicBezTo>
                    <a:pt x="334866" y="247135"/>
                    <a:pt x="333472" y="242725"/>
                    <a:pt x="330159" y="240074"/>
                  </a:cubicBezTo>
                  <a:cubicBezTo>
                    <a:pt x="327253" y="237749"/>
                    <a:pt x="322199" y="239174"/>
                    <a:pt x="319568" y="236543"/>
                  </a:cubicBezTo>
                  <a:cubicBezTo>
                    <a:pt x="316937" y="233912"/>
                    <a:pt x="317701" y="229280"/>
                    <a:pt x="316037" y="225952"/>
                  </a:cubicBezTo>
                  <a:cubicBezTo>
                    <a:pt x="310152" y="214183"/>
                    <a:pt x="308977" y="215361"/>
                    <a:pt x="298385" y="208299"/>
                  </a:cubicBezTo>
                  <a:cubicBezTo>
                    <a:pt x="297208" y="204769"/>
                    <a:pt x="297179" y="200614"/>
                    <a:pt x="294854" y="197708"/>
                  </a:cubicBezTo>
                  <a:cubicBezTo>
                    <a:pt x="292203" y="194395"/>
                    <a:pt x="284263" y="190647"/>
                    <a:pt x="284263" y="190647"/>
                  </a:cubicBezTo>
                  <a:lnTo>
                    <a:pt x="287793" y="190647"/>
                  </a:lnTo>
                  <a:cubicBezTo>
                    <a:pt x="276025" y="182409"/>
                    <a:pt x="260457" y="177885"/>
                    <a:pt x="252488" y="165933"/>
                  </a:cubicBezTo>
                  <a:cubicBezTo>
                    <a:pt x="245546" y="155521"/>
                    <a:pt x="245027" y="153243"/>
                    <a:pt x="234836" y="144750"/>
                  </a:cubicBezTo>
                  <a:cubicBezTo>
                    <a:pt x="231576" y="142033"/>
                    <a:pt x="227504" y="140405"/>
                    <a:pt x="224244" y="137689"/>
                  </a:cubicBezTo>
                  <a:cubicBezTo>
                    <a:pt x="220408" y="134493"/>
                    <a:pt x="217489" y="130294"/>
                    <a:pt x="213653" y="127098"/>
                  </a:cubicBezTo>
                  <a:cubicBezTo>
                    <a:pt x="194846" y="111426"/>
                    <a:pt x="211575" y="127120"/>
                    <a:pt x="192470" y="116506"/>
                  </a:cubicBezTo>
                  <a:cubicBezTo>
                    <a:pt x="185052" y="112385"/>
                    <a:pt x="178348" y="107091"/>
                    <a:pt x="171287" y="102384"/>
                  </a:cubicBezTo>
                  <a:cubicBezTo>
                    <a:pt x="167756" y="100030"/>
                    <a:pt x="164721" y="96665"/>
                    <a:pt x="160695" y="95323"/>
                  </a:cubicBezTo>
                  <a:lnTo>
                    <a:pt x="128920" y="84732"/>
                  </a:lnTo>
                  <a:lnTo>
                    <a:pt x="118329" y="81201"/>
                  </a:lnTo>
                  <a:lnTo>
                    <a:pt x="107737" y="77671"/>
                  </a:lnTo>
                  <a:cubicBezTo>
                    <a:pt x="77386" y="57436"/>
                    <a:pt x="115787" y="81696"/>
                    <a:pt x="86554" y="67079"/>
                  </a:cubicBezTo>
                  <a:cubicBezTo>
                    <a:pt x="59185" y="53394"/>
                    <a:pt x="91988" y="65359"/>
                    <a:pt x="65371" y="56488"/>
                  </a:cubicBezTo>
                  <a:cubicBezTo>
                    <a:pt x="48587" y="45298"/>
                    <a:pt x="58806" y="50769"/>
                    <a:pt x="33597" y="42366"/>
                  </a:cubicBezTo>
                  <a:cubicBezTo>
                    <a:pt x="30066" y="41189"/>
                    <a:pt x="26102" y="40899"/>
                    <a:pt x="23005" y="38835"/>
                  </a:cubicBezTo>
                  <a:cubicBezTo>
                    <a:pt x="9318" y="29710"/>
                    <a:pt x="16439" y="33116"/>
                    <a:pt x="1822" y="28244"/>
                  </a:cubicBezTo>
                  <a:cubicBezTo>
                    <a:pt x="-2279" y="11839"/>
                    <a:pt x="1822" y="4707"/>
                    <a:pt x="1822" y="0"/>
                  </a:cubicBezTo>
                  <a:close/>
                </a:path>
              </a:pathLst>
            </a:custGeom>
            <a:solidFill>
              <a:srgbClr val="D77624">
                <a:alpha val="5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grpSp>
      <p:grpSp>
        <p:nvGrpSpPr>
          <p:cNvPr id="50" name="Group 49">
            <a:extLst>
              <a:ext uri="{FF2B5EF4-FFF2-40B4-BE49-F238E27FC236}">
                <a16:creationId xmlns:a16="http://schemas.microsoft.com/office/drawing/2014/main" id="{EB8E4797-33E1-EA98-E829-2FAE0DAF84D2}"/>
              </a:ext>
            </a:extLst>
          </p:cNvPr>
          <p:cNvGrpSpPr/>
          <p:nvPr/>
        </p:nvGrpSpPr>
        <p:grpSpPr>
          <a:xfrm>
            <a:off x="6929323" y="2196439"/>
            <a:ext cx="5092396" cy="2037496"/>
            <a:chOff x="3445770" y="1500463"/>
            <a:chExt cx="2305418" cy="953236"/>
          </a:xfrm>
        </p:grpSpPr>
        <p:sp>
          <p:nvSpPr>
            <p:cNvPr id="51" name="Freeform 50">
              <a:extLst>
                <a:ext uri="{FF2B5EF4-FFF2-40B4-BE49-F238E27FC236}">
                  <a16:creationId xmlns:a16="http://schemas.microsoft.com/office/drawing/2014/main" id="{56FACC29-1F10-015F-99AD-1C7E7CABBAD8}"/>
                </a:ext>
              </a:extLst>
            </p:cNvPr>
            <p:cNvSpPr/>
            <p:nvPr/>
          </p:nvSpPr>
          <p:spPr>
            <a:xfrm>
              <a:off x="3445770" y="1503994"/>
              <a:ext cx="2298357" cy="836729"/>
            </a:xfrm>
            <a:custGeom>
              <a:avLst/>
              <a:gdLst>
                <a:gd name="connsiteX0" fmla="*/ 0 w 2298357"/>
                <a:gd name="connsiteY0" fmla="*/ 0 h 836729"/>
                <a:gd name="connsiteX1" fmla="*/ 0 w 2298357"/>
                <a:gd name="connsiteY1" fmla="*/ 0 h 836729"/>
                <a:gd name="connsiteX2" fmla="*/ 70610 w 2298357"/>
                <a:gd name="connsiteY2" fmla="*/ 3530 h 836729"/>
                <a:gd name="connsiteX3" fmla="*/ 91793 w 2298357"/>
                <a:gd name="connsiteY3" fmla="*/ 10591 h 836729"/>
                <a:gd name="connsiteX4" fmla="*/ 102384 w 2298357"/>
                <a:gd name="connsiteY4" fmla="*/ 14122 h 836729"/>
                <a:gd name="connsiteX5" fmla="*/ 204769 w 2298357"/>
                <a:gd name="connsiteY5" fmla="*/ 14122 h 836729"/>
                <a:gd name="connsiteX6" fmla="*/ 225952 w 2298357"/>
                <a:gd name="connsiteY6" fmla="*/ 28244 h 836729"/>
                <a:gd name="connsiteX7" fmla="*/ 236544 w 2298357"/>
                <a:gd name="connsiteY7" fmla="*/ 31774 h 836729"/>
                <a:gd name="connsiteX8" fmla="*/ 254196 w 2298357"/>
                <a:gd name="connsiteY8" fmla="*/ 52957 h 836729"/>
                <a:gd name="connsiteX9" fmla="*/ 275379 w 2298357"/>
                <a:gd name="connsiteY9" fmla="*/ 60018 h 836729"/>
                <a:gd name="connsiteX10" fmla="*/ 285971 w 2298357"/>
                <a:gd name="connsiteY10" fmla="*/ 67079 h 836729"/>
                <a:gd name="connsiteX11" fmla="*/ 331867 w 2298357"/>
                <a:gd name="connsiteY11" fmla="*/ 74140 h 836729"/>
                <a:gd name="connsiteX12" fmla="*/ 356581 w 2298357"/>
                <a:gd name="connsiteY12" fmla="*/ 81201 h 836729"/>
                <a:gd name="connsiteX13" fmla="*/ 388355 w 2298357"/>
                <a:gd name="connsiteY13" fmla="*/ 105915 h 836729"/>
                <a:gd name="connsiteX14" fmla="*/ 395416 w 2298357"/>
                <a:gd name="connsiteY14" fmla="*/ 120037 h 836729"/>
                <a:gd name="connsiteX15" fmla="*/ 416599 w 2298357"/>
                <a:gd name="connsiteY15" fmla="*/ 137689 h 836729"/>
                <a:gd name="connsiteX16" fmla="*/ 423660 w 2298357"/>
                <a:gd name="connsiteY16" fmla="*/ 148281 h 836729"/>
                <a:gd name="connsiteX17" fmla="*/ 444843 w 2298357"/>
                <a:gd name="connsiteY17" fmla="*/ 151811 h 836729"/>
                <a:gd name="connsiteX18" fmla="*/ 455435 w 2298357"/>
                <a:gd name="connsiteY18" fmla="*/ 155342 h 836729"/>
                <a:gd name="connsiteX19" fmla="*/ 487209 w 2298357"/>
                <a:gd name="connsiteY19" fmla="*/ 169464 h 836729"/>
                <a:gd name="connsiteX20" fmla="*/ 508392 w 2298357"/>
                <a:gd name="connsiteY20" fmla="*/ 176525 h 836729"/>
                <a:gd name="connsiteX21" fmla="*/ 529575 w 2298357"/>
                <a:gd name="connsiteY21" fmla="*/ 187116 h 836729"/>
                <a:gd name="connsiteX22" fmla="*/ 550758 w 2298357"/>
                <a:gd name="connsiteY22" fmla="*/ 201238 h 836729"/>
                <a:gd name="connsiteX23" fmla="*/ 561350 w 2298357"/>
                <a:gd name="connsiteY23" fmla="*/ 204769 h 836729"/>
                <a:gd name="connsiteX24" fmla="*/ 582533 w 2298357"/>
                <a:gd name="connsiteY24" fmla="*/ 215360 h 836729"/>
                <a:gd name="connsiteX25" fmla="*/ 593124 w 2298357"/>
                <a:gd name="connsiteY25" fmla="*/ 222421 h 836729"/>
                <a:gd name="connsiteX26" fmla="*/ 603716 w 2298357"/>
                <a:gd name="connsiteY26" fmla="*/ 225952 h 836729"/>
                <a:gd name="connsiteX27" fmla="*/ 624899 w 2298357"/>
                <a:gd name="connsiteY27" fmla="*/ 240074 h 836729"/>
                <a:gd name="connsiteX28" fmla="*/ 646082 w 2298357"/>
                <a:gd name="connsiteY28" fmla="*/ 247135 h 836729"/>
                <a:gd name="connsiteX29" fmla="*/ 667265 w 2298357"/>
                <a:gd name="connsiteY29" fmla="*/ 261257 h 836729"/>
                <a:gd name="connsiteX30" fmla="*/ 677856 w 2298357"/>
                <a:gd name="connsiteY30" fmla="*/ 268318 h 836729"/>
                <a:gd name="connsiteX31" fmla="*/ 702570 w 2298357"/>
                <a:gd name="connsiteY31" fmla="*/ 293031 h 836729"/>
                <a:gd name="connsiteX32" fmla="*/ 713161 w 2298357"/>
                <a:gd name="connsiteY32" fmla="*/ 300092 h 836729"/>
                <a:gd name="connsiteX33" fmla="*/ 734344 w 2298357"/>
                <a:gd name="connsiteY33" fmla="*/ 307153 h 836729"/>
                <a:gd name="connsiteX34" fmla="*/ 755527 w 2298357"/>
                <a:gd name="connsiteY34" fmla="*/ 324806 h 836729"/>
                <a:gd name="connsiteX35" fmla="*/ 766119 w 2298357"/>
                <a:gd name="connsiteY35" fmla="*/ 331867 h 836729"/>
                <a:gd name="connsiteX36" fmla="*/ 773180 w 2298357"/>
                <a:gd name="connsiteY36" fmla="*/ 342459 h 836729"/>
                <a:gd name="connsiteX37" fmla="*/ 783771 w 2298357"/>
                <a:gd name="connsiteY37" fmla="*/ 349520 h 836729"/>
                <a:gd name="connsiteX38" fmla="*/ 797893 w 2298357"/>
                <a:gd name="connsiteY38" fmla="*/ 370703 h 836729"/>
                <a:gd name="connsiteX39" fmla="*/ 819076 w 2298357"/>
                <a:gd name="connsiteY39" fmla="*/ 377764 h 836729"/>
                <a:gd name="connsiteX40" fmla="*/ 850851 w 2298357"/>
                <a:gd name="connsiteY40" fmla="*/ 388355 h 836729"/>
                <a:gd name="connsiteX41" fmla="*/ 872034 w 2298357"/>
                <a:gd name="connsiteY41" fmla="*/ 398947 h 836729"/>
                <a:gd name="connsiteX42" fmla="*/ 882625 w 2298357"/>
                <a:gd name="connsiteY42" fmla="*/ 402477 h 836729"/>
                <a:gd name="connsiteX43" fmla="*/ 900278 w 2298357"/>
                <a:gd name="connsiteY43" fmla="*/ 420130 h 836729"/>
                <a:gd name="connsiteX44" fmla="*/ 910869 w 2298357"/>
                <a:gd name="connsiteY44" fmla="*/ 427191 h 836729"/>
                <a:gd name="connsiteX45" fmla="*/ 910869 w 2298357"/>
                <a:gd name="connsiteY45" fmla="*/ 430721 h 836729"/>
                <a:gd name="connsiteX46" fmla="*/ 942644 w 2298357"/>
                <a:gd name="connsiteY46" fmla="*/ 434252 h 836729"/>
                <a:gd name="connsiteX47" fmla="*/ 953235 w 2298357"/>
                <a:gd name="connsiteY47" fmla="*/ 437782 h 836729"/>
                <a:gd name="connsiteX48" fmla="*/ 974418 w 2298357"/>
                <a:gd name="connsiteY48" fmla="*/ 451904 h 836729"/>
                <a:gd name="connsiteX49" fmla="*/ 1013254 w 2298357"/>
                <a:gd name="connsiteY49" fmla="*/ 455435 h 836729"/>
                <a:gd name="connsiteX50" fmla="*/ 1034437 w 2298357"/>
                <a:gd name="connsiteY50" fmla="*/ 458965 h 836729"/>
                <a:gd name="connsiteX51" fmla="*/ 1055620 w 2298357"/>
                <a:gd name="connsiteY51" fmla="*/ 466026 h 836729"/>
                <a:gd name="connsiteX52" fmla="*/ 1066211 w 2298357"/>
                <a:gd name="connsiteY52" fmla="*/ 469557 h 836729"/>
                <a:gd name="connsiteX53" fmla="*/ 1076803 w 2298357"/>
                <a:gd name="connsiteY53" fmla="*/ 480148 h 836729"/>
                <a:gd name="connsiteX54" fmla="*/ 1097986 w 2298357"/>
                <a:gd name="connsiteY54" fmla="*/ 487209 h 836729"/>
                <a:gd name="connsiteX55" fmla="*/ 1108577 w 2298357"/>
                <a:gd name="connsiteY55" fmla="*/ 490740 h 836729"/>
                <a:gd name="connsiteX56" fmla="*/ 1129761 w 2298357"/>
                <a:gd name="connsiteY56" fmla="*/ 497801 h 836729"/>
                <a:gd name="connsiteX57" fmla="*/ 1140352 w 2298357"/>
                <a:gd name="connsiteY57" fmla="*/ 501331 h 836729"/>
                <a:gd name="connsiteX58" fmla="*/ 1172127 w 2298357"/>
                <a:gd name="connsiteY58" fmla="*/ 508392 h 836729"/>
                <a:gd name="connsiteX59" fmla="*/ 1193310 w 2298357"/>
                <a:gd name="connsiteY59" fmla="*/ 515453 h 836729"/>
                <a:gd name="connsiteX60" fmla="*/ 1214493 w 2298357"/>
                <a:gd name="connsiteY60" fmla="*/ 522514 h 836729"/>
                <a:gd name="connsiteX61" fmla="*/ 1225084 w 2298357"/>
                <a:gd name="connsiteY61" fmla="*/ 526045 h 836729"/>
                <a:gd name="connsiteX62" fmla="*/ 1235676 w 2298357"/>
                <a:gd name="connsiteY62" fmla="*/ 529575 h 836729"/>
                <a:gd name="connsiteX63" fmla="*/ 1246267 w 2298357"/>
                <a:gd name="connsiteY63" fmla="*/ 536636 h 836729"/>
                <a:gd name="connsiteX64" fmla="*/ 1267450 w 2298357"/>
                <a:gd name="connsiteY64" fmla="*/ 543697 h 836729"/>
                <a:gd name="connsiteX65" fmla="*/ 1278042 w 2298357"/>
                <a:gd name="connsiteY65" fmla="*/ 547228 h 836729"/>
                <a:gd name="connsiteX66" fmla="*/ 1288633 w 2298357"/>
                <a:gd name="connsiteY66" fmla="*/ 550758 h 836729"/>
                <a:gd name="connsiteX67" fmla="*/ 1299225 w 2298357"/>
                <a:gd name="connsiteY67" fmla="*/ 554289 h 836729"/>
                <a:gd name="connsiteX68" fmla="*/ 1345121 w 2298357"/>
                <a:gd name="connsiteY68" fmla="*/ 561350 h 836729"/>
                <a:gd name="connsiteX69" fmla="*/ 1366304 w 2298357"/>
                <a:gd name="connsiteY69" fmla="*/ 568411 h 836729"/>
                <a:gd name="connsiteX70" fmla="*/ 1387487 w 2298357"/>
                <a:gd name="connsiteY70" fmla="*/ 575472 h 836729"/>
                <a:gd name="connsiteX71" fmla="*/ 1398079 w 2298357"/>
                <a:gd name="connsiteY71" fmla="*/ 579002 h 836729"/>
                <a:gd name="connsiteX72" fmla="*/ 1408670 w 2298357"/>
                <a:gd name="connsiteY72" fmla="*/ 582533 h 836729"/>
                <a:gd name="connsiteX73" fmla="*/ 1447506 w 2298357"/>
                <a:gd name="connsiteY73" fmla="*/ 589594 h 836729"/>
                <a:gd name="connsiteX74" fmla="*/ 1472219 w 2298357"/>
                <a:gd name="connsiteY74" fmla="*/ 596655 h 836729"/>
                <a:gd name="connsiteX75" fmla="*/ 1482811 w 2298357"/>
                <a:gd name="connsiteY75" fmla="*/ 603716 h 836729"/>
                <a:gd name="connsiteX76" fmla="*/ 1507524 w 2298357"/>
                <a:gd name="connsiteY76" fmla="*/ 610777 h 836729"/>
                <a:gd name="connsiteX77" fmla="*/ 1525177 w 2298357"/>
                <a:gd name="connsiteY77" fmla="*/ 614307 h 836729"/>
                <a:gd name="connsiteX78" fmla="*/ 1546360 w 2298357"/>
                <a:gd name="connsiteY78" fmla="*/ 621368 h 836729"/>
                <a:gd name="connsiteX79" fmla="*/ 1567543 w 2298357"/>
                <a:gd name="connsiteY79" fmla="*/ 635490 h 836729"/>
                <a:gd name="connsiteX80" fmla="*/ 1592256 w 2298357"/>
                <a:gd name="connsiteY80" fmla="*/ 646082 h 836729"/>
                <a:gd name="connsiteX81" fmla="*/ 1652275 w 2298357"/>
                <a:gd name="connsiteY81" fmla="*/ 649612 h 836729"/>
                <a:gd name="connsiteX82" fmla="*/ 1662866 w 2298357"/>
                <a:gd name="connsiteY82" fmla="*/ 656673 h 836729"/>
                <a:gd name="connsiteX83" fmla="*/ 1684049 w 2298357"/>
                <a:gd name="connsiteY83" fmla="*/ 663734 h 836729"/>
                <a:gd name="connsiteX84" fmla="*/ 1694641 w 2298357"/>
                <a:gd name="connsiteY84" fmla="*/ 670795 h 836729"/>
                <a:gd name="connsiteX85" fmla="*/ 1705232 w 2298357"/>
                <a:gd name="connsiteY85" fmla="*/ 674326 h 836729"/>
                <a:gd name="connsiteX86" fmla="*/ 1726415 w 2298357"/>
                <a:gd name="connsiteY86" fmla="*/ 688448 h 836729"/>
                <a:gd name="connsiteX87" fmla="*/ 1758190 w 2298357"/>
                <a:gd name="connsiteY87" fmla="*/ 702570 h 836729"/>
                <a:gd name="connsiteX88" fmla="*/ 1768781 w 2298357"/>
                <a:gd name="connsiteY88" fmla="*/ 713161 h 836729"/>
                <a:gd name="connsiteX89" fmla="*/ 1846452 w 2298357"/>
                <a:gd name="connsiteY89" fmla="*/ 713161 h 836729"/>
                <a:gd name="connsiteX90" fmla="*/ 1846452 w 2298357"/>
                <a:gd name="connsiteY90" fmla="*/ 713161 h 836729"/>
                <a:gd name="connsiteX91" fmla="*/ 1878227 w 2298357"/>
                <a:gd name="connsiteY91" fmla="*/ 720222 h 836729"/>
                <a:gd name="connsiteX92" fmla="*/ 1888818 w 2298357"/>
                <a:gd name="connsiteY92" fmla="*/ 727283 h 836729"/>
                <a:gd name="connsiteX93" fmla="*/ 1920593 w 2298357"/>
                <a:gd name="connsiteY93" fmla="*/ 730814 h 836729"/>
                <a:gd name="connsiteX94" fmla="*/ 1945306 w 2298357"/>
                <a:gd name="connsiteY94" fmla="*/ 737875 h 836729"/>
                <a:gd name="connsiteX95" fmla="*/ 1955898 w 2298357"/>
                <a:gd name="connsiteY95" fmla="*/ 744936 h 836729"/>
                <a:gd name="connsiteX96" fmla="*/ 1966489 w 2298357"/>
                <a:gd name="connsiteY96" fmla="*/ 748466 h 836729"/>
                <a:gd name="connsiteX97" fmla="*/ 2037099 w 2298357"/>
                <a:gd name="connsiteY97" fmla="*/ 748466 h 836729"/>
                <a:gd name="connsiteX98" fmla="*/ 2037099 w 2298357"/>
                <a:gd name="connsiteY98" fmla="*/ 766119 h 836729"/>
                <a:gd name="connsiteX99" fmla="*/ 2051222 w 2298357"/>
                <a:gd name="connsiteY99" fmla="*/ 766119 h 836729"/>
                <a:gd name="connsiteX100" fmla="*/ 2051222 w 2298357"/>
                <a:gd name="connsiteY100" fmla="*/ 794363 h 836729"/>
                <a:gd name="connsiteX101" fmla="*/ 2245399 w 2298357"/>
                <a:gd name="connsiteY101" fmla="*/ 794363 h 836729"/>
                <a:gd name="connsiteX102" fmla="*/ 2245399 w 2298357"/>
                <a:gd name="connsiteY102" fmla="*/ 836729 h 836729"/>
                <a:gd name="connsiteX103" fmla="*/ 2298357 w 2298357"/>
                <a:gd name="connsiteY103" fmla="*/ 836729 h 83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298357" h="836729">
                  <a:moveTo>
                    <a:pt x="0" y="0"/>
                  </a:moveTo>
                  <a:lnTo>
                    <a:pt x="0" y="0"/>
                  </a:lnTo>
                  <a:cubicBezTo>
                    <a:pt x="23537" y="1177"/>
                    <a:pt x="47199" y="829"/>
                    <a:pt x="70610" y="3530"/>
                  </a:cubicBezTo>
                  <a:cubicBezTo>
                    <a:pt x="78004" y="4383"/>
                    <a:pt x="84732" y="8237"/>
                    <a:pt x="91793" y="10591"/>
                  </a:cubicBezTo>
                  <a:lnTo>
                    <a:pt x="102384" y="14122"/>
                  </a:lnTo>
                  <a:cubicBezTo>
                    <a:pt x="128692" y="12478"/>
                    <a:pt x="177063" y="6831"/>
                    <a:pt x="204769" y="14122"/>
                  </a:cubicBezTo>
                  <a:cubicBezTo>
                    <a:pt x="212976" y="16282"/>
                    <a:pt x="217901" y="25561"/>
                    <a:pt x="225952" y="28244"/>
                  </a:cubicBezTo>
                  <a:lnTo>
                    <a:pt x="236544" y="31774"/>
                  </a:lnTo>
                  <a:cubicBezTo>
                    <a:pt x="240939" y="38366"/>
                    <a:pt x="247000" y="48959"/>
                    <a:pt x="254196" y="52957"/>
                  </a:cubicBezTo>
                  <a:cubicBezTo>
                    <a:pt x="260702" y="56572"/>
                    <a:pt x="275379" y="60018"/>
                    <a:pt x="275379" y="60018"/>
                  </a:cubicBezTo>
                  <a:cubicBezTo>
                    <a:pt x="278910" y="62372"/>
                    <a:pt x="282071" y="65407"/>
                    <a:pt x="285971" y="67079"/>
                  </a:cubicBezTo>
                  <a:cubicBezTo>
                    <a:pt x="296675" y="71667"/>
                    <a:pt x="325481" y="73431"/>
                    <a:pt x="331867" y="74140"/>
                  </a:cubicBezTo>
                  <a:cubicBezTo>
                    <a:pt x="335185" y="74970"/>
                    <a:pt x="352441" y="78901"/>
                    <a:pt x="356581" y="81201"/>
                  </a:cubicBezTo>
                  <a:cubicBezTo>
                    <a:pt x="365229" y="86005"/>
                    <a:pt x="381583" y="96434"/>
                    <a:pt x="388355" y="105915"/>
                  </a:cubicBezTo>
                  <a:cubicBezTo>
                    <a:pt x="391414" y="110198"/>
                    <a:pt x="392357" y="115754"/>
                    <a:pt x="395416" y="120037"/>
                  </a:cubicBezTo>
                  <a:cubicBezTo>
                    <a:pt x="401593" y="128684"/>
                    <a:pt x="408156" y="132060"/>
                    <a:pt x="416599" y="137689"/>
                  </a:cubicBezTo>
                  <a:cubicBezTo>
                    <a:pt x="418953" y="141220"/>
                    <a:pt x="419865" y="146383"/>
                    <a:pt x="423660" y="148281"/>
                  </a:cubicBezTo>
                  <a:cubicBezTo>
                    <a:pt x="430063" y="151482"/>
                    <a:pt x="437855" y="150258"/>
                    <a:pt x="444843" y="151811"/>
                  </a:cubicBezTo>
                  <a:cubicBezTo>
                    <a:pt x="448476" y="152618"/>
                    <a:pt x="452106" y="153678"/>
                    <a:pt x="455435" y="155342"/>
                  </a:cubicBezTo>
                  <a:cubicBezTo>
                    <a:pt x="488997" y="172124"/>
                    <a:pt x="432569" y="151252"/>
                    <a:pt x="487209" y="169464"/>
                  </a:cubicBezTo>
                  <a:cubicBezTo>
                    <a:pt x="487214" y="169466"/>
                    <a:pt x="508387" y="176521"/>
                    <a:pt x="508392" y="176525"/>
                  </a:cubicBezTo>
                  <a:cubicBezTo>
                    <a:pt x="522080" y="185650"/>
                    <a:pt x="514958" y="182244"/>
                    <a:pt x="529575" y="187116"/>
                  </a:cubicBezTo>
                  <a:cubicBezTo>
                    <a:pt x="536636" y="191823"/>
                    <a:pt x="542707" y="198554"/>
                    <a:pt x="550758" y="201238"/>
                  </a:cubicBezTo>
                  <a:cubicBezTo>
                    <a:pt x="554289" y="202415"/>
                    <a:pt x="558021" y="203105"/>
                    <a:pt x="561350" y="204769"/>
                  </a:cubicBezTo>
                  <a:cubicBezTo>
                    <a:pt x="588719" y="218454"/>
                    <a:pt x="555916" y="206489"/>
                    <a:pt x="582533" y="215360"/>
                  </a:cubicBezTo>
                  <a:cubicBezTo>
                    <a:pt x="586063" y="217714"/>
                    <a:pt x="589329" y="220523"/>
                    <a:pt x="593124" y="222421"/>
                  </a:cubicBezTo>
                  <a:cubicBezTo>
                    <a:pt x="596453" y="224085"/>
                    <a:pt x="600463" y="224145"/>
                    <a:pt x="603716" y="225952"/>
                  </a:cubicBezTo>
                  <a:cubicBezTo>
                    <a:pt x="611134" y="230073"/>
                    <a:pt x="616848" y="237390"/>
                    <a:pt x="624899" y="240074"/>
                  </a:cubicBezTo>
                  <a:cubicBezTo>
                    <a:pt x="631960" y="242428"/>
                    <a:pt x="639889" y="243006"/>
                    <a:pt x="646082" y="247135"/>
                  </a:cubicBezTo>
                  <a:lnTo>
                    <a:pt x="667265" y="261257"/>
                  </a:lnTo>
                  <a:lnTo>
                    <a:pt x="677856" y="268318"/>
                  </a:lnTo>
                  <a:cubicBezTo>
                    <a:pt x="694042" y="292598"/>
                    <a:pt x="683927" y="286818"/>
                    <a:pt x="702570" y="293031"/>
                  </a:cubicBezTo>
                  <a:cubicBezTo>
                    <a:pt x="706100" y="295385"/>
                    <a:pt x="709284" y="298369"/>
                    <a:pt x="713161" y="300092"/>
                  </a:cubicBezTo>
                  <a:cubicBezTo>
                    <a:pt x="719962" y="303115"/>
                    <a:pt x="734344" y="307153"/>
                    <a:pt x="734344" y="307153"/>
                  </a:cubicBezTo>
                  <a:cubicBezTo>
                    <a:pt x="760642" y="324684"/>
                    <a:pt x="728343" y="302152"/>
                    <a:pt x="755527" y="324806"/>
                  </a:cubicBezTo>
                  <a:cubicBezTo>
                    <a:pt x="758787" y="327523"/>
                    <a:pt x="762588" y="329513"/>
                    <a:pt x="766119" y="331867"/>
                  </a:cubicBezTo>
                  <a:cubicBezTo>
                    <a:pt x="768473" y="335398"/>
                    <a:pt x="770180" y="339458"/>
                    <a:pt x="773180" y="342459"/>
                  </a:cubicBezTo>
                  <a:cubicBezTo>
                    <a:pt x="776180" y="345459"/>
                    <a:pt x="781120" y="346207"/>
                    <a:pt x="783771" y="349520"/>
                  </a:cubicBezTo>
                  <a:cubicBezTo>
                    <a:pt x="795447" y="364115"/>
                    <a:pt x="775861" y="358463"/>
                    <a:pt x="797893" y="370703"/>
                  </a:cubicBezTo>
                  <a:cubicBezTo>
                    <a:pt x="804399" y="374318"/>
                    <a:pt x="812015" y="375410"/>
                    <a:pt x="819076" y="377764"/>
                  </a:cubicBezTo>
                  <a:lnTo>
                    <a:pt x="850851" y="388355"/>
                  </a:lnTo>
                  <a:cubicBezTo>
                    <a:pt x="877468" y="397227"/>
                    <a:pt x="844662" y="385262"/>
                    <a:pt x="872034" y="398947"/>
                  </a:cubicBezTo>
                  <a:cubicBezTo>
                    <a:pt x="875362" y="400611"/>
                    <a:pt x="879095" y="401300"/>
                    <a:pt x="882625" y="402477"/>
                  </a:cubicBezTo>
                  <a:cubicBezTo>
                    <a:pt x="910866" y="421304"/>
                    <a:pt x="876745" y="396595"/>
                    <a:pt x="900278" y="420130"/>
                  </a:cubicBezTo>
                  <a:cubicBezTo>
                    <a:pt x="903278" y="423130"/>
                    <a:pt x="910869" y="427191"/>
                    <a:pt x="910869" y="427191"/>
                  </a:cubicBezTo>
                  <a:lnTo>
                    <a:pt x="910869" y="430721"/>
                  </a:lnTo>
                  <a:cubicBezTo>
                    <a:pt x="921461" y="431898"/>
                    <a:pt x="932132" y="432500"/>
                    <a:pt x="942644" y="434252"/>
                  </a:cubicBezTo>
                  <a:cubicBezTo>
                    <a:pt x="946315" y="434864"/>
                    <a:pt x="950139" y="435718"/>
                    <a:pt x="953235" y="437782"/>
                  </a:cubicBezTo>
                  <a:cubicBezTo>
                    <a:pt x="967396" y="447222"/>
                    <a:pt x="958392" y="449615"/>
                    <a:pt x="974418" y="451904"/>
                  </a:cubicBezTo>
                  <a:cubicBezTo>
                    <a:pt x="987286" y="453742"/>
                    <a:pt x="1000344" y="453916"/>
                    <a:pt x="1013254" y="455435"/>
                  </a:cubicBezTo>
                  <a:cubicBezTo>
                    <a:pt x="1020363" y="456271"/>
                    <a:pt x="1027376" y="457788"/>
                    <a:pt x="1034437" y="458965"/>
                  </a:cubicBezTo>
                  <a:lnTo>
                    <a:pt x="1055620" y="466026"/>
                  </a:lnTo>
                  <a:lnTo>
                    <a:pt x="1066211" y="469557"/>
                  </a:lnTo>
                  <a:cubicBezTo>
                    <a:pt x="1069742" y="473087"/>
                    <a:pt x="1072438" y="477723"/>
                    <a:pt x="1076803" y="480148"/>
                  </a:cubicBezTo>
                  <a:cubicBezTo>
                    <a:pt x="1083309" y="483762"/>
                    <a:pt x="1090925" y="484855"/>
                    <a:pt x="1097986" y="487209"/>
                  </a:cubicBezTo>
                  <a:lnTo>
                    <a:pt x="1108577" y="490740"/>
                  </a:lnTo>
                  <a:lnTo>
                    <a:pt x="1129761" y="497801"/>
                  </a:lnTo>
                  <a:cubicBezTo>
                    <a:pt x="1133291" y="498978"/>
                    <a:pt x="1136703" y="500601"/>
                    <a:pt x="1140352" y="501331"/>
                  </a:cubicBezTo>
                  <a:cubicBezTo>
                    <a:pt x="1150420" y="503345"/>
                    <a:pt x="1162163" y="505403"/>
                    <a:pt x="1172127" y="508392"/>
                  </a:cubicBezTo>
                  <a:cubicBezTo>
                    <a:pt x="1179256" y="510531"/>
                    <a:pt x="1186249" y="513099"/>
                    <a:pt x="1193310" y="515453"/>
                  </a:cubicBezTo>
                  <a:lnTo>
                    <a:pt x="1214493" y="522514"/>
                  </a:lnTo>
                  <a:lnTo>
                    <a:pt x="1225084" y="526045"/>
                  </a:lnTo>
                  <a:lnTo>
                    <a:pt x="1235676" y="529575"/>
                  </a:lnTo>
                  <a:cubicBezTo>
                    <a:pt x="1239206" y="531929"/>
                    <a:pt x="1242390" y="534913"/>
                    <a:pt x="1246267" y="536636"/>
                  </a:cubicBezTo>
                  <a:cubicBezTo>
                    <a:pt x="1253068" y="539659"/>
                    <a:pt x="1260389" y="541343"/>
                    <a:pt x="1267450" y="543697"/>
                  </a:cubicBezTo>
                  <a:lnTo>
                    <a:pt x="1278042" y="547228"/>
                  </a:lnTo>
                  <a:lnTo>
                    <a:pt x="1288633" y="550758"/>
                  </a:lnTo>
                  <a:cubicBezTo>
                    <a:pt x="1292164" y="551935"/>
                    <a:pt x="1295541" y="553763"/>
                    <a:pt x="1299225" y="554289"/>
                  </a:cubicBezTo>
                  <a:cubicBezTo>
                    <a:pt x="1304462" y="555037"/>
                    <a:pt x="1338580" y="559715"/>
                    <a:pt x="1345121" y="561350"/>
                  </a:cubicBezTo>
                  <a:cubicBezTo>
                    <a:pt x="1352342" y="563155"/>
                    <a:pt x="1359243" y="566057"/>
                    <a:pt x="1366304" y="568411"/>
                  </a:cubicBezTo>
                  <a:lnTo>
                    <a:pt x="1387487" y="575472"/>
                  </a:lnTo>
                  <a:lnTo>
                    <a:pt x="1398079" y="579002"/>
                  </a:lnTo>
                  <a:cubicBezTo>
                    <a:pt x="1401609" y="580179"/>
                    <a:pt x="1404999" y="581921"/>
                    <a:pt x="1408670" y="582533"/>
                  </a:cubicBezTo>
                  <a:cubicBezTo>
                    <a:pt x="1424018" y="585091"/>
                    <a:pt x="1432687" y="586301"/>
                    <a:pt x="1447506" y="589594"/>
                  </a:cubicBezTo>
                  <a:cubicBezTo>
                    <a:pt x="1451585" y="590500"/>
                    <a:pt x="1467497" y="594294"/>
                    <a:pt x="1472219" y="596655"/>
                  </a:cubicBezTo>
                  <a:cubicBezTo>
                    <a:pt x="1476014" y="598553"/>
                    <a:pt x="1479016" y="601818"/>
                    <a:pt x="1482811" y="603716"/>
                  </a:cubicBezTo>
                  <a:cubicBezTo>
                    <a:pt x="1487526" y="606073"/>
                    <a:pt x="1503456" y="609873"/>
                    <a:pt x="1507524" y="610777"/>
                  </a:cubicBezTo>
                  <a:cubicBezTo>
                    <a:pt x="1513382" y="612079"/>
                    <a:pt x="1519388" y="612728"/>
                    <a:pt x="1525177" y="614307"/>
                  </a:cubicBezTo>
                  <a:cubicBezTo>
                    <a:pt x="1532358" y="616265"/>
                    <a:pt x="1546360" y="621368"/>
                    <a:pt x="1546360" y="621368"/>
                  </a:cubicBezTo>
                  <a:lnTo>
                    <a:pt x="1567543" y="635490"/>
                  </a:lnTo>
                  <a:cubicBezTo>
                    <a:pt x="1577852" y="642362"/>
                    <a:pt x="1578958" y="644816"/>
                    <a:pt x="1592256" y="646082"/>
                  </a:cubicBezTo>
                  <a:cubicBezTo>
                    <a:pt x="1612207" y="647982"/>
                    <a:pt x="1632269" y="648435"/>
                    <a:pt x="1652275" y="649612"/>
                  </a:cubicBezTo>
                  <a:cubicBezTo>
                    <a:pt x="1655805" y="651966"/>
                    <a:pt x="1658989" y="654950"/>
                    <a:pt x="1662866" y="656673"/>
                  </a:cubicBezTo>
                  <a:cubicBezTo>
                    <a:pt x="1669667" y="659696"/>
                    <a:pt x="1684049" y="663734"/>
                    <a:pt x="1684049" y="663734"/>
                  </a:cubicBezTo>
                  <a:cubicBezTo>
                    <a:pt x="1687580" y="666088"/>
                    <a:pt x="1690846" y="668897"/>
                    <a:pt x="1694641" y="670795"/>
                  </a:cubicBezTo>
                  <a:cubicBezTo>
                    <a:pt x="1697969" y="672459"/>
                    <a:pt x="1701979" y="672519"/>
                    <a:pt x="1705232" y="674326"/>
                  </a:cubicBezTo>
                  <a:cubicBezTo>
                    <a:pt x="1712650" y="678447"/>
                    <a:pt x="1718364" y="685764"/>
                    <a:pt x="1726415" y="688448"/>
                  </a:cubicBezTo>
                  <a:cubicBezTo>
                    <a:pt x="1751624" y="696851"/>
                    <a:pt x="1741405" y="691381"/>
                    <a:pt x="1758190" y="702570"/>
                  </a:cubicBezTo>
                  <a:cubicBezTo>
                    <a:pt x="1762464" y="715394"/>
                    <a:pt x="1757999" y="713161"/>
                    <a:pt x="1768781" y="713161"/>
                  </a:cubicBezTo>
                  <a:lnTo>
                    <a:pt x="1846452" y="713161"/>
                  </a:lnTo>
                  <a:lnTo>
                    <a:pt x="1846452" y="713161"/>
                  </a:lnTo>
                  <a:cubicBezTo>
                    <a:pt x="1857044" y="715515"/>
                    <a:pt x="1867934" y="716791"/>
                    <a:pt x="1878227" y="720222"/>
                  </a:cubicBezTo>
                  <a:cubicBezTo>
                    <a:pt x="1882252" y="721564"/>
                    <a:pt x="1884702" y="726254"/>
                    <a:pt x="1888818" y="727283"/>
                  </a:cubicBezTo>
                  <a:cubicBezTo>
                    <a:pt x="1899157" y="729868"/>
                    <a:pt x="1910001" y="729637"/>
                    <a:pt x="1920593" y="730814"/>
                  </a:cubicBezTo>
                  <a:cubicBezTo>
                    <a:pt x="1925124" y="731947"/>
                    <a:pt x="1940237" y="735340"/>
                    <a:pt x="1945306" y="737875"/>
                  </a:cubicBezTo>
                  <a:cubicBezTo>
                    <a:pt x="1949101" y="739773"/>
                    <a:pt x="1952103" y="743038"/>
                    <a:pt x="1955898" y="744936"/>
                  </a:cubicBezTo>
                  <a:cubicBezTo>
                    <a:pt x="1959226" y="746600"/>
                    <a:pt x="1966489" y="748466"/>
                    <a:pt x="1966489" y="748466"/>
                  </a:cubicBezTo>
                  <a:lnTo>
                    <a:pt x="2037099" y="748466"/>
                  </a:lnTo>
                  <a:lnTo>
                    <a:pt x="2037099" y="766119"/>
                  </a:lnTo>
                  <a:lnTo>
                    <a:pt x="2051222" y="766119"/>
                  </a:lnTo>
                  <a:lnTo>
                    <a:pt x="2051222" y="794363"/>
                  </a:lnTo>
                  <a:lnTo>
                    <a:pt x="2245399" y="794363"/>
                  </a:lnTo>
                  <a:lnTo>
                    <a:pt x="2245399" y="836729"/>
                  </a:lnTo>
                  <a:lnTo>
                    <a:pt x="2298357" y="83672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Freeform 51">
              <a:extLst>
                <a:ext uri="{FF2B5EF4-FFF2-40B4-BE49-F238E27FC236}">
                  <a16:creationId xmlns:a16="http://schemas.microsoft.com/office/drawing/2014/main" id="{BEBA458D-52CB-3062-DB26-88C3DCBBBC53}"/>
                </a:ext>
              </a:extLst>
            </p:cNvPr>
            <p:cNvSpPr/>
            <p:nvPr/>
          </p:nvSpPr>
          <p:spPr>
            <a:xfrm>
              <a:off x="3456361" y="1500463"/>
              <a:ext cx="2294827" cy="953236"/>
            </a:xfrm>
            <a:custGeom>
              <a:avLst/>
              <a:gdLst>
                <a:gd name="connsiteX0" fmla="*/ 0 w 2294827"/>
                <a:gd name="connsiteY0" fmla="*/ 0 h 953236"/>
                <a:gd name="connsiteX1" fmla="*/ 0 w 2294827"/>
                <a:gd name="connsiteY1" fmla="*/ 0 h 953236"/>
                <a:gd name="connsiteX2" fmla="*/ 77671 w 2294827"/>
                <a:gd name="connsiteY2" fmla="*/ 7061 h 953236"/>
                <a:gd name="connsiteX3" fmla="*/ 155342 w 2294827"/>
                <a:gd name="connsiteY3" fmla="*/ 10592 h 953236"/>
                <a:gd name="connsiteX4" fmla="*/ 172995 w 2294827"/>
                <a:gd name="connsiteY4" fmla="*/ 14122 h 953236"/>
                <a:gd name="connsiteX5" fmla="*/ 194178 w 2294827"/>
                <a:gd name="connsiteY5" fmla="*/ 21183 h 953236"/>
                <a:gd name="connsiteX6" fmla="*/ 218892 w 2294827"/>
                <a:gd name="connsiteY6" fmla="*/ 24714 h 953236"/>
                <a:gd name="connsiteX7" fmla="*/ 240075 w 2294827"/>
                <a:gd name="connsiteY7" fmla="*/ 35305 h 953236"/>
                <a:gd name="connsiteX8" fmla="*/ 261258 w 2294827"/>
                <a:gd name="connsiteY8" fmla="*/ 42366 h 953236"/>
                <a:gd name="connsiteX9" fmla="*/ 282441 w 2294827"/>
                <a:gd name="connsiteY9" fmla="*/ 49427 h 953236"/>
                <a:gd name="connsiteX10" fmla="*/ 314215 w 2294827"/>
                <a:gd name="connsiteY10" fmla="*/ 60019 h 953236"/>
                <a:gd name="connsiteX11" fmla="*/ 324807 w 2294827"/>
                <a:gd name="connsiteY11" fmla="*/ 63549 h 953236"/>
                <a:gd name="connsiteX12" fmla="*/ 335398 w 2294827"/>
                <a:gd name="connsiteY12" fmla="*/ 67080 h 953236"/>
                <a:gd name="connsiteX13" fmla="*/ 374234 w 2294827"/>
                <a:gd name="connsiteY13" fmla="*/ 70610 h 953236"/>
                <a:gd name="connsiteX14" fmla="*/ 384825 w 2294827"/>
                <a:gd name="connsiteY14" fmla="*/ 74141 h 953236"/>
                <a:gd name="connsiteX15" fmla="*/ 398947 w 2294827"/>
                <a:gd name="connsiteY15" fmla="*/ 95324 h 953236"/>
                <a:gd name="connsiteX16" fmla="*/ 409539 w 2294827"/>
                <a:gd name="connsiteY16" fmla="*/ 98854 h 953236"/>
                <a:gd name="connsiteX17" fmla="*/ 416600 w 2294827"/>
                <a:gd name="connsiteY17" fmla="*/ 109446 h 953236"/>
                <a:gd name="connsiteX18" fmla="*/ 448374 w 2294827"/>
                <a:gd name="connsiteY18" fmla="*/ 120037 h 953236"/>
                <a:gd name="connsiteX19" fmla="*/ 458966 w 2294827"/>
                <a:gd name="connsiteY19" fmla="*/ 123568 h 953236"/>
                <a:gd name="connsiteX20" fmla="*/ 490740 w 2294827"/>
                <a:gd name="connsiteY20" fmla="*/ 137690 h 953236"/>
                <a:gd name="connsiteX21" fmla="*/ 504862 w 2294827"/>
                <a:gd name="connsiteY21" fmla="*/ 141220 h 953236"/>
                <a:gd name="connsiteX22" fmla="*/ 526045 w 2294827"/>
                <a:gd name="connsiteY22" fmla="*/ 148281 h 953236"/>
                <a:gd name="connsiteX23" fmla="*/ 536637 w 2294827"/>
                <a:gd name="connsiteY23" fmla="*/ 155342 h 953236"/>
                <a:gd name="connsiteX24" fmla="*/ 547228 w 2294827"/>
                <a:gd name="connsiteY24" fmla="*/ 158873 h 953236"/>
                <a:gd name="connsiteX25" fmla="*/ 557820 w 2294827"/>
                <a:gd name="connsiteY25" fmla="*/ 169464 h 953236"/>
                <a:gd name="connsiteX26" fmla="*/ 568411 w 2294827"/>
                <a:gd name="connsiteY26" fmla="*/ 172995 h 953236"/>
                <a:gd name="connsiteX27" fmla="*/ 579003 w 2294827"/>
                <a:gd name="connsiteY27" fmla="*/ 180056 h 953236"/>
                <a:gd name="connsiteX28" fmla="*/ 600186 w 2294827"/>
                <a:gd name="connsiteY28" fmla="*/ 187117 h 953236"/>
                <a:gd name="connsiteX29" fmla="*/ 621369 w 2294827"/>
                <a:gd name="connsiteY29" fmla="*/ 201239 h 953236"/>
                <a:gd name="connsiteX30" fmla="*/ 639021 w 2294827"/>
                <a:gd name="connsiteY30" fmla="*/ 215361 h 953236"/>
                <a:gd name="connsiteX31" fmla="*/ 670796 w 2294827"/>
                <a:gd name="connsiteY31" fmla="*/ 233013 h 953236"/>
                <a:gd name="connsiteX32" fmla="*/ 702570 w 2294827"/>
                <a:gd name="connsiteY32" fmla="*/ 247135 h 953236"/>
                <a:gd name="connsiteX33" fmla="*/ 713162 w 2294827"/>
                <a:gd name="connsiteY33" fmla="*/ 250666 h 953236"/>
                <a:gd name="connsiteX34" fmla="*/ 734345 w 2294827"/>
                <a:gd name="connsiteY34" fmla="*/ 268318 h 953236"/>
                <a:gd name="connsiteX35" fmla="*/ 744936 w 2294827"/>
                <a:gd name="connsiteY35" fmla="*/ 275379 h 953236"/>
                <a:gd name="connsiteX36" fmla="*/ 759058 w 2294827"/>
                <a:gd name="connsiteY36" fmla="*/ 296562 h 953236"/>
                <a:gd name="connsiteX37" fmla="*/ 769650 w 2294827"/>
                <a:gd name="connsiteY37" fmla="*/ 300093 h 953236"/>
                <a:gd name="connsiteX38" fmla="*/ 790833 w 2294827"/>
                <a:gd name="connsiteY38" fmla="*/ 314215 h 953236"/>
                <a:gd name="connsiteX39" fmla="*/ 822607 w 2294827"/>
                <a:gd name="connsiteY39" fmla="*/ 324806 h 953236"/>
                <a:gd name="connsiteX40" fmla="*/ 833199 w 2294827"/>
                <a:gd name="connsiteY40" fmla="*/ 328337 h 953236"/>
                <a:gd name="connsiteX41" fmla="*/ 843790 w 2294827"/>
                <a:gd name="connsiteY41" fmla="*/ 335398 h 953236"/>
                <a:gd name="connsiteX42" fmla="*/ 864973 w 2294827"/>
                <a:gd name="connsiteY42" fmla="*/ 342459 h 953236"/>
                <a:gd name="connsiteX43" fmla="*/ 875565 w 2294827"/>
                <a:gd name="connsiteY43" fmla="*/ 345990 h 953236"/>
                <a:gd name="connsiteX44" fmla="*/ 896748 w 2294827"/>
                <a:gd name="connsiteY44" fmla="*/ 360112 h 953236"/>
                <a:gd name="connsiteX45" fmla="*/ 907339 w 2294827"/>
                <a:gd name="connsiteY45" fmla="*/ 367173 h 953236"/>
                <a:gd name="connsiteX46" fmla="*/ 928522 w 2294827"/>
                <a:gd name="connsiteY46" fmla="*/ 374234 h 953236"/>
                <a:gd name="connsiteX47" fmla="*/ 960297 w 2294827"/>
                <a:gd name="connsiteY47" fmla="*/ 388356 h 953236"/>
                <a:gd name="connsiteX48" fmla="*/ 992071 w 2294827"/>
                <a:gd name="connsiteY48" fmla="*/ 398947 h 953236"/>
                <a:gd name="connsiteX49" fmla="*/ 1002663 w 2294827"/>
                <a:gd name="connsiteY49" fmla="*/ 402478 h 953236"/>
                <a:gd name="connsiteX50" fmla="*/ 1016785 w 2294827"/>
                <a:gd name="connsiteY50" fmla="*/ 406008 h 953236"/>
                <a:gd name="connsiteX51" fmla="*/ 1048559 w 2294827"/>
                <a:gd name="connsiteY51" fmla="*/ 416600 h 953236"/>
                <a:gd name="connsiteX52" fmla="*/ 1059151 w 2294827"/>
                <a:gd name="connsiteY52" fmla="*/ 420130 h 953236"/>
                <a:gd name="connsiteX53" fmla="*/ 1069742 w 2294827"/>
                <a:gd name="connsiteY53" fmla="*/ 427191 h 953236"/>
                <a:gd name="connsiteX54" fmla="*/ 1090925 w 2294827"/>
                <a:gd name="connsiteY54" fmla="*/ 434252 h 953236"/>
                <a:gd name="connsiteX55" fmla="*/ 1112108 w 2294827"/>
                <a:gd name="connsiteY55" fmla="*/ 448374 h 953236"/>
                <a:gd name="connsiteX56" fmla="*/ 1133292 w 2294827"/>
                <a:gd name="connsiteY56" fmla="*/ 455435 h 953236"/>
                <a:gd name="connsiteX57" fmla="*/ 1154475 w 2294827"/>
                <a:gd name="connsiteY57" fmla="*/ 458966 h 953236"/>
                <a:gd name="connsiteX58" fmla="*/ 1193310 w 2294827"/>
                <a:gd name="connsiteY58" fmla="*/ 466027 h 953236"/>
                <a:gd name="connsiteX59" fmla="*/ 1214493 w 2294827"/>
                <a:gd name="connsiteY59" fmla="*/ 473088 h 953236"/>
                <a:gd name="connsiteX60" fmla="*/ 1232146 w 2294827"/>
                <a:gd name="connsiteY60" fmla="*/ 476618 h 953236"/>
                <a:gd name="connsiteX61" fmla="*/ 1253329 w 2294827"/>
                <a:gd name="connsiteY61" fmla="*/ 483679 h 953236"/>
                <a:gd name="connsiteX62" fmla="*/ 1263920 w 2294827"/>
                <a:gd name="connsiteY62" fmla="*/ 490740 h 953236"/>
                <a:gd name="connsiteX63" fmla="*/ 1285103 w 2294827"/>
                <a:gd name="connsiteY63" fmla="*/ 497801 h 953236"/>
                <a:gd name="connsiteX64" fmla="*/ 1295695 w 2294827"/>
                <a:gd name="connsiteY64" fmla="*/ 501332 h 953236"/>
                <a:gd name="connsiteX65" fmla="*/ 1331000 w 2294827"/>
                <a:gd name="connsiteY65" fmla="*/ 504862 h 953236"/>
                <a:gd name="connsiteX66" fmla="*/ 1348652 w 2294827"/>
                <a:gd name="connsiteY66" fmla="*/ 508393 h 953236"/>
                <a:gd name="connsiteX67" fmla="*/ 1369835 w 2294827"/>
                <a:gd name="connsiteY67" fmla="*/ 515454 h 953236"/>
                <a:gd name="connsiteX68" fmla="*/ 1380427 w 2294827"/>
                <a:gd name="connsiteY68" fmla="*/ 518984 h 953236"/>
                <a:gd name="connsiteX69" fmla="*/ 1398079 w 2294827"/>
                <a:gd name="connsiteY69" fmla="*/ 522515 h 953236"/>
                <a:gd name="connsiteX70" fmla="*/ 1419262 w 2294827"/>
                <a:gd name="connsiteY70" fmla="*/ 529576 h 953236"/>
                <a:gd name="connsiteX71" fmla="*/ 1429854 w 2294827"/>
                <a:gd name="connsiteY71" fmla="*/ 533106 h 953236"/>
                <a:gd name="connsiteX72" fmla="*/ 1451037 w 2294827"/>
                <a:gd name="connsiteY72" fmla="*/ 536637 h 953236"/>
                <a:gd name="connsiteX73" fmla="*/ 1475750 w 2294827"/>
                <a:gd name="connsiteY73" fmla="*/ 540167 h 953236"/>
                <a:gd name="connsiteX74" fmla="*/ 1511055 w 2294827"/>
                <a:gd name="connsiteY74" fmla="*/ 550759 h 953236"/>
                <a:gd name="connsiteX75" fmla="*/ 1521647 w 2294827"/>
                <a:gd name="connsiteY75" fmla="*/ 554289 h 953236"/>
                <a:gd name="connsiteX76" fmla="*/ 1532238 w 2294827"/>
                <a:gd name="connsiteY76" fmla="*/ 557820 h 953236"/>
                <a:gd name="connsiteX77" fmla="*/ 1542830 w 2294827"/>
                <a:gd name="connsiteY77" fmla="*/ 561350 h 953236"/>
                <a:gd name="connsiteX78" fmla="*/ 1578135 w 2294827"/>
                <a:gd name="connsiteY78" fmla="*/ 579003 h 953236"/>
                <a:gd name="connsiteX79" fmla="*/ 1578135 w 2294827"/>
                <a:gd name="connsiteY79" fmla="*/ 579003 h 953236"/>
                <a:gd name="connsiteX80" fmla="*/ 1588726 w 2294827"/>
                <a:gd name="connsiteY80" fmla="*/ 586064 h 953236"/>
                <a:gd name="connsiteX81" fmla="*/ 1620501 w 2294827"/>
                <a:gd name="connsiteY81" fmla="*/ 596655 h 953236"/>
                <a:gd name="connsiteX82" fmla="*/ 1641684 w 2294827"/>
                <a:gd name="connsiteY82" fmla="*/ 603716 h 953236"/>
                <a:gd name="connsiteX83" fmla="*/ 1662867 w 2294827"/>
                <a:gd name="connsiteY83" fmla="*/ 607247 h 953236"/>
                <a:gd name="connsiteX84" fmla="*/ 1673458 w 2294827"/>
                <a:gd name="connsiteY84" fmla="*/ 610777 h 953236"/>
                <a:gd name="connsiteX85" fmla="*/ 1708763 w 2294827"/>
                <a:gd name="connsiteY85" fmla="*/ 617838 h 953236"/>
                <a:gd name="connsiteX86" fmla="*/ 1719355 w 2294827"/>
                <a:gd name="connsiteY86" fmla="*/ 621369 h 953236"/>
                <a:gd name="connsiteX87" fmla="*/ 1729946 w 2294827"/>
                <a:gd name="connsiteY87" fmla="*/ 628430 h 953236"/>
                <a:gd name="connsiteX88" fmla="*/ 1737007 w 2294827"/>
                <a:gd name="connsiteY88" fmla="*/ 639021 h 953236"/>
                <a:gd name="connsiteX89" fmla="*/ 1779373 w 2294827"/>
                <a:gd name="connsiteY89" fmla="*/ 660204 h 953236"/>
                <a:gd name="connsiteX90" fmla="*/ 1804087 w 2294827"/>
                <a:gd name="connsiteY90" fmla="*/ 663735 h 953236"/>
                <a:gd name="connsiteX91" fmla="*/ 1871166 w 2294827"/>
                <a:gd name="connsiteY91" fmla="*/ 670796 h 953236"/>
                <a:gd name="connsiteX92" fmla="*/ 1902941 w 2294827"/>
                <a:gd name="connsiteY92" fmla="*/ 681387 h 953236"/>
                <a:gd name="connsiteX93" fmla="*/ 1913532 w 2294827"/>
                <a:gd name="connsiteY93" fmla="*/ 684918 h 953236"/>
                <a:gd name="connsiteX94" fmla="*/ 1977081 w 2294827"/>
                <a:gd name="connsiteY94" fmla="*/ 691979 h 953236"/>
                <a:gd name="connsiteX95" fmla="*/ 2015917 w 2294827"/>
                <a:gd name="connsiteY95" fmla="*/ 699040 h 953236"/>
                <a:gd name="connsiteX96" fmla="*/ 2030039 w 2294827"/>
                <a:gd name="connsiteY96" fmla="*/ 702570 h 953236"/>
                <a:gd name="connsiteX97" fmla="*/ 2047692 w 2294827"/>
                <a:gd name="connsiteY97" fmla="*/ 706101 h 953236"/>
                <a:gd name="connsiteX98" fmla="*/ 2061814 w 2294827"/>
                <a:gd name="connsiteY98" fmla="*/ 709631 h 953236"/>
                <a:gd name="connsiteX99" fmla="*/ 2234808 w 2294827"/>
                <a:gd name="connsiteY99" fmla="*/ 709631 h 953236"/>
                <a:gd name="connsiteX100" fmla="*/ 2234808 w 2294827"/>
                <a:gd name="connsiteY100" fmla="*/ 730814 h 953236"/>
                <a:gd name="connsiteX101" fmla="*/ 2294827 w 2294827"/>
                <a:gd name="connsiteY101" fmla="*/ 730814 h 953236"/>
                <a:gd name="connsiteX102" fmla="*/ 2294827 w 2294827"/>
                <a:gd name="connsiteY102" fmla="*/ 953236 h 953236"/>
                <a:gd name="connsiteX103" fmla="*/ 2241869 w 2294827"/>
                <a:gd name="connsiteY103" fmla="*/ 953236 h 953236"/>
                <a:gd name="connsiteX104" fmla="*/ 2241869 w 2294827"/>
                <a:gd name="connsiteY104" fmla="*/ 889687 h 953236"/>
                <a:gd name="connsiteX105" fmla="*/ 2047692 w 2294827"/>
                <a:gd name="connsiteY105" fmla="*/ 889687 h 953236"/>
                <a:gd name="connsiteX106" fmla="*/ 2047692 w 2294827"/>
                <a:gd name="connsiteY106" fmla="*/ 850851 h 953236"/>
                <a:gd name="connsiteX107" fmla="*/ 2030039 w 2294827"/>
                <a:gd name="connsiteY107" fmla="*/ 850851 h 953236"/>
                <a:gd name="connsiteX108" fmla="*/ 2030039 w 2294827"/>
                <a:gd name="connsiteY108" fmla="*/ 826138 h 953236"/>
                <a:gd name="connsiteX109" fmla="*/ 1959429 w 2294827"/>
                <a:gd name="connsiteY109" fmla="*/ 826138 h 953236"/>
                <a:gd name="connsiteX110" fmla="*/ 1959429 w 2294827"/>
                <a:gd name="connsiteY110" fmla="*/ 826138 h 953236"/>
                <a:gd name="connsiteX111" fmla="*/ 1931185 w 2294827"/>
                <a:gd name="connsiteY111" fmla="*/ 815546 h 953236"/>
                <a:gd name="connsiteX112" fmla="*/ 1910002 w 2294827"/>
                <a:gd name="connsiteY112" fmla="*/ 804955 h 953236"/>
                <a:gd name="connsiteX113" fmla="*/ 1885288 w 2294827"/>
                <a:gd name="connsiteY113" fmla="*/ 801424 h 953236"/>
                <a:gd name="connsiteX114" fmla="*/ 1871166 w 2294827"/>
                <a:gd name="connsiteY114" fmla="*/ 797894 h 953236"/>
                <a:gd name="connsiteX115" fmla="*/ 1853514 w 2294827"/>
                <a:gd name="connsiteY115" fmla="*/ 794363 h 953236"/>
                <a:gd name="connsiteX116" fmla="*/ 1811148 w 2294827"/>
                <a:gd name="connsiteY116" fmla="*/ 783772 h 953236"/>
                <a:gd name="connsiteX117" fmla="*/ 1747599 w 2294827"/>
                <a:gd name="connsiteY117" fmla="*/ 780241 h 953236"/>
                <a:gd name="connsiteX118" fmla="*/ 1726416 w 2294827"/>
                <a:gd name="connsiteY118" fmla="*/ 773180 h 953236"/>
                <a:gd name="connsiteX119" fmla="*/ 1715824 w 2294827"/>
                <a:gd name="connsiteY119" fmla="*/ 769650 h 953236"/>
                <a:gd name="connsiteX120" fmla="*/ 1662867 w 2294827"/>
                <a:gd name="connsiteY120" fmla="*/ 734345 h 953236"/>
                <a:gd name="connsiteX121" fmla="*/ 1652275 w 2294827"/>
                <a:gd name="connsiteY121" fmla="*/ 727284 h 953236"/>
                <a:gd name="connsiteX122" fmla="*/ 1631092 w 2294827"/>
                <a:gd name="connsiteY122" fmla="*/ 716692 h 953236"/>
                <a:gd name="connsiteX123" fmla="*/ 1585196 w 2294827"/>
                <a:gd name="connsiteY123" fmla="*/ 713162 h 953236"/>
                <a:gd name="connsiteX124" fmla="*/ 1549891 w 2294827"/>
                <a:gd name="connsiteY124" fmla="*/ 702570 h 953236"/>
                <a:gd name="connsiteX125" fmla="*/ 1528708 w 2294827"/>
                <a:gd name="connsiteY125" fmla="*/ 688448 h 953236"/>
                <a:gd name="connsiteX126" fmla="*/ 1507525 w 2294827"/>
                <a:gd name="connsiteY126" fmla="*/ 681387 h 953236"/>
                <a:gd name="connsiteX127" fmla="*/ 1500464 w 2294827"/>
                <a:gd name="connsiteY127" fmla="*/ 670796 h 953236"/>
                <a:gd name="connsiteX128" fmla="*/ 1479281 w 2294827"/>
                <a:gd name="connsiteY128" fmla="*/ 663735 h 953236"/>
                <a:gd name="connsiteX129" fmla="*/ 1447506 w 2294827"/>
                <a:gd name="connsiteY129" fmla="*/ 649613 h 953236"/>
                <a:gd name="connsiteX130" fmla="*/ 1436915 w 2294827"/>
                <a:gd name="connsiteY130" fmla="*/ 646082 h 953236"/>
                <a:gd name="connsiteX131" fmla="*/ 1352183 w 2294827"/>
                <a:gd name="connsiteY131" fmla="*/ 639021 h 953236"/>
                <a:gd name="connsiteX132" fmla="*/ 1320408 w 2294827"/>
                <a:gd name="connsiteY132" fmla="*/ 631960 h 953236"/>
                <a:gd name="connsiteX133" fmla="*/ 1299225 w 2294827"/>
                <a:gd name="connsiteY133" fmla="*/ 624899 h 953236"/>
                <a:gd name="connsiteX134" fmla="*/ 1246268 w 2294827"/>
                <a:gd name="connsiteY134" fmla="*/ 607247 h 953236"/>
                <a:gd name="connsiteX135" fmla="*/ 1225085 w 2294827"/>
                <a:gd name="connsiteY135" fmla="*/ 596655 h 953236"/>
                <a:gd name="connsiteX136" fmla="*/ 1203902 w 2294827"/>
                <a:gd name="connsiteY136" fmla="*/ 589594 h 953236"/>
                <a:gd name="connsiteX137" fmla="*/ 1193310 w 2294827"/>
                <a:gd name="connsiteY137" fmla="*/ 586064 h 953236"/>
                <a:gd name="connsiteX138" fmla="*/ 1172127 w 2294827"/>
                <a:gd name="connsiteY138" fmla="*/ 571942 h 953236"/>
                <a:gd name="connsiteX139" fmla="*/ 1161536 w 2294827"/>
                <a:gd name="connsiteY139" fmla="*/ 568411 h 953236"/>
                <a:gd name="connsiteX140" fmla="*/ 1090925 w 2294827"/>
                <a:gd name="connsiteY140" fmla="*/ 561350 h 953236"/>
                <a:gd name="connsiteX141" fmla="*/ 1059151 w 2294827"/>
                <a:gd name="connsiteY141" fmla="*/ 550759 h 953236"/>
                <a:gd name="connsiteX142" fmla="*/ 1048559 w 2294827"/>
                <a:gd name="connsiteY142" fmla="*/ 547228 h 953236"/>
                <a:gd name="connsiteX143" fmla="*/ 1027376 w 2294827"/>
                <a:gd name="connsiteY143" fmla="*/ 533106 h 953236"/>
                <a:gd name="connsiteX144" fmla="*/ 1016785 w 2294827"/>
                <a:gd name="connsiteY144" fmla="*/ 522515 h 953236"/>
                <a:gd name="connsiteX145" fmla="*/ 995602 w 2294827"/>
                <a:gd name="connsiteY145" fmla="*/ 515454 h 953236"/>
                <a:gd name="connsiteX146" fmla="*/ 985010 w 2294827"/>
                <a:gd name="connsiteY146" fmla="*/ 511923 h 953236"/>
                <a:gd name="connsiteX147" fmla="*/ 939114 w 2294827"/>
                <a:gd name="connsiteY147" fmla="*/ 504862 h 953236"/>
                <a:gd name="connsiteX148" fmla="*/ 928522 w 2294827"/>
                <a:gd name="connsiteY148" fmla="*/ 497801 h 953236"/>
                <a:gd name="connsiteX149" fmla="*/ 893217 w 2294827"/>
                <a:gd name="connsiteY149" fmla="*/ 487210 h 953236"/>
                <a:gd name="connsiteX150" fmla="*/ 872034 w 2294827"/>
                <a:gd name="connsiteY150" fmla="*/ 480149 h 953236"/>
                <a:gd name="connsiteX151" fmla="*/ 861443 w 2294827"/>
                <a:gd name="connsiteY151" fmla="*/ 476618 h 953236"/>
                <a:gd name="connsiteX152" fmla="*/ 850851 w 2294827"/>
                <a:gd name="connsiteY152" fmla="*/ 473088 h 953236"/>
                <a:gd name="connsiteX153" fmla="*/ 829668 w 2294827"/>
                <a:gd name="connsiteY153" fmla="*/ 455435 h 953236"/>
                <a:gd name="connsiteX154" fmla="*/ 819077 w 2294827"/>
                <a:gd name="connsiteY154" fmla="*/ 451905 h 953236"/>
                <a:gd name="connsiteX155" fmla="*/ 797894 w 2294827"/>
                <a:gd name="connsiteY155" fmla="*/ 437783 h 953236"/>
                <a:gd name="connsiteX156" fmla="*/ 780241 w 2294827"/>
                <a:gd name="connsiteY156" fmla="*/ 420130 h 953236"/>
                <a:gd name="connsiteX157" fmla="*/ 766119 w 2294827"/>
                <a:gd name="connsiteY157" fmla="*/ 398947 h 953236"/>
                <a:gd name="connsiteX158" fmla="*/ 759058 w 2294827"/>
                <a:gd name="connsiteY158" fmla="*/ 388356 h 953236"/>
                <a:gd name="connsiteX159" fmla="*/ 748467 w 2294827"/>
                <a:gd name="connsiteY159" fmla="*/ 381295 h 953236"/>
                <a:gd name="connsiteX160" fmla="*/ 727284 w 2294827"/>
                <a:gd name="connsiteY160" fmla="*/ 360112 h 953236"/>
                <a:gd name="connsiteX161" fmla="*/ 716692 w 2294827"/>
                <a:gd name="connsiteY161" fmla="*/ 356581 h 953236"/>
                <a:gd name="connsiteX162" fmla="*/ 695509 w 2294827"/>
                <a:gd name="connsiteY162" fmla="*/ 345990 h 953236"/>
                <a:gd name="connsiteX163" fmla="*/ 660204 w 2294827"/>
                <a:gd name="connsiteY163" fmla="*/ 335398 h 953236"/>
                <a:gd name="connsiteX164" fmla="*/ 649613 w 2294827"/>
                <a:gd name="connsiteY164" fmla="*/ 331868 h 953236"/>
                <a:gd name="connsiteX165" fmla="*/ 642552 w 2294827"/>
                <a:gd name="connsiteY165" fmla="*/ 324806 h 953236"/>
                <a:gd name="connsiteX166" fmla="*/ 631960 w 2294827"/>
                <a:gd name="connsiteY166" fmla="*/ 321276 h 953236"/>
                <a:gd name="connsiteX167" fmla="*/ 614308 w 2294827"/>
                <a:gd name="connsiteY167" fmla="*/ 307154 h 953236"/>
                <a:gd name="connsiteX168" fmla="*/ 603716 w 2294827"/>
                <a:gd name="connsiteY168" fmla="*/ 296562 h 953236"/>
                <a:gd name="connsiteX169" fmla="*/ 593125 w 2294827"/>
                <a:gd name="connsiteY169" fmla="*/ 289501 h 953236"/>
                <a:gd name="connsiteX170" fmla="*/ 586064 w 2294827"/>
                <a:gd name="connsiteY170" fmla="*/ 278910 h 953236"/>
                <a:gd name="connsiteX171" fmla="*/ 575472 w 2294827"/>
                <a:gd name="connsiteY171" fmla="*/ 275379 h 953236"/>
                <a:gd name="connsiteX172" fmla="*/ 554289 w 2294827"/>
                <a:gd name="connsiteY172" fmla="*/ 261257 h 953236"/>
                <a:gd name="connsiteX173" fmla="*/ 533106 w 2294827"/>
                <a:gd name="connsiteY173" fmla="*/ 247135 h 953236"/>
                <a:gd name="connsiteX174" fmla="*/ 522515 w 2294827"/>
                <a:gd name="connsiteY174" fmla="*/ 243605 h 953236"/>
                <a:gd name="connsiteX175" fmla="*/ 497801 w 2294827"/>
                <a:gd name="connsiteY175" fmla="*/ 229483 h 953236"/>
                <a:gd name="connsiteX176" fmla="*/ 487210 w 2294827"/>
                <a:gd name="connsiteY176" fmla="*/ 222422 h 953236"/>
                <a:gd name="connsiteX177" fmla="*/ 466027 w 2294827"/>
                <a:gd name="connsiteY177" fmla="*/ 215361 h 953236"/>
                <a:gd name="connsiteX178" fmla="*/ 434252 w 2294827"/>
                <a:gd name="connsiteY178" fmla="*/ 201239 h 953236"/>
                <a:gd name="connsiteX179" fmla="*/ 423661 w 2294827"/>
                <a:gd name="connsiteY179" fmla="*/ 197708 h 953236"/>
                <a:gd name="connsiteX180" fmla="*/ 413069 w 2294827"/>
                <a:gd name="connsiteY180" fmla="*/ 190647 h 953236"/>
                <a:gd name="connsiteX181" fmla="*/ 391886 w 2294827"/>
                <a:gd name="connsiteY181" fmla="*/ 183586 h 953236"/>
                <a:gd name="connsiteX182" fmla="*/ 381295 w 2294827"/>
                <a:gd name="connsiteY182" fmla="*/ 176525 h 953236"/>
                <a:gd name="connsiteX183" fmla="*/ 374234 w 2294827"/>
                <a:gd name="connsiteY183" fmla="*/ 165934 h 953236"/>
                <a:gd name="connsiteX184" fmla="*/ 363642 w 2294827"/>
                <a:gd name="connsiteY184" fmla="*/ 162403 h 953236"/>
                <a:gd name="connsiteX185" fmla="*/ 360112 w 2294827"/>
                <a:gd name="connsiteY185" fmla="*/ 151812 h 953236"/>
                <a:gd name="connsiteX186" fmla="*/ 349520 w 2294827"/>
                <a:gd name="connsiteY186" fmla="*/ 144751 h 953236"/>
                <a:gd name="connsiteX187" fmla="*/ 342459 w 2294827"/>
                <a:gd name="connsiteY187" fmla="*/ 134159 h 953236"/>
                <a:gd name="connsiteX188" fmla="*/ 331868 w 2294827"/>
                <a:gd name="connsiteY188" fmla="*/ 130629 h 953236"/>
                <a:gd name="connsiteX189" fmla="*/ 317746 w 2294827"/>
                <a:gd name="connsiteY189" fmla="*/ 116507 h 953236"/>
                <a:gd name="connsiteX190" fmla="*/ 289502 w 2294827"/>
                <a:gd name="connsiteY190" fmla="*/ 91793 h 953236"/>
                <a:gd name="connsiteX191" fmla="*/ 268319 w 2294827"/>
                <a:gd name="connsiteY191" fmla="*/ 77671 h 953236"/>
                <a:gd name="connsiteX192" fmla="*/ 257727 w 2294827"/>
                <a:gd name="connsiteY192" fmla="*/ 70610 h 953236"/>
                <a:gd name="connsiteX193" fmla="*/ 236544 w 2294827"/>
                <a:gd name="connsiteY193" fmla="*/ 63549 h 953236"/>
                <a:gd name="connsiteX194" fmla="*/ 225953 w 2294827"/>
                <a:gd name="connsiteY194" fmla="*/ 60019 h 953236"/>
                <a:gd name="connsiteX195" fmla="*/ 215361 w 2294827"/>
                <a:gd name="connsiteY195" fmla="*/ 56488 h 953236"/>
                <a:gd name="connsiteX196" fmla="*/ 176525 w 2294827"/>
                <a:gd name="connsiteY196" fmla="*/ 49427 h 953236"/>
                <a:gd name="connsiteX197" fmla="*/ 141220 w 2294827"/>
                <a:gd name="connsiteY197" fmla="*/ 42366 h 953236"/>
                <a:gd name="connsiteX198" fmla="*/ 105915 w 2294827"/>
                <a:gd name="connsiteY198" fmla="*/ 31775 h 953236"/>
                <a:gd name="connsiteX199" fmla="*/ 95324 w 2294827"/>
                <a:gd name="connsiteY199" fmla="*/ 28244 h 953236"/>
                <a:gd name="connsiteX200" fmla="*/ 77671 w 2294827"/>
                <a:gd name="connsiteY200" fmla="*/ 24714 h 953236"/>
                <a:gd name="connsiteX201" fmla="*/ 63549 w 2294827"/>
                <a:gd name="connsiteY201" fmla="*/ 21183 h 953236"/>
                <a:gd name="connsiteX202" fmla="*/ 31775 w 2294827"/>
                <a:gd name="connsiteY202" fmla="*/ 17653 h 953236"/>
                <a:gd name="connsiteX203" fmla="*/ 0 w 2294827"/>
                <a:gd name="connsiteY203" fmla="*/ 0 h 95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2294827" h="953236">
                  <a:moveTo>
                    <a:pt x="0" y="0"/>
                  </a:moveTo>
                  <a:lnTo>
                    <a:pt x="0" y="0"/>
                  </a:lnTo>
                  <a:cubicBezTo>
                    <a:pt x="50604" y="18978"/>
                    <a:pt x="6889" y="7061"/>
                    <a:pt x="77671" y="7061"/>
                  </a:cubicBezTo>
                  <a:cubicBezTo>
                    <a:pt x="103588" y="7061"/>
                    <a:pt x="129452" y="9415"/>
                    <a:pt x="155342" y="10592"/>
                  </a:cubicBezTo>
                  <a:cubicBezTo>
                    <a:pt x="161226" y="11769"/>
                    <a:pt x="167206" y="12543"/>
                    <a:pt x="172995" y="14122"/>
                  </a:cubicBezTo>
                  <a:cubicBezTo>
                    <a:pt x="180176" y="16080"/>
                    <a:pt x="186810" y="20130"/>
                    <a:pt x="194178" y="21183"/>
                  </a:cubicBezTo>
                  <a:lnTo>
                    <a:pt x="218892" y="24714"/>
                  </a:lnTo>
                  <a:cubicBezTo>
                    <a:pt x="257509" y="37585"/>
                    <a:pt x="199019" y="17058"/>
                    <a:pt x="240075" y="35305"/>
                  </a:cubicBezTo>
                  <a:cubicBezTo>
                    <a:pt x="246876" y="38328"/>
                    <a:pt x="254197" y="40012"/>
                    <a:pt x="261258" y="42366"/>
                  </a:cubicBezTo>
                  <a:lnTo>
                    <a:pt x="282441" y="49427"/>
                  </a:lnTo>
                  <a:lnTo>
                    <a:pt x="314215" y="60019"/>
                  </a:lnTo>
                  <a:lnTo>
                    <a:pt x="324807" y="63549"/>
                  </a:lnTo>
                  <a:cubicBezTo>
                    <a:pt x="328337" y="64726"/>
                    <a:pt x="331692" y="66743"/>
                    <a:pt x="335398" y="67080"/>
                  </a:cubicBezTo>
                  <a:lnTo>
                    <a:pt x="374234" y="70610"/>
                  </a:lnTo>
                  <a:cubicBezTo>
                    <a:pt x="377764" y="71787"/>
                    <a:pt x="382194" y="71510"/>
                    <a:pt x="384825" y="74141"/>
                  </a:cubicBezTo>
                  <a:cubicBezTo>
                    <a:pt x="390826" y="80142"/>
                    <a:pt x="390896" y="92641"/>
                    <a:pt x="398947" y="95324"/>
                  </a:cubicBezTo>
                  <a:lnTo>
                    <a:pt x="409539" y="98854"/>
                  </a:lnTo>
                  <a:cubicBezTo>
                    <a:pt x="411893" y="102385"/>
                    <a:pt x="413002" y="107197"/>
                    <a:pt x="416600" y="109446"/>
                  </a:cubicBezTo>
                  <a:cubicBezTo>
                    <a:pt x="416604" y="109448"/>
                    <a:pt x="443076" y="118271"/>
                    <a:pt x="448374" y="120037"/>
                  </a:cubicBezTo>
                  <a:cubicBezTo>
                    <a:pt x="451905" y="121214"/>
                    <a:pt x="455869" y="121504"/>
                    <a:pt x="458966" y="123568"/>
                  </a:cubicBezTo>
                  <a:cubicBezTo>
                    <a:pt x="472875" y="132841"/>
                    <a:pt x="470575" y="132649"/>
                    <a:pt x="490740" y="137690"/>
                  </a:cubicBezTo>
                  <a:cubicBezTo>
                    <a:pt x="495447" y="138867"/>
                    <a:pt x="500214" y="139826"/>
                    <a:pt x="504862" y="141220"/>
                  </a:cubicBezTo>
                  <a:cubicBezTo>
                    <a:pt x="511991" y="143359"/>
                    <a:pt x="526045" y="148281"/>
                    <a:pt x="526045" y="148281"/>
                  </a:cubicBezTo>
                  <a:cubicBezTo>
                    <a:pt x="529576" y="150635"/>
                    <a:pt x="532842" y="153444"/>
                    <a:pt x="536637" y="155342"/>
                  </a:cubicBezTo>
                  <a:cubicBezTo>
                    <a:pt x="539965" y="157006"/>
                    <a:pt x="544132" y="156809"/>
                    <a:pt x="547228" y="158873"/>
                  </a:cubicBezTo>
                  <a:cubicBezTo>
                    <a:pt x="551382" y="161643"/>
                    <a:pt x="553666" y="166694"/>
                    <a:pt x="557820" y="169464"/>
                  </a:cubicBezTo>
                  <a:cubicBezTo>
                    <a:pt x="560916" y="171528"/>
                    <a:pt x="565083" y="171331"/>
                    <a:pt x="568411" y="172995"/>
                  </a:cubicBezTo>
                  <a:cubicBezTo>
                    <a:pt x="572206" y="174893"/>
                    <a:pt x="575125" y="178333"/>
                    <a:pt x="579003" y="180056"/>
                  </a:cubicBezTo>
                  <a:cubicBezTo>
                    <a:pt x="585804" y="183079"/>
                    <a:pt x="593993" y="182988"/>
                    <a:pt x="600186" y="187117"/>
                  </a:cubicBezTo>
                  <a:lnTo>
                    <a:pt x="621369" y="201239"/>
                  </a:lnTo>
                  <a:cubicBezTo>
                    <a:pt x="634415" y="220807"/>
                    <a:pt x="620966" y="205330"/>
                    <a:pt x="639021" y="215361"/>
                  </a:cubicBezTo>
                  <a:cubicBezTo>
                    <a:pt x="675433" y="235591"/>
                    <a:pt x="646833" y="225027"/>
                    <a:pt x="670796" y="233013"/>
                  </a:cubicBezTo>
                  <a:cubicBezTo>
                    <a:pt x="687580" y="244203"/>
                    <a:pt x="677361" y="238732"/>
                    <a:pt x="702570" y="247135"/>
                  </a:cubicBezTo>
                  <a:cubicBezTo>
                    <a:pt x="706101" y="248312"/>
                    <a:pt x="710065" y="248602"/>
                    <a:pt x="713162" y="250666"/>
                  </a:cubicBezTo>
                  <a:cubicBezTo>
                    <a:pt x="739457" y="268197"/>
                    <a:pt x="707161" y="245666"/>
                    <a:pt x="734345" y="268318"/>
                  </a:cubicBezTo>
                  <a:cubicBezTo>
                    <a:pt x="737605" y="271034"/>
                    <a:pt x="741406" y="273025"/>
                    <a:pt x="744936" y="275379"/>
                  </a:cubicBezTo>
                  <a:cubicBezTo>
                    <a:pt x="749643" y="282440"/>
                    <a:pt x="751007" y="293878"/>
                    <a:pt x="759058" y="296562"/>
                  </a:cubicBezTo>
                  <a:cubicBezTo>
                    <a:pt x="762589" y="297739"/>
                    <a:pt x="766397" y="298286"/>
                    <a:pt x="769650" y="300093"/>
                  </a:cubicBezTo>
                  <a:cubicBezTo>
                    <a:pt x="777068" y="304214"/>
                    <a:pt x="782782" y="311531"/>
                    <a:pt x="790833" y="314215"/>
                  </a:cubicBezTo>
                  <a:lnTo>
                    <a:pt x="822607" y="324806"/>
                  </a:lnTo>
                  <a:cubicBezTo>
                    <a:pt x="826138" y="325983"/>
                    <a:pt x="830102" y="326273"/>
                    <a:pt x="833199" y="328337"/>
                  </a:cubicBezTo>
                  <a:cubicBezTo>
                    <a:pt x="836729" y="330691"/>
                    <a:pt x="839913" y="333675"/>
                    <a:pt x="843790" y="335398"/>
                  </a:cubicBezTo>
                  <a:cubicBezTo>
                    <a:pt x="850591" y="338421"/>
                    <a:pt x="857912" y="340105"/>
                    <a:pt x="864973" y="342459"/>
                  </a:cubicBezTo>
                  <a:cubicBezTo>
                    <a:pt x="868504" y="343636"/>
                    <a:pt x="872468" y="343926"/>
                    <a:pt x="875565" y="345990"/>
                  </a:cubicBezTo>
                  <a:lnTo>
                    <a:pt x="896748" y="360112"/>
                  </a:lnTo>
                  <a:cubicBezTo>
                    <a:pt x="900278" y="362466"/>
                    <a:pt x="903314" y="365831"/>
                    <a:pt x="907339" y="367173"/>
                  </a:cubicBezTo>
                  <a:cubicBezTo>
                    <a:pt x="914400" y="369527"/>
                    <a:pt x="922329" y="370106"/>
                    <a:pt x="928522" y="374234"/>
                  </a:cubicBezTo>
                  <a:cubicBezTo>
                    <a:pt x="945307" y="385423"/>
                    <a:pt x="935089" y="379954"/>
                    <a:pt x="960297" y="388356"/>
                  </a:cubicBezTo>
                  <a:lnTo>
                    <a:pt x="992071" y="398947"/>
                  </a:lnTo>
                  <a:cubicBezTo>
                    <a:pt x="995602" y="400124"/>
                    <a:pt x="999052" y="401575"/>
                    <a:pt x="1002663" y="402478"/>
                  </a:cubicBezTo>
                  <a:cubicBezTo>
                    <a:pt x="1007370" y="403655"/>
                    <a:pt x="1012137" y="404614"/>
                    <a:pt x="1016785" y="406008"/>
                  </a:cubicBezTo>
                  <a:cubicBezTo>
                    <a:pt x="1016852" y="406028"/>
                    <a:pt x="1043230" y="414824"/>
                    <a:pt x="1048559" y="416600"/>
                  </a:cubicBezTo>
                  <a:lnTo>
                    <a:pt x="1059151" y="420130"/>
                  </a:lnTo>
                  <a:cubicBezTo>
                    <a:pt x="1062681" y="422484"/>
                    <a:pt x="1065865" y="425468"/>
                    <a:pt x="1069742" y="427191"/>
                  </a:cubicBezTo>
                  <a:cubicBezTo>
                    <a:pt x="1076543" y="430214"/>
                    <a:pt x="1090925" y="434252"/>
                    <a:pt x="1090925" y="434252"/>
                  </a:cubicBezTo>
                  <a:cubicBezTo>
                    <a:pt x="1097986" y="438959"/>
                    <a:pt x="1104057" y="445691"/>
                    <a:pt x="1112108" y="448374"/>
                  </a:cubicBezTo>
                  <a:cubicBezTo>
                    <a:pt x="1119169" y="450728"/>
                    <a:pt x="1125950" y="454211"/>
                    <a:pt x="1133292" y="455435"/>
                  </a:cubicBezTo>
                  <a:lnTo>
                    <a:pt x="1154475" y="458966"/>
                  </a:lnTo>
                  <a:cubicBezTo>
                    <a:pt x="1173200" y="461847"/>
                    <a:pt x="1177408" y="461256"/>
                    <a:pt x="1193310" y="466027"/>
                  </a:cubicBezTo>
                  <a:cubicBezTo>
                    <a:pt x="1200439" y="468166"/>
                    <a:pt x="1207195" y="471629"/>
                    <a:pt x="1214493" y="473088"/>
                  </a:cubicBezTo>
                  <a:cubicBezTo>
                    <a:pt x="1220377" y="474265"/>
                    <a:pt x="1226357" y="475039"/>
                    <a:pt x="1232146" y="476618"/>
                  </a:cubicBezTo>
                  <a:cubicBezTo>
                    <a:pt x="1239327" y="478576"/>
                    <a:pt x="1253329" y="483679"/>
                    <a:pt x="1253329" y="483679"/>
                  </a:cubicBezTo>
                  <a:cubicBezTo>
                    <a:pt x="1256859" y="486033"/>
                    <a:pt x="1260043" y="489017"/>
                    <a:pt x="1263920" y="490740"/>
                  </a:cubicBezTo>
                  <a:cubicBezTo>
                    <a:pt x="1270721" y="493763"/>
                    <a:pt x="1278042" y="495447"/>
                    <a:pt x="1285103" y="497801"/>
                  </a:cubicBezTo>
                  <a:cubicBezTo>
                    <a:pt x="1288634" y="498978"/>
                    <a:pt x="1291992" y="500962"/>
                    <a:pt x="1295695" y="501332"/>
                  </a:cubicBezTo>
                  <a:lnTo>
                    <a:pt x="1331000" y="504862"/>
                  </a:lnTo>
                  <a:cubicBezTo>
                    <a:pt x="1336884" y="506039"/>
                    <a:pt x="1342863" y="506814"/>
                    <a:pt x="1348652" y="508393"/>
                  </a:cubicBezTo>
                  <a:cubicBezTo>
                    <a:pt x="1355833" y="510351"/>
                    <a:pt x="1362774" y="513100"/>
                    <a:pt x="1369835" y="515454"/>
                  </a:cubicBezTo>
                  <a:cubicBezTo>
                    <a:pt x="1373366" y="516631"/>
                    <a:pt x="1376778" y="518254"/>
                    <a:pt x="1380427" y="518984"/>
                  </a:cubicBezTo>
                  <a:cubicBezTo>
                    <a:pt x="1386311" y="520161"/>
                    <a:pt x="1392290" y="520936"/>
                    <a:pt x="1398079" y="522515"/>
                  </a:cubicBezTo>
                  <a:cubicBezTo>
                    <a:pt x="1405260" y="524473"/>
                    <a:pt x="1412201" y="527222"/>
                    <a:pt x="1419262" y="529576"/>
                  </a:cubicBezTo>
                  <a:cubicBezTo>
                    <a:pt x="1422793" y="530753"/>
                    <a:pt x="1426183" y="532494"/>
                    <a:pt x="1429854" y="533106"/>
                  </a:cubicBezTo>
                  <a:lnTo>
                    <a:pt x="1451037" y="536637"/>
                  </a:lnTo>
                  <a:cubicBezTo>
                    <a:pt x="1459262" y="537902"/>
                    <a:pt x="1467563" y="538678"/>
                    <a:pt x="1475750" y="540167"/>
                  </a:cubicBezTo>
                  <a:cubicBezTo>
                    <a:pt x="1487485" y="542301"/>
                    <a:pt x="1500007" y="547076"/>
                    <a:pt x="1511055" y="550759"/>
                  </a:cubicBezTo>
                  <a:lnTo>
                    <a:pt x="1521647" y="554289"/>
                  </a:lnTo>
                  <a:lnTo>
                    <a:pt x="1532238" y="557820"/>
                  </a:lnTo>
                  <a:lnTo>
                    <a:pt x="1542830" y="561350"/>
                  </a:lnTo>
                  <a:cubicBezTo>
                    <a:pt x="1562906" y="576408"/>
                    <a:pt x="1551370" y="570081"/>
                    <a:pt x="1578135" y="579003"/>
                  </a:cubicBezTo>
                  <a:lnTo>
                    <a:pt x="1578135" y="579003"/>
                  </a:lnTo>
                  <a:cubicBezTo>
                    <a:pt x="1581665" y="581357"/>
                    <a:pt x="1584849" y="584341"/>
                    <a:pt x="1588726" y="586064"/>
                  </a:cubicBezTo>
                  <a:cubicBezTo>
                    <a:pt x="1588746" y="586073"/>
                    <a:pt x="1615195" y="594886"/>
                    <a:pt x="1620501" y="596655"/>
                  </a:cubicBezTo>
                  <a:cubicBezTo>
                    <a:pt x="1620512" y="596659"/>
                    <a:pt x="1641673" y="603714"/>
                    <a:pt x="1641684" y="603716"/>
                  </a:cubicBezTo>
                  <a:cubicBezTo>
                    <a:pt x="1648745" y="604893"/>
                    <a:pt x="1655879" y="605694"/>
                    <a:pt x="1662867" y="607247"/>
                  </a:cubicBezTo>
                  <a:cubicBezTo>
                    <a:pt x="1666500" y="608054"/>
                    <a:pt x="1669832" y="609940"/>
                    <a:pt x="1673458" y="610777"/>
                  </a:cubicBezTo>
                  <a:cubicBezTo>
                    <a:pt x="1685152" y="613476"/>
                    <a:pt x="1697378" y="614043"/>
                    <a:pt x="1708763" y="617838"/>
                  </a:cubicBezTo>
                  <a:cubicBezTo>
                    <a:pt x="1712294" y="619015"/>
                    <a:pt x="1716026" y="619705"/>
                    <a:pt x="1719355" y="621369"/>
                  </a:cubicBezTo>
                  <a:cubicBezTo>
                    <a:pt x="1723150" y="623267"/>
                    <a:pt x="1726416" y="626076"/>
                    <a:pt x="1729946" y="628430"/>
                  </a:cubicBezTo>
                  <a:cubicBezTo>
                    <a:pt x="1732300" y="631960"/>
                    <a:pt x="1733814" y="636227"/>
                    <a:pt x="1737007" y="639021"/>
                  </a:cubicBezTo>
                  <a:cubicBezTo>
                    <a:pt x="1747922" y="648571"/>
                    <a:pt x="1764576" y="658090"/>
                    <a:pt x="1779373" y="660204"/>
                  </a:cubicBezTo>
                  <a:lnTo>
                    <a:pt x="1804087" y="663735"/>
                  </a:lnTo>
                  <a:cubicBezTo>
                    <a:pt x="1846449" y="670252"/>
                    <a:pt x="1805178" y="665719"/>
                    <a:pt x="1871166" y="670796"/>
                  </a:cubicBezTo>
                  <a:lnTo>
                    <a:pt x="1902941" y="681387"/>
                  </a:lnTo>
                  <a:cubicBezTo>
                    <a:pt x="1906471" y="682564"/>
                    <a:pt x="1909861" y="684306"/>
                    <a:pt x="1913532" y="684918"/>
                  </a:cubicBezTo>
                  <a:cubicBezTo>
                    <a:pt x="1948693" y="690777"/>
                    <a:pt x="1927581" y="687853"/>
                    <a:pt x="1977081" y="691979"/>
                  </a:cubicBezTo>
                  <a:cubicBezTo>
                    <a:pt x="2009111" y="699985"/>
                    <a:pt x="1969533" y="690607"/>
                    <a:pt x="2015917" y="699040"/>
                  </a:cubicBezTo>
                  <a:cubicBezTo>
                    <a:pt x="2020691" y="699908"/>
                    <a:pt x="2025302" y="701517"/>
                    <a:pt x="2030039" y="702570"/>
                  </a:cubicBezTo>
                  <a:cubicBezTo>
                    <a:pt x="2035897" y="703872"/>
                    <a:pt x="2041870" y="704646"/>
                    <a:pt x="2047692" y="706101"/>
                  </a:cubicBezTo>
                  <a:cubicBezTo>
                    <a:pt x="2063301" y="710003"/>
                    <a:pt x="2053328" y="709631"/>
                    <a:pt x="2061814" y="709631"/>
                  </a:cubicBezTo>
                  <a:lnTo>
                    <a:pt x="2234808" y="709631"/>
                  </a:lnTo>
                  <a:lnTo>
                    <a:pt x="2234808" y="730814"/>
                  </a:lnTo>
                  <a:lnTo>
                    <a:pt x="2294827" y="730814"/>
                  </a:lnTo>
                  <a:lnTo>
                    <a:pt x="2294827" y="953236"/>
                  </a:lnTo>
                  <a:lnTo>
                    <a:pt x="2241869" y="953236"/>
                  </a:lnTo>
                  <a:lnTo>
                    <a:pt x="2241869" y="889687"/>
                  </a:lnTo>
                  <a:lnTo>
                    <a:pt x="2047692" y="889687"/>
                  </a:lnTo>
                  <a:lnTo>
                    <a:pt x="2047692" y="850851"/>
                  </a:lnTo>
                  <a:lnTo>
                    <a:pt x="2030039" y="850851"/>
                  </a:lnTo>
                  <a:lnTo>
                    <a:pt x="2030039" y="826138"/>
                  </a:lnTo>
                  <a:lnTo>
                    <a:pt x="1959429" y="826138"/>
                  </a:lnTo>
                  <a:lnTo>
                    <a:pt x="1959429" y="826138"/>
                  </a:lnTo>
                  <a:cubicBezTo>
                    <a:pt x="1950014" y="822607"/>
                    <a:pt x="1940339" y="819707"/>
                    <a:pt x="1931185" y="815546"/>
                  </a:cubicBezTo>
                  <a:cubicBezTo>
                    <a:pt x="1914820" y="808107"/>
                    <a:pt x="1926966" y="808348"/>
                    <a:pt x="1910002" y="804955"/>
                  </a:cubicBezTo>
                  <a:cubicBezTo>
                    <a:pt x="1901842" y="803323"/>
                    <a:pt x="1893475" y="802913"/>
                    <a:pt x="1885288" y="801424"/>
                  </a:cubicBezTo>
                  <a:cubicBezTo>
                    <a:pt x="1880514" y="800556"/>
                    <a:pt x="1875903" y="798947"/>
                    <a:pt x="1871166" y="797894"/>
                  </a:cubicBezTo>
                  <a:cubicBezTo>
                    <a:pt x="1865308" y="796592"/>
                    <a:pt x="1859303" y="795942"/>
                    <a:pt x="1853514" y="794363"/>
                  </a:cubicBezTo>
                  <a:cubicBezTo>
                    <a:pt x="1829636" y="787851"/>
                    <a:pt x="1835733" y="785821"/>
                    <a:pt x="1811148" y="783772"/>
                  </a:cubicBezTo>
                  <a:cubicBezTo>
                    <a:pt x="1790006" y="782010"/>
                    <a:pt x="1768782" y="781418"/>
                    <a:pt x="1747599" y="780241"/>
                  </a:cubicBezTo>
                  <a:lnTo>
                    <a:pt x="1726416" y="773180"/>
                  </a:lnTo>
                  <a:lnTo>
                    <a:pt x="1715824" y="769650"/>
                  </a:lnTo>
                  <a:lnTo>
                    <a:pt x="1662867" y="734345"/>
                  </a:lnTo>
                  <a:lnTo>
                    <a:pt x="1652275" y="727284"/>
                  </a:lnTo>
                  <a:cubicBezTo>
                    <a:pt x="1644997" y="722432"/>
                    <a:pt x="1640087" y="717816"/>
                    <a:pt x="1631092" y="716692"/>
                  </a:cubicBezTo>
                  <a:cubicBezTo>
                    <a:pt x="1615867" y="714789"/>
                    <a:pt x="1600495" y="714339"/>
                    <a:pt x="1585196" y="713162"/>
                  </a:cubicBezTo>
                  <a:cubicBezTo>
                    <a:pt x="1577303" y="711188"/>
                    <a:pt x="1555046" y="706007"/>
                    <a:pt x="1549891" y="702570"/>
                  </a:cubicBezTo>
                  <a:cubicBezTo>
                    <a:pt x="1542830" y="697863"/>
                    <a:pt x="1536759" y="691132"/>
                    <a:pt x="1528708" y="688448"/>
                  </a:cubicBezTo>
                  <a:lnTo>
                    <a:pt x="1507525" y="681387"/>
                  </a:lnTo>
                  <a:cubicBezTo>
                    <a:pt x="1505171" y="677857"/>
                    <a:pt x="1504062" y="673045"/>
                    <a:pt x="1500464" y="670796"/>
                  </a:cubicBezTo>
                  <a:cubicBezTo>
                    <a:pt x="1494152" y="666851"/>
                    <a:pt x="1479281" y="663735"/>
                    <a:pt x="1479281" y="663735"/>
                  </a:cubicBezTo>
                  <a:cubicBezTo>
                    <a:pt x="1462495" y="652545"/>
                    <a:pt x="1472716" y="658017"/>
                    <a:pt x="1447506" y="649613"/>
                  </a:cubicBezTo>
                  <a:lnTo>
                    <a:pt x="1436915" y="646082"/>
                  </a:lnTo>
                  <a:cubicBezTo>
                    <a:pt x="1402858" y="634730"/>
                    <a:pt x="1429990" y="642727"/>
                    <a:pt x="1352183" y="639021"/>
                  </a:cubicBezTo>
                  <a:cubicBezTo>
                    <a:pt x="1342093" y="637003"/>
                    <a:pt x="1330389" y="634954"/>
                    <a:pt x="1320408" y="631960"/>
                  </a:cubicBezTo>
                  <a:cubicBezTo>
                    <a:pt x="1313279" y="629821"/>
                    <a:pt x="1306286" y="627253"/>
                    <a:pt x="1299225" y="624899"/>
                  </a:cubicBezTo>
                  <a:lnTo>
                    <a:pt x="1246268" y="607247"/>
                  </a:lnTo>
                  <a:cubicBezTo>
                    <a:pt x="1207642" y="594372"/>
                    <a:pt x="1266144" y="614904"/>
                    <a:pt x="1225085" y="596655"/>
                  </a:cubicBezTo>
                  <a:cubicBezTo>
                    <a:pt x="1218284" y="593632"/>
                    <a:pt x="1210963" y="591948"/>
                    <a:pt x="1203902" y="589594"/>
                  </a:cubicBezTo>
                  <a:lnTo>
                    <a:pt x="1193310" y="586064"/>
                  </a:lnTo>
                  <a:cubicBezTo>
                    <a:pt x="1186249" y="581357"/>
                    <a:pt x="1180178" y="574626"/>
                    <a:pt x="1172127" y="571942"/>
                  </a:cubicBezTo>
                  <a:cubicBezTo>
                    <a:pt x="1168597" y="570765"/>
                    <a:pt x="1165146" y="569314"/>
                    <a:pt x="1161536" y="568411"/>
                  </a:cubicBezTo>
                  <a:cubicBezTo>
                    <a:pt x="1136087" y="562049"/>
                    <a:pt x="1121707" y="563402"/>
                    <a:pt x="1090925" y="561350"/>
                  </a:cubicBezTo>
                  <a:lnTo>
                    <a:pt x="1059151" y="550759"/>
                  </a:lnTo>
                  <a:cubicBezTo>
                    <a:pt x="1055620" y="549582"/>
                    <a:pt x="1051656" y="549292"/>
                    <a:pt x="1048559" y="547228"/>
                  </a:cubicBezTo>
                  <a:cubicBezTo>
                    <a:pt x="1041498" y="542521"/>
                    <a:pt x="1033377" y="539107"/>
                    <a:pt x="1027376" y="533106"/>
                  </a:cubicBezTo>
                  <a:cubicBezTo>
                    <a:pt x="1023846" y="529576"/>
                    <a:pt x="1021149" y="524940"/>
                    <a:pt x="1016785" y="522515"/>
                  </a:cubicBezTo>
                  <a:cubicBezTo>
                    <a:pt x="1010279" y="518900"/>
                    <a:pt x="1002663" y="517808"/>
                    <a:pt x="995602" y="515454"/>
                  </a:cubicBezTo>
                  <a:cubicBezTo>
                    <a:pt x="992071" y="514277"/>
                    <a:pt x="988694" y="512449"/>
                    <a:pt x="985010" y="511923"/>
                  </a:cubicBezTo>
                  <a:cubicBezTo>
                    <a:pt x="953211" y="507381"/>
                    <a:pt x="968505" y="509761"/>
                    <a:pt x="939114" y="504862"/>
                  </a:cubicBezTo>
                  <a:cubicBezTo>
                    <a:pt x="935583" y="502508"/>
                    <a:pt x="932400" y="499524"/>
                    <a:pt x="928522" y="497801"/>
                  </a:cubicBezTo>
                  <a:cubicBezTo>
                    <a:pt x="911232" y="490117"/>
                    <a:pt x="909021" y="491951"/>
                    <a:pt x="893217" y="487210"/>
                  </a:cubicBezTo>
                  <a:cubicBezTo>
                    <a:pt x="886088" y="485071"/>
                    <a:pt x="879095" y="482503"/>
                    <a:pt x="872034" y="480149"/>
                  </a:cubicBezTo>
                  <a:lnTo>
                    <a:pt x="861443" y="476618"/>
                  </a:lnTo>
                  <a:lnTo>
                    <a:pt x="850851" y="473088"/>
                  </a:lnTo>
                  <a:cubicBezTo>
                    <a:pt x="843042" y="465278"/>
                    <a:pt x="839500" y="460351"/>
                    <a:pt x="829668" y="455435"/>
                  </a:cubicBezTo>
                  <a:cubicBezTo>
                    <a:pt x="826340" y="453771"/>
                    <a:pt x="822607" y="453082"/>
                    <a:pt x="819077" y="451905"/>
                  </a:cubicBezTo>
                  <a:cubicBezTo>
                    <a:pt x="812016" y="447198"/>
                    <a:pt x="802601" y="444844"/>
                    <a:pt x="797894" y="437783"/>
                  </a:cubicBezTo>
                  <a:cubicBezTo>
                    <a:pt x="788479" y="423660"/>
                    <a:pt x="794364" y="429545"/>
                    <a:pt x="780241" y="420130"/>
                  </a:cubicBezTo>
                  <a:cubicBezTo>
                    <a:pt x="774038" y="401518"/>
                    <a:pt x="780811" y="416577"/>
                    <a:pt x="766119" y="398947"/>
                  </a:cubicBezTo>
                  <a:cubicBezTo>
                    <a:pt x="763403" y="395687"/>
                    <a:pt x="762058" y="391356"/>
                    <a:pt x="759058" y="388356"/>
                  </a:cubicBezTo>
                  <a:cubicBezTo>
                    <a:pt x="756058" y="385356"/>
                    <a:pt x="751638" y="384114"/>
                    <a:pt x="748467" y="381295"/>
                  </a:cubicBezTo>
                  <a:cubicBezTo>
                    <a:pt x="741004" y="374661"/>
                    <a:pt x="736757" y="363270"/>
                    <a:pt x="727284" y="360112"/>
                  </a:cubicBezTo>
                  <a:cubicBezTo>
                    <a:pt x="723753" y="358935"/>
                    <a:pt x="720021" y="358245"/>
                    <a:pt x="716692" y="356581"/>
                  </a:cubicBezTo>
                  <a:cubicBezTo>
                    <a:pt x="696058" y="346264"/>
                    <a:pt x="716219" y="351907"/>
                    <a:pt x="695509" y="345990"/>
                  </a:cubicBezTo>
                  <a:cubicBezTo>
                    <a:pt x="658173" y="335323"/>
                    <a:pt x="710523" y="352171"/>
                    <a:pt x="660204" y="335398"/>
                  </a:cubicBezTo>
                  <a:lnTo>
                    <a:pt x="649613" y="331868"/>
                  </a:lnTo>
                  <a:cubicBezTo>
                    <a:pt x="647259" y="329514"/>
                    <a:pt x="645406" y="326519"/>
                    <a:pt x="642552" y="324806"/>
                  </a:cubicBezTo>
                  <a:cubicBezTo>
                    <a:pt x="639361" y="322891"/>
                    <a:pt x="634866" y="323601"/>
                    <a:pt x="631960" y="321276"/>
                  </a:cubicBezTo>
                  <a:cubicBezTo>
                    <a:pt x="609146" y="303025"/>
                    <a:pt x="640930" y="316027"/>
                    <a:pt x="614308" y="307154"/>
                  </a:cubicBezTo>
                  <a:cubicBezTo>
                    <a:pt x="610777" y="303623"/>
                    <a:pt x="607552" y="299759"/>
                    <a:pt x="603716" y="296562"/>
                  </a:cubicBezTo>
                  <a:cubicBezTo>
                    <a:pt x="600456" y="293846"/>
                    <a:pt x="596125" y="292501"/>
                    <a:pt x="593125" y="289501"/>
                  </a:cubicBezTo>
                  <a:cubicBezTo>
                    <a:pt x="590125" y="286501"/>
                    <a:pt x="589377" y="281561"/>
                    <a:pt x="586064" y="278910"/>
                  </a:cubicBezTo>
                  <a:cubicBezTo>
                    <a:pt x="583158" y="276585"/>
                    <a:pt x="578725" y="277186"/>
                    <a:pt x="575472" y="275379"/>
                  </a:cubicBezTo>
                  <a:cubicBezTo>
                    <a:pt x="568054" y="271258"/>
                    <a:pt x="561350" y="265964"/>
                    <a:pt x="554289" y="261257"/>
                  </a:cubicBezTo>
                  <a:lnTo>
                    <a:pt x="533106" y="247135"/>
                  </a:lnTo>
                  <a:lnTo>
                    <a:pt x="522515" y="243605"/>
                  </a:lnTo>
                  <a:cubicBezTo>
                    <a:pt x="496703" y="226398"/>
                    <a:pt x="529165" y="247405"/>
                    <a:pt x="497801" y="229483"/>
                  </a:cubicBezTo>
                  <a:cubicBezTo>
                    <a:pt x="494117" y="227378"/>
                    <a:pt x="491087" y="224145"/>
                    <a:pt x="487210" y="222422"/>
                  </a:cubicBezTo>
                  <a:cubicBezTo>
                    <a:pt x="480409" y="219399"/>
                    <a:pt x="466027" y="215361"/>
                    <a:pt x="466027" y="215361"/>
                  </a:cubicBezTo>
                  <a:cubicBezTo>
                    <a:pt x="449241" y="204171"/>
                    <a:pt x="459462" y="209643"/>
                    <a:pt x="434252" y="201239"/>
                  </a:cubicBezTo>
                  <a:cubicBezTo>
                    <a:pt x="430722" y="200062"/>
                    <a:pt x="426757" y="199772"/>
                    <a:pt x="423661" y="197708"/>
                  </a:cubicBezTo>
                  <a:cubicBezTo>
                    <a:pt x="420130" y="195354"/>
                    <a:pt x="416947" y="192370"/>
                    <a:pt x="413069" y="190647"/>
                  </a:cubicBezTo>
                  <a:cubicBezTo>
                    <a:pt x="406268" y="187624"/>
                    <a:pt x="398079" y="187715"/>
                    <a:pt x="391886" y="183586"/>
                  </a:cubicBezTo>
                  <a:lnTo>
                    <a:pt x="381295" y="176525"/>
                  </a:lnTo>
                  <a:cubicBezTo>
                    <a:pt x="378941" y="172995"/>
                    <a:pt x="377547" y="168585"/>
                    <a:pt x="374234" y="165934"/>
                  </a:cubicBezTo>
                  <a:cubicBezTo>
                    <a:pt x="371328" y="163609"/>
                    <a:pt x="366274" y="165035"/>
                    <a:pt x="363642" y="162403"/>
                  </a:cubicBezTo>
                  <a:cubicBezTo>
                    <a:pt x="361011" y="159772"/>
                    <a:pt x="362437" y="154718"/>
                    <a:pt x="360112" y="151812"/>
                  </a:cubicBezTo>
                  <a:cubicBezTo>
                    <a:pt x="357461" y="148499"/>
                    <a:pt x="353051" y="147105"/>
                    <a:pt x="349520" y="144751"/>
                  </a:cubicBezTo>
                  <a:cubicBezTo>
                    <a:pt x="347166" y="141220"/>
                    <a:pt x="345772" y="136810"/>
                    <a:pt x="342459" y="134159"/>
                  </a:cubicBezTo>
                  <a:cubicBezTo>
                    <a:pt x="339553" y="131834"/>
                    <a:pt x="334499" y="133260"/>
                    <a:pt x="331868" y="130629"/>
                  </a:cubicBezTo>
                  <a:cubicBezTo>
                    <a:pt x="313039" y="111800"/>
                    <a:pt x="345987" y="125920"/>
                    <a:pt x="317746" y="116507"/>
                  </a:cubicBezTo>
                  <a:cubicBezTo>
                    <a:pt x="305978" y="98854"/>
                    <a:pt x="314215" y="108268"/>
                    <a:pt x="289502" y="91793"/>
                  </a:cubicBezTo>
                  <a:lnTo>
                    <a:pt x="268319" y="77671"/>
                  </a:lnTo>
                  <a:cubicBezTo>
                    <a:pt x="264788" y="75317"/>
                    <a:pt x="261753" y="71952"/>
                    <a:pt x="257727" y="70610"/>
                  </a:cubicBezTo>
                  <a:lnTo>
                    <a:pt x="236544" y="63549"/>
                  </a:lnTo>
                  <a:lnTo>
                    <a:pt x="225953" y="60019"/>
                  </a:lnTo>
                  <a:cubicBezTo>
                    <a:pt x="222422" y="58842"/>
                    <a:pt x="219045" y="57014"/>
                    <a:pt x="215361" y="56488"/>
                  </a:cubicBezTo>
                  <a:cubicBezTo>
                    <a:pt x="166807" y="49553"/>
                    <a:pt x="209820" y="56562"/>
                    <a:pt x="176525" y="49427"/>
                  </a:cubicBezTo>
                  <a:cubicBezTo>
                    <a:pt x="164790" y="46912"/>
                    <a:pt x="152606" y="46161"/>
                    <a:pt x="141220" y="42366"/>
                  </a:cubicBezTo>
                  <a:cubicBezTo>
                    <a:pt x="90849" y="25576"/>
                    <a:pt x="143285" y="42452"/>
                    <a:pt x="105915" y="31775"/>
                  </a:cubicBezTo>
                  <a:cubicBezTo>
                    <a:pt x="102337" y="30753"/>
                    <a:pt x="98934" y="29147"/>
                    <a:pt x="95324" y="28244"/>
                  </a:cubicBezTo>
                  <a:cubicBezTo>
                    <a:pt x="89502" y="26789"/>
                    <a:pt x="83529" y="26016"/>
                    <a:pt x="77671" y="24714"/>
                  </a:cubicBezTo>
                  <a:cubicBezTo>
                    <a:pt x="72934" y="23661"/>
                    <a:pt x="68345" y="21921"/>
                    <a:pt x="63549" y="21183"/>
                  </a:cubicBezTo>
                  <a:cubicBezTo>
                    <a:pt x="53016" y="19563"/>
                    <a:pt x="42366" y="18830"/>
                    <a:pt x="31775" y="17653"/>
                  </a:cubicBezTo>
                  <a:cubicBezTo>
                    <a:pt x="18950" y="13378"/>
                    <a:pt x="5296" y="2942"/>
                    <a:pt x="0" y="0"/>
                  </a:cubicBezTo>
                  <a:close/>
                </a:path>
              </a:pathLst>
            </a:custGeom>
            <a:solidFill>
              <a:srgbClr val="09345A">
                <a:alpha val="5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grpSp>
      <p:cxnSp>
        <p:nvCxnSpPr>
          <p:cNvPr id="27" name="Straight Connector 26">
            <a:extLst>
              <a:ext uri="{FF2B5EF4-FFF2-40B4-BE49-F238E27FC236}">
                <a16:creationId xmlns:a16="http://schemas.microsoft.com/office/drawing/2014/main" id="{9F11B780-4F8E-5E48-6B2B-E81B9869D348}"/>
              </a:ext>
            </a:extLst>
          </p:cNvPr>
          <p:cNvCxnSpPr>
            <a:cxnSpLocks/>
          </p:cNvCxnSpPr>
          <p:nvPr/>
        </p:nvCxnSpPr>
        <p:spPr>
          <a:xfrm>
            <a:off x="6016459" y="1347097"/>
            <a:ext cx="0" cy="4536649"/>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975294" y="4780830"/>
            <a:ext cx="2549096" cy="502573"/>
          </a:xfrm>
          <a:prstGeom prst="rect">
            <a:avLst/>
          </a:prstGeom>
          <a:noFill/>
        </p:spPr>
        <p:txBody>
          <a:bodyPr wrap="none" rtlCol="0">
            <a:spAutoFit/>
          </a:bodyPr>
          <a:lstStyle/>
          <a:p>
            <a:r>
              <a:rPr lang="en-US" sz="1333" dirty="0"/>
              <a:t>HR = 0.60 (95% CI, 0.50-0.71);</a:t>
            </a:r>
          </a:p>
          <a:p>
            <a:r>
              <a:rPr lang="en-US" sz="1333" i="1" dirty="0"/>
              <a:t>P</a:t>
            </a:r>
            <a:r>
              <a:rPr lang="en-US" sz="1333" dirty="0"/>
              <a:t>&lt;0.0001</a:t>
            </a:r>
          </a:p>
        </p:txBody>
      </p:sp>
      <p:sp>
        <p:nvSpPr>
          <p:cNvPr id="67" name="TextBox 66">
            <a:extLst>
              <a:ext uri="{FF2B5EF4-FFF2-40B4-BE49-F238E27FC236}">
                <a16:creationId xmlns:a16="http://schemas.microsoft.com/office/drawing/2014/main" id="{338C745A-DFA2-0B70-E73C-C7F1F1465B2F}"/>
              </a:ext>
            </a:extLst>
          </p:cNvPr>
          <p:cNvSpPr txBox="1"/>
          <p:nvPr/>
        </p:nvSpPr>
        <p:spPr>
          <a:xfrm>
            <a:off x="3987800" y="3310957"/>
            <a:ext cx="1562904" cy="307777"/>
          </a:xfrm>
          <a:prstGeom prst="rect">
            <a:avLst/>
          </a:prstGeom>
          <a:noFill/>
        </p:spPr>
        <p:txBody>
          <a:bodyPr wrap="square">
            <a:spAutoFit/>
          </a:bodyPr>
          <a:lstStyle/>
          <a:p>
            <a:r>
              <a:rPr lang="en-US" sz="1400" b="1" dirty="0"/>
              <a:t>AAP + ADT</a:t>
            </a:r>
          </a:p>
        </p:txBody>
      </p:sp>
      <p:sp>
        <p:nvSpPr>
          <p:cNvPr id="68" name="TextBox 67">
            <a:extLst>
              <a:ext uri="{FF2B5EF4-FFF2-40B4-BE49-F238E27FC236}">
                <a16:creationId xmlns:a16="http://schemas.microsoft.com/office/drawing/2014/main" id="{0D77B0C8-F150-9F9F-9606-22C7D09EB14F}"/>
              </a:ext>
            </a:extLst>
          </p:cNvPr>
          <p:cNvSpPr txBox="1"/>
          <p:nvPr/>
        </p:nvSpPr>
        <p:spPr>
          <a:xfrm>
            <a:off x="3352808" y="4258733"/>
            <a:ext cx="1562904" cy="307777"/>
          </a:xfrm>
          <a:prstGeom prst="rect">
            <a:avLst/>
          </a:prstGeom>
          <a:noFill/>
        </p:spPr>
        <p:txBody>
          <a:bodyPr wrap="square">
            <a:spAutoFit/>
          </a:bodyPr>
          <a:lstStyle/>
          <a:p>
            <a:r>
              <a:rPr lang="en-US" sz="1400" b="1" dirty="0"/>
              <a:t>Placebo + ADT</a:t>
            </a:r>
          </a:p>
        </p:txBody>
      </p:sp>
      <p:sp>
        <p:nvSpPr>
          <p:cNvPr id="3" name="TextBox 2">
            <a:extLst>
              <a:ext uri="{FF2B5EF4-FFF2-40B4-BE49-F238E27FC236}">
                <a16:creationId xmlns:a16="http://schemas.microsoft.com/office/drawing/2014/main" id="{FF921C47-6E3A-40CA-0B4F-6F896748D1CA}"/>
              </a:ext>
            </a:extLst>
          </p:cNvPr>
          <p:cNvSpPr txBox="1"/>
          <p:nvPr/>
        </p:nvSpPr>
        <p:spPr>
          <a:xfrm>
            <a:off x="6176469" y="2039802"/>
            <a:ext cx="566601" cy="205121"/>
          </a:xfrm>
          <a:prstGeom prst="rect">
            <a:avLst/>
          </a:prstGeom>
          <a:solidFill>
            <a:schemeClr val="bg1"/>
          </a:solidFill>
        </p:spPr>
        <p:txBody>
          <a:bodyPr wrap="square" lIns="0" tIns="0" rIns="0" bIns="0" rtlCol="0">
            <a:spAutoFit/>
          </a:bodyPr>
          <a:lstStyle/>
          <a:p>
            <a:pPr algn="r"/>
            <a:r>
              <a:rPr lang="en-US" sz="1333" dirty="0"/>
              <a:t>1.00</a:t>
            </a:r>
          </a:p>
        </p:txBody>
      </p:sp>
      <p:sp>
        <p:nvSpPr>
          <p:cNvPr id="4" name="TextBox 3">
            <a:extLst>
              <a:ext uri="{FF2B5EF4-FFF2-40B4-BE49-F238E27FC236}">
                <a16:creationId xmlns:a16="http://schemas.microsoft.com/office/drawing/2014/main" id="{10656FD1-604E-5520-8CA6-FA14F53E16EA}"/>
              </a:ext>
            </a:extLst>
          </p:cNvPr>
          <p:cNvSpPr txBox="1"/>
          <p:nvPr/>
        </p:nvSpPr>
        <p:spPr>
          <a:xfrm>
            <a:off x="6171054" y="3661834"/>
            <a:ext cx="566601" cy="205121"/>
          </a:xfrm>
          <a:prstGeom prst="rect">
            <a:avLst/>
          </a:prstGeom>
          <a:solidFill>
            <a:schemeClr val="bg1"/>
          </a:solidFill>
        </p:spPr>
        <p:txBody>
          <a:bodyPr wrap="square" lIns="0" tIns="0" rIns="0" bIns="0" rtlCol="0">
            <a:spAutoFit/>
          </a:bodyPr>
          <a:lstStyle/>
          <a:p>
            <a:pPr algn="r"/>
            <a:r>
              <a:rPr lang="en-US" sz="1333" dirty="0"/>
              <a:t>0.50</a:t>
            </a:r>
          </a:p>
        </p:txBody>
      </p:sp>
      <p:sp>
        <p:nvSpPr>
          <p:cNvPr id="47" name="TextBox 46">
            <a:extLst>
              <a:ext uri="{FF2B5EF4-FFF2-40B4-BE49-F238E27FC236}">
                <a16:creationId xmlns:a16="http://schemas.microsoft.com/office/drawing/2014/main" id="{6CA445DD-C648-4E78-5AC1-E070CB5C4A8D}"/>
              </a:ext>
            </a:extLst>
          </p:cNvPr>
          <p:cNvSpPr txBox="1"/>
          <p:nvPr/>
        </p:nvSpPr>
        <p:spPr>
          <a:xfrm rot="16200000">
            <a:off x="4807332" y="3543141"/>
            <a:ext cx="2941403" cy="338554"/>
          </a:xfrm>
          <a:prstGeom prst="rect">
            <a:avLst/>
          </a:prstGeom>
          <a:noFill/>
        </p:spPr>
        <p:txBody>
          <a:bodyPr wrap="square" rtlCol="0" anchor="ctr">
            <a:spAutoFit/>
          </a:bodyPr>
          <a:lstStyle/>
          <a:p>
            <a:pPr algn="ctr"/>
            <a:r>
              <a:rPr lang="en-US" sz="1600" b="1" dirty="0"/>
              <a:t>Proportion Surviving</a:t>
            </a:r>
          </a:p>
        </p:txBody>
      </p:sp>
      <p:sp>
        <p:nvSpPr>
          <p:cNvPr id="20" name="TextBox 19">
            <a:extLst>
              <a:ext uri="{FF2B5EF4-FFF2-40B4-BE49-F238E27FC236}">
                <a16:creationId xmlns:a16="http://schemas.microsoft.com/office/drawing/2014/main" id="{0780DA6B-1BD0-0426-12DA-CE6E319B0CAF}"/>
              </a:ext>
            </a:extLst>
          </p:cNvPr>
          <p:cNvSpPr txBox="1"/>
          <p:nvPr/>
        </p:nvSpPr>
        <p:spPr>
          <a:xfrm>
            <a:off x="609600" y="6061322"/>
            <a:ext cx="10241280" cy="461665"/>
          </a:xfrm>
          <a:prstGeom prst="rect">
            <a:avLst/>
          </a:prstGeom>
          <a:noFill/>
        </p:spPr>
        <p:txBody>
          <a:bodyPr wrap="square" rtlCol="0">
            <a:spAutoFit/>
          </a:bodyPr>
          <a:lstStyle/>
          <a:p>
            <a:r>
              <a:rPr lang="en-US" sz="1200" dirty="0"/>
              <a:t>AAP, abiraterone acetate; ADT, androgen deprivation therapy;</a:t>
            </a:r>
          </a:p>
          <a:p>
            <a:r>
              <a:rPr lang="en-US" sz="1200" dirty="0"/>
              <a:t>ARTAs, androgen receptor targeted agents; OS, overall survival; SOC, standard of care.</a:t>
            </a:r>
          </a:p>
        </p:txBody>
      </p:sp>
    </p:spTree>
    <p:extLst>
      <p:ext uri="{BB962C8B-B14F-4D97-AF65-F5344CB8AC3E}">
        <p14:creationId xmlns:p14="http://schemas.microsoft.com/office/powerpoint/2010/main" val="405953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5">
            <a:extLst>
              <a:ext uri="{FF2B5EF4-FFF2-40B4-BE49-F238E27FC236}">
                <a16:creationId xmlns:a16="http://schemas.microsoft.com/office/drawing/2014/main" id="{706B5B60-5EA3-2D06-10F8-220505410021}"/>
              </a:ext>
            </a:extLst>
          </p:cNvPr>
          <p:cNvSpPr>
            <a:spLocks noGrp="1"/>
          </p:cNvSpPr>
          <p:nvPr>
            <p:ph type="ftr" sz="quarter" idx="3"/>
          </p:nvPr>
        </p:nvSpPr>
        <p:spPr/>
        <p:txBody>
          <a:bodyPr/>
          <a:lstStyle/>
          <a:p>
            <a:pPr algn="l" defTabSz="1219170">
              <a:defRPr/>
            </a:pPr>
            <a:r>
              <a:rPr lang="en-US" sz="900" dirty="0">
                <a:solidFill>
                  <a:schemeClr val="bg1">
                    <a:lumMod val="50000"/>
                  </a:schemeClr>
                </a:solidFill>
                <a:latin typeface="Arial" panose="020B0604020202020204" pitchFamily="34" charset="0"/>
                <a:cs typeface="Arial" panose="020B0604020202020204" pitchFamily="34" charset="0"/>
              </a:rPr>
              <a:t>1. Chi KN, et al. </a:t>
            </a:r>
            <a:r>
              <a:rPr lang="en-US" sz="900" i="1" dirty="0">
                <a:solidFill>
                  <a:schemeClr val="bg1">
                    <a:lumMod val="50000"/>
                  </a:schemeClr>
                </a:solidFill>
                <a:latin typeface="Arial" panose="020B0604020202020204" pitchFamily="34" charset="0"/>
                <a:cs typeface="Arial" panose="020B0604020202020204" pitchFamily="34" charset="0"/>
              </a:rPr>
              <a:t>J Clin Oncol</a:t>
            </a:r>
            <a:r>
              <a:rPr lang="en-US" sz="900" dirty="0">
                <a:solidFill>
                  <a:schemeClr val="bg1">
                    <a:lumMod val="50000"/>
                  </a:schemeClr>
                </a:solidFill>
                <a:latin typeface="Arial" panose="020B0604020202020204" pitchFamily="34" charset="0"/>
                <a:cs typeface="Arial" panose="020B0604020202020204" pitchFamily="34" charset="0"/>
              </a:rPr>
              <a:t>.</a:t>
            </a:r>
            <a:r>
              <a:rPr lang="en-US" sz="900" i="1" dirty="0">
                <a:solidFill>
                  <a:schemeClr val="bg1">
                    <a:lumMod val="50000"/>
                  </a:schemeClr>
                </a:solidFill>
                <a:latin typeface="Arial" panose="020B0604020202020204" pitchFamily="34" charset="0"/>
                <a:cs typeface="Arial" panose="020B0604020202020204" pitchFamily="34" charset="0"/>
              </a:rPr>
              <a:t> </a:t>
            </a:r>
            <a:r>
              <a:rPr lang="en-US" sz="900" dirty="0">
                <a:solidFill>
                  <a:schemeClr val="bg1">
                    <a:lumMod val="50000"/>
                  </a:schemeClr>
                </a:solidFill>
                <a:latin typeface="Arial" panose="020B0604020202020204" pitchFamily="34" charset="0"/>
                <a:cs typeface="Arial" panose="020B0604020202020204" pitchFamily="34" charset="0"/>
              </a:rPr>
              <a:t>2021;39:2294-2303; 2. Armstrong AJ, et al. </a:t>
            </a:r>
            <a:r>
              <a:rPr lang="en-US" sz="900" i="1" dirty="0">
                <a:solidFill>
                  <a:schemeClr val="bg1">
                    <a:lumMod val="50000"/>
                  </a:schemeClr>
                </a:solidFill>
                <a:latin typeface="Arial" panose="020B0604020202020204" pitchFamily="34" charset="0"/>
                <a:cs typeface="Arial" panose="020B0604020202020204" pitchFamily="34" charset="0"/>
              </a:rPr>
              <a:t>J Clin Oncol</a:t>
            </a:r>
            <a:r>
              <a:rPr lang="en-US" sz="900" dirty="0">
                <a:solidFill>
                  <a:schemeClr val="bg1">
                    <a:lumMod val="50000"/>
                  </a:schemeClr>
                </a:solidFill>
                <a:latin typeface="Arial" panose="020B0604020202020204" pitchFamily="34" charset="0"/>
                <a:cs typeface="Arial" panose="020B0604020202020204" pitchFamily="34" charset="0"/>
              </a:rPr>
              <a:t>. 2022; 41:1616-1622; 3. Davis ID, et al. ASCO 2022. Abstract LBA5004. </a:t>
            </a:r>
          </a:p>
        </p:txBody>
      </p:sp>
      <p:sp>
        <p:nvSpPr>
          <p:cNvPr id="2" name="Titre 1"/>
          <p:cNvSpPr>
            <a:spLocks noGrp="1"/>
          </p:cNvSpPr>
          <p:nvPr>
            <p:ph type="title"/>
          </p:nvPr>
        </p:nvSpPr>
        <p:spPr>
          <a:xfrm>
            <a:off x="643940" y="372390"/>
            <a:ext cx="10744200" cy="1185577"/>
          </a:xfrm>
        </p:spPr>
        <p:txBody>
          <a:bodyPr/>
          <a:lstStyle/>
          <a:p>
            <a:r>
              <a:rPr lang="fr-FR" b="1" dirty="0">
                <a:solidFill>
                  <a:schemeClr val="tx1"/>
                </a:solidFill>
                <a:latin typeface="+mn-lt"/>
              </a:rPr>
              <a:t>OS </a:t>
            </a:r>
            <a:r>
              <a:rPr lang="fr-FR" b="1" dirty="0" err="1">
                <a:solidFill>
                  <a:schemeClr val="tx1"/>
                </a:solidFill>
                <a:latin typeface="+mn-lt"/>
              </a:rPr>
              <a:t>Benefit</a:t>
            </a:r>
            <a:r>
              <a:rPr lang="fr-FR" b="1" dirty="0">
                <a:solidFill>
                  <a:schemeClr val="tx1"/>
                </a:solidFill>
                <a:latin typeface="+mn-lt"/>
              </a:rPr>
              <a:t> </a:t>
            </a:r>
            <a:r>
              <a:rPr lang="fr-FR" b="1" dirty="0" err="1">
                <a:solidFill>
                  <a:schemeClr val="tx1"/>
                </a:solidFill>
                <a:latin typeface="+mn-lt"/>
              </a:rPr>
              <a:t>Confirmed</a:t>
            </a:r>
            <a:r>
              <a:rPr lang="fr-FR" b="1" dirty="0">
                <a:solidFill>
                  <a:schemeClr val="tx1"/>
                </a:solidFill>
                <a:latin typeface="+mn-lt"/>
              </a:rPr>
              <a:t> </a:t>
            </a:r>
            <a:r>
              <a:rPr lang="fr-FR" b="1" dirty="0" err="1">
                <a:solidFill>
                  <a:schemeClr val="tx1"/>
                </a:solidFill>
                <a:latin typeface="+mn-lt"/>
              </a:rPr>
              <a:t>With</a:t>
            </a:r>
            <a:r>
              <a:rPr lang="fr-FR" b="1" dirty="0">
                <a:solidFill>
                  <a:schemeClr val="tx1"/>
                </a:solidFill>
                <a:latin typeface="+mn-lt"/>
              </a:rPr>
              <a:t> ADT plus</a:t>
            </a:r>
            <a:r>
              <a:rPr lang="fr-FR" dirty="0">
                <a:solidFill>
                  <a:schemeClr val="tx1"/>
                </a:solidFill>
                <a:latin typeface="+mn-lt"/>
              </a:rPr>
              <a:t> </a:t>
            </a:r>
            <a:r>
              <a:rPr lang="fr-FR" b="1" dirty="0" err="1">
                <a:solidFill>
                  <a:schemeClr val="tx1"/>
                </a:solidFill>
                <a:latin typeface="+mn-lt"/>
              </a:rPr>
              <a:t>Apalutamide</a:t>
            </a:r>
            <a:r>
              <a:rPr lang="fr-FR" b="1" dirty="0">
                <a:solidFill>
                  <a:schemeClr val="tx1"/>
                </a:solidFill>
                <a:latin typeface="+mn-lt"/>
              </a:rPr>
              <a:t> and </a:t>
            </a:r>
            <a:r>
              <a:rPr lang="fr-FR" b="1" dirty="0" err="1">
                <a:solidFill>
                  <a:schemeClr val="tx1"/>
                </a:solidFill>
                <a:latin typeface="+mn-lt"/>
              </a:rPr>
              <a:t>Enzalutamide</a:t>
            </a:r>
            <a:endParaRPr lang="fr-FR" b="1" dirty="0">
              <a:solidFill>
                <a:schemeClr val="tx1"/>
              </a:solidFill>
              <a:latin typeface="+mn-lt"/>
            </a:endParaRPr>
          </a:p>
        </p:txBody>
      </p:sp>
      <p:sp>
        <p:nvSpPr>
          <p:cNvPr id="31" name="ZoneTexte 30"/>
          <p:cNvSpPr txBox="1"/>
          <p:nvPr/>
        </p:nvSpPr>
        <p:spPr>
          <a:xfrm>
            <a:off x="8453123" y="2001597"/>
            <a:ext cx="3576823" cy="828454"/>
          </a:xfrm>
          <a:prstGeom prst="roundRect">
            <a:avLst/>
          </a:prstGeom>
          <a:solidFill>
            <a:srgbClr val="FFC000"/>
          </a:solidFill>
        </p:spPr>
        <p:txBody>
          <a:bodyPr wrap="square" lIns="91440" tIns="45720" rIns="91440" bIns="45720" rtlCol="0">
            <a:spAutoFit/>
          </a:bodyPr>
          <a:lstStyle/>
          <a:p>
            <a:pPr algn="ctr" defTabSz="1219170">
              <a:defRPr/>
            </a:pPr>
            <a:r>
              <a:rPr lang="fr-FR" sz="2133" b="1" dirty="0">
                <a:solidFill>
                  <a:prstClr val="white"/>
                </a:solidFill>
                <a:latin typeface="Arial"/>
              </a:rPr>
              <a:t>ENZAMET</a:t>
            </a:r>
            <a:r>
              <a:rPr lang="fr-FR" sz="2133" b="1" baseline="30000" dirty="0">
                <a:solidFill>
                  <a:prstClr val="white"/>
                </a:solidFill>
                <a:latin typeface="Arial"/>
              </a:rPr>
              <a:t>3</a:t>
            </a:r>
            <a:br>
              <a:rPr lang="fr-FR" sz="2133" b="1" dirty="0">
                <a:solidFill>
                  <a:prstClr val="white"/>
                </a:solidFill>
                <a:latin typeface="Arial"/>
              </a:rPr>
            </a:br>
            <a:r>
              <a:rPr lang="fr-FR" sz="2133" b="1" dirty="0">
                <a:solidFill>
                  <a:prstClr val="white"/>
                </a:solidFill>
                <a:latin typeface="Arial"/>
              </a:rPr>
              <a:t>(enzalutamide)</a:t>
            </a:r>
          </a:p>
        </p:txBody>
      </p:sp>
      <p:sp>
        <p:nvSpPr>
          <p:cNvPr id="32" name="ZoneTexte 31"/>
          <p:cNvSpPr txBox="1"/>
          <p:nvPr/>
        </p:nvSpPr>
        <p:spPr>
          <a:xfrm>
            <a:off x="4603858" y="2001597"/>
            <a:ext cx="3381441" cy="828454"/>
          </a:xfrm>
          <a:prstGeom prst="roundRect">
            <a:avLst/>
          </a:prstGeom>
          <a:solidFill>
            <a:schemeClr val="accent1"/>
          </a:solidFill>
        </p:spPr>
        <p:txBody>
          <a:bodyPr wrap="square" lIns="91440" tIns="45720" rIns="91440" bIns="45720" rtlCol="0">
            <a:spAutoFit/>
          </a:bodyPr>
          <a:lstStyle/>
          <a:p>
            <a:pPr algn="ctr" defTabSz="1219170">
              <a:defRPr/>
            </a:pPr>
            <a:r>
              <a:rPr lang="fr-FR" sz="2133" b="1" dirty="0">
                <a:solidFill>
                  <a:prstClr val="white"/>
                </a:solidFill>
                <a:latin typeface="Arial"/>
              </a:rPr>
              <a:t>ARCHES</a:t>
            </a:r>
            <a:r>
              <a:rPr lang="fr-FR" sz="2133" b="1" baseline="30000" dirty="0">
                <a:solidFill>
                  <a:prstClr val="white"/>
                </a:solidFill>
                <a:latin typeface="Arial"/>
              </a:rPr>
              <a:t>2</a:t>
            </a:r>
            <a:br>
              <a:rPr lang="fr-FR" sz="2133" b="1" dirty="0">
                <a:solidFill>
                  <a:prstClr val="white"/>
                </a:solidFill>
                <a:latin typeface="Arial"/>
              </a:rPr>
            </a:br>
            <a:r>
              <a:rPr lang="fr-FR" sz="2133" b="1" dirty="0">
                <a:solidFill>
                  <a:prstClr val="white"/>
                </a:solidFill>
                <a:latin typeface="Arial"/>
              </a:rPr>
              <a:t>(enzalutamide)</a:t>
            </a:r>
          </a:p>
        </p:txBody>
      </p:sp>
      <p:sp>
        <p:nvSpPr>
          <p:cNvPr id="33" name="ZoneTexte 32"/>
          <p:cNvSpPr txBox="1"/>
          <p:nvPr/>
        </p:nvSpPr>
        <p:spPr>
          <a:xfrm>
            <a:off x="546270" y="2001597"/>
            <a:ext cx="3250425" cy="828454"/>
          </a:xfrm>
          <a:prstGeom prst="roundRect">
            <a:avLst/>
          </a:prstGeom>
          <a:solidFill>
            <a:schemeClr val="accent6"/>
          </a:solidFill>
        </p:spPr>
        <p:txBody>
          <a:bodyPr wrap="square" lIns="91440" tIns="45720" rIns="91440" bIns="45720" rtlCol="0">
            <a:spAutoFit/>
          </a:bodyPr>
          <a:lstStyle/>
          <a:p>
            <a:pPr algn="ctr" defTabSz="1219170">
              <a:defRPr/>
            </a:pPr>
            <a:r>
              <a:rPr lang="fr-FR" sz="2133" b="1" dirty="0">
                <a:solidFill>
                  <a:prstClr val="white"/>
                </a:solidFill>
                <a:latin typeface="Arial"/>
              </a:rPr>
              <a:t>TITAN</a:t>
            </a:r>
            <a:r>
              <a:rPr lang="fr-FR" sz="2133" b="1" baseline="30000" dirty="0">
                <a:solidFill>
                  <a:prstClr val="white"/>
                </a:solidFill>
                <a:latin typeface="Arial"/>
              </a:rPr>
              <a:t>1</a:t>
            </a:r>
            <a:br>
              <a:rPr lang="fr-FR" sz="2133" b="1" dirty="0">
                <a:solidFill>
                  <a:prstClr val="white"/>
                </a:solidFill>
                <a:latin typeface="Arial"/>
              </a:rPr>
            </a:br>
            <a:r>
              <a:rPr lang="fr-FR" sz="2133" b="1" dirty="0">
                <a:solidFill>
                  <a:prstClr val="white"/>
                </a:solidFill>
                <a:latin typeface="Arial"/>
              </a:rPr>
              <a:t>(</a:t>
            </a:r>
            <a:r>
              <a:rPr lang="fr-FR" sz="2133" b="1" dirty="0" err="1">
                <a:solidFill>
                  <a:prstClr val="white"/>
                </a:solidFill>
                <a:latin typeface="Arial"/>
              </a:rPr>
              <a:t>apalutamide</a:t>
            </a:r>
            <a:r>
              <a:rPr lang="fr-FR" sz="2133" b="1" dirty="0">
                <a:solidFill>
                  <a:prstClr val="white"/>
                </a:solidFill>
                <a:latin typeface="Arial"/>
              </a:rPr>
              <a:t>)</a:t>
            </a:r>
          </a:p>
        </p:txBody>
      </p:sp>
      <p:cxnSp>
        <p:nvCxnSpPr>
          <p:cNvPr id="11" name="Straight Connector 10">
            <a:extLst>
              <a:ext uri="{FF2B5EF4-FFF2-40B4-BE49-F238E27FC236}">
                <a16:creationId xmlns:a16="http://schemas.microsoft.com/office/drawing/2014/main" id="{5EF7D76D-AAB1-F8DB-4419-64062A402891}"/>
              </a:ext>
            </a:extLst>
          </p:cNvPr>
          <p:cNvCxnSpPr/>
          <p:nvPr/>
        </p:nvCxnSpPr>
        <p:spPr>
          <a:xfrm>
            <a:off x="4247920" y="2099779"/>
            <a:ext cx="0" cy="377952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8061B07-939F-AEA0-FF2C-9545C37D93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4394" y="3094280"/>
            <a:ext cx="3862337" cy="2127177"/>
          </a:xfrm>
          <a:prstGeom prst="rect">
            <a:avLst/>
          </a:prstGeom>
        </p:spPr>
      </p:pic>
      <p:pic>
        <p:nvPicPr>
          <p:cNvPr id="14" name="Picture 13">
            <a:extLst>
              <a:ext uri="{FF2B5EF4-FFF2-40B4-BE49-F238E27FC236}">
                <a16:creationId xmlns:a16="http://schemas.microsoft.com/office/drawing/2014/main" id="{09C53103-55C8-EA9D-3571-B200B7316D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7222" y="2994926"/>
            <a:ext cx="3540965" cy="2346445"/>
          </a:xfrm>
          <a:prstGeom prst="rect">
            <a:avLst/>
          </a:prstGeom>
        </p:spPr>
      </p:pic>
      <p:cxnSp>
        <p:nvCxnSpPr>
          <p:cNvPr id="411" name="Straight Connector 410">
            <a:extLst>
              <a:ext uri="{FF2B5EF4-FFF2-40B4-BE49-F238E27FC236}">
                <a16:creationId xmlns:a16="http://schemas.microsoft.com/office/drawing/2014/main" id="{0489F635-0ADF-0ADF-765F-3C9836BD5785}"/>
              </a:ext>
            </a:extLst>
          </p:cNvPr>
          <p:cNvCxnSpPr/>
          <p:nvPr/>
        </p:nvCxnSpPr>
        <p:spPr>
          <a:xfrm>
            <a:off x="8281691" y="2099779"/>
            <a:ext cx="0" cy="377952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F717D9-7F35-6E18-7786-D39BEDFADA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009" r="14392"/>
          <a:stretch/>
        </p:blipFill>
        <p:spPr>
          <a:xfrm>
            <a:off x="8304627" y="3010726"/>
            <a:ext cx="3589592" cy="2658681"/>
          </a:xfrm>
          <a:prstGeom prst="rect">
            <a:avLst/>
          </a:prstGeom>
        </p:spPr>
      </p:pic>
      <p:sp>
        <p:nvSpPr>
          <p:cNvPr id="514" name="Rectangle 513">
            <a:extLst>
              <a:ext uri="{FF2B5EF4-FFF2-40B4-BE49-F238E27FC236}">
                <a16:creationId xmlns:a16="http://schemas.microsoft.com/office/drawing/2014/main" id="{5F9C5737-2B89-EE94-B5A6-2AAE7AE75CFF}"/>
              </a:ext>
            </a:extLst>
          </p:cNvPr>
          <p:cNvSpPr/>
          <p:nvPr/>
        </p:nvSpPr>
        <p:spPr>
          <a:xfrm>
            <a:off x="4372881" y="4912333"/>
            <a:ext cx="3597307" cy="285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endParaRPr>
          </a:p>
        </p:txBody>
      </p:sp>
      <p:sp>
        <p:nvSpPr>
          <p:cNvPr id="534" name="Rectangle 533">
            <a:extLst>
              <a:ext uri="{FF2B5EF4-FFF2-40B4-BE49-F238E27FC236}">
                <a16:creationId xmlns:a16="http://schemas.microsoft.com/office/drawing/2014/main" id="{6ACCFDD7-7C9E-2D45-C8D4-8E9BE1549212}"/>
              </a:ext>
            </a:extLst>
          </p:cNvPr>
          <p:cNvSpPr/>
          <p:nvPr/>
        </p:nvSpPr>
        <p:spPr>
          <a:xfrm>
            <a:off x="4333103" y="4794495"/>
            <a:ext cx="560173" cy="145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endParaRPr>
          </a:p>
        </p:txBody>
      </p:sp>
      <p:graphicFrame>
        <p:nvGraphicFramePr>
          <p:cNvPr id="13" name="Table 12">
            <a:extLst>
              <a:ext uri="{FF2B5EF4-FFF2-40B4-BE49-F238E27FC236}">
                <a16:creationId xmlns:a16="http://schemas.microsoft.com/office/drawing/2014/main" id="{CBD261E5-9EB7-740C-6FE1-AEA51BEC78D7}"/>
              </a:ext>
            </a:extLst>
          </p:cNvPr>
          <p:cNvGraphicFramePr>
            <a:graphicFrameLocks noGrp="1"/>
          </p:cNvGraphicFramePr>
          <p:nvPr>
            <p:extLst>
              <p:ext uri="{D42A27DB-BD31-4B8C-83A1-F6EECF244321}">
                <p14:modId xmlns:p14="http://schemas.microsoft.com/office/powerpoint/2010/main" val="454637297"/>
              </p:ext>
            </p:extLst>
          </p:nvPr>
        </p:nvGraphicFramePr>
        <p:xfrm>
          <a:off x="4316583" y="4864710"/>
          <a:ext cx="645944" cy="363220"/>
        </p:xfrm>
        <a:graphic>
          <a:graphicData uri="http://schemas.openxmlformats.org/drawingml/2006/table">
            <a:tbl>
              <a:tblPr firstRow="1" bandRow="1"/>
              <a:tblGrid>
                <a:gridCol w="645944">
                  <a:extLst>
                    <a:ext uri="{9D8B030D-6E8A-4147-A177-3AD203B41FA5}">
                      <a16:colId xmlns:a16="http://schemas.microsoft.com/office/drawing/2014/main" val="131209560"/>
                    </a:ext>
                  </a:extLst>
                </a:gridCol>
              </a:tblGrid>
              <a:tr h="93980">
                <a:tc>
                  <a:txBody>
                    <a:bodyPr/>
                    <a:lstStyle/>
                    <a:p>
                      <a:pPr marL="0" algn="l" rtl="0" eaLnBrk="1" fontAlgn="ctr" latinLnBrk="0" hangingPunct="1">
                        <a:spcBef>
                          <a:spcPts val="0"/>
                        </a:spcBef>
                        <a:spcAft>
                          <a:spcPts val="0"/>
                        </a:spcAft>
                      </a:pPr>
                      <a:endParaRPr lang="en-US" sz="500" b="0" i="0" u="none" strike="noStrike" dirty="0">
                        <a:solidFill>
                          <a:schemeClr val="tx2"/>
                        </a:solidFill>
                        <a:effectLst/>
                        <a:latin typeface="Arial" panose="020B0604020202020204" pitchFamily="34" charset="0"/>
                      </a:endParaRPr>
                    </a:p>
                  </a:txBody>
                  <a:tcPr marL="12700" marR="12700" marT="12700" marB="0" anchor="ctr">
                    <a:lnL>
                      <a:noFill/>
                    </a:lnL>
                    <a:lnR>
                      <a:noFill/>
                    </a:lnR>
                    <a:lnT>
                      <a:noFill/>
                    </a:lnT>
                    <a:lnB>
                      <a:noFill/>
                    </a:lnB>
                  </a:tcPr>
                </a:tc>
                <a:extLst>
                  <a:ext uri="{0D108BD9-81ED-4DB2-BD59-A6C34878D82A}">
                    <a16:rowId xmlns:a16="http://schemas.microsoft.com/office/drawing/2014/main" val="3676495001"/>
                  </a:ext>
                </a:extLst>
              </a:tr>
              <a:tr h="175260">
                <a:tc>
                  <a:txBody>
                    <a:bodyPr/>
                    <a:lstStyle/>
                    <a:p>
                      <a:pPr marL="0" algn="l" rtl="0" eaLnBrk="1" fontAlgn="ctr" latinLnBrk="0" hangingPunct="1">
                        <a:spcBef>
                          <a:spcPts val="0"/>
                        </a:spcBef>
                        <a:spcAft>
                          <a:spcPts val="0"/>
                        </a:spcAft>
                      </a:pPr>
                      <a:r>
                        <a:rPr lang="en-US" sz="500" b="0" i="0" u="none" strike="noStrike" kern="1200" dirty="0">
                          <a:solidFill>
                            <a:schemeClr val="tx2"/>
                          </a:solidFill>
                          <a:effectLst/>
                          <a:latin typeface="Arial" panose="020B0604020202020204" pitchFamily="34" charset="0"/>
                        </a:rPr>
                        <a:t>Enzalutamide + ADT</a:t>
                      </a:r>
                      <a:endParaRPr lang="en-US" sz="500" b="0" i="0" u="none" strike="noStrike" dirty="0">
                        <a:solidFill>
                          <a:schemeClr val="tx2"/>
                        </a:solidFill>
                        <a:effectLst/>
                        <a:latin typeface="Arial" panose="020B0604020202020204" pitchFamily="34" charset="0"/>
                      </a:endParaRPr>
                    </a:p>
                  </a:txBody>
                  <a:tcPr marL="12700" marR="12700" marT="12700" marB="0" anchor="ctr">
                    <a:lnL>
                      <a:noFill/>
                    </a:lnL>
                    <a:lnR>
                      <a:noFill/>
                    </a:lnR>
                    <a:lnT>
                      <a:noFill/>
                    </a:lnT>
                    <a:lnB>
                      <a:noFill/>
                    </a:lnB>
                  </a:tcPr>
                </a:tc>
                <a:extLst>
                  <a:ext uri="{0D108BD9-81ED-4DB2-BD59-A6C34878D82A}">
                    <a16:rowId xmlns:a16="http://schemas.microsoft.com/office/drawing/2014/main" val="1943537532"/>
                  </a:ext>
                </a:extLst>
              </a:tr>
              <a:tr h="93980">
                <a:tc>
                  <a:txBody>
                    <a:bodyPr/>
                    <a:lstStyle/>
                    <a:p>
                      <a:pPr marL="0" algn="l" rtl="0" eaLnBrk="1" fontAlgn="ctr" latinLnBrk="0" hangingPunct="1">
                        <a:spcBef>
                          <a:spcPts val="0"/>
                        </a:spcBef>
                        <a:spcAft>
                          <a:spcPts val="0"/>
                        </a:spcAft>
                      </a:pPr>
                      <a:r>
                        <a:rPr lang="en-US" sz="500" b="0" i="0" u="none" strike="noStrike" kern="1200" dirty="0">
                          <a:solidFill>
                            <a:schemeClr val="accent3"/>
                          </a:solidFill>
                          <a:effectLst/>
                          <a:latin typeface="Arial" panose="020B0604020202020204" pitchFamily="34" charset="0"/>
                        </a:rPr>
                        <a:t>PBO + ADT</a:t>
                      </a:r>
                      <a:endParaRPr lang="en-US" sz="500" b="0" i="0" u="none" strike="noStrike" dirty="0">
                        <a:solidFill>
                          <a:schemeClr val="accent3"/>
                        </a:solidFill>
                        <a:effectLst/>
                        <a:latin typeface="Arial" panose="020B0604020202020204" pitchFamily="34" charset="0"/>
                      </a:endParaRPr>
                    </a:p>
                  </a:txBody>
                  <a:tcPr marL="12700" marR="12700" marT="12700" marB="0" anchor="ctr">
                    <a:lnL>
                      <a:noFill/>
                    </a:lnL>
                    <a:lnR>
                      <a:noFill/>
                    </a:lnR>
                    <a:lnT>
                      <a:noFill/>
                    </a:lnT>
                    <a:lnB>
                      <a:noFill/>
                    </a:lnB>
                  </a:tcPr>
                </a:tc>
                <a:extLst>
                  <a:ext uri="{0D108BD9-81ED-4DB2-BD59-A6C34878D82A}">
                    <a16:rowId xmlns:a16="http://schemas.microsoft.com/office/drawing/2014/main" val="291095004"/>
                  </a:ext>
                </a:extLst>
              </a:tr>
            </a:tbl>
          </a:graphicData>
        </a:graphic>
      </p:graphicFrame>
      <p:graphicFrame>
        <p:nvGraphicFramePr>
          <p:cNvPr id="8" name="Table 9">
            <a:extLst>
              <a:ext uri="{FF2B5EF4-FFF2-40B4-BE49-F238E27FC236}">
                <a16:creationId xmlns:a16="http://schemas.microsoft.com/office/drawing/2014/main" id="{F016AE0F-2B77-3C1E-D280-AC620EDA8DB5}"/>
              </a:ext>
            </a:extLst>
          </p:cNvPr>
          <p:cNvGraphicFramePr>
            <a:graphicFrameLocks noGrp="1"/>
          </p:cNvGraphicFramePr>
          <p:nvPr>
            <p:extLst>
              <p:ext uri="{D42A27DB-BD31-4B8C-83A1-F6EECF244321}">
                <p14:modId xmlns:p14="http://schemas.microsoft.com/office/powerpoint/2010/main" val="3441524717"/>
              </p:ext>
            </p:extLst>
          </p:nvPr>
        </p:nvGraphicFramePr>
        <p:xfrm>
          <a:off x="4833660" y="5066077"/>
          <a:ext cx="3276592" cy="190761"/>
        </p:xfrm>
        <a:graphic>
          <a:graphicData uri="http://schemas.openxmlformats.org/drawingml/2006/table">
            <a:tbl>
              <a:tblPr firstRow="1" bandRow="1">
                <a:tableStyleId>{6E25E649-3F16-4E02-A733-19D2CDBF48F0}</a:tableStyleId>
              </a:tblPr>
              <a:tblGrid>
                <a:gridCol w="297872">
                  <a:extLst>
                    <a:ext uri="{9D8B030D-6E8A-4147-A177-3AD203B41FA5}">
                      <a16:colId xmlns:a16="http://schemas.microsoft.com/office/drawing/2014/main" val="3755262047"/>
                    </a:ext>
                  </a:extLst>
                </a:gridCol>
                <a:gridCol w="297872">
                  <a:extLst>
                    <a:ext uri="{9D8B030D-6E8A-4147-A177-3AD203B41FA5}">
                      <a16:colId xmlns:a16="http://schemas.microsoft.com/office/drawing/2014/main" val="233477768"/>
                    </a:ext>
                  </a:extLst>
                </a:gridCol>
                <a:gridCol w="297872">
                  <a:extLst>
                    <a:ext uri="{9D8B030D-6E8A-4147-A177-3AD203B41FA5}">
                      <a16:colId xmlns:a16="http://schemas.microsoft.com/office/drawing/2014/main" val="1891870944"/>
                    </a:ext>
                  </a:extLst>
                </a:gridCol>
                <a:gridCol w="297872">
                  <a:extLst>
                    <a:ext uri="{9D8B030D-6E8A-4147-A177-3AD203B41FA5}">
                      <a16:colId xmlns:a16="http://schemas.microsoft.com/office/drawing/2014/main" val="386163080"/>
                    </a:ext>
                  </a:extLst>
                </a:gridCol>
                <a:gridCol w="297872">
                  <a:extLst>
                    <a:ext uri="{9D8B030D-6E8A-4147-A177-3AD203B41FA5}">
                      <a16:colId xmlns:a16="http://schemas.microsoft.com/office/drawing/2014/main" val="3701350556"/>
                    </a:ext>
                  </a:extLst>
                </a:gridCol>
                <a:gridCol w="297872">
                  <a:extLst>
                    <a:ext uri="{9D8B030D-6E8A-4147-A177-3AD203B41FA5}">
                      <a16:colId xmlns:a16="http://schemas.microsoft.com/office/drawing/2014/main" val="3799547752"/>
                    </a:ext>
                  </a:extLst>
                </a:gridCol>
                <a:gridCol w="297872">
                  <a:extLst>
                    <a:ext uri="{9D8B030D-6E8A-4147-A177-3AD203B41FA5}">
                      <a16:colId xmlns:a16="http://schemas.microsoft.com/office/drawing/2014/main" val="550824309"/>
                    </a:ext>
                  </a:extLst>
                </a:gridCol>
                <a:gridCol w="297872">
                  <a:extLst>
                    <a:ext uri="{9D8B030D-6E8A-4147-A177-3AD203B41FA5}">
                      <a16:colId xmlns:a16="http://schemas.microsoft.com/office/drawing/2014/main" val="749357906"/>
                    </a:ext>
                  </a:extLst>
                </a:gridCol>
                <a:gridCol w="297872">
                  <a:extLst>
                    <a:ext uri="{9D8B030D-6E8A-4147-A177-3AD203B41FA5}">
                      <a16:colId xmlns:a16="http://schemas.microsoft.com/office/drawing/2014/main" val="1525081566"/>
                    </a:ext>
                  </a:extLst>
                </a:gridCol>
                <a:gridCol w="297872">
                  <a:extLst>
                    <a:ext uri="{9D8B030D-6E8A-4147-A177-3AD203B41FA5}">
                      <a16:colId xmlns:a16="http://schemas.microsoft.com/office/drawing/2014/main" val="2810131190"/>
                    </a:ext>
                  </a:extLst>
                </a:gridCol>
                <a:gridCol w="297872">
                  <a:extLst>
                    <a:ext uri="{9D8B030D-6E8A-4147-A177-3AD203B41FA5}">
                      <a16:colId xmlns:a16="http://schemas.microsoft.com/office/drawing/2014/main" val="1631862038"/>
                    </a:ext>
                  </a:extLst>
                </a:gridCol>
              </a:tblGrid>
              <a:tr h="88169">
                <a:tc>
                  <a:txBody>
                    <a:bodyPr/>
                    <a:lstStyle/>
                    <a:p>
                      <a:pPr algn="ctr"/>
                      <a:r>
                        <a:rPr lang="en-US" sz="500" b="0" dirty="0">
                          <a:solidFill>
                            <a:schemeClr val="tx1"/>
                          </a:solidFill>
                        </a:rPr>
                        <a:t>574</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559</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535</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498</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457</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427</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396</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316</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120</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17</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1</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03154990"/>
                  </a:ext>
                </a:extLst>
              </a:tr>
              <a:tr h="102592">
                <a:tc>
                  <a:txBody>
                    <a:bodyPr/>
                    <a:lstStyle/>
                    <a:p>
                      <a:pPr algn="ctr"/>
                      <a:r>
                        <a:rPr lang="en-US" sz="500" b="0" dirty="0">
                          <a:solidFill>
                            <a:schemeClr val="tx1"/>
                          </a:solidFill>
                        </a:rPr>
                        <a:t>576</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548</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511</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468</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404</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363</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322</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232</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80</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1</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551342"/>
                  </a:ext>
                </a:extLst>
              </a:tr>
            </a:tbl>
          </a:graphicData>
        </a:graphic>
      </p:graphicFrame>
      <p:sp>
        <p:nvSpPr>
          <p:cNvPr id="548" name="Rectangle 547">
            <a:extLst>
              <a:ext uri="{FF2B5EF4-FFF2-40B4-BE49-F238E27FC236}">
                <a16:creationId xmlns:a16="http://schemas.microsoft.com/office/drawing/2014/main" id="{E36ADE26-F218-7F80-AA02-2DE658F4CB28}"/>
              </a:ext>
            </a:extLst>
          </p:cNvPr>
          <p:cNvSpPr/>
          <p:nvPr/>
        </p:nvSpPr>
        <p:spPr>
          <a:xfrm>
            <a:off x="312117" y="4871989"/>
            <a:ext cx="3597307" cy="285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dirty="0">
              <a:solidFill>
                <a:prstClr val="white"/>
              </a:solidFill>
              <a:latin typeface="Arial"/>
            </a:endParaRPr>
          </a:p>
        </p:txBody>
      </p:sp>
      <p:graphicFrame>
        <p:nvGraphicFramePr>
          <p:cNvPr id="544" name="Table 543">
            <a:extLst>
              <a:ext uri="{FF2B5EF4-FFF2-40B4-BE49-F238E27FC236}">
                <a16:creationId xmlns:a16="http://schemas.microsoft.com/office/drawing/2014/main" id="{55BB3A1B-3B55-DADC-06A5-B57FB493094D}"/>
              </a:ext>
            </a:extLst>
          </p:cNvPr>
          <p:cNvGraphicFramePr>
            <a:graphicFrameLocks noGrp="1"/>
          </p:cNvGraphicFramePr>
          <p:nvPr>
            <p:extLst>
              <p:ext uri="{D42A27DB-BD31-4B8C-83A1-F6EECF244321}">
                <p14:modId xmlns:p14="http://schemas.microsoft.com/office/powerpoint/2010/main" val="732379797"/>
              </p:ext>
            </p:extLst>
          </p:nvPr>
        </p:nvGraphicFramePr>
        <p:xfrm>
          <a:off x="316487" y="4905745"/>
          <a:ext cx="645944" cy="281940"/>
        </p:xfrm>
        <a:graphic>
          <a:graphicData uri="http://schemas.openxmlformats.org/drawingml/2006/table">
            <a:tbl>
              <a:tblPr firstRow="1" bandRow="1"/>
              <a:tblGrid>
                <a:gridCol w="645944">
                  <a:extLst>
                    <a:ext uri="{9D8B030D-6E8A-4147-A177-3AD203B41FA5}">
                      <a16:colId xmlns:a16="http://schemas.microsoft.com/office/drawing/2014/main" val="131209560"/>
                    </a:ext>
                  </a:extLst>
                </a:gridCol>
              </a:tblGrid>
              <a:tr h="93980">
                <a:tc>
                  <a:txBody>
                    <a:bodyPr/>
                    <a:lstStyle/>
                    <a:p>
                      <a:pPr marL="0" algn="l" rtl="0" eaLnBrk="1" fontAlgn="ctr" latinLnBrk="0" hangingPunct="1">
                        <a:spcBef>
                          <a:spcPts val="0"/>
                        </a:spcBef>
                        <a:spcAft>
                          <a:spcPts val="0"/>
                        </a:spcAft>
                      </a:pPr>
                      <a:r>
                        <a:rPr lang="en-US" sz="500" b="1" i="0" u="none" strike="noStrike" dirty="0">
                          <a:solidFill>
                            <a:schemeClr val="tx2"/>
                          </a:solidFill>
                          <a:effectLst/>
                          <a:latin typeface="Arial" panose="020B0604020202020204" pitchFamily="34" charset="0"/>
                        </a:rPr>
                        <a:t>No. at Risk</a:t>
                      </a:r>
                    </a:p>
                  </a:txBody>
                  <a:tcPr marL="12700" marR="12700" marT="12700" marB="0" anchor="ctr">
                    <a:lnL>
                      <a:noFill/>
                    </a:lnL>
                    <a:lnR>
                      <a:noFill/>
                    </a:lnR>
                    <a:lnT>
                      <a:noFill/>
                    </a:lnT>
                    <a:lnB>
                      <a:noFill/>
                    </a:lnB>
                  </a:tcPr>
                </a:tc>
                <a:extLst>
                  <a:ext uri="{0D108BD9-81ED-4DB2-BD59-A6C34878D82A}">
                    <a16:rowId xmlns:a16="http://schemas.microsoft.com/office/drawing/2014/main" val="3676495001"/>
                  </a:ext>
                </a:extLst>
              </a:tr>
              <a:tr h="93980">
                <a:tc>
                  <a:txBody>
                    <a:bodyPr/>
                    <a:lstStyle/>
                    <a:p>
                      <a:pPr marL="0" algn="l" rtl="0" eaLnBrk="1" fontAlgn="ctr" latinLnBrk="0" hangingPunct="1">
                        <a:spcBef>
                          <a:spcPts val="0"/>
                        </a:spcBef>
                        <a:spcAft>
                          <a:spcPts val="0"/>
                        </a:spcAft>
                      </a:pPr>
                      <a:r>
                        <a:rPr lang="en-US" sz="500" b="0" i="0" u="none" strike="noStrike" kern="1200" dirty="0">
                          <a:solidFill>
                            <a:schemeClr val="tx2"/>
                          </a:solidFill>
                          <a:effectLst/>
                          <a:latin typeface="Arial" panose="020B0604020202020204" pitchFamily="34" charset="0"/>
                        </a:rPr>
                        <a:t>APA + ADT</a:t>
                      </a:r>
                      <a:endParaRPr lang="en-US" sz="500" b="0" i="0" u="none" strike="noStrike" dirty="0">
                        <a:solidFill>
                          <a:schemeClr val="tx2"/>
                        </a:solidFill>
                        <a:effectLst/>
                        <a:latin typeface="Arial" panose="020B0604020202020204" pitchFamily="34" charset="0"/>
                      </a:endParaRPr>
                    </a:p>
                  </a:txBody>
                  <a:tcPr marL="12700" marR="12700" marT="12700" marB="0" anchor="ctr">
                    <a:lnL>
                      <a:noFill/>
                    </a:lnL>
                    <a:lnR>
                      <a:noFill/>
                    </a:lnR>
                    <a:lnT>
                      <a:noFill/>
                    </a:lnT>
                    <a:lnB>
                      <a:noFill/>
                    </a:lnB>
                  </a:tcPr>
                </a:tc>
                <a:extLst>
                  <a:ext uri="{0D108BD9-81ED-4DB2-BD59-A6C34878D82A}">
                    <a16:rowId xmlns:a16="http://schemas.microsoft.com/office/drawing/2014/main" val="1943537532"/>
                  </a:ext>
                </a:extLst>
              </a:tr>
              <a:tr h="93980">
                <a:tc>
                  <a:txBody>
                    <a:bodyPr/>
                    <a:lstStyle/>
                    <a:p>
                      <a:pPr marL="0" algn="l" rtl="0" eaLnBrk="1" fontAlgn="ctr" latinLnBrk="0" hangingPunct="1">
                        <a:spcBef>
                          <a:spcPts val="0"/>
                        </a:spcBef>
                        <a:spcAft>
                          <a:spcPts val="0"/>
                        </a:spcAft>
                      </a:pPr>
                      <a:r>
                        <a:rPr lang="en-US" sz="500" b="0" i="0" u="none" strike="noStrike" kern="1200" dirty="0">
                          <a:solidFill>
                            <a:schemeClr val="accent3"/>
                          </a:solidFill>
                          <a:effectLst/>
                          <a:latin typeface="Arial" panose="020B0604020202020204" pitchFamily="34" charset="0"/>
                        </a:rPr>
                        <a:t>PBO + ADT</a:t>
                      </a:r>
                      <a:endParaRPr lang="en-US" sz="500" b="0" i="0" u="none" strike="noStrike" dirty="0">
                        <a:solidFill>
                          <a:schemeClr val="accent3"/>
                        </a:solidFill>
                        <a:effectLst/>
                        <a:latin typeface="Arial" panose="020B0604020202020204" pitchFamily="34" charset="0"/>
                      </a:endParaRPr>
                    </a:p>
                  </a:txBody>
                  <a:tcPr marL="12700" marR="12700" marT="12700" marB="0" anchor="ctr">
                    <a:lnL>
                      <a:noFill/>
                    </a:lnL>
                    <a:lnR>
                      <a:noFill/>
                    </a:lnR>
                    <a:lnT>
                      <a:noFill/>
                    </a:lnT>
                    <a:lnB>
                      <a:noFill/>
                    </a:lnB>
                  </a:tcPr>
                </a:tc>
                <a:extLst>
                  <a:ext uri="{0D108BD9-81ED-4DB2-BD59-A6C34878D82A}">
                    <a16:rowId xmlns:a16="http://schemas.microsoft.com/office/drawing/2014/main" val="291095004"/>
                  </a:ext>
                </a:extLst>
              </a:tr>
            </a:tbl>
          </a:graphicData>
        </a:graphic>
      </p:graphicFrame>
      <p:graphicFrame>
        <p:nvGraphicFramePr>
          <p:cNvPr id="547" name="Table 9">
            <a:extLst>
              <a:ext uri="{FF2B5EF4-FFF2-40B4-BE49-F238E27FC236}">
                <a16:creationId xmlns:a16="http://schemas.microsoft.com/office/drawing/2014/main" id="{4F465985-AF13-87CC-9F7B-62B857E3D024}"/>
              </a:ext>
            </a:extLst>
          </p:cNvPr>
          <p:cNvGraphicFramePr>
            <a:graphicFrameLocks noGrp="1"/>
          </p:cNvGraphicFramePr>
          <p:nvPr>
            <p:extLst>
              <p:ext uri="{D42A27DB-BD31-4B8C-83A1-F6EECF244321}">
                <p14:modId xmlns:p14="http://schemas.microsoft.com/office/powerpoint/2010/main" val="897667957"/>
              </p:ext>
            </p:extLst>
          </p:nvPr>
        </p:nvGraphicFramePr>
        <p:xfrm>
          <a:off x="854326" y="5007664"/>
          <a:ext cx="2954996" cy="190761"/>
        </p:xfrm>
        <a:graphic>
          <a:graphicData uri="http://schemas.openxmlformats.org/drawingml/2006/table">
            <a:tbl>
              <a:tblPr firstRow="1" bandRow="1">
                <a:tableStyleId>{6E25E649-3F16-4E02-A733-19D2CDBF48F0}</a:tableStyleId>
              </a:tblPr>
              <a:tblGrid>
                <a:gridCol w="268636">
                  <a:extLst>
                    <a:ext uri="{9D8B030D-6E8A-4147-A177-3AD203B41FA5}">
                      <a16:colId xmlns:a16="http://schemas.microsoft.com/office/drawing/2014/main" val="3755262047"/>
                    </a:ext>
                  </a:extLst>
                </a:gridCol>
                <a:gridCol w="268636">
                  <a:extLst>
                    <a:ext uri="{9D8B030D-6E8A-4147-A177-3AD203B41FA5}">
                      <a16:colId xmlns:a16="http://schemas.microsoft.com/office/drawing/2014/main" val="233477768"/>
                    </a:ext>
                  </a:extLst>
                </a:gridCol>
                <a:gridCol w="268636">
                  <a:extLst>
                    <a:ext uri="{9D8B030D-6E8A-4147-A177-3AD203B41FA5}">
                      <a16:colId xmlns:a16="http://schemas.microsoft.com/office/drawing/2014/main" val="1891870944"/>
                    </a:ext>
                  </a:extLst>
                </a:gridCol>
                <a:gridCol w="268636">
                  <a:extLst>
                    <a:ext uri="{9D8B030D-6E8A-4147-A177-3AD203B41FA5}">
                      <a16:colId xmlns:a16="http://schemas.microsoft.com/office/drawing/2014/main" val="386163080"/>
                    </a:ext>
                  </a:extLst>
                </a:gridCol>
                <a:gridCol w="268636">
                  <a:extLst>
                    <a:ext uri="{9D8B030D-6E8A-4147-A177-3AD203B41FA5}">
                      <a16:colId xmlns:a16="http://schemas.microsoft.com/office/drawing/2014/main" val="3701350556"/>
                    </a:ext>
                  </a:extLst>
                </a:gridCol>
                <a:gridCol w="268636">
                  <a:extLst>
                    <a:ext uri="{9D8B030D-6E8A-4147-A177-3AD203B41FA5}">
                      <a16:colId xmlns:a16="http://schemas.microsoft.com/office/drawing/2014/main" val="3799547752"/>
                    </a:ext>
                  </a:extLst>
                </a:gridCol>
                <a:gridCol w="268636">
                  <a:extLst>
                    <a:ext uri="{9D8B030D-6E8A-4147-A177-3AD203B41FA5}">
                      <a16:colId xmlns:a16="http://schemas.microsoft.com/office/drawing/2014/main" val="550824309"/>
                    </a:ext>
                  </a:extLst>
                </a:gridCol>
                <a:gridCol w="268636">
                  <a:extLst>
                    <a:ext uri="{9D8B030D-6E8A-4147-A177-3AD203B41FA5}">
                      <a16:colId xmlns:a16="http://schemas.microsoft.com/office/drawing/2014/main" val="749357906"/>
                    </a:ext>
                  </a:extLst>
                </a:gridCol>
                <a:gridCol w="268636">
                  <a:extLst>
                    <a:ext uri="{9D8B030D-6E8A-4147-A177-3AD203B41FA5}">
                      <a16:colId xmlns:a16="http://schemas.microsoft.com/office/drawing/2014/main" val="1525081566"/>
                    </a:ext>
                  </a:extLst>
                </a:gridCol>
                <a:gridCol w="268636">
                  <a:extLst>
                    <a:ext uri="{9D8B030D-6E8A-4147-A177-3AD203B41FA5}">
                      <a16:colId xmlns:a16="http://schemas.microsoft.com/office/drawing/2014/main" val="2810131190"/>
                    </a:ext>
                  </a:extLst>
                </a:gridCol>
                <a:gridCol w="268636">
                  <a:extLst>
                    <a:ext uri="{9D8B030D-6E8A-4147-A177-3AD203B41FA5}">
                      <a16:colId xmlns:a16="http://schemas.microsoft.com/office/drawing/2014/main" val="1631862038"/>
                    </a:ext>
                  </a:extLst>
                </a:gridCol>
              </a:tblGrid>
              <a:tr h="88169">
                <a:tc>
                  <a:txBody>
                    <a:bodyPr/>
                    <a:lstStyle/>
                    <a:p>
                      <a:pPr algn="ctr"/>
                      <a:r>
                        <a:rPr lang="en-US" sz="500" b="0" dirty="0">
                          <a:solidFill>
                            <a:schemeClr val="tx1"/>
                          </a:solidFill>
                        </a:rPr>
                        <a:t>525</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513</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489</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452</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425</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394</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362</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227</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52</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3</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0</a:t>
                      </a:r>
                    </a:p>
                  </a:txBody>
                  <a:tcPr marL="0" marR="0" marT="0" marB="0" anchor="ctr">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03154990"/>
                  </a:ext>
                </a:extLst>
              </a:tr>
              <a:tr h="102592">
                <a:tc>
                  <a:txBody>
                    <a:bodyPr/>
                    <a:lstStyle/>
                    <a:p>
                      <a:pPr algn="ctr"/>
                      <a:r>
                        <a:rPr lang="en-US" sz="500" b="0" dirty="0">
                          <a:solidFill>
                            <a:schemeClr val="tx1"/>
                          </a:solidFill>
                        </a:rPr>
                        <a:t>527</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510</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474</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436</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374</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339</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301</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181</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43</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0</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500" b="0" dirty="0">
                          <a:solidFill>
                            <a:schemeClr val="tx1"/>
                          </a:solidFill>
                        </a:rPr>
                        <a:t>0</a:t>
                      </a:r>
                    </a:p>
                  </a:txBody>
                  <a:tcPr marL="0" marR="0" marT="0" marB="0" anchor="ctr">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551342"/>
                  </a:ext>
                </a:extLst>
              </a:tr>
            </a:tbl>
          </a:graphicData>
        </a:graphic>
      </p:graphicFrame>
      <p:sp>
        <p:nvSpPr>
          <p:cNvPr id="549" name="TextBox 548">
            <a:extLst>
              <a:ext uri="{FF2B5EF4-FFF2-40B4-BE49-F238E27FC236}">
                <a16:creationId xmlns:a16="http://schemas.microsoft.com/office/drawing/2014/main" id="{633CBCC6-7C0C-0649-1A20-79FF93A63835}"/>
              </a:ext>
            </a:extLst>
          </p:cNvPr>
          <p:cNvSpPr txBox="1"/>
          <p:nvPr/>
        </p:nvSpPr>
        <p:spPr>
          <a:xfrm>
            <a:off x="1028886" y="4196011"/>
            <a:ext cx="1918660" cy="276999"/>
          </a:xfrm>
          <a:prstGeom prst="rect">
            <a:avLst/>
          </a:prstGeom>
          <a:solidFill>
            <a:schemeClr val="bg1"/>
          </a:solidFill>
        </p:spPr>
        <p:txBody>
          <a:bodyPr wrap="square" lIns="0" tIns="0" rIns="0" bIns="0" rtlCol="0">
            <a:spAutoFit/>
          </a:bodyPr>
          <a:lstStyle/>
          <a:p>
            <a:pPr defTabSz="1219170">
              <a:defRPr/>
            </a:pPr>
            <a:r>
              <a:rPr lang="en-US" sz="600" dirty="0">
                <a:solidFill>
                  <a:srgbClr val="000000"/>
                </a:solidFill>
                <a:latin typeface="Arial"/>
              </a:rPr>
              <a:t>APA vs PBO</a:t>
            </a:r>
          </a:p>
          <a:p>
            <a:pPr defTabSz="1219170">
              <a:defRPr/>
            </a:pPr>
            <a:r>
              <a:rPr lang="en-US" sz="600" dirty="0">
                <a:solidFill>
                  <a:srgbClr val="000000"/>
                </a:solidFill>
                <a:latin typeface="Arial"/>
              </a:rPr>
              <a:t>HR for death: 0.65 (95% Cl, 0.53-0.79)</a:t>
            </a:r>
          </a:p>
          <a:p>
            <a:pPr defTabSz="1219170">
              <a:defRPr/>
            </a:pPr>
            <a:r>
              <a:rPr lang="en-US" sz="600" i="1" dirty="0">
                <a:solidFill>
                  <a:srgbClr val="000000"/>
                </a:solidFill>
                <a:latin typeface="Arial"/>
              </a:rPr>
              <a:t>P</a:t>
            </a:r>
            <a:r>
              <a:rPr lang="en-US" sz="600" dirty="0">
                <a:solidFill>
                  <a:srgbClr val="000000"/>
                </a:solidFill>
                <a:latin typeface="Arial"/>
              </a:rPr>
              <a:t> &lt; .0001</a:t>
            </a:r>
          </a:p>
        </p:txBody>
      </p:sp>
      <p:sp>
        <p:nvSpPr>
          <p:cNvPr id="551" name="TextBox 550">
            <a:extLst>
              <a:ext uri="{FF2B5EF4-FFF2-40B4-BE49-F238E27FC236}">
                <a16:creationId xmlns:a16="http://schemas.microsoft.com/office/drawing/2014/main" id="{1B2D08B1-91BB-902B-D10F-5F65BC3B010B}"/>
              </a:ext>
            </a:extLst>
          </p:cNvPr>
          <p:cNvSpPr txBox="1"/>
          <p:nvPr/>
        </p:nvSpPr>
        <p:spPr>
          <a:xfrm>
            <a:off x="1776022" y="4645701"/>
            <a:ext cx="1063189" cy="123111"/>
          </a:xfrm>
          <a:prstGeom prst="rect">
            <a:avLst/>
          </a:prstGeom>
          <a:solidFill>
            <a:schemeClr val="bg1"/>
          </a:solidFill>
        </p:spPr>
        <p:txBody>
          <a:bodyPr wrap="square" lIns="0" tIns="0" rIns="0" bIns="0" rtlCol="0">
            <a:spAutoFit/>
          </a:bodyPr>
          <a:lstStyle/>
          <a:p>
            <a:pPr algn="ctr" defTabSz="1219170">
              <a:defRPr/>
            </a:pPr>
            <a:r>
              <a:rPr lang="en-US" sz="800" b="1" dirty="0">
                <a:solidFill>
                  <a:srgbClr val="000000"/>
                </a:solidFill>
                <a:latin typeface="Arial"/>
              </a:rPr>
              <a:t>Time, mo</a:t>
            </a:r>
          </a:p>
        </p:txBody>
      </p:sp>
      <p:sp>
        <p:nvSpPr>
          <p:cNvPr id="552" name="TextBox 551">
            <a:extLst>
              <a:ext uri="{FF2B5EF4-FFF2-40B4-BE49-F238E27FC236}">
                <a16:creationId xmlns:a16="http://schemas.microsoft.com/office/drawing/2014/main" id="{EAC7F5B6-22FB-2C78-2450-DAB61F872EC2}"/>
              </a:ext>
            </a:extLst>
          </p:cNvPr>
          <p:cNvSpPr txBox="1"/>
          <p:nvPr/>
        </p:nvSpPr>
        <p:spPr>
          <a:xfrm>
            <a:off x="5924626" y="4782634"/>
            <a:ext cx="1063189" cy="123111"/>
          </a:xfrm>
          <a:prstGeom prst="rect">
            <a:avLst/>
          </a:prstGeom>
          <a:solidFill>
            <a:schemeClr val="bg1"/>
          </a:solidFill>
        </p:spPr>
        <p:txBody>
          <a:bodyPr wrap="square" lIns="0" tIns="0" rIns="0" bIns="0" rtlCol="0">
            <a:spAutoFit/>
          </a:bodyPr>
          <a:lstStyle/>
          <a:p>
            <a:pPr algn="ctr" defTabSz="1219170">
              <a:defRPr/>
            </a:pPr>
            <a:r>
              <a:rPr lang="en-US" sz="800" b="1" dirty="0">
                <a:solidFill>
                  <a:srgbClr val="000000"/>
                </a:solidFill>
                <a:latin typeface="Arial"/>
              </a:rPr>
              <a:t>Time, mo</a:t>
            </a:r>
          </a:p>
        </p:txBody>
      </p:sp>
      <p:sp>
        <p:nvSpPr>
          <p:cNvPr id="553" name="TextBox 552">
            <a:extLst>
              <a:ext uri="{FF2B5EF4-FFF2-40B4-BE49-F238E27FC236}">
                <a16:creationId xmlns:a16="http://schemas.microsoft.com/office/drawing/2014/main" id="{5C948455-5E75-827E-54D0-A6AAAEDD684F}"/>
              </a:ext>
            </a:extLst>
          </p:cNvPr>
          <p:cNvSpPr txBox="1"/>
          <p:nvPr/>
        </p:nvSpPr>
        <p:spPr>
          <a:xfrm>
            <a:off x="9567828" y="4857010"/>
            <a:ext cx="1063189" cy="123111"/>
          </a:xfrm>
          <a:prstGeom prst="rect">
            <a:avLst/>
          </a:prstGeom>
          <a:solidFill>
            <a:schemeClr val="bg1"/>
          </a:solidFill>
        </p:spPr>
        <p:txBody>
          <a:bodyPr wrap="square" lIns="0" tIns="0" rIns="0" bIns="0" rtlCol="0">
            <a:spAutoFit/>
          </a:bodyPr>
          <a:lstStyle/>
          <a:p>
            <a:pPr algn="ctr" defTabSz="1219170">
              <a:defRPr/>
            </a:pPr>
            <a:r>
              <a:rPr lang="en-US" sz="800" b="1" dirty="0">
                <a:solidFill>
                  <a:srgbClr val="000000"/>
                </a:solidFill>
                <a:latin typeface="Arial"/>
              </a:rPr>
              <a:t>Time, mo</a:t>
            </a:r>
          </a:p>
        </p:txBody>
      </p:sp>
      <p:sp>
        <p:nvSpPr>
          <p:cNvPr id="4" name="TextBox 3">
            <a:extLst>
              <a:ext uri="{FF2B5EF4-FFF2-40B4-BE49-F238E27FC236}">
                <a16:creationId xmlns:a16="http://schemas.microsoft.com/office/drawing/2014/main" id="{EE6F8D59-A9A9-FF2B-1361-3F360D25E985}"/>
              </a:ext>
            </a:extLst>
          </p:cNvPr>
          <p:cNvSpPr txBox="1"/>
          <p:nvPr/>
        </p:nvSpPr>
        <p:spPr>
          <a:xfrm>
            <a:off x="8528127" y="3692311"/>
            <a:ext cx="226565" cy="123111"/>
          </a:xfrm>
          <a:prstGeom prst="rect">
            <a:avLst/>
          </a:prstGeom>
          <a:solidFill>
            <a:schemeClr val="bg1"/>
          </a:solidFill>
        </p:spPr>
        <p:txBody>
          <a:bodyPr wrap="square" lIns="0" tIns="0" rIns="0" bIns="0" rtlCol="0">
            <a:spAutoFit/>
          </a:bodyPr>
          <a:lstStyle/>
          <a:p>
            <a:pPr algn="r"/>
            <a:r>
              <a:rPr lang="en-US" sz="800" dirty="0"/>
              <a:t>1.00</a:t>
            </a:r>
          </a:p>
        </p:txBody>
      </p:sp>
      <p:sp>
        <p:nvSpPr>
          <p:cNvPr id="15" name="TextBox 14">
            <a:extLst>
              <a:ext uri="{FF2B5EF4-FFF2-40B4-BE49-F238E27FC236}">
                <a16:creationId xmlns:a16="http://schemas.microsoft.com/office/drawing/2014/main" id="{3BFF54A9-1208-609B-74BE-B2A488D6B90D}"/>
              </a:ext>
            </a:extLst>
          </p:cNvPr>
          <p:cNvSpPr txBox="1"/>
          <p:nvPr/>
        </p:nvSpPr>
        <p:spPr>
          <a:xfrm>
            <a:off x="8528259" y="4142321"/>
            <a:ext cx="226565" cy="123111"/>
          </a:xfrm>
          <a:prstGeom prst="rect">
            <a:avLst/>
          </a:prstGeom>
          <a:solidFill>
            <a:schemeClr val="bg1"/>
          </a:solidFill>
        </p:spPr>
        <p:txBody>
          <a:bodyPr wrap="square" lIns="0" tIns="0" rIns="0" bIns="0" rtlCol="0">
            <a:spAutoFit/>
          </a:bodyPr>
          <a:lstStyle/>
          <a:p>
            <a:pPr algn="r"/>
            <a:r>
              <a:rPr lang="en-US" sz="800" dirty="0"/>
              <a:t>0.50</a:t>
            </a:r>
          </a:p>
        </p:txBody>
      </p:sp>
      <p:sp>
        <p:nvSpPr>
          <p:cNvPr id="3" name="TextBox 2">
            <a:extLst>
              <a:ext uri="{FF2B5EF4-FFF2-40B4-BE49-F238E27FC236}">
                <a16:creationId xmlns:a16="http://schemas.microsoft.com/office/drawing/2014/main" id="{F023D820-5F59-68C5-C78A-223B1C7DC75F}"/>
              </a:ext>
            </a:extLst>
          </p:cNvPr>
          <p:cNvSpPr txBox="1"/>
          <p:nvPr/>
        </p:nvSpPr>
        <p:spPr>
          <a:xfrm>
            <a:off x="609600" y="6234693"/>
            <a:ext cx="10241280" cy="276999"/>
          </a:xfrm>
          <a:prstGeom prst="rect">
            <a:avLst/>
          </a:prstGeom>
          <a:noFill/>
        </p:spPr>
        <p:txBody>
          <a:bodyPr wrap="square" rtlCol="0">
            <a:spAutoFit/>
          </a:bodyPr>
          <a:lstStyle/>
          <a:p>
            <a:r>
              <a:rPr lang="en-US" sz="1200" dirty="0"/>
              <a:t>ADT, androgen deprivation therapy; APA, apalutamide; ENZA, enzalutamide; OS, overall survival.</a:t>
            </a:r>
          </a:p>
        </p:txBody>
      </p:sp>
    </p:spTree>
    <p:extLst>
      <p:ext uri="{BB962C8B-B14F-4D97-AF65-F5344CB8AC3E}">
        <p14:creationId xmlns:p14="http://schemas.microsoft.com/office/powerpoint/2010/main" val="206654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5AEAAB-85EA-C590-53DC-8D25CD8EA2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54527" y="242952"/>
            <a:ext cx="7467256" cy="2964225"/>
          </a:xfrm>
          <a:prstGeom prst="rect">
            <a:avLst/>
          </a:prstGeom>
        </p:spPr>
      </p:pic>
      <p:pic>
        <p:nvPicPr>
          <p:cNvPr id="5" name="Picture 4">
            <a:extLst>
              <a:ext uri="{FF2B5EF4-FFF2-40B4-BE49-F238E27FC236}">
                <a16:creationId xmlns:a16="http://schemas.microsoft.com/office/drawing/2014/main" id="{D352B4A2-60D2-DF04-3D24-AAE07C70E5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0157" y="3756199"/>
            <a:ext cx="7198290" cy="1842156"/>
          </a:xfrm>
          <a:prstGeom prst="rect">
            <a:avLst/>
          </a:prstGeom>
        </p:spPr>
      </p:pic>
      <p:sp>
        <p:nvSpPr>
          <p:cNvPr id="6" name="TextBox 5">
            <a:extLst>
              <a:ext uri="{FF2B5EF4-FFF2-40B4-BE49-F238E27FC236}">
                <a16:creationId xmlns:a16="http://schemas.microsoft.com/office/drawing/2014/main" id="{321C1848-27E5-03FA-078B-4412CA1EEF80}"/>
              </a:ext>
            </a:extLst>
          </p:cNvPr>
          <p:cNvSpPr txBox="1"/>
          <p:nvPr/>
        </p:nvSpPr>
        <p:spPr>
          <a:xfrm>
            <a:off x="573395" y="1178517"/>
            <a:ext cx="2079321" cy="523220"/>
          </a:xfrm>
          <a:prstGeom prst="rect">
            <a:avLst/>
          </a:prstGeom>
          <a:noFill/>
        </p:spPr>
        <p:txBody>
          <a:bodyPr wrap="square" rtlCol="0">
            <a:spAutoFit/>
          </a:bodyPr>
          <a:lstStyle/>
          <a:p>
            <a:pPr algn="ctr"/>
            <a:r>
              <a:rPr lang="en-US" sz="2800" b="1" u="sng" dirty="0"/>
              <a:t>PEACE-1</a:t>
            </a:r>
            <a:r>
              <a:rPr lang="en-US" sz="2800" b="1" u="sng" baseline="30000" dirty="0"/>
              <a:t>1</a:t>
            </a:r>
          </a:p>
        </p:txBody>
      </p:sp>
      <p:sp>
        <p:nvSpPr>
          <p:cNvPr id="7" name="TextBox 6">
            <a:extLst>
              <a:ext uri="{FF2B5EF4-FFF2-40B4-BE49-F238E27FC236}">
                <a16:creationId xmlns:a16="http://schemas.microsoft.com/office/drawing/2014/main" id="{F326EB1D-1CB9-AC52-0B97-93A1805D25FA}"/>
              </a:ext>
            </a:extLst>
          </p:cNvPr>
          <p:cNvSpPr txBox="1"/>
          <p:nvPr/>
        </p:nvSpPr>
        <p:spPr>
          <a:xfrm>
            <a:off x="260244" y="3756199"/>
            <a:ext cx="2694283" cy="523220"/>
          </a:xfrm>
          <a:prstGeom prst="rect">
            <a:avLst/>
          </a:prstGeom>
          <a:noFill/>
        </p:spPr>
        <p:txBody>
          <a:bodyPr wrap="square" rtlCol="0">
            <a:spAutoFit/>
          </a:bodyPr>
          <a:lstStyle/>
          <a:p>
            <a:pPr algn="ctr"/>
            <a:r>
              <a:rPr lang="en-US" sz="2800" b="1" u="sng" dirty="0"/>
              <a:t>ARASENS</a:t>
            </a:r>
            <a:r>
              <a:rPr lang="en-US" sz="2800" b="1" u="sng" baseline="30000" dirty="0"/>
              <a:t>2</a:t>
            </a:r>
          </a:p>
        </p:txBody>
      </p:sp>
      <p:cxnSp>
        <p:nvCxnSpPr>
          <p:cNvPr id="13" name="Straight Connector 12">
            <a:extLst>
              <a:ext uri="{FF2B5EF4-FFF2-40B4-BE49-F238E27FC236}">
                <a16:creationId xmlns:a16="http://schemas.microsoft.com/office/drawing/2014/main" id="{EAB75234-25BE-6CEB-1B68-7A4706A0A1AF}"/>
              </a:ext>
            </a:extLst>
          </p:cNvPr>
          <p:cNvCxnSpPr>
            <a:cxnSpLocks/>
          </p:cNvCxnSpPr>
          <p:nvPr/>
        </p:nvCxnSpPr>
        <p:spPr>
          <a:xfrm>
            <a:off x="263046" y="3316266"/>
            <a:ext cx="11582400"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BA47F6F-BCED-1057-D268-AB118DDB9795}"/>
              </a:ext>
            </a:extLst>
          </p:cNvPr>
          <p:cNvSpPr txBox="1"/>
          <p:nvPr/>
        </p:nvSpPr>
        <p:spPr>
          <a:xfrm>
            <a:off x="485716" y="4409992"/>
            <a:ext cx="2243337" cy="830997"/>
          </a:xfrm>
          <a:prstGeom prst="rect">
            <a:avLst/>
          </a:prstGeom>
          <a:noFill/>
        </p:spPr>
        <p:txBody>
          <a:bodyPr wrap="square" rtlCol="0">
            <a:spAutoFit/>
          </a:bodyPr>
          <a:lstStyle/>
          <a:p>
            <a:pPr algn="ctr"/>
            <a:r>
              <a:rPr lang="en-US" sz="1600" dirty="0"/>
              <a:t>International trial conducted at &gt;300 sites in 23 countries</a:t>
            </a:r>
          </a:p>
        </p:txBody>
      </p:sp>
      <p:pic>
        <p:nvPicPr>
          <p:cNvPr id="4" name="Picture 3">
            <a:extLst>
              <a:ext uri="{FF2B5EF4-FFF2-40B4-BE49-F238E27FC236}">
                <a16:creationId xmlns:a16="http://schemas.microsoft.com/office/drawing/2014/main" id="{DA27AB76-C37C-86FD-035F-B5730416C8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23727" y="5694216"/>
            <a:ext cx="2429789" cy="215245"/>
          </a:xfrm>
          <a:prstGeom prst="rect">
            <a:avLst/>
          </a:prstGeom>
        </p:spPr>
      </p:pic>
      <p:sp>
        <p:nvSpPr>
          <p:cNvPr id="9" name="Footer Placeholder 7">
            <a:extLst>
              <a:ext uri="{FF2B5EF4-FFF2-40B4-BE49-F238E27FC236}">
                <a16:creationId xmlns:a16="http://schemas.microsoft.com/office/drawing/2014/main" id="{ED81350A-E58B-5B3F-703C-09A83AF823C4}"/>
              </a:ext>
            </a:extLst>
          </p:cNvPr>
          <p:cNvSpPr>
            <a:spLocks noGrp="1"/>
          </p:cNvSpPr>
          <p:nvPr>
            <p:ph type="ftr" sz="quarter" idx="3"/>
          </p:nvPr>
        </p:nvSpPr>
        <p:spPr>
          <a:xfrm>
            <a:off x="609599" y="6356350"/>
            <a:ext cx="11412511" cy="442131"/>
          </a:xfrm>
        </p:spPr>
        <p:txBody>
          <a:bodyPr/>
          <a:lstStyle/>
          <a:p>
            <a:r>
              <a:rPr lang="en-US" sz="1000" dirty="0"/>
              <a:t>ADT, androgen deprivation therapy; ALP, alkaline phosphatase; ECOG, Eastern Cooperative Oncology Group; LN, lymph node; OS, overall survival; RT, radiotherapy; </a:t>
            </a:r>
            <a:r>
              <a:rPr lang="en-US" sz="1000" dirty="0" err="1"/>
              <a:t>rPFS</a:t>
            </a:r>
            <a:r>
              <a:rPr lang="en-US" sz="1000" dirty="0"/>
              <a:t>, radiographic progression free survival; SOC, standard of care; SSE, symptomatic skeletal event.</a:t>
            </a:r>
            <a:endParaRPr lang="en-US" sz="1100" dirty="0"/>
          </a:p>
          <a:p>
            <a:r>
              <a:rPr lang="en-US" sz="1100" dirty="0"/>
              <a:t>1. </a:t>
            </a:r>
            <a:r>
              <a:rPr lang="en-US" sz="1100" dirty="0" err="1"/>
              <a:t>Fizazi</a:t>
            </a:r>
            <a:r>
              <a:rPr lang="en-US" sz="1100" dirty="0"/>
              <a:t> K, et al. </a:t>
            </a:r>
            <a:r>
              <a:rPr lang="en-US" sz="1100" i="1" dirty="0"/>
              <a:t>Lancet</a:t>
            </a:r>
            <a:r>
              <a:rPr lang="en-US" sz="1100" dirty="0"/>
              <a:t>. 2022;399(10336):1695-1707; 2. Smith MR, et al. </a:t>
            </a:r>
            <a:r>
              <a:rPr lang="en-US" sz="1100" i="1" dirty="0"/>
              <a:t>N </a:t>
            </a:r>
            <a:r>
              <a:rPr lang="en-US" sz="1100" i="1" dirty="0" err="1"/>
              <a:t>Engl</a:t>
            </a:r>
            <a:r>
              <a:rPr lang="en-US" sz="1100" i="1" dirty="0"/>
              <a:t> J Med. </a:t>
            </a:r>
            <a:r>
              <a:rPr lang="en-US" sz="1100" dirty="0"/>
              <a:t>2022;386(12):1132-1142.</a:t>
            </a:r>
          </a:p>
        </p:txBody>
      </p:sp>
      <p:sp>
        <p:nvSpPr>
          <p:cNvPr id="11" name="TextBox 10">
            <a:extLst>
              <a:ext uri="{FF2B5EF4-FFF2-40B4-BE49-F238E27FC236}">
                <a16:creationId xmlns:a16="http://schemas.microsoft.com/office/drawing/2014/main" id="{7E54965F-ADB9-75F6-C180-233F8492A383}"/>
              </a:ext>
            </a:extLst>
          </p:cNvPr>
          <p:cNvSpPr txBox="1"/>
          <p:nvPr/>
        </p:nvSpPr>
        <p:spPr>
          <a:xfrm>
            <a:off x="9953921" y="3711556"/>
            <a:ext cx="2077697" cy="2108269"/>
          </a:xfrm>
          <a:prstGeom prst="rect">
            <a:avLst/>
          </a:prstGeom>
          <a:noFill/>
        </p:spPr>
        <p:txBody>
          <a:bodyPr wrap="square" rtlCol="0">
            <a:spAutoFit/>
          </a:bodyPr>
          <a:lstStyle/>
          <a:p>
            <a:pPr>
              <a:spcAft>
                <a:spcPts val="600"/>
              </a:spcAft>
            </a:pPr>
            <a:r>
              <a:rPr lang="en-US" sz="1400" b="1" dirty="0"/>
              <a:t>Primary Endpoint: </a:t>
            </a:r>
            <a:r>
              <a:rPr lang="en-US" sz="1400" dirty="0"/>
              <a:t>OS</a:t>
            </a:r>
          </a:p>
          <a:p>
            <a:pPr>
              <a:spcAft>
                <a:spcPts val="600"/>
              </a:spcAft>
            </a:pPr>
            <a:r>
              <a:rPr lang="en-US" sz="1400" b="1" dirty="0"/>
              <a:t>Key secondary endpoints: </a:t>
            </a:r>
            <a:r>
              <a:rPr lang="en-US" sz="1400" dirty="0"/>
              <a:t>time to </a:t>
            </a:r>
            <a:r>
              <a:rPr lang="en-US" sz="1400" dirty="0" err="1"/>
              <a:t>mCRPC</a:t>
            </a:r>
            <a:r>
              <a:rPr lang="en-US" sz="1400" dirty="0"/>
              <a:t>, time to initiation of subsequent anticancer therapy, time to SSE-free survival, time to first SSE, time to pain progression</a:t>
            </a:r>
          </a:p>
        </p:txBody>
      </p:sp>
    </p:spTree>
    <p:extLst>
      <p:ext uri="{BB962C8B-B14F-4D97-AF65-F5344CB8AC3E}">
        <p14:creationId xmlns:p14="http://schemas.microsoft.com/office/powerpoint/2010/main" val="450985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F202-B180-9847-CC15-F5ADEF62F61C}"/>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PEACE-1 Overall Survival (by Volume Status)</a:t>
            </a:r>
          </a:p>
        </p:txBody>
      </p:sp>
      <p:sp>
        <p:nvSpPr>
          <p:cNvPr id="4" name="TextBox 3">
            <a:extLst>
              <a:ext uri="{FF2B5EF4-FFF2-40B4-BE49-F238E27FC236}">
                <a16:creationId xmlns:a16="http://schemas.microsoft.com/office/drawing/2014/main" id="{3AC21AB9-D5C9-8ECC-9B33-412C9E29E7DF}"/>
              </a:ext>
            </a:extLst>
          </p:cNvPr>
          <p:cNvSpPr txBox="1"/>
          <p:nvPr/>
        </p:nvSpPr>
        <p:spPr>
          <a:xfrm>
            <a:off x="644711" y="6100213"/>
            <a:ext cx="9798755" cy="276999"/>
          </a:xfrm>
          <a:prstGeom prst="rect">
            <a:avLst/>
          </a:prstGeom>
          <a:noFill/>
        </p:spPr>
        <p:txBody>
          <a:bodyPr wrap="square">
            <a:spAutoFit/>
          </a:bodyPr>
          <a:lstStyle/>
          <a:p>
            <a:r>
              <a:rPr lang="en-US" sz="1200" dirty="0"/>
              <a:t>ADT, androgen deprivation therapy; SOC, standard of care.</a:t>
            </a:r>
          </a:p>
        </p:txBody>
      </p:sp>
      <p:grpSp>
        <p:nvGrpSpPr>
          <p:cNvPr id="13" name="Group 12">
            <a:extLst>
              <a:ext uri="{FF2B5EF4-FFF2-40B4-BE49-F238E27FC236}">
                <a16:creationId xmlns:a16="http://schemas.microsoft.com/office/drawing/2014/main" id="{2E5B1EC8-E957-E20B-12BB-9488A6599D34}"/>
              </a:ext>
            </a:extLst>
          </p:cNvPr>
          <p:cNvGrpSpPr/>
          <p:nvPr/>
        </p:nvGrpSpPr>
        <p:grpSpPr>
          <a:xfrm>
            <a:off x="4100631" y="1496291"/>
            <a:ext cx="7481769" cy="3852490"/>
            <a:chOff x="5286702" y="1920525"/>
            <a:chExt cx="5933747" cy="3055387"/>
          </a:xfrm>
        </p:grpSpPr>
        <p:pic>
          <p:nvPicPr>
            <p:cNvPr id="6" name="Picture 5">
              <a:extLst>
                <a:ext uri="{FF2B5EF4-FFF2-40B4-BE49-F238E27FC236}">
                  <a16:creationId xmlns:a16="http://schemas.microsoft.com/office/drawing/2014/main" id="{B1E10414-A800-3CA5-FFE3-76E051DBEF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6702" y="1920525"/>
              <a:ext cx="5933747" cy="3055387"/>
            </a:xfrm>
            <a:prstGeom prst="rect">
              <a:avLst/>
            </a:prstGeom>
          </p:spPr>
        </p:pic>
        <p:sp>
          <p:nvSpPr>
            <p:cNvPr id="11" name="Rectangle 10">
              <a:extLst>
                <a:ext uri="{FF2B5EF4-FFF2-40B4-BE49-F238E27FC236}">
                  <a16:creationId xmlns:a16="http://schemas.microsoft.com/office/drawing/2014/main" id="{C3033B59-5B6F-D032-0535-3890D9B5FDB9}"/>
                </a:ext>
              </a:extLst>
            </p:cNvPr>
            <p:cNvSpPr/>
            <p:nvPr/>
          </p:nvSpPr>
          <p:spPr>
            <a:xfrm>
              <a:off x="6231467" y="1965434"/>
              <a:ext cx="169335" cy="2320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E742C5-3E32-E437-8900-415E8A64094F}"/>
                </a:ext>
              </a:extLst>
            </p:cNvPr>
            <p:cNvSpPr/>
            <p:nvPr/>
          </p:nvSpPr>
          <p:spPr>
            <a:xfrm>
              <a:off x="8869563" y="1965434"/>
              <a:ext cx="169335" cy="2320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2D1244EA-BAF3-4B33-CD3C-E0BC66E8F04C}"/>
              </a:ext>
            </a:extLst>
          </p:cNvPr>
          <p:cNvSpPr>
            <a:spLocks noGrp="1"/>
          </p:cNvSpPr>
          <p:nvPr>
            <p:ph sz="half" idx="1"/>
          </p:nvPr>
        </p:nvSpPr>
        <p:spPr>
          <a:xfrm>
            <a:off x="609600" y="1496291"/>
            <a:ext cx="4088524" cy="4680672"/>
          </a:xfrm>
        </p:spPr>
        <p:txBody>
          <a:bodyPr/>
          <a:lstStyle/>
          <a:p>
            <a:pPr marL="285750" indent="-285750">
              <a:buFont typeface="Arial" panose="020B0604020202020204" pitchFamily="34" charset="0"/>
              <a:buChar char="•"/>
            </a:pPr>
            <a:r>
              <a:rPr lang="en-US" sz="2400" b="1" dirty="0"/>
              <a:t>Low volume patients do not appear to benefit </a:t>
            </a:r>
            <a:r>
              <a:rPr lang="en-US" sz="2400" dirty="0"/>
              <a:t>from the addition of abiraterone to ADT and docetaxel at this data cut</a:t>
            </a:r>
          </a:p>
          <a:p>
            <a:pPr marL="285750" indent="-285750">
              <a:buFont typeface="Arial" panose="020B0604020202020204" pitchFamily="34" charset="0"/>
              <a:buChar char="•"/>
            </a:pPr>
            <a:endParaRPr lang="en-US" sz="700" dirty="0"/>
          </a:p>
          <a:p>
            <a:pPr marL="285750" indent="-285750">
              <a:buFont typeface="Arial" panose="020B0604020202020204" pitchFamily="34" charset="0"/>
              <a:buChar char="•"/>
            </a:pPr>
            <a:r>
              <a:rPr lang="en-US" sz="2400" b="1" dirty="0"/>
              <a:t>High volume patients benefit</a:t>
            </a:r>
            <a:endParaRPr lang="en-US" dirty="0"/>
          </a:p>
          <a:p>
            <a:endParaRPr lang="en-US" dirty="0"/>
          </a:p>
        </p:txBody>
      </p:sp>
      <p:sp>
        <p:nvSpPr>
          <p:cNvPr id="16" name="TextBox 15">
            <a:extLst>
              <a:ext uri="{FF2B5EF4-FFF2-40B4-BE49-F238E27FC236}">
                <a16:creationId xmlns:a16="http://schemas.microsoft.com/office/drawing/2014/main" id="{133B452C-0D93-9DE9-8490-021C9EF185F7}"/>
              </a:ext>
            </a:extLst>
          </p:cNvPr>
          <p:cNvSpPr txBox="1"/>
          <p:nvPr/>
        </p:nvSpPr>
        <p:spPr>
          <a:xfrm>
            <a:off x="644711" y="6488668"/>
            <a:ext cx="3792320" cy="276999"/>
          </a:xfrm>
          <a:prstGeom prst="rect">
            <a:avLst/>
          </a:prstGeom>
          <a:noFill/>
        </p:spPr>
        <p:txBody>
          <a:bodyPr wrap="none" rtlCol="0">
            <a:spAutoFit/>
          </a:bodyPr>
          <a:lstStyle/>
          <a:p>
            <a:r>
              <a:rPr lang="en-US" sz="1200" dirty="0" err="1">
                <a:solidFill>
                  <a:schemeClr val="bg1">
                    <a:lumMod val="50000"/>
                  </a:schemeClr>
                </a:solidFill>
              </a:rPr>
              <a:t>Fizazi</a:t>
            </a:r>
            <a:r>
              <a:rPr lang="en-US" sz="1200" dirty="0">
                <a:solidFill>
                  <a:schemeClr val="bg1">
                    <a:lumMod val="50000"/>
                  </a:schemeClr>
                </a:solidFill>
              </a:rPr>
              <a:t> K, et al. </a:t>
            </a:r>
            <a:r>
              <a:rPr lang="en-US" sz="1200" i="1" dirty="0">
                <a:solidFill>
                  <a:schemeClr val="bg1">
                    <a:lumMod val="50000"/>
                  </a:schemeClr>
                </a:solidFill>
              </a:rPr>
              <a:t>Lancet</a:t>
            </a:r>
            <a:r>
              <a:rPr lang="en-US" sz="1200" dirty="0">
                <a:solidFill>
                  <a:schemeClr val="bg1">
                    <a:lumMod val="50000"/>
                  </a:schemeClr>
                </a:solidFill>
              </a:rPr>
              <a:t>. 2022;399(10336):1695-1707.</a:t>
            </a:r>
          </a:p>
        </p:txBody>
      </p:sp>
    </p:spTree>
    <p:extLst>
      <p:ext uri="{BB962C8B-B14F-4D97-AF65-F5344CB8AC3E}">
        <p14:creationId xmlns:p14="http://schemas.microsoft.com/office/powerpoint/2010/main" val="386640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7D71-026F-B7CC-4E8B-5E5E50B45749}"/>
              </a:ext>
            </a:extLst>
          </p:cNvPr>
          <p:cNvSpPr>
            <a:spLocks noGrp="1"/>
          </p:cNvSpPr>
          <p:nvPr>
            <p:ph type="title"/>
          </p:nvPr>
        </p:nvSpPr>
        <p:spPr/>
        <p:txBody>
          <a:bodyPr/>
          <a:lstStyle/>
          <a:p>
            <a:r>
              <a:rPr lang="en-US" dirty="0"/>
              <a:t>ARASENS Overall Survival</a:t>
            </a:r>
          </a:p>
        </p:txBody>
      </p:sp>
      <p:pic>
        <p:nvPicPr>
          <p:cNvPr id="8" name="Content Placeholder 7" descr="A graph of a patient's growth&#10;&#10;Description automatically generated with medium confidence">
            <a:extLst>
              <a:ext uri="{FF2B5EF4-FFF2-40B4-BE49-F238E27FC236}">
                <a16:creationId xmlns:a16="http://schemas.microsoft.com/office/drawing/2014/main" id="{A5AE0AAB-554F-5371-0810-5B63BC88B736}"/>
              </a:ext>
            </a:extLst>
          </p:cNvPr>
          <p:cNvPicPr>
            <a:picLocks noGrp="1" noChangeAspect="1"/>
          </p:cNvPicPr>
          <p:nvPr>
            <p:ph idx="1"/>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201794" y="1073927"/>
            <a:ext cx="10152006" cy="4965367"/>
          </a:xfrm>
        </p:spPr>
      </p:pic>
      <p:sp>
        <p:nvSpPr>
          <p:cNvPr id="5" name="TextBox 4">
            <a:extLst>
              <a:ext uri="{FF2B5EF4-FFF2-40B4-BE49-F238E27FC236}">
                <a16:creationId xmlns:a16="http://schemas.microsoft.com/office/drawing/2014/main" id="{2D5AB393-4EE9-33AA-B35E-5F5D3BC2D2F1}"/>
              </a:ext>
            </a:extLst>
          </p:cNvPr>
          <p:cNvSpPr txBox="1"/>
          <p:nvPr/>
        </p:nvSpPr>
        <p:spPr>
          <a:xfrm>
            <a:off x="644711" y="6199201"/>
            <a:ext cx="6096000" cy="276999"/>
          </a:xfrm>
          <a:prstGeom prst="rect">
            <a:avLst/>
          </a:prstGeom>
          <a:noFill/>
        </p:spPr>
        <p:txBody>
          <a:bodyPr wrap="square">
            <a:spAutoFit/>
          </a:bodyPr>
          <a:lstStyle/>
          <a:p>
            <a:r>
              <a:rPr lang="en-US" sz="1200" dirty="0"/>
              <a:t>ADT, androgen deprivation therapy. </a:t>
            </a:r>
          </a:p>
        </p:txBody>
      </p:sp>
      <p:sp>
        <p:nvSpPr>
          <p:cNvPr id="6" name="TextBox 5">
            <a:extLst>
              <a:ext uri="{FF2B5EF4-FFF2-40B4-BE49-F238E27FC236}">
                <a16:creationId xmlns:a16="http://schemas.microsoft.com/office/drawing/2014/main" id="{C2E22B62-7FE8-80EB-75BA-16A5F7DA447B}"/>
              </a:ext>
            </a:extLst>
          </p:cNvPr>
          <p:cNvSpPr txBox="1"/>
          <p:nvPr/>
        </p:nvSpPr>
        <p:spPr>
          <a:xfrm>
            <a:off x="644711" y="6488668"/>
            <a:ext cx="7722307" cy="276999"/>
          </a:xfrm>
          <a:prstGeom prst="rect">
            <a:avLst/>
          </a:prstGeom>
          <a:noFill/>
        </p:spPr>
        <p:txBody>
          <a:bodyPr wrap="none" rtlCol="0">
            <a:spAutoFit/>
          </a:bodyPr>
          <a:lstStyle/>
          <a:p>
            <a:r>
              <a:rPr lang="en-US" sz="1200" dirty="0">
                <a:solidFill>
                  <a:schemeClr val="bg1">
                    <a:lumMod val="50000"/>
                  </a:schemeClr>
                </a:solidFill>
              </a:rPr>
              <a:t>Smith MR, et al. ASCO GU 2022. Abstract 13; Smith MR, et al. </a:t>
            </a:r>
            <a:r>
              <a:rPr lang="en-US" sz="1200" i="1" dirty="0">
                <a:solidFill>
                  <a:schemeClr val="bg1">
                    <a:lumMod val="50000"/>
                  </a:schemeClr>
                </a:solidFill>
              </a:rPr>
              <a:t>N </a:t>
            </a:r>
            <a:r>
              <a:rPr lang="en-US" sz="1200" i="1" dirty="0" err="1">
                <a:solidFill>
                  <a:schemeClr val="bg1">
                    <a:lumMod val="50000"/>
                  </a:schemeClr>
                </a:solidFill>
              </a:rPr>
              <a:t>Engl</a:t>
            </a:r>
            <a:r>
              <a:rPr lang="en-US" sz="1200" i="1" dirty="0">
                <a:solidFill>
                  <a:schemeClr val="bg1">
                    <a:lumMod val="50000"/>
                  </a:schemeClr>
                </a:solidFill>
              </a:rPr>
              <a:t> J Med</a:t>
            </a:r>
            <a:r>
              <a:rPr lang="en-US" sz="1200" dirty="0">
                <a:solidFill>
                  <a:schemeClr val="bg1">
                    <a:lumMod val="50000"/>
                  </a:schemeClr>
                </a:solidFill>
              </a:rPr>
              <a:t>. 2022 Mar 24;386(12):1132-1142.</a:t>
            </a:r>
          </a:p>
        </p:txBody>
      </p:sp>
    </p:spTree>
    <p:extLst>
      <p:ext uri="{BB962C8B-B14F-4D97-AF65-F5344CB8AC3E}">
        <p14:creationId xmlns:p14="http://schemas.microsoft.com/office/powerpoint/2010/main" val="3411796290"/>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1394</Words>
  <Application>Microsoft Macintosh PowerPoint</Application>
  <PresentationFormat>Widescreen</PresentationFormat>
  <Paragraphs>188</Paragraphs>
  <Slides>16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Century Gothic</vt:lpstr>
      <vt:lpstr>Trebuchet MS</vt:lpstr>
      <vt:lpstr>2022 Hem Onc</vt:lpstr>
      <vt:lpstr>Office Theme</vt:lpstr>
      <vt:lpstr>Choosing Between Doublets and Triplets in mHSPC: What Is the Data?</vt:lpstr>
      <vt:lpstr>PowerPoint Presentation</vt:lpstr>
      <vt:lpstr>Disclaimer</vt:lpstr>
      <vt:lpstr>PowerPoint Presentation</vt:lpstr>
      <vt:lpstr>OS Benefit Confirmed in Long-Term Analyses of ADT plus ARTAs: Abiraterone Acetate</vt:lpstr>
      <vt:lpstr>OS Benefit Confirmed With ADT plus Apalutamide and Enzalutamide</vt:lpstr>
      <vt:lpstr>PowerPoint Presentation</vt:lpstr>
      <vt:lpstr>PEACE-1 Overall Survival (by Volume Status)</vt:lpstr>
      <vt:lpstr>ARASENS Overall Survival</vt:lpstr>
      <vt:lpstr>ARASENS Overall Survival Overall Survival By Metastatic Stage at Initial Diagnosis</vt:lpstr>
      <vt:lpstr>ADT Combination Therapies – Low Volume  (A Majority of Patients)</vt:lpstr>
      <vt:lpstr>ADT Combination Therapies – Low Volume  (A Majority of Patients)</vt:lpstr>
      <vt:lpstr>ADT Combination Therapies – High Volume     (Consider in de novo with High-Risk Features)</vt:lpstr>
      <vt:lpstr>Conclusions</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2023-10-05T21:13:42Z</dcterms:modified>
  <cp:category/>
</cp:coreProperties>
</file>