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2"/>
  </p:notesMasterIdLst>
  <p:sldIdLst>
    <p:sldId id="258" r:id="rId2"/>
    <p:sldId id="256" r:id="rId3"/>
    <p:sldId id="259" r:id="rId4"/>
    <p:sldId id="311" r:id="rId5"/>
    <p:sldId id="319" r:id="rId6"/>
    <p:sldId id="313" r:id="rId7"/>
    <p:sldId id="320" r:id="rId8"/>
    <p:sldId id="312" r:id="rId9"/>
    <p:sldId id="321" r:id="rId10"/>
    <p:sldId id="323" r:id="rId11"/>
    <p:sldId id="324" r:id="rId12"/>
    <p:sldId id="325" r:id="rId13"/>
    <p:sldId id="307" r:id="rId14"/>
    <p:sldId id="322" r:id="rId15"/>
    <p:sldId id="317" r:id="rId16"/>
    <p:sldId id="315" r:id="rId17"/>
    <p:sldId id="316" r:id="rId18"/>
    <p:sldId id="318" r:id="rId19"/>
    <p:sldId id="297"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362" userDrawn="1">
          <p15:clr>
            <a:srgbClr val="A4A3A4"/>
          </p15:clr>
        </p15:guide>
        <p15:guide id="6" pos="7476" userDrawn="1">
          <p15:clr>
            <a:srgbClr val="A4A3A4"/>
          </p15:clr>
        </p15:guide>
        <p15:guide id="7" pos="5424" userDrawn="1">
          <p15:clr>
            <a:srgbClr val="A4A3A4"/>
          </p15:clr>
        </p15:guide>
        <p15:guide id="9" orient="horz" pos="4180" userDrawn="1">
          <p15:clr>
            <a:srgbClr val="A4A3A4"/>
          </p15:clr>
        </p15:guide>
        <p15:guide id="10" orient="horz" pos="2760" userDrawn="1">
          <p15:clr>
            <a:srgbClr val="A4A3A4"/>
          </p15:clr>
        </p15:guide>
        <p15:guide id="11" pos="3000" userDrawn="1">
          <p15:clr>
            <a:srgbClr val="A4A3A4"/>
          </p15:clr>
        </p15:guide>
        <p15:guide id="12" orient="horz" pos="240" userDrawn="1">
          <p15:clr>
            <a:srgbClr val="A4A3A4"/>
          </p15:clr>
        </p15:guide>
        <p15:guide id="13" orient="horz" pos="15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D7E1EA"/>
    <a:srgbClr val="E7EEF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1077" autoAdjust="0"/>
  </p:normalViewPr>
  <p:slideViewPr>
    <p:cSldViewPr snapToGrid="0">
      <p:cViewPr varScale="1">
        <p:scale>
          <a:sx n="102" d="100"/>
          <a:sy n="102" d="100"/>
        </p:scale>
        <p:origin x="120" y="192"/>
      </p:cViewPr>
      <p:guideLst>
        <p:guide pos="3840"/>
        <p:guide pos="362"/>
        <p:guide pos="7476"/>
        <p:guide pos="5424"/>
        <p:guide orient="horz" pos="4180"/>
        <p:guide orient="horz" pos="2760"/>
        <p:guide pos="3000"/>
        <p:guide orient="horz" pos="240"/>
        <p:guide orient="horz" pos="15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834B4-C448-470C-AB9C-E0D6829A0F95}" type="slidenum">
              <a:rPr lang="en-US" smtClean="0"/>
              <a:t>17</a:t>
            </a:fld>
            <a:endParaRPr lang="en-US"/>
          </a:p>
        </p:txBody>
      </p:sp>
    </p:spTree>
    <p:extLst>
      <p:ext uri="{BB962C8B-B14F-4D97-AF65-F5344CB8AC3E}">
        <p14:creationId xmlns:p14="http://schemas.microsoft.com/office/powerpoint/2010/main" val="3382758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1" y="1471744"/>
            <a:ext cx="10515600" cy="2852737"/>
          </a:xfrm>
        </p:spPr>
        <p:txBody>
          <a:bodyPr>
            <a:noAutofit/>
          </a:bodyPr>
          <a:lstStyle/>
          <a:p>
            <a:r>
              <a:rPr lang="en-US" sz="3600" dirty="0"/>
              <a:t>Lack of Concordance Between Radiologic and Pathologic Responses in Neoadjuvant ICI Treatment of Melanoma: How Do I Assess Radiologic Progression?</a:t>
            </a:r>
          </a:p>
        </p:txBody>
      </p:sp>
      <p:sp>
        <p:nvSpPr>
          <p:cNvPr id="3" name="Subtitle 2"/>
          <p:cNvSpPr>
            <a:spLocks noGrp="1"/>
          </p:cNvSpPr>
          <p:nvPr>
            <p:ph type="body" idx="1"/>
          </p:nvPr>
        </p:nvSpPr>
        <p:spPr>
          <a:xfrm>
            <a:off x="609601" y="4351469"/>
            <a:ext cx="10515600" cy="2268537"/>
          </a:xfrm>
        </p:spPr>
        <p:txBody>
          <a:bodyPr>
            <a:normAutofit fontScale="85000" lnSpcReduction="20000"/>
          </a:bodyPr>
          <a:lstStyle/>
          <a:p>
            <a:r>
              <a:rPr lang="en-US" dirty="0"/>
              <a:t>Brian Gastman, MD</a:t>
            </a:r>
          </a:p>
          <a:p>
            <a:r>
              <a:rPr lang="en-US" dirty="0"/>
              <a:t>Surgical and Co-Director </a:t>
            </a:r>
          </a:p>
          <a:p>
            <a:r>
              <a:rPr lang="en-US" dirty="0"/>
              <a:t>CCF Melanoma and High-Risk Skin Cancer Program</a:t>
            </a:r>
          </a:p>
          <a:p>
            <a:r>
              <a:rPr lang="en-US" dirty="0"/>
              <a:t>Taussig Cancer Center</a:t>
            </a:r>
          </a:p>
          <a:p>
            <a:r>
              <a:rPr lang="en-US" dirty="0"/>
              <a:t>Professor and Vice Chairman</a:t>
            </a:r>
          </a:p>
          <a:p>
            <a:r>
              <a:rPr lang="en-US" dirty="0"/>
              <a:t>Cleveland Clinic Department of Plastic Surgery</a:t>
            </a:r>
          </a:p>
          <a:p>
            <a:r>
              <a:rPr lang="en-US" dirty="0"/>
              <a:t>Cleveland OH</a:t>
            </a:r>
          </a:p>
          <a:p>
            <a:endParaRPr lang="en-US" dirty="0"/>
          </a:p>
        </p:txBody>
      </p:sp>
    </p:spTree>
    <p:extLst>
      <p:ext uri="{BB962C8B-B14F-4D97-AF65-F5344CB8AC3E}">
        <p14:creationId xmlns:p14="http://schemas.microsoft.com/office/powerpoint/2010/main" val="3669047448"/>
      </p:ext>
    </p:extLst>
  </p:cSld>
  <p:clrMapOvr>
    <a:masterClrMapping/>
  </p:clrMapOvr>
  <mc:AlternateContent xmlns:mc="http://schemas.openxmlformats.org/markup-compatibility/2006" xmlns:p14="http://schemas.microsoft.com/office/powerpoint/2010/main">
    <mc:Choice Requires="p14">
      <p:transition spd="slow" p14:dur="2000" advTm="21330"/>
    </mc:Choice>
    <mc:Fallback xmlns="">
      <p:transition spd="slow" advTm="213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Paradox with Neoadjuvant Therapy</a:t>
            </a:r>
          </a:p>
        </p:txBody>
      </p:sp>
      <p:grpSp>
        <p:nvGrpSpPr>
          <p:cNvPr id="5" name="Group 4">
            <a:extLst>
              <a:ext uri="{FF2B5EF4-FFF2-40B4-BE49-F238E27FC236}">
                <a16:creationId xmlns:a16="http://schemas.microsoft.com/office/drawing/2014/main" id="{0FBBF46A-C036-176B-6A6B-2EDB4E3116F5}"/>
              </a:ext>
            </a:extLst>
          </p:cNvPr>
          <p:cNvGrpSpPr/>
          <p:nvPr/>
        </p:nvGrpSpPr>
        <p:grpSpPr>
          <a:xfrm>
            <a:off x="165257" y="2496763"/>
            <a:ext cx="3389670" cy="2219136"/>
            <a:chOff x="317657" y="3011113"/>
            <a:chExt cx="3389670" cy="2219136"/>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657" y="3011113"/>
              <a:ext cx="3389670" cy="2219136"/>
            </a:xfrm>
            <a:prstGeom prst="rect">
              <a:avLst/>
            </a:prstGeom>
          </p:spPr>
        </p:pic>
        <p:sp>
          <p:nvSpPr>
            <p:cNvPr id="3" name="Rectangle 2">
              <a:extLst>
                <a:ext uri="{FF2B5EF4-FFF2-40B4-BE49-F238E27FC236}">
                  <a16:creationId xmlns:a16="http://schemas.microsoft.com/office/drawing/2014/main" id="{8B1F8E46-4186-22C6-0D02-66382EEA03A0}"/>
                </a:ext>
              </a:extLst>
            </p:cNvPr>
            <p:cNvSpPr/>
            <p:nvPr/>
          </p:nvSpPr>
          <p:spPr>
            <a:xfrm>
              <a:off x="494094" y="3011113"/>
              <a:ext cx="131389" cy="131389"/>
            </a:xfrm>
            <a:prstGeom prst="rect">
              <a:avLst/>
            </a:prstGeom>
            <a:solidFill>
              <a:srgbClr val="E7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29CBA66-2BC9-1D9A-4CA1-7477FE807ADF}"/>
              </a:ext>
            </a:extLst>
          </p:cNvPr>
          <p:cNvGrpSpPr/>
          <p:nvPr/>
        </p:nvGrpSpPr>
        <p:grpSpPr>
          <a:xfrm>
            <a:off x="3575581" y="1419789"/>
            <a:ext cx="4915577" cy="4794784"/>
            <a:chOff x="3638211" y="1707887"/>
            <a:chExt cx="4915577" cy="4794784"/>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8211" y="2066925"/>
              <a:ext cx="4915577" cy="4435746"/>
            </a:xfrm>
            <a:prstGeom prst="rect">
              <a:avLst/>
            </a:prstGeom>
          </p:spPr>
        </p:pic>
        <p:sp>
          <p:nvSpPr>
            <p:cNvPr id="10" name="TextBox 9">
              <a:extLst>
                <a:ext uri="{FF2B5EF4-FFF2-40B4-BE49-F238E27FC236}">
                  <a16:creationId xmlns:a16="http://schemas.microsoft.com/office/drawing/2014/main" id="{5F3D7458-050D-4424-E9B2-7F4E6211E75D}"/>
                </a:ext>
              </a:extLst>
            </p:cNvPr>
            <p:cNvSpPr txBox="1"/>
            <p:nvPr/>
          </p:nvSpPr>
          <p:spPr>
            <a:xfrm>
              <a:off x="4690714" y="1707887"/>
              <a:ext cx="2829621" cy="461665"/>
            </a:xfrm>
            <a:prstGeom prst="rect">
              <a:avLst/>
            </a:prstGeom>
            <a:noFill/>
          </p:spPr>
          <p:txBody>
            <a:bodyPr wrap="none" rtlCol="0">
              <a:spAutoFit/>
            </a:bodyPr>
            <a:lstStyle/>
            <a:p>
              <a:pPr algn="ctr"/>
              <a:r>
                <a:rPr lang="en-US" sz="1200" b="1" dirty="0">
                  <a:effectLst/>
                </a:rPr>
                <a:t>Correlation of radiological response</a:t>
              </a:r>
            </a:p>
            <a:p>
              <a:pPr algn="ctr"/>
              <a:r>
                <a:rPr lang="en-US" sz="1200" b="1" dirty="0">
                  <a:effectLst/>
                </a:rPr>
                <a:t>and pathological response*</a:t>
              </a:r>
              <a:endParaRPr lang="en-US" sz="1200" b="1" dirty="0"/>
            </a:p>
          </p:txBody>
        </p:sp>
      </p:grpSp>
      <p:sp>
        <p:nvSpPr>
          <p:cNvPr id="6" name="Footer Placeholder 3">
            <a:extLst>
              <a:ext uri="{FF2B5EF4-FFF2-40B4-BE49-F238E27FC236}">
                <a16:creationId xmlns:a16="http://schemas.microsoft.com/office/drawing/2014/main" id="{8281B874-656D-5C19-3F63-F147D99202EE}"/>
              </a:ext>
            </a:extLst>
          </p:cNvPr>
          <p:cNvSpPr>
            <a:spLocks noGrp="1"/>
          </p:cNvSpPr>
          <p:nvPr>
            <p:ph type="ftr" sz="quarter" idx="3"/>
          </p:nvPr>
        </p:nvSpPr>
        <p:spPr>
          <a:xfrm>
            <a:off x="609600" y="6356350"/>
            <a:ext cx="10744199" cy="442131"/>
          </a:xfrm>
        </p:spPr>
        <p:txBody>
          <a:bodyPr/>
          <a:lstStyle/>
          <a:p>
            <a:r>
              <a:rPr lang="da-DK" dirty="0"/>
              <a:t>Menzies AM, et al. </a:t>
            </a:r>
            <a:r>
              <a:rPr lang="da-DK" i="1" dirty="0"/>
              <a:t>Nature medicine</a:t>
            </a:r>
            <a:r>
              <a:rPr lang="da-DK" dirty="0"/>
              <a:t>. 2021;27(2): 301-309.</a:t>
            </a:r>
            <a:endParaRPr lang="en-US" dirty="0"/>
          </a:p>
        </p:txBody>
      </p:sp>
      <p:sp>
        <p:nvSpPr>
          <p:cNvPr id="9" name="Rectangle 8">
            <a:extLst>
              <a:ext uri="{FF2B5EF4-FFF2-40B4-BE49-F238E27FC236}">
                <a16:creationId xmlns:a16="http://schemas.microsoft.com/office/drawing/2014/main" id="{68CB3224-559E-0F41-07DA-C8F8CAB81134}"/>
              </a:ext>
            </a:extLst>
          </p:cNvPr>
          <p:cNvSpPr/>
          <p:nvPr/>
        </p:nvSpPr>
        <p:spPr>
          <a:xfrm>
            <a:off x="4427621" y="2406315"/>
            <a:ext cx="705853" cy="128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10;&#10;Description automatically generated">
            <a:extLst>
              <a:ext uri="{FF2B5EF4-FFF2-40B4-BE49-F238E27FC236}">
                <a16:creationId xmlns:a16="http://schemas.microsoft.com/office/drawing/2014/main" id="{CF1DB2C4-DF1B-FEE3-272A-006E703EEED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58481" y="2360443"/>
            <a:ext cx="2857500" cy="2209800"/>
          </a:xfrm>
          <a:prstGeom prst="rect">
            <a:avLst/>
          </a:prstGeom>
        </p:spPr>
      </p:pic>
    </p:spTree>
    <p:custDataLst>
      <p:tags r:id="rId1"/>
    </p:custDataLst>
    <p:extLst>
      <p:ext uri="{BB962C8B-B14F-4D97-AF65-F5344CB8AC3E}">
        <p14:creationId xmlns:p14="http://schemas.microsoft.com/office/powerpoint/2010/main" val="3147738719"/>
      </p:ext>
    </p:extLst>
  </p:cSld>
  <p:clrMapOvr>
    <a:masterClrMapping/>
  </p:clrMapOvr>
  <mc:AlternateContent xmlns:mc="http://schemas.openxmlformats.org/markup-compatibility/2006" xmlns:p14="http://schemas.microsoft.com/office/powerpoint/2010/main">
    <mc:Choice Requires="p14">
      <p:transition spd="slow" p14:dur="2000" advTm="88262"/>
    </mc:Choice>
    <mc:Fallback xmlns="">
      <p:transition spd="slow" advTm="882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Paradox with Neoadjuvant Therapy</a:t>
            </a:r>
          </a:p>
        </p:txBody>
      </p:sp>
      <p:grpSp>
        <p:nvGrpSpPr>
          <p:cNvPr id="5" name="Group 4">
            <a:extLst>
              <a:ext uri="{FF2B5EF4-FFF2-40B4-BE49-F238E27FC236}">
                <a16:creationId xmlns:a16="http://schemas.microsoft.com/office/drawing/2014/main" id="{0FBBF46A-C036-176B-6A6B-2EDB4E3116F5}"/>
              </a:ext>
            </a:extLst>
          </p:cNvPr>
          <p:cNvGrpSpPr/>
          <p:nvPr/>
        </p:nvGrpSpPr>
        <p:grpSpPr>
          <a:xfrm>
            <a:off x="165257" y="2496763"/>
            <a:ext cx="3389670" cy="2219136"/>
            <a:chOff x="317657" y="3011113"/>
            <a:chExt cx="3389670" cy="2219136"/>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657" y="3011113"/>
              <a:ext cx="3389670" cy="2219136"/>
            </a:xfrm>
            <a:prstGeom prst="rect">
              <a:avLst/>
            </a:prstGeom>
          </p:spPr>
        </p:pic>
        <p:sp>
          <p:nvSpPr>
            <p:cNvPr id="3" name="Rectangle 2">
              <a:extLst>
                <a:ext uri="{FF2B5EF4-FFF2-40B4-BE49-F238E27FC236}">
                  <a16:creationId xmlns:a16="http://schemas.microsoft.com/office/drawing/2014/main" id="{8B1F8E46-4186-22C6-0D02-66382EEA03A0}"/>
                </a:ext>
              </a:extLst>
            </p:cNvPr>
            <p:cNvSpPr/>
            <p:nvPr/>
          </p:nvSpPr>
          <p:spPr>
            <a:xfrm>
              <a:off x="494094" y="3011113"/>
              <a:ext cx="131389" cy="131389"/>
            </a:xfrm>
            <a:prstGeom prst="rect">
              <a:avLst/>
            </a:prstGeom>
            <a:solidFill>
              <a:srgbClr val="E7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29CBA66-2BC9-1D9A-4CA1-7477FE807ADF}"/>
              </a:ext>
            </a:extLst>
          </p:cNvPr>
          <p:cNvGrpSpPr/>
          <p:nvPr/>
        </p:nvGrpSpPr>
        <p:grpSpPr>
          <a:xfrm>
            <a:off x="3575581" y="1419789"/>
            <a:ext cx="4915577" cy="4794784"/>
            <a:chOff x="3638211" y="1707887"/>
            <a:chExt cx="4915577" cy="4794784"/>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8211" y="2066925"/>
              <a:ext cx="4915577" cy="4435746"/>
            </a:xfrm>
            <a:prstGeom prst="rect">
              <a:avLst/>
            </a:prstGeom>
          </p:spPr>
        </p:pic>
        <p:sp>
          <p:nvSpPr>
            <p:cNvPr id="10" name="TextBox 9">
              <a:extLst>
                <a:ext uri="{FF2B5EF4-FFF2-40B4-BE49-F238E27FC236}">
                  <a16:creationId xmlns:a16="http://schemas.microsoft.com/office/drawing/2014/main" id="{5F3D7458-050D-4424-E9B2-7F4E6211E75D}"/>
                </a:ext>
              </a:extLst>
            </p:cNvPr>
            <p:cNvSpPr txBox="1"/>
            <p:nvPr/>
          </p:nvSpPr>
          <p:spPr>
            <a:xfrm>
              <a:off x="4690714" y="1707887"/>
              <a:ext cx="2829621" cy="461665"/>
            </a:xfrm>
            <a:prstGeom prst="rect">
              <a:avLst/>
            </a:prstGeom>
            <a:noFill/>
          </p:spPr>
          <p:txBody>
            <a:bodyPr wrap="none" rtlCol="0">
              <a:spAutoFit/>
            </a:bodyPr>
            <a:lstStyle/>
            <a:p>
              <a:pPr algn="ctr"/>
              <a:r>
                <a:rPr lang="en-US" sz="1200" b="1" dirty="0">
                  <a:effectLst/>
                </a:rPr>
                <a:t>Correlation of radiological response</a:t>
              </a:r>
            </a:p>
            <a:p>
              <a:pPr algn="ctr"/>
              <a:r>
                <a:rPr lang="en-US" sz="1200" b="1" dirty="0">
                  <a:effectLst/>
                </a:rPr>
                <a:t>and pathological response*</a:t>
              </a:r>
              <a:endParaRPr lang="en-US" sz="1200" b="1" dirty="0"/>
            </a:p>
          </p:txBody>
        </p:sp>
      </p:grpSp>
      <p:sp>
        <p:nvSpPr>
          <p:cNvPr id="6" name="Footer Placeholder 3">
            <a:extLst>
              <a:ext uri="{FF2B5EF4-FFF2-40B4-BE49-F238E27FC236}">
                <a16:creationId xmlns:a16="http://schemas.microsoft.com/office/drawing/2014/main" id="{8281B874-656D-5C19-3F63-F147D99202EE}"/>
              </a:ext>
            </a:extLst>
          </p:cNvPr>
          <p:cNvSpPr>
            <a:spLocks noGrp="1"/>
          </p:cNvSpPr>
          <p:nvPr>
            <p:ph type="ftr" sz="quarter" idx="3"/>
          </p:nvPr>
        </p:nvSpPr>
        <p:spPr>
          <a:xfrm>
            <a:off x="609600" y="6356350"/>
            <a:ext cx="10744199" cy="442131"/>
          </a:xfrm>
        </p:spPr>
        <p:txBody>
          <a:bodyPr/>
          <a:lstStyle/>
          <a:p>
            <a:r>
              <a:rPr lang="da-DK" dirty="0"/>
              <a:t>Menzies AM, et al. </a:t>
            </a:r>
            <a:r>
              <a:rPr lang="da-DK" i="1" dirty="0"/>
              <a:t>Nature medicine</a:t>
            </a:r>
            <a:r>
              <a:rPr lang="da-DK" dirty="0"/>
              <a:t>. 2021;27(2): 301-309.</a:t>
            </a:r>
            <a:endParaRPr lang="en-US" dirty="0"/>
          </a:p>
        </p:txBody>
      </p:sp>
      <p:sp>
        <p:nvSpPr>
          <p:cNvPr id="9" name="Rectangle 8">
            <a:extLst>
              <a:ext uri="{FF2B5EF4-FFF2-40B4-BE49-F238E27FC236}">
                <a16:creationId xmlns:a16="http://schemas.microsoft.com/office/drawing/2014/main" id="{68CB3224-559E-0F41-07DA-C8F8CAB81134}"/>
              </a:ext>
            </a:extLst>
          </p:cNvPr>
          <p:cNvSpPr/>
          <p:nvPr/>
        </p:nvSpPr>
        <p:spPr>
          <a:xfrm>
            <a:off x="4427621" y="4291259"/>
            <a:ext cx="705853" cy="128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10;&#10;Description automatically generated">
            <a:extLst>
              <a:ext uri="{FF2B5EF4-FFF2-40B4-BE49-F238E27FC236}">
                <a16:creationId xmlns:a16="http://schemas.microsoft.com/office/drawing/2014/main" id="{A026C7E6-9E18-C25D-E5B4-C090EAF49B3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58481" y="2360443"/>
            <a:ext cx="2857500" cy="2209800"/>
          </a:xfrm>
          <a:prstGeom prst="rect">
            <a:avLst/>
          </a:prstGeom>
        </p:spPr>
      </p:pic>
    </p:spTree>
    <p:custDataLst>
      <p:tags r:id="rId1"/>
    </p:custDataLst>
    <p:extLst>
      <p:ext uri="{BB962C8B-B14F-4D97-AF65-F5344CB8AC3E}">
        <p14:creationId xmlns:p14="http://schemas.microsoft.com/office/powerpoint/2010/main" val="2705100996"/>
      </p:ext>
    </p:extLst>
  </p:cSld>
  <p:clrMapOvr>
    <a:masterClrMapping/>
  </p:clrMapOvr>
  <mc:AlternateContent xmlns:mc="http://schemas.openxmlformats.org/markup-compatibility/2006" xmlns:p14="http://schemas.microsoft.com/office/powerpoint/2010/main">
    <mc:Choice Requires="p14">
      <p:transition spd="slow" p14:dur="2000" advTm="88262"/>
    </mc:Choice>
    <mc:Fallback xmlns="">
      <p:transition spd="slow" advTm="882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p:sp>
        <p:nvSpPr>
          <p:cNvPr id="3" name="Content Placeholder 2"/>
          <p:cNvSpPr>
            <a:spLocks noGrp="1"/>
          </p:cNvSpPr>
          <p:nvPr>
            <p:ph idx="1"/>
          </p:nvPr>
        </p:nvSpPr>
        <p:spPr/>
        <p:txBody>
          <a:bodyPr/>
          <a:lstStyle/>
          <a:p>
            <a:r>
              <a:rPr lang="en-US" dirty="0"/>
              <a:t>What if radiologically the tumor is growing, but there is a </a:t>
            </a:r>
            <a:r>
              <a:rPr lang="en-US" dirty="0" err="1"/>
              <a:t>pPR</a:t>
            </a:r>
            <a:r>
              <a:rPr lang="en-US" dirty="0"/>
              <a:t>?</a:t>
            </a:r>
          </a:p>
          <a:p>
            <a:r>
              <a:rPr lang="en-US" dirty="0"/>
              <a:t>Does this apply to larger tumors?</a:t>
            </a:r>
          </a:p>
        </p:txBody>
      </p:sp>
      <p:grpSp>
        <p:nvGrpSpPr>
          <p:cNvPr id="17" name="Group 16">
            <a:extLst>
              <a:ext uri="{FF2B5EF4-FFF2-40B4-BE49-F238E27FC236}">
                <a16:creationId xmlns:a16="http://schemas.microsoft.com/office/drawing/2014/main" id="{95F9415B-23F8-8490-948E-EC8F72AF2BC9}"/>
              </a:ext>
            </a:extLst>
          </p:cNvPr>
          <p:cNvGrpSpPr/>
          <p:nvPr/>
        </p:nvGrpSpPr>
        <p:grpSpPr>
          <a:xfrm>
            <a:off x="310205" y="2856274"/>
            <a:ext cx="6157287" cy="2831070"/>
            <a:chOff x="437205" y="3097574"/>
            <a:chExt cx="6157287" cy="2831070"/>
          </a:xfrm>
        </p:grpSpPr>
        <p:grpSp>
          <p:nvGrpSpPr>
            <p:cNvPr id="4" name="Group 3"/>
            <p:cNvGrpSpPr/>
            <p:nvPr/>
          </p:nvGrpSpPr>
          <p:grpSpPr>
            <a:xfrm>
              <a:off x="437205" y="3097574"/>
              <a:ext cx="6157287" cy="2831070"/>
              <a:chOff x="263610" y="787656"/>
              <a:chExt cx="6147068" cy="1984874"/>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3610" y="787656"/>
                <a:ext cx="6147068" cy="50858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3610" y="1296237"/>
                <a:ext cx="6147068" cy="1476293"/>
              </a:xfrm>
              <a:prstGeom prst="rect">
                <a:avLst/>
              </a:prstGeom>
            </p:spPr>
          </p:pic>
        </p:grpSp>
        <p:sp>
          <p:nvSpPr>
            <p:cNvPr id="13" name="Rectangle 12">
              <a:extLst>
                <a:ext uri="{FF2B5EF4-FFF2-40B4-BE49-F238E27FC236}">
                  <a16:creationId xmlns:a16="http://schemas.microsoft.com/office/drawing/2014/main" id="{B6A4C8E1-5E2A-71C9-AA8D-247D6438F756}"/>
                </a:ext>
              </a:extLst>
            </p:cNvPr>
            <p:cNvSpPr/>
            <p:nvPr/>
          </p:nvSpPr>
          <p:spPr>
            <a:xfrm>
              <a:off x="531186" y="3178307"/>
              <a:ext cx="1876844" cy="316135"/>
            </a:xfrm>
            <a:prstGeom prst="rect">
              <a:avLst/>
            </a:prstGeom>
            <a:solidFill>
              <a:srgbClr val="D7E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61708" y="4263569"/>
              <a:ext cx="4504170" cy="23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3994943-BDFD-B6D1-7D5B-578DDEF76097}"/>
                </a:ext>
              </a:extLst>
            </p:cNvPr>
            <p:cNvSpPr txBox="1"/>
            <p:nvPr/>
          </p:nvSpPr>
          <p:spPr>
            <a:xfrm>
              <a:off x="444885" y="3217443"/>
              <a:ext cx="2489784" cy="276999"/>
            </a:xfrm>
            <a:prstGeom prst="rect">
              <a:avLst/>
            </a:prstGeom>
            <a:noFill/>
          </p:spPr>
          <p:txBody>
            <a:bodyPr wrap="none" rtlCol="0">
              <a:spAutoFit/>
            </a:bodyPr>
            <a:lstStyle/>
            <a:p>
              <a:pPr algn="ctr"/>
              <a:r>
                <a:rPr lang="en-US" sz="1200" b="1" dirty="0">
                  <a:solidFill>
                    <a:srgbClr val="000000"/>
                  </a:solidFill>
                </a:rPr>
                <a:t>Baseline patient characteristics</a:t>
              </a:r>
            </a:p>
          </p:txBody>
        </p:sp>
      </p:grpSp>
      <p:sp>
        <p:nvSpPr>
          <p:cNvPr id="9" name="Footer Placeholder 8">
            <a:extLst>
              <a:ext uri="{FF2B5EF4-FFF2-40B4-BE49-F238E27FC236}">
                <a16:creationId xmlns:a16="http://schemas.microsoft.com/office/drawing/2014/main" id="{9E801C0B-70E5-9165-F8E8-B03BF659C7C0}"/>
              </a:ext>
            </a:extLst>
          </p:cNvPr>
          <p:cNvSpPr>
            <a:spLocks noGrp="1"/>
          </p:cNvSpPr>
          <p:nvPr>
            <p:ph type="ftr" sz="quarter" idx="3"/>
          </p:nvPr>
        </p:nvSpPr>
        <p:spPr/>
        <p:txBody>
          <a:bodyPr/>
          <a:lstStyle/>
          <a:p>
            <a:r>
              <a:rPr lang="en-US" dirty="0" err="1"/>
              <a:t>SoD</a:t>
            </a:r>
            <a:r>
              <a:rPr lang="en-US" dirty="0"/>
              <a:t>, sum of diameters</a:t>
            </a:r>
          </a:p>
        </p:txBody>
      </p:sp>
      <p:pic>
        <p:nvPicPr>
          <p:cNvPr id="11" name="Picture 10" descr="A picture containing person, indoor, baby&#10;&#10;Description automatically generated">
            <a:extLst>
              <a:ext uri="{FF2B5EF4-FFF2-40B4-BE49-F238E27FC236}">
                <a16:creationId xmlns:a16="http://schemas.microsoft.com/office/drawing/2014/main" id="{01D1F0D9-0C92-A9C4-02B4-D3FBB82B30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1995" y="2912882"/>
            <a:ext cx="5221954" cy="2687818"/>
          </a:xfrm>
          <a:prstGeom prst="rect">
            <a:avLst/>
          </a:prstGeom>
        </p:spPr>
      </p:pic>
    </p:spTree>
    <p:custDataLst>
      <p:tags r:id="rId1"/>
    </p:custDataLst>
    <p:extLst>
      <p:ext uri="{BB962C8B-B14F-4D97-AF65-F5344CB8AC3E}">
        <p14:creationId xmlns:p14="http://schemas.microsoft.com/office/powerpoint/2010/main" val="4211159188"/>
      </p:ext>
    </p:extLst>
  </p:cSld>
  <p:clrMapOvr>
    <a:masterClrMapping/>
  </p:clrMapOvr>
  <mc:AlternateContent xmlns:mc="http://schemas.openxmlformats.org/markup-compatibility/2006" xmlns:p14="http://schemas.microsoft.com/office/powerpoint/2010/main">
    <mc:Choice Requires="p14">
      <p:transition spd="slow" p14:dur="2000" advTm="46667"/>
    </mc:Choice>
    <mc:Fallback xmlns="">
      <p:transition spd="slow" advTm="466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a:t>
            </a:r>
          </a:p>
        </p:txBody>
      </p:sp>
      <p:sp>
        <p:nvSpPr>
          <p:cNvPr id="3" name="Content Placeholder 2"/>
          <p:cNvSpPr>
            <a:spLocks noGrp="1"/>
          </p:cNvSpPr>
          <p:nvPr>
            <p:ph idx="1"/>
          </p:nvPr>
        </p:nvSpPr>
        <p:spPr>
          <a:xfrm>
            <a:off x="609600" y="1477906"/>
            <a:ext cx="6261100" cy="4722477"/>
          </a:xfrm>
        </p:spPr>
        <p:txBody>
          <a:bodyPr/>
          <a:lstStyle/>
          <a:p>
            <a:r>
              <a:rPr lang="en-US" dirty="0"/>
              <a:t>Given 2 cycles of nivolumab/</a:t>
            </a:r>
            <a:r>
              <a:rPr lang="en-US" dirty="0" err="1"/>
              <a:t>relatlimab</a:t>
            </a:r>
            <a:endParaRPr lang="en-US" dirty="0"/>
          </a:p>
          <a:p>
            <a:r>
              <a:rPr lang="en-US" dirty="0"/>
              <a:t>Had to take axillary vein and strip off pleura</a:t>
            </a:r>
          </a:p>
          <a:p>
            <a:r>
              <a:rPr lang="en-US" dirty="0"/>
              <a:t>Despite clinical and radiology enlargement there was 50% necrosis. What does that mean?</a:t>
            </a:r>
          </a:p>
        </p:txBody>
      </p:sp>
      <p:pic>
        <p:nvPicPr>
          <p:cNvPr id="4" name="Picture 3" descr="Close-up of a person's chest&#10;&#10;Description automatically generated with low confidence">
            <a:extLst>
              <a:ext uri="{FF2B5EF4-FFF2-40B4-BE49-F238E27FC236}">
                <a16:creationId xmlns:a16="http://schemas.microsoft.com/office/drawing/2014/main" id="{42A3DB16-A001-61ED-9EBE-8A401EC55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388" y="381000"/>
            <a:ext cx="4430712" cy="3163478"/>
          </a:xfrm>
          <a:prstGeom prst="rect">
            <a:avLst/>
          </a:prstGeom>
        </p:spPr>
      </p:pic>
    </p:spTree>
    <p:custDataLst>
      <p:tags r:id="rId1"/>
    </p:custDataLst>
    <p:extLst>
      <p:ext uri="{BB962C8B-B14F-4D97-AF65-F5344CB8AC3E}">
        <p14:creationId xmlns:p14="http://schemas.microsoft.com/office/powerpoint/2010/main" val="3252624563"/>
      </p:ext>
    </p:extLst>
  </p:cSld>
  <p:clrMapOvr>
    <a:masterClrMapping/>
  </p:clrMapOvr>
  <mc:AlternateContent xmlns:mc="http://schemas.openxmlformats.org/markup-compatibility/2006" xmlns:p14="http://schemas.microsoft.com/office/powerpoint/2010/main">
    <mc:Choice Requires="p14">
      <p:transition spd="slow" p14:dur="2000" advTm="43043"/>
    </mc:Choice>
    <mc:Fallback xmlns="">
      <p:transition spd="slow" advTm="430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a:t>
            </a:r>
          </a:p>
        </p:txBody>
      </p:sp>
      <p:sp>
        <p:nvSpPr>
          <p:cNvPr id="3" name="Content Placeholder 2"/>
          <p:cNvSpPr>
            <a:spLocks noGrp="1"/>
          </p:cNvSpPr>
          <p:nvPr>
            <p:ph idx="1"/>
          </p:nvPr>
        </p:nvSpPr>
        <p:spPr>
          <a:xfrm>
            <a:off x="609600" y="1477906"/>
            <a:ext cx="6261100" cy="4722477"/>
          </a:xfrm>
        </p:spPr>
        <p:txBody>
          <a:bodyPr/>
          <a:lstStyle/>
          <a:p>
            <a:r>
              <a:rPr lang="en-US" dirty="0"/>
              <a:t>Given 2 cycles of nivolumab/</a:t>
            </a:r>
            <a:r>
              <a:rPr lang="en-US" dirty="0" err="1"/>
              <a:t>relatlimab</a:t>
            </a:r>
            <a:endParaRPr lang="en-US" dirty="0"/>
          </a:p>
          <a:p>
            <a:r>
              <a:rPr lang="en-US" dirty="0"/>
              <a:t>Had to take axillary vein and strip off pleura</a:t>
            </a:r>
          </a:p>
          <a:p>
            <a:r>
              <a:rPr lang="en-US" dirty="0"/>
              <a:t>Despite clinical and radiology enlargement there was 50% necrosis. What does that mean?</a:t>
            </a:r>
          </a:p>
        </p:txBody>
      </p:sp>
      <p:pic>
        <p:nvPicPr>
          <p:cNvPr id="10" name="id-4D53F81A-FD5B-4956-ABFA-BCA7819715A2" descr="Image.jpeg">
            <a:extLst>
              <a:ext uri="{FF2B5EF4-FFF2-40B4-BE49-F238E27FC236}">
                <a16:creationId xmlns:a16="http://schemas.microsoft.com/office/drawing/2014/main" id="{68DE5C3A-D2F5-4070-2765-03187511A8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7455" y="3875403"/>
            <a:ext cx="3687744" cy="276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d-045E2D6E-941C-4024-AEE6-D4E17A2CBA19" descr="Image.jpeg">
            <a:extLst>
              <a:ext uri="{FF2B5EF4-FFF2-40B4-BE49-F238E27FC236}">
                <a16:creationId xmlns:a16="http://schemas.microsoft.com/office/drawing/2014/main" id="{0AACC236-BA54-1052-2003-4D48E8CC5E8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45189" y="3871809"/>
            <a:ext cx="3868615" cy="276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tattoo, person&#10;&#10;Description automatically generated">
            <a:extLst>
              <a:ext uri="{FF2B5EF4-FFF2-40B4-BE49-F238E27FC236}">
                <a16:creationId xmlns:a16="http://schemas.microsoft.com/office/drawing/2014/main" id="{AC881BA2-7722-FB24-F7EF-71138F0CCC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0788" y="3610466"/>
            <a:ext cx="2474872" cy="3025283"/>
          </a:xfrm>
          <a:prstGeom prst="rect">
            <a:avLst/>
          </a:prstGeom>
        </p:spPr>
      </p:pic>
      <p:pic>
        <p:nvPicPr>
          <p:cNvPr id="7" name="Picture 6" descr="Close-up of a person's chest&#10;&#10;Description automatically generated with low confidence">
            <a:extLst>
              <a:ext uri="{FF2B5EF4-FFF2-40B4-BE49-F238E27FC236}">
                <a16:creationId xmlns:a16="http://schemas.microsoft.com/office/drawing/2014/main" id="{7BF96993-4CF8-3A5A-4D20-67A1D90292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4388" y="381000"/>
            <a:ext cx="4430712" cy="3163478"/>
          </a:xfrm>
          <a:prstGeom prst="rect">
            <a:avLst/>
          </a:prstGeom>
        </p:spPr>
      </p:pic>
    </p:spTree>
    <p:custDataLst>
      <p:tags r:id="rId1"/>
    </p:custDataLst>
    <p:extLst>
      <p:ext uri="{BB962C8B-B14F-4D97-AF65-F5344CB8AC3E}">
        <p14:creationId xmlns:p14="http://schemas.microsoft.com/office/powerpoint/2010/main" val="2939485945"/>
      </p:ext>
    </p:extLst>
  </p:cSld>
  <p:clrMapOvr>
    <a:masterClrMapping/>
  </p:clrMapOvr>
  <mc:AlternateContent xmlns:mc="http://schemas.openxmlformats.org/markup-compatibility/2006" xmlns:p14="http://schemas.microsoft.com/office/powerpoint/2010/main">
    <mc:Choice Requires="p14">
      <p:transition spd="slow" p14:dur="2000" advTm="43043"/>
    </mc:Choice>
    <mc:Fallback xmlns="">
      <p:transition spd="slow" advTm="430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Without Any Radiologic Disease?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2558" y="1860550"/>
            <a:ext cx="5175418" cy="4632325"/>
          </a:xfrm>
          <a:prstGeom prst="rect">
            <a:avLst/>
          </a:prstGeom>
        </p:spPr>
      </p:pic>
      <p:sp>
        <p:nvSpPr>
          <p:cNvPr id="5" name="Oval 4"/>
          <p:cNvSpPr/>
          <p:nvPr/>
        </p:nvSpPr>
        <p:spPr>
          <a:xfrm>
            <a:off x="2577070" y="2706977"/>
            <a:ext cx="691979" cy="362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7069" y="5851385"/>
            <a:ext cx="691979" cy="362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77070" y="4287891"/>
            <a:ext cx="691979" cy="362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0862" y="1730375"/>
            <a:ext cx="2142393" cy="2132765"/>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10874" y="4117062"/>
            <a:ext cx="2172381" cy="2150389"/>
          </a:xfrm>
          <a:prstGeom prst="rect">
            <a:avLst/>
          </a:prstGeom>
        </p:spPr>
      </p:pic>
      <p:sp>
        <p:nvSpPr>
          <p:cNvPr id="3" name="TextBox 2">
            <a:extLst>
              <a:ext uri="{FF2B5EF4-FFF2-40B4-BE49-F238E27FC236}">
                <a16:creationId xmlns:a16="http://schemas.microsoft.com/office/drawing/2014/main" id="{528C8D94-D5B5-3E8C-5102-3CD0A8AEBFC9}"/>
              </a:ext>
            </a:extLst>
          </p:cNvPr>
          <p:cNvSpPr txBox="1"/>
          <p:nvPr/>
        </p:nvSpPr>
        <p:spPr>
          <a:xfrm>
            <a:off x="2622257" y="1447800"/>
            <a:ext cx="3256020" cy="523220"/>
          </a:xfrm>
          <a:prstGeom prst="rect">
            <a:avLst/>
          </a:prstGeom>
          <a:noFill/>
        </p:spPr>
        <p:txBody>
          <a:bodyPr wrap="none" rtlCol="0">
            <a:spAutoFit/>
          </a:bodyPr>
          <a:lstStyle/>
          <a:p>
            <a:pPr algn="ctr"/>
            <a:r>
              <a:rPr lang="en-US" sz="1400" b="1" dirty="0">
                <a:effectLst/>
              </a:rPr>
              <a:t>Correlation of radiological response</a:t>
            </a:r>
          </a:p>
          <a:p>
            <a:pPr algn="ctr"/>
            <a:r>
              <a:rPr lang="en-US" sz="1400" b="1" dirty="0">
                <a:effectLst/>
              </a:rPr>
              <a:t>and pathological response*</a:t>
            </a:r>
            <a:endParaRPr lang="en-US" sz="1400" b="1" dirty="0"/>
          </a:p>
        </p:txBody>
      </p:sp>
      <p:sp>
        <p:nvSpPr>
          <p:cNvPr id="13" name="Footer Placeholder 12">
            <a:extLst>
              <a:ext uri="{FF2B5EF4-FFF2-40B4-BE49-F238E27FC236}">
                <a16:creationId xmlns:a16="http://schemas.microsoft.com/office/drawing/2014/main" id="{9C1DE32F-F28F-C3E8-826D-3B437F69D216}"/>
              </a:ext>
            </a:extLst>
          </p:cNvPr>
          <p:cNvSpPr>
            <a:spLocks noGrp="1"/>
          </p:cNvSpPr>
          <p:nvPr>
            <p:ph type="ftr" sz="quarter" idx="3"/>
          </p:nvPr>
        </p:nvSpPr>
        <p:spPr/>
        <p:txBody>
          <a:bodyPr/>
          <a:lstStyle/>
          <a:p>
            <a:r>
              <a:rPr lang="da-DK" dirty="0"/>
              <a:t>Menzies AM, et al. </a:t>
            </a:r>
            <a:r>
              <a:rPr lang="da-DK" i="1" dirty="0"/>
              <a:t>Nat Med. </a:t>
            </a:r>
            <a:r>
              <a:rPr lang="da-DK" dirty="0"/>
              <a:t>2021;27(2): 301-309. </a:t>
            </a:r>
            <a:endParaRPr lang="en-US" dirty="0"/>
          </a:p>
        </p:txBody>
      </p:sp>
    </p:spTree>
    <p:custDataLst>
      <p:tags r:id="rId1"/>
    </p:custDataLst>
    <p:extLst>
      <p:ext uri="{BB962C8B-B14F-4D97-AF65-F5344CB8AC3E}">
        <p14:creationId xmlns:p14="http://schemas.microsoft.com/office/powerpoint/2010/main" val="2079470286"/>
      </p:ext>
    </p:extLst>
  </p:cSld>
  <p:clrMapOvr>
    <a:masterClrMapping/>
  </p:clrMapOvr>
  <mc:AlternateContent xmlns:mc="http://schemas.openxmlformats.org/markup-compatibility/2006" xmlns:p14="http://schemas.microsoft.com/office/powerpoint/2010/main">
    <mc:Choice Requires="p14">
      <p:transition spd="slow" p14:dur="2000" advTm="25458"/>
    </mc:Choice>
    <mc:Fallback xmlns="">
      <p:transition spd="slow" advTm="25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a Great Neoadjuvant Response?</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9274" y="1894965"/>
            <a:ext cx="7342640" cy="3068069"/>
          </a:xfrm>
          <a:prstGeom prst="rect">
            <a:avLst/>
          </a:prstGeom>
        </p:spPr>
      </p:pic>
      <p:sp>
        <p:nvSpPr>
          <p:cNvPr id="7" name="TextBox 6"/>
          <p:cNvSpPr txBox="1"/>
          <p:nvPr/>
        </p:nvSpPr>
        <p:spPr>
          <a:xfrm>
            <a:off x="6580771" y="5103585"/>
            <a:ext cx="3859646" cy="369332"/>
          </a:xfrm>
          <a:prstGeom prst="rect">
            <a:avLst/>
          </a:prstGeom>
          <a:noFill/>
        </p:spPr>
        <p:txBody>
          <a:bodyPr wrap="none" rtlCol="0">
            <a:spAutoFit/>
          </a:bodyPr>
          <a:lstStyle/>
          <a:p>
            <a:r>
              <a:rPr lang="en-US" dirty="0"/>
              <a:t>Note low dose ipilimumab + nivolumab</a:t>
            </a:r>
          </a:p>
        </p:txBody>
      </p:sp>
      <p:sp>
        <p:nvSpPr>
          <p:cNvPr id="5" name="Rectangle 4">
            <a:extLst>
              <a:ext uri="{FF2B5EF4-FFF2-40B4-BE49-F238E27FC236}">
                <a16:creationId xmlns:a16="http://schemas.microsoft.com/office/drawing/2014/main" id="{19787233-B0C0-6DC9-1E1B-352822A50F31}"/>
              </a:ext>
            </a:extLst>
          </p:cNvPr>
          <p:cNvSpPr/>
          <p:nvPr/>
        </p:nvSpPr>
        <p:spPr>
          <a:xfrm>
            <a:off x="5181600" y="1994262"/>
            <a:ext cx="279400" cy="27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DC2ED746-9402-4111-4DC4-9083A7576447}"/>
              </a:ext>
            </a:extLst>
          </p:cNvPr>
          <p:cNvSpPr>
            <a:spLocks noGrp="1"/>
          </p:cNvSpPr>
          <p:nvPr>
            <p:ph type="ftr" sz="quarter" idx="3"/>
          </p:nvPr>
        </p:nvSpPr>
        <p:spPr/>
        <p:txBody>
          <a:bodyPr/>
          <a:lstStyle/>
          <a:p>
            <a:r>
              <a:rPr lang="en-US" dirty="0" err="1"/>
              <a:t>Reijers</a:t>
            </a:r>
            <a:r>
              <a:rPr lang="en-US" dirty="0"/>
              <a:t> </a:t>
            </a:r>
            <a:r>
              <a:rPr lang="en-US" dirty="0" err="1"/>
              <a:t>ILM</a:t>
            </a:r>
            <a:r>
              <a:rPr lang="en-US" dirty="0"/>
              <a:t>, et al. </a:t>
            </a:r>
            <a:r>
              <a:rPr lang="en-US" i="1" dirty="0"/>
              <a:t>Nat Med. </a:t>
            </a:r>
            <a:r>
              <a:rPr lang="en-US" dirty="0"/>
              <a:t>2022;28(6):1178-1188.</a:t>
            </a:r>
          </a:p>
        </p:txBody>
      </p:sp>
      <p:pic>
        <p:nvPicPr>
          <p:cNvPr id="8" name="Picture 7" descr="Graphical user interface, text&#10;&#10;Description automatically generated">
            <a:extLst>
              <a:ext uri="{FF2B5EF4-FFF2-40B4-BE49-F238E27FC236}">
                <a16:creationId xmlns:a16="http://schemas.microsoft.com/office/drawing/2014/main" id="{F2DB9295-4CE7-946D-E0F4-073A539521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2338" y="1894965"/>
            <a:ext cx="3505200" cy="3810000"/>
          </a:xfrm>
          <a:prstGeom prst="rect">
            <a:avLst/>
          </a:prstGeom>
        </p:spPr>
      </p:pic>
    </p:spTree>
    <p:extLst>
      <p:ext uri="{BB962C8B-B14F-4D97-AF65-F5344CB8AC3E}">
        <p14:creationId xmlns:p14="http://schemas.microsoft.com/office/powerpoint/2010/main" val="3243926625"/>
      </p:ext>
    </p:extLst>
  </p:cSld>
  <p:clrMapOvr>
    <a:masterClrMapping/>
  </p:clrMapOvr>
  <mc:AlternateContent xmlns:mc="http://schemas.openxmlformats.org/markup-compatibility/2006" xmlns:p14="http://schemas.microsoft.com/office/powerpoint/2010/main">
    <mc:Choice Requires="p14">
      <p:transition spd="slow" p14:dur="2000" advTm="39533"/>
    </mc:Choice>
    <mc:Fallback xmlns="">
      <p:transition spd="slow" advTm="395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Pathologic and Radiologic Response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83" y="1512888"/>
            <a:ext cx="5318799" cy="313171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8782" y="1896209"/>
            <a:ext cx="6345145" cy="2709982"/>
          </a:xfrm>
          <a:prstGeom prst="rect">
            <a:avLst/>
          </a:prstGeom>
        </p:spPr>
      </p:pic>
      <p:sp>
        <p:nvSpPr>
          <p:cNvPr id="6" name="TextBox 5"/>
          <p:cNvSpPr txBox="1"/>
          <p:nvPr/>
        </p:nvSpPr>
        <p:spPr>
          <a:xfrm>
            <a:off x="1121574" y="4937889"/>
            <a:ext cx="10025052" cy="1200329"/>
          </a:xfrm>
          <a:prstGeom prst="rect">
            <a:avLst/>
          </a:prstGeom>
          <a:noFill/>
        </p:spPr>
        <p:txBody>
          <a:bodyPr wrap="none" rtlCol="0">
            <a:spAutoFit/>
          </a:bodyPr>
          <a:lstStyle/>
          <a:p>
            <a:r>
              <a:rPr lang="en-US" b="1" dirty="0"/>
              <a:t>Takeaway:</a:t>
            </a:r>
          </a:p>
          <a:p>
            <a:pPr marL="342900" indent="-342900">
              <a:buClr>
                <a:schemeClr val="accent2"/>
              </a:buClr>
              <a:buFont typeface="+mj-lt"/>
              <a:buAutoNum type="arabicPeriod"/>
            </a:pPr>
            <a:r>
              <a:rPr lang="en-US" dirty="0"/>
              <a:t>Radiology again is inaccurate</a:t>
            </a:r>
          </a:p>
          <a:p>
            <a:pPr marL="342900" indent="-342900">
              <a:buClr>
                <a:schemeClr val="accent2"/>
              </a:buClr>
              <a:buFont typeface="+mj-lt"/>
              <a:buAutoNum type="arabicPeriod"/>
            </a:pPr>
            <a:r>
              <a:rPr lang="en-US" dirty="0"/>
              <a:t>MPR is indicative that MAYBE no further surgery is necessary and that IO is effective enough </a:t>
            </a:r>
          </a:p>
          <a:p>
            <a:pPr marL="342900" indent="-342900">
              <a:buClr>
                <a:schemeClr val="accent2"/>
              </a:buClr>
              <a:buFont typeface="+mj-lt"/>
              <a:buAutoNum type="arabicPeriod"/>
            </a:pPr>
            <a:r>
              <a:rPr lang="en-US" dirty="0"/>
              <a:t>All reinforce the importance of pathologic assessment</a:t>
            </a:r>
          </a:p>
        </p:txBody>
      </p:sp>
      <p:sp>
        <p:nvSpPr>
          <p:cNvPr id="9" name="Rectangle 8">
            <a:extLst>
              <a:ext uri="{FF2B5EF4-FFF2-40B4-BE49-F238E27FC236}">
                <a16:creationId xmlns:a16="http://schemas.microsoft.com/office/drawing/2014/main" id="{0CC74C45-6E72-B53A-1FFD-88FB151B4C10}"/>
              </a:ext>
            </a:extLst>
          </p:cNvPr>
          <p:cNvSpPr/>
          <p:nvPr/>
        </p:nvSpPr>
        <p:spPr>
          <a:xfrm>
            <a:off x="131883" y="1585353"/>
            <a:ext cx="256147" cy="25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855A63-0669-861D-F2FE-018DF14BB29D}"/>
              </a:ext>
            </a:extLst>
          </p:cNvPr>
          <p:cNvSpPr/>
          <p:nvPr/>
        </p:nvSpPr>
        <p:spPr>
          <a:xfrm>
            <a:off x="3027483" y="1623762"/>
            <a:ext cx="256147" cy="25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DD4A6A-7015-F533-8249-DD423A1B31E4}"/>
              </a:ext>
            </a:extLst>
          </p:cNvPr>
          <p:cNvSpPr/>
          <p:nvPr/>
        </p:nvSpPr>
        <p:spPr>
          <a:xfrm>
            <a:off x="5445012" y="1841500"/>
            <a:ext cx="256147" cy="25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E17F42-AA93-6D36-1A7A-5707CA6075B3}"/>
              </a:ext>
            </a:extLst>
          </p:cNvPr>
          <p:cNvSpPr/>
          <p:nvPr/>
        </p:nvSpPr>
        <p:spPr>
          <a:xfrm>
            <a:off x="8584059" y="1768135"/>
            <a:ext cx="256147" cy="25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0DFB4C-771F-8026-02DB-F4C78DC9ECE7}"/>
              </a:ext>
            </a:extLst>
          </p:cNvPr>
          <p:cNvSpPr txBox="1"/>
          <p:nvPr/>
        </p:nvSpPr>
        <p:spPr>
          <a:xfrm>
            <a:off x="6555140" y="1637518"/>
            <a:ext cx="1500732" cy="184666"/>
          </a:xfrm>
          <a:prstGeom prst="rect">
            <a:avLst/>
          </a:prstGeom>
          <a:noFill/>
        </p:spPr>
        <p:txBody>
          <a:bodyPr wrap="none" rtlCol="0">
            <a:spAutoFit/>
          </a:bodyPr>
          <a:lstStyle/>
          <a:p>
            <a:r>
              <a:rPr lang="en-US" sz="600" dirty="0">
                <a:solidFill>
                  <a:srgbClr val="000000"/>
                </a:solidFill>
                <a:effectLst/>
              </a:rPr>
              <a:t>RFS by pathologic response subgroup</a:t>
            </a:r>
            <a:endParaRPr lang="en-US" sz="600" dirty="0">
              <a:solidFill>
                <a:srgbClr val="000000"/>
              </a:solidFill>
            </a:endParaRPr>
          </a:p>
        </p:txBody>
      </p:sp>
      <p:sp>
        <p:nvSpPr>
          <p:cNvPr id="14" name="TextBox 13">
            <a:extLst>
              <a:ext uri="{FF2B5EF4-FFF2-40B4-BE49-F238E27FC236}">
                <a16:creationId xmlns:a16="http://schemas.microsoft.com/office/drawing/2014/main" id="{02057B08-B340-CED2-46EB-48192700A66D}"/>
              </a:ext>
            </a:extLst>
          </p:cNvPr>
          <p:cNvSpPr txBox="1"/>
          <p:nvPr/>
        </p:nvSpPr>
        <p:spPr>
          <a:xfrm>
            <a:off x="9621014" y="1678192"/>
            <a:ext cx="1564852" cy="184666"/>
          </a:xfrm>
          <a:prstGeom prst="rect">
            <a:avLst/>
          </a:prstGeom>
          <a:noFill/>
        </p:spPr>
        <p:txBody>
          <a:bodyPr wrap="none" rtlCol="0">
            <a:spAutoFit/>
          </a:bodyPr>
          <a:lstStyle/>
          <a:p>
            <a:r>
              <a:rPr lang="en-US" sz="600" dirty="0" err="1">
                <a:solidFill>
                  <a:srgbClr val="000000"/>
                </a:solidFill>
                <a:effectLst/>
              </a:rPr>
              <a:t>DMFS</a:t>
            </a:r>
            <a:r>
              <a:rPr lang="en-US" sz="600" dirty="0">
                <a:solidFill>
                  <a:srgbClr val="000000"/>
                </a:solidFill>
                <a:effectLst/>
              </a:rPr>
              <a:t> by pathologic response subgroup</a:t>
            </a:r>
            <a:endParaRPr lang="en-US" sz="600" dirty="0">
              <a:solidFill>
                <a:srgbClr val="000000"/>
              </a:solidFill>
            </a:endParaRPr>
          </a:p>
        </p:txBody>
      </p:sp>
      <p:sp>
        <p:nvSpPr>
          <p:cNvPr id="15" name="Footer Placeholder 14">
            <a:extLst>
              <a:ext uri="{FF2B5EF4-FFF2-40B4-BE49-F238E27FC236}">
                <a16:creationId xmlns:a16="http://schemas.microsoft.com/office/drawing/2014/main" id="{EAE5490B-3E6C-D32B-AC3E-6ADBAA2EC3F8}"/>
              </a:ext>
            </a:extLst>
          </p:cNvPr>
          <p:cNvSpPr>
            <a:spLocks noGrp="1"/>
          </p:cNvSpPr>
          <p:nvPr>
            <p:ph type="ftr" sz="quarter" idx="3"/>
          </p:nvPr>
        </p:nvSpPr>
        <p:spPr/>
        <p:txBody>
          <a:bodyPr/>
          <a:lstStyle/>
          <a:p>
            <a:r>
              <a:rPr lang="en-US" dirty="0" err="1"/>
              <a:t>Reijers</a:t>
            </a:r>
            <a:r>
              <a:rPr lang="en-US" dirty="0"/>
              <a:t> </a:t>
            </a:r>
            <a:r>
              <a:rPr lang="en-US" dirty="0" err="1"/>
              <a:t>ILM</a:t>
            </a:r>
            <a:r>
              <a:rPr lang="en-US" dirty="0"/>
              <a:t>, et al. </a:t>
            </a:r>
            <a:r>
              <a:rPr lang="en-US" i="1" dirty="0"/>
              <a:t>Nat Med</a:t>
            </a:r>
            <a:r>
              <a:rPr lang="en-US" dirty="0"/>
              <a:t>. 2022;28(6):1178-1188.</a:t>
            </a:r>
          </a:p>
        </p:txBody>
      </p:sp>
    </p:spTree>
    <p:extLst>
      <p:ext uri="{BB962C8B-B14F-4D97-AF65-F5344CB8AC3E}">
        <p14:creationId xmlns:p14="http://schemas.microsoft.com/office/powerpoint/2010/main" val="1318443607"/>
      </p:ext>
    </p:extLst>
  </p:cSld>
  <p:clrMapOvr>
    <a:masterClrMapping/>
  </p:clrMapOvr>
  <mc:AlternateContent xmlns:mc="http://schemas.openxmlformats.org/markup-compatibility/2006" xmlns:p14="http://schemas.microsoft.com/office/powerpoint/2010/main">
    <mc:Choice Requires="p14">
      <p:transition spd="slow" p14:dur="2000" advTm="65784"/>
    </mc:Choice>
    <mc:Fallback xmlns="">
      <p:transition spd="slow" advTm="657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881833"/>
          </a:xfrm>
        </p:spPr>
        <p:txBody>
          <a:bodyPr/>
          <a:lstStyle/>
          <a:p>
            <a:r>
              <a:rPr lang="en-US" dirty="0"/>
              <a:t>Neoadjuvant Therapy Ramifications</a:t>
            </a:r>
          </a:p>
        </p:txBody>
      </p:sp>
      <p:sp>
        <p:nvSpPr>
          <p:cNvPr id="3" name="Content Placeholder 2"/>
          <p:cNvSpPr>
            <a:spLocks noGrp="1"/>
          </p:cNvSpPr>
          <p:nvPr>
            <p:ph sz="half" idx="1"/>
          </p:nvPr>
        </p:nvSpPr>
        <p:spPr>
          <a:xfrm>
            <a:off x="974840" y="1969282"/>
            <a:ext cx="5540260" cy="4680672"/>
          </a:xfrm>
        </p:spPr>
        <p:txBody>
          <a:bodyPr/>
          <a:lstStyle/>
          <a:p>
            <a:pPr marL="0" indent="0">
              <a:buNone/>
            </a:pPr>
            <a:r>
              <a:rPr lang="en-US" sz="2800" u="sng" dirty="0">
                <a:solidFill>
                  <a:srgbClr val="008000"/>
                </a:solidFill>
              </a:rPr>
              <a:t>Yes:</a:t>
            </a:r>
          </a:p>
          <a:p>
            <a:pPr marL="457200" indent="-457200">
              <a:buFont typeface="+mj-lt"/>
              <a:buAutoNum type="arabicPeriod"/>
            </a:pPr>
            <a:r>
              <a:rPr lang="en-US" dirty="0"/>
              <a:t>We need more real-world data</a:t>
            </a:r>
          </a:p>
          <a:p>
            <a:pPr marL="457200" indent="-457200">
              <a:buFont typeface="+mj-lt"/>
              <a:buAutoNum type="arabicPeriod"/>
            </a:pPr>
            <a:r>
              <a:rPr lang="en-US" dirty="0"/>
              <a:t>IO CR may = </a:t>
            </a:r>
            <a:r>
              <a:rPr lang="en-US" dirty="0" err="1"/>
              <a:t>pCR</a:t>
            </a:r>
            <a:r>
              <a:rPr lang="en-US" dirty="0"/>
              <a:t> or </a:t>
            </a:r>
            <a:r>
              <a:rPr lang="en-US" dirty="0" err="1"/>
              <a:t>MPR</a:t>
            </a:r>
            <a:endParaRPr lang="en-US" dirty="0"/>
          </a:p>
          <a:p>
            <a:pPr marL="457200" indent="-457200">
              <a:buFont typeface="+mj-lt"/>
              <a:buAutoNum type="arabicPeriod"/>
            </a:pPr>
            <a:r>
              <a:rPr lang="en-US" dirty="0"/>
              <a:t>Imaging is changing, e.g.,</a:t>
            </a:r>
            <a:br>
              <a:rPr lang="en-US" dirty="0"/>
            </a:br>
            <a:r>
              <a:rPr lang="en-US" dirty="0"/>
              <a:t>    CD8-PET</a:t>
            </a:r>
          </a:p>
          <a:p>
            <a:endParaRPr lang="en-US" dirty="0"/>
          </a:p>
        </p:txBody>
      </p:sp>
      <p:sp>
        <p:nvSpPr>
          <p:cNvPr id="11" name="Content Placeholder 10">
            <a:extLst>
              <a:ext uri="{FF2B5EF4-FFF2-40B4-BE49-F238E27FC236}">
                <a16:creationId xmlns:a16="http://schemas.microsoft.com/office/drawing/2014/main" id="{A0B6250A-5206-3CE5-1B3E-DD6198C3652E}"/>
              </a:ext>
            </a:extLst>
          </p:cNvPr>
          <p:cNvSpPr>
            <a:spLocks noGrp="1"/>
          </p:cNvSpPr>
          <p:nvPr>
            <p:ph sz="half" idx="2"/>
          </p:nvPr>
        </p:nvSpPr>
        <p:spPr>
          <a:xfrm>
            <a:off x="6937262" y="1969282"/>
            <a:ext cx="5181600" cy="4680672"/>
          </a:xfrm>
        </p:spPr>
        <p:txBody>
          <a:bodyPr>
            <a:normAutofit/>
          </a:bodyPr>
          <a:lstStyle/>
          <a:p>
            <a:pPr marL="0" indent="0">
              <a:spcBef>
                <a:spcPts val="1200"/>
              </a:spcBef>
              <a:buNone/>
            </a:pPr>
            <a:r>
              <a:rPr lang="en-US" sz="2800" u="sng" dirty="0">
                <a:solidFill>
                  <a:srgbClr val="FF0000"/>
                </a:solidFill>
              </a:rPr>
              <a:t>No:</a:t>
            </a:r>
          </a:p>
          <a:p>
            <a:pPr marL="457200" indent="-457200">
              <a:spcBef>
                <a:spcPts val="1200"/>
              </a:spcBef>
              <a:buFont typeface="+mj-lt"/>
              <a:buAutoNum type="arabicPeriod"/>
            </a:pPr>
            <a:r>
              <a:rPr lang="en-US" dirty="0"/>
              <a:t>You will get path anyway</a:t>
            </a:r>
          </a:p>
          <a:p>
            <a:pPr marL="457200" indent="-457200">
              <a:spcBef>
                <a:spcPts val="1200"/>
              </a:spcBef>
              <a:buFont typeface="+mj-lt"/>
              <a:buAutoNum type="arabicPeriod"/>
            </a:pPr>
            <a:r>
              <a:rPr lang="en-US" dirty="0"/>
              <a:t>Could have a false +/-</a:t>
            </a:r>
          </a:p>
          <a:p>
            <a:pPr marL="457200" indent="-457200">
              <a:spcBef>
                <a:spcPts val="1200"/>
              </a:spcBef>
              <a:buFont typeface="+mj-lt"/>
              <a:buAutoNum type="arabicPeriod"/>
            </a:pPr>
            <a:r>
              <a:rPr lang="en-US" dirty="0"/>
              <a:t>Won’t change your management?</a:t>
            </a:r>
          </a:p>
          <a:p>
            <a:pPr marL="457200" indent="-457200">
              <a:spcBef>
                <a:spcPts val="1200"/>
              </a:spcBef>
              <a:buFont typeface="+mj-lt"/>
              <a:buAutoNum type="arabicPeriod"/>
            </a:pPr>
            <a:r>
              <a:rPr lang="en-US" dirty="0"/>
              <a:t>Which modality?</a:t>
            </a:r>
          </a:p>
          <a:p>
            <a:pPr>
              <a:spcBef>
                <a:spcPts val="1200"/>
              </a:spcBef>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840" y="4464669"/>
            <a:ext cx="5374195" cy="2195862"/>
          </a:xfrm>
          <a:prstGeom prst="rect">
            <a:avLst/>
          </a:prstGeom>
        </p:spPr>
      </p:pic>
      <p:sp>
        <p:nvSpPr>
          <p:cNvPr id="12" name="Content Placeholder 2">
            <a:extLst>
              <a:ext uri="{FF2B5EF4-FFF2-40B4-BE49-F238E27FC236}">
                <a16:creationId xmlns:a16="http://schemas.microsoft.com/office/drawing/2014/main" id="{75D48B25-C59D-59D3-8CFB-98161D95886E}"/>
              </a:ext>
            </a:extLst>
          </p:cNvPr>
          <p:cNvSpPr txBox="1">
            <a:spLocks/>
          </p:cNvSpPr>
          <p:nvPr/>
        </p:nvSpPr>
        <p:spPr>
          <a:xfrm>
            <a:off x="853960" y="1005758"/>
            <a:ext cx="10515600" cy="136401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dirty="0"/>
              <a:t>Most IO neoadjuvant paradigms have been 2 cycles</a:t>
            </a:r>
          </a:p>
          <a:p>
            <a:pPr marL="0" indent="0" algn="ctr">
              <a:spcBef>
                <a:spcPts val="600"/>
              </a:spcBef>
              <a:buFont typeface="Arial" panose="020B0604020202020204" pitchFamily="34" charset="0"/>
              <a:buNone/>
            </a:pPr>
            <a:r>
              <a:rPr lang="en-US" b="1" dirty="0"/>
              <a:t>Should we re-image prior to surgery?</a:t>
            </a:r>
          </a:p>
          <a:p>
            <a:pPr marL="0" indent="0">
              <a:spcBef>
                <a:spcPts val="600"/>
              </a:spcBef>
              <a:buFont typeface="Arial" panose="020B0604020202020204" pitchFamily="34" charset="0"/>
              <a:buNone/>
            </a:pPr>
            <a:endParaRPr lang="en-US" dirty="0"/>
          </a:p>
        </p:txBody>
      </p:sp>
    </p:spTree>
    <p:extLst>
      <p:ext uri="{BB962C8B-B14F-4D97-AF65-F5344CB8AC3E}">
        <p14:creationId xmlns:p14="http://schemas.microsoft.com/office/powerpoint/2010/main" val="968556460"/>
      </p:ext>
    </p:extLst>
  </p:cSld>
  <p:clrMapOvr>
    <a:masterClrMapping/>
  </p:clrMapOvr>
  <mc:AlternateContent xmlns:mc="http://schemas.openxmlformats.org/markup-compatibility/2006" xmlns:p14="http://schemas.microsoft.com/office/powerpoint/2010/main">
    <mc:Choice Requires="p14">
      <p:transition spd="slow" p14:dur="2000" advTm="130230"/>
    </mc:Choice>
    <mc:Fallback xmlns="">
      <p:transition spd="slow" advTm="13023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6286500" cy="1185577"/>
          </a:xfrm>
        </p:spPr>
        <p:txBody>
          <a:bodyPr/>
          <a:lstStyle/>
          <a:p>
            <a:r>
              <a:rPr lang="en-US" dirty="0"/>
              <a:t>Neoadjuvant Therapy Ramifications</a:t>
            </a:r>
          </a:p>
        </p:txBody>
      </p:sp>
      <p:sp>
        <p:nvSpPr>
          <p:cNvPr id="3" name="Content Placeholder 2"/>
          <p:cNvSpPr>
            <a:spLocks noGrp="1"/>
          </p:cNvSpPr>
          <p:nvPr>
            <p:ph idx="1"/>
          </p:nvPr>
        </p:nvSpPr>
        <p:spPr>
          <a:xfrm>
            <a:off x="609600" y="1643006"/>
            <a:ext cx="5778500" cy="4722477"/>
          </a:xfrm>
        </p:spPr>
        <p:txBody>
          <a:bodyPr>
            <a:normAutofit fontScale="92500" lnSpcReduction="10000"/>
          </a:bodyPr>
          <a:lstStyle/>
          <a:p>
            <a:r>
              <a:rPr lang="en-US" dirty="0"/>
              <a:t>Key to have a </a:t>
            </a:r>
            <a:r>
              <a:rPr lang="en-US" b="1" dirty="0"/>
              <a:t>multidisciplinary team </a:t>
            </a:r>
            <a:r>
              <a:rPr lang="en-US" dirty="0"/>
              <a:t>to maximize patient benefit and outcome </a:t>
            </a:r>
          </a:p>
          <a:p>
            <a:r>
              <a:rPr lang="en-US" dirty="0"/>
              <a:t>We see difference between targeted and IO; but also nivolumab, ipilimumab/nivolumab; what about </a:t>
            </a:r>
            <a:r>
              <a:rPr lang="en-US" dirty="0" err="1"/>
              <a:t>relatlimab</a:t>
            </a:r>
            <a:r>
              <a:rPr lang="en-US" dirty="0"/>
              <a:t>/nivolumab, and others?</a:t>
            </a:r>
          </a:p>
          <a:p>
            <a:r>
              <a:rPr lang="en-US" dirty="0"/>
              <a:t>Specialties hearing from their own societies:</a:t>
            </a:r>
          </a:p>
          <a:p>
            <a:pPr lvl="1"/>
            <a:r>
              <a:rPr lang="en-US" dirty="0"/>
              <a:t>Surgery</a:t>
            </a:r>
          </a:p>
          <a:p>
            <a:pPr lvl="1"/>
            <a:r>
              <a:rPr lang="en-US" dirty="0"/>
              <a:t>Medical oncology</a:t>
            </a:r>
          </a:p>
          <a:p>
            <a:pPr lvl="1"/>
            <a:r>
              <a:rPr lang="en-US" dirty="0"/>
              <a:t>Radiology: Does </a:t>
            </a:r>
            <a:r>
              <a:rPr lang="en-US" dirty="0" err="1"/>
              <a:t>Recist</a:t>
            </a:r>
            <a:r>
              <a:rPr lang="en-US" dirty="0"/>
              <a:t>; </a:t>
            </a:r>
            <a:r>
              <a:rPr lang="en-US" dirty="0" err="1"/>
              <a:t>iRecist</a:t>
            </a:r>
            <a:r>
              <a:rPr lang="en-US" dirty="0"/>
              <a:t> have to be redone?</a:t>
            </a:r>
          </a:p>
          <a:p>
            <a:pPr lvl="1"/>
            <a:r>
              <a:rPr lang="en-US" dirty="0"/>
              <a:t>Pathology: Path likely to come out with new recommendations with new data</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7086596" y="213108"/>
            <a:ext cx="4211145" cy="3158359"/>
          </a:xfrm>
          <a:prstGeom prst="rect">
            <a:avLst/>
          </a:prstGeom>
        </p:spPr>
      </p:pic>
      <p:sp>
        <p:nvSpPr>
          <p:cNvPr id="5" name="TextBox 4"/>
          <p:cNvSpPr txBox="1"/>
          <p:nvPr/>
        </p:nvSpPr>
        <p:spPr>
          <a:xfrm>
            <a:off x="6717742" y="3371468"/>
            <a:ext cx="4282263" cy="369332"/>
          </a:xfrm>
          <a:prstGeom prst="rect">
            <a:avLst/>
          </a:prstGeom>
          <a:noFill/>
        </p:spPr>
        <p:txBody>
          <a:bodyPr wrap="none" rtlCol="0">
            <a:spAutoFit/>
          </a:bodyPr>
          <a:lstStyle/>
          <a:p>
            <a:r>
              <a:rPr lang="en-US" b="1" dirty="0"/>
              <a:t>Cleveland Clinic Tumor Board </a:t>
            </a:r>
            <a:r>
              <a:rPr lang="en-US" b="1" dirty="0" err="1"/>
              <a:t>Prepandemic</a:t>
            </a:r>
            <a:endParaRPr lang="en-US" b="1"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8396" y="3893268"/>
            <a:ext cx="3062305" cy="2804969"/>
          </a:xfrm>
          <a:prstGeom prst="rect">
            <a:avLst/>
          </a:prstGeom>
        </p:spPr>
      </p:pic>
    </p:spTree>
    <p:extLst>
      <p:ext uri="{BB962C8B-B14F-4D97-AF65-F5344CB8AC3E}">
        <p14:creationId xmlns:p14="http://schemas.microsoft.com/office/powerpoint/2010/main" val="1248678214"/>
      </p:ext>
    </p:extLst>
  </p:cSld>
  <p:clrMapOvr>
    <a:masterClrMapping/>
  </p:clrMapOvr>
  <mc:AlternateContent xmlns:mc="http://schemas.openxmlformats.org/markup-compatibility/2006" xmlns:p14="http://schemas.microsoft.com/office/powerpoint/2010/main">
    <mc:Choice Requires="p14">
      <p:transition spd="slow" p14:dur="2000" advTm="78131"/>
    </mc:Choice>
    <mc:Fallback xmlns="">
      <p:transition spd="slow" advTm="78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000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099659" y="1282152"/>
            <a:ext cx="7992682" cy="4318548"/>
          </a:xfrm>
          <a:prstGeom prst="rect">
            <a:avLst/>
          </a:prstGeom>
        </p:spPr>
      </p:pic>
    </p:spTree>
    <p:custDataLst>
      <p:tags r:id="rId1"/>
    </p:custDataLst>
    <p:extLst>
      <p:ext uri="{BB962C8B-B14F-4D97-AF65-F5344CB8AC3E}">
        <p14:creationId xmlns:p14="http://schemas.microsoft.com/office/powerpoint/2010/main" val="991938374"/>
      </p:ext>
    </p:extLst>
  </p:cSld>
  <p:clrMapOvr>
    <a:masterClrMapping/>
  </p:clrMapOvr>
  <mc:AlternateContent xmlns:mc="http://schemas.openxmlformats.org/markup-compatibility/2006" xmlns:p14="http://schemas.microsoft.com/office/powerpoint/2010/main">
    <mc:Choice Requires="p14">
      <p:transition spd="slow" p14:dur="2000" advTm="4298"/>
    </mc:Choice>
    <mc:Fallback xmlns="">
      <p:transition spd="slow" advTm="42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Statement</a:t>
            </a:r>
          </a:p>
        </p:txBody>
      </p:sp>
      <p:sp>
        <p:nvSpPr>
          <p:cNvPr id="3" name="Content Placeholder 2"/>
          <p:cNvSpPr>
            <a:spLocks noGrp="1"/>
          </p:cNvSpPr>
          <p:nvPr>
            <p:ph idx="1"/>
          </p:nvPr>
        </p:nvSpPr>
        <p:spPr/>
        <p:txBody>
          <a:bodyPr/>
          <a:lstStyle/>
          <a:p>
            <a:r>
              <a:rPr lang="en-US" dirty="0"/>
              <a:t>I have consulting agreements with: Quest imaging, Castle Biosciences, Merck, BMS, Alkermes, NIT, Instill Bio and </a:t>
            </a:r>
            <a:r>
              <a:rPr lang="en-US" dirty="0" err="1"/>
              <a:t>IOVANCE</a:t>
            </a:r>
            <a:r>
              <a:rPr lang="en-US" dirty="0"/>
              <a:t>.</a:t>
            </a:r>
          </a:p>
          <a:p>
            <a:endParaRPr lang="en-US" dirty="0"/>
          </a:p>
          <a:p>
            <a:pPr marL="0" indent="0" algn="ctr">
              <a:buNone/>
            </a:pPr>
            <a:r>
              <a:rPr lang="en-US" b="1" dirty="0"/>
              <a:t>I will not promote any product in this talk.</a:t>
            </a:r>
          </a:p>
          <a:p>
            <a:endParaRPr lang="en-US" dirty="0"/>
          </a:p>
          <a:p>
            <a:endParaRPr lang="en-US" dirty="0"/>
          </a:p>
        </p:txBody>
      </p:sp>
    </p:spTree>
    <p:extLst>
      <p:ext uri="{BB962C8B-B14F-4D97-AF65-F5344CB8AC3E}">
        <p14:creationId xmlns:p14="http://schemas.microsoft.com/office/powerpoint/2010/main" val="4158813517"/>
      </p:ext>
    </p:extLst>
  </p:cSld>
  <p:clrMapOvr>
    <a:masterClrMapping/>
  </p:clrMapOvr>
  <mc:AlternateContent xmlns:mc="http://schemas.openxmlformats.org/markup-compatibility/2006" xmlns:p14="http://schemas.microsoft.com/office/powerpoint/2010/main">
    <mc:Choice Requires="p14">
      <p:transition spd="slow" p14:dur="2000" advTm="9086"/>
    </mc:Choice>
    <mc:Fallback xmlns="">
      <p:transition spd="slow" advTm="908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01" y="144682"/>
            <a:ext cx="10515600" cy="1325563"/>
          </a:xfrm>
        </p:spPr>
        <p:txBody>
          <a:bodyPr/>
          <a:lstStyle/>
          <a:p>
            <a:r>
              <a:rPr lang="en-US" dirty="0"/>
              <a:t>Paradigm</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08" y="1222568"/>
            <a:ext cx="6719462" cy="3890215"/>
          </a:xfrm>
          <a:prstGeom prst="rect">
            <a:avLst/>
          </a:prstGeom>
        </p:spPr>
      </p:pic>
      <p:sp>
        <p:nvSpPr>
          <p:cNvPr id="5" name="Rectangle 4"/>
          <p:cNvSpPr/>
          <p:nvPr/>
        </p:nvSpPr>
        <p:spPr>
          <a:xfrm>
            <a:off x="7443362" y="1690688"/>
            <a:ext cx="4421330" cy="3354765"/>
          </a:xfrm>
          <a:prstGeom prst="rect">
            <a:avLst/>
          </a:prstGeom>
        </p:spPr>
        <p:txBody>
          <a:bodyPr wrap="square">
            <a:spAutoFit/>
          </a:bodyPr>
          <a:lstStyle/>
          <a:p>
            <a:r>
              <a:rPr lang="en-US" sz="1800" dirty="0">
                <a:effectLst/>
                <a:latin typeface="Segoe UI" panose="020B0502040204020203" pitchFamily="34" charset="0"/>
              </a:rPr>
              <a:t>Early Recurrence in Completely Resected IIIB and IIIC Melanoma Warrants Restaging Prior to Adjuvant Therapy</a:t>
            </a:r>
            <a:endParaRPr lang="en-US" sz="1800" dirty="0">
              <a:effectLst/>
              <a:latin typeface="Arial" panose="020B0604020202020204" pitchFamily="34" charset="0"/>
            </a:endParaRPr>
          </a:p>
          <a:p>
            <a:endParaRPr lang="en-US" dirty="0">
              <a:latin typeface="Segoe UI" panose="020B0502040204020203" pitchFamily="34" charset="0"/>
            </a:endParaRPr>
          </a:p>
          <a:p>
            <a:r>
              <a:rPr lang="it-IT" sz="2000" dirty="0">
                <a:latin typeface="BlinkMacSystemFont"/>
              </a:rPr>
              <a:t>120 patients</a:t>
            </a:r>
          </a:p>
          <a:p>
            <a:pPr marL="682625" indent="-285750">
              <a:buFont typeface="Arial" panose="020B0604020202020204" pitchFamily="34" charset="0"/>
              <a:buChar char="•"/>
            </a:pPr>
            <a:r>
              <a:rPr lang="it-IT" sz="2000" dirty="0">
                <a:latin typeface="BlinkMacSystemFont"/>
              </a:rPr>
              <a:t>1/5 had recurrence after IIIB/C surgery prior to adjuvant therapy</a:t>
            </a:r>
          </a:p>
          <a:p>
            <a:pPr marL="682625" indent="-285750">
              <a:buFont typeface="Arial" panose="020B0604020202020204" pitchFamily="34" charset="0"/>
              <a:buChar char="•"/>
            </a:pPr>
            <a:r>
              <a:rPr lang="it-IT" sz="2000" dirty="0">
                <a:latin typeface="BlinkMacSystemFont"/>
              </a:rPr>
              <a:t>Recommend more imaging prior to adjuvant treatment</a:t>
            </a:r>
          </a:p>
          <a:p>
            <a:endParaRPr lang="it-IT" sz="2000" dirty="0">
              <a:latin typeface="BlinkMacSystemFont"/>
            </a:endParaRPr>
          </a:p>
          <a:p>
            <a:endParaRPr lang="en-US" sz="2000" dirty="0"/>
          </a:p>
        </p:txBody>
      </p:sp>
      <p:sp>
        <p:nvSpPr>
          <p:cNvPr id="7" name="Footer Placeholder 6">
            <a:extLst>
              <a:ext uri="{FF2B5EF4-FFF2-40B4-BE49-F238E27FC236}">
                <a16:creationId xmlns:a16="http://schemas.microsoft.com/office/drawing/2014/main" id="{3BD5406A-87E9-58AF-A6CB-9C498D264D2A}"/>
              </a:ext>
            </a:extLst>
          </p:cNvPr>
          <p:cNvSpPr>
            <a:spLocks noGrp="1"/>
          </p:cNvSpPr>
          <p:nvPr>
            <p:ph type="ftr" sz="quarter" idx="3"/>
          </p:nvPr>
        </p:nvSpPr>
        <p:spPr>
          <a:xfrm>
            <a:off x="609600" y="6066890"/>
            <a:ext cx="10744199" cy="731591"/>
          </a:xfrm>
        </p:spPr>
        <p:txBody>
          <a:bodyPr/>
          <a:lstStyle/>
          <a:p>
            <a:r>
              <a:rPr lang="en-US" dirty="0"/>
              <a:t>1. </a:t>
            </a:r>
            <a:r>
              <a:rPr lang="en-US" dirty="0" err="1"/>
              <a:t>Podlipnik</a:t>
            </a:r>
            <a:r>
              <a:rPr lang="en-US" dirty="0"/>
              <a:t> S, et al. </a:t>
            </a:r>
            <a:r>
              <a:rPr lang="en-US" i="1" dirty="0"/>
              <a:t>J Am </a:t>
            </a:r>
            <a:r>
              <a:rPr lang="en-US" i="1" dirty="0" err="1"/>
              <a:t>Acad</a:t>
            </a:r>
            <a:r>
              <a:rPr lang="en-US" i="1" dirty="0"/>
              <a:t> Dermatol. </a:t>
            </a:r>
            <a:r>
              <a:rPr lang="en-US" dirty="0"/>
              <a:t>2016;75(3):516-524.</a:t>
            </a:r>
          </a:p>
          <a:p>
            <a:r>
              <a:rPr lang="en-US" dirty="0"/>
              <a:t>2. Park TS, et al. </a:t>
            </a:r>
            <a:r>
              <a:rPr lang="en-US" i="1" dirty="0"/>
              <a:t>Ann Surg Oncol. </a:t>
            </a:r>
            <a:r>
              <a:rPr lang="en-US" dirty="0"/>
              <a:t>2017;24(4):947-951. </a:t>
            </a:r>
          </a:p>
          <a:p>
            <a:r>
              <a:rPr lang="en-US" dirty="0"/>
              <a:t>3. Livingstone E, et al. </a:t>
            </a:r>
            <a:r>
              <a:rPr lang="en-US" i="1" dirty="0" err="1"/>
              <a:t>Eur</a:t>
            </a:r>
            <a:r>
              <a:rPr lang="en-US" i="1" dirty="0"/>
              <a:t> J Cancer. </a:t>
            </a:r>
            <a:r>
              <a:rPr lang="en-US" dirty="0"/>
              <a:t>2015;51(5):653-67.</a:t>
            </a:r>
          </a:p>
        </p:txBody>
      </p:sp>
      <p:sp>
        <p:nvSpPr>
          <p:cNvPr id="3" name="TextBox 2">
            <a:extLst>
              <a:ext uri="{FF2B5EF4-FFF2-40B4-BE49-F238E27FC236}">
                <a16:creationId xmlns:a16="http://schemas.microsoft.com/office/drawing/2014/main" id="{B2EE95C1-EF8C-2712-84CE-D83A38AEA85C}"/>
              </a:ext>
            </a:extLst>
          </p:cNvPr>
          <p:cNvSpPr txBox="1"/>
          <p:nvPr/>
        </p:nvSpPr>
        <p:spPr>
          <a:xfrm>
            <a:off x="7443362" y="4571999"/>
            <a:ext cx="3927678" cy="253916"/>
          </a:xfrm>
          <a:prstGeom prst="rect">
            <a:avLst/>
          </a:prstGeom>
          <a:noFill/>
        </p:spPr>
        <p:txBody>
          <a:bodyPr wrap="none" rtlCol="0">
            <a:spAutoFit/>
          </a:bodyPr>
          <a:lstStyle/>
          <a:p>
            <a:r>
              <a:rPr lang="en-US" sz="1050" dirty="0" err="1"/>
              <a:t>Bloemendal</a:t>
            </a:r>
            <a:r>
              <a:rPr lang="en-US" sz="1050" dirty="0"/>
              <a:t> M, et al. </a:t>
            </a:r>
            <a:r>
              <a:rPr lang="en-US" sz="1050" i="1" dirty="0"/>
              <a:t>Ann Surg Oncol. </a:t>
            </a:r>
            <a:r>
              <a:rPr lang="en-US" sz="1050" dirty="0"/>
              <a:t>2019;26(12):3945-3952.</a:t>
            </a:r>
          </a:p>
        </p:txBody>
      </p:sp>
    </p:spTree>
    <p:custDataLst>
      <p:tags r:id="rId1"/>
    </p:custDataLst>
    <p:extLst>
      <p:ext uri="{BB962C8B-B14F-4D97-AF65-F5344CB8AC3E}">
        <p14:creationId xmlns:p14="http://schemas.microsoft.com/office/powerpoint/2010/main" val="1527793709"/>
      </p:ext>
    </p:extLst>
  </p:cSld>
  <p:clrMapOvr>
    <a:masterClrMapping/>
  </p:clrMapOvr>
  <mc:AlternateContent xmlns:mc="http://schemas.openxmlformats.org/markup-compatibility/2006" xmlns:p14="http://schemas.microsoft.com/office/powerpoint/2010/main">
    <mc:Choice Requires="p14">
      <p:transition spd="slow" p14:dur="2000" advTm="62171"/>
    </mc:Choice>
    <mc:Fallback xmlns="">
      <p:transition spd="slow" advTm="621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01" y="144682"/>
            <a:ext cx="10515600" cy="1325563"/>
          </a:xfrm>
        </p:spPr>
        <p:txBody>
          <a:bodyPr/>
          <a:lstStyle/>
          <a:p>
            <a:r>
              <a:rPr lang="en-US" dirty="0"/>
              <a:t>Paradigm</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08" y="1222568"/>
            <a:ext cx="6719462" cy="3890215"/>
          </a:xfrm>
          <a:prstGeom prst="rect">
            <a:avLst/>
          </a:prstGeom>
        </p:spPr>
      </p:pic>
      <p:sp>
        <p:nvSpPr>
          <p:cNvPr id="5" name="Rectangle 4"/>
          <p:cNvSpPr/>
          <p:nvPr/>
        </p:nvSpPr>
        <p:spPr>
          <a:xfrm>
            <a:off x="7443362" y="1690688"/>
            <a:ext cx="4421330" cy="3354765"/>
          </a:xfrm>
          <a:prstGeom prst="rect">
            <a:avLst/>
          </a:prstGeom>
        </p:spPr>
        <p:txBody>
          <a:bodyPr wrap="square">
            <a:spAutoFit/>
          </a:bodyPr>
          <a:lstStyle/>
          <a:p>
            <a:r>
              <a:rPr lang="en-US" sz="1800" dirty="0">
                <a:effectLst/>
                <a:latin typeface="Segoe UI" panose="020B0502040204020203" pitchFamily="34" charset="0"/>
              </a:rPr>
              <a:t>Early Recurrence in Completely Resected IIIB and IIIC Melanoma Warrants Restaging Prior to Adjuvant Therapy</a:t>
            </a:r>
            <a:endParaRPr lang="en-US" sz="1800" dirty="0">
              <a:effectLst/>
              <a:latin typeface="Arial" panose="020B0604020202020204" pitchFamily="34" charset="0"/>
            </a:endParaRPr>
          </a:p>
          <a:p>
            <a:endParaRPr lang="en-US" dirty="0">
              <a:latin typeface="Segoe UI" panose="020B0502040204020203" pitchFamily="34" charset="0"/>
            </a:endParaRPr>
          </a:p>
          <a:p>
            <a:r>
              <a:rPr lang="it-IT" sz="2000" dirty="0">
                <a:latin typeface="BlinkMacSystemFont"/>
              </a:rPr>
              <a:t>120 patients</a:t>
            </a:r>
          </a:p>
          <a:p>
            <a:pPr marL="682625" indent="-285750">
              <a:buFont typeface="Arial" panose="020B0604020202020204" pitchFamily="34" charset="0"/>
              <a:buChar char="•"/>
            </a:pPr>
            <a:r>
              <a:rPr lang="it-IT" sz="2000" dirty="0">
                <a:latin typeface="BlinkMacSystemFont"/>
              </a:rPr>
              <a:t>1/5 had recurrence after IIIB/C surgery prior to adjuvant therapy</a:t>
            </a:r>
          </a:p>
          <a:p>
            <a:pPr marL="682625" indent="-285750">
              <a:buFont typeface="Arial" panose="020B0604020202020204" pitchFamily="34" charset="0"/>
              <a:buChar char="•"/>
            </a:pPr>
            <a:r>
              <a:rPr lang="it-IT" sz="2000" dirty="0">
                <a:latin typeface="BlinkMacSystemFont"/>
              </a:rPr>
              <a:t>Recommend more imaging prior to adjuvant treatment</a:t>
            </a:r>
          </a:p>
          <a:p>
            <a:endParaRPr lang="it-IT" sz="2000" dirty="0">
              <a:latin typeface="BlinkMacSystemFont"/>
            </a:endParaRPr>
          </a:p>
          <a:p>
            <a:endParaRPr lang="en-US" sz="2000" dirty="0"/>
          </a:p>
        </p:txBody>
      </p:sp>
      <p:sp>
        <p:nvSpPr>
          <p:cNvPr id="6" name="TextBox 5"/>
          <p:cNvSpPr txBox="1"/>
          <p:nvPr/>
        </p:nvSpPr>
        <p:spPr>
          <a:xfrm>
            <a:off x="1184103" y="5179283"/>
            <a:ext cx="9823794" cy="954107"/>
          </a:xfrm>
          <a:prstGeom prst="rect">
            <a:avLst/>
          </a:prstGeom>
          <a:noFill/>
        </p:spPr>
        <p:txBody>
          <a:bodyPr wrap="square" rtlCol="0">
            <a:spAutoFit/>
          </a:bodyPr>
          <a:lstStyle/>
          <a:p>
            <a:pPr algn="ctr"/>
            <a:r>
              <a:rPr lang="en-US" sz="2800" b="1" dirty="0"/>
              <a:t>So, the best way to monitor metastatic disease</a:t>
            </a:r>
            <a:br>
              <a:rPr lang="en-US" sz="2800" b="1" dirty="0"/>
            </a:br>
            <a:r>
              <a:rPr lang="en-US" sz="2800" b="1" dirty="0"/>
              <a:t>status is by imaging, right?</a:t>
            </a:r>
          </a:p>
        </p:txBody>
      </p:sp>
      <p:sp>
        <p:nvSpPr>
          <p:cNvPr id="3" name="Footer Placeholder 6">
            <a:extLst>
              <a:ext uri="{FF2B5EF4-FFF2-40B4-BE49-F238E27FC236}">
                <a16:creationId xmlns:a16="http://schemas.microsoft.com/office/drawing/2014/main" id="{071A8FE9-2864-809B-7CF7-FBA4957E66CD}"/>
              </a:ext>
            </a:extLst>
          </p:cNvPr>
          <p:cNvSpPr>
            <a:spLocks noGrp="1"/>
          </p:cNvSpPr>
          <p:nvPr>
            <p:ph type="ftr" sz="quarter" idx="3"/>
          </p:nvPr>
        </p:nvSpPr>
        <p:spPr>
          <a:xfrm>
            <a:off x="609600" y="6066890"/>
            <a:ext cx="10744199" cy="731591"/>
          </a:xfrm>
        </p:spPr>
        <p:txBody>
          <a:bodyPr/>
          <a:lstStyle/>
          <a:p>
            <a:r>
              <a:rPr lang="en-US" dirty="0"/>
              <a:t>1. </a:t>
            </a:r>
            <a:r>
              <a:rPr lang="en-US" dirty="0" err="1"/>
              <a:t>Podlipnik</a:t>
            </a:r>
            <a:r>
              <a:rPr lang="en-US" dirty="0"/>
              <a:t> S, et al. </a:t>
            </a:r>
            <a:r>
              <a:rPr lang="en-US" i="1" dirty="0"/>
              <a:t>J Am </a:t>
            </a:r>
            <a:r>
              <a:rPr lang="en-US" i="1" dirty="0" err="1"/>
              <a:t>Acad</a:t>
            </a:r>
            <a:r>
              <a:rPr lang="en-US" i="1" dirty="0"/>
              <a:t> Dermatol. </a:t>
            </a:r>
            <a:r>
              <a:rPr lang="en-US" dirty="0"/>
              <a:t>2016;75(3):516-524.</a:t>
            </a:r>
          </a:p>
          <a:p>
            <a:r>
              <a:rPr lang="en-US" dirty="0"/>
              <a:t>2. Park TS, et al. </a:t>
            </a:r>
            <a:r>
              <a:rPr lang="en-US" i="1" dirty="0"/>
              <a:t>Ann Surg Oncol. </a:t>
            </a:r>
            <a:r>
              <a:rPr lang="en-US" dirty="0"/>
              <a:t>2017;24(4):947-951. </a:t>
            </a:r>
          </a:p>
          <a:p>
            <a:r>
              <a:rPr lang="en-US" dirty="0"/>
              <a:t>3. Livingstone E, et al. </a:t>
            </a:r>
            <a:r>
              <a:rPr lang="en-US" i="1" dirty="0" err="1"/>
              <a:t>Eur</a:t>
            </a:r>
            <a:r>
              <a:rPr lang="en-US" i="1" dirty="0"/>
              <a:t> J Cancer. </a:t>
            </a:r>
            <a:r>
              <a:rPr lang="en-US" dirty="0"/>
              <a:t>2015;51(5):653-67.</a:t>
            </a:r>
          </a:p>
        </p:txBody>
      </p:sp>
      <p:sp>
        <p:nvSpPr>
          <p:cNvPr id="7" name="TextBox 6">
            <a:extLst>
              <a:ext uri="{FF2B5EF4-FFF2-40B4-BE49-F238E27FC236}">
                <a16:creationId xmlns:a16="http://schemas.microsoft.com/office/drawing/2014/main" id="{5A37D68A-B475-2861-292E-9A5406C6AE49}"/>
              </a:ext>
            </a:extLst>
          </p:cNvPr>
          <p:cNvSpPr txBox="1"/>
          <p:nvPr/>
        </p:nvSpPr>
        <p:spPr>
          <a:xfrm>
            <a:off x="7443362" y="4571999"/>
            <a:ext cx="3927678" cy="253916"/>
          </a:xfrm>
          <a:prstGeom prst="rect">
            <a:avLst/>
          </a:prstGeom>
          <a:noFill/>
        </p:spPr>
        <p:txBody>
          <a:bodyPr wrap="none" rtlCol="0">
            <a:spAutoFit/>
          </a:bodyPr>
          <a:lstStyle/>
          <a:p>
            <a:r>
              <a:rPr lang="en-US" sz="1050" dirty="0" err="1"/>
              <a:t>Bloemendal</a:t>
            </a:r>
            <a:r>
              <a:rPr lang="en-US" sz="1050" dirty="0"/>
              <a:t> M, et al. </a:t>
            </a:r>
            <a:r>
              <a:rPr lang="en-US" sz="1050" i="1" dirty="0"/>
              <a:t>Ann Surg Oncol. </a:t>
            </a:r>
            <a:r>
              <a:rPr lang="en-US" sz="1050" dirty="0"/>
              <a:t>2019;26(12):3945-3952.</a:t>
            </a:r>
          </a:p>
        </p:txBody>
      </p:sp>
    </p:spTree>
    <p:custDataLst>
      <p:tags r:id="rId1"/>
    </p:custDataLst>
    <p:extLst>
      <p:ext uri="{BB962C8B-B14F-4D97-AF65-F5344CB8AC3E}">
        <p14:creationId xmlns:p14="http://schemas.microsoft.com/office/powerpoint/2010/main" val="3226411316"/>
      </p:ext>
    </p:extLst>
  </p:cSld>
  <p:clrMapOvr>
    <a:masterClrMapping/>
  </p:clrMapOvr>
  <mc:AlternateContent xmlns:mc="http://schemas.openxmlformats.org/markup-compatibility/2006" xmlns:p14="http://schemas.microsoft.com/office/powerpoint/2010/main">
    <mc:Choice Requires="p14">
      <p:transition spd="slow" p14:dur="2000" advTm="62171"/>
    </mc:Choice>
    <mc:Fallback xmlns="">
      <p:transition spd="slow" advTm="621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Neoadjuvant Therapy and Pathologic Response</a:t>
            </a:r>
          </a:p>
        </p:txBody>
      </p:sp>
      <p:pic>
        <p:nvPicPr>
          <p:cNvPr id="9" name="Picture 8"/>
          <p:cNvPicPr>
            <a:picLocks noChangeAspect="1"/>
          </p:cNvPicPr>
          <p:nvPr/>
        </p:nvPicPr>
        <p:blipFill>
          <a:blip r:embed="rId3"/>
          <a:stretch>
            <a:fillRect/>
          </a:stretch>
        </p:blipFill>
        <p:spPr>
          <a:xfrm>
            <a:off x="8419701" y="1922853"/>
            <a:ext cx="3409950" cy="4581525"/>
          </a:xfrm>
          <a:prstGeom prst="rect">
            <a:avLst/>
          </a:prstGeom>
        </p:spPr>
      </p:pic>
      <p:sp>
        <p:nvSpPr>
          <p:cNvPr id="10" name="TextBox 9"/>
          <p:cNvSpPr txBox="1"/>
          <p:nvPr/>
        </p:nvSpPr>
        <p:spPr>
          <a:xfrm>
            <a:off x="8604853" y="4482557"/>
            <a:ext cx="646331" cy="369332"/>
          </a:xfrm>
          <a:prstGeom prst="rect">
            <a:avLst/>
          </a:prstGeom>
          <a:noFill/>
        </p:spPr>
        <p:txBody>
          <a:bodyPr wrap="none" rtlCol="0">
            <a:spAutoFit/>
          </a:bodyPr>
          <a:lstStyle/>
          <a:p>
            <a:r>
              <a:rPr lang="en-US" dirty="0" err="1">
                <a:solidFill>
                  <a:srgbClr val="000000"/>
                </a:solidFill>
              </a:rPr>
              <a:t>pCR</a:t>
            </a:r>
            <a:endParaRPr lang="en-US" dirty="0">
              <a:solidFill>
                <a:srgbClr val="000000"/>
              </a:solidFill>
            </a:endParaRPr>
          </a:p>
        </p:txBody>
      </p:sp>
      <p:sp>
        <p:nvSpPr>
          <p:cNvPr id="11" name="TextBox 10"/>
          <p:cNvSpPr txBox="1"/>
          <p:nvPr/>
        </p:nvSpPr>
        <p:spPr>
          <a:xfrm>
            <a:off x="8620082" y="3018554"/>
            <a:ext cx="633507" cy="369332"/>
          </a:xfrm>
          <a:prstGeom prst="rect">
            <a:avLst/>
          </a:prstGeom>
          <a:noFill/>
        </p:spPr>
        <p:txBody>
          <a:bodyPr wrap="none" rtlCol="0">
            <a:spAutoFit/>
          </a:bodyPr>
          <a:lstStyle/>
          <a:p>
            <a:r>
              <a:rPr lang="en-US" dirty="0" err="1">
                <a:solidFill>
                  <a:srgbClr val="000000"/>
                </a:solidFill>
              </a:rPr>
              <a:t>pPR</a:t>
            </a:r>
            <a:endParaRPr lang="en-US" dirty="0">
              <a:solidFill>
                <a:srgbClr val="000000"/>
              </a:solidFill>
            </a:endParaRPr>
          </a:p>
        </p:txBody>
      </p:sp>
      <p:sp>
        <p:nvSpPr>
          <p:cNvPr id="12" name="TextBox 11"/>
          <p:cNvSpPr txBox="1"/>
          <p:nvPr/>
        </p:nvSpPr>
        <p:spPr>
          <a:xfrm>
            <a:off x="8604853" y="5969769"/>
            <a:ext cx="646331" cy="369332"/>
          </a:xfrm>
          <a:prstGeom prst="rect">
            <a:avLst/>
          </a:prstGeom>
          <a:noFill/>
        </p:spPr>
        <p:txBody>
          <a:bodyPr wrap="none" rtlCol="0">
            <a:spAutoFit/>
          </a:bodyPr>
          <a:lstStyle/>
          <a:p>
            <a:r>
              <a:rPr lang="en-US" dirty="0" err="1">
                <a:solidFill>
                  <a:srgbClr val="000000"/>
                </a:solidFill>
              </a:rPr>
              <a:t>pNR</a:t>
            </a:r>
            <a:endParaRPr lang="en-US" dirty="0">
              <a:solidFill>
                <a:srgbClr val="000000"/>
              </a:solidFill>
            </a:endParaRPr>
          </a:p>
        </p:txBody>
      </p:sp>
      <p:sp>
        <p:nvSpPr>
          <p:cNvPr id="15" name="Footer Placeholder 14">
            <a:extLst>
              <a:ext uri="{FF2B5EF4-FFF2-40B4-BE49-F238E27FC236}">
                <a16:creationId xmlns:a16="http://schemas.microsoft.com/office/drawing/2014/main" id="{6B82211F-7CA1-698F-93F8-D3DA17FA0B06}"/>
              </a:ext>
            </a:extLst>
          </p:cNvPr>
          <p:cNvSpPr>
            <a:spLocks noGrp="1"/>
          </p:cNvSpPr>
          <p:nvPr>
            <p:ph type="ftr" sz="quarter" idx="3"/>
          </p:nvPr>
        </p:nvSpPr>
        <p:spPr/>
        <p:txBody>
          <a:bodyPr/>
          <a:lstStyle/>
          <a:p>
            <a:pPr marL="228600" indent="-228600" algn="l">
              <a:buAutoNum type="arabicPeriod"/>
            </a:pPr>
            <a:r>
              <a:rPr lang="da-DK" dirty="0"/>
              <a:t>Menzies AM, et al. </a:t>
            </a:r>
            <a:r>
              <a:rPr lang="da-DK" i="1" dirty="0"/>
              <a:t>Nat Med. </a:t>
            </a:r>
            <a:r>
              <a:rPr lang="da-DK" dirty="0"/>
              <a:t>2021;27(2):301-309. </a:t>
            </a:r>
          </a:p>
          <a:p>
            <a:pPr marL="228600" indent="-228600" algn="l">
              <a:buAutoNum type="arabicPeriod"/>
            </a:pPr>
            <a:r>
              <a:rPr lang="da-DK" dirty="0"/>
              <a:t>Tetzlaff MT, et al. </a:t>
            </a:r>
            <a:r>
              <a:rPr lang="da-DK" i="1" dirty="0"/>
              <a:t>Ann Oncol</a:t>
            </a:r>
            <a:r>
              <a:rPr lang="da-DK" dirty="0"/>
              <a:t>. 2018;29(8):1861-1868. </a:t>
            </a:r>
          </a:p>
        </p:txBody>
      </p:sp>
      <p:sp>
        <p:nvSpPr>
          <p:cNvPr id="17" name="TextBox 16">
            <a:extLst>
              <a:ext uri="{FF2B5EF4-FFF2-40B4-BE49-F238E27FC236}">
                <a16:creationId xmlns:a16="http://schemas.microsoft.com/office/drawing/2014/main" id="{C2C9CEF0-94DC-DE4F-AD78-CEB7E58B6639}"/>
              </a:ext>
            </a:extLst>
          </p:cNvPr>
          <p:cNvSpPr txBox="1"/>
          <p:nvPr/>
        </p:nvSpPr>
        <p:spPr>
          <a:xfrm>
            <a:off x="8531932" y="1060452"/>
            <a:ext cx="3185487" cy="738664"/>
          </a:xfrm>
          <a:prstGeom prst="rect">
            <a:avLst/>
          </a:prstGeom>
          <a:noFill/>
        </p:spPr>
        <p:txBody>
          <a:bodyPr wrap="none" rtlCol="0">
            <a:spAutoFit/>
          </a:bodyPr>
          <a:lstStyle/>
          <a:p>
            <a:r>
              <a:rPr lang="en-US" sz="1400" b="1" dirty="0">
                <a:effectLst/>
              </a:rPr>
              <a:t>Spectrum of pathologic responses</a:t>
            </a:r>
          </a:p>
          <a:p>
            <a:r>
              <a:rPr lang="en-US" sz="1400" b="1" dirty="0">
                <a:effectLst/>
              </a:rPr>
              <a:t>observed following treatment with</a:t>
            </a:r>
          </a:p>
          <a:p>
            <a:r>
              <a:rPr lang="en-US" sz="1400" b="1" dirty="0">
                <a:effectLst/>
              </a:rPr>
              <a:t>neoadjuvant ipilimumab-nivolumab</a:t>
            </a:r>
            <a:endParaRPr lang="en-US" sz="1400" b="1" dirty="0"/>
          </a:p>
        </p:txBody>
      </p:sp>
    </p:spTree>
    <p:custDataLst>
      <p:tags r:id="rId1"/>
    </p:custDataLst>
    <p:extLst>
      <p:ext uri="{BB962C8B-B14F-4D97-AF65-F5344CB8AC3E}">
        <p14:creationId xmlns:p14="http://schemas.microsoft.com/office/powerpoint/2010/main" val="3898936787"/>
      </p:ext>
    </p:extLst>
  </p:cSld>
  <p:clrMapOvr>
    <a:masterClrMapping/>
  </p:clrMapOvr>
  <mc:AlternateContent xmlns:mc="http://schemas.openxmlformats.org/markup-compatibility/2006" xmlns:p14="http://schemas.microsoft.com/office/powerpoint/2010/main">
    <mc:Choice Requires="p14">
      <p:transition spd="slow" p14:dur="2000" advTm="84159"/>
    </mc:Choice>
    <mc:Fallback xmlns="">
      <p:transition spd="slow" advTm="841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Neoadjuvant Therapy and Pathologic Response</a:t>
            </a:r>
          </a:p>
        </p:txBody>
      </p:sp>
      <p:pic>
        <p:nvPicPr>
          <p:cNvPr id="9" name="Picture 8"/>
          <p:cNvPicPr>
            <a:picLocks noChangeAspect="1"/>
          </p:cNvPicPr>
          <p:nvPr/>
        </p:nvPicPr>
        <p:blipFill>
          <a:blip r:embed="rId3"/>
          <a:stretch>
            <a:fillRect/>
          </a:stretch>
        </p:blipFill>
        <p:spPr>
          <a:xfrm>
            <a:off x="8419701" y="1922853"/>
            <a:ext cx="3409950" cy="4581525"/>
          </a:xfrm>
          <a:prstGeom prst="rect">
            <a:avLst/>
          </a:prstGeom>
        </p:spPr>
      </p:pic>
      <p:sp>
        <p:nvSpPr>
          <p:cNvPr id="10" name="TextBox 9"/>
          <p:cNvSpPr txBox="1"/>
          <p:nvPr/>
        </p:nvSpPr>
        <p:spPr>
          <a:xfrm>
            <a:off x="8604853" y="4482557"/>
            <a:ext cx="646331" cy="369332"/>
          </a:xfrm>
          <a:prstGeom prst="rect">
            <a:avLst/>
          </a:prstGeom>
          <a:noFill/>
        </p:spPr>
        <p:txBody>
          <a:bodyPr wrap="none" rtlCol="0">
            <a:spAutoFit/>
          </a:bodyPr>
          <a:lstStyle/>
          <a:p>
            <a:r>
              <a:rPr lang="en-US" dirty="0" err="1">
                <a:solidFill>
                  <a:srgbClr val="000000"/>
                </a:solidFill>
              </a:rPr>
              <a:t>pCR</a:t>
            </a:r>
            <a:endParaRPr lang="en-US" dirty="0">
              <a:solidFill>
                <a:srgbClr val="000000"/>
              </a:solidFill>
            </a:endParaRPr>
          </a:p>
        </p:txBody>
      </p:sp>
      <p:sp>
        <p:nvSpPr>
          <p:cNvPr id="11" name="TextBox 10"/>
          <p:cNvSpPr txBox="1"/>
          <p:nvPr/>
        </p:nvSpPr>
        <p:spPr>
          <a:xfrm>
            <a:off x="8620082" y="3018554"/>
            <a:ext cx="633507" cy="369332"/>
          </a:xfrm>
          <a:prstGeom prst="rect">
            <a:avLst/>
          </a:prstGeom>
          <a:noFill/>
        </p:spPr>
        <p:txBody>
          <a:bodyPr wrap="none" rtlCol="0">
            <a:spAutoFit/>
          </a:bodyPr>
          <a:lstStyle/>
          <a:p>
            <a:r>
              <a:rPr lang="en-US" dirty="0" err="1">
                <a:solidFill>
                  <a:srgbClr val="000000"/>
                </a:solidFill>
              </a:rPr>
              <a:t>pPR</a:t>
            </a:r>
            <a:endParaRPr lang="en-US" dirty="0">
              <a:solidFill>
                <a:srgbClr val="000000"/>
              </a:solidFill>
            </a:endParaRPr>
          </a:p>
        </p:txBody>
      </p:sp>
      <p:sp>
        <p:nvSpPr>
          <p:cNvPr id="12" name="TextBox 11"/>
          <p:cNvSpPr txBox="1"/>
          <p:nvPr/>
        </p:nvSpPr>
        <p:spPr>
          <a:xfrm>
            <a:off x="8604853" y="5969769"/>
            <a:ext cx="646331" cy="369332"/>
          </a:xfrm>
          <a:prstGeom prst="rect">
            <a:avLst/>
          </a:prstGeom>
          <a:noFill/>
        </p:spPr>
        <p:txBody>
          <a:bodyPr wrap="none" rtlCol="0">
            <a:spAutoFit/>
          </a:bodyPr>
          <a:lstStyle/>
          <a:p>
            <a:r>
              <a:rPr lang="en-US" dirty="0" err="1">
                <a:solidFill>
                  <a:srgbClr val="000000"/>
                </a:solidFill>
              </a:rPr>
              <a:t>pNR</a:t>
            </a:r>
            <a:endParaRPr lang="en-US" dirty="0">
              <a:solidFill>
                <a:srgbClr val="000000"/>
              </a:solidFill>
            </a:endParaRPr>
          </a:p>
        </p:txBody>
      </p:sp>
      <p:sp>
        <p:nvSpPr>
          <p:cNvPr id="15" name="Footer Placeholder 14">
            <a:extLst>
              <a:ext uri="{FF2B5EF4-FFF2-40B4-BE49-F238E27FC236}">
                <a16:creationId xmlns:a16="http://schemas.microsoft.com/office/drawing/2014/main" id="{6B82211F-7CA1-698F-93F8-D3DA17FA0B06}"/>
              </a:ext>
            </a:extLst>
          </p:cNvPr>
          <p:cNvSpPr>
            <a:spLocks noGrp="1"/>
          </p:cNvSpPr>
          <p:nvPr>
            <p:ph type="ftr" sz="quarter" idx="3"/>
          </p:nvPr>
        </p:nvSpPr>
        <p:spPr/>
        <p:txBody>
          <a:bodyPr/>
          <a:lstStyle/>
          <a:p>
            <a:pPr marL="228600" indent="-228600" algn="l">
              <a:buAutoNum type="arabicPeriod"/>
            </a:pPr>
            <a:r>
              <a:rPr lang="da-DK" dirty="0"/>
              <a:t>Menzies AM, et al. </a:t>
            </a:r>
            <a:r>
              <a:rPr lang="da-DK" i="1" dirty="0"/>
              <a:t>Nat Med. </a:t>
            </a:r>
            <a:r>
              <a:rPr lang="da-DK" dirty="0"/>
              <a:t>2021;27(2):301-309. </a:t>
            </a:r>
          </a:p>
          <a:p>
            <a:pPr marL="228600" indent="-228600" algn="l">
              <a:buAutoNum type="arabicPeriod"/>
            </a:pPr>
            <a:r>
              <a:rPr lang="da-DK" dirty="0"/>
              <a:t>Tetzlaff MT, et al. </a:t>
            </a:r>
            <a:r>
              <a:rPr lang="da-DK" i="1" dirty="0"/>
              <a:t>Ann Oncol</a:t>
            </a:r>
            <a:r>
              <a:rPr lang="da-DK" dirty="0"/>
              <a:t>. 2018;29(8):1861-1868. </a:t>
            </a:r>
          </a:p>
        </p:txBody>
      </p:sp>
      <p:grpSp>
        <p:nvGrpSpPr>
          <p:cNvPr id="18" name="Group 17">
            <a:extLst>
              <a:ext uri="{FF2B5EF4-FFF2-40B4-BE49-F238E27FC236}">
                <a16:creationId xmlns:a16="http://schemas.microsoft.com/office/drawing/2014/main" id="{EBACB241-70B3-0B6E-76B2-0FBA5308C990}"/>
              </a:ext>
            </a:extLst>
          </p:cNvPr>
          <p:cNvGrpSpPr/>
          <p:nvPr/>
        </p:nvGrpSpPr>
        <p:grpSpPr>
          <a:xfrm>
            <a:off x="415665" y="1301130"/>
            <a:ext cx="7540351" cy="4704254"/>
            <a:chOff x="415665" y="1301130"/>
            <a:chExt cx="7540351" cy="4704254"/>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5665" y="1652096"/>
              <a:ext cx="7540351" cy="4353288"/>
            </a:xfrm>
            <a:prstGeom prst="rect">
              <a:avLst/>
            </a:prstGeom>
          </p:spPr>
        </p:pic>
        <p:sp>
          <p:nvSpPr>
            <p:cNvPr id="16" name="TextBox 15">
              <a:extLst>
                <a:ext uri="{FF2B5EF4-FFF2-40B4-BE49-F238E27FC236}">
                  <a16:creationId xmlns:a16="http://schemas.microsoft.com/office/drawing/2014/main" id="{E26ECAD3-2531-C57A-CBBD-A1AEE6CA9B4C}"/>
                </a:ext>
              </a:extLst>
            </p:cNvPr>
            <p:cNvSpPr txBox="1"/>
            <p:nvPr/>
          </p:nvSpPr>
          <p:spPr>
            <a:xfrm>
              <a:off x="546061" y="1301130"/>
              <a:ext cx="7279557" cy="307777"/>
            </a:xfrm>
            <a:prstGeom prst="rect">
              <a:avLst/>
            </a:prstGeom>
            <a:noFill/>
          </p:spPr>
          <p:txBody>
            <a:bodyPr wrap="none" rtlCol="0">
              <a:spAutoFit/>
            </a:bodyPr>
            <a:lstStyle/>
            <a:p>
              <a:r>
                <a:rPr lang="en-US" sz="1400" b="1" dirty="0">
                  <a:effectLst/>
                </a:rPr>
                <a:t>Kaplan-Meier estimates of RFS based on pathological response (treatment cohorts)</a:t>
              </a:r>
              <a:endParaRPr lang="en-US" sz="1400" b="1" dirty="0"/>
            </a:p>
          </p:txBody>
        </p:sp>
      </p:grpSp>
      <p:sp>
        <p:nvSpPr>
          <p:cNvPr id="17" name="TextBox 16">
            <a:extLst>
              <a:ext uri="{FF2B5EF4-FFF2-40B4-BE49-F238E27FC236}">
                <a16:creationId xmlns:a16="http://schemas.microsoft.com/office/drawing/2014/main" id="{C2C9CEF0-94DC-DE4F-AD78-CEB7E58B6639}"/>
              </a:ext>
            </a:extLst>
          </p:cNvPr>
          <p:cNvSpPr txBox="1"/>
          <p:nvPr/>
        </p:nvSpPr>
        <p:spPr>
          <a:xfrm>
            <a:off x="8531932" y="1060452"/>
            <a:ext cx="3185487" cy="738664"/>
          </a:xfrm>
          <a:prstGeom prst="rect">
            <a:avLst/>
          </a:prstGeom>
          <a:noFill/>
        </p:spPr>
        <p:txBody>
          <a:bodyPr wrap="none" rtlCol="0">
            <a:spAutoFit/>
          </a:bodyPr>
          <a:lstStyle/>
          <a:p>
            <a:r>
              <a:rPr lang="en-US" sz="1400" b="1" dirty="0">
                <a:effectLst/>
              </a:rPr>
              <a:t>Spectrum of pathologic responses</a:t>
            </a:r>
          </a:p>
          <a:p>
            <a:r>
              <a:rPr lang="en-US" sz="1400" b="1" dirty="0">
                <a:effectLst/>
              </a:rPr>
              <a:t>observed following treatment with</a:t>
            </a:r>
          </a:p>
          <a:p>
            <a:r>
              <a:rPr lang="en-US" sz="1400" b="1" dirty="0">
                <a:effectLst/>
              </a:rPr>
              <a:t>neoadjuvant ipilimumab-nivolumab</a:t>
            </a:r>
            <a:endParaRPr lang="en-US" sz="1400" b="1" dirty="0"/>
          </a:p>
        </p:txBody>
      </p:sp>
    </p:spTree>
    <p:custDataLst>
      <p:tags r:id="rId1"/>
    </p:custDataLst>
    <p:extLst>
      <p:ext uri="{BB962C8B-B14F-4D97-AF65-F5344CB8AC3E}">
        <p14:creationId xmlns:p14="http://schemas.microsoft.com/office/powerpoint/2010/main" val="1837256381"/>
      </p:ext>
    </p:extLst>
  </p:cSld>
  <p:clrMapOvr>
    <a:masterClrMapping/>
  </p:clrMapOvr>
  <mc:AlternateContent xmlns:mc="http://schemas.openxmlformats.org/markup-compatibility/2006" xmlns:p14="http://schemas.microsoft.com/office/powerpoint/2010/main">
    <mc:Choice Requires="p14">
      <p:transition spd="slow" p14:dur="2000" advTm="84159"/>
    </mc:Choice>
    <mc:Fallback xmlns="">
      <p:transition spd="slow" advTm="841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Paradox with Neoadjuvant Therapy</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09918" y="2379281"/>
            <a:ext cx="3586372" cy="2024281"/>
          </a:xfrm>
          <a:prstGeom prst="rect">
            <a:avLst/>
          </a:prstGeom>
        </p:spPr>
      </p:pic>
      <p:grpSp>
        <p:nvGrpSpPr>
          <p:cNvPr id="5" name="Group 4">
            <a:extLst>
              <a:ext uri="{FF2B5EF4-FFF2-40B4-BE49-F238E27FC236}">
                <a16:creationId xmlns:a16="http://schemas.microsoft.com/office/drawing/2014/main" id="{0FBBF46A-C036-176B-6A6B-2EDB4E3116F5}"/>
              </a:ext>
            </a:extLst>
          </p:cNvPr>
          <p:cNvGrpSpPr/>
          <p:nvPr/>
        </p:nvGrpSpPr>
        <p:grpSpPr>
          <a:xfrm>
            <a:off x="165257" y="2496763"/>
            <a:ext cx="3389670" cy="2219136"/>
            <a:chOff x="317657" y="3011113"/>
            <a:chExt cx="3389670" cy="2219136"/>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657" y="3011113"/>
              <a:ext cx="3389670" cy="2219136"/>
            </a:xfrm>
            <a:prstGeom prst="rect">
              <a:avLst/>
            </a:prstGeom>
          </p:spPr>
        </p:pic>
        <p:sp>
          <p:nvSpPr>
            <p:cNvPr id="3" name="Rectangle 2">
              <a:extLst>
                <a:ext uri="{FF2B5EF4-FFF2-40B4-BE49-F238E27FC236}">
                  <a16:creationId xmlns:a16="http://schemas.microsoft.com/office/drawing/2014/main" id="{8B1F8E46-4186-22C6-0D02-66382EEA03A0}"/>
                </a:ext>
              </a:extLst>
            </p:cNvPr>
            <p:cNvSpPr/>
            <p:nvPr/>
          </p:nvSpPr>
          <p:spPr>
            <a:xfrm>
              <a:off x="494094" y="3011113"/>
              <a:ext cx="131389" cy="131389"/>
            </a:xfrm>
            <a:prstGeom prst="rect">
              <a:avLst/>
            </a:prstGeom>
            <a:solidFill>
              <a:srgbClr val="E7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C573B6DC-BBC2-FAE4-58B6-198B3A44C431}"/>
              </a:ext>
            </a:extLst>
          </p:cNvPr>
          <p:cNvSpPr>
            <a:spLocks noGrp="1"/>
          </p:cNvSpPr>
          <p:nvPr>
            <p:ph type="ftr" sz="quarter" idx="3"/>
          </p:nvPr>
        </p:nvSpPr>
        <p:spPr/>
        <p:txBody>
          <a:bodyPr/>
          <a:lstStyle/>
          <a:p>
            <a:r>
              <a:rPr lang="da-DK" dirty="0"/>
              <a:t>Menzies AM, et al. </a:t>
            </a:r>
            <a:r>
              <a:rPr lang="da-DK" i="1" dirty="0"/>
              <a:t>Nature medicine</a:t>
            </a:r>
            <a:r>
              <a:rPr lang="da-DK" dirty="0"/>
              <a:t>. 2021;27(2): 301-309.</a:t>
            </a:r>
            <a:endParaRPr lang="en-US" dirty="0"/>
          </a:p>
        </p:txBody>
      </p:sp>
    </p:spTree>
    <p:custDataLst>
      <p:tags r:id="rId1"/>
    </p:custDataLst>
    <p:extLst>
      <p:ext uri="{BB962C8B-B14F-4D97-AF65-F5344CB8AC3E}">
        <p14:creationId xmlns:p14="http://schemas.microsoft.com/office/powerpoint/2010/main" val="1926228944"/>
      </p:ext>
    </p:extLst>
  </p:cSld>
  <p:clrMapOvr>
    <a:masterClrMapping/>
  </p:clrMapOvr>
  <mc:AlternateContent xmlns:mc="http://schemas.openxmlformats.org/markup-compatibility/2006" xmlns:p14="http://schemas.microsoft.com/office/powerpoint/2010/main">
    <mc:Choice Requires="p14">
      <p:transition spd="slow" p14:dur="2000" advTm="88262"/>
    </mc:Choice>
    <mc:Fallback xmlns="">
      <p:transition spd="slow" advTm="882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Paradox with Neoadjuvant Therapy</a:t>
            </a:r>
          </a:p>
        </p:txBody>
      </p:sp>
      <p:grpSp>
        <p:nvGrpSpPr>
          <p:cNvPr id="5" name="Group 4">
            <a:extLst>
              <a:ext uri="{FF2B5EF4-FFF2-40B4-BE49-F238E27FC236}">
                <a16:creationId xmlns:a16="http://schemas.microsoft.com/office/drawing/2014/main" id="{0FBBF46A-C036-176B-6A6B-2EDB4E3116F5}"/>
              </a:ext>
            </a:extLst>
          </p:cNvPr>
          <p:cNvGrpSpPr/>
          <p:nvPr/>
        </p:nvGrpSpPr>
        <p:grpSpPr>
          <a:xfrm>
            <a:off x="165257" y="2496763"/>
            <a:ext cx="3389670" cy="2219136"/>
            <a:chOff x="317657" y="3011113"/>
            <a:chExt cx="3389670" cy="2219136"/>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657" y="3011113"/>
              <a:ext cx="3389670" cy="2219136"/>
            </a:xfrm>
            <a:prstGeom prst="rect">
              <a:avLst/>
            </a:prstGeom>
          </p:spPr>
        </p:pic>
        <p:sp>
          <p:nvSpPr>
            <p:cNvPr id="3" name="Rectangle 2">
              <a:extLst>
                <a:ext uri="{FF2B5EF4-FFF2-40B4-BE49-F238E27FC236}">
                  <a16:creationId xmlns:a16="http://schemas.microsoft.com/office/drawing/2014/main" id="{8B1F8E46-4186-22C6-0D02-66382EEA03A0}"/>
                </a:ext>
              </a:extLst>
            </p:cNvPr>
            <p:cNvSpPr/>
            <p:nvPr/>
          </p:nvSpPr>
          <p:spPr>
            <a:xfrm>
              <a:off x="494094" y="3011113"/>
              <a:ext cx="131389" cy="131389"/>
            </a:xfrm>
            <a:prstGeom prst="rect">
              <a:avLst/>
            </a:prstGeom>
            <a:solidFill>
              <a:srgbClr val="E7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29CBA66-2BC9-1D9A-4CA1-7477FE807ADF}"/>
              </a:ext>
            </a:extLst>
          </p:cNvPr>
          <p:cNvGrpSpPr/>
          <p:nvPr/>
        </p:nvGrpSpPr>
        <p:grpSpPr>
          <a:xfrm>
            <a:off x="3575581" y="1419789"/>
            <a:ext cx="4915577" cy="4794784"/>
            <a:chOff x="3638211" y="1707887"/>
            <a:chExt cx="4915577" cy="4794784"/>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8211" y="2066925"/>
              <a:ext cx="4915577" cy="4435746"/>
            </a:xfrm>
            <a:prstGeom prst="rect">
              <a:avLst/>
            </a:prstGeom>
          </p:spPr>
        </p:pic>
        <p:sp>
          <p:nvSpPr>
            <p:cNvPr id="10" name="TextBox 9">
              <a:extLst>
                <a:ext uri="{FF2B5EF4-FFF2-40B4-BE49-F238E27FC236}">
                  <a16:creationId xmlns:a16="http://schemas.microsoft.com/office/drawing/2014/main" id="{5F3D7458-050D-4424-E9B2-7F4E6211E75D}"/>
                </a:ext>
              </a:extLst>
            </p:cNvPr>
            <p:cNvSpPr txBox="1"/>
            <p:nvPr/>
          </p:nvSpPr>
          <p:spPr>
            <a:xfrm>
              <a:off x="4690714" y="1707887"/>
              <a:ext cx="2829621" cy="461665"/>
            </a:xfrm>
            <a:prstGeom prst="rect">
              <a:avLst/>
            </a:prstGeom>
            <a:noFill/>
          </p:spPr>
          <p:txBody>
            <a:bodyPr wrap="none" rtlCol="0">
              <a:spAutoFit/>
            </a:bodyPr>
            <a:lstStyle/>
            <a:p>
              <a:pPr algn="ctr"/>
              <a:r>
                <a:rPr lang="en-US" sz="1200" b="1" dirty="0">
                  <a:effectLst/>
                </a:rPr>
                <a:t>Correlation of radiological response</a:t>
              </a:r>
            </a:p>
            <a:p>
              <a:pPr algn="ctr"/>
              <a:r>
                <a:rPr lang="en-US" sz="1200" b="1" dirty="0">
                  <a:effectLst/>
                </a:rPr>
                <a:t>and pathological response*</a:t>
              </a:r>
              <a:endParaRPr lang="en-US" sz="1200" b="1" dirty="0"/>
            </a:p>
          </p:txBody>
        </p:sp>
      </p:grpSp>
      <p:sp>
        <p:nvSpPr>
          <p:cNvPr id="6" name="Footer Placeholder 3">
            <a:extLst>
              <a:ext uri="{FF2B5EF4-FFF2-40B4-BE49-F238E27FC236}">
                <a16:creationId xmlns:a16="http://schemas.microsoft.com/office/drawing/2014/main" id="{8281B874-656D-5C19-3F63-F147D99202EE}"/>
              </a:ext>
            </a:extLst>
          </p:cNvPr>
          <p:cNvSpPr>
            <a:spLocks noGrp="1"/>
          </p:cNvSpPr>
          <p:nvPr>
            <p:ph type="ftr" sz="quarter" idx="3"/>
          </p:nvPr>
        </p:nvSpPr>
        <p:spPr>
          <a:xfrm>
            <a:off x="609600" y="6356350"/>
            <a:ext cx="10744199" cy="442131"/>
          </a:xfrm>
        </p:spPr>
        <p:txBody>
          <a:bodyPr/>
          <a:lstStyle/>
          <a:p>
            <a:r>
              <a:rPr lang="da-DK" dirty="0"/>
              <a:t>Menzies AM, et al. </a:t>
            </a:r>
            <a:r>
              <a:rPr lang="da-DK" i="1" dirty="0"/>
              <a:t>Nature medicine</a:t>
            </a:r>
            <a:r>
              <a:rPr lang="da-DK" dirty="0"/>
              <a:t>. 2021;27(2): 301-309.</a:t>
            </a:r>
            <a:endParaRPr lang="en-US" dirty="0"/>
          </a:p>
        </p:txBody>
      </p:sp>
      <p:pic>
        <p:nvPicPr>
          <p:cNvPr id="12" name="Picture 11" descr="Graphical user interface, text&#10;&#10;Description automatically generated">
            <a:extLst>
              <a:ext uri="{FF2B5EF4-FFF2-40B4-BE49-F238E27FC236}">
                <a16:creationId xmlns:a16="http://schemas.microsoft.com/office/drawing/2014/main" id="{8643184D-9FDF-03A4-397B-E16333BF6DB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58481" y="2360443"/>
            <a:ext cx="2857500" cy="2209800"/>
          </a:xfrm>
          <a:prstGeom prst="rect">
            <a:avLst/>
          </a:prstGeom>
        </p:spPr>
      </p:pic>
    </p:spTree>
    <p:custDataLst>
      <p:tags r:id="rId1"/>
    </p:custDataLst>
    <p:extLst>
      <p:ext uri="{BB962C8B-B14F-4D97-AF65-F5344CB8AC3E}">
        <p14:creationId xmlns:p14="http://schemas.microsoft.com/office/powerpoint/2010/main" val="426334378"/>
      </p:ext>
    </p:extLst>
  </p:cSld>
  <p:clrMapOvr>
    <a:masterClrMapping/>
  </p:clrMapOvr>
  <mc:AlternateContent xmlns:mc="http://schemas.openxmlformats.org/markup-compatibility/2006" xmlns:p14="http://schemas.microsoft.com/office/powerpoint/2010/main">
    <mc:Choice Requires="p14">
      <p:transition spd="slow" p14:dur="2000" advTm="88262"/>
    </mc:Choice>
    <mc:Fallback xmlns="">
      <p:transition spd="slow" advTm="8826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9"/>
</p:tagLst>
</file>

<file path=ppt/tags/tag10.xml><?xml version="1.0" encoding="utf-8"?>
<p:tagLst xmlns:a="http://schemas.openxmlformats.org/drawingml/2006/main" xmlns:r="http://schemas.openxmlformats.org/officeDocument/2006/relationships" xmlns:p="http://schemas.openxmlformats.org/presentationml/2006/main">
  <p:tag name="TIMING" val="|18.2"/>
</p:tagLst>
</file>

<file path=ppt/tags/tag11.xml><?xml version="1.0" encoding="utf-8"?>
<p:tagLst xmlns:a="http://schemas.openxmlformats.org/drawingml/2006/main" xmlns:r="http://schemas.openxmlformats.org/officeDocument/2006/relationships" xmlns:p="http://schemas.openxmlformats.org/presentationml/2006/main">
  <p:tag name="TIMING" val="|18.2"/>
</p:tagLst>
</file>

<file path=ppt/tags/tag12.xml><?xml version="1.0" encoding="utf-8"?>
<p:tagLst xmlns:a="http://schemas.openxmlformats.org/drawingml/2006/main" xmlns:r="http://schemas.openxmlformats.org/officeDocument/2006/relationships" xmlns:p="http://schemas.openxmlformats.org/presentationml/2006/main">
  <p:tag name="TIMING" val="|3.5|7.7"/>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56.9"/>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25"/>
</p:tagLst>
</file>

<file path=ppt/tags/tag5.xml><?xml version="1.0" encoding="utf-8"?>
<p:tagLst xmlns:a="http://schemas.openxmlformats.org/drawingml/2006/main" xmlns:r="http://schemas.openxmlformats.org/officeDocument/2006/relationships" xmlns:p="http://schemas.openxmlformats.org/presentationml/2006/main">
  <p:tag name="TIMING" val="|32.2"/>
</p:tagLst>
</file>

<file path=ppt/tags/tag6.xml><?xml version="1.0" encoding="utf-8"?>
<p:tagLst xmlns:a="http://schemas.openxmlformats.org/drawingml/2006/main" xmlns:r="http://schemas.openxmlformats.org/officeDocument/2006/relationships" xmlns:p="http://schemas.openxmlformats.org/presentationml/2006/main">
  <p:tag name="TIMING" val="|32.2"/>
</p:tagLst>
</file>

<file path=ppt/tags/tag7.xml><?xml version="1.0" encoding="utf-8"?>
<p:tagLst xmlns:a="http://schemas.openxmlformats.org/drawingml/2006/main" xmlns:r="http://schemas.openxmlformats.org/officeDocument/2006/relationships" xmlns:p="http://schemas.openxmlformats.org/presentationml/2006/main">
  <p:tag name="TIMING" val="|32.2"/>
</p:tagLst>
</file>

<file path=ppt/tags/tag8.xml><?xml version="1.0" encoding="utf-8"?>
<p:tagLst xmlns:a="http://schemas.openxmlformats.org/drawingml/2006/main" xmlns:r="http://schemas.openxmlformats.org/officeDocument/2006/relationships" xmlns:p="http://schemas.openxmlformats.org/presentationml/2006/main">
  <p:tag name="TIMING" val="|32.2"/>
</p:tagLst>
</file>

<file path=ppt/tags/tag9.xml><?xml version="1.0" encoding="utf-8"?>
<p:tagLst xmlns:a="http://schemas.openxmlformats.org/drawingml/2006/main" xmlns:r="http://schemas.openxmlformats.org/officeDocument/2006/relationships" xmlns:p="http://schemas.openxmlformats.org/presentationml/2006/main">
  <p:tag name="TIMING" val="|24.6"/>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1007</Words>
  <Application>Microsoft Office PowerPoint</Application>
  <PresentationFormat>Widescreen</PresentationFormat>
  <Paragraphs>118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BlinkMacSystemFont</vt:lpstr>
      <vt:lpstr>Calibri</vt:lpstr>
      <vt:lpstr>Segoe UI</vt:lpstr>
      <vt:lpstr>HemOnc-2020</vt:lpstr>
      <vt:lpstr>Lack of Concordance Between Radiologic and Pathologic Responses in Neoadjuvant ICI Treatment of Melanoma: How Do I Assess Radiologic Progression?</vt:lpstr>
      <vt:lpstr>Disclaimer</vt:lpstr>
      <vt:lpstr>Conflict of Interest Statement</vt:lpstr>
      <vt:lpstr>Paradigm</vt:lpstr>
      <vt:lpstr>Paradigm</vt:lpstr>
      <vt:lpstr>Neoadjuvant Therapy and Pathologic Response</vt:lpstr>
      <vt:lpstr>Neoadjuvant Therapy and Pathologic Response</vt:lpstr>
      <vt:lpstr>The Paradox with Neoadjuvant Therapy</vt:lpstr>
      <vt:lpstr>The Paradox with Neoadjuvant Therapy</vt:lpstr>
      <vt:lpstr>The Paradox with Neoadjuvant Therapy</vt:lpstr>
      <vt:lpstr>The Paradox with Neoadjuvant Therapy</vt:lpstr>
      <vt:lpstr>What Does This Mean?</vt:lpstr>
      <vt:lpstr>Outcome</vt:lpstr>
      <vt:lpstr>Outcome</vt:lpstr>
      <vt:lpstr>What To Do Without Any Radiologic Disease?</vt:lpstr>
      <vt:lpstr>What if You Have a Great Neoadjuvant Response?</vt:lpstr>
      <vt:lpstr>Pathologic and Radiologic Response</vt:lpstr>
      <vt:lpstr>Neoadjuvant Therapy Ramifications</vt:lpstr>
      <vt:lpstr>Neoadjuvant Therapy Ramifications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2022-10-12T16:48:31Z</dcterms:modified>
</cp:coreProperties>
</file>