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5"/>
  </p:notesMasterIdLst>
  <p:sldIdLst>
    <p:sldId id="508" r:id="rId2"/>
    <p:sldId id="256" r:id="rId3"/>
    <p:sldId id="50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8" autoAdjust="0"/>
    <p:restoredTop sz="91077" autoAdjust="0"/>
  </p:normalViewPr>
  <p:slideViewPr>
    <p:cSldViewPr snapToGrid="0">
      <p:cViewPr varScale="1">
        <p:scale>
          <a:sx n="102" d="100"/>
          <a:sy n="102" d="100"/>
        </p:scale>
        <p:origin x="1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10/12/2022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436BA-0E04-8074-D7BA-0F972D08070D}"/>
              </a:ext>
            </a:extLst>
          </p:cNvPr>
          <p:cNvSpPr>
            <a:spLocks noGrp="1"/>
          </p:cNvSpPr>
          <p:nvPr>
            <p:ph type="title"/>
          </p:nvPr>
        </p:nvSpPr>
        <p:spPr>
          <a:xfrm>
            <a:off x="609601" y="1134703"/>
            <a:ext cx="10515600" cy="2268537"/>
          </a:xfrm>
        </p:spPr>
        <p:txBody>
          <a:bodyPr>
            <a:normAutofit/>
          </a:bodyPr>
          <a:lstStyle/>
          <a:p>
            <a:r>
              <a:rPr lang="en-US" sz="4000" dirty="0"/>
              <a:t>Panel: How and When Should I Assess Response to Neoadjuvant and Adjuvant ICI Therapy?</a:t>
            </a:r>
          </a:p>
        </p:txBody>
      </p:sp>
      <p:sp>
        <p:nvSpPr>
          <p:cNvPr id="3" name="Text Placeholder 2">
            <a:extLst>
              <a:ext uri="{FF2B5EF4-FFF2-40B4-BE49-F238E27FC236}">
                <a16:creationId xmlns:a16="http://schemas.microsoft.com/office/drawing/2014/main" id="{76EC0BE3-8BCF-2236-81B9-37204D176C73}"/>
              </a:ext>
            </a:extLst>
          </p:cNvPr>
          <p:cNvSpPr>
            <a:spLocks noGrp="1"/>
          </p:cNvSpPr>
          <p:nvPr>
            <p:ph type="body" idx="1"/>
          </p:nvPr>
        </p:nvSpPr>
        <p:spPr>
          <a:xfrm>
            <a:off x="1000027" y="3684488"/>
            <a:ext cx="5046481" cy="2918986"/>
          </a:xfrm>
        </p:spPr>
        <p:txBody>
          <a:bodyPr>
            <a:normAutofit fontScale="92500" lnSpcReduction="10000"/>
          </a:bodyPr>
          <a:lstStyle/>
          <a:p>
            <a:r>
              <a:rPr lang="en-US" dirty="0"/>
              <a:t>Brian </a:t>
            </a:r>
            <a:r>
              <a:rPr lang="en-US" dirty="0" err="1"/>
              <a:t>Gastman</a:t>
            </a:r>
            <a:r>
              <a:rPr lang="en-US" dirty="0"/>
              <a:t>, MD</a:t>
            </a:r>
          </a:p>
          <a:p>
            <a:r>
              <a:rPr lang="en-US" dirty="0"/>
              <a:t>Surgical and Co-Director </a:t>
            </a:r>
          </a:p>
          <a:p>
            <a:r>
              <a:rPr lang="en-US" dirty="0" err="1"/>
              <a:t>CCF</a:t>
            </a:r>
            <a:r>
              <a:rPr lang="en-US" dirty="0"/>
              <a:t> Melanoma and High-Risk Skin Cancer Program</a:t>
            </a:r>
          </a:p>
          <a:p>
            <a:r>
              <a:rPr lang="en-US" dirty="0"/>
              <a:t>Taussig Cancer Center</a:t>
            </a:r>
          </a:p>
          <a:p>
            <a:r>
              <a:rPr lang="en-US" dirty="0"/>
              <a:t>Professor and Vice Chairman</a:t>
            </a:r>
          </a:p>
          <a:p>
            <a:r>
              <a:rPr lang="en-US" dirty="0"/>
              <a:t>Cleveland Clinic Department of Plastic Surgery</a:t>
            </a:r>
          </a:p>
          <a:p>
            <a:r>
              <a:rPr lang="en-US" dirty="0"/>
              <a:t>Cleveland OH</a:t>
            </a:r>
          </a:p>
          <a:p>
            <a:endParaRPr lang="en-US" dirty="0"/>
          </a:p>
        </p:txBody>
      </p:sp>
      <p:sp>
        <p:nvSpPr>
          <p:cNvPr id="4" name="Text Placeholder 2">
            <a:extLst>
              <a:ext uri="{FF2B5EF4-FFF2-40B4-BE49-F238E27FC236}">
                <a16:creationId xmlns:a16="http://schemas.microsoft.com/office/drawing/2014/main" id="{E70C7BC6-9537-E500-7A16-436E752313CD}"/>
              </a:ext>
            </a:extLst>
          </p:cNvPr>
          <p:cNvSpPr txBox="1">
            <a:spLocks/>
          </p:cNvSpPr>
          <p:nvPr/>
        </p:nvSpPr>
        <p:spPr>
          <a:xfrm>
            <a:off x="6411013" y="3648253"/>
            <a:ext cx="5046481" cy="226853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accent2"/>
              </a:buClr>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100000"/>
              </a:lnSpc>
              <a:spcBef>
                <a:spcPts val="500"/>
              </a:spcBef>
              <a:buClr>
                <a:schemeClr val="accent1"/>
              </a:buClr>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tx2">
                  <a:lumMod val="60000"/>
                  <a:lumOff val="40000"/>
                </a:schemeClr>
              </a:buClr>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Michael T. </a:t>
            </a:r>
            <a:r>
              <a:rPr lang="en-US" dirty="0" err="1"/>
              <a:t>Tetzlaff</a:t>
            </a:r>
            <a:r>
              <a:rPr lang="en-US" dirty="0"/>
              <a:t> MD, PhD</a:t>
            </a:r>
          </a:p>
          <a:p>
            <a:r>
              <a:rPr lang="en-US" dirty="0"/>
              <a:t>Clinical Professor, Departments of Pathology and Dermatology</a:t>
            </a:r>
          </a:p>
          <a:p>
            <a:r>
              <a:rPr lang="en-US" dirty="0"/>
              <a:t>University of California San Francisco</a:t>
            </a:r>
          </a:p>
          <a:p>
            <a:r>
              <a:rPr lang="en-US" dirty="0"/>
              <a:t>San Francisco, CA</a:t>
            </a:r>
          </a:p>
          <a:p>
            <a:endParaRPr lang="en-US" dirty="0"/>
          </a:p>
        </p:txBody>
      </p:sp>
    </p:spTree>
    <p:extLst>
      <p:ext uri="{BB962C8B-B14F-4D97-AF65-F5344CB8AC3E}">
        <p14:creationId xmlns:p14="http://schemas.microsoft.com/office/powerpoint/2010/main" val="2620750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6892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Y:\MTT\Melanoma Moonshot IHC Core\WARGO collaborations\Neoadjuvant BRAF-MEKi\NEOADJUVANT CONSORTIUM SMR\Neoadjuvant manuscripts\Path patterns paper\Figure 1C, D.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4434247" y="1297661"/>
            <a:ext cx="3323506" cy="516319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B19D435-CAA5-4564-A0C1-A88E253C08A6}"/>
              </a:ext>
            </a:extLst>
          </p:cNvPr>
          <p:cNvCxnSpPr>
            <a:cxnSpLocks/>
          </p:cNvCxnSpPr>
          <p:nvPr/>
        </p:nvCxnSpPr>
        <p:spPr>
          <a:xfrm flipV="1">
            <a:off x="11044435" y="4871181"/>
            <a:ext cx="113543" cy="50566"/>
          </a:xfrm>
          <a:prstGeom prst="line">
            <a:avLst/>
          </a:prstGeom>
          <a:ln w="19050">
            <a:solidFill>
              <a:schemeClr val="bg1">
                <a:lumMod val="85000"/>
                <a:lumOff val="15000"/>
              </a:schemeClr>
            </a:solidFill>
          </a:ln>
        </p:spPr>
        <p:style>
          <a:lnRef idx="1">
            <a:schemeClr val="dk1"/>
          </a:lnRef>
          <a:fillRef idx="0">
            <a:schemeClr val="dk1"/>
          </a:fillRef>
          <a:effectRef idx="0">
            <a:schemeClr val="dk1"/>
          </a:effectRef>
          <a:fontRef idx="minor">
            <a:schemeClr val="tx1"/>
          </a:fontRef>
        </p:style>
      </p:cxnSp>
      <p:sp>
        <p:nvSpPr>
          <p:cNvPr id="4" name="Title 3">
            <a:extLst>
              <a:ext uri="{FF2B5EF4-FFF2-40B4-BE49-F238E27FC236}">
                <a16:creationId xmlns:a16="http://schemas.microsoft.com/office/drawing/2014/main" id="{40523A68-6854-42D7-FED3-484F14C14298}"/>
              </a:ext>
            </a:extLst>
          </p:cNvPr>
          <p:cNvSpPr>
            <a:spLocks noGrp="1"/>
          </p:cNvSpPr>
          <p:nvPr>
            <p:ph type="title"/>
          </p:nvPr>
        </p:nvSpPr>
        <p:spPr>
          <a:xfrm>
            <a:off x="609600" y="199505"/>
            <a:ext cx="11413958" cy="1185577"/>
          </a:xfrm>
        </p:spPr>
        <p:txBody>
          <a:bodyPr>
            <a:noAutofit/>
          </a:bodyPr>
          <a:lstStyle/>
          <a:p>
            <a:r>
              <a:rPr lang="en-US" altLang="en-US" sz="2800" dirty="0"/>
              <a:t>Determining Extent of Pathologic Response after Neoadjuvant Therapy in Melanoma: How Much Tissue Should Be Analyzed?</a:t>
            </a:r>
            <a:br>
              <a:rPr lang="en-US" altLang="en-US" sz="2800" dirty="0"/>
            </a:br>
            <a:endParaRPr lang="en-US" sz="2800" dirty="0"/>
          </a:p>
        </p:txBody>
      </p:sp>
    </p:spTree>
    <p:extLst>
      <p:ext uri="{BB962C8B-B14F-4D97-AF65-F5344CB8AC3E}">
        <p14:creationId xmlns:p14="http://schemas.microsoft.com/office/powerpoint/2010/main" val="247207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236</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HemOnc-2020</vt:lpstr>
      <vt:lpstr>Panel: How and When Should I Assess Response to Neoadjuvant and Adjuvant ICI Therapy?</vt:lpstr>
      <vt:lpstr>Disclaimer</vt:lpstr>
      <vt:lpstr>Determining Extent of Pathologic Response after Neoadjuvant Therapy in Melanoma: How Much Tissue Should Be Analyzed?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2022-10-12T18:15:40Z</dcterms:modified>
</cp:coreProperties>
</file>