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3"/>
  </p:notesMasterIdLst>
  <p:sldIdLst>
    <p:sldId id="13885" r:id="rId2"/>
    <p:sldId id="256" r:id="rId3"/>
    <p:sldId id="13892" r:id="rId4"/>
    <p:sldId id="13871" r:id="rId5"/>
    <p:sldId id="13870" r:id="rId6"/>
    <p:sldId id="694" r:id="rId7"/>
    <p:sldId id="273" r:id="rId8"/>
    <p:sldId id="275" r:id="rId9"/>
    <p:sldId id="265" r:id="rId10"/>
    <p:sldId id="2135716277" r:id="rId11"/>
    <p:sldId id="138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02" userDrawn="1">
          <p15:clr>
            <a:srgbClr val="A4A3A4"/>
          </p15:clr>
        </p15:guide>
        <p15:guide id="4" orient="horz" pos="13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1E55"/>
    <a:srgbClr val="3E428E"/>
    <a:srgbClr val="242E76"/>
    <a:srgbClr val="121F88"/>
    <a:srgbClr val="F8E3E0"/>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1837" autoAdjust="0"/>
  </p:normalViewPr>
  <p:slideViewPr>
    <p:cSldViewPr snapToGrid="0">
      <p:cViewPr varScale="1">
        <p:scale>
          <a:sx n="113" d="100"/>
          <a:sy n="113" d="100"/>
        </p:scale>
        <p:origin x="1040" y="168"/>
      </p:cViewPr>
      <p:guideLst>
        <p:guide orient="horz" pos="2160"/>
        <p:guide pos="3840"/>
        <p:guide pos="2502"/>
        <p:guide orient="horz" pos="13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5A3275-8D51-9646-91CA-B52278BFF432}" type="slidenum">
              <a:rPr lang="en-US" smtClean="0"/>
              <a:t>6</a:t>
            </a:fld>
            <a:endParaRPr lang="en-US"/>
          </a:p>
        </p:txBody>
      </p:sp>
    </p:spTree>
    <p:extLst>
      <p:ext uri="{BB962C8B-B14F-4D97-AF65-F5344CB8AC3E}">
        <p14:creationId xmlns:p14="http://schemas.microsoft.com/office/powerpoint/2010/main" val="144305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E35A70-BE1E-2E4E-A6C9-D46A41B475D5}" type="slidenum">
              <a:rPr lang="en-US" smtClean="0"/>
              <a:t>10</a:t>
            </a:fld>
            <a:endParaRPr lang="en-US"/>
          </a:p>
        </p:txBody>
      </p:sp>
    </p:spTree>
    <p:extLst>
      <p:ext uri="{BB962C8B-B14F-4D97-AF65-F5344CB8AC3E}">
        <p14:creationId xmlns:p14="http://schemas.microsoft.com/office/powerpoint/2010/main" val="52194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40608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73F7B-1E23-777A-CF84-ED12DA0693AC}"/>
              </a:ext>
            </a:extLst>
          </p:cNvPr>
          <p:cNvSpPr>
            <a:spLocks noGrp="1"/>
          </p:cNvSpPr>
          <p:nvPr>
            <p:ph type="title"/>
          </p:nvPr>
        </p:nvSpPr>
        <p:spPr/>
        <p:txBody>
          <a:bodyPr>
            <a:normAutofit/>
          </a:bodyPr>
          <a:lstStyle/>
          <a:p>
            <a:r>
              <a:rPr lang="en-US" sz="4400" dirty="0"/>
              <a:t>Should a Patient with a BRAF-Mutated Tumor Receive Targeted or ICI Neoadjuvant Therapy?</a:t>
            </a:r>
          </a:p>
        </p:txBody>
      </p:sp>
      <p:sp>
        <p:nvSpPr>
          <p:cNvPr id="5" name="Subtitle 4">
            <a:extLst>
              <a:ext uri="{FF2B5EF4-FFF2-40B4-BE49-F238E27FC236}">
                <a16:creationId xmlns:a16="http://schemas.microsoft.com/office/drawing/2014/main" id="{B2BB8314-4435-AFC3-29D3-16ECAF5F42F0}"/>
              </a:ext>
            </a:extLst>
          </p:cNvPr>
          <p:cNvSpPr>
            <a:spLocks noGrp="1"/>
          </p:cNvSpPr>
          <p:nvPr>
            <p:ph type="body" idx="1"/>
          </p:nvPr>
        </p:nvSpPr>
        <p:spPr>
          <a:xfrm>
            <a:off x="609601" y="4589463"/>
            <a:ext cx="10515600" cy="2268537"/>
          </a:xfrm>
        </p:spPr>
        <p:txBody>
          <a:bodyPr/>
          <a:lstStyle/>
          <a:p>
            <a:r>
              <a:rPr lang="en-US" dirty="0"/>
              <a:t>Jeffrey S. Weber MD, PhD</a:t>
            </a:r>
          </a:p>
          <a:p>
            <a:r>
              <a:rPr lang="en-US" dirty="0"/>
              <a:t>Deputy Director, Laura and Isaac Perlmutter Cancer Center</a:t>
            </a:r>
          </a:p>
          <a:p>
            <a:r>
              <a:rPr lang="en-US" dirty="0"/>
              <a:t>New York, NY</a:t>
            </a:r>
          </a:p>
          <a:p>
            <a:endParaRPr lang="en-US" dirty="0"/>
          </a:p>
          <a:p>
            <a:endParaRPr lang="en-US" dirty="0"/>
          </a:p>
        </p:txBody>
      </p:sp>
    </p:spTree>
    <p:extLst>
      <p:ext uri="{BB962C8B-B14F-4D97-AF65-F5344CB8AC3E}">
        <p14:creationId xmlns:p14="http://schemas.microsoft.com/office/powerpoint/2010/main" val="224586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A6C0-ACC5-DAB2-A1D4-BB853AF7BB94}"/>
              </a:ext>
            </a:extLst>
          </p:cNvPr>
          <p:cNvSpPr>
            <a:spLocks noGrp="1"/>
          </p:cNvSpPr>
          <p:nvPr>
            <p:ph type="title"/>
          </p:nvPr>
        </p:nvSpPr>
        <p:spPr/>
        <p:txBody>
          <a:bodyPr/>
          <a:lstStyle/>
          <a:p>
            <a:r>
              <a:rPr lang="en-US" err="1"/>
              <a:t>DREAMSeq</a:t>
            </a:r>
            <a:r>
              <a:rPr lang="en-US"/>
              <a:t>: Sequencing Therapies in Patients with BRAF-Mutated Metastatic Melanoma</a:t>
            </a:r>
          </a:p>
        </p:txBody>
      </p:sp>
      <p:grpSp>
        <p:nvGrpSpPr>
          <p:cNvPr id="10" name="Group 9">
            <a:extLst>
              <a:ext uri="{FF2B5EF4-FFF2-40B4-BE49-F238E27FC236}">
                <a16:creationId xmlns:a16="http://schemas.microsoft.com/office/drawing/2014/main" id="{7894026E-B423-62EC-0680-7DFB28BD63F6}"/>
              </a:ext>
            </a:extLst>
          </p:cNvPr>
          <p:cNvGrpSpPr/>
          <p:nvPr/>
        </p:nvGrpSpPr>
        <p:grpSpPr>
          <a:xfrm>
            <a:off x="2188125" y="1754079"/>
            <a:ext cx="7252395" cy="4010170"/>
            <a:chOff x="1543737" y="704908"/>
            <a:chExt cx="9539827" cy="5362662"/>
          </a:xfrm>
        </p:grpSpPr>
        <p:pic>
          <p:nvPicPr>
            <p:cNvPr id="11" name="Picture 10">
              <a:extLst>
                <a:ext uri="{FF2B5EF4-FFF2-40B4-BE49-F238E27FC236}">
                  <a16:creationId xmlns:a16="http://schemas.microsoft.com/office/drawing/2014/main" id="{03A2E8A5-1FF4-104C-861C-93EB34B34600}"/>
                </a:ext>
              </a:extLst>
            </p:cNvPr>
            <p:cNvPicPr>
              <a:picLocks noChangeAspect="1"/>
            </p:cNvPicPr>
            <p:nvPr/>
          </p:nvPicPr>
          <p:blipFill>
            <a:blip r:embed="rId3"/>
            <a:stretch>
              <a:fillRect/>
            </a:stretch>
          </p:blipFill>
          <p:spPr>
            <a:xfrm>
              <a:off x="1543737" y="704908"/>
              <a:ext cx="9539827" cy="5362662"/>
            </a:xfrm>
            <a:prstGeom prst="rect">
              <a:avLst/>
            </a:prstGeom>
          </p:spPr>
        </p:pic>
        <p:cxnSp>
          <p:nvCxnSpPr>
            <p:cNvPr id="12" name="Straight Connector 11">
              <a:extLst>
                <a:ext uri="{FF2B5EF4-FFF2-40B4-BE49-F238E27FC236}">
                  <a16:creationId xmlns:a16="http://schemas.microsoft.com/office/drawing/2014/main" id="{3D1DCB12-7AEB-2C69-CA78-D8B5BCC762D7}"/>
                </a:ext>
              </a:extLst>
            </p:cNvPr>
            <p:cNvCxnSpPr/>
            <p:nvPr/>
          </p:nvCxnSpPr>
          <p:spPr>
            <a:xfrm flipV="1">
              <a:off x="5505744" y="2058499"/>
              <a:ext cx="0" cy="24477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316E97-8AB9-408C-4CE8-5CFC337522B8}"/>
                </a:ext>
              </a:extLst>
            </p:cNvPr>
            <p:cNvSpPr/>
            <p:nvPr/>
          </p:nvSpPr>
          <p:spPr>
            <a:xfrm>
              <a:off x="5484213" y="2352307"/>
              <a:ext cx="5429393" cy="781999"/>
            </a:xfrm>
            <a:prstGeom prst="rect">
              <a:avLst/>
            </a:prstGeom>
          </p:spPr>
          <p:txBody>
            <a:bodyPr wrap="square">
              <a:spAutoFit/>
            </a:bodyPr>
            <a:lstStyle/>
            <a:p>
              <a:r>
                <a:rPr lang="en-US" sz="1600"/>
                <a:t> </a:t>
              </a:r>
              <a:r>
                <a:rPr lang="en-US" sz="1400" b="1">
                  <a:solidFill>
                    <a:srgbClr val="0070C0"/>
                  </a:solidFill>
                </a:rPr>
                <a:t>20%, (95% RCI: 3%-38%), </a:t>
              </a:r>
              <a:r>
                <a:rPr lang="en-US" sz="1400" b="1">
                  <a:solidFill>
                    <a:srgbClr val="0070C0"/>
                  </a:solidFill>
                  <a:latin typeface="Arial" panose="020B0604020202020204" pitchFamily="34" charset="0"/>
                </a:rPr>
                <a:t>Z-stat= 3.157 &gt;2.743</a:t>
              </a:r>
              <a:endParaRPr lang="en-US" sz="1400" b="1">
                <a:solidFill>
                  <a:srgbClr val="0070C0"/>
                </a:solidFill>
              </a:endParaRPr>
            </a:p>
            <a:p>
              <a:endParaRPr lang="en-US" sz="1600"/>
            </a:p>
          </p:txBody>
        </p:sp>
        <p:sp>
          <p:nvSpPr>
            <p:cNvPr id="14" name="Right Brace 13">
              <a:extLst>
                <a:ext uri="{FF2B5EF4-FFF2-40B4-BE49-F238E27FC236}">
                  <a16:creationId xmlns:a16="http://schemas.microsoft.com/office/drawing/2014/main" id="{1943436C-21E7-6FE3-B1FD-A9C75F7D61FB}"/>
                </a:ext>
              </a:extLst>
            </p:cNvPr>
            <p:cNvSpPr/>
            <p:nvPr/>
          </p:nvSpPr>
          <p:spPr>
            <a:xfrm>
              <a:off x="5536592" y="2058499"/>
              <a:ext cx="136985" cy="58619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chemeClr val="accent1"/>
                </a:solidFill>
              </a:endParaRPr>
            </a:p>
          </p:txBody>
        </p:sp>
      </p:grpSp>
      <p:sp>
        <p:nvSpPr>
          <p:cNvPr id="15" name="TextBox 14">
            <a:extLst>
              <a:ext uri="{FF2B5EF4-FFF2-40B4-BE49-F238E27FC236}">
                <a16:creationId xmlns:a16="http://schemas.microsoft.com/office/drawing/2014/main" id="{0570A229-534F-F41D-E18E-2B10E8B5E9FD}"/>
              </a:ext>
            </a:extLst>
          </p:cNvPr>
          <p:cNvSpPr txBox="1"/>
          <p:nvPr/>
        </p:nvSpPr>
        <p:spPr>
          <a:xfrm>
            <a:off x="6445178" y="2444223"/>
            <a:ext cx="1679713" cy="369332"/>
          </a:xfrm>
          <a:prstGeom prst="rect">
            <a:avLst/>
          </a:prstGeom>
          <a:noFill/>
        </p:spPr>
        <p:txBody>
          <a:bodyPr wrap="square" rtlCol="0">
            <a:spAutoFit/>
          </a:bodyPr>
          <a:lstStyle/>
          <a:p>
            <a:r>
              <a:rPr lang="en-US" b="1">
                <a:solidFill>
                  <a:schemeClr val="accent1">
                    <a:lumMod val="50000"/>
                  </a:schemeClr>
                </a:solidFill>
              </a:rPr>
              <a:t>IO &gt;&gt;TT</a:t>
            </a:r>
          </a:p>
        </p:txBody>
      </p:sp>
      <p:sp>
        <p:nvSpPr>
          <p:cNvPr id="16" name="TextBox 15">
            <a:extLst>
              <a:ext uri="{FF2B5EF4-FFF2-40B4-BE49-F238E27FC236}">
                <a16:creationId xmlns:a16="http://schemas.microsoft.com/office/drawing/2014/main" id="{828A8F51-7055-5982-6E63-3CEC60AC3A45}"/>
              </a:ext>
            </a:extLst>
          </p:cNvPr>
          <p:cNvSpPr txBox="1"/>
          <p:nvPr/>
        </p:nvSpPr>
        <p:spPr>
          <a:xfrm>
            <a:off x="6572768" y="3574498"/>
            <a:ext cx="1679713" cy="369332"/>
          </a:xfrm>
          <a:prstGeom prst="rect">
            <a:avLst/>
          </a:prstGeom>
          <a:noFill/>
        </p:spPr>
        <p:txBody>
          <a:bodyPr wrap="square" rtlCol="0">
            <a:spAutoFit/>
          </a:bodyPr>
          <a:lstStyle/>
          <a:p>
            <a:r>
              <a:rPr lang="en-US" b="1">
                <a:solidFill>
                  <a:schemeClr val="accent1">
                    <a:lumMod val="50000"/>
                  </a:schemeClr>
                </a:solidFill>
              </a:rPr>
              <a:t>TT&gt;&gt;IO</a:t>
            </a:r>
          </a:p>
        </p:txBody>
      </p:sp>
      <p:sp>
        <p:nvSpPr>
          <p:cNvPr id="17" name="TextBox 16">
            <a:extLst>
              <a:ext uri="{FF2B5EF4-FFF2-40B4-BE49-F238E27FC236}">
                <a16:creationId xmlns:a16="http://schemas.microsoft.com/office/drawing/2014/main" id="{C2A5CD4B-388F-EC85-9D1F-9AEA45DB311B}"/>
              </a:ext>
            </a:extLst>
          </p:cNvPr>
          <p:cNvSpPr txBox="1"/>
          <p:nvPr/>
        </p:nvSpPr>
        <p:spPr>
          <a:xfrm>
            <a:off x="125332" y="5961325"/>
            <a:ext cx="5575852" cy="246221"/>
          </a:xfrm>
          <a:prstGeom prst="rect">
            <a:avLst/>
          </a:prstGeom>
          <a:noFill/>
        </p:spPr>
        <p:txBody>
          <a:bodyPr wrap="square" rtlCol="0">
            <a:spAutoFit/>
          </a:bodyPr>
          <a:lstStyle/>
          <a:p>
            <a:r>
              <a:rPr lang="en-US" sz="1000">
                <a:solidFill>
                  <a:schemeClr val="bg1"/>
                </a:solidFill>
              </a:rPr>
              <a:t>Atkins MB et al, Journal of Clinical Oncology 2021 39:36_suppl, 356154-356154</a:t>
            </a:r>
          </a:p>
        </p:txBody>
      </p:sp>
      <p:sp>
        <p:nvSpPr>
          <p:cNvPr id="4" name="Footer Placeholder 3">
            <a:extLst>
              <a:ext uri="{FF2B5EF4-FFF2-40B4-BE49-F238E27FC236}">
                <a16:creationId xmlns:a16="http://schemas.microsoft.com/office/drawing/2014/main" id="{1103F710-797D-6C7F-8B14-1C97491FB0E5}"/>
              </a:ext>
            </a:extLst>
          </p:cNvPr>
          <p:cNvSpPr>
            <a:spLocks noGrp="1"/>
          </p:cNvSpPr>
          <p:nvPr>
            <p:ph type="ftr" sz="quarter" idx="3"/>
          </p:nvPr>
        </p:nvSpPr>
        <p:spPr/>
        <p:txBody>
          <a:bodyPr/>
          <a:lstStyle/>
          <a:p>
            <a:r>
              <a:rPr lang="en-US" dirty="0"/>
              <a:t>Atkins MB, et al. ASCO 2021. Abstract 356154.</a:t>
            </a:r>
          </a:p>
        </p:txBody>
      </p:sp>
    </p:spTree>
    <p:extLst>
      <p:ext uri="{BB962C8B-B14F-4D97-AF65-F5344CB8AC3E}">
        <p14:creationId xmlns:p14="http://schemas.microsoft.com/office/powerpoint/2010/main" val="134467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1ECF-9325-DB7B-1C5D-1C5169F764A2}"/>
              </a:ext>
            </a:extLst>
          </p:cNvPr>
          <p:cNvSpPr>
            <a:spLocks noGrp="1"/>
          </p:cNvSpPr>
          <p:nvPr>
            <p:ph type="title"/>
          </p:nvPr>
        </p:nvSpPr>
        <p:spPr/>
        <p:txBody>
          <a:bodyPr/>
          <a:lstStyle/>
          <a:p>
            <a:r>
              <a:rPr lang="en-US"/>
              <a:t>BRAF + MEK Versus ICI Neoadjuvant Therapy?</a:t>
            </a:r>
          </a:p>
        </p:txBody>
      </p:sp>
      <p:sp>
        <p:nvSpPr>
          <p:cNvPr id="3" name="Content Placeholder 2">
            <a:extLst>
              <a:ext uri="{FF2B5EF4-FFF2-40B4-BE49-F238E27FC236}">
                <a16:creationId xmlns:a16="http://schemas.microsoft.com/office/drawing/2014/main" id="{67F10B56-D4B7-57C4-9E05-3E90D2BBE6E6}"/>
              </a:ext>
            </a:extLst>
          </p:cNvPr>
          <p:cNvSpPr>
            <a:spLocks noGrp="1"/>
          </p:cNvSpPr>
          <p:nvPr>
            <p:ph idx="1"/>
          </p:nvPr>
        </p:nvSpPr>
        <p:spPr/>
        <p:txBody>
          <a:bodyPr/>
          <a:lstStyle/>
          <a:p>
            <a:pPr>
              <a:spcBef>
                <a:spcPts val="2400"/>
              </a:spcBef>
            </a:pPr>
            <a:r>
              <a:rPr lang="en-US" dirty="0"/>
              <a:t>Several studies of </a:t>
            </a:r>
            <a:r>
              <a:rPr lang="en-US" dirty="0" err="1"/>
              <a:t>BRAF</a:t>
            </a:r>
            <a:r>
              <a:rPr lang="en-US" dirty="0"/>
              <a:t> + MEK neoadjuvant therapy in stage III resectable melanoma show RFS that are inferior to IO therapy for each category of patient; </a:t>
            </a:r>
            <a:r>
              <a:rPr lang="en-US" dirty="0" err="1"/>
              <a:t>pathCR</a:t>
            </a:r>
            <a:r>
              <a:rPr lang="en-US" dirty="0"/>
              <a:t>, near </a:t>
            </a:r>
            <a:r>
              <a:rPr lang="en-US" dirty="0" err="1"/>
              <a:t>pathCR</a:t>
            </a:r>
            <a:r>
              <a:rPr lang="en-US" dirty="0"/>
              <a:t> (90%+ necrosis) or pathologic PR or NR (nonresponder, less than 50% necrosis)</a:t>
            </a:r>
          </a:p>
          <a:p>
            <a:pPr>
              <a:spcBef>
                <a:spcPts val="2400"/>
              </a:spcBef>
            </a:pPr>
            <a:r>
              <a:rPr lang="en-US" dirty="0"/>
              <a:t>Targeted neoadjuvant therapy would be indicated only if a patient could not be treated with IO therapy, such as having an allograft transplant, a significant history of autoimmune disease, or if very fast-growing bulky disease that needed treatment to render a patient operable, etc.</a:t>
            </a:r>
          </a:p>
          <a:p>
            <a:pPr>
              <a:spcBef>
                <a:spcPts val="2400"/>
              </a:spcBef>
            </a:pPr>
            <a:r>
              <a:rPr lang="en-US" dirty="0"/>
              <a:t>At this time, the preponderance of evidence is that IO therapy should be preferred when neoadjuvant off-protocol or investigational treatment is used  </a:t>
            </a:r>
          </a:p>
        </p:txBody>
      </p:sp>
    </p:spTree>
    <p:extLst>
      <p:ext uri="{BB962C8B-B14F-4D97-AF65-F5344CB8AC3E}">
        <p14:creationId xmlns:p14="http://schemas.microsoft.com/office/powerpoint/2010/main" val="46134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1ECF-9325-DB7B-1C5D-1C5169F764A2}"/>
              </a:ext>
            </a:extLst>
          </p:cNvPr>
          <p:cNvSpPr>
            <a:spLocks noGrp="1"/>
          </p:cNvSpPr>
          <p:nvPr>
            <p:ph type="title"/>
          </p:nvPr>
        </p:nvSpPr>
        <p:spPr/>
        <p:txBody>
          <a:bodyPr/>
          <a:lstStyle/>
          <a:p>
            <a:r>
              <a:rPr lang="en-US" dirty="0" err="1"/>
              <a:t>BRAF</a:t>
            </a:r>
            <a:r>
              <a:rPr lang="en-US" dirty="0"/>
              <a:t> + MEK Versus ICI Adjuvant Therapy?</a:t>
            </a:r>
          </a:p>
        </p:txBody>
      </p:sp>
      <p:sp>
        <p:nvSpPr>
          <p:cNvPr id="3" name="Content Placeholder 2">
            <a:extLst>
              <a:ext uri="{FF2B5EF4-FFF2-40B4-BE49-F238E27FC236}">
                <a16:creationId xmlns:a16="http://schemas.microsoft.com/office/drawing/2014/main" id="{67F10B56-D4B7-57C4-9E05-3E90D2BBE6E6}"/>
              </a:ext>
            </a:extLst>
          </p:cNvPr>
          <p:cNvSpPr>
            <a:spLocks noGrp="1"/>
          </p:cNvSpPr>
          <p:nvPr>
            <p:ph idx="1"/>
          </p:nvPr>
        </p:nvSpPr>
        <p:spPr/>
        <p:txBody>
          <a:bodyPr/>
          <a:lstStyle/>
          <a:p>
            <a:pPr>
              <a:spcBef>
                <a:spcPts val="2400"/>
              </a:spcBef>
            </a:pPr>
            <a:r>
              <a:rPr lang="en-US" dirty="0"/>
              <a:t>The stage III, RFS data at 5 years from COMBI-A/D look just about as good as Checkmate-238 or Keynote-054</a:t>
            </a:r>
          </a:p>
          <a:p>
            <a:pPr>
              <a:spcBef>
                <a:spcPts val="2400"/>
              </a:spcBef>
            </a:pPr>
            <a:r>
              <a:rPr lang="en-US" dirty="0"/>
              <a:t>However, all the metastatic data suggest that IO should be the preferred first treatment, followed by targeted therapy if there is progression</a:t>
            </a:r>
          </a:p>
          <a:p>
            <a:pPr>
              <a:spcBef>
                <a:spcPts val="2400"/>
              </a:spcBef>
            </a:pPr>
            <a:r>
              <a:rPr lang="en-US" dirty="0"/>
              <a:t>I favor the use of targeted therapy for borderline stage IIIA patients with a good expected outcome, since irreversible toxicities are few</a:t>
            </a:r>
          </a:p>
          <a:p>
            <a:pPr>
              <a:spcBef>
                <a:spcPts val="2400"/>
              </a:spcBef>
            </a:pPr>
            <a:r>
              <a:rPr lang="en-US" dirty="0"/>
              <a:t>For most stage III/IV resected patients, I prefer IO therapy first since the back-of-the-napkin calculation suggested a slight advantage with RFS in that group    </a:t>
            </a:r>
          </a:p>
        </p:txBody>
      </p:sp>
    </p:spTree>
    <p:extLst>
      <p:ext uri="{BB962C8B-B14F-4D97-AF65-F5344CB8AC3E}">
        <p14:creationId xmlns:p14="http://schemas.microsoft.com/office/powerpoint/2010/main" val="233968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160A-B483-674E-ABE9-0B1F5FB3A620}"/>
              </a:ext>
            </a:extLst>
          </p:cNvPr>
          <p:cNvSpPr>
            <a:spLocks noGrp="1"/>
          </p:cNvSpPr>
          <p:nvPr>
            <p:ph type="title"/>
          </p:nvPr>
        </p:nvSpPr>
        <p:spPr/>
        <p:txBody>
          <a:bodyPr/>
          <a:lstStyle/>
          <a:p>
            <a:r>
              <a:rPr lang="en-US" dirty="0"/>
              <a:t>Neoadjuvant Dabrafenib and Trametinib in Stage IIIB/C Resectable Melanoma</a:t>
            </a:r>
          </a:p>
        </p:txBody>
      </p:sp>
      <p:pic>
        <p:nvPicPr>
          <p:cNvPr id="4" name="Content Placeholder 3">
            <a:extLst>
              <a:ext uri="{FF2B5EF4-FFF2-40B4-BE49-F238E27FC236}">
                <a16:creationId xmlns:a16="http://schemas.microsoft.com/office/drawing/2014/main" id="{400B1939-D8FD-984F-8D96-56E3BB3B582C}"/>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96000" y="1897625"/>
            <a:ext cx="4481060" cy="3510975"/>
          </a:xfrm>
          <a:prstGeom prst="rect">
            <a:avLst/>
          </a:prstGeom>
        </p:spPr>
      </p:pic>
      <p:pic>
        <p:nvPicPr>
          <p:cNvPr id="5" name="Picture 4">
            <a:extLst>
              <a:ext uri="{FF2B5EF4-FFF2-40B4-BE49-F238E27FC236}">
                <a16:creationId xmlns:a16="http://schemas.microsoft.com/office/drawing/2014/main" id="{69994313-03A8-7C46-9538-FFA974ADDFFE}"/>
              </a:ext>
            </a:extLst>
          </p:cNvPr>
          <p:cNvPicPr>
            <a:picLocks noChangeAspect="1"/>
          </p:cNvPicPr>
          <p:nvPr/>
        </p:nvPicPr>
        <p:blipFill>
          <a:blip r:embed="rId4"/>
          <a:stretch>
            <a:fillRect/>
          </a:stretch>
        </p:blipFill>
        <p:spPr>
          <a:xfrm>
            <a:off x="1771504" y="1690688"/>
            <a:ext cx="3394128" cy="4712866"/>
          </a:xfrm>
          <a:prstGeom prst="rect">
            <a:avLst/>
          </a:prstGeom>
        </p:spPr>
      </p:pic>
      <p:sp>
        <p:nvSpPr>
          <p:cNvPr id="7" name="Footer Placeholder 6">
            <a:extLst>
              <a:ext uri="{FF2B5EF4-FFF2-40B4-BE49-F238E27FC236}">
                <a16:creationId xmlns:a16="http://schemas.microsoft.com/office/drawing/2014/main" id="{3B608498-3E93-C99F-5548-9BEE01A7EE76}"/>
              </a:ext>
            </a:extLst>
          </p:cNvPr>
          <p:cNvSpPr>
            <a:spLocks noGrp="1"/>
          </p:cNvSpPr>
          <p:nvPr>
            <p:ph type="ftr" sz="quarter" idx="3"/>
          </p:nvPr>
        </p:nvSpPr>
        <p:spPr/>
        <p:txBody>
          <a:bodyPr/>
          <a:lstStyle/>
          <a:p>
            <a:r>
              <a:rPr lang="en-US" sz="1200" dirty="0"/>
              <a:t>Long </a:t>
            </a:r>
            <a:r>
              <a:rPr lang="en-US" sz="1200" dirty="0" err="1"/>
              <a:t>GV</a:t>
            </a:r>
            <a:r>
              <a:rPr lang="en-US" sz="1200" dirty="0"/>
              <a:t>, et al. </a:t>
            </a:r>
            <a:r>
              <a:rPr lang="en-US" sz="1200" i="1" dirty="0"/>
              <a:t>Lancet Oncol</a:t>
            </a:r>
            <a:r>
              <a:rPr lang="en-US" sz="1200" dirty="0"/>
              <a:t>. 2019;20(7):961-971. </a:t>
            </a:r>
          </a:p>
        </p:txBody>
      </p:sp>
      <p:sp>
        <p:nvSpPr>
          <p:cNvPr id="9" name="Rectangle 8">
            <a:extLst>
              <a:ext uri="{FF2B5EF4-FFF2-40B4-BE49-F238E27FC236}">
                <a16:creationId xmlns:a16="http://schemas.microsoft.com/office/drawing/2014/main" id="{0962B72E-DDD1-4D1A-483D-F46AA7BAB69F}"/>
              </a:ext>
            </a:extLst>
          </p:cNvPr>
          <p:cNvSpPr/>
          <p:nvPr/>
        </p:nvSpPr>
        <p:spPr>
          <a:xfrm>
            <a:off x="6096000" y="4978400"/>
            <a:ext cx="4445000" cy="393700"/>
          </a:xfrm>
          <a:prstGeom prst="rect">
            <a:avLst/>
          </a:prstGeom>
          <a:solidFill>
            <a:srgbClr val="F8E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BCC78D-C5A7-BC48-9895-6CF0A02121C8}"/>
              </a:ext>
            </a:extLst>
          </p:cNvPr>
          <p:cNvSpPr txBox="1"/>
          <p:nvPr/>
        </p:nvSpPr>
        <p:spPr>
          <a:xfrm>
            <a:off x="6187824" y="4965013"/>
            <a:ext cx="4286751" cy="430887"/>
          </a:xfrm>
          <a:prstGeom prst="rect">
            <a:avLst/>
          </a:prstGeom>
          <a:noFill/>
        </p:spPr>
        <p:txBody>
          <a:bodyPr wrap="none" rtlCol="0">
            <a:spAutoFit/>
          </a:bodyPr>
          <a:lstStyle/>
          <a:p>
            <a:r>
              <a:rPr lang="en-US" sz="1100" b="1" dirty="0">
                <a:solidFill>
                  <a:srgbClr val="000000"/>
                </a:solidFill>
              </a:rPr>
              <a:t>Patients with pathological, </a:t>
            </a:r>
            <a:r>
              <a:rPr lang="en-US" sz="1100" b="1" dirty="0" err="1">
                <a:solidFill>
                  <a:srgbClr val="000000"/>
                </a:solidFill>
              </a:rPr>
              <a:t>RECIST</a:t>
            </a:r>
            <a:r>
              <a:rPr lang="en-US" sz="1100" b="1" dirty="0">
                <a:solidFill>
                  <a:srgbClr val="000000"/>
                </a:solidFill>
              </a:rPr>
              <a:t>, and metabolic responses</a:t>
            </a:r>
          </a:p>
          <a:p>
            <a:r>
              <a:rPr lang="en-US" sz="1100" b="1" dirty="0">
                <a:solidFill>
                  <a:srgbClr val="000000"/>
                </a:solidFill>
              </a:rPr>
              <a:t>at 12 weeks</a:t>
            </a:r>
          </a:p>
        </p:txBody>
      </p:sp>
      <p:sp>
        <p:nvSpPr>
          <p:cNvPr id="10" name="Rectangle 9">
            <a:extLst>
              <a:ext uri="{FF2B5EF4-FFF2-40B4-BE49-F238E27FC236}">
                <a16:creationId xmlns:a16="http://schemas.microsoft.com/office/drawing/2014/main" id="{32C1DB98-D645-CA17-9512-1B1C8AEEB79C}"/>
              </a:ext>
            </a:extLst>
          </p:cNvPr>
          <p:cNvSpPr/>
          <p:nvPr/>
        </p:nvSpPr>
        <p:spPr>
          <a:xfrm rot="20081703">
            <a:off x="2502155" y="4781606"/>
            <a:ext cx="68122" cy="6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40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CB44A9-817E-7842-9918-226A7C786E59}"/>
              </a:ext>
            </a:extLst>
          </p:cNvPr>
          <p:cNvSpPr>
            <a:spLocks noGrp="1"/>
          </p:cNvSpPr>
          <p:nvPr>
            <p:ph type="title"/>
          </p:nvPr>
        </p:nvSpPr>
        <p:spPr/>
        <p:txBody>
          <a:bodyPr>
            <a:normAutofit fontScale="90000"/>
          </a:bodyPr>
          <a:lstStyle/>
          <a:p>
            <a:r>
              <a:rPr lang="en-US" dirty="0"/>
              <a:t>Relapse-Free Survival in Patients Receiving Neoadjuvant Dabrafenib and Trametinib by </a:t>
            </a:r>
            <a:r>
              <a:rPr lang="en-US" dirty="0" err="1"/>
              <a:t>pCR</a:t>
            </a:r>
            <a:r>
              <a:rPr lang="en-US" dirty="0"/>
              <a:t> vs No </a:t>
            </a:r>
            <a:r>
              <a:rPr lang="en-US" dirty="0" err="1"/>
              <a:t>pCR</a:t>
            </a:r>
            <a:endParaRPr lang="en-US" dirty="0"/>
          </a:p>
        </p:txBody>
      </p:sp>
      <p:sp>
        <p:nvSpPr>
          <p:cNvPr id="3" name="Footer Placeholder 2">
            <a:extLst>
              <a:ext uri="{FF2B5EF4-FFF2-40B4-BE49-F238E27FC236}">
                <a16:creationId xmlns:a16="http://schemas.microsoft.com/office/drawing/2014/main" id="{9DC49487-F556-D693-40E6-E94A0D70CAE9}"/>
              </a:ext>
            </a:extLst>
          </p:cNvPr>
          <p:cNvSpPr>
            <a:spLocks noGrp="1"/>
          </p:cNvSpPr>
          <p:nvPr>
            <p:ph type="ftr" sz="quarter" idx="3"/>
          </p:nvPr>
        </p:nvSpPr>
        <p:spPr/>
        <p:txBody>
          <a:bodyPr/>
          <a:lstStyle/>
          <a:p>
            <a:r>
              <a:rPr lang="fr-FR" dirty="0"/>
              <a:t>Long </a:t>
            </a:r>
            <a:r>
              <a:rPr lang="fr-FR" dirty="0" err="1"/>
              <a:t>GV</a:t>
            </a:r>
            <a:r>
              <a:rPr lang="fr-FR" dirty="0"/>
              <a:t>, et al. Lancet </a:t>
            </a:r>
            <a:r>
              <a:rPr lang="fr-FR" dirty="0" err="1"/>
              <a:t>Oncol</a:t>
            </a:r>
            <a:r>
              <a:rPr lang="fr-FR" dirty="0"/>
              <a:t>. 2019;20(7):961-971. </a:t>
            </a:r>
          </a:p>
        </p:txBody>
      </p:sp>
      <p:pic>
        <p:nvPicPr>
          <p:cNvPr id="6" name="Content Placeholder 5">
            <a:extLst>
              <a:ext uri="{FF2B5EF4-FFF2-40B4-BE49-F238E27FC236}">
                <a16:creationId xmlns:a16="http://schemas.microsoft.com/office/drawing/2014/main" id="{BF4FD4FD-B660-A641-B374-FA5927970D00}"/>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5205401" y="1272412"/>
            <a:ext cx="3843337" cy="5246688"/>
          </a:xfrm>
          <a:prstGeom prst="rect">
            <a:avLst/>
          </a:prstGeom>
        </p:spPr>
      </p:pic>
      <p:sp>
        <p:nvSpPr>
          <p:cNvPr id="7" name="TextBox 6">
            <a:extLst>
              <a:ext uri="{FF2B5EF4-FFF2-40B4-BE49-F238E27FC236}">
                <a16:creationId xmlns:a16="http://schemas.microsoft.com/office/drawing/2014/main" id="{FBEAB7A8-B86F-764C-9BA5-C23DD9142379}"/>
              </a:ext>
            </a:extLst>
          </p:cNvPr>
          <p:cNvSpPr txBox="1"/>
          <p:nvPr/>
        </p:nvSpPr>
        <p:spPr>
          <a:xfrm>
            <a:off x="2621045" y="1598551"/>
            <a:ext cx="2719136" cy="923330"/>
          </a:xfrm>
          <a:prstGeom prst="rect">
            <a:avLst/>
          </a:prstGeom>
          <a:noFill/>
        </p:spPr>
        <p:txBody>
          <a:bodyPr wrap="square" rtlCol="0">
            <a:spAutoFit/>
          </a:bodyPr>
          <a:lstStyle/>
          <a:p>
            <a:pPr algn="ctr"/>
            <a:r>
              <a:rPr lang="en-US" dirty="0"/>
              <a:t>RFS for all pts; compare to </a:t>
            </a:r>
            <a:r>
              <a:rPr lang="en-US" dirty="0" err="1"/>
              <a:t>NIVO</a:t>
            </a:r>
            <a:r>
              <a:rPr lang="en-US" dirty="0"/>
              <a:t> or </a:t>
            </a:r>
            <a:r>
              <a:rPr lang="en-US" dirty="0" err="1"/>
              <a:t>PEMBRO</a:t>
            </a:r>
            <a:r>
              <a:rPr lang="en-US" dirty="0"/>
              <a:t> with 50% RFS at 5 years </a:t>
            </a:r>
          </a:p>
        </p:txBody>
      </p:sp>
      <p:sp>
        <p:nvSpPr>
          <p:cNvPr id="8" name="TextBox 7">
            <a:extLst>
              <a:ext uri="{FF2B5EF4-FFF2-40B4-BE49-F238E27FC236}">
                <a16:creationId xmlns:a16="http://schemas.microsoft.com/office/drawing/2014/main" id="{70F78659-08D1-1A43-937C-2A15F784D620}"/>
              </a:ext>
            </a:extLst>
          </p:cNvPr>
          <p:cNvSpPr txBox="1"/>
          <p:nvPr/>
        </p:nvSpPr>
        <p:spPr>
          <a:xfrm>
            <a:off x="2652471" y="3526644"/>
            <a:ext cx="2642870" cy="646331"/>
          </a:xfrm>
          <a:prstGeom prst="rect">
            <a:avLst/>
          </a:prstGeom>
          <a:noFill/>
        </p:spPr>
        <p:txBody>
          <a:bodyPr wrap="square" rtlCol="0">
            <a:spAutoFit/>
          </a:bodyPr>
          <a:lstStyle/>
          <a:p>
            <a:pPr algn="ctr"/>
            <a:r>
              <a:rPr lang="en-US" dirty="0"/>
              <a:t>RFS for </a:t>
            </a:r>
            <a:r>
              <a:rPr lang="en-US" dirty="0" err="1"/>
              <a:t>pCR</a:t>
            </a:r>
            <a:r>
              <a:rPr lang="en-US" dirty="0"/>
              <a:t> pts; inferior to </a:t>
            </a:r>
            <a:r>
              <a:rPr lang="en-US" dirty="0" err="1"/>
              <a:t>IPI</a:t>
            </a:r>
            <a:r>
              <a:rPr lang="en-US" dirty="0"/>
              <a:t>/</a:t>
            </a:r>
            <a:r>
              <a:rPr lang="en-US" dirty="0" err="1"/>
              <a:t>NIVO</a:t>
            </a:r>
            <a:r>
              <a:rPr lang="en-US" dirty="0"/>
              <a:t> or </a:t>
            </a:r>
            <a:r>
              <a:rPr lang="en-US" dirty="0" err="1"/>
              <a:t>NIVO</a:t>
            </a:r>
            <a:r>
              <a:rPr lang="en-US" dirty="0"/>
              <a:t>/</a:t>
            </a:r>
            <a:r>
              <a:rPr lang="en-US" dirty="0" err="1"/>
              <a:t>RELA</a:t>
            </a:r>
            <a:endParaRPr lang="en-US" dirty="0"/>
          </a:p>
        </p:txBody>
      </p:sp>
      <p:sp>
        <p:nvSpPr>
          <p:cNvPr id="9" name="TextBox 8">
            <a:extLst>
              <a:ext uri="{FF2B5EF4-FFF2-40B4-BE49-F238E27FC236}">
                <a16:creationId xmlns:a16="http://schemas.microsoft.com/office/drawing/2014/main" id="{1AA84820-A5D1-AB4B-973A-5B87B4907C98}"/>
              </a:ext>
            </a:extLst>
          </p:cNvPr>
          <p:cNvSpPr txBox="1"/>
          <p:nvPr/>
        </p:nvSpPr>
        <p:spPr>
          <a:xfrm>
            <a:off x="2753196" y="5300107"/>
            <a:ext cx="2452205" cy="369332"/>
          </a:xfrm>
          <a:prstGeom prst="rect">
            <a:avLst/>
          </a:prstGeom>
          <a:noFill/>
        </p:spPr>
        <p:txBody>
          <a:bodyPr wrap="square" rtlCol="0">
            <a:spAutoFit/>
          </a:bodyPr>
          <a:lstStyle/>
          <a:p>
            <a:pPr algn="ctr"/>
            <a:r>
              <a:rPr lang="en-US" dirty="0"/>
              <a:t>RFS for non-</a:t>
            </a:r>
            <a:r>
              <a:rPr lang="en-US" dirty="0" err="1"/>
              <a:t>pCR</a:t>
            </a:r>
            <a:r>
              <a:rPr lang="en-US" dirty="0"/>
              <a:t> pts</a:t>
            </a:r>
          </a:p>
        </p:txBody>
      </p:sp>
    </p:spTree>
    <p:extLst>
      <p:ext uri="{BB962C8B-B14F-4D97-AF65-F5344CB8AC3E}">
        <p14:creationId xmlns:p14="http://schemas.microsoft.com/office/powerpoint/2010/main" val="192355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a:t>Neoadjuvant Therapy: Relapse by Pathological Complete Response for Targeted Versus Immune Therapy</a:t>
            </a:r>
          </a:p>
        </p:txBody>
      </p:sp>
      <p:sp>
        <p:nvSpPr>
          <p:cNvPr id="7" name="Footer Placeholder 6">
            <a:extLst>
              <a:ext uri="{FF2B5EF4-FFF2-40B4-BE49-F238E27FC236}">
                <a16:creationId xmlns:a16="http://schemas.microsoft.com/office/drawing/2014/main" id="{F8E22455-697F-2D26-0005-688EE23F40C7}"/>
              </a:ext>
            </a:extLst>
          </p:cNvPr>
          <p:cNvSpPr>
            <a:spLocks noGrp="1"/>
          </p:cNvSpPr>
          <p:nvPr>
            <p:ph type="ftr" sz="quarter" idx="3"/>
          </p:nvPr>
        </p:nvSpPr>
        <p:spPr/>
        <p:txBody>
          <a:bodyPr/>
          <a:lstStyle/>
          <a:p>
            <a:r>
              <a:rPr lang="es-ES" dirty="0"/>
              <a:t>Menzies AM, et al. ASCO 2019. </a:t>
            </a:r>
            <a:r>
              <a:rPr lang="es-ES" dirty="0" err="1"/>
              <a:t>Abstract</a:t>
            </a:r>
            <a:r>
              <a:rPr lang="es-ES" dirty="0"/>
              <a:t> 9503. </a:t>
            </a:r>
          </a:p>
        </p:txBody>
      </p:sp>
      <p:sp>
        <p:nvSpPr>
          <p:cNvPr id="12" name="TextBox 11"/>
          <p:cNvSpPr txBox="1"/>
          <p:nvPr/>
        </p:nvSpPr>
        <p:spPr>
          <a:xfrm>
            <a:off x="7322387" y="1913000"/>
            <a:ext cx="2179054" cy="369332"/>
          </a:xfrm>
          <a:prstGeom prst="rect">
            <a:avLst/>
          </a:prstGeom>
          <a:noFill/>
        </p:spPr>
        <p:txBody>
          <a:bodyPr wrap="square" rtlCol="0">
            <a:spAutoFit/>
          </a:bodyPr>
          <a:lstStyle/>
          <a:p>
            <a:r>
              <a:rPr lang="en-US" b="1" dirty="0"/>
              <a:t>Targeted Therapy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0321" y="2574533"/>
            <a:ext cx="4388378" cy="238680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7431" y="2574533"/>
            <a:ext cx="4388378" cy="2378809"/>
          </a:xfrm>
          <a:prstGeom prst="rect">
            <a:avLst/>
          </a:prstGeom>
        </p:spPr>
      </p:pic>
      <p:sp>
        <p:nvSpPr>
          <p:cNvPr id="4" name="TextBox 3"/>
          <p:cNvSpPr txBox="1"/>
          <p:nvPr/>
        </p:nvSpPr>
        <p:spPr>
          <a:xfrm>
            <a:off x="2755995" y="5064319"/>
            <a:ext cx="1819729" cy="400110"/>
          </a:xfrm>
          <a:prstGeom prst="rect">
            <a:avLst/>
          </a:prstGeom>
          <a:noFill/>
        </p:spPr>
        <p:txBody>
          <a:bodyPr wrap="none" rtlCol="0">
            <a:spAutoFit/>
          </a:bodyPr>
          <a:lstStyle/>
          <a:p>
            <a:r>
              <a:rPr lang="en-US" sz="2000"/>
              <a:t>Med f/u 10 </a:t>
            </a:r>
            <a:r>
              <a:rPr lang="en-US" sz="2000" err="1"/>
              <a:t>mo</a:t>
            </a:r>
            <a:endParaRPr lang="en-US" sz="2000"/>
          </a:p>
        </p:txBody>
      </p:sp>
      <p:sp>
        <p:nvSpPr>
          <p:cNvPr id="15" name="TextBox 14"/>
          <p:cNvSpPr txBox="1"/>
          <p:nvPr/>
        </p:nvSpPr>
        <p:spPr>
          <a:xfrm>
            <a:off x="7598155" y="5060321"/>
            <a:ext cx="1819729" cy="400110"/>
          </a:xfrm>
          <a:prstGeom prst="rect">
            <a:avLst/>
          </a:prstGeom>
          <a:noFill/>
        </p:spPr>
        <p:txBody>
          <a:bodyPr wrap="none" rtlCol="0">
            <a:spAutoFit/>
          </a:bodyPr>
          <a:lstStyle/>
          <a:p>
            <a:r>
              <a:rPr lang="en-US" sz="2000"/>
              <a:t>Med f/u 22 </a:t>
            </a:r>
            <a:r>
              <a:rPr lang="en-US" sz="2000" err="1"/>
              <a:t>mo</a:t>
            </a:r>
            <a:endParaRPr lang="en-US" sz="2000"/>
          </a:p>
        </p:txBody>
      </p:sp>
      <p:cxnSp>
        <p:nvCxnSpPr>
          <p:cNvPr id="16" name="Straight Connector 15"/>
          <p:cNvCxnSpPr/>
          <p:nvPr/>
        </p:nvCxnSpPr>
        <p:spPr>
          <a:xfrm flipH="1" flipV="1">
            <a:off x="2949775" y="2662590"/>
            <a:ext cx="3320" cy="1563098"/>
          </a:xfrm>
          <a:prstGeom prst="line">
            <a:avLst/>
          </a:prstGeom>
          <a:ln w="2222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36792" y="2695361"/>
            <a:ext cx="439544" cy="230832"/>
          </a:xfrm>
          <a:prstGeom prst="rect">
            <a:avLst/>
          </a:prstGeom>
          <a:noFill/>
        </p:spPr>
        <p:txBody>
          <a:bodyPr wrap="none" rtlCol="0">
            <a:spAutoFit/>
          </a:bodyPr>
          <a:lstStyle/>
          <a:p>
            <a:r>
              <a:rPr lang="en-US" sz="900">
                <a:solidFill>
                  <a:srgbClr val="0471B8"/>
                </a:solidFill>
              </a:rPr>
              <a:t>100%</a:t>
            </a:r>
          </a:p>
        </p:txBody>
      </p:sp>
      <p:sp>
        <p:nvSpPr>
          <p:cNvPr id="18" name="TextBox 17"/>
          <p:cNvSpPr txBox="1"/>
          <p:nvPr/>
        </p:nvSpPr>
        <p:spPr>
          <a:xfrm>
            <a:off x="2936792" y="3108937"/>
            <a:ext cx="381836" cy="230832"/>
          </a:xfrm>
          <a:prstGeom prst="rect">
            <a:avLst/>
          </a:prstGeom>
          <a:noFill/>
        </p:spPr>
        <p:txBody>
          <a:bodyPr wrap="none" rtlCol="0">
            <a:spAutoFit/>
          </a:bodyPr>
          <a:lstStyle/>
          <a:p>
            <a:r>
              <a:rPr lang="en-US" sz="900">
                <a:solidFill>
                  <a:srgbClr val="E29E02"/>
                </a:solidFill>
              </a:rPr>
              <a:t>72%</a:t>
            </a:r>
          </a:p>
        </p:txBody>
      </p:sp>
      <p:cxnSp>
        <p:nvCxnSpPr>
          <p:cNvPr id="19" name="Straight Connector 18"/>
          <p:cNvCxnSpPr/>
          <p:nvPr/>
        </p:nvCxnSpPr>
        <p:spPr>
          <a:xfrm flipH="1" flipV="1">
            <a:off x="7858658" y="2810777"/>
            <a:ext cx="16304" cy="1408054"/>
          </a:xfrm>
          <a:prstGeom prst="line">
            <a:avLst/>
          </a:prstGeom>
          <a:ln w="2222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54298" y="3359863"/>
            <a:ext cx="807988" cy="407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TextBox 22"/>
          <p:cNvSpPr txBox="1"/>
          <p:nvPr/>
        </p:nvSpPr>
        <p:spPr>
          <a:xfrm>
            <a:off x="5008035" y="2613146"/>
            <a:ext cx="506870" cy="276999"/>
          </a:xfrm>
          <a:prstGeom prst="rect">
            <a:avLst/>
          </a:prstGeom>
          <a:noFill/>
        </p:spPr>
        <p:txBody>
          <a:bodyPr wrap="none" rtlCol="0">
            <a:spAutoFit/>
          </a:bodyPr>
          <a:lstStyle/>
          <a:p>
            <a:r>
              <a:rPr lang="en-US" sz="1200" dirty="0" err="1">
                <a:solidFill>
                  <a:srgbClr val="0471B8"/>
                </a:solidFill>
              </a:rPr>
              <a:t>pCR</a:t>
            </a:r>
            <a:r>
              <a:rPr lang="en-US" sz="1200" dirty="0">
                <a:solidFill>
                  <a:srgbClr val="0471B8"/>
                </a:solidFill>
              </a:rPr>
              <a:t>*</a:t>
            </a:r>
          </a:p>
        </p:txBody>
      </p:sp>
      <p:sp>
        <p:nvSpPr>
          <p:cNvPr id="24" name="TextBox 23"/>
          <p:cNvSpPr txBox="1"/>
          <p:nvPr/>
        </p:nvSpPr>
        <p:spPr>
          <a:xfrm>
            <a:off x="4893220" y="3071744"/>
            <a:ext cx="718466" cy="276999"/>
          </a:xfrm>
          <a:prstGeom prst="rect">
            <a:avLst/>
          </a:prstGeom>
          <a:noFill/>
        </p:spPr>
        <p:txBody>
          <a:bodyPr wrap="none" rtlCol="0">
            <a:spAutoFit/>
          </a:bodyPr>
          <a:lstStyle/>
          <a:p>
            <a:r>
              <a:rPr lang="en-US" sz="1200">
                <a:solidFill>
                  <a:srgbClr val="E29E02"/>
                </a:solidFill>
              </a:rPr>
              <a:t>non-</a:t>
            </a:r>
            <a:r>
              <a:rPr lang="en-US" sz="1200" err="1">
                <a:solidFill>
                  <a:srgbClr val="E29E02"/>
                </a:solidFill>
              </a:rPr>
              <a:t>pCR</a:t>
            </a:r>
            <a:endParaRPr lang="en-US" sz="1200">
              <a:solidFill>
                <a:srgbClr val="E29E02"/>
              </a:solidFill>
            </a:endParaRPr>
          </a:p>
        </p:txBody>
      </p:sp>
      <p:sp>
        <p:nvSpPr>
          <p:cNvPr id="25" name="Rectangle 24"/>
          <p:cNvSpPr/>
          <p:nvPr/>
        </p:nvSpPr>
        <p:spPr>
          <a:xfrm>
            <a:off x="9745418" y="2927714"/>
            <a:ext cx="654794" cy="335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9870313" y="2872205"/>
            <a:ext cx="429926" cy="276999"/>
          </a:xfrm>
          <a:prstGeom prst="rect">
            <a:avLst/>
          </a:prstGeom>
          <a:solidFill>
            <a:schemeClr val="bg1"/>
          </a:solidFill>
        </p:spPr>
        <p:txBody>
          <a:bodyPr wrap="none" rtlCol="0">
            <a:spAutoFit/>
          </a:bodyPr>
          <a:lstStyle/>
          <a:p>
            <a:r>
              <a:rPr lang="en-US" sz="1200" err="1">
                <a:solidFill>
                  <a:srgbClr val="0471B8"/>
                </a:solidFill>
              </a:rPr>
              <a:t>pCR</a:t>
            </a:r>
            <a:endParaRPr lang="en-US" sz="1200">
              <a:solidFill>
                <a:srgbClr val="0471B8"/>
              </a:solidFill>
            </a:endParaRPr>
          </a:p>
        </p:txBody>
      </p:sp>
      <p:sp>
        <p:nvSpPr>
          <p:cNvPr id="27" name="TextBox 26"/>
          <p:cNvSpPr txBox="1"/>
          <p:nvPr/>
        </p:nvSpPr>
        <p:spPr>
          <a:xfrm>
            <a:off x="9755498" y="3822195"/>
            <a:ext cx="718466" cy="276999"/>
          </a:xfrm>
          <a:prstGeom prst="rect">
            <a:avLst/>
          </a:prstGeom>
          <a:noFill/>
        </p:spPr>
        <p:txBody>
          <a:bodyPr wrap="none" rtlCol="0">
            <a:spAutoFit/>
          </a:bodyPr>
          <a:lstStyle/>
          <a:p>
            <a:r>
              <a:rPr lang="en-US" sz="1200">
                <a:solidFill>
                  <a:srgbClr val="E29E02"/>
                </a:solidFill>
              </a:rPr>
              <a:t>non-</a:t>
            </a:r>
            <a:r>
              <a:rPr lang="en-US" sz="1200" err="1">
                <a:solidFill>
                  <a:srgbClr val="E29E02"/>
                </a:solidFill>
              </a:rPr>
              <a:t>pCR</a:t>
            </a:r>
            <a:endParaRPr lang="en-US" sz="1200">
              <a:solidFill>
                <a:srgbClr val="E29E02"/>
              </a:solidFill>
            </a:endParaRPr>
          </a:p>
        </p:txBody>
      </p:sp>
      <p:sp>
        <p:nvSpPr>
          <p:cNvPr id="28" name="TextBox 27"/>
          <p:cNvSpPr txBox="1"/>
          <p:nvPr/>
        </p:nvSpPr>
        <p:spPr>
          <a:xfrm>
            <a:off x="6659671" y="5683007"/>
            <a:ext cx="3504486" cy="230832"/>
          </a:xfrm>
          <a:prstGeom prst="rect">
            <a:avLst/>
          </a:prstGeom>
          <a:noFill/>
        </p:spPr>
        <p:txBody>
          <a:bodyPr wrap="none" rtlCol="0">
            <a:spAutoFit/>
          </a:bodyPr>
          <a:lstStyle/>
          <a:p>
            <a:r>
              <a:rPr lang="en-US" sz="900" dirty="0"/>
              <a:t>* 1 </a:t>
            </a:r>
            <a:r>
              <a:rPr lang="en-US" sz="900" dirty="0" err="1"/>
              <a:t>pt</a:t>
            </a:r>
            <a:r>
              <a:rPr lang="en-US" sz="900" dirty="0"/>
              <a:t> died from toxicity without recurrence, censored at time of death</a:t>
            </a:r>
          </a:p>
        </p:txBody>
      </p:sp>
      <p:cxnSp>
        <p:nvCxnSpPr>
          <p:cNvPr id="30" name="Straight Connector 29"/>
          <p:cNvCxnSpPr/>
          <p:nvPr/>
        </p:nvCxnSpPr>
        <p:spPr>
          <a:xfrm flipH="1" flipV="1">
            <a:off x="4386065" y="2658675"/>
            <a:ext cx="4672" cy="1560157"/>
          </a:xfrm>
          <a:prstGeom prst="line">
            <a:avLst/>
          </a:prstGeom>
          <a:ln w="2222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9310523" y="3026201"/>
            <a:ext cx="3690" cy="1184440"/>
          </a:xfrm>
          <a:prstGeom prst="line">
            <a:avLst/>
          </a:prstGeom>
          <a:ln w="2222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88765" y="2664335"/>
            <a:ext cx="439544" cy="230832"/>
          </a:xfrm>
          <a:prstGeom prst="rect">
            <a:avLst/>
          </a:prstGeom>
          <a:noFill/>
        </p:spPr>
        <p:txBody>
          <a:bodyPr wrap="none" rtlCol="0">
            <a:spAutoFit/>
          </a:bodyPr>
          <a:lstStyle/>
          <a:p>
            <a:r>
              <a:rPr lang="en-US" sz="900">
                <a:solidFill>
                  <a:srgbClr val="0471B8"/>
                </a:solidFill>
              </a:rPr>
              <a:t>100%</a:t>
            </a:r>
          </a:p>
        </p:txBody>
      </p:sp>
      <p:sp>
        <p:nvSpPr>
          <p:cNvPr id="33" name="TextBox 32"/>
          <p:cNvSpPr txBox="1"/>
          <p:nvPr/>
        </p:nvSpPr>
        <p:spPr>
          <a:xfrm>
            <a:off x="4388765" y="3108908"/>
            <a:ext cx="381836" cy="230832"/>
          </a:xfrm>
          <a:prstGeom prst="rect">
            <a:avLst/>
          </a:prstGeom>
          <a:noFill/>
        </p:spPr>
        <p:txBody>
          <a:bodyPr wrap="none" rtlCol="0">
            <a:spAutoFit/>
          </a:bodyPr>
          <a:lstStyle/>
          <a:p>
            <a:r>
              <a:rPr lang="en-US" sz="900">
                <a:solidFill>
                  <a:srgbClr val="E29E02"/>
                </a:solidFill>
              </a:rPr>
              <a:t>72%</a:t>
            </a:r>
          </a:p>
        </p:txBody>
      </p:sp>
      <p:sp>
        <p:nvSpPr>
          <p:cNvPr id="34" name="TextBox 33"/>
          <p:cNvSpPr txBox="1"/>
          <p:nvPr/>
        </p:nvSpPr>
        <p:spPr>
          <a:xfrm>
            <a:off x="7858658" y="2827985"/>
            <a:ext cx="381836" cy="230832"/>
          </a:xfrm>
          <a:prstGeom prst="rect">
            <a:avLst/>
          </a:prstGeom>
          <a:noFill/>
        </p:spPr>
        <p:txBody>
          <a:bodyPr wrap="none" rtlCol="0">
            <a:spAutoFit/>
          </a:bodyPr>
          <a:lstStyle/>
          <a:p>
            <a:r>
              <a:rPr lang="en-US" sz="900">
                <a:solidFill>
                  <a:srgbClr val="0471B8"/>
                </a:solidFill>
              </a:rPr>
              <a:t>88%</a:t>
            </a:r>
          </a:p>
        </p:txBody>
      </p:sp>
      <p:sp>
        <p:nvSpPr>
          <p:cNvPr id="35" name="TextBox 34"/>
          <p:cNvSpPr txBox="1"/>
          <p:nvPr/>
        </p:nvSpPr>
        <p:spPr>
          <a:xfrm>
            <a:off x="7858658" y="3331788"/>
            <a:ext cx="381836" cy="230832"/>
          </a:xfrm>
          <a:prstGeom prst="rect">
            <a:avLst/>
          </a:prstGeom>
          <a:noFill/>
        </p:spPr>
        <p:txBody>
          <a:bodyPr wrap="none" rtlCol="0">
            <a:spAutoFit/>
          </a:bodyPr>
          <a:lstStyle/>
          <a:p>
            <a:r>
              <a:rPr lang="en-US" sz="900">
                <a:solidFill>
                  <a:srgbClr val="E29E02"/>
                </a:solidFill>
              </a:rPr>
              <a:t>43%</a:t>
            </a:r>
          </a:p>
        </p:txBody>
      </p:sp>
      <p:sp>
        <p:nvSpPr>
          <p:cNvPr id="36" name="TextBox 35"/>
          <p:cNvSpPr txBox="1"/>
          <p:nvPr/>
        </p:nvSpPr>
        <p:spPr>
          <a:xfrm>
            <a:off x="9310523" y="3055844"/>
            <a:ext cx="381836" cy="230832"/>
          </a:xfrm>
          <a:prstGeom prst="rect">
            <a:avLst/>
          </a:prstGeom>
          <a:noFill/>
        </p:spPr>
        <p:txBody>
          <a:bodyPr wrap="none" rtlCol="0">
            <a:spAutoFit/>
          </a:bodyPr>
          <a:lstStyle/>
          <a:p>
            <a:r>
              <a:rPr lang="en-US" sz="900">
                <a:solidFill>
                  <a:srgbClr val="0471B8"/>
                </a:solidFill>
              </a:rPr>
              <a:t>78%</a:t>
            </a:r>
          </a:p>
        </p:txBody>
      </p:sp>
      <p:sp>
        <p:nvSpPr>
          <p:cNvPr id="37" name="TextBox 36"/>
          <p:cNvSpPr txBox="1"/>
          <p:nvPr/>
        </p:nvSpPr>
        <p:spPr>
          <a:xfrm>
            <a:off x="9310523" y="3819434"/>
            <a:ext cx="324128" cy="230832"/>
          </a:xfrm>
          <a:prstGeom prst="rect">
            <a:avLst/>
          </a:prstGeom>
          <a:noFill/>
        </p:spPr>
        <p:txBody>
          <a:bodyPr wrap="none" rtlCol="0">
            <a:spAutoFit/>
          </a:bodyPr>
          <a:lstStyle/>
          <a:p>
            <a:r>
              <a:rPr lang="en-US" sz="900">
                <a:solidFill>
                  <a:srgbClr val="E29E02"/>
                </a:solidFill>
              </a:rPr>
              <a:t>8%</a:t>
            </a:r>
          </a:p>
        </p:txBody>
      </p:sp>
      <p:sp>
        <p:nvSpPr>
          <p:cNvPr id="6" name="TextBox 5">
            <a:extLst>
              <a:ext uri="{FF2B5EF4-FFF2-40B4-BE49-F238E27FC236}">
                <a16:creationId xmlns:a16="http://schemas.microsoft.com/office/drawing/2014/main" id="{CCE61F32-A45D-BF5B-D8A5-9E7AC65B7CFC}"/>
              </a:ext>
            </a:extLst>
          </p:cNvPr>
          <p:cNvSpPr txBox="1"/>
          <p:nvPr/>
        </p:nvSpPr>
        <p:spPr>
          <a:xfrm>
            <a:off x="2338908" y="1901490"/>
            <a:ext cx="2386723" cy="369332"/>
          </a:xfrm>
          <a:prstGeom prst="rect">
            <a:avLst/>
          </a:prstGeom>
          <a:noFill/>
        </p:spPr>
        <p:txBody>
          <a:bodyPr wrap="square" rtlCol="0">
            <a:spAutoFit/>
          </a:bodyPr>
          <a:lstStyle/>
          <a:p>
            <a:r>
              <a:rPr lang="en-US" b="1" dirty="0"/>
              <a:t>     Immunotherapy</a:t>
            </a:r>
          </a:p>
        </p:txBody>
      </p:sp>
    </p:spTree>
    <p:extLst>
      <p:ext uri="{BB962C8B-B14F-4D97-AF65-F5344CB8AC3E}">
        <p14:creationId xmlns:p14="http://schemas.microsoft.com/office/powerpoint/2010/main" val="75959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7901-4D19-7146-8A43-5C0A59FFF821}"/>
              </a:ext>
            </a:extLst>
          </p:cNvPr>
          <p:cNvSpPr>
            <a:spLocks noGrp="1"/>
          </p:cNvSpPr>
          <p:nvPr>
            <p:ph type="title"/>
          </p:nvPr>
        </p:nvSpPr>
        <p:spPr/>
        <p:txBody>
          <a:bodyPr/>
          <a:lstStyle/>
          <a:p>
            <a:r>
              <a:rPr lang="en-US" dirty="0"/>
              <a:t>Neoadjuvant </a:t>
            </a:r>
            <a:r>
              <a:rPr lang="en-US" u="sng" dirty="0"/>
              <a:t>Immunotherapy</a:t>
            </a:r>
            <a:r>
              <a:rPr lang="en-US" dirty="0"/>
              <a:t>: Pooled Analysis</a:t>
            </a:r>
          </a:p>
        </p:txBody>
      </p:sp>
      <p:sp>
        <p:nvSpPr>
          <p:cNvPr id="6" name="Rectangle 5">
            <a:extLst>
              <a:ext uri="{FF2B5EF4-FFF2-40B4-BE49-F238E27FC236}">
                <a16:creationId xmlns:a16="http://schemas.microsoft.com/office/drawing/2014/main" id="{B9280344-A0EE-D14A-A036-5E514878F0D1}"/>
              </a:ext>
            </a:extLst>
          </p:cNvPr>
          <p:cNvSpPr/>
          <p:nvPr/>
        </p:nvSpPr>
        <p:spPr bwMode="auto">
          <a:xfrm>
            <a:off x="1668462" y="1681361"/>
            <a:ext cx="330200" cy="528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Tahoma" panose="020B0604030504040204" pitchFamily="34" charset="0"/>
            </a:endParaRPr>
          </a:p>
        </p:txBody>
      </p:sp>
      <p:pic>
        <p:nvPicPr>
          <p:cNvPr id="3" name="Picture 2"/>
          <p:cNvPicPr>
            <a:picLocks noChangeAspect="1"/>
          </p:cNvPicPr>
          <p:nvPr/>
        </p:nvPicPr>
        <p:blipFill>
          <a:blip r:embed="rId2"/>
          <a:stretch>
            <a:fillRect/>
          </a:stretch>
        </p:blipFill>
        <p:spPr>
          <a:xfrm>
            <a:off x="1459230" y="1366278"/>
            <a:ext cx="9273540" cy="4796658"/>
          </a:xfrm>
          <a:prstGeom prst="rect">
            <a:avLst/>
          </a:prstGeom>
        </p:spPr>
      </p:pic>
      <p:sp>
        <p:nvSpPr>
          <p:cNvPr id="7" name="Footer Placeholder 6">
            <a:extLst>
              <a:ext uri="{FF2B5EF4-FFF2-40B4-BE49-F238E27FC236}">
                <a16:creationId xmlns:a16="http://schemas.microsoft.com/office/drawing/2014/main" id="{4A0AA555-422D-D2C6-2442-A5AA7504EAB3}"/>
              </a:ext>
            </a:extLst>
          </p:cNvPr>
          <p:cNvSpPr>
            <a:spLocks noGrp="1"/>
          </p:cNvSpPr>
          <p:nvPr>
            <p:ph type="ftr" sz="quarter" idx="3"/>
          </p:nvPr>
        </p:nvSpPr>
        <p:spPr/>
        <p:txBody>
          <a:bodyPr/>
          <a:lstStyle/>
          <a:p>
            <a:r>
              <a:rPr lang="da-DK" dirty="0"/>
              <a:t>Menzies AM, et al. </a:t>
            </a:r>
            <a:r>
              <a:rPr lang="da-DK" i="1" dirty="0"/>
              <a:t>Nat Med. </a:t>
            </a:r>
            <a:r>
              <a:rPr lang="da-DK" dirty="0"/>
              <a:t>2021;27(2):301-309. </a:t>
            </a:r>
          </a:p>
        </p:txBody>
      </p:sp>
    </p:spTree>
    <p:extLst>
      <p:ext uri="{BB962C8B-B14F-4D97-AF65-F5344CB8AC3E}">
        <p14:creationId xmlns:p14="http://schemas.microsoft.com/office/powerpoint/2010/main" val="320467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u="sng" dirty="0" err="1"/>
              <a:t>BRAF</a:t>
            </a:r>
            <a:r>
              <a:rPr lang="en-US" u="sng" dirty="0"/>
              <a:t>/MEK</a:t>
            </a:r>
            <a:r>
              <a:rPr lang="en-US" dirty="0"/>
              <a:t> Neoadjuvant Therapy?</a:t>
            </a:r>
          </a:p>
        </p:txBody>
      </p:sp>
      <p:pic>
        <p:nvPicPr>
          <p:cNvPr id="4" name="Picture 3"/>
          <p:cNvPicPr>
            <a:picLocks noChangeAspect="1"/>
          </p:cNvPicPr>
          <p:nvPr/>
        </p:nvPicPr>
        <p:blipFill>
          <a:blip r:embed="rId2"/>
          <a:stretch>
            <a:fillRect/>
          </a:stretch>
        </p:blipFill>
        <p:spPr>
          <a:xfrm>
            <a:off x="1181100" y="1164994"/>
            <a:ext cx="9829800" cy="5010150"/>
          </a:xfrm>
          <a:prstGeom prst="rect">
            <a:avLst/>
          </a:prstGeom>
        </p:spPr>
      </p:pic>
      <p:sp>
        <p:nvSpPr>
          <p:cNvPr id="5" name="Footer Placeholder 4">
            <a:extLst>
              <a:ext uri="{FF2B5EF4-FFF2-40B4-BE49-F238E27FC236}">
                <a16:creationId xmlns:a16="http://schemas.microsoft.com/office/drawing/2014/main" id="{D118050A-4E05-7559-1FDF-12442E1025D0}"/>
              </a:ext>
            </a:extLst>
          </p:cNvPr>
          <p:cNvSpPr>
            <a:spLocks noGrp="1"/>
          </p:cNvSpPr>
          <p:nvPr>
            <p:ph type="ftr" sz="quarter" idx="3"/>
          </p:nvPr>
        </p:nvSpPr>
        <p:spPr/>
        <p:txBody>
          <a:bodyPr/>
          <a:lstStyle/>
          <a:p>
            <a:r>
              <a:rPr lang="da-DK" dirty="0"/>
              <a:t>Menzies AM, et al. </a:t>
            </a:r>
            <a:r>
              <a:rPr lang="da-DK" i="1" dirty="0"/>
              <a:t>Nat Med. </a:t>
            </a:r>
            <a:r>
              <a:rPr lang="da-DK" dirty="0"/>
              <a:t>2021;27(2):301-309. </a:t>
            </a:r>
          </a:p>
        </p:txBody>
      </p:sp>
    </p:spTree>
    <p:extLst>
      <p:ext uri="{BB962C8B-B14F-4D97-AF65-F5344CB8AC3E}">
        <p14:creationId xmlns:p14="http://schemas.microsoft.com/office/powerpoint/2010/main" val="262590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290"/>
            <a:ext cx="10744200" cy="1185577"/>
          </a:xfrm>
        </p:spPr>
        <p:txBody>
          <a:bodyPr/>
          <a:lstStyle/>
          <a:p>
            <a:r>
              <a:rPr lang="en-US" dirty="0"/>
              <a:t>Event Free Survival (</a:t>
            </a:r>
            <a:r>
              <a:rPr lang="en-US" dirty="0" err="1"/>
              <a:t>EFS</a:t>
            </a:r>
            <a:r>
              <a:rPr lang="en-US" dirty="0"/>
              <a:t>)* </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9862" y="1385081"/>
            <a:ext cx="11413764" cy="49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AEB046E-3CFC-5D4F-BABB-5C8BA6AE1C04}"/>
              </a:ext>
            </a:extLst>
          </p:cNvPr>
          <p:cNvSpPr txBox="1"/>
          <p:nvPr/>
        </p:nvSpPr>
        <p:spPr>
          <a:xfrm>
            <a:off x="621957" y="217729"/>
            <a:ext cx="11823850" cy="400110"/>
          </a:xfrm>
          <a:prstGeom prst="rect">
            <a:avLst/>
          </a:prstGeom>
          <a:noFill/>
        </p:spPr>
        <p:txBody>
          <a:bodyPr wrap="square" rtlCol="0">
            <a:spAutoFit/>
          </a:bodyPr>
          <a:lstStyle/>
          <a:p>
            <a:r>
              <a:rPr lang="en-US" sz="2000" dirty="0"/>
              <a:t>Does Targeted Neoadjuvant Therapy Add Anything to IO Neoadjuvant Therapy?</a:t>
            </a:r>
          </a:p>
        </p:txBody>
      </p:sp>
      <p:sp>
        <p:nvSpPr>
          <p:cNvPr id="6" name="Rectangle 5">
            <a:extLst>
              <a:ext uri="{FF2B5EF4-FFF2-40B4-BE49-F238E27FC236}">
                <a16:creationId xmlns:a16="http://schemas.microsoft.com/office/drawing/2014/main" id="{07EE0BE8-5CC2-11A7-94C6-AD00D50FD41D}"/>
              </a:ext>
            </a:extLst>
          </p:cNvPr>
          <p:cNvSpPr/>
          <p:nvPr/>
        </p:nvSpPr>
        <p:spPr>
          <a:xfrm>
            <a:off x="6858000" y="5956300"/>
            <a:ext cx="46482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850DD6-3885-01CE-D3C5-A4A1B87E59A5}"/>
              </a:ext>
            </a:extLst>
          </p:cNvPr>
          <p:cNvSpPr txBox="1"/>
          <p:nvPr/>
        </p:nvSpPr>
        <p:spPr>
          <a:xfrm>
            <a:off x="6849883" y="5915739"/>
            <a:ext cx="4862228" cy="246221"/>
          </a:xfrm>
          <a:prstGeom prst="rect">
            <a:avLst/>
          </a:prstGeom>
          <a:noFill/>
        </p:spPr>
        <p:txBody>
          <a:bodyPr wrap="none" rtlCol="0">
            <a:spAutoFit/>
          </a:bodyPr>
          <a:lstStyle/>
          <a:p>
            <a:r>
              <a:rPr lang="en-US" sz="1000" i="1" dirty="0">
                <a:solidFill>
                  <a:srgbClr val="091E55"/>
                </a:solidFill>
              </a:rPr>
              <a:t>Data cut 29</a:t>
            </a:r>
            <a:r>
              <a:rPr lang="en-US" sz="1000" i="1" baseline="30000" dirty="0">
                <a:solidFill>
                  <a:srgbClr val="091E55"/>
                </a:solidFill>
              </a:rPr>
              <a:t>th</a:t>
            </a:r>
            <a:r>
              <a:rPr lang="en-US" sz="1000" i="1" dirty="0">
                <a:solidFill>
                  <a:srgbClr val="091E55"/>
                </a:solidFill>
              </a:rPr>
              <a:t> April 2022. Median follow-up time 20.3 months (range 11-51 months).</a:t>
            </a:r>
          </a:p>
        </p:txBody>
      </p:sp>
      <p:sp>
        <p:nvSpPr>
          <p:cNvPr id="4" name="Footer Placeholder 3">
            <a:extLst>
              <a:ext uri="{FF2B5EF4-FFF2-40B4-BE49-F238E27FC236}">
                <a16:creationId xmlns:a16="http://schemas.microsoft.com/office/drawing/2014/main" id="{E42AD993-E201-E040-F03D-3C3790A56BCB}"/>
              </a:ext>
            </a:extLst>
          </p:cNvPr>
          <p:cNvSpPr>
            <a:spLocks noGrp="1"/>
          </p:cNvSpPr>
          <p:nvPr>
            <p:ph type="ftr" sz="quarter" idx="3"/>
          </p:nvPr>
        </p:nvSpPr>
        <p:spPr/>
        <p:txBody>
          <a:bodyPr/>
          <a:lstStyle/>
          <a:p>
            <a:r>
              <a:rPr lang="en-US" dirty="0"/>
              <a:t>Long </a:t>
            </a:r>
            <a:r>
              <a:rPr lang="en-US" dirty="0" err="1"/>
              <a:t>GV</a:t>
            </a:r>
            <a:r>
              <a:rPr lang="en-US" dirty="0"/>
              <a:t>, et al. ASCO 2022. Abstract 9503</a:t>
            </a:r>
          </a:p>
        </p:txBody>
      </p:sp>
      <p:sp>
        <p:nvSpPr>
          <p:cNvPr id="7" name="Rectangle 6">
            <a:extLst>
              <a:ext uri="{FF2B5EF4-FFF2-40B4-BE49-F238E27FC236}">
                <a16:creationId xmlns:a16="http://schemas.microsoft.com/office/drawing/2014/main" id="{C899359C-4131-9B80-254C-FB1563E36730}"/>
              </a:ext>
            </a:extLst>
          </p:cNvPr>
          <p:cNvSpPr/>
          <p:nvPr/>
        </p:nvSpPr>
        <p:spPr>
          <a:xfrm>
            <a:off x="4081616" y="4059494"/>
            <a:ext cx="202790" cy="19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56A09F-E44C-2F60-016A-C0D451B00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6698" y="4117468"/>
            <a:ext cx="119948" cy="127687"/>
          </a:xfrm>
          <a:prstGeom prst="rect">
            <a:avLst/>
          </a:prstGeom>
        </p:spPr>
      </p:pic>
    </p:spTree>
    <p:extLst>
      <p:ext uri="{BB962C8B-B14F-4D97-AF65-F5344CB8AC3E}">
        <p14:creationId xmlns:p14="http://schemas.microsoft.com/office/powerpoint/2010/main" val="2527476967"/>
      </p:ext>
    </p:extLst>
  </p:cSld>
  <p:clrMapOvr>
    <a:masterClrMapping/>
  </p:clrMapOvr>
  <p:transition spd="med"/>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735</Words>
  <Application>Microsoft Macintosh PowerPoint</Application>
  <PresentationFormat>Widescreen</PresentationFormat>
  <Paragraphs>59</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HemOnc-2020</vt:lpstr>
      <vt:lpstr>Should a Patient with a BRAF-Mutated Tumor Receive Targeted or ICI Neoadjuvant Therapy?</vt:lpstr>
      <vt:lpstr>Disclaimer</vt:lpstr>
      <vt:lpstr>BRAF + MEK Versus ICI Adjuvant Therapy?</vt:lpstr>
      <vt:lpstr>Neoadjuvant Dabrafenib and Trametinib in Stage IIIB/C Resectable Melanoma</vt:lpstr>
      <vt:lpstr>Relapse-Free Survival in Patients Receiving Neoadjuvant Dabrafenib and Trametinib by pCR vs No pCR</vt:lpstr>
      <vt:lpstr>Neoadjuvant Therapy: Relapse by Pathological Complete Response for Targeted Versus Immune Therapy</vt:lpstr>
      <vt:lpstr>Neoadjuvant Immunotherapy: Pooled Analysis</vt:lpstr>
      <vt:lpstr>What About BRAF/MEK Neoadjuvant Therapy?</vt:lpstr>
      <vt:lpstr>Event Free Survival (EFS)* </vt:lpstr>
      <vt:lpstr>DREAMSeq: Sequencing Therapies in Patients with BRAF-Mutated Metastatic Melanoma</vt:lpstr>
      <vt:lpstr>BRAF + MEK Versus ICI Neoadjuvant 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2022-10-03T20:02:54Z</dcterms:modified>
</cp:coreProperties>
</file>