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9"/>
  </p:notesMasterIdLst>
  <p:sldIdLst>
    <p:sldId id="258" r:id="rId2"/>
    <p:sldId id="259" r:id="rId3"/>
    <p:sldId id="13880" r:id="rId4"/>
    <p:sldId id="261" r:id="rId5"/>
    <p:sldId id="13888" r:id="rId6"/>
    <p:sldId id="263" r:id="rId7"/>
    <p:sldId id="13881" r:id="rId8"/>
    <p:sldId id="264" r:id="rId9"/>
    <p:sldId id="265" r:id="rId10"/>
    <p:sldId id="13882" r:id="rId11"/>
    <p:sldId id="267" r:id="rId12"/>
    <p:sldId id="13889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90" userDrawn="1">
          <p15:clr>
            <a:srgbClr val="A4A3A4"/>
          </p15:clr>
        </p15:guide>
        <p15:guide id="4" pos="380" userDrawn="1">
          <p15:clr>
            <a:srgbClr val="A4A3A4"/>
          </p15:clr>
        </p15:guide>
        <p15:guide id="5" pos="4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83946" autoAdjust="0"/>
  </p:normalViewPr>
  <p:slideViewPr>
    <p:cSldViewPr snapToGrid="0">
      <p:cViewPr varScale="1">
        <p:scale>
          <a:sx n="102" d="100"/>
          <a:sy n="102" d="100"/>
        </p:scale>
        <p:origin x="440" y="176"/>
      </p:cViewPr>
      <p:guideLst>
        <p:guide orient="horz" pos="2664"/>
        <p:guide pos="3840"/>
        <p:guide orient="horz" pos="1090"/>
        <p:guide pos="380"/>
        <p:guide pos="4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mdanderson.edu\MDAHomes\users93\rnamaria\Documents\ASCO%202021\Copy%20of%20Data_ASCO_Protocol_2015-0041%20for%20MSKCC_LS_R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mdanderson.edu\MDAHomes\users93\rnamaria\Documents\ASCO%202021\Copy%20of%20Data_ASCO_Protocol_2015-0041%20for%20MSKCC_LS_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32507591539613E-2"/>
          <c:y val="5.4579296718943279E-2"/>
          <c:w val="0.91010945512103003"/>
          <c:h val="0.929263781283814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3-4011-B401-513E805768C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33-4011-B401-513E805768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33-4011-B401-513E805768C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33-4011-B401-513E805768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33-4011-B401-513E805768C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33-4011-B401-513E805768C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33-4011-B401-513E805768C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33-4011-B401-513E805768C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  <a:lumOff val="25000"/>
                </a:schemeClr>
              </a:solidFill>
              <a:ln>
                <a:solidFill>
                  <a:schemeClr val="accent6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33-4011-B401-513E805768C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33-4011-B401-513E805768C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33-4011-B401-513E805768C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533-4011-B401-513E805768C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33-4011-B401-513E805768C4}"/>
              </c:ext>
            </c:extLst>
          </c:dPt>
          <c:val>
            <c:numRef>
              <c:f>Radiographic!$A$2:$A$31</c:f>
              <c:numCache>
                <c:formatCode>0%</c:formatCode>
                <c:ptCount val="30"/>
                <c:pt idx="0" formatCode="0.0%">
                  <c:v>0.45300000000000001</c:v>
                </c:pt>
                <c:pt idx="1">
                  <c:v>0.42</c:v>
                </c:pt>
                <c:pt idx="2">
                  <c:v>0.25</c:v>
                </c:pt>
                <c:pt idx="3">
                  <c:v>0.15</c:v>
                </c:pt>
                <c:pt idx="4">
                  <c:v>0.11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-0.02</c:v>
                </c:pt>
                <c:pt idx="9">
                  <c:v>-0.05</c:v>
                </c:pt>
                <c:pt idx="10">
                  <c:v>-0.22</c:v>
                </c:pt>
                <c:pt idx="11">
                  <c:v>-0.25</c:v>
                </c:pt>
                <c:pt idx="12">
                  <c:v>-0.27</c:v>
                </c:pt>
                <c:pt idx="13">
                  <c:v>-0.31</c:v>
                </c:pt>
                <c:pt idx="14">
                  <c:v>-0.33</c:v>
                </c:pt>
                <c:pt idx="15">
                  <c:v>-0.38</c:v>
                </c:pt>
                <c:pt idx="16">
                  <c:v>-0.39</c:v>
                </c:pt>
                <c:pt idx="17">
                  <c:v>-0.4</c:v>
                </c:pt>
                <c:pt idx="18">
                  <c:v>-0.41</c:v>
                </c:pt>
                <c:pt idx="19">
                  <c:v>-0.47</c:v>
                </c:pt>
                <c:pt idx="20">
                  <c:v>-0.48</c:v>
                </c:pt>
                <c:pt idx="21">
                  <c:v>-0.49</c:v>
                </c:pt>
                <c:pt idx="22">
                  <c:v>-0.5</c:v>
                </c:pt>
                <c:pt idx="23" formatCode="0.0%">
                  <c:v>-0.502</c:v>
                </c:pt>
                <c:pt idx="24">
                  <c:v>-0.53</c:v>
                </c:pt>
                <c:pt idx="25">
                  <c:v>-0.53</c:v>
                </c:pt>
                <c:pt idx="26">
                  <c:v>-0.54</c:v>
                </c:pt>
                <c:pt idx="27" formatCode="0.0%">
                  <c:v>-0.57899999999999996</c:v>
                </c:pt>
                <c:pt idx="28">
                  <c:v>-0.63</c:v>
                </c:pt>
                <c:pt idx="29">
                  <c:v>-0.63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533-4011-B401-513E80576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99520"/>
        <c:axId val="1978599072"/>
      </c:barChart>
      <c:catAx>
        <c:axId val="68399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599072"/>
        <c:crossesAt val="0"/>
        <c:auto val="1"/>
        <c:lblAlgn val="ctr"/>
        <c:lblOffset val="100"/>
        <c:noMultiLvlLbl val="0"/>
      </c:catAx>
      <c:valAx>
        <c:axId val="19785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95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bg1"/>
                </a:solidFill>
              </a:rPr>
              <a:t>Pathologic Response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1-4D8B-BECC-2AC6D999F8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1-4D8B-BECC-2AC6D999F8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1-4D8B-BECC-2AC6D999F80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1-4D8B-BECC-2AC6D999F80B}"/>
              </c:ext>
            </c:extLst>
          </c:dPt>
          <c:val>
            <c:numRef>
              <c:f>'Compiled study data'!$W$33:$W$36</c:f>
              <c:numCache>
                <c:formatCode>0%</c:formatCode>
                <c:ptCount val="4"/>
                <c:pt idx="0">
                  <c:v>0.59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B1-4D8B-BECC-2AC6D999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6ABF-B141-4D32-AABF-4D8C94CCE321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EBA6-2550-406C-9B44-A3A6BB51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23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0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DF768-5363-451B-879E-3BD23A11AB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4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94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5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1EB27-17AD-41F7-8E9B-817073D87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0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40080" y="1828799"/>
            <a:ext cx="109728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3446097" y="6527256"/>
            <a:ext cx="4058674" cy="33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57"/>
              </a:buClr>
              <a:buSzPts val="1000"/>
              <a:buFont typeface="Calibri"/>
              <a:buNone/>
              <a:defRPr sz="1000">
                <a:solidFill>
                  <a:srgbClr val="002557"/>
                </a:solidFill>
              </a:defRPr>
            </a:lvl1pPr>
            <a:lvl2pPr marL="914400" lvl="1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557"/>
              </a:buClr>
              <a:buSzPts val="900"/>
              <a:buChar char="•"/>
              <a:defRPr sz="900">
                <a:solidFill>
                  <a:srgbClr val="002557"/>
                </a:solidFill>
              </a:defRPr>
            </a:lvl2pPr>
            <a:lvl3pPr marL="1371600" lvl="2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557"/>
              </a:buClr>
              <a:buSzPts val="900"/>
              <a:buChar char="•"/>
              <a:defRPr sz="900">
                <a:solidFill>
                  <a:srgbClr val="002557"/>
                </a:solidFill>
              </a:defRPr>
            </a:lvl3pPr>
            <a:lvl4pPr marL="1828800" lvl="3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557"/>
              </a:buClr>
              <a:buSzPts val="900"/>
              <a:buChar char="•"/>
              <a:defRPr sz="900">
                <a:solidFill>
                  <a:srgbClr val="002557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557"/>
              </a:buClr>
              <a:buSzPts val="900"/>
              <a:buChar char="•"/>
              <a:defRPr sz="900">
                <a:solidFill>
                  <a:srgbClr val="00255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>
  <p:cSld name="3_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subTitle" idx="1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/>
          <p:nvPr/>
        </p:nvSpPr>
        <p:spPr>
          <a:xfrm>
            <a:off x="5844953" y="6402717"/>
            <a:ext cx="6005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000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>
                <a:solidFill>
                  <a:srgbClr val="D79D41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 of this presentation is copyright and responsibility of the author. Permission is required for re-use.</a:t>
            </a:r>
            <a:endParaRPr sz="1200" b="0" i="0">
              <a:solidFill>
                <a:srgbClr val="D79D4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" name="Google Shape;47;p26"/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2867A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89667" y="2152433"/>
            <a:ext cx="112132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2360388" y="6340049"/>
            <a:ext cx="3201037" cy="24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rgbClr val="D79D4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67" y="6225715"/>
            <a:ext cx="1659092" cy="33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3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orient="horz" pos="3094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65CF6-C114-48A1-87C0-B85E6A74B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04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888D9C-325D-4873-A0A3-7A5D86C6508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66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What Are the Data Supporting Neoadjuvant Therapy in Melanoma?</a:t>
            </a:r>
          </a:p>
        </p:txBody>
      </p:sp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Jeffrey S. Weber, MD, PhD</a:t>
            </a:r>
          </a:p>
          <a:p>
            <a:pPr lvl="0"/>
            <a:r>
              <a:rPr lang="en-US" dirty="0"/>
              <a:t>Deputy Director, Laura and Isaac Perlmutter Cancer Center </a:t>
            </a:r>
          </a:p>
          <a:p>
            <a:pPr lvl="0"/>
            <a:r>
              <a:rPr lang="en-US" dirty="0"/>
              <a:t>Professor of Medicine, NYU Grossman School of Medicine  </a:t>
            </a:r>
          </a:p>
          <a:p>
            <a:pPr lvl="0"/>
            <a:r>
              <a:rPr lang="en-US" dirty="0"/>
              <a:t>New York, NY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294;p9">
            <a:extLst>
              <a:ext uri="{FF2B5EF4-FFF2-40B4-BE49-F238E27FC236}">
                <a16:creationId xmlns:a16="http://schemas.microsoft.com/office/drawing/2014/main" id="{D2C5A0C0-8565-B586-ED13-8B2797A4A0C5}"/>
              </a:ext>
            </a:extLst>
          </p:cNvPr>
          <p:cNvGraphicFramePr/>
          <p:nvPr/>
        </p:nvGraphicFramePr>
        <p:xfrm>
          <a:off x="502917" y="515461"/>
          <a:ext cx="4425964" cy="263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5" name="Google Shape;295;p9"/>
          <p:cNvGraphicFramePr/>
          <p:nvPr>
            <p:extLst>
              <p:ext uri="{D42A27DB-BD31-4B8C-83A1-F6EECF244321}">
                <p14:modId xmlns:p14="http://schemas.microsoft.com/office/powerpoint/2010/main" val="178420656"/>
              </p:ext>
            </p:extLst>
          </p:nvPr>
        </p:nvGraphicFramePr>
        <p:xfrm>
          <a:off x="371998" y="4242733"/>
          <a:ext cx="5514100" cy="21946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6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5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Grade 3/4 Toxicity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Adrenal Insufficiency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4 (13)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Transaminitis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 (8)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Hyponatremia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 (8)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Myalgia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 (4)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CPK increase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 (4)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" name="Google Shape;296;p9"/>
          <p:cNvSpPr txBox="1"/>
          <p:nvPr/>
        </p:nvSpPr>
        <p:spPr>
          <a:xfrm>
            <a:off x="643545" y="3609485"/>
            <a:ext cx="4500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 Grade 3/4 toxicity in neoadjuvant setting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26% Grade 3/4 toxicity in adjuvant setting</a:t>
            </a:r>
            <a:endParaRPr/>
          </a:p>
        </p:txBody>
      </p:sp>
      <p:graphicFrame>
        <p:nvGraphicFramePr>
          <p:cNvPr id="297" name="Google Shape;297;p9"/>
          <p:cNvGraphicFramePr/>
          <p:nvPr/>
        </p:nvGraphicFramePr>
        <p:xfrm>
          <a:off x="7484750" y="4221401"/>
          <a:ext cx="2538171" cy="200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38171" imgH="2009069" progId="AcroExch.Document.DC">
                  <p:embed/>
                </p:oleObj>
              </mc:Choice>
              <mc:Fallback>
                <p:oleObj r:id="rId4" imgW="2538171" imgH="2009069" progId="AcroExch.Document.DC">
                  <p:embed/>
                  <p:pic>
                    <p:nvPicPr>
                      <p:cNvPr id="297" name="Google Shape;297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t="6647" r="3952" b="3237"/>
                      <a:stretch/>
                    </p:blipFill>
                    <p:spPr>
                      <a:xfrm>
                        <a:off x="7484750" y="4221401"/>
                        <a:ext cx="2538171" cy="2009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" name="Google Shape;298;p9"/>
          <p:cNvSpPr txBox="1"/>
          <p:nvPr/>
        </p:nvSpPr>
        <p:spPr>
          <a:xfrm>
            <a:off x="7484750" y="1288137"/>
            <a:ext cx="26908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RECIST 1.1 ORR 57%</a:t>
            </a: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609600" y="199506"/>
            <a:ext cx="10744200" cy="848596"/>
          </a:xfrm>
          <a:noFill/>
        </p:spPr>
        <p:txBody>
          <a:bodyPr/>
          <a:lstStyle/>
          <a:p>
            <a:pPr lvl="0"/>
            <a:r>
              <a:rPr lang="en-US" dirty="0" err="1"/>
              <a:t>Relatlimab</a:t>
            </a:r>
            <a:r>
              <a:rPr lang="en-US" dirty="0"/>
              <a:t> + Nivolumab: Safety and Responses</a:t>
            </a:r>
          </a:p>
        </p:txBody>
      </p:sp>
      <p:pic>
        <p:nvPicPr>
          <p:cNvPr id="305" name="Google Shape;3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825" y="1104527"/>
            <a:ext cx="4602879" cy="296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86;p9">
            <a:extLst>
              <a:ext uri="{FF2B5EF4-FFF2-40B4-BE49-F238E27FC236}">
                <a16:creationId xmlns:a16="http://schemas.microsoft.com/office/drawing/2014/main" id="{7F4300A1-5571-78A9-684D-BD534DCD42E6}"/>
              </a:ext>
            </a:extLst>
          </p:cNvPr>
          <p:cNvSpPr/>
          <p:nvPr/>
        </p:nvSpPr>
        <p:spPr>
          <a:xfrm>
            <a:off x="429508" y="3149535"/>
            <a:ext cx="312234" cy="25647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87;p9">
            <a:extLst>
              <a:ext uri="{FF2B5EF4-FFF2-40B4-BE49-F238E27FC236}">
                <a16:creationId xmlns:a16="http://schemas.microsoft.com/office/drawing/2014/main" id="{6B1D5BE0-B220-7EFA-3772-0C16123ADD02}"/>
              </a:ext>
            </a:extLst>
          </p:cNvPr>
          <p:cNvSpPr/>
          <p:nvPr/>
        </p:nvSpPr>
        <p:spPr>
          <a:xfrm>
            <a:off x="1430198" y="3156207"/>
            <a:ext cx="312234" cy="256478"/>
          </a:xfrm>
          <a:prstGeom prst="rect">
            <a:avLst/>
          </a:prstGeom>
          <a:solidFill>
            <a:srgbClr val="ED7D31"/>
          </a:solidFill>
          <a:ln w="1270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8;p9">
            <a:extLst>
              <a:ext uri="{FF2B5EF4-FFF2-40B4-BE49-F238E27FC236}">
                <a16:creationId xmlns:a16="http://schemas.microsoft.com/office/drawing/2014/main" id="{8279A563-928C-784E-5E49-4647D6D72789}"/>
              </a:ext>
            </a:extLst>
          </p:cNvPr>
          <p:cNvSpPr/>
          <p:nvPr/>
        </p:nvSpPr>
        <p:spPr>
          <a:xfrm>
            <a:off x="2933521" y="3156207"/>
            <a:ext cx="312234" cy="256478"/>
          </a:xfrm>
          <a:prstGeom prst="rect">
            <a:avLst/>
          </a:prstGeom>
          <a:solidFill>
            <a:srgbClr val="A5A5A5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89;p9">
            <a:extLst>
              <a:ext uri="{FF2B5EF4-FFF2-40B4-BE49-F238E27FC236}">
                <a16:creationId xmlns:a16="http://schemas.microsoft.com/office/drawing/2014/main" id="{B7544D42-4001-6162-88A9-5A3F329849E1}"/>
              </a:ext>
            </a:extLst>
          </p:cNvPr>
          <p:cNvSpPr/>
          <p:nvPr/>
        </p:nvSpPr>
        <p:spPr>
          <a:xfrm>
            <a:off x="3946832" y="3149535"/>
            <a:ext cx="312234" cy="256478"/>
          </a:xfrm>
          <a:prstGeom prst="rect">
            <a:avLst/>
          </a:prstGeom>
          <a:solidFill>
            <a:srgbClr val="93C470"/>
          </a:solidFill>
          <a:ln w="12700" cap="flat" cmpd="sng">
            <a:solidFill>
              <a:srgbClr val="93C4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90;p9">
            <a:extLst>
              <a:ext uri="{FF2B5EF4-FFF2-40B4-BE49-F238E27FC236}">
                <a16:creationId xmlns:a16="http://schemas.microsoft.com/office/drawing/2014/main" id="{ACC25982-8DF7-D672-E7AD-C1C062D2434B}"/>
              </a:ext>
            </a:extLst>
          </p:cNvPr>
          <p:cNvSpPr txBox="1"/>
          <p:nvPr/>
        </p:nvSpPr>
        <p:spPr>
          <a:xfrm>
            <a:off x="757869" y="3099780"/>
            <a:ext cx="554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91;p9">
            <a:extLst>
              <a:ext uri="{FF2B5EF4-FFF2-40B4-BE49-F238E27FC236}">
                <a16:creationId xmlns:a16="http://schemas.microsoft.com/office/drawing/2014/main" id="{3FFCD4F3-17EE-ED03-2907-4F4BD6CEE7F3}"/>
              </a:ext>
            </a:extLst>
          </p:cNvPr>
          <p:cNvSpPr/>
          <p:nvPr/>
        </p:nvSpPr>
        <p:spPr>
          <a:xfrm>
            <a:off x="1772153" y="3099779"/>
            <a:ext cx="1256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Near pCR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92;p9">
            <a:extLst>
              <a:ext uri="{FF2B5EF4-FFF2-40B4-BE49-F238E27FC236}">
                <a16:creationId xmlns:a16="http://schemas.microsoft.com/office/drawing/2014/main" id="{1EF83E26-3599-CADF-F6FE-6EF7D6971865}"/>
              </a:ext>
            </a:extLst>
          </p:cNvPr>
          <p:cNvSpPr/>
          <p:nvPr/>
        </p:nvSpPr>
        <p:spPr>
          <a:xfrm>
            <a:off x="3251137" y="3089299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93;p9">
            <a:extLst>
              <a:ext uri="{FF2B5EF4-FFF2-40B4-BE49-F238E27FC236}">
                <a16:creationId xmlns:a16="http://schemas.microsoft.com/office/drawing/2014/main" id="{7AC619AE-5559-5B7D-8449-C8AB6D36F8BC}"/>
              </a:ext>
            </a:extLst>
          </p:cNvPr>
          <p:cNvSpPr/>
          <p:nvPr/>
        </p:nvSpPr>
        <p:spPr>
          <a:xfrm>
            <a:off x="4259066" y="3065434"/>
            <a:ext cx="580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pNR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99;p9">
            <a:extLst>
              <a:ext uri="{FF2B5EF4-FFF2-40B4-BE49-F238E27FC236}">
                <a16:creationId xmlns:a16="http://schemas.microsoft.com/office/drawing/2014/main" id="{6872A6EA-BE33-1DD9-EAA7-FA3221C96C39}"/>
              </a:ext>
            </a:extLst>
          </p:cNvPr>
          <p:cNvSpPr txBox="1"/>
          <p:nvPr/>
        </p:nvSpPr>
        <p:spPr>
          <a:xfrm>
            <a:off x="2743712" y="1912606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59%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300;p9">
            <a:extLst>
              <a:ext uri="{FF2B5EF4-FFF2-40B4-BE49-F238E27FC236}">
                <a16:creationId xmlns:a16="http://schemas.microsoft.com/office/drawing/2014/main" id="{F6BE3187-3BBB-3043-A96C-0812C9687A3C}"/>
              </a:ext>
            </a:extLst>
          </p:cNvPr>
          <p:cNvSpPr txBox="1"/>
          <p:nvPr/>
        </p:nvSpPr>
        <p:spPr>
          <a:xfrm>
            <a:off x="1966374" y="2523992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7%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301;p9">
            <a:extLst>
              <a:ext uri="{FF2B5EF4-FFF2-40B4-BE49-F238E27FC236}">
                <a16:creationId xmlns:a16="http://schemas.microsoft.com/office/drawing/2014/main" id="{378CC5A8-964C-DF99-606F-8E95F402F73E}"/>
              </a:ext>
            </a:extLst>
          </p:cNvPr>
          <p:cNvSpPr txBox="1"/>
          <p:nvPr/>
        </p:nvSpPr>
        <p:spPr>
          <a:xfrm>
            <a:off x="1795574" y="2201228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7%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302;p9">
            <a:extLst>
              <a:ext uri="{FF2B5EF4-FFF2-40B4-BE49-F238E27FC236}">
                <a16:creationId xmlns:a16="http://schemas.microsoft.com/office/drawing/2014/main" id="{1E5B316C-694D-CA06-B2A0-912360BDC22F}"/>
              </a:ext>
            </a:extLst>
          </p:cNvPr>
          <p:cNvSpPr txBox="1"/>
          <p:nvPr/>
        </p:nvSpPr>
        <p:spPr>
          <a:xfrm>
            <a:off x="2119535" y="1483714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27%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1EDD73E4-7C50-0707-7777-25729D818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Amaria</a:t>
            </a:r>
            <a:r>
              <a:rPr lang="en-US" dirty="0"/>
              <a:t> RN, et al. ASCO 2021. Abstract 9502.</a:t>
            </a:r>
          </a:p>
        </p:txBody>
      </p:sp>
    </p:spTree>
    <p:extLst>
      <p:ext uri="{BB962C8B-B14F-4D97-AF65-F5344CB8AC3E}">
        <p14:creationId xmlns:p14="http://schemas.microsoft.com/office/powerpoint/2010/main" val="131286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PRADO Neoadjuvant Melanoma Trial: Less Surgery?</a:t>
            </a:r>
          </a:p>
        </p:txBody>
      </p:sp>
      <p:sp>
        <p:nvSpPr>
          <p:cNvPr id="311" name="Google Shape;311;p10"/>
          <p:cNvSpPr/>
          <p:nvPr/>
        </p:nvSpPr>
        <p:spPr>
          <a:xfrm>
            <a:off x="689264" y="1042987"/>
            <a:ext cx="7963153" cy="3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66" y="2007477"/>
            <a:ext cx="6405100" cy="30252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3" name="Google Shape;313;p10"/>
          <p:cNvGraphicFramePr/>
          <p:nvPr>
            <p:extLst>
              <p:ext uri="{D42A27DB-BD31-4B8C-83A1-F6EECF244321}">
                <p14:modId xmlns:p14="http://schemas.microsoft.com/office/powerpoint/2010/main" val="3477742561"/>
              </p:ext>
            </p:extLst>
          </p:nvPr>
        </p:nvGraphicFramePr>
        <p:xfrm>
          <a:off x="7690462" y="2004899"/>
          <a:ext cx="3923850" cy="28448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6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PRADO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A9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Total cohort (n=99) </a:t>
                      </a:r>
                      <a:r>
                        <a:rPr lang="en-US" sz="1600" baseline="30000">
                          <a:solidFill>
                            <a:schemeClr val="lt1"/>
                          </a:solidFill>
                        </a:rPr>
                        <a:t>1</a:t>
                      </a:r>
                      <a:endParaRPr sz="1600" baseline="30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A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pRR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70 (71%)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pCR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49 (50%)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Near-pCR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11 (11%)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pPR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 (10%)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pNR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21 (21%)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Not evaluable </a:t>
                      </a:r>
                      <a:r>
                        <a:rPr lang="en-US" sz="1600" baseline="30000"/>
                        <a:t>2</a:t>
                      </a:r>
                      <a:endParaRPr sz="1600" baseline="30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 (1%)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Distant metastases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7 (7%)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34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4" name="Google Shape;314;p10"/>
          <p:cNvSpPr txBox="1"/>
          <p:nvPr/>
        </p:nvSpPr>
        <p:spPr>
          <a:xfrm>
            <a:off x="631634" y="1093762"/>
            <a:ext cx="7437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Correlation Between IND and TLND Specimens in OpACIN-neo Substudy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1792077" y="5391584"/>
            <a:ext cx="86078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a typeface="Calibri"/>
                <a:cs typeface="Calibri"/>
                <a:sym typeface="Calibri"/>
              </a:rPr>
              <a:t>~2/3 avoided </a:t>
            </a:r>
            <a:r>
              <a:rPr lang="en-US" sz="2800" b="1" dirty="0" err="1">
                <a:ea typeface="Calibri"/>
                <a:cs typeface="Calibri"/>
                <a:sym typeface="Calibri"/>
              </a:rPr>
              <a:t>CLND</a:t>
            </a:r>
            <a:r>
              <a:rPr lang="en-US" sz="2800" b="1" dirty="0">
                <a:ea typeface="Calibri"/>
                <a:cs typeface="Calibri"/>
                <a:sym typeface="Calibri"/>
              </a:rPr>
              <a:t> and had improved QoL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C9DF1-B653-14FC-6838-5460323C4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err="1"/>
              <a:t>Blank</a:t>
            </a:r>
            <a:r>
              <a:rPr lang="es-ES" dirty="0"/>
              <a:t> CU, et al. ASCO 2020. </a:t>
            </a:r>
            <a:r>
              <a:rPr lang="es-ES" dirty="0" err="1"/>
              <a:t>Abstract</a:t>
            </a:r>
            <a:r>
              <a:rPr lang="es-ES" dirty="0"/>
              <a:t> 10002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11"/>
          <p:cNvCxnSpPr>
            <a:cxnSpLocks/>
          </p:cNvCxnSpPr>
          <p:nvPr/>
        </p:nvCxnSpPr>
        <p:spPr>
          <a:xfrm>
            <a:off x="7122014" y="2879721"/>
            <a:ext cx="4414972" cy="0"/>
          </a:xfrm>
          <a:prstGeom prst="straightConnector1">
            <a:avLst/>
          </a:prstGeom>
          <a:solidFill>
            <a:srgbClr val="424242"/>
          </a:solidFill>
          <a:ln w="12700" cap="flat" cmpd="sng">
            <a:solidFill>
              <a:srgbClr val="21212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11"/>
          <p:cNvCxnSpPr>
            <a:cxnSpLocks/>
          </p:cNvCxnSpPr>
          <p:nvPr/>
        </p:nvCxnSpPr>
        <p:spPr>
          <a:xfrm>
            <a:off x="7236926" y="1400212"/>
            <a:ext cx="4264640" cy="0"/>
          </a:xfrm>
          <a:prstGeom prst="straightConnector1">
            <a:avLst/>
          </a:prstGeom>
          <a:solidFill>
            <a:srgbClr val="424242"/>
          </a:solidFill>
          <a:ln w="12700" cap="flat" cmpd="sng">
            <a:solidFill>
              <a:srgbClr val="21212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1"/>
          <p:cNvCxnSpPr/>
          <p:nvPr/>
        </p:nvCxnSpPr>
        <p:spPr>
          <a:xfrm>
            <a:off x="7122014" y="4202013"/>
            <a:ext cx="4414972" cy="0"/>
          </a:xfrm>
          <a:prstGeom prst="straightConnector1">
            <a:avLst/>
          </a:prstGeom>
          <a:solidFill>
            <a:srgbClr val="424242"/>
          </a:solidFill>
          <a:ln w="12700" cap="flat" cmpd="sng">
            <a:solidFill>
              <a:srgbClr val="21212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25" name="Google Shape;325;p11"/>
          <p:cNvGrpSpPr/>
          <p:nvPr/>
        </p:nvGrpSpPr>
        <p:grpSpPr>
          <a:xfrm>
            <a:off x="2484414" y="1545930"/>
            <a:ext cx="1460925" cy="2480295"/>
            <a:chOff x="3155466" y="1824957"/>
            <a:chExt cx="1460925" cy="2480295"/>
          </a:xfrm>
        </p:grpSpPr>
        <p:grpSp>
          <p:nvGrpSpPr>
            <p:cNvPr id="326" name="Google Shape;326;p11"/>
            <p:cNvGrpSpPr/>
            <p:nvPr/>
          </p:nvGrpSpPr>
          <p:grpSpPr>
            <a:xfrm>
              <a:off x="3691137" y="1824957"/>
              <a:ext cx="925254" cy="2480295"/>
              <a:chOff x="3691137" y="1824957"/>
              <a:chExt cx="925254" cy="2480295"/>
            </a:xfrm>
          </p:grpSpPr>
          <p:grpSp>
            <p:nvGrpSpPr>
              <p:cNvPr id="327" name="Google Shape;327;p11"/>
              <p:cNvGrpSpPr/>
              <p:nvPr/>
            </p:nvGrpSpPr>
            <p:grpSpPr>
              <a:xfrm>
                <a:off x="3691137" y="1824957"/>
                <a:ext cx="920069" cy="2480295"/>
                <a:chOff x="3691137" y="1824957"/>
                <a:chExt cx="920069" cy="2480295"/>
              </a:xfrm>
            </p:grpSpPr>
            <p:cxnSp>
              <p:nvCxnSpPr>
                <p:cNvPr id="328" name="Google Shape;328;p11"/>
                <p:cNvCxnSpPr/>
                <p:nvPr/>
              </p:nvCxnSpPr>
              <p:spPr>
                <a:xfrm>
                  <a:off x="3691137" y="3162516"/>
                  <a:ext cx="920069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21212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29" name="Google Shape;329;p11"/>
                <p:cNvCxnSpPr/>
                <p:nvPr/>
              </p:nvCxnSpPr>
              <p:spPr>
                <a:xfrm>
                  <a:off x="4164182" y="1824957"/>
                  <a:ext cx="0" cy="248029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21212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30" name="Google Shape;330;p11"/>
              <p:cNvCxnSpPr/>
              <p:nvPr/>
            </p:nvCxnSpPr>
            <p:spPr>
              <a:xfrm>
                <a:off x="4155474" y="1824957"/>
                <a:ext cx="460917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21212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1" name="Google Shape;331;p11"/>
              <p:cNvCxnSpPr/>
              <p:nvPr/>
            </p:nvCxnSpPr>
            <p:spPr>
              <a:xfrm>
                <a:off x="4150289" y="4305252"/>
                <a:ext cx="460917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21212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32" name="Google Shape;332;p11"/>
            <p:cNvSpPr/>
            <p:nvPr/>
          </p:nvSpPr>
          <p:spPr>
            <a:xfrm>
              <a:off x="3155466" y="2742345"/>
              <a:ext cx="902601" cy="840342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 1:1:1</a:t>
              </a:r>
              <a:endParaRPr/>
            </a:p>
          </p:txBody>
        </p:sp>
      </p:grpSp>
      <p:sp>
        <p:nvSpPr>
          <p:cNvPr id="333" name="Google Shape;333;p11"/>
          <p:cNvSpPr txBox="1">
            <a:spLocks noGrp="1"/>
          </p:cNvSpPr>
          <p:nvPr>
            <p:ph type="title"/>
          </p:nvPr>
        </p:nvSpPr>
        <p:spPr>
          <a:xfrm>
            <a:off x="609600" y="199506"/>
            <a:ext cx="10744200" cy="52272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/>
              <a:t>NeoTrio</a:t>
            </a:r>
            <a:r>
              <a:rPr lang="en-US" dirty="0"/>
              <a:t> Study Design (NCT02858921)</a:t>
            </a:r>
          </a:p>
        </p:txBody>
      </p:sp>
      <p:sp>
        <p:nvSpPr>
          <p:cNvPr id="336" name="Google Shape;336;p11"/>
          <p:cNvSpPr/>
          <p:nvPr/>
        </p:nvSpPr>
        <p:spPr>
          <a:xfrm>
            <a:off x="75376" y="5894419"/>
            <a:ext cx="135133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cut 29</a:t>
            </a:r>
            <a:r>
              <a:rPr lang="en-US" sz="1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April 2022.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*Range calculated for living patients at data cut.</a:t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2726526" y="4747067"/>
            <a:ext cx="9793747" cy="154493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Endpoints</a:t>
            </a:r>
            <a:endParaRPr/>
          </a:p>
          <a:p>
            <a:pPr marL="285750" marR="0" lvl="0" indent="-173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Primary: Pathological response rate at 6 weeks (pCR + near pCR + pPR), pCR rate</a:t>
            </a:r>
            <a:endParaRPr/>
          </a:p>
          <a:p>
            <a:pPr marL="285750" marR="0" lvl="0" indent="-173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Secondary: RECIST response, event-free survival (EFS), RFS, OS, safety, translational endpoints</a:t>
            </a:r>
            <a:endParaRPr/>
          </a:p>
          <a:p>
            <a:pPr marL="285750" marR="0" lvl="0" indent="-1730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Exploratory analyses: Metabolic response, gut microbiome, recurrence melanoma tissue</a:t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645253" y="1142403"/>
            <a:ext cx="3591678" cy="9310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ALONE (Pembro)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Pembrolizumab 200 mg IV Q3W x 2 </a:t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664128" y="3517065"/>
            <a:ext cx="3572798" cy="931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CONcurrent (D+T+Pembro)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Dabrafenib (150mg po bid) +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Trametinib (2mg po qd) + Pembrolizumab 200mg IV Q3W x 2</a:t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106317" y="1802411"/>
            <a:ext cx="2333297" cy="2154621"/>
          </a:xfrm>
          <a:prstGeom prst="roundRect">
            <a:avLst>
              <a:gd name="adj" fmla="val 16667"/>
            </a:avLst>
          </a:prstGeom>
          <a:solidFill>
            <a:srgbClr val="42424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Eligibility Criteria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III resectable nodal melanoma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RECIST measurable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V600 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BRAF mutation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in-transits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ECOG PS 0 or 1</a:t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480936" y="1142403"/>
            <a:ext cx="1368048" cy="3305728"/>
          </a:xfrm>
          <a:prstGeom prst="rect">
            <a:avLst/>
          </a:prstGeom>
          <a:solidFill>
            <a:srgbClr val="04814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Surgery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weeks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Therapeutic lymph node dissection</a:t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968957" y="1142403"/>
            <a:ext cx="2068945" cy="3305728"/>
          </a:xfrm>
          <a:prstGeom prst="rect">
            <a:avLst/>
          </a:prstGeom>
          <a:solidFill>
            <a:srgbClr val="04814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Adjuvant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Pembrolizumab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200mg IV Q3W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15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pNR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investigator choice switch to </a:t>
            </a:r>
            <a:r>
              <a:rPr lang="en-US" sz="1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Dabrafenib+Trametinib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 rot="-5400000">
            <a:off x="9970375" y="2502877"/>
            <a:ext cx="3305727" cy="584775"/>
          </a:xfrm>
          <a:prstGeom prst="rect">
            <a:avLst/>
          </a:prstGeom>
          <a:solidFill>
            <a:srgbClr val="42424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633096" y="680158"/>
            <a:ext cx="5377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Follow-up 20.3 Months (Range* 11-51 Months)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3910111" y="4479966"/>
            <a:ext cx="387929" cy="36933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5512826" y="4479966"/>
            <a:ext cx="387929" cy="36933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810491" y="4479966"/>
            <a:ext cx="387929" cy="36933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8042226" y="4500188"/>
            <a:ext cx="387929" cy="36933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9809464" y="4475984"/>
            <a:ext cx="387929" cy="36933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grpSp>
        <p:nvGrpSpPr>
          <p:cNvPr id="353" name="Google Shape;353;p11"/>
          <p:cNvGrpSpPr/>
          <p:nvPr/>
        </p:nvGrpSpPr>
        <p:grpSpPr>
          <a:xfrm>
            <a:off x="368424" y="4438471"/>
            <a:ext cx="2569974" cy="378046"/>
            <a:chOff x="235147" y="4541633"/>
            <a:chExt cx="2569974" cy="378046"/>
          </a:xfrm>
        </p:grpSpPr>
        <p:sp>
          <p:nvSpPr>
            <p:cNvPr id="354" name="Google Shape;354;p11"/>
            <p:cNvSpPr/>
            <p:nvPr/>
          </p:nvSpPr>
          <p:spPr>
            <a:xfrm>
              <a:off x="235147" y="4541633"/>
              <a:ext cx="387929" cy="369332"/>
            </a:xfrm>
            <a:prstGeom prst="ellips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  <p:sp>
          <p:nvSpPr>
            <p:cNvPr id="355" name="Google Shape;355;p11"/>
            <p:cNvSpPr txBox="1"/>
            <p:nvPr/>
          </p:nvSpPr>
          <p:spPr>
            <a:xfrm>
              <a:off x="567008" y="4550347"/>
              <a:ext cx="22381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Biopsy, Stool, Blood</a:t>
              </a:r>
              <a:endParaRPr/>
            </a:p>
          </p:txBody>
        </p:sp>
      </p:grpSp>
      <p:sp>
        <p:nvSpPr>
          <p:cNvPr id="356" name="Google Shape;356;p11"/>
          <p:cNvSpPr txBox="1"/>
          <p:nvPr/>
        </p:nvSpPr>
        <p:spPr>
          <a:xfrm>
            <a:off x="2595285" y="2133875"/>
            <a:ext cx="655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n=60</a:t>
            </a:r>
            <a:endParaRPr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01279B6-EBEA-A7DD-5834-BCD5DBEA4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US" sz="1200" dirty="0"/>
              <a:t>Long </a:t>
            </a:r>
            <a:r>
              <a:rPr lang="en-US" sz="1200" dirty="0" err="1"/>
              <a:t>GV</a:t>
            </a:r>
            <a:r>
              <a:rPr lang="en-US" sz="1200" dirty="0"/>
              <a:t>, et al. ASCO 2022. Abstract 9503.</a:t>
            </a:r>
            <a:endParaRPr lang="en-US" dirty="0"/>
          </a:p>
        </p:txBody>
      </p:sp>
      <p:sp>
        <p:nvSpPr>
          <p:cNvPr id="3" name="Google Shape;341;p11">
            <a:extLst>
              <a:ext uri="{FF2B5EF4-FFF2-40B4-BE49-F238E27FC236}">
                <a16:creationId xmlns:a16="http://schemas.microsoft.com/office/drawing/2014/main" id="{6997785C-9E58-8632-77FC-4E157400C4B3}"/>
              </a:ext>
            </a:extLst>
          </p:cNvPr>
          <p:cNvSpPr/>
          <p:nvPr/>
        </p:nvSpPr>
        <p:spPr>
          <a:xfrm>
            <a:off x="3645254" y="2523095"/>
            <a:ext cx="1284666" cy="931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Dabrafenib + Trametinib </a:t>
            </a:r>
            <a:endParaRPr sz="1000" b="1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 week</a:t>
            </a:r>
            <a:endParaR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Google Shape;342;p11">
            <a:extLst>
              <a:ext uri="{FF2B5EF4-FFF2-40B4-BE49-F238E27FC236}">
                <a16:creationId xmlns:a16="http://schemas.microsoft.com/office/drawing/2014/main" id="{143071DE-3160-2F19-E0B3-CDF75E17EA76}"/>
              </a:ext>
            </a:extLst>
          </p:cNvPr>
          <p:cNvSpPr/>
          <p:nvPr/>
        </p:nvSpPr>
        <p:spPr>
          <a:xfrm>
            <a:off x="4995363" y="2523095"/>
            <a:ext cx="2241563" cy="931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Pembrolizumab 200 mg IV x 2 (day 8 &amp; day 22)</a:t>
            </a:r>
            <a:endParaR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Google Shape;343;p11">
            <a:extLst>
              <a:ext uri="{FF2B5EF4-FFF2-40B4-BE49-F238E27FC236}">
                <a16:creationId xmlns:a16="http://schemas.microsoft.com/office/drawing/2014/main" id="{979C357F-A056-9E68-E0DF-8311E3410230}"/>
              </a:ext>
            </a:extLst>
          </p:cNvPr>
          <p:cNvSpPr txBox="1"/>
          <p:nvPr/>
        </p:nvSpPr>
        <p:spPr>
          <a:xfrm>
            <a:off x="3645253" y="2133875"/>
            <a:ext cx="359167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SEQuential</a:t>
            </a:r>
            <a:r>
              <a:rPr lang="en-US" sz="18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(D+T ➔ </a:t>
            </a:r>
            <a:r>
              <a:rPr lang="en-US" sz="1800" b="1" dirty="0" err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Pembro</a:t>
            </a:r>
            <a:r>
              <a:rPr lang="en-US" sz="18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61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Event-Free Survival (EFS)* 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871C63-BCDA-4C04-F36F-E370D211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 dirty="0"/>
              <a:t>Long </a:t>
            </a:r>
            <a:r>
              <a:rPr lang="en-US" sz="1200" dirty="0" err="1"/>
              <a:t>GV</a:t>
            </a:r>
            <a:r>
              <a:rPr lang="en-US" sz="1200" dirty="0"/>
              <a:t>, et al. ASCO 2022. Abstract 9503.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110C88-DBDA-2EE8-5606-54DB14F5F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862" y="1385081"/>
            <a:ext cx="11413764" cy="49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"/>
          <p:cNvSpPr txBox="1">
            <a:spLocks noGrp="1"/>
          </p:cNvSpPr>
          <p:nvPr>
            <p:ph type="title"/>
          </p:nvPr>
        </p:nvSpPr>
        <p:spPr>
          <a:xfrm>
            <a:off x="609600" y="199505"/>
            <a:ext cx="10744200" cy="875291"/>
          </a:xfrm>
        </p:spPr>
        <p:txBody>
          <a:bodyPr/>
          <a:lstStyle/>
          <a:p>
            <a:pPr lvl="0"/>
            <a:r>
              <a:rPr lang="en-US" dirty="0"/>
              <a:t>Overview of Neoadjuvant ICI Trials</a:t>
            </a:r>
          </a:p>
        </p:txBody>
      </p:sp>
      <p:graphicFrame>
        <p:nvGraphicFramePr>
          <p:cNvPr id="384" name="Google Shape;384;p13"/>
          <p:cNvGraphicFramePr/>
          <p:nvPr>
            <p:extLst>
              <p:ext uri="{D42A27DB-BD31-4B8C-83A1-F6EECF244321}">
                <p14:modId xmlns:p14="http://schemas.microsoft.com/office/powerpoint/2010/main" val="502623648"/>
              </p:ext>
            </p:extLst>
          </p:nvPr>
        </p:nvGraphicFramePr>
        <p:xfrm>
          <a:off x="405336" y="1106773"/>
          <a:ext cx="11381325" cy="40211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</a:rPr>
                        <a:t>Trial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lt1"/>
                          </a:solidFill>
                        </a:rPr>
                        <a:t>Regimen</a:t>
                      </a:r>
                      <a:endParaRPr dirty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</a:rPr>
                        <a:t>Doses, n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</a:rPr>
                        <a:t>N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</a:rPr>
                        <a:t>pCR Rate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</a:rPr>
                        <a:t>Grade 3/4 TRAEs</a:t>
                      </a:r>
                      <a:endParaRPr sz="1400" b="1" baseline="30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Amaria et al</a:t>
                      </a:r>
                      <a:r>
                        <a:rPr lang="en-US" sz="1400" u="none" baseline="30000"/>
                        <a:t>1,2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5954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(NCT02519322)</a:t>
                      </a:r>
                      <a:endParaRPr sz="1400" u="none" baseline="3000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NIVO 480 mg + RELA 160 mg </a:t>
                      </a:r>
                      <a:endParaRPr sz="1400" b="1" i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Up to 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30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59%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26%</a:t>
                      </a:r>
                      <a:endParaRPr sz="1400" b="1" i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NIVO 3 mg/kg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Up to 4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12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25%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8% 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IPI 3 mg/kg + NIVO 1 mg/kg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Up to 3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11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45%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73%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 err="1"/>
                        <a:t>Rozeman</a:t>
                      </a:r>
                      <a:r>
                        <a:rPr lang="en-US" sz="1400" u="none" dirty="0"/>
                        <a:t> et al</a:t>
                      </a:r>
                      <a:r>
                        <a:rPr lang="en-US" sz="1400" u="none" baseline="30000" dirty="0"/>
                        <a:t>3,4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dirty="0"/>
                        <a:t>(</a:t>
                      </a:r>
                      <a:r>
                        <a:rPr lang="en-US" sz="1400" u="none" dirty="0" err="1"/>
                        <a:t>OpACIN</a:t>
                      </a:r>
                      <a:r>
                        <a:rPr lang="en-US" sz="1400" u="none" dirty="0"/>
                        <a:t>-Neo)</a:t>
                      </a:r>
                      <a:endParaRPr dirty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IPI 3 mg/kg + NIVO 1 mg/kg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30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47%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40%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 dirty="0"/>
                        <a:t>IPI 3 mg/kg ➔ NIVO 3 mg/kg</a:t>
                      </a:r>
                      <a:endParaRPr dirty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/>
                        <a:t>2➔2</a:t>
                      </a:r>
                      <a:endParaRPr sz="1400" b="0" dirty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26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23%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50%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IPI 1 mg/kg + NIVO 3 mg/kg</a:t>
                      </a:r>
                      <a:endParaRPr sz="1400" b="1" i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30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57%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20%</a:t>
                      </a:r>
                      <a:endParaRPr sz="1400" b="1" i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Blank et al</a:t>
                      </a:r>
                      <a:r>
                        <a:rPr lang="en-US" sz="1400" u="none" baseline="3000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en-US" sz="1400" u="none"/>
                        <a:t> </a:t>
                      </a:r>
                      <a:br>
                        <a:rPr lang="en-US" sz="1400" u="none"/>
                      </a:br>
                      <a:r>
                        <a:rPr lang="en-US" sz="1400" u="none"/>
                        <a:t>(PRADO)</a:t>
                      </a:r>
                      <a:endParaRPr sz="1400" u="none" baseline="3000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IPI 1 mg/kg + NIVO 3 mg/kg</a:t>
                      </a:r>
                      <a:endParaRPr sz="1400" b="1" i="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99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49%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B0F0"/>
                          </a:solidFill>
                        </a:rPr>
                        <a:t>22%</a:t>
                      </a:r>
                      <a:endParaRPr sz="1400" b="1" baseline="300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Blank et </a:t>
                      </a:r>
                      <a:r>
                        <a:rPr lang="en-US" sz="1400" u="none">
                          <a:solidFill>
                            <a:schemeClr val="dk1"/>
                          </a:solidFill>
                        </a:rPr>
                        <a:t>al</a:t>
                      </a:r>
                      <a:r>
                        <a:rPr lang="en-US" sz="1400" u="none" baseline="30000">
                          <a:solidFill>
                            <a:schemeClr val="dk1"/>
                          </a:solidFill>
                        </a:rPr>
                        <a:t>4,6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(OpACIN)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IPI 3 mg/kg + NIVO 1 mg/kg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2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10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33%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90%</a:t>
                      </a:r>
                      <a:endParaRPr sz="1400" b="0" i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Huang et </a:t>
                      </a:r>
                      <a:r>
                        <a:rPr lang="en-US" sz="1400" u="none">
                          <a:solidFill>
                            <a:schemeClr val="dk1"/>
                          </a:solidFill>
                        </a:rPr>
                        <a:t>al</a:t>
                      </a:r>
                      <a:r>
                        <a:rPr lang="en-US" sz="1400" u="none" baseline="30000">
                          <a:solidFill>
                            <a:schemeClr val="dk1"/>
                          </a:solidFill>
                        </a:rPr>
                        <a:t>7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59545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(NCT02434354)</a:t>
                      </a:r>
                      <a:endParaRPr sz="1400" u="none" baseline="30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Pembro 200 mg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1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29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19%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NR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/>
                        <a:t>Cocorocchio et al</a:t>
                      </a:r>
                      <a:r>
                        <a:rPr lang="en-US" sz="1400" u="none" baseline="30000">
                          <a:solidFill>
                            <a:schemeClr val="dk1"/>
                          </a:solidFill>
                        </a:rPr>
                        <a:t>8</a:t>
                      </a:r>
                      <a:r>
                        <a:rPr lang="en-US" sz="1400" u="none" baseline="30000"/>
                        <a:t> </a:t>
                      </a:r>
                      <a:br>
                        <a:rPr lang="en-US" sz="1400" u="none" baseline="30000"/>
                      </a:br>
                      <a:endParaRPr sz="1400" u="none" baseline="3000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0"/>
                        <a:t>IPI 1 mg/kg + NIVO 3 mg/kg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4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28</a:t>
                      </a:r>
                      <a:endParaRPr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/>
                        <a:t>58%</a:t>
                      </a:r>
                      <a:endParaRPr sz="1400" b="0" baseline="30000">
                        <a:solidFill>
                          <a:srgbClr val="595454"/>
                        </a:solidFill>
                      </a:endParaRPr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/>
                        <a:t>21%</a:t>
                      </a:r>
                      <a:endParaRPr dirty="0"/>
                    </a:p>
                  </a:txBody>
                  <a:tcPr marL="91450" marR="91450" marT="18300" marB="18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BAD70-6533-C0D2-129F-B1BB45F6C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159896"/>
            <a:ext cx="10744199" cy="1638586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/>
              <a:t>Amaria</a:t>
            </a:r>
            <a:r>
              <a:rPr lang="en-US" dirty="0"/>
              <a:t> RN, et al. </a:t>
            </a:r>
            <a:r>
              <a:rPr lang="en-US" i="1" dirty="0"/>
              <a:t>Nat Med. </a:t>
            </a:r>
            <a:r>
              <a:rPr lang="en-US" dirty="0"/>
              <a:t>2018;24(11):1649-1654.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Amaria</a:t>
            </a:r>
            <a:r>
              <a:rPr lang="en-US" dirty="0"/>
              <a:t> RN, et al. </a:t>
            </a:r>
            <a:r>
              <a:rPr lang="en-US" i="1" dirty="0"/>
              <a:t>ASCO</a:t>
            </a:r>
            <a:r>
              <a:rPr lang="en-US" dirty="0"/>
              <a:t> 2021. Abstract 9502.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Rozeman</a:t>
            </a:r>
            <a:r>
              <a:rPr lang="en-US" dirty="0"/>
              <a:t> EA, et al. </a:t>
            </a:r>
            <a:r>
              <a:rPr lang="en-US" i="1" dirty="0"/>
              <a:t>Lancet Oncol. </a:t>
            </a:r>
            <a:r>
              <a:rPr lang="en-US" dirty="0"/>
              <a:t>2019;20(7):948-960.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Rozeman</a:t>
            </a:r>
            <a:r>
              <a:rPr lang="en-US" dirty="0"/>
              <a:t> EA, et al. </a:t>
            </a:r>
            <a:r>
              <a:rPr lang="en-US" i="1" dirty="0"/>
              <a:t>Nat Med. </a:t>
            </a:r>
            <a:r>
              <a:rPr lang="en-US" dirty="0"/>
              <a:t>2021;27(2):256-263.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Reijers</a:t>
            </a:r>
            <a:r>
              <a:rPr lang="en-US" dirty="0"/>
              <a:t> </a:t>
            </a:r>
            <a:r>
              <a:rPr lang="en-US" dirty="0" err="1"/>
              <a:t>ILM</a:t>
            </a:r>
            <a:r>
              <a:rPr lang="en-US" dirty="0"/>
              <a:t>, et al. </a:t>
            </a:r>
            <a:r>
              <a:rPr lang="en-US" i="1" dirty="0"/>
              <a:t>Nat Med. </a:t>
            </a:r>
            <a:r>
              <a:rPr lang="en-US" dirty="0"/>
              <a:t>2022;28(6):1178-1188.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Blank CU, et al. </a:t>
            </a:r>
            <a:r>
              <a:rPr lang="en-US" i="1" dirty="0"/>
              <a:t>Nat Med. </a:t>
            </a:r>
            <a:r>
              <a:rPr lang="en-US" dirty="0"/>
              <a:t>2018;24(11):1655-1661.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Huang AC, et al. </a:t>
            </a:r>
            <a:r>
              <a:rPr lang="en-US" i="1" dirty="0"/>
              <a:t>Nat Med. </a:t>
            </a:r>
            <a:r>
              <a:rPr lang="en-US" dirty="0"/>
              <a:t>2019;25(3):454-461.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Cocorocchio</a:t>
            </a:r>
            <a:r>
              <a:rPr lang="en-US" dirty="0"/>
              <a:t> E, et al. </a:t>
            </a:r>
            <a:r>
              <a:rPr lang="en-US" i="1" dirty="0" err="1"/>
              <a:t>ESMO</a:t>
            </a:r>
            <a:r>
              <a:rPr lang="en-US" i="1" dirty="0"/>
              <a:t> </a:t>
            </a:r>
            <a:r>
              <a:rPr lang="en-US" dirty="0"/>
              <a:t>2020. Abstract 1147P.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/>
        </p:nvSpPr>
        <p:spPr>
          <a:xfrm>
            <a:off x="2301379" y="3974255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100" b="0" i="0" u="none" strike="noStrike" cap="none">
                <a:latin typeface="Arial Narrow"/>
                <a:ea typeface="Arial Narrow"/>
                <a:cs typeface="Arial Narrow"/>
                <a:sym typeface="Arial Narrow"/>
              </a:rPr>
              <a:t>scans</a:t>
            </a:r>
            <a:endParaRPr/>
          </a:p>
        </p:txBody>
      </p:sp>
      <p:sp>
        <p:nvSpPr>
          <p:cNvPr id="392" name="Google Shape;392;p14"/>
          <p:cNvSpPr txBox="1"/>
          <p:nvPr/>
        </p:nvSpPr>
        <p:spPr>
          <a:xfrm>
            <a:off x="6969275" y="3968823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100" b="0" i="0" u="none" strike="noStrike" cap="none" dirty="0">
                <a:latin typeface="Arial Narrow"/>
                <a:ea typeface="Arial Narrow"/>
                <a:cs typeface="Arial Narrow"/>
                <a:sym typeface="Arial Narrow"/>
              </a:rPr>
              <a:t>scans</a:t>
            </a:r>
            <a:endParaRPr dirty="0"/>
          </a:p>
        </p:txBody>
      </p:sp>
      <p:sp>
        <p:nvSpPr>
          <p:cNvPr id="393" name="Google Shape;393;p14"/>
          <p:cNvSpPr txBox="1"/>
          <p:nvPr/>
        </p:nvSpPr>
        <p:spPr>
          <a:xfrm>
            <a:off x="2326457" y="2020807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100" b="0" i="0" u="none" strike="noStrike" cap="none">
                <a:latin typeface="Arial Narrow"/>
                <a:ea typeface="Arial Narrow"/>
                <a:cs typeface="Arial Narrow"/>
                <a:sym typeface="Arial Narrow"/>
              </a:rPr>
              <a:t>scans</a:t>
            </a:r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body" idx="4294967295"/>
          </p:nvPr>
        </p:nvSpPr>
        <p:spPr>
          <a:xfrm>
            <a:off x="3513138" y="5308600"/>
            <a:ext cx="8678862" cy="71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lvl="0" indent="-30479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600"/>
              <a:buNone/>
            </a:pPr>
            <a:r>
              <a:rPr lang="en-US" sz="14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criteria: strata included AJCC 8</a:t>
            </a:r>
            <a:r>
              <a:rPr lang="en-US" sz="1467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ed. stage and LDH, adjuvant radiation allowed, concomitant radiation &amp; pembrolizumab was not allowed, brain metastasis excluded, uveal melanoma excluded</a:t>
            </a:r>
            <a:endParaRPr/>
          </a:p>
          <a:p>
            <a:pPr marL="609585" lvl="0" indent="-30479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600"/>
              <a:buNone/>
            </a:pPr>
            <a:r>
              <a:rPr lang="en-US" sz="14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Surgery type and extent was required to be prespecified and carried out regardless of radiologic response to therapy</a:t>
            </a: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363540" y="2480406"/>
            <a:ext cx="1730233" cy="2423541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493834" y="2937504"/>
            <a:ext cx="1567575" cy="14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Resectable stage IIIB-IV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clinically assessable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melanoma</a:t>
            </a:r>
            <a:endParaRPr/>
          </a:p>
        </p:txBody>
      </p:sp>
      <p:cxnSp>
        <p:nvCxnSpPr>
          <p:cNvPr id="398" name="Google Shape;398;p14"/>
          <p:cNvCxnSpPr/>
          <p:nvPr/>
        </p:nvCxnSpPr>
        <p:spPr>
          <a:xfrm rot="10800000" flipH="1">
            <a:off x="2362200" y="2895600"/>
            <a:ext cx="914400" cy="685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9" name="Google Shape;399;p14"/>
          <p:cNvCxnSpPr/>
          <p:nvPr/>
        </p:nvCxnSpPr>
        <p:spPr>
          <a:xfrm>
            <a:off x="2362200" y="3581400"/>
            <a:ext cx="990600" cy="685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0" name="Google Shape;400;p14"/>
          <p:cNvCxnSpPr/>
          <p:nvPr/>
        </p:nvCxnSpPr>
        <p:spPr>
          <a:xfrm>
            <a:off x="4058854" y="2633664"/>
            <a:ext cx="4648200" cy="95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4"/>
          <p:cNvCxnSpPr/>
          <p:nvPr/>
        </p:nvCxnSpPr>
        <p:spPr>
          <a:xfrm rot="10800000" flipH="1">
            <a:off x="4046817" y="4530725"/>
            <a:ext cx="5867400" cy="76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2" name="Google Shape;402;p14"/>
          <p:cNvSpPr/>
          <p:nvPr/>
        </p:nvSpPr>
        <p:spPr>
          <a:xfrm>
            <a:off x="2348261" y="2331714"/>
            <a:ext cx="1698556" cy="546217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Adjuvant Arm</a:t>
            </a:r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2348261" y="4295717"/>
            <a:ext cx="1698556" cy="546217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Neoadjuvant Arm</a:t>
            </a:r>
            <a:endParaRPr/>
          </a:p>
        </p:txBody>
      </p:sp>
      <p:sp>
        <p:nvSpPr>
          <p:cNvPr id="404" name="Google Shape;404;p14"/>
          <p:cNvSpPr/>
          <p:nvPr/>
        </p:nvSpPr>
        <p:spPr>
          <a:xfrm>
            <a:off x="4302312" y="2331512"/>
            <a:ext cx="1698556" cy="54621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Surgery</a:t>
            </a: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6997743" y="4306733"/>
            <a:ext cx="1698556" cy="546217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Surgery</a:t>
            </a: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6284428" y="2184512"/>
            <a:ext cx="3325812" cy="9127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cycles pembrolizumab  200 mg IV q3 wk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4301305" y="4038427"/>
            <a:ext cx="2246545" cy="9529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cycles pembrolizumab 200 mg IV q3 wk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9148257" y="4092348"/>
            <a:ext cx="2693804" cy="9529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2867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cycles pembrolizumab 200 mg IV q3 wk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3052941" y="1262274"/>
            <a:ext cx="6083716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2400" b="1" i="0" u="none" strike="noStrike" cap="none" dirty="0">
                <a:ea typeface="Arial Narrow"/>
                <a:cs typeface="Arial Narrow"/>
                <a:sym typeface="Arial Narrow"/>
              </a:rPr>
              <a:t>Primary Endpoint: Event-Free Survival</a:t>
            </a:r>
            <a:endParaRPr sz="1600" dirty="0"/>
          </a:p>
        </p:txBody>
      </p:sp>
      <p:sp>
        <p:nvSpPr>
          <p:cNvPr id="415" name="Google Shape;415;p14"/>
          <p:cNvSpPr txBox="1"/>
          <p:nvPr/>
        </p:nvSpPr>
        <p:spPr>
          <a:xfrm>
            <a:off x="699163" y="5243787"/>
            <a:ext cx="11697374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800" b="0" i="0" u="none" strike="noStrike" cap="none" dirty="0">
                <a:ea typeface="Arial Narrow"/>
                <a:cs typeface="Arial Narrow"/>
                <a:sym typeface="Arial Narrow"/>
              </a:rPr>
              <a:t> radiographic assessment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800" b="0" i="0" u="none" strike="noStrike" cap="none" dirty="0">
                <a:ea typeface="Arial Narrow"/>
                <a:cs typeface="Arial Narrow"/>
                <a:sym typeface="Arial Narrow"/>
              </a:rPr>
              <a:t>(scans) </a:t>
            </a:r>
            <a:endParaRPr dirty="0"/>
          </a:p>
        </p:txBody>
      </p:sp>
      <p:sp>
        <p:nvSpPr>
          <p:cNvPr id="417" name="Google Shape;417;p14"/>
          <p:cNvSpPr txBox="1"/>
          <p:nvPr/>
        </p:nvSpPr>
        <p:spPr>
          <a:xfrm>
            <a:off x="6281976" y="1892813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100" b="0" i="0" u="none" strike="noStrike" cap="none" dirty="0">
                <a:latin typeface="Arial Narrow"/>
                <a:ea typeface="Arial Narrow"/>
                <a:cs typeface="Arial Narrow"/>
                <a:sym typeface="Arial Narrow"/>
              </a:rPr>
              <a:t>scans</a:t>
            </a:r>
            <a:endParaRPr dirty="0"/>
          </a:p>
        </p:txBody>
      </p:sp>
      <p:sp>
        <p:nvSpPr>
          <p:cNvPr id="421" name="Google Shape;421;p14"/>
          <p:cNvSpPr txBox="1"/>
          <p:nvPr/>
        </p:nvSpPr>
        <p:spPr>
          <a:xfrm>
            <a:off x="9094517" y="3780827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 sz="1100" b="0" i="0" u="none" strike="noStrike" cap="none" dirty="0">
                <a:latin typeface="Arial Narrow"/>
                <a:ea typeface="Arial Narrow"/>
                <a:cs typeface="Arial Narrow"/>
                <a:sym typeface="Arial Narrow"/>
              </a:rPr>
              <a:t>scans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0374B-51A1-D253-C9D5-D94DD2FE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S1801 Study Schema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8413FE8-533B-C1F0-3AA2-C5FCB6EC29FD}"/>
              </a:ext>
            </a:extLst>
          </p:cNvPr>
          <p:cNvSpPr/>
          <p:nvPr/>
        </p:nvSpPr>
        <p:spPr>
          <a:xfrm>
            <a:off x="2258451" y="2149033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3974645-C7F8-E7EC-42D9-2A6469C5E621}"/>
              </a:ext>
            </a:extLst>
          </p:cNvPr>
          <p:cNvSpPr/>
          <p:nvPr/>
        </p:nvSpPr>
        <p:spPr>
          <a:xfrm>
            <a:off x="6200660" y="2048043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BA34506-6FF8-AB31-3F46-799842713DEB}"/>
              </a:ext>
            </a:extLst>
          </p:cNvPr>
          <p:cNvSpPr/>
          <p:nvPr/>
        </p:nvSpPr>
        <p:spPr>
          <a:xfrm>
            <a:off x="2256613" y="4108202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EEF46F3-7359-9B21-62DF-EEB660EF64BC}"/>
              </a:ext>
            </a:extLst>
          </p:cNvPr>
          <p:cNvSpPr/>
          <p:nvPr/>
        </p:nvSpPr>
        <p:spPr>
          <a:xfrm>
            <a:off x="6912845" y="4108202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272E5B7-B018-4FC5-7F6E-833EB620E617}"/>
              </a:ext>
            </a:extLst>
          </p:cNvPr>
          <p:cNvSpPr/>
          <p:nvPr/>
        </p:nvSpPr>
        <p:spPr>
          <a:xfrm>
            <a:off x="9047116" y="3941584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E753BEC-85A4-8621-0BBD-D936B13EA0E7}"/>
              </a:ext>
            </a:extLst>
          </p:cNvPr>
          <p:cNvSpPr/>
          <p:nvPr/>
        </p:nvSpPr>
        <p:spPr>
          <a:xfrm>
            <a:off x="644078" y="5400375"/>
            <a:ext cx="110169" cy="1983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394;p14">
            <a:extLst>
              <a:ext uri="{FF2B5EF4-FFF2-40B4-BE49-F238E27FC236}">
                <a16:creationId xmlns:a16="http://schemas.microsoft.com/office/drawing/2014/main" id="{0E974B97-EF4C-1A22-6EE8-34897B79412E}"/>
              </a:ext>
            </a:extLst>
          </p:cNvPr>
          <p:cNvSpPr txBox="1">
            <a:spLocks/>
          </p:cNvSpPr>
          <p:nvPr/>
        </p:nvSpPr>
        <p:spPr>
          <a:xfrm>
            <a:off x="2806700" y="3288234"/>
            <a:ext cx="2872801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33"/>
              </a:spcBef>
              <a:buClr>
                <a:srgbClr val="05416B"/>
              </a:buClr>
              <a:buSzPts val="700"/>
              <a:buFont typeface="Noto Sans Symbols"/>
              <a:buNone/>
            </a:pPr>
            <a:r>
              <a:rPr lang="en-US"/>
              <a:t> 1:1 randomization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8231A-9A70-85BF-B01D-C3DD5D648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Patel S, et al. ESMO 2022. Abstract LBA10.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Event-Free Survival (EFS): Primary Endpoint</a:t>
            </a:r>
          </a:p>
        </p:txBody>
      </p:sp>
      <p:sp>
        <p:nvSpPr>
          <p:cNvPr id="430" name="Google Shape;430;p15"/>
          <p:cNvSpPr txBox="1">
            <a:spLocks noGrp="1"/>
          </p:cNvSpPr>
          <p:nvPr>
            <p:ph idx="1"/>
          </p:nvPr>
        </p:nvSpPr>
        <p:spPr>
          <a:xfrm>
            <a:off x="603250" y="1213501"/>
            <a:ext cx="10744200" cy="472247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Measured from the date of randomization to the first of the following events: </a:t>
            </a:r>
          </a:p>
        </p:txBody>
      </p:sp>
      <p:sp>
        <p:nvSpPr>
          <p:cNvPr id="432" name="Google Shape;432;p15"/>
          <p:cNvSpPr txBox="1">
            <a:spLocks noGrp="1"/>
          </p:cNvSpPr>
          <p:nvPr>
            <p:ph type="body" idx="4294967295"/>
          </p:nvPr>
        </p:nvSpPr>
        <p:spPr>
          <a:xfrm>
            <a:off x="374650" y="1965363"/>
            <a:ext cx="112141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7693" lvl="0" indent="-3429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Progression or toxicity that rendered a study participant unable to receive surgery </a:t>
            </a:r>
            <a:endParaRPr sz="2000" dirty="0"/>
          </a:p>
          <a:p>
            <a:pPr marL="647693" lvl="0" indent="-3429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Failure to begin adjuvant therapy within 84 days of surgery</a:t>
            </a:r>
            <a:endParaRPr sz="2000" dirty="0"/>
          </a:p>
          <a:p>
            <a:pPr marL="647693" lvl="0" indent="-3429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Melanoma recurrence after surgery (local, regional, or distant)</a:t>
            </a:r>
            <a:endParaRPr sz="2000" dirty="0"/>
          </a:p>
          <a:p>
            <a:pPr marL="647693" lvl="0" indent="-34290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Death from any cause  </a:t>
            </a:r>
            <a:endParaRPr sz="2000" dirty="0"/>
          </a:p>
          <a:p>
            <a:pPr marL="304793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</a:pPr>
            <a:endParaRPr sz="2000" dirty="0"/>
          </a:p>
          <a:p>
            <a:pPr marL="304793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</a:pPr>
            <a:r>
              <a:rPr lang="en-US" sz="1800" b="1" dirty="0"/>
              <a:t>Study participants who did not register to adjuvant therapy were assigned an </a:t>
            </a:r>
            <a:r>
              <a:rPr lang="en-US" sz="1800" b="1" dirty="0" err="1"/>
              <a:t>EFS</a:t>
            </a:r>
            <a:r>
              <a:rPr lang="en-US" sz="1800" b="1" dirty="0"/>
              <a:t> of 84 days*</a:t>
            </a:r>
            <a:endParaRPr sz="1800" dirty="0"/>
          </a:p>
          <a:p>
            <a:pPr marL="304793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</a:pPr>
            <a:endParaRPr sz="2000" dirty="0"/>
          </a:p>
          <a:p>
            <a:pPr marL="304793" lvl="0" indent="0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*</a:t>
            </a:r>
            <a:r>
              <a:rPr lang="en-US" sz="1600" i="1" dirty="0"/>
              <a:t>Exceptions: Participant refusal of surgery in the neoadjuvant arm after complete radiographic response not considered an event. Cancellation of surgery or adjuvant therapy due to site-specific COVID-19-related trial limitations not considered an event. </a:t>
            </a:r>
            <a:endParaRPr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6E5B34-E4DD-5CA3-194E-E9F666068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Patel S, et al. ESMO 2022. Abstract LBA10.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Calibri"/>
              </a:rPr>
              <a:t>S1801 Results</a:t>
            </a:r>
            <a:endParaRPr lang="en-US" dirty="0"/>
          </a:p>
        </p:txBody>
      </p:sp>
      <p:pic>
        <p:nvPicPr>
          <p:cNvPr id="442" name="Google Shape;442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700" y="2159306"/>
            <a:ext cx="6027397" cy="342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83" y="2159306"/>
            <a:ext cx="4890312" cy="3426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40;p16">
            <a:extLst>
              <a:ext uri="{FF2B5EF4-FFF2-40B4-BE49-F238E27FC236}">
                <a16:creationId xmlns:a16="http://schemas.microsoft.com/office/drawing/2014/main" id="{25983A7C-CF75-B153-86E2-EDBEB76DBF0F}"/>
              </a:ext>
            </a:extLst>
          </p:cNvPr>
          <p:cNvSpPr txBox="1">
            <a:spLocks/>
          </p:cNvSpPr>
          <p:nvPr/>
        </p:nvSpPr>
        <p:spPr>
          <a:xfrm>
            <a:off x="609600" y="1138523"/>
            <a:ext cx="5494662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rgbClr val="4D4E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ym typeface="Calibri"/>
              </a:rPr>
              <a:t>S1801 primary endpoint: Event-free survival</a:t>
            </a:r>
            <a:endParaRPr lang="en-US" sz="2000" dirty="0"/>
          </a:p>
        </p:txBody>
      </p:sp>
      <p:sp>
        <p:nvSpPr>
          <p:cNvPr id="4" name="Google Shape;440;p16">
            <a:extLst>
              <a:ext uri="{FF2B5EF4-FFF2-40B4-BE49-F238E27FC236}">
                <a16:creationId xmlns:a16="http://schemas.microsoft.com/office/drawing/2014/main" id="{BE2B9B9E-AADA-531C-61E7-C91CE396097C}"/>
              </a:ext>
            </a:extLst>
          </p:cNvPr>
          <p:cNvSpPr txBox="1">
            <a:spLocks/>
          </p:cNvSpPr>
          <p:nvPr/>
        </p:nvSpPr>
        <p:spPr>
          <a:xfrm>
            <a:off x="7978049" y="1137586"/>
            <a:ext cx="2565094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rgbClr val="4D4E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ym typeface="Calibri"/>
              </a:rPr>
              <a:t>Overall survival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9FC9-8FB2-2FD6-A73E-711902562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Patel S, et al. </a:t>
            </a:r>
            <a:r>
              <a:rPr lang="en-US" dirty="0" err="1"/>
              <a:t>ESMO</a:t>
            </a:r>
            <a:r>
              <a:rPr lang="en-US" dirty="0"/>
              <a:t> 2022. Abstract LBA10.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Pathologic Complete Response After Neoadjuvant Therapy in 189 Patients: Relapse-Free and Overall Survival</a:t>
            </a:r>
          </a:p>
        </p:txBody>
      </p:sp>
      <p:pic>
        <p:nvPicPr>
          <p:cNvPr id="182" name="Google Shape;182;p2" descr="Chart, line char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08" y="1956665"/>
            <a:ext cx="5796323" cy="29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 descr="Chart, line char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824" y="1956665"/>
            <a:ext cx="5796322" cy="2958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008FC-5F3C-C440-40B1-6C425AE17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Menzies AM, et al. </a:t>
            </a:r>
            <a:r>
              <a:rPr lang="da-DK" i="1" dirty="0"/>
              <a:t>Nat Med. </a:t>
            </a:r>
            <a:r>
              <a:rPr lang="da-DK" dirty="0"/>
              <a:t>2021;27(2):301-309.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410E-5705-47F7-8C97-C698312B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9505"/>
            <a:ext cx="11065565" cy="1185577"/>
          </a:xfrm>
        </p:spPr>
        <p:txBody>
          <a:bodyPr/>
          <a:lstStyle/>
          <a:p>
            <a:r>
              <a:rPr lang="en-US" dirty="0"/>
              <a:t>Recent Neoadjuvant Studies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C5281A-75FB-43D6-ECDE-0856D70A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2" y="2276257"/>
            <a:ext cx="3790951" cy="1185577"/>
          </a:xfrm>
        </p:spPr>
        <p:txBody>
          <a:bodyPr/>
          <a:lstStyle/>
          <a:p>
            <a:r>
              <a:rPr lang="en-US" dirty="0" err="1"/>
              <a:t>TVEC</a:t>
            </a:r>
            <a:endParaRPr lang="en-US" dirty="0"/>
          </a:p>
          <a:p>
            <a:r>
              <a:rPr lang="en-US" dirty="0"/>
              <a:t>CMP-001 + nivolumab</a:t>
            </a:r>
          </a:p>
          <a:p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BA3C82A-5209-47E6-B2F4-AAA4C72EEDEC}"/>
              </a:ext>
            </a:extLst>
          </p:cNvPr>
          <p:cNvSpPr txBox="1">
            <a:spLocks/>
          </p:cNvSpPr>
          <p:nvPr/>
        </p:nvSpPr>
        <p:spPr>
          <a:xfrm>
            <a:off x="12588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Intralesional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72C05CA-DAA3-4B65-8B18-0723054C204E}"/>
              </a:ext>
            </a:extLst>
          </p:cNvPr>
          <p:cNvSpPr txBox="1">
            <a:spLocks/>
          </p:cNvSpPr>
          <p:nvPr/>
        </p:nvSpPr>
        <p:spPr>
          <a:xfrm>
            <a:off x="65913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Checkpoint Inhibition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6A8F77-0148-48C0-8DBD-178419E10202}"/>
              </a:ext>
            </a:extLst>
          </p:cNvPr>
          <p:cNvSpPr txBox="1">
            <a:spLocks/>
          </p:cNvSpPr>
          <p:nvPr/>
        </p:nvSpPr>
        <p:spPr>
          <a:xfrm>
            <a:off x="1257301" y="3765777"/>
            <a:ext cx="2914650" cy="53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err="1"/>
              <a:t>BRAFi</a:t>
            </a:r>
            <a:r>
              <a:rPr lang="en-US" u="sng" dirty="0"/>
              <a:t> + </a:t>
            </a:r>
            <a:r>
              <a:rPr lang="en-US" u="sng" dirty="0" err="1"/>
              <a:t>MEKi</a:t>
            </a:r>
            <a:endParaRPr lang="en-US" u="sng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5F9B2A30-1ABA-3D0F-DD4E-42A192B07E78}"/>
              </a:ext>
            </a:extLst>
          </p:cNvPr>
          <p:cNvSpPr txBox="1">
            <a:spLocks/>
          </p:cNvSpPr>
          <p:nvPr/>
        </p:nvSpPr>
        <p:spPr>
          <a:xfrm>
            <a:off x="1255712" y="4379238"/>
            <a:ext cx="4725988" cy="249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Dabrafenib + trametinib ± pembrolizumab</a:t>
            </a:r>
          </a:p>
          <a:p>
            <a:r>
              <a:rPr lang="en-US" dirty="0"/>
              <a:t>Vemurafenib + </a:t>
            </a:r>
            <a:r>
              <a:rPr lang="en-US" dirty="0" err="1"/>
              <a:t>cobimetinib</a:t>
            </a:r>
            <a:r>
              <a:rPr lang="en-US" dirty="0"/>
              <a:t> ± atezolizumab</a:t>
            </a:r>
          </a:p>
          <a:p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5FAB8E0-FEEC-C5F0-95E0-CDDBE090317D}"/>
              </a:ext>
            </a:extLst>
          </p:cNvPr>
          <p:cNvSpPr txBox="1">
            <a:spLocks/>
          </p:cNvSpPr>
          <p:nvPr/>
        </p:nvSpPr>
        <p:spPr>
          <a:xfrm>
            <a:off x="6613527" y="2276475"/>
            <a:ext cx="4748213" cy="3221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Pembrolizumab monotherapy</a:t>
            </a:r>
          </a:p>
          <a:p>
            <a:r>
              <a:rPr lang="en-US" dirty="0"/>
              <a:t>Nivolumab monotherapy</a:t>
            </a:r>
          </a:p>
          <a:p>
            <a:r>
              <a:rPr lang="en-US" dirty="0" err="1"/>
              <a:t>IPI</a:t>
            </a:r>
            <a:r>
              <a:rPr lang="en-US" dirty="0"/>
              <a:t> 3 mg/kg + </a:t>
            </a:r>
            <a:r>
              <a:rPr lang="en-US" dirty="0" err="1"/>
              <a:t>NIVO</a:t>
            </a:r>
            <a:r>
              <a:rPr lang="en-US" dirty="0"/>
              <a:t> 1 mg/kg</a:t>
            </a:r>
          </a:p>
          <a:p>
            <a:r>
              <a:rPr lang="en-US" dirty="0" err="1"/>
              <a:t>IPI</a:t>
            </a:r>
            <a:r>
              <a:rPr lang="en-US" dirty="0"/>
              <a:t> 1 mg/kg + </a:t>
            </a:r>
            <a:r>
              <a:rPr lang="en-US" dirty="0" err="1"/>
              <a:t>NIVO</a:t>
            </a:r>
            <a:r>
              <a:rPr lang="en-US" dirty="0"/>
              <a:t> 3 mg/kg</a:t>
            </a:r>
          </a:p>
          <a:p>
            <a:r>
              <a:rPr lang="en-US" dirty="0" err="1"/>
              <a:t>IPI</a:t>
            </a:r>
            <a:r>
              <a:rPr lang="en-US" dirty="0"/>
              <a:t> + </a:t>
            </a:r>
            <a:r>
              <a:rPr lang="en-US" dirty="0" err="1"/>
              <a:t>NIVO</a:t>
            </a:r>
            <a:r>
              <a:rPr lang="en-US" dirty="0"/>
              <a:t> + </a:t>
            </a:r>
            <a:r>
              <a:rPr lang="en-US" dirty="0" err="1"/>
              <a:t>domatinostat</a:t>
            </a:r>
            <a:endParaRPr lang="en-US" dirty="0"/>
          </a:p>
          <a:p>
            <a:r>
              <a:rPr lang="en-US" dirty="0" err="1"/>
              <a:t>Relatlimab</a:t>
            </a:r>
            <a:r>
              <a:rPr lang="en-US" dirty="0"/>
              <a:t> + nivolumab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609600" y="199505"/>
            <a:ext cx="11074400" cy="1185577"/>
          </a:xfrm>
        </p:spPr>
        <p:txBody>
          <a:bodyPr/>
          <a:lstStyle/>
          <a:p>
            <a:pPr lvl="0"/>
            <a:r>
              <a:rPr lang="en-US" dirty="0"/>
              <a:t>Neoadjuvant Pembrolizumab for </a:t>
            </a:r>
            <a:r>
              <a:rPr lang="en-US" dirty="0" err="1"/>
              <a:t>Resectable</a:t>
            </a:r>
            <a:r>
              <a:rPr lang="en-US" dirty="0"/>
              <a:t> Melanoma </a:t>
            </a:r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1"/>
          <a:stretch/>
        </p:blipFill>
        <p:spPr>
          <a:xfrm>
            <a:off x="317144" y="2895874"/>
            <a:ext cx="3296369" cy="287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36"/>
          <a:stretch/>
        </p:blipFill>
        <p:spPr>
          <a:xfrm>
            <a:off x="6903102" y="3175219"/>
            <a:ext cx="5134325" cy="299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506" y="1168802"/>
            <a:ext cx="5722706" cy="209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 txBox="1"/>
          <p:nvPr/>
        </p:nvSpPr>
        <p:spPr>
          <a:xfrm>
            <a:off x="8464655" y="2875137"/>
            <a:ext cx="260359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(Median follow up = 18 months)</a:t>
            </a:r>
            <a:endParaRPr/>
          </a:p>
        </p:txBody>
      </p:sp>
      <p:sp>
        <p:nvSpPr>
          <p:cNvPr id="206" name="Google Shape;206;p4"/>
          <p:cNvSpPr txBox="1"/>
          <p:nvPr/>
        </p:nvSpPr>
        <p:spPr>
          <a:xfrm>
            <a:off x="8706193" y="2634877"/>
            <a:ext cx="197361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Disease-Free Survival</a:t>
            </a: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6903102" y="6077527"/>
            <a:ext cx="58758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E6D8E-E8DB-EDAD-2D77-82E28F99F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Huang AC, et al. </a:t>
            </a:r>
            <a:r>
              <a:rPr lang="da-DK" i="1" dirty="0"/>
              <a:t>Nat Med. </a:t>
            </a:r>
            <a:r>
              <a:rPr lang="da-DK" dirty="0"/>
              <a:t>2019;25(3):454-461.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Nivolumab </a:t>
            </a:r>
            <a:r>
              <a:rPr lang="en-US">
                <a:sym typeface="Algerian"/>
              </a:rPr>
              <a:t>±</a:t>
            </a:r>
            <a:r>
              <a:rPr lang="en-US"/>
              <a:t> Ipilimumab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CE7A-07C6-585C-DDDE-4A091634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78" y="2231565"/>
            <a:ext cx="2473990" cy="3418253"/>
          </a:xfrm>
        </p:spPr>
        <p:txBody>
          <a:bodyPr>
            <a:normAutofit/>
          </a:bodyPr>
          <a:lstStyle/>
          <a:p>
            <a:r>
              <a:rPr lang="en-US" sz="1600" dirty="0"/>
              <a:t>2 patients progressed to metastatic during treatment</a:t>
            </a:r>
          </a:p>
          <a:p>
            <a:r>
              <a:rPr lang="en-US" sz="1600" dirty="0"/>
              <a:t>1 developed </a:t>
            </a:r>
            <a:r>
              <a:rPr lang="en-US" sz="1600" dirty="0" err="1"/>
              <a:t>mets</a:t>
            </a:r>
            <a:r>
              <a:rPr lang="en-US" sz="1600" dirty="0"/>
              <a:t> shortly after surgery</a:t>
            </a:r>
          </a:p>
          <a:p>
            <a:r>
              <a:rPr lang="en-US" sz="1600" dirty="0"/>
              <a:t>2 local recurrences after completing adjuvant therapy</a:t>
            </a:r>
          </a:p>
          <a:p>
            <a:r>
              <a:rPr lang="en-US" sz="1600" dirty="0"/>
              <a:t>8% Grade 3/4 AEs</a:t>
            </a:r>
          </a:p>
          <a:p>
            <a:endParaRPr lang="en-US" sz="1600" dirty="0"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192" y="2693925"/>
            <a:ext cx="7992875" cy="32316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9782303" y="3178494"/>
            <a:ext cx="23893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relapses noted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73% Grade 3/4 AEs</a:t>
            </a:r>
            <a:endParaRPr/>
          </a:p>
        </p:txBody>
      </p:sp>
      <p:sp>
        <p:nvSpPr>
          <p:cNvPr id="218" name="Google Shape;218;p5"/>
          <p:cNvSpPr txBox="1"/>
          <p:nvPr/>
        </p:nvSpPr>
        <p:spPr>
          <a:xfrm>
            <a:off x="3236474" y="1700084"/>
            <a:ext cx="33755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Nivolumab 3mg/kg IV q2 weeks x 4 doses prior to surgery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7077495" y="1584007"/>
            <a:ext cx="33755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Ipilimumab 3mg/kg + Nivolumab 1mg/kg IV q3 weeks x 3 doses prior to surgery</a:t>
            </a:r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2614267" y="2761542"/>
            <a:ext cx="323160" cy="337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6438122" y="2726638"/>
            <a:ext cx="323160" cy="337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2C87C-9ADF-E4F6-119C-789DDD36D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Amaria RN, et al. </a:t>
            </a:r>
            <a:r>
              <a:rPr lang="da-DK" i="1" dirty="0"/>
              <a:t>Nat Med. </a:t>
            </a:r>
            <a:r>
              <a:rPr lang="da-DK" dirty="0"/>
              <a:t>2018;24(11):1649-1654. </a:t>
            </a:r>
          </a:p>
        </p:txBody>
      </p:sp>
    </p:spTree>
    <p:extLst>
      <p:ext uri="{BB962C8B-B14F-4D97-AF65-F5344CB8AC3E}">
        <p14:creationId xmlns:p14="http://schemas.microsoft.com/office/powerpoint/2010/main" val="2850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Any Pathological Response After Neoadjuvant Melanoma Therapy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ECE12-763E-6668-FB4D-AAD37AFA4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Menzies AM, et al. </a:t>
            </a:r>
            <a:r>
              <a:rPr lang="da-DK" i="1" dirty="0"/>
              <a:t>Nat Med. </a:t>
            </a:r>
            <a:r>
              <a:rPr lang="da-DK" dirty="0"/>
              <a:t>2021;27(2):301-309. </a:t>
            </a:r>
          </a:p>
        </p:txBody>
      </p:sp>
      <p:sp>
        <p:nvSpPr>
          <p:cNvPr id="228" name="Google Shape;228;p6"/>
          <p:cNvSpPr txBox="1"/>
          <p:nvPr/>
        </p:nvSpPr>
        <p:spPr>
          <a:xfrm>
            <a:off x="1737467" y="1456430"/>
            <a:ext cx="8717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Therapy					Immunotherapy</a:t>
            </a:r>
            <a:endParaRPr/>
          </a:p>
        </p:txBody>
      </p:sp>
      <p:pic>
        <p:nvPicPr>
          <p:cNvPr id="229" name="Google Shape;229;p6" descr="A picture containing timelin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4" y="2315247"/>
            <a:ext cx="6053348" cy="308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 descr="Chart, line char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52" y="2315247"/>
            <a:ext cx="6053348" cy="308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/>
        </p:nvSpPr>
        <p:spPr>
          <a:xfrm>
            <a:off x="757237" y="5757863"/>
            <a:ext cx="11033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a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with targeted therapy				Any response with immunotherapy is enough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Any Pathological Response After Neoadjuvant Melanoma Therapy</a:t>
            </a:r>
          </a:p>
        </p:txBody>
      </p:sp>
      <p:sp>
        <p:nvSpPr>
          <p:cNvPr id="228" name="Google Shape;228;p6"/>
          <p:cNvSpPr txBox="1"/>
          <p:nvPr/>
        </p:nvSpPr>
        <p:spPr>
          <a:xfrm>
            <a:off x="1737467" y="1456430"/>
            <a:ext cx="8717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Therapy					Immunotherapy</a:t>
            </a:r>
            <a:endParaRPr/>
          </a:p>
        </p:txBody>
      </p:sp>
      <p:pic>
        <p:nvPicPr>
          <p:cNvPr id="229" name="Google Shape;229;p6" descr="A picture containing timelin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4" y="2315247"/>
            <a:ext cx="6053348" cy="308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2;p6">
            <a:extLst>
              <a:ext uri="{FF2B5EF4-FFF2-40B4-BE49-F238E27FC236}">
                <a16:creationId xmlns:a16="http://schemas.microsoft.com/office/drawing/2014/main" id="{A37CCCFD-D4F4-1E96-19DF-E77BC847AEA9}"/>
              </a:ext>
            </a:extLst>
          </p:cNvPr>
          <p:cNvSpPr txBox="1"/>
          <p:nvPr/>
        </p:nvSpPr>
        <p:spPr>
          <a:xfrm>
            <a:off x="757237" y="5757863"/>
            <a:ext cx="11033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Need a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with targeted therapy				Any response with immunotherapy is enough</a:t>
            </a:r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F3EBC-6938-EAF0-09C6-CFBFAAA2B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da-DK" dirty="0"/>
              <a:t>Menzies AM, et al. </a:t>
            </a:r>
            <a:r>
              <a:rPr lang="da-DK" i="1" dirty="0"/>
              <a:t>Nat Med. </a:t>
            </a:r>
            <a:r>
              <a:rPr lang="da-DK" dirty="0"/>
              <a:t>2021;27(2):301-309.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003719-14AD-4130-2C60-38DF4123A515}"/>
              </a:ext>
            </a:extLst>
          </p:cNvPr>
          <p:cNvGrpSpPr/>
          <p:nvPr/>
        </p:nvGrpSpPr>
        <p:grpSpPr>
          <a:xfrm>
            <a:off x="6072399" y="2241306"/>
            <a:ext cx="6119602" cy="3089730"/>
            <a:chOff x="6274092" y="7133267"/>
            <a:chExt cx="6015895" cy="30897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F11B04-215F-CDB6-6E58-813CCBCD48AE}"/>
                </a:ext>
              </a:extLst>
            </p:cNvPr>
            <p:cNvSpPr/>
            <p:nvPr/>
          </p:nvSpPr>
          <p:spPr>
            <a:xfrm>
              <a:off x="6274092" y="7133267"/>
              <a:ext cx="6015895" cy="308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oogle Shape;231;p6" descr="Chart, line chart&#10;&#10;Description automatically generated">
              <a:extLst>
                <a:ext uri="{FF2B5EF4-FFF2-40B4-BE49-F238E27FC236}">
                  <a16:creationId xmlns:a16="http://schemas.microsoft.com/office/drawing/2014/main" id="{A8D5D1FD-EF97-5A74-0265-77C9C0A2C8B5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6819" y="7133267"/>
              <a:ext cx="5835181" cy="29783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693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Relatlimab + Nivolumab</a:t>
            </a:r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8145"/>
            <a:ext cx="12192000" cy="460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364134" y="2010157"/>
            <a:ext cx="2641714" cy="2021066"/>
          </a:xfrm>
          <a:prstGeom prst="rect">
            <a:avLst/>
          </a:prstGeom>
          <a:noFill/>
          <a:ln w="12700" cap="flat" cmpd="sng">
            <a:solidFill>
              <a:srgbClr val="5954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95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eligibility criteria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Resectable stage IIIB/IIIC or oligometastatic stage IV melanoma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ECOG PS 0-1</a:t>
            </a:r>
            <a:endParaRPr/>
          </a:p>
          <a:p>
            <a:pPr marL="174625" marR="0" lvl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prior anti-PD-1, -CTLA-4, or -LAG-3 antibody exposure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 = 30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3355632" y="2875816"/>
            <a:ext cx="2641714" cy="523220"/>
          </a:xfrm>
          <a:prstGeom prst="rect">
            <a:avLst/>
          </a:prstGeom>
          <a:solidFill>
            <a:srgbClr val="33D6F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RELA 160 mg + NIVO 480 mg Q4W x 2 doses </a:t>
            </a: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7439581" y="2875816"/>
            <a:ext cx="2587557" cy="523220"/>
          </a:xfrm>
          <a:prstGeom prst="rect">
            <a:avLst/>
          </a:prstGeom>
          <a:solidFill>
            <a:srgbClr val="33D6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RELA 160 mg + NIVO 480 mg Q4W x 10 doses</a:t>
            </a:r>
            <a:endParaRPr sz="14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10243226" y="2791178"/>
            <a:ext cx="1206230" cy="692497"/>
          </a:xfrm>
          <a:prstGeom prst="rect">
            <a:avLst/>
          </a:prstGeom>
          <a:solidFill>
            <a:srgbClr val="DEDCDC"/>
          </a:solidFill>
          <a:ln w="12700" cap="flat" cmpd="sng">
            <a:solidFill>
              <a:srgbClr val="DEDC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Clinical and radiographic </a:t>
            </a:r>
            <a:br>
              <a:rPr lang="en-US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follow-up</a:t>
            </a:r>
            <a:endParaRPr sz="12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3355632" y="3978841"/>
            <a:ext cx="8327287" cy="672525"/>
          </a:xfrm>
          <a:prstGeom prst="rightArrow">
            <a:avLst>
              <a:gd name="adj1" fmla="val 50000"/>
              <a:gd name="adj2" fmla="val 55785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5954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99429" y="4161215"/>
            <a:ext cx="6430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Week</a:t>
            </a:r>
            <a:endParaRPr/>
          </a:p>
        </p:txBody>
      </p:sp>
      <p:sp>
        <p:nvSpPr>
          <p:cNvPr id="246" name="Google Shape;246;p7"/>
          <p:cNvSpPr txBox="1"/>
          <p:nvPr/>
        </p:nvSpPr>
        <p:spPr>
          <a:xfrm>
            <a:off x="4229219" y="4529909"/>
            <a:ext cx="89454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Tumor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(Week 2)</a:t>
            </a:r>
            <a:endParaRPr/>
          </a:p>
        </p:txBody>
      </p:sp>
      <p:sp>
        <p:nvSpPr>
          <p:cNvPr id="247" name="Google Shape;247;p7"/>
          <p:cNvSpPr txBox="1"/>
          <p:nvPr/>
        </p:nvSpPr>
        <p:spPr>
          <a:xfrm>
            <a:off x="6379913" y="4637631"/>
            <a:ext cx="7166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Tumor</a:t>
            </a:r>
            <a:endParaRPr/>
          </a:p>
        </p:txBody>
      </p:sp>
      <p:sp>
        <p:nvSpPr>
          <p:cNvPr id="248" name="Google Shape;248;p7"/>
          <p:cNvSpPr txBox="1"/>
          <p:nvPr/>
        </p:nvSpPr>
        <p:spPr>
          <a:xfrm>
            <a:off x="1867710" y="4637631"/>
            <a:ext cx="13747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Biospecimen collections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8008464" y="4637631"/>
            <a:ext cx="1449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Blood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(Q12W)</a:t>
            </a:r>
            <a:endParaRPr/>
          </a:p>
        </p:txBody>
      </p:sp>
      <p:sp>
        <p:nvSpPr>
          <p:cNvPr id="250" name="Google Shape;250;p7"/>
          <p:cNvSpPr txBox="1"/>
          <p:nvPr/>
        </p:nvSpPr>
        <p:spPr>
          <a:xfrm>
            <a:off x="5973012" y="2454007"/>
            <a:ext cx="1528227" cy="4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rebuchet M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Radiographic assessment </a:t>
            </a:r>
            <a:br>
              <a:rPr lang="en-US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(ORR by RECIST v1.1)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3344008" y="2171660"/>
            <a:ext cx="2665509" cy="2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Neoadjuvant phase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7451752" y="2171660"/>
            <a:ext cx="2587556" cy="2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Adjuvant phase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6077022" y="3474537"/>
            <a:ext cx="1328130" cy="42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rebuchet M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Pathologic assessment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rebuchet M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(pCR rate)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4247189" y="4161215"/>
            <a:ext cx="858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 and 5</a:t>
            </a:r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8380841" y="4161215"/>
            <a:ext cx="7127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10-46</a:t>
            </a:r>
            <a:endParaRPr/>
          </a:p>
        </p:txBody>
      </p:sp>
      <p:sp>
        <p:nvSpPr>
          <p:cNvPr id="256" name="Google Shape;256;p7"/>
          <p:cNvSpPr txBox="1"/>
          <p:nvPr/>
        </p:nvSpPr>
        <p:spPr>
          <a:xfrm>
            <a:off x="10453878" y="4161215"/>
            <a:ext cx="824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50-110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48BD6-C7C7-7F3E-0CEE-390B53455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Amaria</a:t>
            </a:r>
            <a:r>
              <a:rPr lang="en-US" dirty="0"/>
              <a:t> RN, et al. ASCO 2021. Abstract 9502.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>
            <a:spLocks noGrp="1"/>
          </p:cNvSpPr>
          <p:nvPr>
            <p:ph type="title"/>
          </p:nvPr>
        </p:nvSpPr>
        <p:spPr>
          <a:xfrm>
            <a:off x="609600" y="111369"/>
            <a:ext cx="10744200" cy="118557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Radiographic Response Underestimates Pathologic Response With </a:t>
            </a:r>
            <a:r>
              <a:rPr lang="en-US" sz="2800" dirty="0" err="1"/>
              <a:t>NIVO-RELA</a:t>
            </a:r>
            <a:r>
              <a:rPr lang="en-US" sz="2800" dirty="0"/>
              <a:t> Neoadjuvant Therapy</a:t>
            </a:r>
          </a:p>
        </p:txBody>
      </p:sp>
      <p:sp>
        <p:nvSpPr>
          <p:cNvPr id="276" name="Google Shape;276;p8"/>
          <p:cNvSpPr txBox="1"/>
          <p:nvPr/>
        </p:nvSpPr>
        <p:spPr>
          <a:xfrm>
            <a:off x="2614373" y="1225487"/>
            <a:ext cx="69632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19 patients with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/near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 had radiographic PD, 3 SD, 15 PR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8 patients with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1 had radiographic PD, 7 had SD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patients achieved 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RECIST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1.1 CR</a:t>
            </a:r>
            <a:endParaRPr dirty="0"/>
          </a:p>
        </p:txBody>
      </p:sp>
      <p:sp>
        <p:nvSpPr>
          <p:cNvPr id="277" name="Google Shape;277;p8"/>
          <p:cNvSpPr txBox="1"/>
          <p:nvPr/>
        </p:nvSpPr>
        <p:spPr>
          <a:xfrm>
            <a:off x="10232605" y="1488519"/>
            <a:ext cx="17519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Pathologic response category</a:t>
            </a:r>
            <a:endParaRPr/>
          </a:p>
        </p:txBody>
      </p:sp>
      <p:graphicFrame>
        <p:nvGraphicFramePr>
          <p:cNvPr id="16" name="Google Shape;265;p8">
            <a:extLst>
              <a:ext uri="{FF2B5EF4-FFF2-40B4-BE49-F238E27FC236}">
                <a16:creationId xmlns:a16="http://schemas.microsoft.com/office/drawing/2014/main" id="{16D9215F-11AD-DC65-23CB-739AB190C28F}"/>
              </a:ext>
            </a:extLst>
          </p:cNvPr>
          <p:cNvGraphicFramePr/>
          <p:nvPr/>
        </p:nvGraphicFramePr>
        <p:xfrm>
          <a:off x="1464619" y="2148817"/>
          <a:ext cx="8561771" cy="394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266;p8">
            <a:extLst>
              <a:ext uri="{FF2B5EF4-FFF2-40B4-BE49-F238E27FC236}">
                <a16:creationId xmlns:a16="http://schemas.microsoft.com/office/drawing/2014/main" id="{D5369C93-B9C7-D6B9-A23A-B90A3F700393}"/>
              </a:ext>
            </a:extLst>
          </p:cNvPr>
          <p:cNvSpPr/>
          <p:nvPr/>
        </p:nvSpPr>
        <p:spPr>
          <a:xfrm>
            <a:off x="10377012" y="2528224"/>
            <a:ext cx="322682" cy="256479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67;p8">
            <a:extLst>
              <a:ext uri="{FF2B5EF4-FFF2-40B4-BE49-F238E27FC236}">
                <a16:creationId xmlns:a16="http://schemas.microsoft.com/office/drawing/2014/main" id="{35F03642-7C2D-2CFF-3A27-5174E50D2836}"/>
              </a:ext>
            </a:extLst>
          </p:cNvPr>
          <p:cNvSpPr/>
          <p:nvPr/>
        </p:nvSpPr>
        <p:spPr>
          <a:xfrm>
            <a:off x="10384216" y="3159015"/>
            <a:ext cx="312234" cy="256478"/>
          </a:xfrm>
          <a:prstGeom prst="rect">
            <a:avLst/>
          </a:prstGeom>
          <a:solidFill>
            <a:srgbClr val="ED7D31"/>
          </a:solidFill>
          <a:ln w="1270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68;p8">
            <a:extLst>
              <a:ext uri="{FF2B5EF4-FFF2-40B4-BE49-F238E27FC236}">
                <a16:creationId xmlns:a16="http://schemas.microsoft.com/office/drawing/2014/main" id="{EF4C77F7-A074-A682-5082-C8198400AE25}"/>
              </a:ext>
            </a:extLst>
          </p:cNvPr>
          <p:cNvSpPr/>
          <p:nvPr/>
        </p:nvSpPr>
        <p:spPr>
          <a:xfrm>
            <a:off x="10386758" y="3883811"/>
            <a:ext cx="312234" cy="256478"/>
          </a:xfrm>
          <a:prstGeom prst="rect">
            <a:avLst/>
          </a:prstGeom>
          <a:solidFill>
            <a:srgbClr val="A5A5A5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69;p8">
            <a:extLst>
              <a:ext uri="{FF2B5EF4-FFF2-40B4-BE49-F238E27FC236}">
                <a16:creationId xmlns:a16="http://schemas.microsoft.com/office/drawing/2014/main" id="{A450DC01-7B65-3DC3-A0E2-BCB27D7C8E35}"/>
              </a:ext>
            </a:extLst>
          </p:cNvPr>
          <p:cNvSpPr/>
          <p:nvPr/>
        </p:nvSpPr>
        <p:spPr>
          <a:xfrm>
            <a:off x="10379056" y="4516446"/>
            <a:ext cx="312234" cy="256478"/>
          </a:xfrm>
          <a:prstGeom prst="rect">
            <a:avLst/>
          </a:prstGeom>
          <a:solidFill>
            <a:srgbClr val="93C470"/>
          </a:solidFill>
          <a:ln w="12700" cap="flat" cmpd="sng">
            <a:solidFill>
              <a:srgbClr val="93C4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0;p8">
            <a:extLst>
              <a:ext uri="{FF2B5EF4-FFF2-40B4-BE49-F238E27FC236}">
                <a16:creationId xmlns:a16="http://schemas.microsoft.com/office/drawing/2014/main" id="{01ACC6AE-3746-8B1D-E934-B5ABB3476227}"/>
              </a:ext>
            </a:extLst>
          </p:cNvPr>
          <p:cNvSpPr/>
          <p:nvPr/>
        </p:nvSpPr>
        <p:spPr>
          <a:xfrm>
            <a:off x="10379056" y="5113003"/>
            <a:ext cx="312234" cy="256478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1;p8">
            <a:extLst>
              <a:ext uri="{FF2B5EF4-FFF2-40B4-BE49-F238E27FC236}">
                <a16:creationId xmlns:a16="http://schemas.microsoft.com/office/drawing/2014/main" id="{AA9B6E29-48FD-0CA1-756B-C4BD69CD2353}"/>
              </a:ext>
            </a:extLst>
          </p:cNvPr>
          <p:cNvSpPr txBox="1"/>
          <p:nvPr/>
        </p:nvSpPr>
        <p:spPr>
          <a:xfrm>
            <a:off x="10694195" y="2478469"/>
            <a:ext cx="667958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2;p8">
            <a:extLst>
              <a:ext uri="{FF2B5EF4-FFF2-40B4-BE49-F238E27FC236}">
                <a16:creationId xmlns:a16="http://schemas.microsoft.com/office/drawing/2014/main" id="{A44F5944-A1B0-B9F7-D8FC-A8A370B48122}"/>
              </a:ext>
            </a:extLst>
          </p:cNvPr>
          <p:cNvSpPr/>
          <p:nvPr/>
        </p:nvSpPr>
        <p:spPr>
          <a:xfrm>
            <a:off x="10754745" y="3002396"/>
            <a:ext cx="6399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73;p8">
            <a:extLst>
              <a:ext uri="{FF2B5EF4-FFF2-40B4-BE49-F238E27FC236}">
                <a16:creationId xmlns:a16="http://schemas.microsoft.com/office/drawing/2014/main" id="{0DE749BE-5731-354E-4DD6-9D0B4A699A41}"/>
              </a:ext>
            </a:extLst>
          </p:cNvPr>
          <p:cNvSpPr/>
          <p:nvPr/>
        </p:nvSpPr>
        <p:spPr>
          <a:xfrm>
            <a:off x="10760129" y="3816903"/>
            <a:ext cx="5501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pPR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4;p8">
            <a:extLst>
              <a:ext uri="{FF2B5EF4-FFF2-40B4-BE49-F238E27FC236}">
                <a16:creationId xmlns:a16="http://schemas.microsoft.com/office/drawing/2014/main" id="{C7F012A4-7019-CC6D-0774-8D396C16FD29}"/>
              </a:ext>
            </a:extLst>
          </p:cNvPr>
          <p:cNvSpPr/>
          <p:nvPr/>
        </p:nvSpPr>
        <p:spPr>
          <a:xfrm>
            <a:off x="10739735" y="4449654"/>
            <a:ext cx="580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pNR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5;p8">
            <a:extLst>
              <a:ext uri="{FF2B5EF4-FFF2-40B4-BE49-F238E27FC236}">
                <a16:creationId xmlns:a16="http://schemas.microsoft.com/office/drawing/2014/main" id="{CDD3BED1-B663-6032-28B9-799BD5FC2CC7}"/>
              </a:ext>
            </a:extLst>
          </p:cNvPr>
          <p:cNvSpPr/>
          <p:nvPr/>
        </p:nvSpPr>
        <p:spPr>
          <a:xfrm>
            <a:off x="10754745" y="5000149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8;p8">
            <a:extLst>
              <a:ext uri="{FF2B5EF4-FFF2-40B4-BE49-F238E27FC236}">
                <a16:creationId xmlns:a16="http://schemas.microsoft.com/office/drawing/2014/main" id="{7107F568-325E-4B89-7E5E-2260B914633D}"/>
              </a:ext>
            </a:extLst>
          </p:cNvPr>
          <p:cNvSpPr txBox="1"/>
          <p:nvPr/>
        </p:nvSpPr>
        <p:spPr>
          <a:xfrm rot="-5400000">
            <a:off x="-571041" y="3680544"/>
            <a:ext cx="3406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Radiographic response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8" name="Google Shape;279;p8">
            <a:extLst>
              <a:ext uri="{FF2B5EF4-FFF2-40B4-BE49-F238E27FC236}">
                <a16:creationId xmlns:a16="http://schemas.microsoft.com/office/drawing/2014/main" id="{94D55C8F-9269-19A1-1ED2-D91191DE1297}"/>
              </a:ext>
            </a:extLst>
          </p:cNvPr>
          <p:cNvCxnSpPr/>
          <p:nvPr/>
        </p:nvCxnSpPr>
        <p:spPr>
          <a:xfrm>
            <a:off x="1994557" y="3400429"/>
            <a:ext cx="781231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80;p8">
            <a:extLst>
              <a:ext uri="{FF2B5EF4-FFF2-40B4-BE49-F238E27FC236}">
                <a16:creationId xmlns:a16="http://schemas.microsoft.com/office/drawing/2014/main" id="{4AF29F95-5091-D47E-C859-33E45A06A6DC}"/>
              </a:ext>
            </a:extLst>
          </p:cNvPr>
          <p:cNvCxnSpPr/>
          <p:nvPr/>
        </p:nvCxnSpPr>
        <p:spPr>
          <a:xfrm>
            <a:off x="1994557" y="4769894"/>
            <a:ext cx="781231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4B88FA4-B834-7A54-27FA-EFF2FB28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Amaria</a:t>
            </a:r>
            <a:r>
              <a:rPr lang="en-US" dirty="0"/>
              <a:t> RN, et al. ASCO 2021. Abstract 9502.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mOnc-2020">
  <a:themeElements>
    <a:clrScheme name="Custom 27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DF504B"/>
      </a:accent1>
      <a:accent2>
        <a:srgbClr val="FF7F40"/>
      </a:accent2>
      <a:accent3>
        <a:srgbClr val="F7931E"/>
      </a:accent3>
      <a:accent4>
        <a:srgbClr val="35A696"/>
      </a:accent4>
      <a:accent5>
        <a:srgbClr val="4A86D9"/>
      </a:accent5>
      <a:accent6>
        <a:srgbClr val="AD337F"/>
      </a:accent6>
      <a:hlink>
        <a:srgbClr val="FF7F40"/>
      </a:hlink>
      <a:folHlink>
        <a:srgbClr val="B7B7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Onc-2020" id="{2CE21447-B752-43F5-B460-E26026CA359D}" vid="{79E992CE-B17A-4970-A16D-168D83618C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HemOnc-2020</Template>
  <TotalTime>0</TotalTime>
  <Words>1505</Words>
  <Application>Microsoft Macintosh PowerPoint</Application>
  <PresentationFormat>Widescreen</PresentationFormat>
  <Paragraphs>296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Noto Sans Symbols</vt:lpstr>
      <vt:lpstr>Trebuchet MS</vt:lpstr>
      <vt:lpstr>HemOnc-2020</vt:lpstr>
      <vt:lpstr>AcroExch.Document.DC</vt:lpstr>
      <vt:lpstr>What Are the Data Supporting Neoadjuvant Therapy in Melanoma?</vt:lpstr>
      <vt:lpstr>Pathologic Complete Response After Neoadjuvant Therapy in 189 Patients: Relapse-Free and Overall Survival</vt:lpstr>
      <vt:lpstr>Recent Neoadjuvant Studies</vt:lpstr>
      <vt:lpstr>Neoadjuvant Pembrolizumab for Resectable Melanoma </vt:lpstr>
      <vt:lpstr>Nivolumab ± Ipilimumab</vt:lpstr>
      <vt:lpstr>Any Pathological Response After Neoadjuvant Melanoma Therapy</vt:lpstr>
      <vt:lpstr>Any Pathological Response After Neoadjuvant Melanoma Therapy</vt:lpstr>
      <vt:lpstr>Relatlimab + Nivolumab</vt:lpstr>
      <vt:lpstr>Radiographic Response Underestimates Pathologic Response With NIVO-RELA Neoadjuvant Therapy</vt:lpstr>
      <vt:lpstr>Relatlimab + Nivolumab: Safety and Responses</vt:lpstr>
      <vt:lpstr>PRADO Neoadjuvant Melanoma Trial: Less Surgery?</vt:lpstr>
      <vt:lpstr>NeoTrio Study Design (NCT02858921)</vt:lpstr>
      <vt:lpstr>Event-Free Survival (EFS)* </vt:lpstr>
      <vt:lpstr>Overview of Neoadjuvant ICI Trials</vt:lpstr>
      <vt:lpstr>S1801 Study Schema</vt:lpstr>
      <vt:lpstr>Event-Free Survival (EFS): Primary Endpoint</vt:lpstr>
      <vt:lpstr>S1801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2019-05-10T15:34:56Z</dcterms:created>
  <dcterms:modified xsi:type="dcterms:W3CDTF">2022-10-03T20:00:41Z</dcterms:modified>
</cp:coreProperties>
</file>