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2"/>
  </p:notesMasterIdLst>
  <p:sldIdLst>
    <p:sldId id="13875" r:id="rId2"/>
    <p:sldId id="256" r:id="rId3"/>
    <p:sldId id="13877" r:id="rId4"/>
    <p:sldId id="13876" r:id="rId5"/>
    <p:sldId id="13878" r:id="rId6"/>
    <p:sldId id="13879" r:id="rId7"/>
    <p:sldId id="270" r:id="rId8"/>
    <p:sldId id="366" r:id="rId9"/>
    <p:sldId id="13880" r:id="rId10"/>
    <p:sldId id="138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8" userDrawn="1">
          <p15:clr>
            <a:srgbClr val="A4A3A4"/>
          </p15:clr>
        </p15:guide>
        <p15:guide id="2" pos="3840" userDrawn="1">
          <p15:clr>
            <a:srgbClr val="A4A3A4"/>
          </p15:clr>
        </p15:guide>
        <p15:guide id="3" orient="horz" pos="12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2789" autoAdjust="0"/>
  </p:normalViewPr>
  <p:slideViewPr>
    <p:cSldViewPr snapToGrid="0">
      <p:cViewPr varScale="1">
        <p:scale>
          <a:sx n="114" d="100"/>
          <a:sy n="114" d="100"/>
        </p:scale>
        <p:origin x="816" y="176"/>
      </p:cViewPr>
      <p:guideLst>
        <p:guide orient="horz" pos="1488"/>
        <p:guide pos="3840"/>
        <p:guide orient="horz" pos="12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EBA6-2550-406C-9B44-A3A6BB51E3D9}" type="slidenum">
              <a:rPr lang="en-US" smtClean="0"/>
              <a:t>6</a:t>
            </a:fld>
            <a:endParaRPr lang="en-US"/>
          </a:p>
        </p:txBody>
      </p:sp>
    </p:spTree>
    <p:extLst>
      <p:ext uri="{BB962C8B-B14F-4D97-AF65-F5344CB8AC3E}">
        <p14:creationId xmlns:p14="http://schemas.microsoft.com/office/powerpoint/2010/main" val="210272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DF768-5363-451B-879E-3BD23A11ABA1}" type="slidenum">
              <a:rPr lang="en-US" smtClean="0"/>
              <a:t>7</a:t>
            </a:fld>
            <a:endParaRPr lang="en-US" dirty="0"/>
          </a:p>
        </p:txBody>
      </p:sp>
    </p:spTree>
    <p:extLst>
      <p:ext uri="{BB962C8B-B14F-4D97-AF65-F5344CB8AC3E}">
        <p14:creationId xmlns:p14="http://schemas.microsoft.com/office/powerpoint/2010/main" val="175176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defTabSz="863286">
              <a:buFont typeface="Arial" panose="020B0604020202020204" pitchFamily="34" charset="0"/>
              <a:buChar char="•"/>
            </a:pPr>
            <a:endParaRPr lang="nl-BE" dirty="0"/>
          </a:p>
        </p:txBody>
      </p:sp>
      <p:sp>
        <p:nvSpPr>
          <p:cNvPr id="48131" name="Slide Image Placeholder 6"/>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Tree>
    <p:extLst>
      <p:ext uri="{BB962C8B-B14F-4D97-AF65-F5344CB8AC3E}">
        <p14:creationId xmlns:p14="http://schemas.microsoft.com/office/powerpoint/2010/main" val="255356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DF768-5363-451B-879E-3BD23A11ABA1}" type="slidenum">
              <a:rPr lang="en-US" smtClean="0"/>
              <a:t>9</a:t>
            </a:fld>
            <a:endParaRPr lang="en-US" dirty="0"/>
          </a:p>
        </p:txBody>
      </p:sp>
    </p:spTree>
    <p:extLst>
      <p:ext uri="{BB962C8B-B14F-4D97-AF65-F5344CB8AC3E}">
        <p14:creationId xmlns:p14="http://schemas.microsoft.com/office/powerpoint/2010/main" val="68424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DF768-5363-451B-879E-3BD23A11ABA1}" type="slidenum">
              <a:rPr lang="en-US" smtClean="0"/>
              <a:t>10</a:t>
            </a:fld>
            <a:endParaRPr lang="en-US" dirty="0"/>
          </a:p>
        </p:txBody>
      </p:sp>
    </p:spTree>
    <p:extLst>
      <p:ext uri="{BB962C8B-B14F-4D97-AF65-F5344CB8AC3E}">
        <p14:creationId xmlns:p14="http://schemas.microsoft.com/office/powerpoint/2010/main" val="3631412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5521-21E2-DD85-CF34-1CE185F021BF}"/>
              </a:ext>
            </a:extLst>
          </p:cNvPr>
          <p:cNvSpPr>
            <a:spLocks noGrp="1"/>
          </p:cNvSpPr>
          <p:nvPr>
            <p:ph type="title"/>
          </p:nvPr>
        </p:nvSpPr>
        <p:spPr>
          <a:xfrm>
            <a:off x="609601" y="1476058"/>
            <a:ext cx="10515600" cy="2852737"/>
          </a:xfrm>
        </p:spPr>
        <p:txBody>
          <a:bodyPr>
            <a:normAutofit/>
          </a:bodyPr>
          <a:lstStyle/>
          <a:p>
            <a:r>
              <a:rPr lang="en-US" sz="4400" dirty="0"/>
              <a:t>What Is the Rationale for Neoadjuvant and Adjuvant Therapy in Melanoma?</a:t>
            </a:r>
          </a:p>
        </p:txBody>
      </p:sp>
      <p:sp>
        <p:nvSpPr>
          <p:cNvPr id="3" name="Subtitle 2">
            <a:extLst>
              <a:ext uri="{FF2B5EF4-FFF2-40B4-BE49-F238E27FC236}">
                <a16:creationId xmlns:a16="http://schemas.microsoft.com/office/drawing/2014/main" id="{482C6855-EACC-ECD2-4F39-6DD1ED570858}"/>
              </a:ext>
            </a:extLst>
          </p:cNvPr>
          <p:cNvSpPr>
            <a:spLocks noGrp="1"/>
          </p:cNvSpPr>
          <p:nvPr>
            <p:ph type="body" idx="1"/>
          </p:nvPr>
        </p:nvSpPr>
        <p:spPr>
          <a:xfrm>
            <a:off x="609601" y="3959543"/>
            <a:ext cx="10515600" cy="2268537"/>
          </a:xfrm>
        </p:spPr>
        <p:txBody>
          <a:bodyPr>
            <a:normAutofit fontScale="92500" lnSpcReduction="10000"/>
          </a:bodyPr>
          <a:lstStyle/>
          <a:p>
            <a:r>
              <a:rPr lang="en-US" dirty="0"/>
              <a:t>Jeffrey S. Weber MD, PhD</a:t>
            </a:r>
          </a:p>
          <a:p>
            <a:r>
              <a:rPr lang="en-US" dirty="0"/>
              <a:t>Deputy Director</a:t>
            </a:r>
          </a:p>
          <a:p>
            <a:r>
              <a:rPr lang="en-US" dirty="0"/>
              <a:t>Laura and Isaac Perlmutter Cancer Center </a:t>
            </a:r>
          </a:p>
          <a:p>
            <a:r>
              <a:rPr lang="en-US" dirty="0"/>
              <a:t>Professor of Medicine</a:t>
            </a:r>
          </a:p>
          <a:p>
            <a:r>
              <a:rPr lang="en-US" dirty="0"/>
              <a:t>NYU Grossman School of Medicine  </a:t>
            </a:r>
          </a:p>
          <a:p>
            <a:r>
              <a:rPr lang="en-US" dirty="0"/>
              <a:t>New York, NY</a:t>
            </a:r>
          </a:p>
        </p:txBody>
      </p:sp>
    </p:spTree>
    <p:extLst>
      <p:ext uri="{BB962C8B-B14F-4D97-AF65-F5344CB8AC3E}">
        <p14:creationId xmlns:p14="http://schemas.microsoft.com/office/powerpoint/2010/main" val="33955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410E-5705-47F7-8C97-C698312BD2B0}"/>
              </a:ext>
            </a:extLst>
          </p:cNvPr>
          <p:cNvSpPr>
            <a:spLocks noGrp="1"/>
          </p:cNvSpPr>
          <p:nvPr>
            <p:ph type="title"/>
          </p:nvPr>
        </p:nvSpPr>
        <p:spPr/>
        <p:txBody>
          <a:bodyPr/>
          <a:lstStyle/>
          <a:p>
            <a:r>
              <a:rPr lang="en-US" dirty="0"/>
              <a:t>Recent Adjuvant Studies Carried Out or In Progress</a:t>
            </a:r>
          </a:p>
        </p:txBody>
      </p:sp>
      <p:sp>
        <p:nvSpPr>
          <p:cNvPr id="9" name="Content Placeholder 8">
            <a:extLst>
              <a:ext uri="{FF2B5EF4-FFF2-40B4-BE49-F238E27FC236}">
                <a16:creationId xmlns:a16="http://schemas.microsoft.com/office/drawing/2014/main" id="{087652BE-80BD-78EF-6565-6B4AF870737D}"/>
              </a:ext>
            </a:extLst>
          </p:cNvPr>
          <p:cNvSpPr>
            <a:spLocks noGrp="1"/>
          </p:cNvSpPr>
          <p:nvPr>
            <p:ph idx="1"/>
          </p:nvPr>
        </p:nvSpPr>
        <p:spPr>
          <a:xfrm>
            <a:off x="971550" y="2368493"/>
            <a:ext cx="4400550" cy="960494"/>
          </a:xfrm>
        </p:spPr>
        <p:txBody>
          <a:bodyPr/>
          <a:lstStyle/>
          <a:p>
            <a:r>
              <a:rPr lang="en-US" dirty="0" err="1"/>
              <a:t>Encorafenib</a:t>
            </a:r>
            <a:r>
              <a:rPr lang="en-US" dirty="0"/>
              <a:t> and </a:t>
            </a:r>
            <a:r>
              <a:rPr lang="en-US" dirty="0" err="1"/>
              <a:t>binimetinib</a:t>
            </a:r>
            <a:r>
              <a:rPr lang="en-US" dirty="0"/>
              <a:t> for resected stage III disease</a:t>
            </a:r>
          </a:p>
          <a:p>
            <a:endParaRPr lang="en-US" dirty="0"/>
          </a:p>
        </p:txBody>
      </p:sp>
      <p:sp>
        <p:nvSpPr>
          <p:cNvPr id="4" name="Text Placeholder 4">
            <a:extLst>
              <a:ext uri="{FF2B5EF4-FFF2-40B4-BE49-F238E27FC236}">
                <a16:creationId xmlns:a16="http://schemas.microsoft.com/office/drawing/2014/main" id="{6BA3C82A-5209-47E6-B2F4-AAA4C72EEDEC}"/>
              </a:ext>
            </a:extLst>
          </p:cNvPr>
          <p:cNvSpPr txBox="1">
            <a:spLocks/>
          </p:cNvSpPr>
          <p:nvPr/>
        </p:nvSpPr>
        <p:spPr>
          <a:xfrm>
            <a:off x="839788" y="168116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u="sng" dirty="0"/>
          </a:p>
        </p:txBody>
      </p:sp>
      <p:sp>
        <p:nvSpPr>
          <p:cNvPr id="6" name="Text Placeholder 6">
            <a:extLst>
              <a:ext uri="{FF2B5EF4-FFF2-40B4-BE49-F238E27FC236}">
                <a16:creationId xmlns:a16="http://schemas.microsoft.com/office/drawing/2014/main" id="{072C05CA-DAA3-4B65-8B18-0723054C204E}"/>
              </a:ext>
            </a:extLst>
          </p:cNvPr>
          <p:cNvSpPr txBox="1">
            <a:spLocks/>
          </p:cNvSpPr>
          <p:nvPr/>
        </p:nvSpPr>
        <p:spPr>
          <a:xfrm>
            <a:off x="59817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Checkpoint Inhibition</a:t>
            </a:r>
          </a:p>
        </p:txBody>
      </p:sp>
      <p:sp>
        <p:nvSpPr>
          <p:cNvPr id="8" name="Text Placeholder 4">
            <a:extLst>
              <a:ext uri="{FF2B5EF4-FFF2-40B4-BE49-F238E27FC236}">
                <a16:creationId xmlns:a16="http://schemas.microsoft.com/office/drawing/2014/main" id="{346A8F77-0148-48C0-8DBD-178419E10202}"/>
              </a:ext>
            </a:extLst>
          </p:cNvPr>
          <p:cNvSpPr txBox="1">
            <a:spLocks/>
          </p:cNvSpPr>
          <p:nvPr/>
        </p:nvSpPr>
        <p:spPr>
          <a:xfrm>
            <a:off x="971550" y="1700212"/>
            <a:ext cx="2687637" cy="585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err="1"/>
              <a:t>BRAFi</a:t>
            </a:r>
            <a:r>
              <a:rPr lang="en-US" u="sng" dirty="0"/>
              <a:t> + </a:t>
            </a:r>
            <a:r>
              <a:rPr lang="en-US" u="sng" dirty="0" err="1"/>
              <a:t>MEKi</a:t>
            </a:r>
            <a:endParaRPr lang="en-US" u="sng" dirty="0"/>
          </a:p>
        </p:txBody>
      </p:sp>
      <p:sp>
        <p:nvSpPr>
          <p:cNvPr id="10" name="Content Placeholder 8">
            <a:extLst>
              <a:ext uri="{FF2B5EF4-FFF2-40B4-BE49-F238E27FC236}">
                <a16:creationId xmlns:a16="http://schemas.microsoft.com/office/drawing/2014/main" id="{BDCBD08D-FEFD-25C1-94DD-55075DA0DB1E}"/>
              </a:ext>
            </a:extLst>
          </p:cNvPr>
          <p:cNvSpPr txBox="1">
            <a:spLocks/>
          </p:cNvSpPr>
          <p:nvPr/>
        </p:nvSpPr>
        <p:spPr>
          <a:xfrm>
            <a:off x="5675313" y="2381250"/>
            <a:ext cx="5618162" cy="32194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Nivolumab vs placebo for stage IIB/</a:t>
            </a:r>
            <a:r>
              <a:rPr lang="en-US" dirty="0" err="1"/>
              <a:t>IIC</a:t>
            </a:r>
            <a:r>
              <a:rPr lang="en-US" dirty="0"/>
              <a:t> disease</a:t>
            </a:r>
          </a:p>
          <a:p>
            <a:r>
              <a:rPr lang="en-US" dirty="0"/>
              <a:t>Nivolumab + </a:t>
            </a:r>
            <a:r>
              <a:rPr lang="en-US" dirty="0" err="1"/>
              <a:t>relatlimab</a:t>
            </a:r>
            <a:r>
              <a:rPr lang="en-US" dirty="0"/>
              <a:t> vs nivolumab for resected stages III/IV disease</a:t>
            </a:r>
          </a:p>
          <a:p>
            <a:r>
              <a:rPr lang="en-US" dirty="0"/>
              <a:t>Pembrolizumab + </a:t>
            </a:r>
            <a:r>
              <a:rPr lang="en-US" dirty="0" err="1"/>
              <a:t>TIGIT</a:t>
            </a:r>
            <a:r>
              <a:rPr lang="en-US" dirty="0"/>
              <a:t> vs pembrolizumab for resected stage III/IV disease</a:t>
            </a:r>
          </a:p>
          <a:p>
            <a:endParaRPr lang="en-US" dirty="0"/>
          </a:p>
        </p:txBody>
      </p:sp>
    </p:spTree>
    <p:extLst>
      <p:ext uri="{BB962C8B-B14F-4D97-AF65-F5344CB8AC3E}">
        <p14:creationId xmlns:p14="http://schemas.microsoft.com/office/powerpoint/2010/main" val="61711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E729-4AE3-4B62-F0BE-F053E3DFCCC0}"/>
              </a:ext>
            </a:extLst>
          </p:cNvPr>
          <p:cNvSpPr>
            <a:spLocks noGrp="1"/>
          </p:cNvSpPr>
          <p:nvPr>
            <p:ph type="title"/>
          </p:nvPr>
        </p:nvSpPr>
        <p:spPr/>
        <p:txBody>
          <a:bodyPr/>
          <a:lstStyle/>
          <a:p>
            <a:r>
              <a:rPr lang="en-US" dirty="0"/>
              <a:t>Rationale Supporting the Use of Adjuvant Therapy</a:t>
            </a:r>
          </a:p>
        </p:txBody>
      </p:sp>
      <p:sp>
        <p:nvSpPr>
          <p:cNvPr id="3" name="Content Placeholder 2">
            <a:extLst>
              <a:ext uri="{FF2B5EF4-FFF2-40B4-BE49-F238E27FC236}">
                <a16:creationId xmlns:a16="http://schemas.microsoft.com/office/drawing/2014/main" id="{5A90D7AD-59A5-4B7B-BCFD-8B18B581D0AA}"/>
              </a:ext>
            </a:extLst>
          </p:cNvPr>
          <p:cNvSpPr>
            <a:spLocks noGrp="1"/>
          </p:cNvSpPr>
          <p:nvPr>
            <p:ph idx="1"/>
          </p:nvPr>
        </p:nvSpPr>
        <p:spPr/>
        <p:txBody>
          <a:bodyPr>
            <a:normAutofit/>
          </a:bodyPr>
          <a:lstStyle/>
          <a:p>
            <a:pPr>
              <a:spcBef>
                <a:spcPts val="1800"/>
              </a:spcBef>
            </a:pPr>
            <a:r>
              <a:rPr lang="en-US" sz="2800" dirty="0"/>
              <a:t>Tumor is removed with less immune suppression</a:t>
            </a:r>
          </a:p>
          <a:p>
            <a:pPr>
              <a:spcBef>
                <a:spcPts val="1800"/>
              </a:spcBef>
            </a:pPr>
            <a:r>
              <a:rPr lang="en-US" sz="2800" dirty="0"/>
              <a:t>Long track record of success of adjuvant trials in breast, lung, colon cancer</a:t>
            </a:r>
          </a:p>
          <a:p>
            <a:pPr>
              <a:spcBef>
                <a:spcPts val="1800"/>
              </a:spcBef>
            </a:pPr>
            <a:r>
              <a:rPr lang="en-US" sz="2800" dirty="0"/>
              <a:t>Patients have good performance status having recovered from surgery</a:t>
            </a:r>
          </a:p>
          <a:p>
            <a:pPr>
              <a:spcBef>
                <a:spcPts val="1800"/>
              </a:spcBef>
            </a:pPr>
            <a:r>
              <a:rPr lang="en-US" sz="2800" dirty="0"/>
              <a:t>Destruction of micrometastases → prevent distant disease spread</a:t>
            </a:r>
          </a:p>
          <a:p>
            <a:pPr>
              <a:spcBef>
                <a:spcPts val="1800"/>
              </a:spcBef>
            </a:pPr>
            <a:r>
              <a:rPr lang="en-US" sz="2800" dirty="0"/>
              <a:t>A potential pathway for new drug evaluation/registration</a:t>
            </a:r>
          </a:p>
          <a:p>
            <a:pPr>
              <a:spcBef>
                <a:spcPts val="1800"/>
              </a:spcBef>
            </a:pPr>
            <a:endParaRPr lang="en-US" sz="2800" dirty="0"/>
          </a:p>
          <a:p>
            <a:pPr>
              <a:spcBef>
                <a:spcPts val="1800"/>
              </a:spcBef>
            </a:pPr>
            <a:endParaRPr lang="en-US" sz="2800" dirty="0"/>
          </a:p>
          <a:p>
            <a:pPr>
              <a:spcBef>
                <a:spcPts val="1800"/>
              </a:spcBef>
            </a:pPr>
            <a:endParaRPr lang="en-US" sz="2800" dirty="0"/>
          </a:p>
        </p:txBody>
      </p:sp>
    </p:spTree>
    <p:extLst>
      <p:ext uri="{BB962C8B-B14F-4D97-AF65-F5344CB8AC3E}">
        <p14:creationId xmlns:p14="http://schemas.microsoft.com/office/powerpoint/2010/main" val="236333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7FE9-4027-8159-656B-9F6537FFFD9E}"/>
              </a:ext>
            </a:extLst>
          </p:cNvPr>
          <p:cNvSpPr>
            <a:spLocks noGrp="1"/>
          </p:cNvSpPr>
          <p:nvPr>
            <p:ph type="title"/>
          </p:nvPr>
        </p:nvSpPr>
        <p:spPr/>
        <p:txBody>
          <a:bodyPr/>
          <a:lstStyle/>
          <a:p>
            <a:r>
              <a:rPr lang="en-US" dirty="0"/>
              <a:t>Rationale Supporting the Idea of Neoadjuvant Therapy</a:t>
            </a:r>
          </a:p>
        </p:txBody>
      </p:sp>
      <p:sp>
        <p:nvSpPr>
          <p:cNvPr id="3" name="Content Placeholder 2">
            <a:extLst>
              <a:ext uri="{FF2B5EF4-FFF2-40B4-BE49-F238E27FC236}">
                <a16:creationId xmlns:a16="http://schemas.microsoft.com/office/drawing/2014/main" id="{8D41AB4E-F164-3EEF-7BF5-21C2C770010C}"/>
              </a:ext>
            </a:extLst>
          </p:cNvPr>
          <p:cNvSpPr>
            <a:spLocks noGrp="1"/>
          </p:cNvSpPr>
          <p:nvPr>
            <p:ph idx="1"/>
          </p:nvPr>
        </p:nvSpPr>
        <p:spPr>
          <a:xfrm>
            <a:off x="609600" y="1477906"/>
            <a:ext cx="10744200" cy="5075294"/>
          </a:xfrm>
        </p:spPr>
        <p:txBody>
          <a:bodyPr>
            <a:normAutofit/>
          </a:bodyPr>
          <a:lstStyle/>
          <a:p>
            <a:pPr>
              <a:spcBef>
                <a:spcPts val="1800"/>
              </a:spcBef>
            </a:pPr>
            <a:r>
              <a:rPr lang="en-US" sz="2800" dirty="0"/>
              <a:t>Tumor shrinkage → more resectable, with decreased surgical morbidity</a:t>
            </a:r>
          </a:p>
          <a:p>
            <a:pPr>
              <a:spcBef>
                <a:spcPts val="1800"/>
              </a:spcBef>
            </a:pPr>
            <a:r>
              <a:rPr lang="en-US" sz="2800" dirty="0"/>
              <a:t>Destruction of micrometastases → prevent distant disease spread</a:t>
            </a:r>
          </a:p>
          <a:p>
            <a:pPr>
              <a:spcBef>
                <a:spcPts val="1800"/>
              </a:spcBef>
            </a:pPr>
            <a:r>
              <a:rPr lang="en-US" sz="2800" dirty="0"/>
              <a:t>Objective measure of patient’s response to therapy → personalization of adjuvant therapy subsequently</a:t>
            </a:r>
          </a:p>
          <a:p>
            <a:pPr>
              <a:spcBef>
                <a:spcPts val="1800"/>
              </a:spcBef>
            </a:pPr>
            <a:r>
              <a:rPr lang="en-US" sz="2800" dirty="0"/>
              <a:t>Opportunity to collect serial biospecimens of tumor to promote our understanding of drug response and resistance</a:t>
            </a:r>
          </a:p>
          <a:p>
            <a:pPr>
              <a:spcBef>
                <a:spcPts val="1800"/>
              </a:spcBef>
            </a:pPr>
            <a:r>
              <a:rPr lang="en-US" sz="2800" dirty="0"/>
              <a:t>A potential pathway for new drug evaluation/registration</a:t>
            </a:r>
          </a:p>
          <a:p>
            <a:pPr>
              <a:spcBef>
                <a:spcPts val="1800"/>
              </a:spcBef>
            </a:pPr>
            <a:endParaRPr lang="en-US" sz="2800" dirty="0"/>
          </a:p>
        </p:txBody>
      </p:sp>
    </p:spTree>
    <p:extLst>
      <p:ext uri="{BB962C8B-B14F-4D97-AF65-F5344CB8AC3E}">
        <p14:creationId xmlns:p14="http://schemas.microsoft.com/office/powerpoint/2010/main" val="245284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804B1BFF-5AD2-9C7F-E93F-5939F0877405}"/>
              </a:ext>
            </a:extLst>
          </p:cNvPr>
          <p:cNvSpPr>
            <a:spLocks noGrp="1"/>
          </p:cNvSpPr>
          <p:nvPr>
            <p:ph type="ftr" sz="quarter" idx="3"/>
          </p:nvPr>
        </p:nvSpPr>
        <p:spPr/>
        <p:txBody>
          <a:bodyPr/>
          <a:lstStyle/>
          <a:p>
            <a:r>
              <a:rPr lang="en-US" dirty="0"/>
              <a:t>Liu J et al. </a:t>
            </a:r>
            <a:r>
              <a:rPr lang="en-US" i="1" dirty="0"/>
              <a:t>Cancer </a:t>
            </a:r>
            <a:r>
              <a:rPr lang="en-US" i="1" dirty="0" err="1"/>
              <a:t>Discov</a:t>
            </a:r>
            <a:r>
              <a:rPr lang="en-US" i="1" dirty="0"/>
              <a:t>. </a:t>
            </a:r>
            <a:r>
              <a:rPr lang="en-US" dirty="0"/>
              <a:t>2016;6(12):1382-1399. </a:t>
            </a:r>
          </a:p>
        </p:txBody>
      </p:sp>
      <p:sp>
        <p:nvSpPr>
          <p:cNvPr id="2" name="Title 1">
            <a:extLst>
              <a:ext uri="{FF2B5EF4-FFF2-40B4-BE49-F238E27FC236}">
                <a16:creationId xmlns:a16="http://schemas.microsoft.com/office/drawing/2014/main" id="{AACC64BC-AF70-F0A7-3282-8B630176AC87}"/>
              </a:ext>
            </a:extLst>
          </p:cNvPr>
          <p:cNvSpPr>
            <a:spLocks noGrp="1"/>
          </p:cNvSpPr>
          <p:nvPr>
            <p:ph type="title"/>
          </p:nvPr>
        </p:nvSpPr>
        <p:spPr/>
        <p:txBody>
          <a:bodyPr>
            <a:normAutofit fontScale="90000"/>
          </a:bodyPr>
          <a:lstStyle/>
          <a:p>
            <a:r>
              <a:rPr lang="en-US" dirty="0"/>
              <a:t>Preclinical Data Suggest that Neoadjuvant Checkpoint Inhibition is Superior to Adjuvant Checkpoint Inhibition</a:t>
            </a:r>
          </a:p>
        </p:txBody>
      </p:sp>
      <p:pic>
        <p:nvPicPr>
          <p:cNvPr id="23" name="Picture 5">
            <a:extLst>
              <a:ext uri="{FF2B5EF4-FFF2-40B4-BE49-F238E27FC236}">
                <a16:creationId xmlns:a16="http://schemas.microsoft.com/office/drawing/2014/main" id="{FE70E6EB-4BB1-13EA-A0AD-CFCFA97F0F4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2013" t="17781" r="12161" b="3517"/>
          <a:stretch/>
        </p:blipFill>
        <p:spPr bwMode="auto">
          <a:xfrm>
            <a:off x="2420471" y="1538344"/>
            <a:ext cx="7336716" cy="469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4C4F36-D7B7-4D4E-AF68-5B71BE45E5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1437" y="241073"/>
            <a:ext cx="9929126" cy="1737146"/>
          </a:xfrm>
          <a:prstGeom prst="rect">
            <a:avLst/>
          </a:prstGeom>
          <a:noFill/>
        </p:spPr>
      </p:pic>
      <p:sp>
        <p:nvSpPr>
          <p:cNvPr id="6" name="TextBox 5">
            <a:extLst>
              <a:ext uri="{FF2B5EF4-FFF2-40B4-BE49-F238E27FC236}">
                <a16:creationId xmlns:a16="http://schemas.microsoft.com/office/drawing/2014/main" id="{B09ACACA-ECC1-4E9E-930C-7ADE2AC67E0A}"/>
              </a:ext>
            </a:extLst>
          </p:cNvPr>
          <p:cNvSpPr txBox="1"/>
          <p:nvPr/>
        </p:nvSpPr>
        <p:spPr>
          <a:xfrm>
            <a:off x="6265135" y="2680749"/>
            <a:ext cx="5606098" cy="3570208"/>
          </a:xfrm>
          <a:prstGeom prst="rect">
            <a:avLst/>
          </a:prstGeom>
          <a:solidFill>
            <a:schemeClr val="bg1"/>
          </a:solidFill>
        </p:spPr>
        <p:txBody>
          <a:bodyPr wrap="square" rtlCol="0">
            <a:spAutoFit/>
          </a:bodyPr>
          <a:lstStyle/>
          <a:p>
            <a:r>
              <a:rPr lang="en-US" b="1" dirty="0">
                <a:solidFill>
                  <a:srgbClr val="E7E6E6">
                    <a:lumMod val="10000"/>
                  </a:srgbClr>
                </a:solidFill>
              </a:rPr>
              <a:t>White paper on neoadjuvant trial design</a:t>
            </a:r>
          </a:p>
          <a:p>
            <a:endParaRPr lang="en-US" sz="1600" b="1" dirty="0">
              <a:solidFill>
                <a:srgbClr val="E7E6E6">
                  <a:lumMod val="10000"/>
                </a:srgbClr>
              </a:solidFill>
            </a:endParaRPr>
          </a:p>
          <a:p>
            <a:r>
              <a:rPr lang="en-US" sz="1600" b="1" dirty="0">
                <a:solidFill>
                  <a:srgbClr val="E7E6E6">
                    <a:lumMod val="10000"/>
                  </a:srgbClr>
                </a:solidFill>
              </a:rPr>
              <a:t>Shaping the Future of Neoadjuvant Systemic Therapy in Melanoma: Recommendations of the International Neoadjuvant Melanoma Consortium (INMC)</a:t>
            </a:r>
          </a:p>
          <a:p>
            <a:endParaRPr lang="en-US" b="1" dirty="0">
              <a:solidFill>
                <a:srgbClr val="E7E6E6">
                  <a:lumMod val="10000"/>
                </a:srgbClr>
              </a:solidFill>
            </a:endParaRPr>
          </a:p>
          <a:p>
            <a:r>
              <a:rPr lang="en-US" dirty="0">
                <a:solidFill>
                  <a:srgbClr val="E7E6E6">
                    <a:lumMod val="10000"/>
                  </a:srgbClr>
                </a:solidFill>
              </a:rPr>
              <a:t>Agreed principles for neoadjuvant trials:</a:t>
            </a:r>
          </a:p>
          <a:p>
            <a:pPr marL="285750" indent="-285750">
              <a:buFontTx/>
              <a:buChar char="-"/>
            </a:pPr>
            <a:r>
              <a:rPr lang="en-US" dirty="0">
                <a:solidFill>
                  <a:srgbClr val="E7E6E6">
                    <a:lumMod val="10000"/>
                  </a:srgbClr>
                </a:solidFill>
              </a:rPr>
              <a:t>Population</a:t>
            </a:r>
          </a:p>
          <a:p>
            <a:pPr marL="285750" indent="-285750">
              <a:buFontTx/>
              <a:buChar char="-"/>
            </a:pPr>
            <a:r>
              <a:rPr lang="en-US" dirty="0">
                <a:solidFill>
                  <a:srgbClr val="E7E6E6">
                    <a:lumMod val="10000"/>
                  </a:srgbClr>
                </a:solidFill>
              </a:rPr>
              <a:t>Duration of therapy</a:t>
            </a:r>
          </a:p>
          <a:p>
            <a:pPr marL="285750" indent="-285750">
              <a:buFontTx/>
              <a:buChar char="-"/>
            </a:pPr>
            <a:r>
              <a:rPr lang="en-US" dirty="0">
                <a:solidFill>
                  <a:srgbClr val="E7E6E6">
                    <a:lumMod val="10000"/>
                  </a:srgbClr>
                </a:solidFill>
              </a:rPr>
              <a:t>Biospecimens</a:t>
            </a:r>
          </a:p>
          <a:p>
            <a:pPr marL="285750" indent="-285750">
              <a:buFontTx/>
              <a:buChar char="-"/>
            </a:pPr>
            <a:r>
              <a:rPr lang="en-US" dirty="0">
                <a:solidFill>
                  <a:srgbClr val="E7E6E6">
                    <a:lumMod val="10000"/>
                  </a:srgbClr>
                </a:solidFill>
              </a:rPr>
              <a:t>Endpoints</a:t>
            </a:r>
          </a:p>
          <a:p>
            <a:pPr marL="285750" indent="-285750">
              <a:buFontTx/>
              <a:buChar char="-"/>
            </a:pPr>
            <a:endParaRPr lang="en-US" dirty="0">
              <a:solidFill>
                <a:srgbClr val="E7E6E6">
                  <a:lumMod val="10000"/>
                </a:srgbClr>
              </a:solidFill>
            </a:endParaRPr>
          </a:p>
          <a:p>
            <a:pPr marL="285750" indent="-285750">
              <a:buFontTx/>
              <a:buChar char="-"/>
            </a:pPr>
            <a:endParaRPr lang="en-US" dirty="0">
              <a:solidFill>
                <a:srgbClr val="E7E6E6">
                  <a:lumMod val="10000"/>
                </a:srgbClr>
              </a:solidFill>
            </a:endParaRPr>
          </a:p>
        </p:txBody>
      </p:sp>
      <p:sp>
        <p:nvSpPr>
          <p:cNvPr id="11" name="Footer Placeholder 10">
            <a:extLst>
              <a:ext uri="{FF2B5EF4-FFF2-40B4-BE49-F238E27FC236}">
                <a16:creationId xmlns:a16="http://schemas.microsoft.com/office/drawing/2014/main" id="{78AD5BF2-7388-F0AA-0F1F-4D98A3A244B0}"/>
              </a:ext>
            </a:extLst>
          </p:cNvPr>
          <p:cNvSpPr>
            <a:spLocks noGrp="1"/>
          </p:cNvSpPr>
          <p:nvPr>
            <p:ph type="ftr" sz="quarter" idx="3"/>
          </p:nvPr>
        </p:nvSpPr>
        <p:spPr/>
        <p:txBody>
          <a:bodyPr/>
          <a:lstStyle/>
          <a:p>
            <a:r>
              <a:rPr lang="it-IT" dirty="0"/>
              <a:t>Tetzlaff MT, et al. </a:t>
            </a:r>
            <a:r>
              <a:rPr lang="it-IT" i="1" dirty="0"/>
              <a:t>Ann Oncol. </a:t>
            </a:r>
            <a:r>
              <a:rPr lang="it-IT" dirty="0"/>
              <a:t>2018;29(8):1861-1868. </a:t>
            </a:r>
          </a:p>
          <a:p>
            <a:r>
              <a:rPr lang="it-IT" dirty="0"/>
              <a:t> Amaria RN, et al. </a:t>
            </a:r>
            <a:r>
              <a:rPr lang="it-IT" i="1" dirty="0"/>
              <a:t>Lancet Oncol. </a:t>
            </a:r>
            <a:r>
              <a:rPr lang="it-IT" dirty="0"/>
              <a:t>2019;20(7):e378-e389. </a:t>
            </a:r>
          </a:p>
        </p:txBody>
      </p:sp>
      <p:pic>
        <p:nvPicPr>
          <p:cNvPr id="4" name="Picture 3" descr="Text&#10;&#10;Description automatically generated">
            <a:extLst>
              <a:ext uri="{FF2B5EF4-FFF2-40B4-BE49-F238E27FC236}">
                <a16:creationId xmlns:a16="http://schemas.microsoft.com/office/drawing/2014/main" id="{DC5AFFDE-A19E-8284-7B91-0D26324A61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601" y="2189880"/>
            <a:ext cx="5606098" cy="3954809"/>
          </a:xfrm>
          <a:prstGeom prst="rect">
            <a:avLst/>
          </a:prstGeom>
        </p:spPr>
      </p:pic>
    </p:spTree>
    <p:extLst>
      <p:ext uri="{BB962C8B-B14F-4D97-AF65-F5344CB8AC3E}">
        <p14:creationId xmlns:p14="http://schemas.microsoft.com/office/powerpoint/2010/main" val="62881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14BB-660B-4724-B73D-BA53C1D2DDFE}"/>
              </a:ext>
            </a:extLst>
          </p:cNvPr>
          <p:cNvSpPr>
            <a:spLocks noGrp="1"/>
          </p:cNvSpPr>
          <p:nvPr>
            <p:ph type="title"/>
          </p:nvPr>
        </p:nvSpPr>
        <p:spPr/>
        <p:txBody>
          <a:bodyPr/>
          <a:lstStyle/>
          <a:p>
            <a:r>
              <a:rPr lang="en-US" dirty="0"/>
              <a:t>Improved RFS for Neoadjuvant Patients With Pathologic CR (</a:t>
            </a:r>
            <a:r>
              <a:rPr lang="en-US" dirty="0" err="1"/>
              <a:t>pCR</a:t>
            </a:r>
            <a:r>
              <a:rPr lang="en-US" dirty="0"/>
              <a:t>) Compared to Non-</a:t>
            </a:r>
            <a:r>
              <a:rPr lang="en-US" dirty="0" err="1"/>
              <a:t>pCR</a:t>
            </a:r>
            <a:r>
              <a:rPr lang="en-US" dirty="0"/>
              <a:t> Patients</a:t>
            </a:r>
          </a:p>
        </p:txBody>
      </p:sp>
      <p:pic>
        <p:nvPicPr>
          <p:cNvPr id="4" name="Picture 3">
            <a:extLst>
              <a:ext uri="{FF2B5EF4-FFF2-40B4-BE49-F238E27FC236}">
                <a16:creationId xmlns:a16="http://schemas.microsoft.com/office/drawing/2014/main" id="{1A03B1EA-18AD-4D75-814F-F095C3F111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9243" y="2282819"/>
            <a:ext cx="8693514" cy="3624887"/>
          </a:xfrm>
          <a:prstGeom prst="rect">
            <a:avLst/>
          </a:prstGeom>
        </p:spPr>
      </p:pic>
      <p:sp>
        <p:nvSpPr>
          <p:cNvPr id="5" name="TextBox 4">
            <a:extLst>
              <a:ext uri="{FF2B5EF4-FFF2-40B4-BE49-F238E27FC236}">
                <a16:creationId xmlns:a16="http://schemas.microsoft.com/office/drawing/2014/main" id="{45D71312-6AAA-4F2E-ADAE-1556DD4E3B66}"/>
              </a:ext>
            </a:extLst>
          </p:cNvPr>
          <p:cNvSpPr txBox="1"/>
          <p:nvPr/>
        </p:nvSpPr>
        <p:spPr>
          <a:xfrm>
            <a:off x="727575" y="1436040"/>
            <a:ext cx="10736850" cy="400110"/>
          </a:xfrm>
          <a:prstGeom prst="rect">
            <a:avLst/>
          </a:prstGeom>
          <a:noFill/>
        </p:spPr>
        <p:txBody>
          <a:bodyPr wrap="none" rtlCol="0">
            <a:spAutoFit/>
          </a:bodyPr>
          <a:lstStyle/>
          <a:p>
            <a:pPr algn="ctr"/>
            <a:r>
              <a:rPr lang="en-US" sz="2000" dirty="0"/>
              <a:t>Pooled Analysis of 189 Neoadjuvant Targeted Therapy and Immunotherapy-Treated Patients </a:t>
            </a:r>
          </a:p>
        </p:txBody>
      </p:sp>
      <p:pic>
        <p:nvPicPr>
          <p:cNvPr id="7" name="Picture 6">
            <a:extLst>
              <a:ext uri="{FF2B5EF4-FFF2-40B4-BE49-F238E27FC236}">
                <a16:creationId xmlns:a16="http://schemas.microsoft.com/office/drawing/2014/main" id="{7D5C4DFE-D477-427A-84B7-59B404AB12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6166" y="5058497"/>
            <a:ext cx="1373746" cy="1295878"/>
          </a:xfrm>
          <a:prstGeom prst="rect">
            <a:avLst/>
          </a:prstGeom>
          <a:solidFill>
            <a:schemeClr val="bg1"/>
          </a:solidFill>
        </p:spPr>
      </p:pic>
      <p:sp>
        <p:nvSpPr>
          <p:cNvPr id="6" name="Footer Placeholder 5">
            <a:extLst>
              <a:ext uri="{FF2B5EF4-FFF2-40B4-BE49-F238E27FC236}">
                <a16:creationId xmlns:a16="http://schemas.microsoft.com/office/drawing/2014/main" id="{776FEFFD-C548-B1AD-D01A-0A5BAFDA2C8E}"/>
              </a:ext>
            </a:extLst>
          </p:cNvPr>
          <p:cNvSpPr>
            <a:spLocks noGrp="1"/>
          </p:cNvSpPr>
          <p:nvPr>
            <p:ph type="ftr" sz="quarter" idx="3"/>
          </p:nvPr>
        </p:nvSpPr>
        <p:spPr/>
        <p:txBody>
          <a:bodyPr/>
          <a:lstStyle/>
          <a:p>
            <a:r>
              <a:rPr lang="da-DK" dirty="0"/>
              <a:t>Menzies AM, et al. </a:t>
            </a:r>
            <a:r>
              <a:rPr lang="da-DK" i="1" dirty="0"/>
              <a:t>Nat Med. </a:t>
            </a:r>
            <a:r>
              <a:rPr lang="da-DK" dirty="0"/>
              <a:t>2021;27(2):301-309. </a:t>
            </a:r>
          </a:p>
        </p:txBody>
      </p:sp>
    </p:spTree>
    <p:extLst>
      <p:ext uri="{BB962C8B-B14F-4D97-AF65-F5344CB8AC3E}">
        <p14:creationId xmlns:p14="http://schemas.microsoft.com/office/powerpoint/2010/main" val="226780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75263" y="2813782"/>
            <a:ext cx="690616" cy="30805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endParaRPr>
          </a:p>
        </p:txBody>
      </p:sp>
      <p:sp>
        <p:nvSpPr>
          <p:cNvPr id="6" name="TextBox 5"/>
          <p:cNvSpPr txBox="1"/>
          <p:nvPr/>
        </p:nvSpPr>
        <p:spPr>
          <a:xfrm rot="16200000">
            <a:off x="1312475" y="3244405"/>
            <a:ext cx="2705599" cy="207749"/>
          </a:xfrm>
          <a:prstGeom prst="rect">
            <a:avLst/>
          </a:prstGeom>
          <a:noFill/>
        </p:spPr>
        <p:txBody>
          <a:bodyPr wrap="square" lIns="68580" tIns="34290" rIns="68580" bIns="34290" rtlCol="0" anchor="b">
            <a:spAutoFit/>
          </a:bodyPr>
          <a:lstStyle/>
          <a:p>
            <a:pPr algn="ctr" defTabSz="685766" fontAlgn="base">
              <a:spcBef>
                <a:spcPct val="0"/>
              </a:spcBef>
              <a:spcAft>
                <a:spcPct val="0"/>
              </a:spcAft>
            </a:pPr>
            <a:r>
              <a:rPr lang="en-GB" sz="900" b="1" dirty="0">
                <a:solidFill>
                  <a:prstClr val="black"/>
                </a:solidFill>
                <a:cs typeface="Arial" panose="020B0604020202020204" pitchFamily="34" charset="0"/>
              </a:rPr>
              <a:t>Patients  Alive    (%)</a:t>
            </a:r>
          </a:p>
        </p:txBody>
      </p:sp>
      <p:sp>
        <p:nvSpPr>
          <p:cNvPr id="5" name="Rectangle 4"/>
          <p:cNvSpPr/>
          <p:nvPr/>
        </p:nvSpPr>
        <p:spPr>
          <a:xfrm>
            <a:off x="8158228" y="2809475"/>
            <a:ext cx="2752016" cy="230832"/>
          </a:xfrm>
          <a:prstGeom prst="rect">
            <a:avLst/>
          </a:prstGeom>
        </p:spPr>
        <p:txBody>
          <a:bodyPr wrap="square">
            <a:spAutoFit/>
          </a:bodyPr>
          <a:lstStyle/>
          <a:p>
            <a:pPr defTabSz="685766" fontAlgn="b"/>
            <a:r>
              <a:rPr lang="en-US" sz="900" baseline="30000" dirty="0">
                <a:solidFill>
                  <a:srgbClr val="000000"/>
                </a:solidFill>
                <a:ea typeface="MS PGothic"/>
                <a:cs typeface="Arial" panose="020B0604020202020204" pitchFamily="34" charset="0"/>
              </a:rPr>
              <a:t>a</a:t>
            </a:r>
            <a:r>
              <a:rPr lang="en-US" sz="900" dirty="0">
                <a:solidFill>
                  <a:srgbClr val="000000"/>
                </a:solidFill>
                <a:ea typeface="MS PGothic"/>
                <a:cs typeface="Arial" panose="020B0604020202020204" pitchFamily="34" charset="0"/>
              </a:rPr>
              <a:t>Stratified by stage provided at randomization.</a:t>
            </a:r>
          </a:p>
        </p:txBody>
      </p:sp>
      <p:graphicFrame>
        <p:nvGraphicFramePr>
          <p:cNvPr id="8" name="Group 451"/>
          <p:cNvGraphicFramePr>
            <a:graphicFrameLocks noGrp="1"/>
          </p:cNvGraphicFramePr>
          <p:nvPr>
            <p:extLst>
              <p:ext uri="{D42A27DB-BD31-4B8C-83A1-F6EECF244321}">
                <p14:modId xmlns:p14="http://schemas.microsoft.com/office/powerpoint/2010/main" val="2388700237"/>
              </p:ext>
            </p:extLst>
          </p:nvPr>
        </p:nvGraphicFramePr>
        <p:xfrm>
          <a:off x="6126481" y="1645966"/>
          <a:ext cx="3965738" cy="780288"/>
        </p:xfrm>
        <a:graphic>
          <a:graphicData uri="http://schemas.openxmlformats.org/drawingml/2006/table">
            <a:tbl>
              <a:tblPr/>
              <a:tblGrid>
                <a:gridCol w="1748582">
                  <a:extLst>
                    <a:ext uri="{9D8B030D-6E8A-4147-A177-3AD203B41FA5}">
                      <a16:colId xmlns:a16="http://schemas.microsoft.com/office/drawing/2014/main" val="20000"/>
                    </a:ext>
                  </a:extLst>
                </a:gridCol>
                <a:gridCol w="1020005">
                  <a:extLst>
                    <a:ext uri="{9D8B030D-6E8A-4147-A177-3AD203B41FA5}">
                      <a16:colId xmlns:a16="http://schemas.microsoft.com/office/drawing/2014/main" val="20001"/>
                    </a:ext>
                  </a:extLst>
                </a:gridCol>
                <a:gridCol w="1197151">
                  <a:extLst>
                    <a:ext uri="{9D8B030D-6E8A-4147-A177-3AD203B41FA5}">
                      <a16:colId xmlns:a16="http://schemas.microsoft.com/office/drawing/2014/main" val="20002"/>
                    </a:ext>
                  </a:extLst>
                </a:gridCol>
              </a:tblGrid>
              <a:tr h="191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3716" marR="13716" marT="13716" marB="13716" anchor="ctr" horzOverflow="overflow">
                    <a:lnL w="12700" cap="flat" cmpd="sng" algn="ctr">
                      <a:no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dirty="0">
                          <a:ln>
                            <a:noFill/>
                          </a:ln>
                          <a:solidFill>
                            <a:srgbClr val="0000FF"/>
                          </a:solidFill>
                          <a:effectLst/>
                          <a:latin typeface="Arial" panose="020B0604020202020204" pitchFamily="34" charset="0"/>
                          <a:ea typeface="+mn-ea"/>
                          <a:cs typeface="Arial" panose="020B0604020202020204" pitchFamily="34" charset="0"/>
                        </a:rPr>
                        <a:t>Ipilimumab</a:t>
                      </a:r>
                    </a:p>
                  </a:txBody>
                  <a:tcPr marL="13716" marR="13716" marT="13716" marB="13716" anchor="ctr" horzOverflow="overflow">
                    <a:lnL>
                      <a:noFill/>
                    </a:lnL>
                    <a:lnR>
                      <a:noFill/>
                    </a:lnR>
                    <a:lnT w="28575"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Placebo</a:t>
                      </a:r>
                    </a:p>
                  </a:txBody>
                  <a:tcPr marL="13716" marR="13716" marT="13716" marB="13716" anchor="ctr" horzOverflow="overflow">
                    <a:lnL>
                      <a:noFill/>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1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Deaths/patients</a:t>
                      </a:r>
                    </a:p>
                  </a:txBody>
                  <a:tcPr marL="13716" marR="13716" marT="13716" marB="13716" anchor="ctr" horzOverflow="overflow">
                    <a:lnL w="1270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162/475</a:t>
                      </a:r>
                    </a:p>
                  </a:txBody>
                  <a:tcPr marL="13716" marR="13716" marT="13716" marB="13716" anchor="ctr" horzOverflow="overflow">
                    <a:lnL>
                      <a:noFill/>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214/476</a:t>
                      </a:r>
                    </a:p>
                  </a:txBody>
                  <a:tcPr marL="13716" marR="13716" marT="13716" marB="1371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1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HR (95.1% CI)</a:t>
                      </a:r>
                      <a:r>
                        <a:rPr kumimoji="0" lang="en-US" sz="1100" b="1" i="0" u="none" strike="noStrike" cap="none" normalizeH="0" baseline="30000" dirty="0">
                          <a:ln>
                            <a:noFill/>
                          </a:ln>
                          <a:solidFill>
                            <a:schemeClr val="tx1"/>
                          </a:solidFill>
                          <a:effectLst/>
                          <a:latin typeface="Arial" panose="020B0604020202020204" pitchFamily="34" charset="0"/>
                          <a:cs typeface="Arial" panose="020B0604020202020204" pitchFamily="34" charset="0"/>
                        </a:rPr>
                        <a:t>a</a:t>
                      </a:r>
                    </a:p>
                  </a:txBody>
                  <a:tcPr marL="13716" marR="13716" marT="13716" marB="13716" anchor="ctr" horzOverflow="overflow">
                    <a:lnL w="1270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0.72 (0.58, 0.88)</a:t>
                      </a:r>
                    </a:p>
                  </a:txBody>
                  <a:tcPr marL="13716" marR="13716" marT="13716" marB="13716" anchor="ctr" horzOverflow="overflow">
                    <a:lnL>
                      <a:noFill/>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2"/>
                  </a:ext>
                </a:extLst>
              </a:tr>
              <a:tr h="1915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Log-rank </a:t>
                      </a:r>
                      <a:r>
                        <a:rPr kumimoji="0" lang="en-US" sz="11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P</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value</a:t>
                      </a:r>
                      <a:r>
                        <a:rPr kumimoji="0" lang="en-US" sz="1100" b="1" i="0" u="none" strike="noStrike" cap="none" normalizeH="0" baseline="30000" dirty="0">
                          <a:ln>
                            <a:noFill/>
                          </a:ln>
                          <a:solidFill>
                            <a:schemeClr val="tx1"/>
                          </a:solidFill>
                          <a:effectLst/>
                          <a:latin typeface="Arial" panose="020B0604020202020204" pitchFamily="34" charset="0"/>
                          <a:cs typeface="Arial" panose="020B0604020202020204" pitchFamily="34" charset="0"/>
                        </a:rPr>
                        <a:t>a</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13716" marR="13716" marT="13716" marB="13716" anchor="ctr" horzOverflow="overflow">
                    <a:lnL w="1270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gridSpan="2">
                  <a:txBody>
                    <a:bodyPr/>
                    <a:lstStyle/>
                    <a:p>
                      <a:pPr algn="ctr"/>
                      <a:r>
                        <a:rPr lang="en-US" sz="1100" b="0" kern="1200" baseline="0" dirty="0">
                          <a:solidFill>
                            <a:schemeClr val="tx1"/>
                          </a:solidFill>
                          <a:latin typeface="Arial" panose="020B0604020202020204" pitchFamily="34" charset="0"/>
                          <a:ea typeface="+mn-ea"/>
                          <a:cs typeface="Arial" panose="020B0604020202020204" pitchFamily="34" charset="0"/>
                        </a:rPr>
                        <a:t>0.001</a:t>
                      </a:r>
                    </a:p>
                  </a:txBody>
                  <a:tcPr marL="13716" marR="13716" marT="13716" marB="13716" anchor="ctr" horzOverflow="overflow">
                    <a:lnL>
                      <a:noFill/>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10" name="Straight Connector 9"/>
          <p:cNvCxnSpPr/>
          <p:nvPr/>
        </p:nvCxnSpPr>
        <p:spPr>
          <a:xfrm flipH="1">
            <a:off x="3212784" y="2864910"/>
            <a:ext cx="307643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73718" y="2564216"/>
            <a:ext cx="543739" cy="307777"/>
          </a:xfrm>
          <a:prstGeom prst="rect">
            <a:avLst/>
          </a:prstGeom>
          <a:noFill/>
        </p:spPr>
        <p:txBody>
          <a:bodyPr wrap="none" rtlCol="0">
            <a:spAutoFit/>
          </a:bodyPr>
          <a:lstStyle/>
          <a:p>
            <a:pPr defTabSz="685766"/>
            <a:r>
              <a:rPr lang="en-US" sz="1400" b="1" dirty="0">
                <a:solidFill>
                  <a:prstClr val="black"/>
                </a:solidFill>
                <a:cs typeface="Arial" panose="020B0604020202020204" pitchFamily="34" charset="0"/>
              </a:rPr>
              <a:t>65%</a:t>
            </a:r>
          </a:p>
        </p:txBody>
      </p:sp>
      <p:sp>
        <p:nvSpPr>
          <p:cNvPr id="12" name="TextBox 11"/>
          <p:cNvSpPr txBox="1"/>
          <p:nvPr/>
        </p:nvSpPr>
        <p:spPr>
          <a:xfrm>
            <a:off x="6273718" y="2882849"/>
            <a:ext cx="543739" cy="307777"/>
          </a:xfrm>
          <a:prstGeom prst="rect">
            <a:avLst/>
          </a:prstGeom>
          <a:noFill/>
        </p:spPr>
        <p:txBody>
          <a:bodyPr wrap="none" rtlCol="0">
            <a:spAutoFit/>
          </a:bodyPr>
          <a:lstStyle/>
          <a:p>
            <a:pPr defTabSz="685766"/>
            <a:r>
              <a:rPr lang="en-US" sz="1400" b="1" dirty="0">
                <a:solidFill>
                  <a:prstClr val="black"/>
                </a:solidFill>
                <a:cs typeface="Arial" panose="020B0604020202020204" pitchFamily="34" charset="0"/>
              </a:rPr>
              <a:t>54%</a:t>
            </a:r>
          </a:p>
        </p:txBody>
      </p:sp>
      <p:cxnSp>
        <p:nvCxnSpPr>
          <p:cNvPr id="13" name="Straight Connector 12"/>
          <p:cNvCxnSpPr/>
          <p:nvPr/>
        </p:nvCxnSpPr>
        <p:spPr>
          <a:xfrm flipH="1" flipV="1">
            <a:off x="6313887" y="2862829"/>
            <a:ext cx="5337" cy="1909524"/>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4"/>
          <p:cNvGrpSpPr>
            <a:grpSpLocks noChangeAspect="1"/>
          </p:cNvGrpSpPr>
          <p:nvPr/>
        </p:nvGrpSpPr>
        <p:grpSpPr bwMode="auto">
          <a:xfrm>
            <a:off x="2594374" y="1109040"/>
            <a:ext cx="6649640" cy="4724401"/>
            <a:chOff x="899" y="0"/>
            <a:chExt cx="5585" cy="3968"/>
          </a:xfrm>
        </p:grpSpPr>
        <p:sp>
          <p:nvSpPr>
            <p:cNvPr id="17" name="AutoShape 3"/>
            <p:cNvSpPr>
              <a:spLocks noChangeAspect="1" noChangeArrowheads="1" noTextEdit="1"/>
            </p:cNvSpPr>
            <p:nvPr/>
          </p:nvSpPr>
          <p:spPr bwMode="auto">
            <a:xfrm>
              <a:off x="899" y="0"/>
              <a:ext cx="5320" cy="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grpSp>
          <p:nvGrpSpPr>
            <p:cNvPr id="18" name="Group 205"/>
            <p:cNvGrpSpPr>
              <a:grpSpLocks/>
            </p:cNvGrpSpPr>
            <p:nvPr/>
          </p:nvGrpSpPr>
          <p:grpSpPr bwMode="auto">
            <a:xfrm>
              <a:off x="1060" y="512"/>
              <a:ext cx="4994" cy="2848"/>
              <a:chOff x="1060" y="512"/>
              <a:chExt cx="4994" cy="2848"/>
            </a:xfrm>
          </p:grpSpPr>
          <p:sp>
            <p:nvSpPr>
              <p:cNvPr id="488" name="Freeform 5"/>
              <p:cNvSpPr>
                <a:spLocks/>
              </p:cNvSpPr>
              <p:nvPr/>
            </p:nvSpPr>
            <p:spPr bwMode="auto">
              <a:xfrm>
                <a:off x="1421" y="615"/>
                <a:ext cx="4172" cy="2466"/>
              </a:xfrm>
              <a:custGeom>
                <a:avLst/>
                <a:gdLst>
                  <a:gd name="T0" fmla="*/ 0 w 800"/>
                  <a:gd name="T1" fmla="*/ 0 h 477"/>
                  <a:gd name="T2" fmla="*/ 0 w 800"/>
                  <a:gd name="T3" fmla="*/ 477 h 477"/>
                  <a:gd name="T4" fmla="*/ 800 w 800"/>
                  <a:gd name="T5" fmla="*/ 477 h 477"/>
                </a:gdLst>
                <a:ahLst/>
                <a:cxnLst>
                  <a:cxn ang="0">
                    <a:pos x="T0" y="T1"/>
                  </a:cxn>
                  <a:cxn ang="0">
                    <a:pos x="T2" y="T3"/>
                  </a:cxn>
                  <a:cxn ang="0">
                    <a:pos x="T4" y="T5"/>
                  </a:cxn>
                </a:cxnLst>
                <a:rect l="0" t="0" r="r" b="b"/>
                <a:pathLst>
                  <a:path w="800" h="477">
                    <a:moveTo>
                      <a:pt x="0" y="0"/>
                    </a:moveTo>
                    <a:lnTo>
                      <a:pt x="0" y="477"/>
                    </a:lnTo>
                    <a:lnTo>
                      <a:pt x="800" y="47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9" name="Rectangle 6"/>
              <p:cNvSpPr>
                <a:spLocks noChangeArrowheads="1"/>
              </p:cNvSpPr>
              <p:nvPr/>
            </p:nvSpPr>
            <p:spPr bwMode="auto">
              <a:xfrm>
                <a:off x="5737" y="3186"/>
                <a:ext cx="3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dirty="0">
                    <a:solidFill>
                      <a:srgbClr val="000000"/>
                    </a:solidFill>
                    <a:latin typeface="+mn-lt"/>
                  </a:rPr>
                  <a:t>Years</a:t>
                </a:r>
                <a:endParaRPr lang="en-US" altLang="en-US" sz="1350" dirty="0">
                  <a:solidFill>
                    <a:prstClr val="black"/>
                  </a:solidFill>
                  <a:latin typeface="+mn-lt"/>
                </a:endParaRPr>
              </a:p>
            </p:txBody>
          </p:sp>
          <p:sp>
            <p:nvSpPr>
              <p:cNvPr id="490" name="Rectangle 7"/>
              <p:cNvSpPr>
                <a:spLocks noChangeArrowheads="1"/>
              </p:cNvSpPr>
              <p:nvPr/>
            </p:nvSpPr>
            <p:spPr bwMode="auto">
              <a:xfrm>
                <a:off x="1359"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0</a:t>
                </a:r>
                <a:endParaRPr lang="en-US" altLang="en-US" sz="1350">
                  <a:solidFill>
                    <a:prstClr val="black"/>
                  </a:solidFill>
                  <a:latin typeface="+mn-lt"/>
                </a:endParaRPr>
              </a:p>
            </p:txBody>
          </p:sp>
          <p:sp>
            <p:nvSpPr>
              <p:cNvPr id="491" name="Line 8"/>
              <p:cNvSpPr>
                <a:spLocks noChangeShapeType="1"/>
              </p:cNvSpPr>
              <p:nvPr/>
            </p:nvSpPr>
            <p:spPr bwMode="auto">
              <a:xfrm>
                <a:off x="1421"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92" name="Rectangle 9"/>
              <p:cNvSpPr>
                <a:spLocks noChangeArrowheads="1"/>
              </p:cNvSpPr>
              <p:nvPr/>
            </p:nvSpPr>
            <p:spPr bwMode="auto">
              <a:xfrm>
                <a:off x="1880"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1</a:t>
                </a:r>
                <a:endParaRPr lang="en-US" altLang="en-US" sz="1350">
                  <a:solidFill>
                    <a:prstClr val="black"/>
                  </a:solidFill>
                  <a:latin typeface="+mn-lt"/>
                </a:endParaRPr>
              </a:p>
            </p:txBody>
          </p:sp>
          <p:sp>
            <p:nvSpPr>
              <p:cNvPr id="493" name="Line 10"/>
              <p:cNvSpPr>
                <a:spLocks noChangeShapeType="1"/>
              </p:cNvSpPr>
              <p:nvPr/>
            </p:nvSpPr>
            <p:spPr bwMode="auto">
              <a:xfrm>
                <a:off x="1942"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94" name="Rectangle 11"/>
              <p:cNvSpPr>
                <a:spLocks noChangeArrowheads="1"/>
              </p:cNvSpPr>
              <p:nvPr/>
            </p:nvSpPr>
            <p:spPr bwMode="auto">
              <a:xfrm>
                <a:off x="2402"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2</a:t>
                </a:r>
                <a:endParaRPr lang="en-US" altLang="en-US" sz="1350">
                  <a:solidFill>
                    <a:prstClr val="black"/>
                  </a:solidFill>
                  <a:latin typeface="+mn-lt"/>
                </a:endParaRPr>
              </a:p>
            </p:txBody>
          </p:sp>
          <p:sp>
            <p:nvSpPr>
              <p:cNvPr id="495" name="Line 12"/>
              <p:cNvSpPr>
                <a:spLocks noChangeShapeType="1"/>
              </p:cNvSpPr>
              <p:nvPr/>
            </p:nvSpPr>
            <p:spPr bwMode="auto">
              <a:xfrm>
                <a:off x="2464"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96" name="Rectangle 13"/>
              <p:cNvSpPr>
                <a:spLocks noChangeArrowheads="1"/>
              </p:cNvSpPr>
              <p:nvPr/>
            </p:nvSpPr>
            <p:spPr bwMode="auto">
              <a:xfrm>
                <a:off x="2923"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3</a:t>
                </a:r>
                <a:endParaRPr lang="en-US" altLang="en-US" sz="1350">
                  <a:solidFill>
                    <a:prstClr val="black"/>
                  </a:solidFill>
                  <a:latin typeface="+mn-lt"/>
                </a:endParaRPr>
              </a:p>
            </p:txBody>
          </p:sp>
          <p:sp>
            <p:nvSpPr>
              <p:cNvPr id="497" name="Line 14"/>
              <p:cNvSpPr>
                <a:spLocks noChangeShapeType="1"/>
              </p:cNvSpPr>
              <p:nvPr/>
            </p:nvSpPr>
            <p:spPr bwMode="auto">
              <a:xfrm>
                <a:off x="2985"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98" name="Rectangle 15"/>
              <p:cNvSpPr>
                <a:spLocks noChangeArrowheads="1"/>
              </p:cNvSpPr>
              <p:nvPr/>
            </p:nvSpPr>
            <p:spPr bwMode="auto">
              <a:xfrm>
                <a:off x="3445"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4</a:t>
                </a:r>
                <a:endParaRPr lang="en-US" altLang="en-US" sz="1350">
                  <a:solidFill>
                    <a:prstClr val="black"/>
                  </a:solidFill>
                  <a:latin typeface="+mn-lt"/>
                </a:endParaRPr>
              </a:p>
            </p:txBody>
          </p:sp>
          <p:sp>
            <p:nvSpPr>
              <p:cNvPr id="499" name="Line 16"/>
              <p:cNvSpPr>
                <a:spLocks noChangeShapeType="1"/>
              </p:cNvSpPr>
              <p:nvPr/>
            </p:nvSpPr>
            <p:spPr bwMode="auto">
              <a:xfrm>
                <a:off x="3507"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00" name="Rectangle 17"/>
              <p:cNvSpPr>
                <a:spLocks noChangeArrowheads="1"/>
              </p:cNvSpPr>
              <p:nvPr/>
            </p:nvSpPr>
            <p:spPr bwMode="auto">
              <a:xfrm>
                <a:off x="3966"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5</a:t>
                </a:r>
                <a:endParaRPr lang="en-US" altLang="en-US" sz="1350">
                  <a:solidFill>
                    <a:prstClr val="black"/>
                  </a:solidFill>
                  <a:latin typeface="+mn-lt"/>
                </a:endParaRPr>
              </a:p>
            </p:txBody>
          </p:sp>
          <p:sp>
            <p:nvSpPr>
              <p:cNvPr id="501" name="Line 18"/>
              <p:cNvSpPr>
                <a:spLocks noChangeShapeType="1"/>
              </p:cNvSpPr>
              <p:nvPr/>
            </p:nvSpPr>
            <p:spPr bwMode="auto">
              <a:xfrm>
                <a:off x="4028"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02" name="Rectangle 19"/>
              <p:cNvSpPr>
                <a:spLocks noChangeArrowheads="1"/>
              </p:cNvSpPr>
              <p:nvPr/>
            </p:nvSpPr>
            <p:spPr bwMode="auto">
              <a:xfrm>
                <a:off x="4488"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6</a:t>
                </a:r>
                <a:endParaRPr lang="en-US" altLang="en-US" sz="1350">
                  <a:solidFill>
                    <a:prstClr val="black"/>
                  </a:solidFill>
                  <a:latin typeface="+mn-lt"/>
                </a:endParaRPr>
              </a:p>
            </p:txBody>
          </p:sp>
          <p:sp>
            <p:nvSpPr>
              <p:cNvPr id="503" name="Line 20"/>
              <p:cNvSpPr>
                <a:spLocks noChangeShapeType="1"/>
              </p:cNvSpPr>
              <p:nvPr/>
            </p:nvSpPr>
            <p:spPr bwMode="auto">
              <a:xfrm>
                <a:off x="4550"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04" name="Rectangle 21"/>
              <p:cNvSpPr>
                <a:spLocks noChangeArrowheads="1"/>
              </p:cNvSpPr>
              <p:nvPr/>
            </p:nvSpPr>
            <p:spPr bwMode="auto">
              <a:xfrm>
                <a:off x="5010"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7</a:t>
                </a:r>
                <a:endParaRPr lang="en-US" altLang="en-US" sz="1350">
                  <a:solidFill>
                    <a:prstClr val="black"/>
                  </a:solidFill>
                  <a:latin typeface="+mn-lt"/>
                </a:endParaRPr>
              </a:p>
            </p:txBody>
          </p:sp>
          <p:sp>
            <p:nvSpPr>
              <p:cNvPr id="505" name="Line 22"/>
              <p:cNvSpPr>
                <a:spLocks noChangeShapeType="1"/>
              </p:cNvSpPr>
              <p:nvPr/>
            </p:nvSpPr>
            <p:spPr bwMode="auto">
              <a:xfrm>
                <a:off x="5072"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06" name="Rectangle 23"/>
              <p:cNvSpPr>
                <a:spLocks noChangeArrowheads="1"/>
              </p:cNvSpPr>
              <p:nvPr/>
            </p:nvSpPr>
            <p:spPr bwMode="auto">
              <a:xfrm>
                <a:off x="5531" y="318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8</a:t>
                </a:r>
                <a:endParaRPr lang="en-US" altLang="en-US" sz="1350">
                  <a:solidFill>
                    <a:prstClr val="black"/>
                  </a:solidFill>
                  <a:latin typeface="+mn-lt"/>
                </a:endParaRPr>
              </a:p>
            </p:txBody>
          </p:sp>
          <p:sp>
            <p:nvSpPr>
              <p:cNvPr id="507" name="Line 24"/>
              <p:cNvSpPr>
                <a:spLocks noChangeShapeType="1"/>
              </p:cNvSpPr>
              <p:nvPr/>
            </p:nvSpPr>
            <p:spPr bwMode="auto">
              <a:xfrm>
                <a:off x="5593" y="3081"/>
                <a:ext cx="0" cy="52"/>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08" name="Rectangle 25"/>
              <p:cNvSpPr>
                <a:spLocks noChangeArrowheads="1"/>
              </p:cNvSpPr>
              <p:nvPr/>
            </p:nvSpPr>
            <p:spPr bwMode="auto">
              <a:xfrm>
                <a:off x="1191" y="2978"/>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0</a:t>
                </a:r>
                <a:endParaRPr lang="en-US" altLang="en-US" sz="1350">
                  <a:solidFill>
                    <a:prstClr val="black"/>
                  </a:solidFill>
                  <a:latin typeface="+mn-lt"/>
                </a:endParaRPr>
              </a:p>
            </p:txBody>
          </p:sp>
          <p:sp>
            <p:nvSpPr>
              <p:cNvPr id="509" name="Line 26"/>
              <p:cNvSpPr>
                <a:spLocks noChangeShapeType="1"/>
              </p:cNvSpPr>
              <p:nvPr/>
            </p:nvSpPr>
            <p:spPr bwMode="auto">
              <a:xfrm>
                <a:off x="1368" y="3081"/>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10" name="Rectangle 27"/>
              <p:cNvSpPr>
                <a:spLocks noChangeArrowheads="1"/>
              </p:cNvSpPr>
              <p:nvPr/>
            </p:nvSpPr>
            <p:spPr bwMode="auto">
              <a:xfrm>
                <a:off x="1128" y="2729"/>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10</a:t>
                </a:r>
                <a:endParaRPr lang="en-US" altLang="en-US" sz="1350">
                  <a:solidFill>
                    <a:prstClr val="black"/>
                  </a:solidFill>
                  <a:latin typeface="+mn-lt"/>
                </a:endParaRPr>
              </a:p>
            </p:txBody>
          </p:sp>
          <p:sp>
            <p:nvSpPr>
              <p:cNvPr id="511" name="Line 28"/>
              <p:cNvSpPr>
                <a:spLocks noChangeShapeType="1"/>
              </p:cNvSpPr>
              <p:nvPr/>
            </p:nvSpPr>
            <p:spPr bwMode="auto">
              <a:xfrm>
                <a:off x="1368" y="2833"/>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12" name="Rectangle 29"/>
              <p:cNvSpPr>
                <a:spLocks noChangeArrowheads="1"/>
              </p:cNvSpPr>
              <p:nvPr/>
            </p:nvSpPr>
            <p:spPr bwMode="auto">
              <a:xfrm>
                <a:off x="1128" y="2487"/>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20</a:t>
                </a:r>
                <a:endParaRPr lang="en-US" altLang="en-US" sz="1350">
                  <a:solidFill>
                    <a:prstClr val="black"/>
                  </a:solidFill>
                  <a:latin typeface="+mn-lt"/>
                </a:endParaRPr>
              </a:p>
            </p:txBody>
          </p:sp>
          <p:sp>
            <p:nvSpPr>
              <p:cNvPr id="513" name="Line 30"/>
              <p:cNvSpPr>
                <a:spLocks noChangeShapeType="1"/>
              </p:cNvSpPr>
              <p:nvPr/>
            </p:nvSpPr>
            <p:spPr bwMode="auto">
              <a:xfrm>
                <a:off x="1368" y="2590"/>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14" name="Rectangle 31"/>
              <p:cNvSpPr>
                <a:spLocks noChangeArrowheads="1"/>
              </p:cNvSpPr>
              <p:nvPr/>
            </p:nvSpPr>
            <p:spPr bwMode="auto">
              <a:xfrm>
                <a:off x="1128" y="223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30</a:t>
                </a:r>
                <a:endParaRPr lang="en-US" altLang="en-US" sz="1350">
                  <a:solidFill>
                    <a:prstClr val="black"/>
                  </a:solidFill>
                  <a:latin typeface="+mn-lt"/>
                </a:endParaRPr>
              </a:p>
            </p:txBody>
          </p:sp>
          <p:sp>
            <p:nvSpPr>
              <p:cNvPr id="515" name="Line 32"/>
              <p:cNvSpPr>
                <a:spLocks noChangeShapeType="1"/>
              </p:cNvSpPr>
              <p:nvPr/>
            </p:nvSpPr>
            <p:spPr bwMode="auto">
              <a:xfrm>
                <a:off x="1368" y="2342"/>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16" name="Rectangle 33"/>
              <p:cNvSpPr>
                <a:spLocks noChangeArrowheads="1"/>
              </p:cNvSpPr>
              <p:nvPr/>
            </p:nvSpPr>
            <p:spPr bwMode="auto">
              <a:xfrm>
                <a:off x="1128" y="1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40</a:t>
                </a:r>
                <a:endParaRPr lang="en-US" altLang="en-US" sz="1350">
                  <a:solidFill>
                    <a:prstClr val="black"/>
                  </a:solidFill>
                  <a:latin typeface="+mn-lt"/>
                </a:endParaRPr>
              </a:p>
            </p:txBody>
          </p:sp>
          <p:sp>
            <p:nvSpPr>
              <p:cNvPr id="517" name="Line 34"/>
              <p:cNvSpPr>
                <a:spLocks noChangeShapeType="1"/>
              </p:cNvSpPr>
              <p:nvPr/>
            </p:nvSpPr>
            <p:spPr bwMode="auto">
              <a:xfrm>
                <a:off x="1368" y="2094"/>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18" name="Rectangle 35"/>
              <p:cNvSpPr>
                <a:spLocks noChangeArrowheads="1"/>
              </p:cNvSpPr>
              <p:nvPr/>
            </p:nvSpPr>
            <p:spPr bwMode="auto">
              <a:xfrm>
                <a:off x="1128" y="1742"/>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50</a:t>
                </a:r>
                <a:endParaRPr lang="en-US" altLang="en-US" sz="1350">
                  <a:solidFill>
                    <a:prstClr val="black"/>
                  </a:solidFill>
                  <a:latin typeface="+mn-lt"/>
                </a:endParaRPr>
              </a:p>
            </p:txBody>
          </p:sp>
          <p:sp>
            <p:nvSpPr>
              <p:cNvPr id="519" name="Line 36"/>
              <p:cNvSpPr>
                <a:spLocks noChangeShapeType="1"/>
              </p:cNvSpPr>
              <p:nvPr/>
            </p:nvSpPr>
            <p:spPr bwMode="auto">
              <a:xfrm>
                <a:off x="1368" y="1846"/>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20" name="Rectangle 37"/>
              <p:cNvSpPr>
                <a:spLocks noChangeArrowheads="1"/>
              </p:cNvSpPr>
              <p:nvPr/>
            </p:nvSpPr>
            <p:spPr bwMode="auto">
              <a:xfrm>
                <a:off x="1128" y="1499"/>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60</a:t>
                </a:r>
                <a:endParaRPr lang="en-US" altLang="en-US" sz="1350">
                  <a:solidFill>
                    <a:prstClr val="black"/>
                  </a:solidFill>
                  <a:latin typeface="+mn-lt"/>
                </a:endParaRPr>
              </a:p>
            </p:txBody>
          </p:sp>
          <p:sp>
            <p:nvSpPr>
              <p:cNvPr id="521" name="Line 38"/>
              <p:cNvSpPr>
                <a:spLocks noChangeShapeType="1"/>
              </p:cNvSpPr>
              <p:nvPr/>
            </p:nvSpPr>
            <p:spPr bwMode="auto">
              <a:xfrm>
                <a:off x="1368" y="1603"/>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22" name="Rectangle 39"/>
              <p:cNvSpPr>
                <a:spLocks noChangeArrowheads="1"/>
              </p:cNvSpPr>
              <p:nvPr/>
            </p:nvSpPr>
            <p:spPr bwMode="auto">
              <a:xfrm>
                <a:off x="1128" y="1251"/>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70</a:t>
                </a:r>
                <a:endParaRPr lang="en-US" altLang="en-US" sz="1350">
                  <a:solidFill>
                    <a:prstClr val="black"/>
                  </a:solidFill>
                  <a:latin typeface="+mn-lt"/>
                </a:endParaRPr>
              </a:p>
            </p:txBody>
          </p:sp>
          <p:sp>
            <p:nvSpPr>
              <p:cNvPr id="523" name="Line 40"/>
              <p:cNvSpPr>
                <a:spLocks noChangeShapeType="1"/>
              </p:cNvSpPr>
              <p:nvPr/>
            </p:nvSpPr>
            <p:spPr bwMode="auto">
              <a:xfrm>
                <a:off x="1368" y="1354"/>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24" name="Rectangle 41"/>
              <p:cNvSpPr>
                <a:spLocks noChangeArrowheads="1"/>
              </p:cNvSpPr>
              <p:nvPr/>
            </p:nvSpPr>
            <p:spPr bwMode="auto">
              <a:xfrm>
                <a:off x="1128" y="1003"/>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80</a:t>
                </a:r>
                <a:endParaRPr lang="en-US" altLang="en-US" sz="1350">
                  <a:solidFill>
                    <a:prstClr val="black"/>
                  </a:solidFill>
                  <a:latin typeface="+mn-lt"/>
                </a:endParaRPr>
              </a:p>
            </p:txBody>
          </p:sp>
          <p:sp>
            <p:nvSpPr>
              <p:cNvPr id="525" name="Line 42"/>
              <p:cNvSpPr>
                <a:spLocks noChangeShapeType="1"/>
              </p:cNvSpPr>
              <p:nvPr/>
            </p:nvSpPr>
            <p:spPr bwMode="auto">
              <a:xfrm>
                <a:off x="1368" y="1106"/>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26" name="Rectangle 43"/>
              <p:cNvSpPr>
                <a:spLocks noChangeArrowheads="1"/>
              </p:cNvSpPr>
              <p:nvPr/>
            </p:nvSpPr>
            <p:spPr bwMode="auto">
              <a:xfrm>
                <a:off x="1128" y="7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90</a:t>
                </a:r>
                <a:endParaRPr lang="en-US" altLang="en-US" sz="1350">
                  <a:solidFill>
                    <a:prstClr val="black"/>
                  </a:solidFill>
                  <a:latin typeface="+mn-lt"/>
                </a:endParaRPr>
              </a:p>
            </p:txBody>
          </p:sp>
          <p:sp>
            <p:nvSpPr>
              <p:cNvPr id="527" name="Line 44"/>
              <p:cNvSpPr>
                <a:spLocks noChangeShapeType="1"/>
              </p:cNvSpPr>
              <p:nvPr/>
            </p:nvSpPr>
            <p:spPr bwMode="auto">
              <a:xfrm>
                <a:off x="1368" y="863"/>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28" name="Rectangle 45"/>
              <p:cNvSpPr>
                <a:spLocks noChangeArrowheads="1"/>
              </p:cNvSpPr>
              <p:nvPr/>
            </p:nvSpPr>
            <p:spPr bwMode="auto">
              <a:xfrm>
                <a:off x="1060" y="512"/>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100</a:t>
                </a:r>
                <a:endParaRPr lang="en-US" altLang="en-US" sz="1350">
                  <a:solidFill>
                    <a:prstClr val="black"/>
                  </a:solidFill>
                  <a:latin typeface="+mn-lt"/>
                </a:endParaRPr>
              </a:p>
            </p:txBody>
          </p:sp>
          <p:sp>
            <p:nvSpPr>
              <p:cNvPr id="529" name="Line 46"/>
              <p:cNvSpPr>
                <a:spLocks noChangeShapeType="1"/>
              </p:cNvSpPr>
              <p:nvPr/>
            </p:nvSpPr>
            <p:spPr bwMode="auto">
              <a:xfrm>
                <a:off x="1368" y="615"/>
                <a:ext cx="5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0" name="Line 47"/>
              <p:cNvSpPr>
                <a:spLocks noChangeShapeType="1"/>
              </p:cNvSpPr>
              <p:nvPr/>
            </p:nvSpPr>
            <p:spPr bwMode="auto">
              <a:xfrm flipV="1">
                <a:off x="1421" y="58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1" name="Line 48"/>
              <p:cNvSpPr>
                <a:spLocks noChangeShapeType="1"/>
              </p:cNvSpPr>
              <p:nvPr/>
            </p:nvSpPr>
            <p:spPr bwMode="auto">
              <a:xfrm flipV="1">
                <a:off x="1421" y="58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2" name="Line 49"/>
              <p:cNvSpPr>
                <a:spLocks noChangeShapeType="1"/>
              </p:cNvSpPr>
              <p:nvPr/>
            </p:nvSpPr>
            <p:spPr bwMode="auto">
              <a:xfrm flipV="1">
                <a:off x="1441" y="58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3" name="Line 50"/>
              <p:cNvSpPr>
                <a:spLocks noChangeShapeType="1"/>
              </p:cNvSpPr>
              <p:nvPr/>
            </p:nvSpPr>
            <p:spPr bwMode="auto">
              <a:xfrm flipV="1">
                <a:off x="1546" y="60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4" name="Line 51"/>
              <p:cNvSpPr>
                <a:spLocks noChangeShapeType="1"/>
              </p:cNvSpPr>
              <p:nvPr/>
            </p:nvSpPr>
            <p:spPr bwMode="auto">
              <a:xfrm flipV="1">
                <a:off x="1551" y="60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5" name="Line 52"/>
              <p:cNvSpPr>
                <a:spLocks noChangeShapeType="1"/>
              </p:cNvSpPr>
              <p:nvPr/>
            </p:nvSpPr>
            <p:spPr bwMode="auto">
              <a:xfrm flipV="1">
                <a:off x="1556" y="60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6" name="Line 53"/>
              <p:cNvSpPr>
                <a:spLocks noChangeShapeType="1"/>
              </p:cNvSpPr>
              <p:nvPr/>
            </p:nvSpPr>
            <p:spPr bwMode="auto">
              <a:xfrm flipV="1">
                <a:off x="1587" y="61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7" name="Line 54"/>
              <p:cNvSpPr>
                <a:spLocks noChangeShapeType="1"/>
              </p:cNvSpPr>
              <p:nvPr/>
            </p:nvSpPr>
            <p:spPr bwMode="auto">
              <a:xfrm flipV="1">
                <a:off x="1593" y="61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8" name="Line 55"/>
              <p:cNvSpPr>
                <a:spLocks noChangeShapeType="1"/>
              </p:cNvSpPr>
              <p:nvPr/>
            </p:nvSpPr>
            <p:spPr bwMode="auto">
              <a:xfrm flipV="1">
                <a:off x="1640" y="626"/>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9" name="Line 56"/>
              <p:cNvSpPr>
                <a:spLocks noChangeShapeType="1"/>
              </p:cNvSpPr>
              <p:nvPr/>
            </p:nvSpPr>
            <p:spPr bwMode="auto">
              <a:xfrm flipV="1">
                <a:off x="1650" y="626"/>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0" name="Line 57"/>
              <p:cNvSpPr>
                <a:spLocks noChangeShapeType="1"/>
              </p:cNvSpPr>
              <p:nvPr/>
            </p:nvSpPr>
            <p:spPr bwMode="auto">
              <a:xfrm flipV="1">
                <a:off x="1666" y="631"/>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1" name="Line 58"/>
              <p:cNvSpPr>
                <a:spLocks noChangeShapeType="1"/>
              </p:cNvSpPr>
              <p:nvPr/>
            </p:nvSpPr>
            <p:spPr bwMode="auto">
              <a:xfrm flipV="1">
                <a:off x="1681" y="631"/>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2" name="Line 59"/>
              <p:cNvSpPr>
                <a:spLocks noChangeShapeType="1"/>
              </p:cNvSpPr>
              <p:nvPr/>
            </p:nvSpPr>
            <p:spPr bwMode="auto">
              <a:xfrm flipV="1">
                <a:off x="1707" y="636"/>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3" name="Line 60"/>
              <p:cNvSpPr>
                <a:spLocks noChangeShapeType="1"/>
              </p:cNvSpPr>
              <p:nvPr/>
            </p:nvSpPr>
            <p:spPr bwMode="auto">
              <a:xfrm flipV="1">
                <a:off x="1926" y="744"/>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4" name="Line 61"/>
              <p:cNvSpPr>
                <a:spLocks noChangeShapeType="1"/>
              </p:cNvSpPr>
              <p:nvPr/>
            </p:nvSpPr>
            <p:spPr bwMode="auto">
              <a:xfrm flipV="1">
                <a:off x="1953" y="76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5" name="Line 62"/>
              <p:cNvSpPr>
                <a:spLocks noChangeShapeType="1"/>
              </p:cNvSpPr>
              <p:nvPr/>
            </p:nvSpPr>
            <p:spPr bwMode="auto">
              <a:xfrm flipV="1">
                <a:off x="1973" y="76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6" name="Line 63"/>
              <p:cNvSpPr>
                <a:spLocks noChangeShapeType="1"/>
              </p:cNvSpPr>
              <p:nvPr/>
            </p:nvSpPr>
            <p:spPr bwMode="auto">
              <a:xfrm flipV="1">
                <a:off x="1999" y="781"/>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7" name="Line 64"/>
              <p:cNvSpPr>
                <a:spLocks noChangeShapeType="1"/>
              </p:cNvSpPr>
              <p:nvPr/>
            </p:nvSpPr>
            <p:spPr bwMode="auto">
              <a:xfrm flipV="1">
                <a:off x="2036" y="806"/>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8" name="Line 65"/>
              <p:cNvSpPr>
                <a:spLocks noChangeShapeType="1"/>
              </p:cNvSpPr>
              <p:nvPr/>
            </p:nvSpPr>
            <p:spPr bwMode="auto">
              <a:xfrm flipV="1">
                <a:off x="2114" y="82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9" name="Line 66"/>
              <p:cNvSpPr>
                <a:spLocks noChangeShapeType="1"/>
              </p:cNvSpPr>
              <p:nvPr/>
            </p:nvSpPr>
            <p:spPr bwMode="auto">
              <a:xfrm flipV="1">
                <a:off x="2219" y="884"/>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0" name="Line 67"/>
              <p:cNvSpPr>
                <a:spLocks noChangeShapeType="1"/>
              </p:cNvSpPr>
              <p:nvPr/>
            </p:nvSpPr>
            <p:spPr bwMode="auto">
              <a:xfrm flipV="1">
                <a:off x="2276" y="8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1" name="Line 68"/>
              <p:cNvSpPr>
                <a:spLocks noChangeShapeType="1"/>
              </p:cNvSpPr>
              <p:nvPr/>
            </p:nvSpPr>
            <p:spPr bwMode="auto">
              <a:xfrm flipV="1">
                <a:off x="2328" y="92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2" name="Line 69"/>
              <p:cNvSpPr>
                <a:spLocks noChangeShapeType="1"/>
              </p:cNvSpPr>
              <p:nvPr/>
            </p:nvSpPr>
            <p:spPr bwMode="auto">
              <a:xfrm flipV="1">
                <a:off x="2344" y="941"/>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3" name="Line 70"/>
              <p:cNvSpPr>
                <a:spLocks noChangeShapeType="1"/>
              </p:cNvSpPr>
              <p:nvPr/>
            </p:nvSpPr>
            <p:spPr bwMode="auto">
              <a:xfrm flipV="1">
                <a:off x="2354" y="946"/>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4" name="Line 71"/>
              <p:cNvSpPr>
                <a:spLocks noChangeShapeType="1"/>
              </p:cNvSpPr>
              <p:nvPr/>
            </p:nvSpPr>
            <p:spPr bwMode="auto">
              <a:xfrm flipV="1">
                <a:off x="2385" y="96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5" name="Line 72"/>
              <p:cNvSpPr>
                <a:spLocks noChangeShapeType="1"/>
              </p:cNvSpPr>
              <p:nvPr/>
            </p:nvSpPr>
            <p:spPr bwMode="auto">
              <a:xfrm flipV="1">
                <a:off x="2443" y="100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6" name="Line 73"/>
              <p:cNvSpPr>
                <a:spLocks noChangeShapeType="1"/>
              </p:cNvSpPr>
              <p:nvPr/>
            </p:nvSpPr>
            <p:spPr bwMode="auto">
              <a:xfrm flipV="1">
                <a:off x="2453" y="101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7" name="Line 74"/>
              <p:cNvSpPr>
                <a:spLocks noChangeShapeType="1"/>
              </p:cNvSpPr>
              <p:nvPr/>
            </p:nvSpPr>
            <p:spPr bwMode="auto">
              <a:xfrm flipV="1">
                <a:off x="2453" y="101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8" name="Line 75"/>
              <p:cNvSpPr>
                <a:spLocks noChangeShapeType="1"/>
              </p:cNvSpPr>
              <p:nvPr/>
            </p:nvSpPr>
            <p:spPr bwMode="auto">
              <a:xfrm flipV="1">
                <a:off x="2490" y="102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9" name="Line 76"/>
              <p:cNvSpPr>
                <a:spLocks noChangeShapeType="1"/>
              </p:cNvSpPr>
              <p:nvPr/>
            </p:nvSpPr>
            <p:spPr bwMode="auto">
              <a:xfrm flipV="1">
                <a:off x="2568" y="106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0" name="Line 77"/>
              <p:cNvSpPr>
                <a:spLocks noChangeShapeType="1"/>
              </p:cNvSpPr>
              <p:nvPr/>
            </p:nvSpPr>
            <p:spPr bwMode="auto">
              <a:xfrm flipV="1">
                <a:off x="2599" y="107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1" name="Line 78"/>
              <p:cNvSpPr>
                <a:spLocks noChangeShapeType="1"/>
              </p:cNvSpPr>
              <p:nvPr/>
            </p:nvSpPr>
            <p:spPr bwMode="auto">
              <a:xfrm flipV="1">
                <a:off x="2714" y="11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2" name="Line 79"/>
              <p:cNvSpPr>
                <a:spLocks noChangeShapeType="1"/>
              </p:cNvSpPr>
              <p:nvPr/>
            </p:nvSpPr>
            <p:spPr bwMode="auto">
              <a:xfrm flipV="1">
                <a:off x="2813" y="117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3" name="Line 80"/>
              <p:cNvSpPr>
                <a:spLocks noChangeShapeType="1"/>
              </p:cNvSpPr>
              <p:nvPr/>
            </p:nvSpPr>
            <p:spPr bwMode="auto">
              <a:xfrm flipV="1">
                <a:off x="2907" y="1204"/>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4" name="Line 81"/>
              <p:cNvSpPr>
                <a:spLocks noChangeShapeType="1"/>
              </p:cNvSpPr>
              <p:nvPr/>
            </p:nvSpPr>
            <p:spPr bwMode="auto">
              <a:xfrm flipV="1">
                <a:off x="2980" y="122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5" name="Line 82"/>
              <p:cNvSpPr>
                <a:spLocks noChangeShapeType="1"/>
              </p:cNvSpPr>
              <p:nvPr/>
            </p:nvSpPr>
            <p:spPr bwMode="auto">
              <a:xfrm flipV="1">
                <a:off x="3199" y="132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6" name="Line 83"/>
              <p:cNvSpPr>
                <a:spLocks noChangeShapeType="1"/>
              </p:cNvSpPr>
              <p:nvPr/>
            </p:nvSpPr>
            <p:spPr bwMode="auto">
              <a:xfrm flipV="1">
                <a:off x="3361" y="134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7" name="Line 84"/>
              <p:cNvSpPr>
                <a:spLocks noChangeShapeType="1"/>
              </p:cNvSpPr>
              <p:nvPr/>
            </p:nvSpPr>
            <p:spPr bwMode="auto">
              <a:xfrm flipV="1">
                <a:off x="3382" y="137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8" name="Line 85"/>
              <p:cNvSpPr>
                <a:spLocks noChangeShapeType="1"/>
              </p:cNvSpPr>
              <p:nvPr/>
            </p:nvSpPr>
            <p:spPr bwMode="auto">
              <a:xfrm flipV="1">
                <a:off x="3413" y="137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9" name="Line 86"/>
              <p:cNvSpPr>
                <a:spLocks noChangeShapeType="1"/>
              </p:cNvSpPr>
              <p:nvPr/>
            </p:nvSpPr>
            <p:spPr bwMode="auto">
              <a:xfrm flipV="1">
                <a:off x="3423" y="1370"/>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0" name="Line 87"/>
              <p:cNvSpPr>
                <a:spLocks noChangeShapeType="1"/>
              </p:cNvSpPr>
              <p:nvPr/>
            </p:nvSpPr>
            <p:spPr bwMode="auto">
              <a:xfrm flipV="1">
                <a:off x="3481" y="138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1" name="Line 88"/>
              <p:cNvSpPr>
                <a:spLocks noChangeShapeType="1"/>
              </p:cNvSpPr>
              <p:nvPr/>
            </p:nvSpPr>
            <p:spPr bwMode="auto">
              <a:xfrm flipV="1">
                <a:off x="3486" y="1385"/>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2" name="Line 89"/>
              <p:cNvSpPr>
                <a:spLocks noChangeShapeType="1"/>
              </p:cNvSpPr>
              <p:nvPr/>
            </p:nvSpPr>
            <p:spPr bwMode="auto">
              <a:xfrm flipV="1">
                <a:off x="3554" y="1406"/>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3" name="Line 90"/>
              <p:cNvSpPr>
                <a:spLocks noChangeShapeType="1"/>
              </p:cNvSpPr>
              <p:nvPr/>
            </p:nvSpPr>
            <p:spPr bwMode="auto">
              <a:xfrm flipV="1">
                <a:off x="3585" y="1406"/>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4" name="Line 91"/>
              <p:cNvSpPr>
                <a:spLocks noChangeShapeType="1"/>
              </p:cNvSpPr>
              <p:nvPr/>
            </p:nvSpPr>
            <p:spPr bwMode="auto">
              <a:xfrm flipV="1">
                <a:off x="3637" y="1411"/>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5" name="Line 92"/>
              <p:cNvSpPr>
                <a:spLocks noChangeShapeType="1"/>
              </p:cNvSpPr>
              <p:nvPr/>
            </p:nvSpPr>
            <p:spPr bwMode="auto">
              <a:xfrm flipV="1">
                <a:off x="3679" y="1416"/>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6" name="Line 93"/>
              <p:cNvSpPr>
                <a:spLocks noChangeShapeType="1"/>
              </p:cNvSpPr>
              <p:nvPr/>
            </p:nvSpPr>
            <p:spPr bwMode="auto">
              <a:xfrm flipV="1">
                <a:off x="3684" y="1416"/>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7" name="Line 94"/>
              <p:cNvSpPr>
                <a:spLocks noChangeShapeType="1"/>
              </p:cNvSpPr>
              <p:nvPr/>
            </p:nvSpPr>
            <p:spPr bwMode="auto">
              <a:xfrm flipV="1">
                <a:off x="3768"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8" name="Line 95"/>
              <p:cNvSpPr>
                <a:spLocks noChangeShapeType="1"/>
              </p:cNvSpPr>
              <p:nvPr/>
            </p:nvSpPr>
            <p:spPr bwMode="auto">
              <a:xfrm flipV="1">
                <a:off x="3773"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9" name="Line 96"/>
              <p:cNvSpPr>
                <a:spLocks noChangeShapeType="1"/>
              </p:cNvSpPr>
              <p:nvPr/>
            </p:nvSpPr>
            <p:spPr bwMode="auto">
              <a:xfrm flipV="1">
                <a:off x="3778"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0" name="Line 97"/>
              <p:cNvSpPr>
                <a:spLocks noChangeShapeType="1"/>
              </p:cNvSpPr>
              <p:nvPr/>
            </p:nvSpPr>
            <p:spPr bwMode="auto">
              <a:xfrm flipV="1">
                <a:off x="3783"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1" name="Line 98"/>
              <p:cNvSpPr>
                <a:spLocks noChangeShapeType="1"/>
              </p:cNvSpPr>
              <p:nvPr/>
            </p:nvSpPr>
            <p:spPr bwMode="auto">
              <a:xfrm flipV="1">
                <a:off x="3788"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2" name="Line 99"/>
              <p:cNvSpPr>
                <a:spLocks noChangeShapeType="1"/>
              </p:cNvSpPr>
              <p:nvPr/>
            </p:nvSpPr>
            <p:spPr bwMode="auto">
              <a:xfrm flipV="1">
                <a:off x="3799"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3" name="Line 100"/>
              <p:cNvSpPr>
                <a:spLocks noChangeShapeType="1"/>
              </p:cNvSpPr>
              <p:nvPr/>
            </p:nvSpPr>
            <p:spPr bwMode="auto">
              <a:xfrm flipV="1">
                <a:off x="3799"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4" name="Line 101"/>
              <p:cNvSpPr>
                <a:spLocks noChangeShapeType="1"/>
              </p:cNvSpPr>
              <p:nvPr/>
            </p:nvSpPr>
            <p:spPr bwMode="auto">
              <a:xfrm flipV="1">
                <a:off x="3815"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5" name="Line 102"/>
              <p:cNvSpPr>
                <a:spLocks noChangeShapeType="1"/>
              </p:cNvSpPr>
              <p:nvPr/>
            </p:nvSpPr>
            <p:spPr bwMode="auto">
              <a:xfrm flipV="1">
                <a:off x="3815"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6" name="Line 103"/>
              <p:cNvSpPr>
                <a:spLocks noChangeShapeType="1"/>
              </p:cNvSpPr>
              <p:nvPr/>
            </p:nvSpPr>
            <p:spPr bwMode="auto">
              <a:xfrm flipV="1">
                <a:off x="3820" y="1437"/>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7" name="Line 104"/>
              <p:cNvSpPr>
                <a:spLocks noChangeShapeType="1"/>
              </p:cNvSpPr>
              <p:nvPr/>
            </p:nvSpPr>
            <p:spPr bwMode="auto">
              <a:xfrm flipV="1">
                <a:off x="382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8" name="Line 105"/>
              <p:cNvSpPr>
                <a:spLocks noChangeShapeType="1"/>
              </p:cNvSpPr>
              <p:nvPr/>
            </p:nvSpPr>
            <p:spPr bwMode="auto">
              <a:xfrm flipV="1">
                <a:off x="382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9" name="Line 106"/>
              <p:cNvSpPr>
                <a:spLocks noChangeShapeType="1"/>
              </p:cNvSpPr>
              <p:nvPr/>
            </p:nvSpPr>
            <p:spPr bwMode="auto">
              <a:xfrm flipV="1">
                <a:off x="382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0" name="Line 107"/>
              <p:cNvSpPr>
                <a:spLocks noChangeShapeType="1"/>
              </p:cNvSpPr>
              <p:nvPr/>
            </p:nvSpPr>
            <p:spPr bwMode="auto">
              <a:xfrm flipV="1">
                <a:off x="382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1" name="Line 108"/>
              <p:cNvSpPr>
                <a:spLocks noChangeShapeType="1"/>
              </p:cNvSpPr>
              <p:nvPr/>
            </p:nvSpPr>
            <p:spPr bwMode="auto">
              <a:xfrm flipV="1">
                <a:off x="383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2" name="Line 109"/>
              <p:cNvSpPr>
                <a:spLocks noChangeShapeType="1"/>
              </p:cNvSpPr>
              <p:nvPr/>
            </p:nvSpPr>
            <p:spPr bwMode="auto">
              <a:xfrm flipV="1">
                <a:off x="383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3" name="Line 110"/>
              <p:cNvSpPr>
                <a:spLocks noChangeShapeType="1"/>
              </p:cNvSpPr>
              <p:nvPr/>
            </p:nvSpPr>
            <p:spPr bwMode="auto">
              <a:xfrm flipV="1">
                <a:off x="383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4" name="Line 111"/>
              <p:cNvSpPr>
                <a:spLocks noChangeShapeType="1"/>
              </p:cNvSpPr>
              <p:nvPr/>
            </p:nvSpPr>
            <p:spPr bwMode="auto">
              <a:xfrm flipV="1">
                <a:off x="384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5" name="Line 112"/>
              <p:cNvSpPr>
                <a:spLocks noChangeShapeType="1"/>
              </p:cNvSpPr>
              <p:nvPr/>
            </p:nvSpPr>
            <p:spPr bwMode="auto">
              <a:xfrm flipV="1">
                <a:off x="384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6" name="Line 113"/>
              <p:cNvSpPr>
                <a:spLocks noChangeShapeType="1"/>
              </p:cNvSpPr>
              <p:nvPr/>
            </p:nvSpPr>
            <p:spPr bwMode="auto">
              <a:xfrm flipV="1">
                <a:off x="385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7" name="Line 114"/>
              <p:cNvSpPr>
                <a:spLocks noChangeShapeType="1"/>
              </p:cNvSpPr>
              <p:nvPr/>
            </p:nvSpPr>
            <p:spPr bwMode="auto">
              <a:xfrm flipV="1">
                <a:off x="385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8" name="Line 115"/>
              <p:cNvSpPr>
                <a:spLocks noChangeShapeType="1"/>
              </p:cNvSpPr>
              <p:nvPr/>
            </p:nvSpPr>
            <p:spPr bwMode="auto">
              <a:xfrm flipV="1">
                <a:off x="385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99" name="Line 116"/>
              <p:cNvSpPr>
                <a:spLocks noChangeShapeType="1"/>
              </p:cNvSpPr>
              <p:nvPr/>
            </p:nvSpPr>
            <p:spPr bwMode="auto">
              <a:xfrm flipV="1">
                <a:off x="385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0" name="Line 117"/>
              <p:cNvSpPr>
                <a:spLocks noChangeShapeType="1"/>
              </p:cNvSpPr>
              <p:nvPr/>
            </p:nvSpPr>
            <p:spPr bwMode="auto">
              <a:xfrm flipV="1">
                <a:off x="386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1" name="Line 118"/>
              <p:cNvSpPr>
                <a:spLocks noChangeShapeType="1"/>
              </p:cNvSpPr>
              <p:nvPr/>
            </p:nvSpPr>
            <p:spPr bwMode="auto">
              <a:xfrm flipV="1">
                <a:off x="3867"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2" name="Line 119"/>
              <p:cNvSpPr>
                <a:spLocks noChangeShapeType="1"/>
              </p:cNvSpPr>
              <p:nvPr/>
            </p:nvSpPr>
            <p:spPr bwMode="auto">
              <a:xfrm flipV="1">
                <a:off x="387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3" name="Line 120"/>
              <p:cNvSpPr>
                <a:spLocks noChangeShapeType="1"/>
              </p:cNvSpPr>
              <p:nvPr/>
            </p:nvSpPr>
            <p:spPr bwMode="auto">
              <a:xfrm flipV="1">
                <a:off x="387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4" name="Line 121"/>
              <p:cNvSpPr>
                <a:spLocks noChangeShapeType="1"/>
              </p:cNvSpPr>
              <p:nvPr/>
            </p:nvSpPr>
            <p:spPr bwMode="auto">
              <a:xfrm flipV="1">
                <a:off x="388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5" name="Line 122"/>
              <p:cNvSpPr>
                <a:spLocks noChangeShapeType="1"/>
              </p:cNvSpPr>
              <p:nvPr/>
            </p:nvSpPr>
            <p:spPr bwMode="auto">
              <a:xfrm flipV="1">
                <a:off x="388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6" name="Line 123"/>
              <p:cNvSpPr>
                <a:spLocks noChangeShapeType="1"/>
              </p:cNvSpPr>
              <p:nvPr/>
            </p:nvSpPr>
            <p:spPr bwMode="auto">
              <a:xfrm flipV="1">
                <a:off x="388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7" name="Line 124"/>
              <p:cNvSpPr>
                <a:spLocks noChangeShapeType="1"/>
              </p:cNvSpPr>
              <p:nvPr/>
            </p:nvSpPr>
            <p:spPr bwMode="auto">
              <a:xfrm flipV="1">
                <a:off x="388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8" name="Line 125"/>
              <p:cNvSpPr>
                <a:spLocks noChangeShapeType="1"/>
              </p:cNvSpPr>
              <p:nvPr/>
            </p:nvSpPr>
            <p:spPr bwMode="auto">
              <a:xfrm flipV="1">
                <a:off x="388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9" name="Line 126"/>
              <p:cNvSpPr>
                <a:spLocks noChangeShapeType="1"/>
              </p:cNvSpPr>
              <p:nvPr/>
            </p:nvSpPr>
            <p:spPr bwMode="auto">
              <a:xfrm flipV="1">
                <a:off x="388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0" name="Line 127"/>
              <p:cNvSpPr>
                <a:spLocks noChangeShapeType="1"/>
              </p:cNvSpPr>
              <p:nvPr/>
            </p:nvSpPr>
            <p:spPr bwMode="auto">
              <a:xfrm flipV="1">
                <a:off x="3893"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1" name="Line 128"/>
              <p:cNvSpPr>
                <a:spLocks noChangeShapeType="1"/>
              </p:cNvSpPr>
              <p:nvPr/>
            </p:nvSpPr>
            <p:spPr bwMode="auto">
              <a:xfrm flipV="1">
                <a:off x="389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2" name="Line 129"/>
              <p:cNvSpPr>
                <a:spLocks noChangeShapeType="1"/>
              </p:cNvSpPr>
              <p:nvPr/>
            </p:nvSpPr>
            <p:spPr bwMode="auto">
              <a:xfrm flipV="1">
                <a:off x="3903"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3" name="Line 130"/>
              <p:cNvSpPr>
                <a:spLocks noChangeShapeType="1"/>
              </p:cNvSpPr>
              <p:nvPr/>
            </p:nvSpPr>
            <p:spPr bwMode="auto">
              <a:xfrm flipV="1">
                <a:off x="3903"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4" name="Line 131"/>
              <p:cNvSpPr>
                <a:spLocks noChangeShapeType="1"/>
              </p:cNvSpPr>
              <p:nvPr/>
            </p:nvSpPr>
            <p:spPr bwMode="auto">
              <a:xfrm flipV="1">
                <a:off x="3903"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5" name="Line 132"/>
              <p:cNvSpPr>
                <a:spLocks noChangeShapeType="1"/>
              </p:cNvSpPr>
              <p:nvPr/>
            </p:nvSpPr>
            <p:spPr bwMode="auto">
              <a:xfrm flipV="1">
                <a:off x="390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6" name="Line 133"/>
              <p:cNvSpPr>
                <a:spLocks noChangeShapeType="1"/>
              </p:cNvSpPr>
              <p:nvPr/>
            </p:nvSpPr>
            <p:spPr bwMode="auto">
              <a:xfrm flipV="1">
                <a:off x="3914"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7" name="Line 134"/>
              <p:cNvSpPr>
                <a:spLocks noChangeShapeType="1"/>
              </p:cNvSpPr>
              <p:nvPr/>
            </p:nvSpPr>
            <p:spPr bwMode="auto">
              <a:xfrm flipV="1">
                <a:off x="3914"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8" name="Line 135"/>
              <p:cNvSpPr>
                <a:spLocks noChangeShapeType="1"/>
              </p:cNvSpPr>
              <p:nvPr/>
            </p:nvSpPr>
            <p:spPr bwMode="auto">
              <a:xfrm flipV="1">
                <a:off x="3919"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19" name="Line 136"/>
              <p:cNvSpPr>
                <a:spLocks noChangeShapeType="1"/>
              </p:cNvSpPr>
              <p:nvPr/>
            </p:nvSpPr>
            <p:spPr bwMode="auto">
              <a:xfrm flipV="1">
                <a:off x="3919"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0" name="Line 137"/>
              <p:cNvSpPr>
                <a:spLocks noChangeShapeType="1"/>
              </p:cNvSpPr>
              <p:nvPr/>
            </p:nvSpPr>
            <p:spPr bwMode="auto">
              <a:xfrm flipV="1">
                <a:off x="3929"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1" name="Line 138"/>
              <p:cNvSpPr>
                <a:spLocks noChangeShapeType="1"/>
              </p:cNvSpPr>
              <p:nvPr/>
            </p:nvSpPr>
            <p:spPr bwMode="auto">
              <a:xfrm flipV="1">
                <a:off x="3929"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2" name="Line 139"/>
              <p:cNvSpPr>
                <a:spLocks noChangeShapeType="1"/>
              </p:cNvSpPr>
              <p:nvPr/>
            </p:nvSpPr>
            <p:spPr bwMode="auto">
              <a:xfrm flipV="1">
                <a:off x="3929"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3" name="Line 140"/>
              <p:cNvSpPr>
                <a:spLocks noChangeShapeType="1"/>
              </p:cNvSpPr>
              <p:nvPr/>
            </p:nvSpPr>
            <p:spPr bwMode="auto">
              <a:xfrm flipV="1">
                <a:off x="3934"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4" name="Line 141"/>
              <p:cNvSpPr>
                <a:spLocks noChangeShapeType="1"/>
              </p:cNvSpPr>
              <p:nvPr/>
            </p:nvSpPr>
            <p:spPr bwMode="auto">
              <a:xfrm flipV="1">
                <a:off x="394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5" name="Line 142"/>
              <p:cNvSpPr>
                <a:spLocks noChangeShapeType="1"/>
              </p:cNvSpPr>
              <p:nvPr/>
            </p:nvSpPr>
            <p:spPr bwMode="auto">
              <a:xfrm flipV="1">
                <a:off x="394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6" name="Line 143"/>
              <p:cNvSpPr>
                <a:spLocks noChangeShapeType="1"/>
              </p:cNvSpPr>
              <p:nvPr/>
            </p:nvSpPr>
            <p:spPr bwMode="auto">
              <a:xfrm flipV="1">
                <a:off x="394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7" name="Line 144"/>
              <p:cNvSpPr>
                <a:spLocks noChangeShapeType="1"/>
              </p:cNvSpPr>
              <p:nvPr/>
            </p:nvSpPr>
            <p:spPr bwMode="auto">
              <a:xfrm flipV="1">
                <a:off x="394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8" name="Line 145"/>
              <p:cNvSpPr>
                <a:spLocks noChangeShapeType="1"/>
              </p:cNvSpPr>
              <p:nvPr/>
            </p:nvSpPr>
            <p:spPr bwMode="auto">
              <a:xfrm flipV="1">
                <a:off x="395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9" name="Line 146"/>
              <p:cNvSpPr>
                <a:spLocks noChangeShapeType="1"/>
              </p:cNvSpPr>
              <p:nvPr/>
            </p:nvSpPr>
            <p:spPr bwMode="auto">
              <a:xfrm flipV="1">
                <a:off x="395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0" name="Line 147"/>
              <p:cNvSpPr>
                <a:spLocks noChangeShapeType="1"/>
              </p:cNvSpPr>
              <p:nvPr/>
            </p:nvSpPr>
            <p:spPr bwMode="auto">
              <a:xfrm flipV="1">
                <a:off x="395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1" name="Line 148"/>
              <p:cNvSpPr>
                <a:spLocks noChangeShapeType="1"/>
              </p:cNvSpPr>
              <p:nvPr/>
            </p:nvSpPr>
            <p:spPr bwMode="auto">
              <a:xfrm flipV="1">
                <a:off x="395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2" name="Line 149"/>
              <p:cNvSpPr>
                <a:spLocks noChangeShapeType="1"/>
              </p:cNvSpPr>
              <p:nvPr/>
            </p:nvSpPr>
            <p:spPr bwMode="auto">
              <a:xfrm flipV="1">
                <a:off x="396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3" name="Line 150"/>
              <p:cNvSpPr>
                <a:spLocks noChangeShapeType="1"/>
              </p:cNvSpPr>
              <p:nvPr/>
            </p:nvSpPr>
            <p:spPr bwMode="auto">
              <a:xfrm flipV="1">
                <a:off x="396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4" name="Line 151"/>
              <p:cNvSpPr>
                <a:spLocks noChangeShapeType="1"/>
              </p:cNvSpPr>
              <p:nvPr/>
            </p:nvSpPr>
            <p:spPr bwMode="auto">
              <a:xfrm flipV="1">
                <a:off x="396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5" name="Line 152"/>
              <p:cNvSpPr>
                <a:spLocks noChangeShapeType="1"/>
              </p:cNvSpPr>
              <p:nvPr/>
            </p:nvSpPr>
            <p:spPr bwMode="auto">
              <a:xfrm flipV="1">
                <a:off x="396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6" name="Line 153"/>
              <p:cNvSpPr>
                <a:spLocks noChangeShapeType="1"/>
              </p:cNvSpPr>
              <p:nvPr/>
            </p:nvSpPr>
            <p:spPr bwMode="auto">
              <a:xfrm flipV="1">
                <a:off x="397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7" name="Line 154"/>
              <p:cNvSpPr>
                <a:spLocks noChangeShapeType="1"/>
              </p:cNvSpPr>
              <p:nvPr/>
            </p:nvSpPr>
            <p:spPr bwMode="auto">
              <a:xfrm flipV="1">
                <a:off x="397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8" name="Line 155"/>
              <p:cNvSpPr>
                <a:spLocks noChangeShapeType="1"/>
              </p:cNvSpPr>
              <p:nvPr/>
            </p:nvSpPr>
            <p:spPr bwMode="auto">
              <a:xfrm flipV="1">
                <a:off x="397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39" name="Line 156"/>
              <p:cNvSpPr>
                <a:spLocks noChangeShapeType="1"/>
              </p:cNvSpPr>
              <p:nvPr/>
            </p:nvSpPr>
            <p:spPr bwMode="auto">
              <a:xfrm flipV="1">
                <a:off x="397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0" name="Line 157"/>
              <p:cNvSpPr>
                <a:spLocks noChangeShapeType="1"/>
              </p:cNvSpPr>
              <p:nvPr/>
            </p:nvSpPr>
            <p:spPr bwMode="auto">
              <a:xfrm flipV="1">
                <a:off x="398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1" name="Line 158"/>
              <p:cNvSpPr>
                <a:spLocks noChangeShapeType="1"/>
              </p:cNvSpPr>
              <p:nvPr/>
            </p:nvSpPr>
            <p:spPr bwMode="auto">
              <a:xfrm flipV="1">
                <a:off x="398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2" name="Line 159"/>
              <p:cNvSpPr>
                <a:spLocks noChangeShapeType="1"/>
              </p:cNvSpPr>
              <p:nvPr/>
            </p:nvSpPr>
            <p:spPr bwMode="auto">
              <a:xfrm flipV="1">
                <a:off x="398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3" name="Line 160"/>
              <p:cNvSpPr>
                <a:spLocks noChangeShapeType="1"/>
              </p:cNvSpPr>
              <p:nvPr/>
            </p:nvSpPr>
            <p:spPr bwMode="auto">
              <a:xfrm flipV="1">
                <a:off x="399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4" name="Line 161"/>
              <p:cNvSpPr>
                <a:spLocks noChangeShapeType="1"/>
              </p:cNvSpPr>
              <p:nvPr/>
            </p:nvSpPr>
            <p:spPr bwMode="auto">
              <a:xfrm flipV="1">
                <a:off x="399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5" name="Line 162"/>
              <p:cNvSpPr>
                <a:spLocks noChangeShapeType="1"/>
              </p:cNvSpPr>
              <p:nvPr/>
            </p:nvSpPr>
            <p:spPr bwMode="auto">
              <a:xfrm flipV="1">
                <a:off x="3997"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6" name="Line 163"/>
              <p:cNvSpPr>
                <a:spLocks noChangeShapeType="1"/>
              </p:cNvSpPr>
              <p:nvPr/>
            </p:nvSpPr>
            <p:spPr bwMode="auto">
              <a:xfrm flipV="1">
                <a:off x="400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7" name="Line 164"/>
              <p:cNvSpPr>
                <a:spLocks noChangeShapeType="1"/>
              </p:cNvSpPr>
              <p:nvPr/>
            </p:nvSpPr>
            <p:spPr bwMode="auto">
              <a:xfrm flipV="1">
                <a:off x="400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8" name="Line 165"/>
              <p:cNvSpPr>
                <a:spLocks noChangeShapeType="1"/>
              </p:cNvSpPr>
              <p:nvPr/>
            </p:nvSpPr>
            <p:spPr bwMode="auto">
              <a:xfrm flipV="1">
                <a:off x="4013"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9" name="Line 166"/>
              <p:cNvSpPr>
                <a:spLocks noChangeShapeType="1"/>
              </p:cNvSpPr>
              <p:nvPr/>
            </p:nvSpPr>
            <p:spPr bwMode="auto">
              <a:xfrm flipV="1">
                <a:off x="4013"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0" name="Line 167"/>
              <p:cNvSpPr>
                <a:spLocks noChangeShapeType="1"/>
              </p:cNvSpPr>
              <p:nvPr/>
            </p:nvSpPr>
            <p:spPr bwMode="auto">
              <a:xfrm flipV="1">
                <a:off x="401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1" name="Line 168"/>
              <p:cNvSpPr>
                <a:spLocks noChangeShapeType="1"/>
              </p:cNvSpPr>
              <p:nvPr/>
            </p:nvSpPr>
            <p:spPr bwMode="auto">
              <a:xfrm flipV="1">
                <a:off x="402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2" name="Line 169"/>
              <p:cNvSpPr>
                <a:spLocks noChangeShapeType="1"/>
              </p:cNvSpPr>
              <p:nvPr/>
            </p:nvSpPr>
            <p:spPr bwMode="auto">
              <a:xfrm flipV="1">
                <a:off x="402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3" name="Line 170"/>
              <p:cNvSpPr>
                <a:spLocks noChangeShapeType="1"/>
              </p:cNvSpPr>
              <p:nvPr/>
            </p:nvSpPr>
            <p:spPr bwMode="auto">
              <a:xfrm flipV="1">
                <a:off x="402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4" name="Line 171"/>
              <p:cNvSpPr>
                <a:spLocks noChangeShapeType="1"/>
              </p:cNvSpPr>
              <p:nvPr/>
            </p:nvSpPr>
            <p:spPr bwMode="auto">
              <a:xfrm flipV="1">
                <a:off x="402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5" name="Line 172"/>
              <p:cNvSpPr>
                <a:spLocks noChangeShapeType="1"/>
              </p:cNvSpPr>
              <p:nvPr/>
            </p:nvSpPr>
            <p:spPr bwMode="auto">
              <a:xfrm flipV="1">
                <a:off x="4028"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6" name="Line 173"/>
              <p:cNvSpPr>
                <a:spLocks noChangeShapeType="1"/>
              </p:cNvSpPr>
              <p:nvPr/>
            </p:nvSpPr>
            <p:spPr bwMode="auto">
              <a:xfrm flipV="1">
                <a:off x="4039"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7" name="Line 174"/>
              <p:cNvSpPr>
                <a:spLocks noChangeShapeType="1"/>
              </p:cNvSpPr>
              <p:nvPr/>
            </p:nvSpPr>
            <p:spPr bwMode="auto">
              <a:xfrm flipV="1">
                <a:off x="4044"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8" name="Line 175"/>
              <p:cNvSpPr>
                <a:spLocks noChangeShapeType="1"/>
              </p:cNvSpPr>
              <p:nvPr/>
            </p:nvSpPr>
            <p:spPr bwMode="auto">
              <a:xfrm flipV="1">
                <a:off x="4049"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59" name="Line 176"/>
              <p:cNvSpPr>
                <a:spLocks noChangeShapeType="1"/>
              </p:cNvSpPr>
              <p:nvPr/>
            </p:nvSpPr>
            <p:spPr bwMode="auto">
              <a:xfrm flipV="1">
                <a:off x="4054"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0" name="Line 177"/>
              <p:cNvSpPr>
                <a:spLocks noChangeShapeType="1"/>
              </p:cNvSpPr>
              <p:nvPr/>
            </p:nvSpPr>
            <p:spPr bwMode="auto">
              <a:xfrm flipV="1">
                <a:off x="4054"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1" name="Line 178"/>
              <p:cNvSpPr>
                <a:spLocks noChangeShapeType="1"/>
              </p:cNvSpPr>
              <p:nvPr/>
            </p:nvSpPr>
            <p:spPr bwMode="auto">
              <a:xfrm flipV="1">
                <a:off x="406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2" name="Line 179"/>
              <p:cNvSpPr>
                <a:spLocks noChangeShapeType="1"/>
              </p:cNvSpPr>
              <p:nvPr/>
            </p:nvSpPr>
            <p:spPr bwMode="auto">
              <a:xfrm flipV="1">
                <a:off x="407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3" name="Line 180"/>
              <p:cNvSpPr>
                <a:spLocks noChangeShapeType="1"/>
              </p:cNvSpPr>
              <p:nvPr/>
            </p:nvSpPr>
            <p:spPr bwMode="auto">
              <a:xfrm flipV="1">
                <a:off x="407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4" name="Line 181"/>
              <p:cNvSpPr>
                <a:spLocks noChangeShapeType="1"/>
              </p:cNvSpPr>
              <p:nvPr/>
            </p:nvSpPr>
            <p:spPr bwMode="auto">
              <a:xfrm flipV="1">
                <a:off x="407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5" name="Line 182"/>
              <p:cNvSpPr>
                <a:spLocks noChangeShapeType="1"/>
              </p:cNvSpPr>
              <p:nvPr/>
            </p:nvSpPr>
            <p:spPr bwMode="auto">
              <a:xfrm flipV="1">
                <a:off x="4070"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6" name="Line 183"/>
              <p:cNvSpPr>
                <a:spLocks noChangeShapeType="1"/>
              </p:cNvSpPr>
              <p:nvPr/>
            </p:nvSpPr>
            <p:spPr bwMode="auto">
              <a:xfrm flipV="1">
                <a:off x="4075"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7" name="Line 184"/>
              <p:cNvSpPr>
                <a:spLocks noChangeShapeType="1"/>
              </p:cNvSpPr>
              <p:nvPr/>
            </p:nvSpPr>
            <p:spPr bwMode="auto">
              <a:xfrm flipV="1">
                <a:off x="408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8" name="Line 185"/>
              <p:cNvSpPr>
                <a:spLocks noChangeShapeType="1"/>
              </p:cNvSpPr>
              <p:nvPr/>
            </p:nvSpPr>
            <p:spPr bwMode="auto">
              <a:xfrm flipV="1">
                <a:off x="408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69" name="Line 186"/>
              <p:cNvSpPr>
                <a:spLocks noChangeShapeType="1"/>
              </p:cNvSpPr>
              <p:nvPr/>
            </p:nvSpPr>
            <p:spPr bwMode="auto">
              <a:xfrm flipV="1">
                <a:off x="408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0" name="Line 187"/>
              <p:cNvSpPr>
                <a:spLocks noChangeShapeType="1"/>
              </p:cNvSpPr>
              <p:nvPr/>
            </p:nvSpPr>
            <p:spPr bwMode="auto">
              <a:xfrm flipV="1">
                <a:off x="408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1" name="Line 188"/>
              <p:cNvSpPr>
                <a:spLocks noChangeShapeType="1"/>
              </p:cNvSpPr>
              <p:nvPr/>
            </p:nvSpPr>
            <p:spPr bwMode="auto">
              <a:xfrm flipV="1">
                <a:off x="408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2" name="Line 189"/>
              <p:cNvSpPr>
                <a:spLocks noChangeShapeType="1"/>
              </p:cNvSpPr>
              <p:nvPr/>
            </p:nvSpPr>
            <p:spPr bwMode="auto">
              <a:xfrm flipV="1">
                <a:off x="408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3" name="Line 190"/>
              <p:cNvSpPr>
                <a:spLocks noChangeShapeType="1"/>
              </p:cNvSpPr>
              <p:nvPr/>
            </p:nvSpPr>
            <p:spPr bwMode="auto">
              <a:xfrm flipV="1">
                <a:off x="409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4" name="Line 191"/>
              <p:cNvSpPr>
                <a:spLocks noChangeShapeType="1"/>
              </p:cNvSpPr>
              <p:nvPr/>
            </p:nvSpPr>
            <p:spPr bwMode="auto">
              <a:xfrm flipV="1">
                <a:off x="409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5" name="Line 192"/>
              <p:cNvSpPr>
                <a:spLocks noChangeShapeType="1"/>
              </p:cNvSpPr>
              <p:nvPr/>
            </p:nvSpPr>
            <p:spPr bwMode="auto">
              <a:xfrm flipV="1">
                <a:off x="409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6" name="Line 193"/>
              <p:cNvSpPr>
                <a:spLocks noChangeShapeType="1"/>
              </p:cNvSpPr>
              <p:nvPr/>
            </p:nvSpPr>
            <p:spPr bwMode="auto">
              <a:xfrm flipV="1">
                <a:off x="4096"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7" name="Line 194"/>
              <p:cNvSpPr>
                <a:spLocks noChangeShapeType="1"/>
              </p:cNvSpPr>
              <p:nvPr/>
            </p:nvSpPr>
            <p:spPr bwMode="auto">
              <a:xfrm flipV="1">
                <a:off x="4101"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8" name="Line 195"/>
              <p:cNvSpPr>
                <a:spLocks noChangeShapeType="1"/>
              </p:cNvSpPr>
              <p:nvPr/>
            </p:nvSpPr>
            <p:spPr bwMode="auto">
              <a:xfrm flipV="1">
                <a:off x="4107"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79" name="Line 196"/>
              <p:cNvSpPr>
                <a:spLocks noChangeShapeType="1"/>
              </p:cNvSpPr>
              <p:nvPr/>
            </p:nvSpPr>
            <p:spPr bwMode="auto">
              <a:xfrm flipV="1">
                <a:off x="411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0" name="Line 197"/>
              <p:cNvSpPr>
                <a:spLocks noChangeShapeType="1"/>
              </p:cNvSpPr>
              <p:nvPr/>
            </p:nvSpPr>
            <p:spPr bwMode="auto">
              <a:xfrm flipV="1">
                <a:off x="411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1" name="Line 198"/>
              <p:cNvSpPr>
                <a:spLocks noChangeShapeType="1"/>
              </p:cNvSpPr>
              <p:nvPr/>
            </p:nvSpPr>
            <p:spPr bwMode="auto">
              <a:xfrm flipV="1">
                <a:off x="411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2" name="Line 199"/>
              <p:cNvSpPr>
                <a:spLocks noChangeShapeType="1"/>
              </p:cNvSpPr>
              <p:nvPr/>
            </p:nvSpPr>
            <p:spPr bwMode="auto">
              <a:xfrm flipV="1">
                <a:off x="4112" y="144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3" name="Line 200"/>
              <p:cNvSpPr>
                <a:spLocks noChangeShapeType="1"/>
              </p:cNvSpPr>
              <p:nvPr/>
            </p:nvSpPr>
            <p:spPr bwMode="auto">
              <a:xfrm flipV="1">
                <a:off x="4117" y="1453"/>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4" name="Line 201"/>
              <p:cNvSpPr>
                <a:spLocks noChangeShapeType="1"/>
              </p:cNvSpPr>
              <p:nvPr/>
            </p:nvSpPr>
            <p:spPr bwMode="auto">
              <a:xfrm flipV="1">
                <a:off x="4133" y="1453"/>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5" name="Line 202"/>
              <p:cNvSpPr>
                <a:spLocks noChangeShapeType="1"/>
              </p:cNvSpPr>
              <p:nvPr/>
            </p:nvSpPr>
            <p:spPr bwMode="auto">
              <a:xfrm flipV="1">
                <a:off x="4133" y="1453"/>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6" name="Line 203"/>
              <p:cNvSpPr>
                <a:spLocks noChangeShapeType="1"/>
              </p:cNvSpPr>
              <p:nvPr/>
            </p:nvSpPr>
            <p:spPr bwMode="auto">
              <a:xfrm flipV="1">
                <a:off x="4143" y="1453"/>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87" name="Line 204"/>
              <p:cNvSpPr>
                <a:spLocks noChangeShapeType="1"/>
              </p:cNvSpPr>
              <p:nvPr/>
            </p:nvSpPr>
            <p:spPr bwMode="auto">
              <a:xfrm flipV="1">
                <a:off x="4148" y="1453"/>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grpSp>
        <p:grpSp>
          <p:nvGrpSpPr>
            <p:cNvPr id="19" name="Group 406"/>
            <p:cNvGrpSpPr>
              <a:grpSpLocks/>
            </p:cNvGrpSpPr>
            <p:nvPr/>
          </p:nvGrpSpPr>
          <p:grpSpPr bwMode="auto">
            <a:xfrm>
              <a:off x="1421" y="589"/>
              <a:ext cx="3917" cy="1515"/>
              <a:chOff x="1421" y="589"/>
              <a:chExt cx="3917" cy="1515"/>
            </a:xfrm>
          </p:grpSpPr>
          <p:sp>
            <p:nvSpPr>
              <p:cNvPr id="288" name="Line 206"/>
              <p:cNvSpPr>
                <a:spLocks noChangeShapeType="1"/>
              </p:cNvSpPr>
              <p:nvPr/>
            </p:nvSpPr>
            <p:spPr bwMode="auto">
              <a:xfrm flipV="1">
                <a:off x="4154" y="1453"/>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9" name="Line 207"/>
              <p:cNvSpPr>
                <a:spLocks noChangeShapeType="1"/>
              </p:cNvSpPr>
              <p:nvPr/>
            </p:nvSpPr>
            <p:spPr bwMode="auto">
              <a:xfrm flipV="1">
                <a:off x="4154"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0" name="Line 208"/>
              <p:cNvSpPr>
                <a:spLocks noChangeShapeType="1"/>
              </p:cNvSpPr>
              <p:nvPr/>
            </p:nvSpPr>
            <p:spPr bwMode="auto">
              <a:xfrm flipV="1">
                <a:off x="4159"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1" name="Line 209"/>
              <p:cNvSpPr>
                <a:spLocks noChangeShapeType="1"/>
              </p:cNvSpPr>
              <p:nvPr/>
            </p:nvSpPr>
            <p:spPr bwMode="auto">
              <a:xfrm flipV="1">
                <a:off x="4169"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2" name="Line 210"/>
              <p:cNvSpPr>
                <a:spLocks noChangeShapeType="1"/>
              </p:cNvSpPr>
              <p:nvPr/>
            </p:nvSpPr>
            <p:spPr bwMode="auto">
              <a:xfrm flipV="1">
                <a:off x="4174"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3" name="Line 211"/>
              <p:cNvSpPr>
                <a:spLocks noChangeShapeType="1"/>
              </p:cNvSpPr>
              <p:nvPr/>
            </p:nvSpPr>
            <p:spPr bwMode="auto">
              <a:xfrm flipV="1">
                <a:off x="4174"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4" name="Line 212"/>
              <p:cNvSpPr>
                <a:spLocks noChangeShapeType="1"/>
              </p:cNvSpPr>
              <p:nvPr/>
            </p:nvSpPr>
            <p:spPr bwMode="auto">
              <a:xfrm flipV="1">
                <a:off x="418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5" name="Line 213"/>
              <p:cNvSpPr>
                <a:spLocks noChangeShapeType="1"/>
              </p:cNvSpPr>
              <p:nvPr/>
            </p:nvSpPr>
            <p:spPr bwMode="auto">
              <a:xfrm flipV="1">
                <a:off x="418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6" name="Line 214"/>
              <p:cNvSpPr>
                <a:spLocks noChangeShapeType="1"/>
              </p:cNvSpPr>
              <p:nvPr/>
            </p:nvSpPr>
            <p:spPr bwMode="auto">
              <a:xfrm flipV="1">
                <a:off x="418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7" name="Line 215"/>
              <p:cNvSpPr>
                <a:spLocks noChangeShapeType="1"/>
              </p:cNvSpPr>
              <p:nvPr/>
            </p:nvSpPr>
            <p:spPr bwMode="auto">
              <a:xfrm flipV="1">
                <a:off x="4185"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8" name="Line 216"/>
              <p:cNvSpPr>
                <a:spLocks noChangeShapeType="1"/>
              </p:cNvSpPr>
              <p:nvPr/>
            </p:nvSpPr>
            <p:spPr bwMode="auto">
              <a:xfrm flipV="1">
                <a:off x="4185"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9" name="Line 217"/>
              <p:cNvSpPr>
                <a:spLocks noChangeShapeType="1"/>
              </p:cNvSpPr>
              <p:nvPr/>
            </p:nvSpPr>
            <p:spPr bwMode="auto">
              <a:xfrm flipV="1">
                <a:off x="4185"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0" name="Line 218"/>
              <p:cNvSpPr>
                <a:spLocks noChangeShapeType="1"/>
              </p:cNvSpPr>
              <p:nvPr/>
            </p:nvSpPr>
            <p:spPr bwMode="auto">
              <a:xfrm flipV="1">
                <a:off x="4185"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1" name="Line 219"/>
              <p:cNvSpPr>
                <a:spLocks noChangeShapeType="1"/>
              </p:cNvSpPr>
              <p:nvPr/>
            </p:nvSpPr>
            <p:spPr bwMode="auto">
              <a:xfrm flipV="1">
                <a:off x="4185"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2" name="Line 220"/>
              <p:cNvSpPr>
                <a:spLocks noChangeShapeType="1"/>
              </p:cNvSpPr>
              <p:nvPr/>
            </p:nvSpPr>
            <p:spPr bwMode="auto">
              <a:xfrm flipV="1">
                <a:off x="4185"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3" name="Line 221"/>
              <p:cNvSpPr>
                <a:spLocks noChangeShapeType="1"/>
              </p:cNvSpPr>
              <p:nvPr/>
            </p:nvSpPr>
            <p:spPr bwMode="auto">
              <a:xfrm flipV="1">
                <a:off x="419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4" name="Line 222"/>
              <p:cNvSpPr>
                <a:spLocks noChangeShapeType="1"/>
              </p:cNvSpPr>
              <p:nvPr/>
            </p:nvSpPr>
            <p:spPr bwMode="auto">
              <a:xfrm flipV="1">
                <a:off x="419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5" name="Line 223"/>
              <p:cNvSpPr>
                <a:spLocks noChangeShapeType="1"/>
              </p:cNvSpPr>
              <p:nvPr/>
            </p:nvSpPr>
            <p:spPr bwMode="auto">
              <a:xfrm flipV="1">
                <a:off x="419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6" name="Line 224"/>
              <p:cNvSpPr>
                <a:spLocks noChangeShapeType="1"/>
              </p:cNvSpPr>
              <p:nvPr/>
            </p:nvSpPr>
            <p:spPr bwMode="auto">
              <a:xfrm flipV="1">
                <a:off x="419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7" name="Line 225"/>
              <p:cNvSpPr>
                <a:spLocks noChangeShapeType="1"/>
              </p:cNvSpPr>
              <p:nvPr/>
            </p:nvSpPr>
            <p:spPr bwMode="auto">
              <a:xfrm flipV="1">
                <a:off x="420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8" name="Line 226"/>
              <p:cNvSpPr>
                <a:spLocks noChangeShapeType="1"/>
              </p:cNvSpPr>
              <p:nvPr/>
            </p:nvSpPr>
            <p:spPr bwMode="auto">
              <a:xfrm flipV="1">
                <a:off x="420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9" name="Line 227"/>
              <p:cNvSpPr>
                <a:spLocks noChangeShapeType="1"/>
              </p:cNvSpPr>
              <p:nvPr/>
            </p:nvSpPr>
            <p:spPr bwMode="auto">
              <a:xfrm flipV="1">
                <a:off x="4200"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0" name="Line 228"/>
              <p:cNvSpPr>
                <a:spLocks noChangeShapeType="1"/>
              </p:cNvSpPr>
              <p:nvPr/>
            </p:nvSpPr>
            <p:spPr bwMode="auto">
              <a:xfrm flipV="1">
                <a:off x="4211"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1" name="Line 229"/>
              <p:cNvSpPr>
                <a:spLocks noChangeShapeType="1"/>
              </p:cNvSpPr>
              <p:nvPr/>
            </p:nvSpPr>
            <p:spPr bwMode="auto">
              <a:xfrm flipV="1">
                <a:off x="4221" y="146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2" name="Line 230"/>
              <p:cNvSpPr>
                <a:spLocks noChangeShapeType="1"/>
              </p:cNvSpPr>
              <p:nvPr/>
            </p:nvSpPr>
            <p:spPr bwMode="auto">
              <a:xfrm flipV="1">
                <a:off x="4232" y="1473"/>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3" name="Line 231"/>
              <p:cNvSpPr>
                <a:spLocks noChangeShapeType="1"/>
              </p:cNvSpPr>
              <p:nvPr/>
            </p:nvSpPr>
            <p:spPr bwMode="auto">
              <a:xfrm flipV="1">
                <a:off x="4242"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4" name="Line 232"/>
              <p:cNvSpPr>
                <a:spLocks noChangeShapeType="1"/>
              </p:cNvSpPr>
              <p:nvPr/>
            </p:nvSpPr>
            <p:spPr bwMode="auto">
              <a:xfrm flipV="1">
                <a:off x="4247"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5" name="Line 233"/>
              <p:cNvSpPr>
                <a:spLocks noChangeShapeType="1"/>
              </p:cNvSpPr>
              <p:nvPr/>
            </p:nvSpPr>
            <p:spPr bwMode="auto">
              <a:xfrm flipV="1">
                <a:off x="4247"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6" name="Line 234"/>
              <p:cNvSpPr>
                <a:spLocks noChangeShapeType="1"/>
              </p:cNvSpPr>
              <p:nvPr/>
            </p:nvSpPr>
            <p:spPr bwMode="auto">
              <a:xfrm flipV="1">
                <a:off x="4247"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7" name="Line 235"/>
              <p:cNvSpPr>
                <a:spLocks noChangeShapeType="1"/>
              </p:cNvSpPr>
              <p:nvPr/>
            </p:nvSpPr>
            <p:spPr bwMode="auto">
              <a:xfrm flipV="1">
                <a:off x="4253"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8" name="Line 236"/>
              <p:cNvSpPr>
                <a:spLocks noChangeShapeType="1"/>
              </p:cNvSpPr>
              <p:nvPr/>
            </p:nvSpPr>
            <p:spPr bwMode="auto">
              <a:xfrm flipV="1">
                <a:off x="4253"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9" name="Line 237"/>
              <p:cNvSpPr>
                <a:spLocks noChangeShapeType="1"/>
              </p:cNvSpPr>
              <p:nvPr/>
            </p:nvSpPr>
            <p:spPr bwMode="auto">
              <a:xfrm flipV="1">
                <a:off x="4258"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0" name="Line 238"/>
              <p:cNvSpPr>
                <a:spLocks noChangeShapeType="1"/>
              </p:cNvSpPr>
              <p:nvPr/>
            </p:nvSpPr>
            <p:spPr bwMode="auto">
              <a:xfrm flipV="1">
                <a:off x="4258"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1" name="Line 239"/>
              <p:cNvSpPr>
                <a:spLocks noChangeShapeType="1"/>
              </p:cNvSpPr>
              <p:nvPr/>
            </p:nvSpPr>
            <p:spPr bwMode="auto">
              <a:xfrm flipV="1">
                <a:off x="4263"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2" name="Line 240"/>
              <p:cNvSpPr>
                <a:spLocks noChangeShapeType="1"/>
              </p:cNvSpPr>
              <p:nvPr/>
            </p:nvSpPr>
            <p:spPr bwMode="auto">
              <a:xfrm flipV="1">
                <a:off x="4263"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3" name="Line 241"/>
              <p:cNvSpPr>
                <a:spLocks noChangeShapeType="1"/>
              </p:cNvSpPr>
              <p:nvPr/>
            </p:nvSpPr>
            <p:spPr bwMode="auto">
              <a:xfrm flipV="1">
                <a:off x="4263"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4" name="Line 242"/>
              <p:cNvSpPr>
                <a:spLocks noChangeShapeType="1"/>
              </p:cNvSpPr>
              <p:nvPr/>
            </p:nvSpPr>
            <p:spPr bwMode="auto">
              <a:xfrm flipV="1">
                <a:off x="4268"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5" name="Line 243"/>
              <p:cNvSpPr>
                <a:spLocks noChangeShapeType="1"/>
              </p:cNvSpPr>
              <p:nvPr/>
            </p:nvSpPr>
            <p:spPr bwMode="auto">
              <a:xfrm flipV="1">
                <a:off x="4268"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6" name="Line 244"/>
              <p:cNvSpPr>
                <a:spLocks noChangeShapeType="1"/>
              </p:cNvSpPr>
              <p:nvPr/>
            </p:nvSpPr>
            <p:spPr bwMode="auto">
              <a:xfrm flipV="1">
                <a:off x="4274"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7" name="Line 245"/>
              <p:cNvSpPr>
                <a:spLocks noChangeShapeType="1"/>
              </p:cNvSpPr>
              <p:nvPr/>
            </p:nvSpPr>
            <p:spPr bwMode="auto">
              <a:xfrm flipV="1">
                <a:off x="4279"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8" name="Line 246"/>
              <p:cNvSpPr>
                <a:spLocks noChangeShapeType="1"/>
              </p:cNvSpPr>
              <p:nvPr/>
            </p:nvSpPr>
            <p:spPr bwMode="auto">
              <a:xfrm flipV="1">
                <a:off x="4284"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9" name="Line 247"/>
              <p:cNvSpPr>
                <a:spLocks noChangeShapeType="1"/>
              </p:cNvSpPr>
              <p:nvPr/>
            </p:nvSpPr>
            <p:spPr bwMode="auto">
              <a:xfrm flipV="1">
                <a:off x="4289"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0" name="Line 248"/>
              <p:cNvSpPr>
                <a:spLocks noChangeShapeType="1"/>
              </p:cNvSpPr>
              <p:nvPr/>
            </p:nvSpPr>
            <p:spPr bwMode="auto">
              <a:xfrm flipV="1">
                <a:off x="430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1" name="Line 249"/>
              <p:cNvSpPr>
                <a:spLocks noChangeShapeType="1"/>
              </p:cNvSpPr>
              <p:nvPr/>
            </p:nvSpPr>
            <p:spPr bwMode="auto">
              <a:xfrm flipV="1">
                <a:off x="430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2" name="Line 250"/>
              <p:cNvSpPr>
                <a:spLocks noChangeShapeType="1"/>
              </p:cNvSpPr>
              <p:nvPr/>
            </p:nvSpPr>
            <p:spPr bwMode="auto">
              <a:xfrm flipV="1">
                <a:off x="4305"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3" name="Line 251"/>
              <p:cNvSpPr>
                <a:spLocks noChangeShapeType="1"/>
              </p:cNvSpPr>
              <p:nvPr/>
            </p:nvSpPr>
            <p:spPr bwMode="auto">
              <a:xfrm flipV="1">
                <a:off x="431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4" name="Line 252"/>
              <p:cNvSpPr>
                <a:spLocks noChangeShapeType="1"/>
              </p:cNvSpPr>
              <p:nvPr/>
            </p:nvSpPr>
            <p:spPr bwMode="auto">
              <a:xfrm flipV="1">
                <a:off x="431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5" name="Line 253"/>
              <p:cNvSpPr>
                <a:spLocks noChangeShapeType="1"/>
              </p:cNvSpPr>
              <p:nvPr/>
            </p:nvSpPr>
            <p:spPr bwMode="auto">
              <a:xfrm flipV="1">
                <a:off x="4315"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6" name="Line 254"/>
              <p:cNvSpPr>
                <a:spLocks noChangeShapeType="1"/>
              </p:cNvSpPr>
              <p:nvPr/>
            </p:nvSpPr>
            <p:spPr bwMode="auto">
              <a:xfrm flipV="1">
                <a:off x="432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7" name="Line 255"/>
              <p:cNvSpPr>
                <a:spLocks noChangeShapeType="1"/>
              </p:cNvSpPr>
              <p:nvPr/>
            </p:nvSpPr>
            <p:spPr bwMode="auto">
              <a:xfrm flipV="1">
                <a:off x="432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8" name="Line 256"/>
              <p:cNvSpPr>
                <a:spLocks noChangeShapeType="1"/>
              </p:cNvSpPr>
              <p:nvPr/>
            </p:nvSpPr>
            <p:spPr bwMode="auto">
              <a:xfrm flipV="1">
                <a:off x="432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9" name="Line 257"/>
              <p:cNvSpPr>
                <a:spLocks noChangeShapeType="1"/>
              </p:cNvSpPr>
              <p:nvPr/>
            </p:nvSpPr>
            <p:spPr bwMode="auto">
              <a:xfrm flipV="1">
                <a:off x="4320" y="1484"/>
                <a:ext cx="0" cy="25"/>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0" name="Line 258"/>
              <p:cNvSpPr>
                <a:spLocks noChangeShapeType="1"/>
              </p:cNvSpPr>
              <p:nvPr/>
            </p:nvSpPr>
            <p:spPr bwMode="auto">
              <a:xfrm flipV="1">
                <a:off x="433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1" name="Line 259"/>
              <p:cNvSpPr>
                <a:spLocks noChangeShapeType="1"/>
              </p:cNvSpPr>
              <p:nvPr/>
            </p:nvSpPr>
            <p:spPr bwMode="auto">
              <a:xfrm flipV="1">
                <a:off x="434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2" name="Line 260"/>
              <p:cNvSpPr>
                <a:spLocks noChangeShapeType="1"/>
              </p:cNvSpPr>
              <p:nvPr/>
            </p:nvSpPr>
            <p:spPr bwMode="auto">
              <a:xfrm flipV="1">
                <a:off x="434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3" name="Line 261"/>
              <p:cNvSpPr>
                <a:spLocks noChangeShapeType="1"/>
              </p:cNvSpPr>
              <p:nvPr/>
            </p:nvSpPr>
            <p:spPr bwMode="auto">
              <a:xfrm flipV="1">
                <a:off x="434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4" name="Line 262"/>
              <p:cNvSpPr>
                <a:spLocks noChangeShapeType="1"/>
              </p:cNvSpPr>
              <p:nvPr/>
            </p:nvSpPr>
            <p:spPr bwMode="auto">
              <a:xfrm flipV="1">
                <a:off x="435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5" name="Line 263"/>
              <p:cNvSpPr>
                <a:spLocks noChangeShapeType="1"/>
              </p:cNvSpPr>
              <p:nvPr/>
            </p:nvSpPr>
            <p:spPr bwMode="auto">
              <a:xfrm flipV="1">
                <a:off x="435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6" name="Line 264"/>
              <p:cNvSpPr>
                <a:spLocks noChangeShapeType="1"/>
              </p:cNvSpPr>
              <p:nvPr/>
            </p:nvSpPr>
            <p:spPr bwMode="auto">
              <a:xfrm flipV="1">
                <a:off x="435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7" name="Line 265"/>
              <p:cNvSpPr>
                <a:spLocks noChangeShapeType="1"/>
              </p:cNvSpPr>
              <p:nvPr/>
            </p:nvSpPr>
            <p:spPr bwMode="auto">
              <a:xfrm flipV="1">
                <a:off x="437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8" name="Line 266"/>
              <p:cNvSpPr>
                <a:spLocks noChangeShapeType="1"/>
              </p:cNvSpPr>
              <p:nvPr/>
            </p:nvSpPr>
            <p:spPr bwMode="auto">
              <a:xfrm flipV="1">
                <a:off x="437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9" name="Line 267"/>
              <p:cNvSpPr>
                <a:spLocks noChangeShapeType="1"/>
              </p:cNvSpPr>
              <p:nvPr/>
            </p:nvSpPr>
            <p:spPr bwMode="auto">
              <a:xfrm flipV="1">
                <a:off x="4378"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0" name="Line 268"/>
              <p:cNvSpPr>
                <a:spLocks noChangeShapeType="1"/>
              </p:cNvSpPr>
              <p:nvPr/>
            </p:nvSpPr>
            <p:spPr bwMode="auto">
              <a:xfrm flipV="1">
                <a:off x="438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1" name="Line 269"/>
              <p:cNvSpPr>
                <a:spLocks noChangeShapeType="1"/>
              </p:cNvSpPr>
              <p:nvPr/>
            </p:nvSpPr>
            <p:spPr bwMode="auto">
              <a:xfrm flipV="1">
                <a:off x="4388"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2" name="Line 270"/>
              <p:cNvSpPr>
                <a:spLocks noChangeShapeType="1"/>
              </p:cNvSpPr>
              <p:nvPr/>
            </p:nvSpPr>
            <p:spPr bwMode="auto">
              <a:xfrm flipV="1">
                <a:off x="4399"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3" name="Line 271"/>
              <p:cNvSpPr>
                <a:spLocks noChangeShapeType="1"/>
              </p:cNvSpPr>
              <p:nvPr/>
            </p:nvSpPr>
            <p:spPr bwMode="auto">
              <a:xfrm flipV="1">
                <a:off x="4399"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4" name="Line 272"/>
              <p:cNvSpPr>
                <a:spLocks noChangeShapeType="1"/>
              </p:cNvSpPr>
              <p:nvPr/>
            </p:nvSpPr>
            <p:spPr bwMode="auto">
              <a:xfrm flipV="1">
                <a:off x="440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5" name="Line 273"/>
              <p:cNvSpPr>
                <a:spLocks noChangeShapeType="1"/>
              </p:cNvSpPr>
              <p:nvPr/>
            </p:nvSpPr>
            <p:spPr bwMode="auto">
              <a:xfrm flipV="1">
                <a:off x="440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6" name="Line 274"/>
              <p:cNvSpPr>
                <a:spLocks noChangeShapeType="1"/>
              </p:cNvSpPr>
              <p:nvPr/>
            </p:nvSpPr>
            <p:spPr bwMode="auto">
              <a:xfrm flipV="1">
                <a:off x="4409"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7" name="Line 275"/>
              <p:cNvSpPr>
                <a:spLocks noChangeShapeType="1"/>
              </p:cNvSpPr>
              <p:nvPr/>
            </p:nvSpPr>
            <p:spPr bwMode="auto">
              <a:xfrm flipV="1">
                <a:off x="4409"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8" name="Line 276"/>
              <p:cNvSpPr>
                <a:spLocks noChangeShapeType="1"/>
              </p:cNvSpPr>
              <p:nvPr/>
            </p:nvSpPr>
            <p:spPr bwMode="auto">
              <a:xfrm flipV="1">
                <a:off x="441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9" name="Line 277"/>
              <p:cNvSpPr>
                <a:spLocks noChangeShapeType="1"/>
              </p:cNvSpPr>
              <p:nvPr/>
            </p:nvSpPr>
            <p:spPr bwMode="auto">
              <a:xfrm flipV="1">
                <a:off x="441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0" name="Line 278"/>
              <p:cNvSpPr>
                <a:spLocks noChangeShapeType="1"/>
              </p:cNvSpPr>
              <p:nvPr/>
            </p:nvSpPr>
            <p:spPr bwMode="auto">
              <a:xfrm flipV="1">
                <a:off x="443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1" name="Line 279"/>
              <p:cNvSpPr>
                <a:spLocks noChangeShapeType="1"/>
              </p:cNvSpPr>
              <p:nvPr/>
            </p:nvSpPr>
            <p:spPr bwMode="auto">
              <a:xfrm flipV="1">
                <a:off x="4435"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2" name="Line 280"/>
              <p:cNvSpPr>
                <a:spLocks noChangeShapeType="1"/>
              </p:cNvSpPr>
              <p:nvPr/>
            </p:nvSpPr>
            <p:spPr bwMode="auto">
              <a:xfrm flipV="1">
                <a:off x="4435"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3" name="Line 281"/>
              <p:cNvSpPr>
                <a:spLocks noChangeShapeType="1"/>
              </p:cNvSpPr>
              <p:nvPr/>
            </p:nvSpPr>
            <p:spPr bwMode="auto">
              <a:xfrm flipV="1">
                <a:off x="444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4" name="Line 282"/>
              <p:cNvSpPr>
                <a:spLocks noChangeShapeType="1"/>
              </p:cNvSpPr>
              <p:nvPr/>
            </p:nvSpPr>
            <p:spPr bwMode="auto">
              <a:xfrm flipV="1">
                <a:off x="444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5" name="Line 283"/>
              <p:cNvSpPr>
                <a:spLocks noChangeShapeType="1"/>
              </p:cNvSpPr>
              <p:nvPr/>
            </p:nvSpPr>
            <p:spPr bwMode="auto">
              <a:xfrm flipV="1">
                <a:off x="444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6" name="Line 284"/>
              <p:cNvSpPr>
                <a:spLocks noChangeShapeType="1"/>
              </p:cNvSpPr>
              <p:nvPr/>
            </p:nvSpPr>
            <p:spPr bwMode="auto">
              <a:xfrm flipV="1">
                <a:off x="444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7" name="Line 285"/>
              <p:cNvSpPr>
                <a:spLocks noChangeShapeType="1"/>
              </p:cNvSpPr>
              <p:nvPr/>
            </p:nvSpPr>
            <p:spPr bwMode="auto">
              <a:xfrm flipV="1">
                <a:off x="444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8" name="Line 286"/>
              <p:cNvSpPr>
                <a:spLocks noChangeShapeType="1"/>
              </p:cNvSpPr>
              <p:nvPr/>
            </p:nvSpPr>
            <p:spPr bwMode="auto">
              <a:xfrm flipV="1">
                <a:off x="4461"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9" name="Line 287"/>
              <p:cNvSpPr>
                <a:spLocks noChangeShapeType="1"/>
              </p:cNvSpPr>
              <p:nvPr/>
            </p:nvSpPr>
            <p:spPr bwMode="auto">
              <a:xfrm flipV="1">
                <a:off x="447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0" name="Line 288"/>
              <p:cNvSpPr>
                <a:spLocks noChangeShapeType="1"/>
              </p:cNvSpPr>
              <p:nvPr/>
            </p:nvSpPr>
            <p:spPr bwMode="auto">
              <a:xfrm flipV="1">
                <a:off x="447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1" name="Line 289"/>
              <p:cNvSpPr>
                <a:spLocks noChangeShapeType="1"/>
              </p:cNvSpPr>
              <p:nvPr/>
            </p:nvSpPr>
            <p:spPr bwMode="auto">
              <a:xfrm flipV="1">
                <a:off x="448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2" name="Line 290"/>
              <p:cNvSpPr>
                <a:spLocks noChangeShapeType="1"/>
              </p:cNvSpPr>
              <p:nvPr/>
            </p:nvSpPr>
            <p:spPr bwMode="auto">
              <a:xfrm flipV="1">
                <a:off x="449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3" name="Line 291"/>
              <p:cNvSpPr>
                <a:spLocks noChangeShapeType="1"/>
              </p:cNvSpPr>
              <p:nvPr/>
            </p:nvSpPr>
            <p:spPr bwMode="auto">
              <a:xfrm flipV="1">
                <a:off x="449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4" name="Line 292"/>
              <p:cNvSpPr>
                <a:spLocks noChangeShapeType="1"/>
              </p:cNvSpPr>
              <p:nvPr/>
            </p:nvSpPr>
            <p:spPr bwMode="auto">
              <a:xfrm flipV="1">
                <a:off x="4498"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5" name="Line 293"/>
              <p:cNvSpPr>
                <a:spLocks noChangeShapeType="1"/>
              </p:cNvSpPr>
              <p:nvPr/>
            </p:nvSpPr>
            <p:spPr bwMode="auto">
              <a:xfrm flipV="1">
                <a:off x="450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6" name="Line 294"/>
              <p:cNvSpPr>
                <a:spLocks noChangeShapeType="1"/>
              </p:cNvSpPr>
              <p:nvPr/>
            </p:nvSpPr>
            <p:spPr bwMode="auto">
              <a:xfrm flipV="1">
                <a:off x="450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7" name="Line 295"/>
              <p:cNvSpPr>
                <a:spLocks noChangeShapeType="1"/>
              </p:cNvSpPr>
              <p:nvPr/>
            </p:nvSpPr>
            <p:spPr bwMode="auto">
              <a:xfrm flipV="1">
                <a:off x="450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8" name="Line 296"/>
              <p:cNvSpPr>
                <a:spLocks noChangeShapeType="1"/>
              </p:cNvSpPr>
              <p:nvPr/>
            </p:nvSpPr>
            <p:spPr bwMode="auto">
              <a:xfrm flipV="1">
                <a:off x="4508"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9" name="Line 297"/>
              <p:cNvSpPr>
                <a:spLocks noChangeShapeType="1"/>
              </p:cNvSpPr>
              <p:nvPr/>
            </p:nvSpPr>
            <p:spPr bwMode="auto">
              <a:xfrm flipV="1">
                <a:off x="451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0" name="Line 298"/>
              <p:cNvSpPr>
                <a:spLocks noChangeShapeType="1"/>
              </p:cNvSpPr>
              <p:nvPr/>
            </p:nvSpPr>
            <p:spPr bwMode="auto">
              <a:xfrm flipV="1">
                <a:off x="451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1" name="Line 299"/>
              <p:cNvSpPr>
                <a:spLocks noChangeShapeType="1"/>
              </p:cNvSpPr>
              <p:nvPr/>
            </p:nvSpPr>
            <p:spPr bwMode="auto">
              <a:xfrm flipV="1">
                <a:off x="453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2" name="Line 300"/>
              <p:cNvSpPr>
                <a:spLocks noChangeShapeType="1"/>
              </p:cNvSpPr>
              <p:nvPr/>
            </p:nvSpPr>
            <p:spPr bwMode="auto">
              <a:xfrm flipV="1">
                <a:off x="453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3" name="Line 301"/>
              <p:cNvSpPr>
                <a:spLocks noChangeShapeType="1"/>
              </p:cNvSpPr>
              <p:nvPr/>
            </p:nvSpPr>
            <p:spPr bwMode="auto">
              <a:xfrm flipV="1">
                <a:off x="454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4" name="Line 302"/>
              <p:cNvSpPr>
                <a:spLocks noChangeShapeType="1"/>
              </p:cNvSpPr>
              <p:nvPr/>
            </p:nvSpPr>
            <p:spPr bwMode="auto">
              <a:xfrm flipV="1">
                <a:off x="4545"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5" name="Line 303"/>
              <p:cNvSpPr>
                <a:spLocks noChangeShapeType="1"/>
              </p:cNvSpPr>
              <p:nvPr/>
            </p:nvSpPr>
            <p:spPr bwMode="auto">
              <a:xfrm flipV="1">
                <a:off x="456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6" name="Line 304"/>
              <p:cNvSpPr>
                <a:spLocks noChangeShapeType="1"/>
              </p:cNvSpPr>
              <p:nvPr/>
            </p:nvSpPr>
            <p:spPr bwMode="auto">
              <a:xfrm flipV="1">
                <a:off x="4571"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7" name="Line 305"/>
              <p:cNvSpPr>
                <a:spLocks noChangeShapeType="1"/>
              </p:cNvSpPr>
              <p:nvPr/>
            </p:nvSpPr>
            <p:spPr bwMode="auto">
              <a:xfrm flipV="1">
                <a:off x="458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8" name="Line 306"/>
              <p:cNvSpPr>
                <a:spLocks noChangeShapeType="1"/>
              </p:cNvSpPr>
              <p:nvPr/>
            </p:nvSpPr>
            <p:spPr bwMode="auto">
              <a:xfrm flipV="1">
                <a:off x="458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9" name="Line 307"/>
              <p:cNvSpPr>
                <a:spLocks noChangeShapeType="1"/>
              </p:cNvSpPr>
              <p:nvPr/>
            </p:nvSpPr>
            <p:spPr bwMode="auto">
              <a:xfrm flipV="1">
                <a:off x="459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0" name="Line 308"/>
              <p:cNvSpPr>
                <a:spLocks noChangeShapeType="1"/>
              </p:cNvSpPr>
              <p:nvPr/>
            </p:nvSpPr>
            <p:spPr bwMode="auto">
              <a:xfrm flipV="1">
                <a:off x="459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1" name="Line 309"/>
              <p:cNvSpPr>
                <a:spLocks noChangeShapeType="1"/>
              </p:cNvSpPr>
              <p:nvPr/>
            </p:nvSpPr>
            <p:spPr bwMode="auto">
              <a:xfrm flipV="1">
                <a:off x="460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2" name="Line 310"/>
              <p:cNvSpPr>
                <a:spLocks noChangeShapeType="1"/>
              </p:cNvSpPr>
              <p:nvPr/>
            </p:nvSpPr>
            <p:spPr bwMode="auto">
              <a:xfrm flipV="1">
                <a:off x="460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3" name="Line 311"/>
              <p:cNvSpPr>
                <a:spLocks noChangeShapeType="1"/>
              </p:cNvSpPr>
              <p:nvPr/>
            </p:nvSpPr>
            <p:spPr bwMode="auto">
              <a:xfrm flipV="1">
                <a:off x="460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4" name="Line 312"/>
              <p:cNvSpPr>
                <a:spLocks noChangeShapeType="1"/>
              </p:cNvSpPr>
              <p:nvPr/>
            </p:nvSpPr>
            <p:spPr bwMode="auto">
              <a:xfrm flipV="1">
                <a:off x="461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5" name="Line 313"/>
              <p:cNvSpPr>
                <a:spLocks noChangeShapeType="1"/>
              </p:cNvSpPr>
              <p:nvPr/>
            </p:nvSpPr>
            <p:spPr bwMode="auto">
              <a:xfrm flipV="1">
                <a:off x="462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6" name="Line 314"/>
              <p:cNvSpPr>
                <a:spLocks noChangeShapeType="1"/>
              </p:cNvSpPr>
              <p:nvPr/>
            </p:nvSpPr>
            <p:spPr bwMode="auto">
              <a:xfrm flipV="1">
                <a:off x="463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7" name="Line 315"/>
              <p:cNvSpPr>
                <a:spLocks noChangeShapeType="1"/>
              </p:cNvSpPr>
              <p:nvPr/>
            </p:nvSpPr>
            <p:spPr bwMode="auto">
              <a:xfrm flipV="1">
                <a:off x="463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8" name="Line 316"/>
              <p:cNvSpPr>
                <a:spLocks noChangeShapeType="1"/>
              </p:cNvSpPr>
              <p:nvPr/>
            </p:nvSpPr>
            <p:spPr bwMode="auto">
              <a:xfrm flipV="1">
                <a:off x="464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9" name="Line 317"/>
              <p:cNvSpPr>
                <a:spLocks noChangeShapeType="1"/>
              </p:cNvSpPr>
              <p:nvPr/>
            </p:nvSpPr>
            <p:spPr bwMode="auto">
              <a:xfrm flipV="1">
                <a:off x="464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0" name="Line 318"/>
              <p:cNvSpPr>
                <a:spLocks noChangeShapeType="1"/>
              </p:cNvSpPr>
              <p:nvPr/>
            </p:nvSpPr>
            <p:spPr bwMode="auto">
              <a:xfrm flipV="1">
                <a:off x="465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1" name="Line 319"/>
              <p:cNvSpPr>
                <a:spLocks noChangeShapeType="1"/>
              </p:cNvSpPr>
              <p:nvPr/>
            </p:nvSpPr>
            <p:spPr bwMode="auto">
              <a:xfrm flipV="1">
                <a:off x="4665"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2" name="Line 320"/>
              <p:cNvSpPr>
                <a:spLocks noChangeShapeType="1"/>
              </p:cNvSpPr>
              <p:nvPr/>
            </p:nvSpPr>
            <p:spPr bwMode="auto">
              <a:xfrm flipV="1">
                <a:off x="4675"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3" name="Line 321"/>
              <p:cNvSpPr>
                <a:spLocks noChangeShapeType="1"/>
              </p:cNvSpPr>
              <p:nvPr/>
            </p:nvSpPr>
            <p:spPr bwMode="auto">
              <a:xfrm flipV="1">
                <a:off x="468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4" name="Line 322"/>
              <p:cNvSpPr>
                <a:spLocks noChangeShapeType="1"/>
              </p:cNvSpPr>
              <p:nvPr/>
            </p:nvSpPr>
            <p:spPr bwMode="auto">
              <a:xfrm flipV="1">
                <a:off x="468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5" name="Line 323"/>
              <p:cNvSpPr>
                <a:spLocks noChangeShapeType="1"/>
              </p:cNvSpPr>
              <p:nvPr/>
            </p:nvSpPr>
            <p:spPr bwMode="auto">
              <a:xfrm flipV="1">
                <a:off x="468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6" name="Line 324"/>
              <p:cNvSpPr>
                <a:spLocks noChangeShapeType="1"/>
              </p:cNvSpPr>
              <p:nvPr/>
            </p:nvSpPr>
            <p:spPr bwMode="auto">
              <a:xfrm flipV="1">
                <a:off x="4691"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7" name="Line 325"/>
              <p:cNvSpPr>
                <a:spLocks noChangeShapeType="1"/>
              </p:cNvSpPr>
              <p:nvPr/>
            </p:nvSpPr>
            <p:spPr bwMode="auto">
              <a:xfrm flipV="1">
                <a:off x="469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8" name="Line 326"/>
              <p:cNvSpPr>
                <a:spLocks noChangeShapeType="1"/>
              </p:cNvSpPr>
              <p:nvPr/>
            </p:nvSpPr>
            <p:spPr bwMode="auto">
              <a:xfrm flipV="1">
                <a:off x="4701"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9" name="Line 327"/>
              <p:cNvSpPr>
                <a:spLocks noChangeShapeType="1"/>
              </p:cNvSpPr>
              <p:nvPr/>
            </p:nvSpPr>
            <p:spPr bwMode="auto">
              <a:xfrm flipV="1">
                <a:off x="470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0" name="Line 328"/>
              <p:cNvSpPr>
                <a:spLocks noChangeShapeType="1"/>
              </p:cNvSpPr>
              <p:nvPr/>
            </p:nvSpPr>
            <p:spPr bwMode="auto">
              <a:xfrm flipV="1">
                <a:off x="472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1" name="Line 329"/>
              <p:cNvSpPr>
                <a:spLocks noChangeShapeType="1"/>
              </p:cNvSpPr>
              <p:nvPr/>
            </p:nvSpPr>
            <p:spPr bwMode="auto">
              <a:xfrm flipV="1">
                <a:off x="472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2" name="Line 330"/>
              <p:cNvSpPr>
                <a:spLocks noChangeShapeType="1"/>
              </p:cNvSpPr>
              <p:nvPr/>
            </p:nvSpPr>
            <p:spPr bwMode="auto">
              <a:xfrm flipV="1">
                <a:off x="473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3" name="Line 331"/>
              <p:cNvSpPr>
                <a:spLocks noChangeShapeType="1"/>
              </p:cNvSpPr>
              <p:nvPr/>
            </p:nvSpPr>
            <p:spPr bwMode="auto">
              <a:xfrm flipV="1">
                <a:off x="473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4" name="Line 332"/>
              <p:cNvSpPr>
                <a:spLocks noChangeShapeType="1"/>
              </p:cNvSpPr>
              <p:nvPr/>
            </p:nvSpPr>
            <p:spPr bwMode="auto">
              <a:xfrm flipV="1">
                <a:off x="4748"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5" name="Line 333"/>
              <p:cNvSpPr>
                <a:spLocks noChangeShapeType="1"/>
              </p:cNvSpPr>
              <p:nvPr/>
            </p:nvSpPr>
            <p:spPr bwMode="auto">
              <a:xfrm flipV="1">
                <a:off x="4753"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6" name="Line 334"/>
              <p:cNvSpPr>
                <a:spLocks noChangeShapeType="1"/>
              </p:cNvSpPr>
              <p:nvPr/>
            </p:nvSpPr>
            <p:spPr bwMode="auto">
              <a:xfrm flipV="1">
                <a:off x="4759"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7" name="Line 335"/>
              <p:cNvSpPr>
                <a:spLocks noChangeShapeType="1"/>
              </p:cNvSpPr>
              <p:nvPr/>
            </p:nvSpPr>
            <p:spPr bwMode="auto">
              <a:xfrm flipV="1">
                <a:off x="4759"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8" name="Line 336"/>
              <p:cNvSpPr>
                <a:spLocks noChangeShapeType="1"/>
              </p:cNvSpPr>
              <p:nvPr/>
            </p:nvSpPr>
            <p:spPr bwMode="auto">
              <a:xfrm flipV="1">
                <a:off x="4759"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9" name="Line 337"/>
              <p:cNvSpPr>
                <a:spLocks noChangeShapeType="1"/>
              </p:cNvSpPr>
              <p:nvPr/>
            </p:nvSpPr>
            <p:spPr bwMode="auto">
              <a:xfrm flipV="1">
                <a:off x="4764"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0" name="Line 338"/>
              <p:cNvSpPr>
                <a:spLocks noChangeShapeType="1"/>
              </p:cNvSpPr>
              <p:nvPr/>
            </p:nvSpPr>
            <p:spPr bwMode="auto">
              <a:xfrm flipV="1">
                <a:off x="479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1" name="Line 339"/>
              <p:cNvSpPr>
                <a:spLocks noChangeShapeType="1"/>
              </p:cNvSpPr>
              <p:nvPr/>
            </p:nvSpPr>
            <p:spPr bwMode="auto">
              <a:xfrm flipV="1">
                <a:off x="4800"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2" name="Line 340"/>
              <p:cNvSpPr>
                <a:spLocks noChangeShapeType="1"/>
              </p:cNvSpPr>
              <p:nvPr/>
            </p:nvSpPr>
            <p:spPr bwMode="auto">
              <a:xfrm flipV="1">
                <a:off x="4811"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3" name="Line 341"/>
              <p:cNvSpPr>
                <a:spLocks noChangeShapeType="1"/>
              </p:cNvSpPr>
              <p:nvPr/>
            </p:nvSpPr>
            <p:spPr bwMode="auto">
              <a:xfrm flipV="1">
                <a:off x="481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4" name="Line 342"/>
              <p:cNvSpPr>
                <a:spLocks noChangeShapeType="1"/>
              </p:cNvSpPr>
              <p:nvPr/>
            </p:nvSpPr>
            <p:spPr bwMode="auto">
              <a:xfrm flipV="1">
                <a:off x="4826"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5" name="Line 343"/>
              <p:cNvSpPr>
                <a:spLocks noChangeShapeType="1"/>
              </p:cNvSpPr>
              <p:nvPr/>
            </p:nvSpPr>
            <p:spPr bwMode="auto">
              <a:xfrm flipV="1">
                <a:off x="483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6" name="Line 344"/>
              <p:cNvSpPr>
                <a:spLocks noChangeShapeType="1"/>
              </p:cNvSpPr>
              <p:nvPr/>
            </p:nvSpPr>
            <p:spPr bwMode="auto">
              <a:xfrm flipV="1">
                <a:off x="4837"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7" name="Line 345"/>
              <p:cNvSpPr>
                <a:spLocks noChangeShapeType="1"/>
              </p:cNvSpPr>
              <p:nvPr/>
            </p:nvSpPr>
            <p:spPr bwMode="auto">
              <a:xfrm flipV="1">
                <a:off x="484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8" name="Line 346"/>
              <p:cNvSpPr>
                <a:spLocks noChangeShapeType="1"/>
              </p:cNvSpPr>
              <p:nvPr/>
            </p:nvSpPr>
            <p:spPr bwMode="auto">
              <a:xfrm flipV="1">
                <a:off x="4842"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9" name="Line 347"/>
              <p:cNvSpPr>
                <a:spLocks noChangeShapeType="1"/>
              </p:cNvSpPr>
              <p:nvPr/>
            </p:nvSpPr>
            <p:spPr bwMode="auto">
              <a:xfrm flipV="1">
                <a:off x="4868" y="1499"/>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0" name="Line 348"/>
              <p:cNvSpPr>
                <a:spLocks noChangeShapeType="1"/>
              </p:cNvSpPr>
              <p:nvPr/>
            </p:nvSpPr>
            <p:spPr bwMode="auto">
              <a:xfrm flipV="1">
                <a:off x="4879"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1" name="Line 349"/>
              <p:cNvSpPr>
                <a:spLocks noChangeShapeType="1"/>
              </p:cNvSpPr>
              <p:nvPr/>
            </p:nvSpPr>
            <p:spPr bwMode="auto">
              <a:xfrm flipV="1">
                <a:off x="4879"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2" name="Line 350"/>
              <p:cNvSpPr>
                <a:spLocks noChangeShapeType="1"/>
              </p:cNvSpPr>
              <p:nvPr/>
            </p:nvSpPr>
            <p:spPr bwMode="auto">
              <a:xfrm flipV="1">
                <a:off x="4889"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3" name="Line 351"/>
              <p:cNvSpPr>
                <a:spLocks noChangeShapeType="1"/>
              </p:cNvSpPr>
              <p:nvPr/>
            </p:nvSpPr>
            <p:spPr bwMode="auto">
              <a:xfrm flipV="1">
                <a:off x="4899"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4" name="Line 352"/>
              <p:cNvSpPr>
                <a:spLocks noChangeShapeType="1"/>
              </p:cNvSpPr>
              <p:nvPr/>
            </p:nvSpPr>
            <p:spPr bwMode="auto">
              <a:xfrm flipV="1">
                <a:off x="4899"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5" name="Line 353"/>
              <p:cNvSpPr>
                <a:spLocks noChangeShapeType="1"/>
              </p:cNvSpPr>
              <p:nvPr/>
            </p:nvSpPr>
            <p:spPr bwMode="auto">
              <a:xfrm flipV="1">
                <a:off x="4931"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6" name="Line 354"/>
              <p:cNvSpPr>
                <a:spLocks noChangeShapeType="1"/>
              </p:cNvSpPr>
              <p:nvPr/>
            </p:nvSpPr>
            <p:spPr bwMode="auto">
              <a:xfrm flipV="1">
                <a:off x="4952"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7" name="Line 355"/>
              <p:cNvSpPr>
                <a:spLocks noChangeShapeType="1"/>
              </p:cNvSpPr>
              <p:nvPr/>
            </p:nvSpPr>
            <p:spPr bwMode="auto">
              <a:xfrm flipV="1">
                <a:off x="4962"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8" name="Line 356"/>
              <p:cNvSpPr>
                <a:spLocks noChangeShapeType="1"/>
              </p:cNvSpPr>
              <p:nvPr/>
            </p:nvSpPr>
            <p:spPr bwMode="auto">
              <a:xfrm flipV="1">
                <a:off x="4962"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9" name="Line 357"/>
              <p:cNvSpPr>
                <a:spLocks noChangeShapeType="1"/>
              </p:cNvSpPr>
              <p:nvPr/>
            </p:nvSpPr>
            <p:spPr bwMode="auto">
              <a:xfrm flipV="1">
                <a:off x="4978"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0" name="Line 358"/>
              <p:cNvSpPr>
                <a:spLocks noChangeShapeType="1"/>
              </p:cNvSpPr>
              <p:nvPr/>
            </p:nvSpPr>
            <p:spPr bwMode="auto">
              <a:xfrm flipV="1">
                <a:off x="4993"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1" name="Line 359"/>
              <p:cNvSpPr>
                <a:spLocks noChangeShapeType="1"/>
              </p:cNvSpPr>
              <p:nvPr/>
            </p:nvSpPr>
            <p:spPr bwMode="auto">
              <a:xfrm flipV="1">
                <a:off x="5025"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2" name="Line 360"/>
              <p:cNvSpPr>
                <a:spLocks noChangeShapeType="1"/>
              </p:cNvSpPr>
              <p:nvPr/>
            </p:nvSpPr>
            <p:spPr bwMode="auto">
              <a:xfrm flipV="1">
                <a:off x="5113" y="1592"/>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3" name="Line 361"/>
              <p:cNvSpPr>
                <a:spLocks noChangeShapeType="1"/>
              </p:cNvSpPr>
              <p:nvPr/>
            </p:nvSpPr>
            <p:spPr bwMode="auto">
              <a:xfrm flipV="1">
                <a:off x="5301" y="2078"/>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4" name="Line 362"/>
              <p:cNvSpPr>
                <a:spLocks noChangeShapeType="1"/>
              </p:cNvSpPr>
              <p:nvPr/>
            </p:nvSpPr>
            <p:spPr bwMode="auto">
              <a:xfrm flipV="1">
                <a:off x="5338" y="2078"/>
                <a:ext cx="0" cy="26"/>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5" name="Freeform 363"/>
              <p:cNvSpPr>
                <a:spLocks/>
              </p:cNvSpPr>
              <p:nvPr/>
            </p:nvSpPr>
            <p:spPr bwMode="auto">
              <a:xfrm>
                <a:off x="1421" y="615"/>
                <a:ext cx="3917" cy="1489"/>
              </a:xfrm>
              <a:custGeom>
                <a:avLst/>
                <a:gdLst>
                  <a:gd name="T0" fmla="*/ 114 w 3917"/>
                  <a:gd name="T1" fmla="*/ 11 h 1489"/>
                  <a:gd name="T2" fmla="*/ 146 w 3917"/>
                  <a:gd name="T3" fmla="*/ 21 h 1489"/>
                  <a:gd name="T4" fmla="*/ 193 w 3917"/>
                  <a:gd name="T5" fmla="*/ 36 h 1489"/>
                  <a:gd name="T6" fmla="*/ 292 w 3917"/>
                  <a:gd name="T7" fmla="*/ 47 h 1489"/>
                  <a:gd name="T8" fmla="*/ 307 w 3917"/>
                  <a:gd name="T9" fmla="*/ 62 h 1489"/>
                  <a:gd name="T10" fmla="*/ 333 w 3917"/>
                  <a:gd name="T11" fmla="*/ 78 h 1489"/>
                  <a:gd name="T12" fmla="*/ 344 w 3917"/>
                  <a:gd name="T13" fmla="*/ 93 h 1489"/>
                  <a:gd name="T14" fmla="*/ 396 w 3917"/>
                  <a:gd name="T15" fmla="*/ 109 h 1489"/>
                  <a:gd name="T16" fmla="*/ 427 w 3917"/>
                  <a:gd name="T17" fmla="*/ 124 h 1489"/>
                  <a:gd name="T18" fmla="*/ 443 w 3917"/>
                  <a:gd name="T19" fmla="*/ 140 h 1489"/>
                  <a:gd name="T20" fmla="*/ 474 w 3917"/>
                  <a:gd name="T21" fmla="*/ 155 h 1489"/>
                  <a:gd name="T22" fmla="*/ 526 w 3917"/>
                  <a:gd name="T23" fmla="*/ 171 h 1489"/>
                  <a:gd name="T24" fmla="*/ 578 w 3917"/>
                  <a:gd name="T25" fmla="*/ 181 h 1489"/>
                  <a:gd name="T26" fmla="*/ 610 w 3917"/>
                  <a:gd name="T27" fmla="*/ 202 h 1489"/>
                  <a:gd name="T28" fmla="*/ 625 w 3917"/>
                  <a:gd name="T29" fmla="*/ 222 h 1489"/>
                  <a:gd name="T30" fmla="*/ 683 w 3917"/>
                  <a:gd name="T31" fmla="*/ 233 h 1489"/>
                  <a:gd name="T32" fmla="*/ 709 w 3917"/>
                  <a:gd name="T33" fmla="*/ 253 h 1489"/>
                  <a:gd name="T34" fmla="*/ 725 w 3917"/>
                  <a:gd name="T35" fmla="*/ 269 h 1489"/>
                  <a:gd name="T36" fmla="*/ 756 w 3917"/>
                  <a:gd name="T37" fmla="*/ 279 h 1489"/>
                  <a:gd name="T38" fmla="*/ 798 w 3917"/>
                  <a:gd name="T39" fmla="*/ 295 h 1489"/>
                  <a:gd name="T40" fmla="*/ 850 w 3917"/>
                  <a:gd name="T41" fmla="*/ 305 h 1489"/>
                  <a:gd name="T42" fmla="*/ 881 w 3917"/>
                  <a:gd name="T43" fmla="*/ 321 h 1489"/>
                  <a:gd name="T44" fmla="*/ 907 w 3917"/>
                  <a:gd name="T45" fmla="*/ 336 h 1489"/>
                  <a:gd name="T46" fmla="*/ 918 w 3917"/>
                  <a:gd name="T47" fmla="*/ 352 h 1489"/>
                  <a:gd name="T48" fmla="*/ 949 w 3917"/>
                  <a:gd name="T49" fmla="*/ 367 h 1489"/>
                  <a:gd name="T50" fmla="*/ 980 w 3917"/>
                  <a:gd name="T51" fmla="*/ 383 h 1489"/>
                  <a:gd name="T52" fmla="*/ 1011 w 3917"/>
                  <a:gd name="T53" fmla="*/ 393 h 1489"/>
                  <a:gd name="T54" fmla="*/ 1022 w 3917"/>
                  <a:gd name="T55" fmla="*/ 414 h 1489"/>
                  <a:gd name="T56" fmla="*/ 1032 w 3917"/>
                  <a:gd name="T57" fmla="*/ 429 h 1489"/>
                  <a:gd name="T58" fmla="*/ 1100 w 3917"/>
                  <a:gd name="T59" fmla="*/ 440 h 1489"/>
                  <a:gd name="T60" fmla="*/ 1121 w 3917"/>
                  <a:gd name="T61" fmla="*/ 460 h 1489"/>
                  <a:gd name="T62" fmla="*/ 1147 w 3917"/>
                  <a:gd name="T63" fmla="*/ 476 h 1489"/>
                  <a:gd name="T64" fmla="*/ 1194 w 3917"/>
                  <a:gd name="T65" fmla="*/ 491 h 1489"/>
                  <a:gd name="T66" fmla="*/ 1220 w 3917"/>
                  <a:gd name="T67" fmla="*/ 502 h 1489"/>
                  <a:gd name="T68" fmla="*/ 1241 w 3917"/>
                  <a:gd name="T69" fmla="*/ 517 h 1489"/>
                  <a:gd name="T70" fmla="*/ 1257 w 3917"/>
                  <a:gd name="T71" fmla="*/ 538 h 1489"/>
                  <a:gd name="T72" fmla="*/ 1298 w 3917"/>
                  <a:gd name="T73" fmla="*/ 548 h 1489"/>
                  <a:gd name="T74" fmla="*/ 1361 w 3917"/>
                  <a:gd name="T75" fmla="*/ 564 h 1489"/>
                  <a:gd name="T76" fmla="*/ 1376 w 3917"/>
                  <a:gd name="T77" fmla="*/ 579 h 1489"/>
                  <a:gd name="T78" fmla="*/ 1434 w 3917"/>
                  <a:gd name="T79" fmla="*/ 589 h 1489"/>
                  <a:gd name="T80" fmla="*/ 1486 w 3917"/>
                  <a:gd name="T81" fmla="*/ 610 h 1489"/>
                  <a:gd name="T82" fmla="*/ 1533 w 3917"/>
                  <a:gd name="T83" fmla="*/ 626 h 1489"/>
                  <a:gd name="T84" fmla="*/ 1564 w 3917"/>
                  <a:gd name="T85" fmla="*/ 636 h 1489"/>
                  <a:gd name="T86" fmla="*/ 1596 w 3917"/>
                  <a:gd name="T87" fmla="*/ 652 h 1489"/>
                  <a:gd name="T88" fmla="*/ 1658 w 3917"/>
                  <a:gd name="T89" fmla="*/ 667 h 1489"/>
                  <a:gd name="T90" fmla="*/ 1679 w 3917"/>
                  <a:gd name="T91" fmla="*/ 683 h 1489"/>
                  <a:gd name="T92" fmla="*/ 1695 w 3917"/>
                  <a:gd name="T93" fmla="*/ 698 h 1489"/>
                  <a:gd name="T94" fmla="*/ 1731 w 3917"/>
                  <a:gd name="T95" fmla="*/ 708 h 1489"/>
                  <a:gd name="T96" fmla="*/ 1757 w 3917"/>
                  <a:gd name="T97" fmla="*/ 724 h 1489"/>
                  <a:gd name="T98" fmla="*/ 1856 w 3917"/>
                  <a:gd name="T99" fmla="*/ 745 h 1489"/>
                  <a:gd name="T100" fmla="*/ 1924 w 3917"/>
                  <a:gd name="T101" fmla="*/ 755 h 1489"/>
                  <a:gd name="T102" fmla="*/ 1945 w 3917"/>
                  <a:gd name="T103" fmla="*/ 770 h 1489"/>
                  <a:gd name="T104" fmla="*/ 2018 w 3917"/>
                  <a:gd name="T105" fmla="*/ 791 h 1489"/>
                  <a:gd name="T106" fmla="*/ 2122 w 3917"/>
                  <a:gd name="T107" fmla="*/ 801 h 1489"/>
                  <a:gd name="T108" fmla="*/ 2169 w 3917"/>
                  <a:gd name="T109" fmla="*/ 817 h 1489"/>
                  <a:gd name="T110" fmla="*/ 2279 w 3917"/>
                  <a:gd name="T111" fmla="*/ 832 h 1489"/>
                  <a:gd name="T112" fmla="*/ 2399 w 3917"/>
                  <a:gd name="T113" fmla="*/ 848 h 1489"/>
                  <a:gd name="T114" fmla="*/ 2733 w 3917"/>
                  <a:gd name="T115" fmla="*/ 874 h 1489"/>
                  <a:gd name="T116" fmla="*/ 2905 w 3917"/>
                  <a:gd name="T117" fmla="*/ 894 h 1489"/>
                  <a:gd name="T118" fmla="*/ 3765 w 3917"/>
                  <a:gd name="T119" fmla="*/ 1489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17" h="1489">
                    <a:moveTo>
                      <a:pt x="0" y="0"/>
                    </a:moveTo>
                    <a:lnTo>
                      <a:pt x="57" y="0"/>
                    </a:lnTo>
                    <a:lnTo>
                      <a:pt x="57" y="5"/>
                    </a:lnTo>
                    <a:lnTo>
                      <a:pt x="114" y="5"/>
                    </a:lnTo>
                    <a:lnTo>
                      <a:pt x="114" y="11"/>
                    </a:lnTo>
                    <a:lnTo>
                      <a:pt x="130" y="11"/>
                    </a:lnTo>
                    <a:lnTo>
                      <a:pt x="130" y="16"/>
                    </a:lnTo>
                    <a:lnTo>
                      <a:pt x="140" y="16"/>
                    </a:lnTo>
                    <a:lnTo>
                      <a:pt x="140" y="21"/>
                    </a:lnTo>
                    <a:lnTo>
                      <a:pt x="146" y="21"/>
                    </a:lnTo>
                    <a:lnTo>
                      <a:pt x="146" y="26"/>
                    </a:lnTo>
                    <a:lnTo>
                      <a:pt x="182" y="26"/>
                    </a:lnTo>
                    <a:lnTo>
                      <a:pt x="182" y="31"/>
                    </a:lnTo>
                    <a:lnTo>
                      <a:pt x="193" y="31"/>
                    </a:lnTo>
                    <a:lnTo>
                      <a:pt x="193" y="36"/>
                    </a:lnTo>
                    <a:lnTo>
                      <a:pt x="234" y="36"/>
                    </a:lnTo>
                    <a:lnTo>
                      <a:pt x="234" y="42"/>
                    </a:lnTo>
                    <a:lnTo>
                      <a:pt x="286" y="42"/>
                    </a:lnTo>
                    <a:lnTo>
                      <a:pt x="286" y="47"/>
                    </a:lnTo>
                    <a:lnTo>
                      <a:pt x="292" y="47"/>
                    </a:lnTo>
                    <a:lnTo>
                      <a:pt x="292" y="52"/>
                    </a:lnTo>
                    <a:lnTo>
                      <a:pt x="292" y="57"/>
                    </a:lnTo>
                    <a:lnTo>
                      <a:pt x="302" y="57"/>
                    </a:lnTo>
                    <a:lnTo>
                      <a:pt x="302" y="62"/>
                    </a:lnTo>
                    <a:lnTo>
                      <a:pt x="307" y="62"/>
                    </a:lnTo>
                    <a:lnTo>
                      <a:pt x="307" y="67"/>
                    </a:lnTo>
                    <a:lnTo>
                      <a:pt x="323" y="67"/>
                    </a:lnTo>
                    <a:lnTo>
                      <a:pt x="323" y="73"/>
                    </a:lnTo>
                    <a:lnTo>
                      <a:pt x="333" y="73"/>
                    </a:lnTo>
                    <a:lnTo>
                      <a:pt x="333" y="78"/>
                    </a:lnTo>
                    <a:lnTo>
                      <a:pt x="333" y="83"/>
                    </a:lnTo>
                    <a:lnTo>
                      <a:pt x="339" y="83"/>
                    </a:lnTo>
                    <a:lnTo>
                      <a:pt x="339" y="88"/>
                    </a:lnTo>
                    <a:lnTo>
                      <a:pt x="344" y="88"/>
                    </a:lnTo>
                    <a:lnTo>
                      <a:pt x="344" y="93"/>
                    </a:lnTo>
                    <a:lnTo>
                      <a:pt x="375" y="93"/>
                    </a:lnTo>
                    <a:lnTo>
                      <a:pt x="375" y="98"/>
                    </a:lnTo>
                    <a:lnTo>
                      <a:pt x="380" y="98"/>
                    </a:lnTo>
                    <a:lnTo>
                      <a:pt x="380" y="109"/>
                    </a:lnTo>
                    <a:lnTo>
                      <a:pt x="396" y="109"/>
                    </a:lnTo>
                    <a:lnTo>
                      <a:pt x="396" y="114"/>
                    </a:lnTo>
                    <a:lnTo>
                      <a:pt x="412" y="114"/>
                    </a:lnTo>
                    <a:lnTo>
                      <a:pt x="412" y="119"/>
                    </a:lnTo>
                    <a:lnTo>
                      <a:pt x="412" y="124"/>
                    </a:lnTo>
                    <a:lnTo>
                      <a:pt x="427" y="124"/>
                    </a:lnTo>
                    <a:lnTo>
                      <a:pt x="427" y="129"/>
                    </a:lnTo>
                    <a:lnTo>
                      <a:pt x="427" y="135"/>
                    </a:lnTo>
                    <a:lnTo>
                      <a:pt x="438" y="135"/>
                    </a:lnTo>
                    <a:lnTo>
                      <a:pt x="438" y="140"/>
                    </a:lnTo>
                    <a:lnTo>
                      <a:pt x="443" y="140"/>
                    </a:lnTo>
                    <a:lnTo>
                      <a:pt x="443" y="145"/>
                    </a:lnTo>
                    <a:lnTo>
                      <a:pt x="453" y="145"/>
                    </a:lnTo>
                    <a:lnTo>
                      <a:pt x="453" y="150"/>
                    </a:lnTo>
                    <a:lnTo>
                      <a:pt x="474" y="150"/>
                    </a:lnTo>
                    <a:lnTo>
                      <a:pt x="474" y="155"/>
                    </a:lnTo>
                    <a:lnTo>
                      <a:pt x="511" y="155"/>
                    </a:lnTo>
                    <a:lnTo>
                      <a:pt x="511" y="160"/>
                    </a:lnTo>
                    <a:lnTo>
                      <a:pt x="526" y="160"/>
                    </a:lnTo>
                    <a:lnTo>
                      <a:pt x="526" y="166"/>
                    </a:lnTo>
                    <a:lnTo>
                      <a:pt x="526" y="171"/>
                    </a:lnTo>
                    <a:lnTo>
                      <a:pt x="542" y="171"/>
                    </a:lnTo>
                    <a:lnTo>
                      <a:pt x="542" y="176"/>
                    </a:lnTo>
                    <a:lnTo>
                      <a:pt x="563" y="176"/>
                    </a:lnTo>
                    <a:lnTo>
                      <a:pt x="563" y="181"/>
                    </a:lnTo>
                    <a:lnTo>
                      <a:pt x="578" y="181"/>
                    </a:lnTo>
                    <a:lnTo>
                      <a:pt x="578" y="191"/>
                    </a:lnTo>
                    <a:lnTo>
                      <a:pt x="578" y="197"/>
                    </a:lnTo>
                    <a:lnTo>
                      <a:pt x="594" y="197"/>
                    </a:lnTo>
                    <a:lnTo>
                      <a:pt x="594" y="202"/>
                    </a:lnTo>
                    <a:lnTo>
                      <a:pt x="610" y="202"/>
                    </a:lnTo>
                    <a:lnTo>
                      <a:pt x="610" y="207"/>
                    </a:lnTo>
                    <a:lnTo>
                      <a:pt x="615" y="207"/>
                    </a:lnTo>
                    <a:lnTo>
                      <a:pt x="615" y="217"/>
                    </a:lnTo>
                    <a:lnTo>
                      <a:pt x="625" y="217"/>
                    </a:lnTo>
                    <a:lnTo>
                      <a:pt x="625" y="222"/>
                    </a:lnTo>
                    <a:lnTo>
                      <a:pt x="667" y="222"/>
                    </a:lnTo>
                    <a:lnTo>
                      <a:pt x="667" y="228"/>
                    </a:lnTo>
                    <a:lnTo>
                      <a:pt x="678" y="228"/>
                    </a:lnTo>
                    <a:lnTo>
                      <a:pt x="678" y="233"/>
                    </a:lnTo>
                    <a:lnTo>
                      <a:pt x="683" y="233"/>
                    </a:lnTo>
                    <a:lnTo>
                      <a:pt x="683" y="238"/>
                    </a:lnTo>
                    <a:lnTo>
                      <a:pt x="704" y="238"/>
                    </a:lnTo>
                    <a:lnTo>
                      <a:pt x="704" y="243"/>
                    </a:lnTo>
                    <a:lnTo>
                      <a:pt x="709" y="243"/>
                    </a:lnTo>
                    <a:lnTo>
                      <a:pt x="709" y="253"/>
                    </a:lnTo>
                    <a:lnTo>
                      <a:pt x="709" y="259"/>
                    </a:lnTo>
                    <a:lnTo>
                      <a:pt x="714" y="259"/>
                    </a:lnTo>
                    <a:lnTo>
                      <a:pt x="714" y="264"/>
                    </a:lnTo>
                    <a:lnTo>
                      <a:pt x="725" y="264"/>
                    </a:lnTo>
                    <a:lnTo>
                      <a:pt x="725" y="269"/>
                    </a:lnTo>
                    <a:lnTo>
                      <a:pt x="730" y="269"/>
                    </a:lnTo>
                    <a:lnTo>
                      <a:pt x="730" y="274"/>
                    </a:lnTo>
                    <a:lnTo>
                      <a:pt x="735" y="274"/>
                    </a:lnTo>
                    <a:lnTo>
                      <a:pt x="735" y="279"/>
                    </a:lnTo>
                    <a:lnTo>
                      <a:pt x="756" y="279"/>
                    </a:lnTo>
                    <a:lnTo>
                      <a:pt x="756" y="284"/>
                    </a:lnTo>
                    <a:lnTo>
                      <a:pt x="777" y="284"/>
                    </a:lnTo>
                    <a:lnTo>
                      <a:pt x="777" y="290"/>
                    </a:lnTo>
                    <a:lnTo>
                      <a:pt x="798" y="290"/>
                    </a:lnTo>
                    <a:lnTo>
                      <a:pt x="798" y="295"/>
                    </a:lnTo>
                    <a:lnTo>
                      <a:pt x="818" y="295"/>
                    </a:lnTo>
                    <a:lnTo>
                      <a:pt x="818" y="300"/>
                    </a:lnTo>
                    <a:lnTo>
                      <a:pt x="829" y="300"/>
                    </a:lnTo>
                    <a:lnTo>
                      <a:pt x="829" y="305"/>
                    </a:lnTo>
                    <a:lnTo>
                      <a:pt x="850" y="305"/>
                    </a:lnTo>
                    <a:lnTo>
                      <a:pt x="850" y="310"/>
                    </a:lnTo>
                    <a:lnTo>
                      <a:pt x="865" y="310"/>
                    </a:lnTo>
                    <a:lnTo>
                      <a:pt x="865" y="316"/>
                    </a:lnTo>
                    <a:lnTo>
                      <a:pt x="881" y="316"/>
                    </a:lnTo>
                    <a:lnTo>
                      <a:pt x="881" y="321"/>
                    </a:lnTo>
                    <a:lnTo>
                      <a:pt x="891" y="321"/>
                    </a:lnTo>
                    <a:lnTo>
                      <a:pt x="891" y="326"/>
                    </a:lnTo>
                    <a:lnTo>
                      <a:pt x="891" y="331"/>
                    </a:lnTo>
                    <a:lnTo>
                      <a:pt x="907" y="331"/>
                    </a:lnTo>
                    <a:lnTo>
                      <a:pt x="907" y="336"/>
                    </a:lnTo>
                    <a:lnTo>
                      <a:pt x="912" y="336"/>
                    </a:lnTo>
                    <a:lnTo>
                      <a:pt x="912" y="341"/>
                    </a:lnTo>
                    <a:lnTo>
                      <a:pt x="912" y="347"/>
                    </a:lnTo>
                    <a:lnTo>
                      <a:pt x="918" y="347"/>
                    </a:lnTo>
                    <a:lnTo>
                      <a:pt x="918" y="352"/>
                    </a:lnTo>
                    <a:lnTo>
                      <a:pt x="928" y="352"/>
                    </a:lnTo>
                    <a:lnTo>
                      <a:pt x="928" y="357"/>
                    </a:lnTo>
                    <a:lnTo>
                      <a:pt x="933" y="357"/>
                    </a:lnTo>
                    <a:lnTo>
                      <a:pt x="933" y="367"/>
                    </a:lnTo>
                    <a:lnTo>
                      <a:pt x="949" y="367"/>
                    </a:lnTo>
                    <a:lnTo>
                      <a:pt x="949" y="372"/>
                    </a:lnTo>
                    <a:lnTo>
                      <a:pt x="959" y="372"/>
                    </a:lnTo>
                    <a:lnTo>
                      <a:pt x="959" y="378"/>
                    </a:lnTo>
                    <a:lnTo>
                      <a:pt x="980" y="378"/>
                    </a:lnTo>
                    <a:lnTo>
                      <a:pt x="980" y="383"/>
                    </a:lnTo>
                    <a:lnTo>
                      <a:pt x="985" y="383"/>
                    </a:lnTo>
                    <a:lnTo>
                      <a:pt x="985" y="388"/>
                    </a:lnTo>
                    <a:lnTo>
                      <a:pt x="1001" y="388"/>
                    </a:lnTo>
                    <a:lnTo>
                      <a:pt x="1001" y="393"/>
                    </a:lnTo>
                    <a:lnTo>
                      <a:pt x="1011" y="393"/>
                    </a:lnTo>
                    <a:lnTo>
                      <a:pt x="1011" y="398"/>
                    </a:lnTo>
                    <a:lnTo>
                      <a:pt x="1011" y="403"/>
                    </a:lnTo>
                    <a:lnTo>
                      <a:pt x="1011" y="409"/>
                    </a:lnTo>
                    <a:lnTo>
                      <a:pt x="1022" y="409"/>
                    </a:lnTo>
                    <a:lnTo>
                      <a:pt x="1022" y="414"/>
                    </a:lnTo>
                    <a:lnTo>
                      <a:pt x="1027" y="414"/>
                    </a:lnTo>
                    <a:lnTo>
                      <a:pt x="1027" y="419"/>
                    </a:lnTo>
                    <a:lnTo>
                      <a:pt x="1032" y="419"/>
                    </a:lnTo>
                    <a:lnTo>
                      <a:pt x="1032" y="424"/>
                    </a:lnTo>
                    <a:lnTo>
                      <a:pt x="1032" y="429"/>
                    </a:lnTo>
                    <a:lnTo>
                      <a:pt x="1053" y="429"/>
                    </a:lnTo>
                    <a:lnTo>
                      <a:pt x="1053" y="434"/>
                    </a:lnTo>
                    <a:lnTo>
                      <a:pt x="1090" y="434"/>
                    </a:lnTo>
                    <a:lnTo>
                      <a:pt x="1090" y="440"/>
                    </a:lnTo>
                    <a:lnTo>
                      <a:pt x="1100" y="440"/>
                    </a:lnTo>
                    <a:lnTo>
                      <a:pt x="1100" y="445"/>
                    </a:lnTo>
                    <a:lnTo>
                      <a:pt x="1116" y="445"/>
                    </a:lnTo>
                    <a:lnTo>
                      <a:pt x="1116" y="450"/>
                    </a:lnTo>
                    <a:lnTo>
                      <a:pt x="1121" y="450"/>
                    </a:lnTo>
                    <a:lnTo>
                      <a:pt x="1121" y="460"/>
                    </a:lnTo>
                    <a:lnTo>
                      <a:pt x="1142" y="460"/>
                    </a:lnTo>
                    <a:lnTo>
                      <a:pt x="1142" y="465"/>
                    </a:lnTo>
                    <a:lnTo>
                      <a:pt x="1142" y="471"/>
                    </a:lnTo>
                    <a:lnTo>
                      <a:pt x="1147" y="471"/>
                    </a:lnTo>
                    <a:lnTo>
                      <a:pt x="1147" y="476"/>
                    </a:lnTo>
                    <a:lnTo>
                      <a:pt x="1147" y="481"/>
                    </a:lnTo>
                    <a:lnTo>
                      <a:pt x="1168" y="481"/>
                    </a:lnTo>
                    <a:lnTo>
                      <a:pt x="1168" y="486"/>
                    </a:lnTo>
                    <a:lnTo>
                      <a:pt x="1194" y="486"/>
                    </a:lnTo>
                    <a:lnTo>
                      <a:pt x="1194" y="491"/>
                    </a:lnTo>
                    <a:lnTo>
                      <a:pt x="1199" y="491"/>
                    </a:lnTo>
                    <a:lnTo>
                      <a:pt x="1199" y="496"/>
                    </a:lnTo>
                    <a:lnTo>
                      <a:pt x="1215" y="496"/>
                    </a:lnTo>
                    <a:lnTo>
                      <a:pt x="1215" y="502"/>
                    </a:lnTo>
                    <a:lnTo>
                      <a:pt x="1220" y="502"/>
                    </a:lnTo>
                    <a:lnTo>
                      <a:pt x="1220" y="507"/>
                    </a:lnTo>
                    <a:lnTo>
                      <a:pt x="1236" y="507"/>
                    </a:lnTo>
                    <a:lnTo>
                      <a:pt x="1236" y="512"/>
                    </a:lnTo>
                    <a:lnTo>
                      <a:pt x="1241" y="512"/>
                    </a:lnTo>
                    <a:lnTo>
                      <a:pt x="1241" y="517"/>
                    </a:lnTo>
                    <a:lnTo>
                      <a:pt x="1251" y="517"/>
                    </a:lnTo>
                    <a:lnTo>
                      <a:pt x="1251" y="522"/>
                    </a:lnTo>
                    <a:lnTo>
                      <a:pt x="1257" y="522"/>
                    </a:lnTo>
                    <a:lnTo>
                      <a:pt x="1257" y="533"/>
                    </a:lnTo>
                    <a:lnTo>
                      <a:pt x="1257" y="538"/>
                    </a:lnTo>
                    <a:lnTo>
                      <a:pt x="1272" y="538"/>
                    </a:lnTo>
                    <a:lnTo>
                      <a:pt x="1272" y="543"/>
                    </a:lnTo>
                    <a:lnTo>
                      <a:pt x="1277" y="543"/>
                    </a:lnTo>
                    <a:lnTo>
                      <a:pt x="1277" y="548"/>
                    </a:lnTo>
                    <a:lnTo>
                      <a:pt x="1298" y="548"/>
                    </a:lnTo>
                    <a:lnTo>
                      <a:pt x="1298" y="553"/>
                    </a:lnTo>
                    <a:lnTo>
                      <a:pt x="1350" y="553"/>
                    </a:lnTo>
                    <a:lnTo>
                      <a:pt x="1350" y="558"/>
                    </a:lnTo>
                    <a:lnTo>
                      <a:pt x="1361" y="558"/>
                    </a:lnTo>
                    <a:lnTo>
                      <a:pt x="1361" y="564"/>
                    </a:lnTo>
                    <a:lnTo>
                      <a:pt x="1366" y="564"/>
                    </a:lnTo>
                    <a:lnTo>
                      <a:pt x="1366" y="569"/>
                    </a:lnTo>
                    <a:lnTo>
                      <a:pt x="1366" y="574"/>
                    </a:lnTo>
                    <a:lnTo>
                      <a:pt x="1376" y="574"/>
                    </a:lnTo>
                    <a:lnTo>
                      <a:pt x="1376" y="579"/>
                    </a:lnTo>
                    <a:lnTo>
                      <a:pt x="1387" y="579"/>
                    </a:lnTo>
                    <a:lnTo>
                      <a:pt x="1387" y="584"/>
                    </a:lnTo>
                    <a:lnTo>
                      <a:pt x="1397" y="584"/>
                    </a:lnTo>
                    <a:lnTo>
                      <a:pt x="1397" y="589"/>
                    </a:lnTo>
                    <a:lnTo>
                      <a:pt x="1434" y="589"/>
                    </a:lnTo>
                    <a:lnTo>
                      <a:pt x="1434" y="595"/>
                    </a:lnTo>
                    <a:lnTo>
                      <a:pt x="1481" y="595"/>
                    </a:lnTo>
                    <a:lnTo>
                      <a:pt x="1481" y="605"/>
                    </a:lnTo>
                    <a:lnTo>
                      <a:pt x="1481" y="610"/>
                    </a:lnTo>
                    <a:lnTo>
                      <a:pt x="1486" y="610"/>
                    </a:lnTo>
                    <a:lnTo>
                      <a:pt x="1486" y="615"/>
                    </a:lnTo>
                    <a:lnTo>
                      <a:pt x="1491" y="615"/>
                    </a:lnTo>
                    <a:lnTo>
                      <a:pt x="1491" y="621"/>
                    </a:lnTo>
                    <a:lnTo>
                      <a:pt x="1533" y="621"/>
                    </a:lnTo>
                    <a:lnTo>
                      <a:pt x="1533" y="626"/>
                    </a:lnTo>
                    <a:lnTo>
                      <a:pt x="1554" y="626"/>
                    </a:lnTo>
                    <a:lnTo>
                      <a:pt x="1554" y="631"/>
                    </a:lnTo>
                    <a:lnTo>
                      <a:pt x="1559" y="631"/>
                    </a:lnTo>
                    <a:lnTo>
                      <a:pt x="1559" y="636"/>
                    </a:lnTo>
                    <a:lnTo>
                      <a:pt x="1564" y="636"/>
                    </a:lnTo>
                    <a:lnTo>
                      <a:pt x="1564" y="641"/>
                    </a:lnTo>
                    <a:lnTo>
                      <a:pt x="1575" y="641"/>
                    </a:lnTo>
                    <a:lnTo>
                      <a:pt x="1575" y="646"/>
                    </a:lnTo>
                    <a:lnTo>
                      <a:pt x="1596" y="646"/>
                    </a:lnTo>
                    <a:lnTo>
                      <a:pt x="1596" y="652"/>
                    </a:lnTo>
                    <a:lnTo>
                      <a:pt x="1601" y="652"/>
                    </a:lnTo>
                    <a:lnTo>
                      <a:pt x="1601" y="657"/>
                    </a:lnTo>
                    <a:lnTo>
                      <a:pt x="1653" y="657"/>
                    </a:lnTo>
                    <a:lnTo>
                      <a:pt x="1653" y="667"/>
                    </a:lnTo>
                    <a:lnTo>
                      <a:pt x="1658" y="667"/>
                    </a:lnTo>
                    <a:lnTo>
                      <a:pt x="1658" y="672"/>
                    </a:lnTo>
                    <a:lnTo>
                      <a:pt x="1674" y="672"/>
                    </a:lnTo>
                    <a:lnTo>
                      <a:pt x="1674" y="677"/>
                    </a:lnTo>
                    <a:lnTo>
                      <a:pt x="1674" y="683"/>
                    </a:lnTo>
                    <a:lnTo>
                      <a:pt x="1679" y="683"/>
                    </a:lnTo>
                    <a:lnTo>
                      <a:pt x="1679" y="688"/>
                    </a:lnTo>
                    <a:lnTo>
                      <a:pt x="1689" y="688"/>
                    </a:lnTo>
                    <a:lnTo>
                      <a:pt x="1689" y="693"/>
                    </a:lnTo>
                    <a:lnTo>
                      <a:pt x="1695" y="693"/>
                    </a:lnTo>
                    <a:lnTo>
                      <a:pt x="1695" y="698"/>
                    </a:lnTo>
                    <a:lnTo>
                      <a:pt x="1705" y="698"/>
                    </a:lnTo>
                    <a:lnTo>
                      <a:pt x="1705" y="703"/>
                    </a:lnTo>
                    <a:lnTo>
                      <a:pt x="1721" y="703"/>
                    </a:lnTo>
                    <a:lnTo>
                      <a:pt x="1721" y="708"/>
                    </a:lnTo>
                    <a:lnTo>
                      <a:pt x="1731" y="708"/>
                    </a:lnTo>
                    <a:lnTo>
                      <a:pt x="1731" y="714"/>
                    </a:lnTo>
                    <a:lnTo>
                      <a:pt x="1747" y="714"/>
                    </a:lnTo>
                    <a:lnTo>
                      <a:pt x="1747" y="719"/>
                    </a:lnTo>
                    <a:lnTo>
                      <a:pt x="1757" y="719"/>
                    </a:lnTo>
                    <a:lnTo>
                      <a:pt x="1757" y="724"/>
                    </a:lnTo>
                    <a:lnTo>
                      <a:pt x="1768" y="724"/>
                    </a:lnTo>
                    <a:lnTo>
                      <a:pt x="1768" y="734"/>
                    </a:lnTo>
                    <a:lnTo>
                      <a:pt x="1856" y="734"/>
                    </a:lnTo>
                    <a:lnTo>
                      <a:pt x="1856" y="739"/>
                    </a:lnTo>
                    <a:lnTo>
                      <a:pt x="1856" y="745"/>
                    </a:lnTo>
                    <a:lnTo>
                      <a:pt x="1862" y="745"/>
                    </a:lnTo>
                    <a:lnTo>
                      <a:pt x="1862" y="750"/>
                    </a:lnTo>
                    <a:lnTo>
                      <a:pt x="1893" y="750"/>
                    </a:lnTo>
                    <a:lnTo>
                      <a:pt x="1893" y="755"/>
                    </a:lnTo>
                    <a:lnTo>
                      <a:pt x="1924" y="755"/>
                    </a:lnTo>
                    <a:lnTo>
                      <a:pt x="1924" y="760"/>
                    </a:lnTo>
                    <a:lnTo>
                      <a:pt x="1940" y="760"/>
                    </a:lnTo>
                    <a:lnTo>
                      <a:pt x="1940" y="765"/>
                    </a:lnTo>
                    <a:lnTo>
                      <a:pt x="1945" y="765"/>
                    </a:lnTo>
                    <a:lnTo>
                      <a:pt x="1945" y="770"/>
                    </a:lnTo>
                    <a:lnTo>
                      <a:pt x="1955" y="770"/>
                    </a:lnTo>
                    <a:lnTo>
                      <a:pt x="1955" y="776"/>
                    </a:lnTo>
                    <a:lnTo>
                      <a:pt x="1955" y="781"/>
                    </a:lnTo>
                    <a:lnTo>
                      <a:pt x="2018" y="781"/>
                    </a:lnTo>
                    <a:lnTo>
                      <a:pt x="2018" y="791"/>
                    </a:lnTo>
                    <a:lnTo>
                      <a:pt x="2049" y="791"/>
                    </a:lnTo>
                    <a:lnTo>
                      <a:pt x="2049" y="796"/>
                    </a:lnTo>
                    <a:lnTo>
                      <a:pt x="2107" y="796"/>
                    </a:lnTo>
                    <a:lnTo>
                      <a:pt x="2107" y="801"/>
                    </a:lnTo>
                    <a:lnTo>
                      <a:pt x="2122" y="801"/>
                    </a:lnTo>
                    <a:lnTo>
                      <a:pt x="2122" y="807"/>
                    </a:lnTo>
                    <a:lnTo>
                      <a:pt x="2122" y="812"/>
                    </a:lnTo>
                    <a:lnTo>
                      <a:pt x="2133" y="812"/>
                    </a:lnTo>
                    <a:lnTo>
                      <a:pt x="2133" y="817"/>
                    </a:lnTo>
                    <a:lnTo>
                      <a:pt x="2169" y="817"/>
                    </a:lnTo>
                    <a:lnTo>
                      <a:pt x="2169" y="822"/>
                    </a:lnTo>
                    <a:lnTo>
                      <a:pt x="2242" y="822"/>
                    </a:lnTo>
                    <a:lnTo>
                      <a:pt x="2242" y="827"/>
                    </a:lnTo>
                    <a:lnTo>
                      <a:pt x="2279" y="827"/>
                    </a:lnTo>
                    <a:lnTo>
                      <a:pt x="2279" y="832"/>
                    </a:lnTo>
                    <a:lnTo>
                      <a:pt x="2284" y="832"/>
                    </a:lnTo>
                    <a:lnTo>
                      <a:pt x="2284" y="843"/>
                    </a:lnTo>
                    <a:lnTo>
                      <a:pt x="2336" y="843"/>
                    </a:lnTo>
                    <a:lnTo>
                      <a:pt x="2336" y="848"/>
                    </a:lnTo>
                    <a:lnTo>
                      <a:pt x="2399" y="848"/>
                    </a:lnTo>
                    <a:lnTo>
                      <a:pt x="2399" y="853"/>
                    </a:lnTo>
                    <a:lnTo>
                      <a:pt x="2696" y="853"/>
                    </a:lnTo>
                    <a:lnTo>
                      <a:pt x="2696" y="863"/>
                    </a:lnTo>
                    <a:lnTo>
                      <a:pt x="2733" y="863"/>
                    </a:lnTo>
                    <a:lnTo>
                      <a:pt x="2733" y="874"/>
                    </a:lnTo>
                    <a:lnTo>
                      <a:pt x="2800" y="874"/>
                    </a:lnTo>
                    <a:lnTo>
                      <a:pt x="2800" y="884"/>
                    </a:lnTo>
                    <a:lnTo>
                      <a:pt x="2816" y="884"/>
                    </a:lnTo>
                    <a:lnTo>
                      <a:pt x="2816" y="894"/>
                    </a:lnTo>
                    <a:lnTo>
                      <a:pt x="2905" y="894"/>
                    </a:lnTo>
                    <a:lnTo>
                      <a:pt x="2905" y="910"/>
                    </a:lnTo>
                    <a:lnTo>
                      <a:pt x="3452" y="910"/>
                    </a:lnTo>
                    <a:lnTo>
                      <a:pt x="3452" y="1003"/>
                    </a:lnTo>
                    <a:lnTo>
                      <a:pt x="3765" y="1003"/>
                    </a:lnTo>
                    <a:lnTo>
                      <a:pt x="3765" y="1489"/>
                    </a:lnTo>
                    <a:lnTo>
                      <a:pt x="3917" y="1489"/>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66"/>
                <a:endParaRPr lang="en-US" sz="1350" dirty="0">
                  <a:solidFill>
                    <a:prstClr val="black"/>
                  </a:solidFill>
                </a:endParaRPr>
              </a:p>
            </p:txBody>
          </p:sp>
          <p:sp>
            <p:nvSpPr>
              <p:cNvPr id="446" name="Line 364"/>
              <p:cNvSpPr>
                <a:spLocks noChangeShapeType="1"/>
              </p:cNvSpPr>
              <p:nvPr/>
            </p:nvSpPr>
            <p:spPr bwMode="auto">
              <a:xfrm flipV="1">
                <a:off x="1426" y="58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7" name="Line 365"/>
              <p:cNvSpPr>
                <a:spLocks noChangeShapeType="1"/>
              </p:cNvSpPr>
              <p:nvPr/>
            </p:nvSpPr>
            <p:spPr bwMode="auto">
              <a:xfrm flipV="1">
                <a:off x="1431" y="58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8" name="Line 366"/>
              <p:cNvSpPr>
                <a:spLocks noChangeShapeType="1"/>
              </p:cNvSpPr>
              <p:nvPr/>
            </p:nvSpPr>
            <p:spPr bwMode="auto">
              <a:xfrm flipV="1">
                <a:off x="1488" y="594"/>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9" name="Line 367"/>
              <p:cNvSpPr>
                <a:spLocks noChangeShapeType="1"/>
              </p:cNvSpPr>
              <p:nvPr/>
            </p:nvSpPr>
            <p:spPr bwMode="auto">
              <a:xfrm flipV="1">
                <a:off x="1598" y="61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0" name="Line 368"/>
              <p:cNvSpPr>
                <a:spLocks noChangeShapeType="1"/>
              </p:cNvSpPr>
              <p:nvPr/>
            </p:nvSpPr>
            <p:spPr bwMode="auto">
              <a:xfrm flipV="1">
                <a:off x="1619" y="636"/>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1" name="Line 369"/>
              <p:cNvSpPr>
                <a:spLocks noChangeShapeType="1"/>
              </p:cNvSpPr>
              <p:nvPr/>
            </p:nvSpPr>
            <p:spPr bwMode="auto">
              <a:xfrm flipV="1">
                <a:off x="1687" y="688"/>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2" name="Line 370"/>
              <p:cNvSpPr>
                <a:spLocks noChangeShapeType="1"/>
              </p:cNvSpPr>
              <p:nvPr/>
            </p:nvSpPr>
            <p:spPr bwMode="auto">
              <a:xfrm flipV="1">
                <a:off x="1687" y="688"/>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3" name="Line 371"/>
              <p:cNvSpPr>
                <a:spLocks noChangeShapeType="1"/>
              </p:cNvSpPr>
              <p:nvPr/>
            </p:nvSpPr>
            <p:spPr bwMode="auto">
              <a:xfrm flipV="1">
                <a:off x="1687" y="688"/>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4" name="Line 372"/>
              <p:cNvSpPr>
                <a:spLocks noChangeShapeType="1"/>
              </p:cNvSpPr>
              <p:nvPr/>
            </p:nvSpPr>
            <p:spPr bwMode="auto">
              <a:xfrm flipV="1">
                <a:off x="1718" y="71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5" name="Line 373"/>
              <p:cNvSpPr>
                <a:spLocks noChangeShapeType="1"/>
              </p:cNvSpPr>
              <p:nvPr/>
            </p:nvSpPr>
            <p:spPr bwMode="auto">
              <a:xfrm flipV="1">
                <a:off x="1754" y="73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6" name="Line 374"/>
              <p:cNvSpPr>
                <a:spLocks noChangeShapeType="1"/>
              </p:cNvSpPr>
              <p:nvPr/>
            </p:nvSpPr>
            <p:spPr bwMode="auto">
              <a:xfrm flipV="1">
                <a:off x="1885" y="837"/>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7" name="Line 375"/>
              <p:cNvSpPr>
                <a:spLocks noChangeShapeType="1"/>
              </p:cNvSpPr>
              <p:nvPr/>
            </p:nvSpPr>
            <p:spPr bwMode="auto">
              <a:xfrm flipV="1">
                <a:off x="1906" y="858"/>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8" name="Line 376"/>
              <p:cNvSpPr>
                <a:spLocks noChangeShapeType="1"/>
              </p:cNvSpPr>
              <p:nvPr/>
            </p:nvSpPr>
            <p:spPr bwMode="auto">
              <a:xfrm flipV="1">
                <a:off x="1984" y="89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9" name="Line 377"/>
              <p:cNvSpPr>
                <a:spLocks noChangeShapeType="1"/>
              </p:cNvSpPr>
              <p:nvPr/>
            </p:nvSpPr>
            <p:spPr bwMode="auto">
              <a:xfrm flipV="1">
                <a:off x="2005" y="91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0" name="Line 378"/>
              <p:cNvSpPr>
                <a:spLocks noChangeShapeType="1"/>
              </p:cNvSpPr>
              <p:nvPr/>
            </p:nvSpPr>
            <p:spPr bwMode="auto">
              <a:xfrm flipV="1">
                <a:off x="2031" y="936"/>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1" name="Line 379"/>
              <p:cNvSpPr>
                <a:spLocks noChangeShapeType="1"/>
              </p:cNvSpPr>
              <p:nvPr/>
            </p:nvSpPr>
            <p:spPr bwMode="auto">
              <a:xfrm flipV="1">
                <a:off x="2250" y="107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2" name="Line 380"/>
              <p:cNvSpPr>
                <a:spLocks noChangeShapeType="1"/>
              </p:cNvSpPr>
              <p:nvPr/>
            </p:nvSpPr>
            <p:spPr bwMode="auto">
              <a:xfrm flipV="1">
                <a:off x="2260" y="10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3" name="Line 381"/>
              <p:cNvSpPr>
                <a:spLocks noChangeShapeType="1"/>
              </p:cNvSpPr>
              <p:nvPr/>
            </p:nvSpPr>
            <p:spPr bwMode="auto">
              <a:xfrm flipV="1">
                <a:off x="2260" y="1086"/>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4" name="Line 382"/>
              <p:cNvSpPr>
                <a:spLocks noChangeShapeType="1"/>
              </p:cNvSpPr>
              <p:nvPr/>
            </p:nvSpPr>
            <p:spPr bwMode="auto">
              <a:xfrm flipV="1">
                <a:off x="2265" y="109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5" name="Line 383"/>
              <p:cNvSpPr>
                <a:spLocks noChangeShapeType="1"/>
              </p:cNvSpPr>
              <p:nvPr/>
            </p:nvSpPr>
            <p:spPr bwMode="auto">
              <a:xfrm flipV="1">
                <a:off x="2271" y="1096"/>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6" name="Line 384"/>
              <p:cNvSpPr>
                <a:spLocks noChangeShapeType="1"/>
              </p:cNvSpPr>
              <p:nvPr/>
            </p:nvSpPr>
            <p:spPr bwMode="auto">
              <a:xfrm flipV="1">
                <a:off x="2271" y="1106"/>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7" name="Line 385"/>
              <p:cNvSpPr>
                <a:spLocks noChangeShapeType="1"/>
              </p:cNvSpPr>
              <p:nvPr/>
            </p:nvSpPr>
            <p:spPr bwMode="auto">
              <a:xfrm flipV="1">
                <a:off x="2281" y="112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8" name="Line 386"/>
              <p:cNvSpPr>
                <a:spLocks noChangeShapeType="1"/>
              </p:cNvSpPr>
              <p:nvPr/>
            </p:nvSpPr>
            <p:spPr bwMode="auto">
              <a:xfrm flipV="1">
                <a:off x="2417" y="1168"/>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9" name="Line 387"/>
              <p:cNvSpPr>
                <a:spLocks noChangeShapeType="1"/>
              </p:cNvSpPr>
              <p:nvPr/>
            </p:nvSpPr>
            <p:spPr bwMode="auto">
              <a:xfrm flipV="1">
                <a:off x="2474" y="1204"/>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0" name="Line 388"/>
              <p:cNvSpPr>
                <a:spLocks noChangeShapeType="1"/>
              </p:cNvSpPr>
              <p:nvPr/>
            </p:nvSpPr>
            <p:spPr bwMode="auto">
              <a:xfrm flipV="1">
                <a:off x="2511" y="1236"/>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1" name="Line 389"/>
              <p:cNvSpPr>
                <a:spLocks noChangeShapeType="1"/>
              </p:cNvSpPr>
              <p:nvPr/>
            </p:nvSpPr>
            <p:spPr bwMode="auto">
              <a:xfrm flipV="1">
                <a:off x="2552" y="126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2" name="Line 390"/>
              <p:cNvSpPr>
                <a:spLocks noChangeShapeType="1"/>
              </p:cNvSpPr>
              <p:nvPr/>
            </p:nvSpPr>
            <p:spPr bwMode="auto">
              <a:xfrm flipV="1">
                <a:off x="2552" y="127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3" name="Line 391"/>
              <p:cNvSpPr>
                <a:spLocks noChangeShapeType="1"/>
              </p:cNvSpPr>
              <p:nvPr/>
            </p:nvSpPr>
            <p:spPr bwMode="auto">
              <a:xfrm flipV="1">
                <a:off x="2719" y="1329"/>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4" name="Line 392"/>
              <p:cNvSpPr>
                <a:spLocks noChangeShapeType="1"/>
              </p:cNvSpPr>
              <p:nvPr/>
            </p:nvSpPr>
            <p:spPr bwMode="auto">
              <a:xfrm flipV="1">
                <a:off x="2724" y="133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5" name="Line 393"/>
              <p:cNvSpPr>
                <a:spLocks noChangeShapeType="1"/>
              </p:cNvSpPr>
              <p:nvPr/>
            </p:nvSpPr>
            <p:spPr bwMode="auto">
              <a:xfrm flipV="1">
                <a:off x="2756" y="1360"/>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6" name="Line 394"/>
              <p:cNvSpPr>
                <a:spLocks noChangeShapeType="1"/>
              </p:cNvSpPr>
              <p:nvPr/>
            </p:nvSpPr>
            <p:spPr bwMode="auto">
              <a:xfrm flipV="1">
                <a:off x="2766" y="136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7" name="Line 395"/>
              <p:cNvSpPr>
                <a:spLocks noChangeShapeType="1"/>
              </p:cNvSpPr>
              <p:nvPr/>
            </p:nvSpPr>
            <p:spPr bwMode="auto">
              <a:xfrm flipV="1">
                <a:off x="2766" y="136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8" name="Line 396"/>
              <p:cNvSpPr>
                <a:spLocks noChangeShapeType="1"/>
              </p:cNvSpPr>
              <p:nvPr/>
            </p:nvSpPr>
            <p:spPr bwMode="auto">
              <a:xfrm flipV="1">
                <a:off x="2902" y="1422"/>
                <a:ext cx="0" cy="25"/>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9" name="Line 397"/>
              <p:cNvSpPr>
                <a:spLocks noChangeShapeType="1"/>
              </p:cNvSpPr>
              <p:nvPr/>
            </p:nvSpPr>
            <p:spPr bwMode="auto">
              <a:xfrm flipV="1">
                <a:off x="3110" y="1478"/>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0" name="Line 398"/>
              <p:cNvSpPr>
                <a:spLocks noChangeShapeType="1"/>
              </p:cNvSpPr>
              <p:nvPr/>
            </p:nvSpPr>
            <p:spPr bwMode="auto">
              <a:xfrm flipV="1">
                <a:off x="3246" y="151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1" name="Line 399"/>
              <p:cNvSpPr>
                <a:spLocks noChangeShapeType="1"/>
              </p:cNvSpPr>
              <p:nvPr/>
            </p:nvSpPr>
            <p:spPr bwMode="auto">
              <a:xfrm flipV="1">
                <a:off x="3564" y="158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2" name="Line 400"/>
              <p:cNvSpPr>
                <a:spLocks noChangeShapeType="1"/>
              </p:cNvSpPr>
              <p:nvPr/>
            </p:nvSpPr>
            <p:spPr bwMode="auto">
              <a:xfrm flipV="1">
                <a:off x="3590" y="159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3" name="Line 401"/>
              <p:cNvSpPr>
                <a:spLocks noChangeShapeType="1"/>
              </p:cNvSpPr>
              <p:nvPr/>
            </p:nvSpPr>
            <p:spPr bwMode="auto">
              <a:xfrm flipV="1">
                <a:off x="3632" y="1618"/>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4" name="Line 402"/>
              <p:cNvSpPr>
                <a:spLocks noChangeShapeType="1"/>
              </p:cNvSpPr>
              <p:nvPr/>
            </p:nvSpPr>
            <p:spPr bwMode="auto">
              <a:xfrm flipV="1">
                <a:off x="3695" y="1618"/>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5" name="Line 403"/>
              <p:cNvSpPr>
                <a:spLocks noChangeShapeType="1"/>
              </p:cNvSpPr>
              <p:nvPr/>
            </p:nvSpPr>
            <p:spPr bwMode="auto">
              <a:xfrm flipV="1">
                <a:off x="3700" y="1618"/>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6" name="Line 404"/>
              <p:cNvSpPr>
                <a:spLocks noChangeShapeType="1"/>
              </p:cNvSpPr>
              <p:nvPr/>
            </p:nvSpPr>
            <p:spPr bwMode="auto">
              <a:xfrm flipV="1">
                <a:off x="3710" y="162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7" name="Line 405"/>
              <p:cNvSpPr>
                <a:spLocks noChangeShapeType="1"/>
              </p:cNvSpPr>
              <p:nvPr/>
            </p:nvSpPr>
            <p:spPr bwMode="auto">
              <a:xfrm flipV="1">
                <a:off x="3715" y="1628"/>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grpSp>
        <p:grpSp>
          <p:nvGrpSpPr>
            <p:cNvPr id="20" name="Group 607"/>
            <p:cNvGrpSpPr>
              <a:grpSpLocks/>
            </p:cNvGrpSpPr>
            <p:nvPr/>
          </p:nvGrpSpPr>
          <p:grpSpPr bwMode="auto">
            <a:xfrm>
              <a:off x="3747" y="1639"/>
              <a:ext cx="970" cy="150"/>
              <a:chOff x="3747" y="1639"/>
              <a:chExt cx="970" cy="150"/>
            </a:xfrm>
          </p:grpSpPr>
          <p:sp>
            <p:nvSpPr>
              <p:cNvPr id="88" name="Line 407"/>
              <p:cNvSpPr>
                <a:spLocks noChangeShapeType="1"/>
              </p:cNvSpPr>
              <p:nvPr/>
            </p:nvSpPr>
            <p:spPr bwMode="auto">
              <a:xfrm flipV="1">
                <a:off x="3747" y="163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89" name="Line 408"/>
              <p:cNvSpPr>
                <a:spLocks noChangeShapeType="1"/>
              </p:cNvSpPr>
              <p:nvPr/>
            </p:nvSpPr>
            <p:spPr bwMode="auto">
              <a:xfrm flipV="1">
                <a:off x="3757" y="163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0" name="Line 409"/>
              <p:cNvSpPr>
                <a:spLocks noChangeShapeType="1"/>
              </p:cNvSpPr>
              <p:nvPr/>
            </p:nvSpPr>
            <p:spPr bwMode="auto">
              <a:xfrm flipV="1">
                <a:off x="3757" y="1639"/>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1" name="Line 410"/>
              <p:cNvSpPr>
                <a:spLocks noChangeShapeType="1"/>
              </p:cNvSpPr>
              <p:nvPr/>
            </p:nvSpPr>
            <p:spPr bwMode="auto">
              <a:xfrm flipV="1">
                <a:off x="3778" y="1654"/>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2" name="Line 411"/>
              <p:cNvSpPr>
                <a:spLocks noChangeShapeType="1"/>
              </p:cNvSpPr>
              <p:nvPr/>
            </p:nvSpPr>
            <p:spPr bwMode="auto">
              <a:xfrm flipV="1">
                <a:off x="3783" y="1654"/>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3" name="Line 412"/>
              <p:cNvSpPr>
                <a:spLocks noChangeShapeType="1"/>
              </p:cNvSpPr>
              <p:nvPr/>
            </p:nvSpPr>
            <p:spPr bwMode="auto">
              <a:xfrm flipV="1">
                <a:off x="3794" y="167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4" name="Line 413"/>
              <p:cNvSpPr>
                <a:spLocks noChangeShapeType="1"/>
              </p:cNvSpPr>
              <p:nvPr/>
            </p:nvSpPr>
            <p:spPr bwMode="auto">
              <a:xfrm flipV="1">
                <a:off x="3794" y="167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5" name="Line 414"/>
              <p:cNvSpPr>
                <a:spLocks noChangeShapeType="1"/>
              </p:cNvSpPr>
              <p:nvPr/>
            </p:nvSpPr>
            <p:spPr bwMode="auto">
              <a:xfrm flipV="1">
                <a:off x="3799"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6" name="Line 415"/>
              <p:cNvSpPr>
                <a:spLocks noChangeShapeType="1"/>
              </p:cNvSpPr>
              <p:nvPr/>
            </p:nvSpPr>
            <p:spPr bwMode="auto">
              <a:xfrm flipV="1">
                <a:off x="3809"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7" name="Line 416"/>
              <p:cNvSpPr>
                <a:spLocks noChangeShapeType="1"/>
              </p:cNvSpPr>
              <p:nvPr/>
            </p:nvSpPr>
            <p:spPr bwMode="auto">
              <a:xfrm flipV="1">
                <a:off x="3820"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8" name="Line 417"/>
              <p:cNvSpPr>
                <a:spLocks noChangeShapeType="1"/>
              </p:cNvSpPr>
              <p:nvPr/>
            </p:nvSpPr>
            <p:spPr bwMode="auto">
              <a:xfrm flipV="1">
                <a:off x="3820"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99" name="Line 418"/>
              <p:cNvSpPr>
                <a:spLocks noChangeShapeType="1"/>
              </p:cNvSpPr>
              <p:nvPr/>
            </p:nvSpPr>
            <p:spPr bwMode="auto">
              <a:xfrm flipV="1">
                <a:off x="3825"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0" name="Line 419"/>
              <p:cNvSpPr>
                <a:spLocks noChangeShapeType="1"/>
              </p:cNvSpPr>
              <p:nvPr/>
            </p:nvSpPr>
            <p:spPr bwMode="auto">
              <a:xfrm flipV="1">
                <a:off x="3830"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1" name="Line 420"/>
              <p:cNvSpPr>
                <a:spLocks noChangeShapeType="1"/>
              </p:cNvSpPr>
              <p:nvPr/>
            </p:nvSpPr>
            <p:spPr bwMode="auto">
              <a:xfrm flipV="1">
                <a:off x="3830"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2" name="Line 421"/>
              <p:cNvSpPr>
                <a:spLocks noChangeShapeType="1"/>
              </p:cNvSpPr>
              <p:nvPr/>
            </p:nvSpPr>
            <p:spPr bwMode="auto">
              <a:xfrm flipV="1">
                <a:off x="3835"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3" name="Line 422"/>
              <p:cNvSpPr>
                <a:spLocks noChangeShapeType="1"/>
              </p:cNvSpPr>
              <p:nvPr/>
            </p:nvSpPr>
            <p:spPr bwMode="auto">
              <a:xfrm flipV="1">
                <a:off x="3841"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4" name="Line 423"/>
              <p:cNvSpPr>
                <a:spLocks noChangeShapeType="1"/>
              </p:cNvSpPr>
              <p:nvPr/>
            </p:nvSpPr>
            <p:spPr bwMode="auto">
              <a:xfrm flipV="1">
                <a:off x="3841"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5" name="Line 424"/>
              <p:cNvSpPr>
                <a:spLocks noChangeShapeType="1"/>
              </p:cNvSpPr>
              <p:nvPr/>
            </p:nvSpPr>
            <p:spPr bwMode="auto">
              <a:xfrm flipV="1">
                <a:off x="3861"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6" name="Line 425"/>
              <p:cNvSpPr>
                <a:spLocks noChangeShapeType="1"/>
              </p:cNvSpPr>
              <p:nvPr/>
            </p:nvSpPr>
            <p:spPr bwMode="auto">
              <a:xfrm flipV="1">
                <a:off x="3861"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7" name="Line 426"/>
              <p:cNvSpPr>
                <a:spLocks noChangeShapeType="1"/>
              </p:cNvSpPr>
              <p:nvPr/>
            </p:nvSpPr>
            <p:spPr bwMode="auto">
              <a:xfrm flipV="1">
                <a:off x="3867"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8" name="Line 427"/>
              <p:cNvSpPr>
                <a:spLocks noChangeShapeType="1"/>
              </p:cNvSpPr>
              <p:nvPr/>
            </p:nvSpPr>
            <p:spPr bwMode="auto">
              <a:xfrm flipV="1">
                <a:off x="3867"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09" name="Line 428"/>
              <p:cNvSpPr>
                <a:spLocks noChangeShapeType="1"/>
              </p:cNvSpPr>
              <p:nvPr/>
            </p:nvSpPr>
            <p:spPr bwMode="auto">
              <a:xfrm flipV="1">
                <a:off x="3872" y="167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0" name="Line 429"/>
              <p:cNvSpPr>
                <a:spLocks noChangeShapeType="1"/>
              </p:cNvSpPr>
              <p:nvPr/>
            </p:nvSpPr>
            <p:spPr bwMode="auto">
              <a:xfrm flipV="1">
                <a:off x="3888" y="16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1" name="Line 430"/>
              <p:cNvSpPr>
                <a:spLocks noChangeShapeType="1"/>
              </p:cNvSpPr>
              <p:nvPr/>
            </p:nvSpPr>
            <p:spPr bwMode="auto">
              <a:xfrm flipV="1">
                <a:off x="3893" y="16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2" name="Line 431"/>
              <p:cNvSpPr>
                <a:spLocks noChangeShapeType="1"/>
              </p:cNvSpPr>
              <p:nvPr/>
            </p:nvSpPr>
            <p:spPr bwMode="auto">
              <a:xfrm flipV="1">
                <a:off x="3903" y="16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3" name="Line 432"/>
              <p:cNvSpPr>
                <a:spLocks noChangeShapeType="1"/>
              </p:cNvSpPr>
              <p:nvPr/>
            </p:nvSpPr>
            <p:spPr bwMode="auto">
              <a:xfrm flipV="1">
                <a:off x="3903" y="16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4" name="Line 433"/>
              <p:cNvSpPr>
                <a:spLocks noChangeShapeType="1"/>
              </p:cNvSpPr>
              <p:nvPr/>
            </p:nvSpPr>
            <p:spPr bwMode="auto">
              <a:xfrm flipV="1">
                <a:off x="3903" y="16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5" name="Line 434"/>
              <p:cNvSpPr>
                <a:spLocks noChangeShapeType="1"/>
              </p:cNvSpPr>
              <p:nvPr/>
            </p:nvSpPr>
            <p:spPr bwMode="auto">
              <a:xfrm flipV="1">
                <a:off x="3903" y="16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6" name="Line 435"/>
              <p:cNvSpPr>
                <a:spLocks noChangeShapeType="1"/>
              </p:cNvSpPr>
              <p:nvPr/>
            </p:nvSpPr>
            <p:spPr bwMode="auto">
              <a:xfrm flipV="1">
                <a:off x="3908" y="168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7" name="Line 436"/>
              <p:cNvSpPr>
                <a:spLocks noChangeShapeType="1"/>
              </p:cNvSpPr>
              <p:nvPr/>
            </p:nvSpPr>
            <p:spPr bwMode="auto">
              <a:xfrm flipV="1">
                <a:off x="3919" y="168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8" name="Line 437"/>
              <p:cNvSpPr>
                <a:spLocks noChangeShapeType="1"/>
              </p:cNvSpPr>
              <p:nvPr/>
            </p:nvSpPr>
            <p:spPr bwMode="auto">
              <a:xfrm flipV="1">
                <a:off x="3919" y="1685"/>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19" name="Line 438"/>
              <p:cNvSpPr>
                <a:spLocks noChangeShapeType="1"/>
              </p:cNvSpPr>
              <p:nvPr/>
            </p:nvSpPr>
            <p:spPr bwMode="auto">
              <a:xfrm flipV="1">
                <a:off x="3940"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0" name="Line 439"/>
              <p:cNvSpPr>
                <a:spLocks noChangeShapeType="1"/>
              </p:cNvSpPr>
              <p:nvPr/>
            </p:nvSpPr>
            <p:spPr bwMode="auto">
              <a:xfrm flipV="1">
                <a:off x="3945"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1" name="Line 440"/>
              <p:cNvSpPr>
                <a:spLocks noChangeShapeType="1"/>
              </p:cNvSpPr>
              <p:nvPr/>
            </p:nvSpPr>
            <p:spPr bwMode="auto">
              <a:xfrm flipV="1">
                <a:off x="3945"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2" name="Line 441"/>
              <p:cNvSpPr>
                <a:spLocks noChangeShapeType="1"/>
              </p:cNvSpPr>
              <p:nvPr/>
            </p:nvSpPr>
            <p:spPr bwMode="auto">
              <a:xfrm flipV="1">
                <a:off x="3950"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3" name="Line 442"/>
              <p:cNvSpPr>
                <a:spLocks noChangeShapeType="1"/>
              </p:cNvSpPr>
              <p:nvPr/>
            </p:nvSpPr>
            <p:spPr bwMode="auto">
              <a:xfrm flipV="1">
                <a:off x="3955"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4" name="Line 443"/>
              <p:cNvSpPr>
                <a:spLocks noChangeShapeType="1"/>
              </p:cNvSpPr>
              <p:nvPr/>
            </p:nvSpPr>
            <p:spPr bwMode="auto">
              <a:xfrm flipV="1">
                <a:off x="396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5" name="Line 444"/>
              <p:cNvSpPr>
                <a:spLocks noChangeShapeType="1"/>
              </p:cNvSpPr>
              <p:nvPr/>
            </p:nvSpPr>
            <p:spPr bwMode="auto">
              <a:xfrm flipV="1">
                <a:off x="396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6" name="Line 445"/>
              <p:cNvSpPr>
                <a:spLocks noChangeShapeType="1"/>
              </p:cNvSpPr>
              <p:nvPr/>
            </p:nvSpPr>
            <p:spPr bwMode="auto">
              <a:xfrm flipV="1">
                <a:off x="396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7" name="Line 446"/>
              <p:cNvSpPr>
                <a:spLocks noChangeShapeType="1"/>
              </p:cNvSpPr>
              <p:nvPr/>
            </p:nvSpPr>
            <p:spPr bwMode="auto">
              <a:xfrm flipV="1">
                <a:off x="396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8" name="Line 447"/>
              <p:cNvSpPr>
                <a:spLocks noChangeShapeType="1"/>
              </p:cNvSpPr>
              <p:nvPr/>
            </p:nvSpPr>
            <p:spPr bwMode="auto">
              <a:xfrm flipV="1">
                <a:off x="396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29" name="Line 448"/>
              <p:cNvSpPr>
                <a:spLocks noChangeShapeType="1"/>
              </p:cNvSpPr>
              <p:nvPr/>
            </p:nvSpPr>
            <p:spPr bwMode="auto">
              <a:xfrm flipV="1">
                <a:off x="396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0" name="Line 449"/>
              <p:cNvSpPr>
                <a:spLocks noChangeShapeType="1"/>
              </p:cNvSpPr>
              <p:nvPr/>
            </p:nvSpPr>
            <p:spPr bwMode="auto">
              <a:xfrm flipV="1">
                <a:off x="3966"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1" name="Line 450"/>
              <p:cNvSpPr>
                <a:spLocks noChangeShapeType="1"/>
              </p:cNvSpPr>
              <p:nvPr/>
            </p:nvSpPr>
            <p:spPr bwMode="auto">
              <a:xfrm flipV="1">
                <a:off x="397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2" name="Line 451"/>
              <p:cNvSpPr>
                <a:spLocks noChangeShapeType="1"/>
              </p:cNvSpPr>
              <p:nvPr/>
            </p:nvSpPr>
            <p:spPr bwMode="auto">
              <a:xfrm flipV="1">
                <a:off x="3971" y="1690"/>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3" name="Line 452"/>
              <p:cNvSpPr>
                <a:spLocks noChangeShapeType="1"/>
              </p:cNvSpPr>
              <p:nvPr/>
            </p:nvSpPr>
            <p:spPr bwMode="auto">
              <a:xfrm flipV="1">
                <a:off x="3981" y="170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4" name="Line 453"/>
              <p:cNvSpPr>
                <a:spLocks noChangeShapeType="1"/>
              </p:cNvSpPr>
              <p:nvPr/>
            </p:nvSpPr>
            <p:spPr bwMode="auto">
              <a:xfrm flipV="1">
                <a:off x="3981" y="170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5" name="Line 454"/>
              <p:cNvSpPr>
                <a:spLocks noChangeShapeType="1"/>
              </p:cNvSpPr>
              <p:nvPr/>
            </p:nvSpPr>
            <p:spPr bwMode="auto">
              <a:xfrm flipV="1">
                <a:off x="3987" y="170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6" name="Line 455"/>
              <p:cNvSpPr>
                <a:spLocks noChangeShapeType="1"/>
              </p:cNvSpPr>
              <p:nvPr/>
            </p:nvSpPr>
            <p:spPr bwMode="auto">
              <a:xfrm flipV="1">
                <a:off x="3992" y="170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7" name="Line 456"/>
              <p:cNvSpPr>
                <a:spLocks noChangeShapeType="1"/>
              </p:cNvSpPr>
              <p:nvPr/>
            </p:nvSpPr>
            <p:spPr bwMode="auto">
              <a:xfrm flipV="1">
                <a:off x="3997" y="1706"/>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8" name="Line 457"/>
              <p:cNvSpPr>
                <a:spLocks noChangeShapeType="1"/>
              </p:cNvSpPr>
              <p:nvPr/>
            </p:nvSpPr>
            <p:spPr bwMode="auto">
              <a:xfrm flipV="1">
                <a:off x="3997"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39" name="Line 458"/>
              <p:cNvSpPr>
                <a:spLocks noChangeShapeType="1"/>
              </p:cNvSpPr>
              <p:nvPr/>
            </p:nvSpPr>
            <p:spPr bwMode="auto">
              <a:xfrm flipV="1">
                <a:off x="3997"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0" name="Line 459"/>
              <p:cNvSpPr>
                <a:spLocks noChangeShapeType="1"/>
              </p:cNvSpPr>
              <p:nvPr/>
            </p:nvSpPr>
            <p:spPr bwMode="auto">
              <a:xfrm flipV="1">
                <a:off x="4002"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1" name="Line 460"/>
              <p:cNvSpPr>
                <a:spLocks noChangeShapeType="1"/>
              </p:cNvSpPr>
              <p:nvPr/>
            </p:nvSpPr>
            <p:spPr bwMode="auto">
              <a:xfrm flipV="1">
                <a:off x="4002"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2" name="Line 461"/>
              <p:cNvSpPr>
                <a:spLocks noChangeShapeType="1"/>
              </p:cNvSpPr>
              <p:nvPr/>
            </p:nvSpPr>
            <p:spPr bwMode="auto">
              <a:xfrm flipV="1">
                <a:off x="4002"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3" name="Line 462"/>
              <p:cNvSpPr>
                <a:spLocks noChangeShapeType="1"/>
              </p:cNvSpPr>
              <p:nvPr/>
            </p:nvSpPr>
            <p:spPr bwMode="auto">
              <a:xfrm flipV="1">
                <a:off x="4008"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4" name="Line 463"/>
              <p:cNvSpPr>
                <a:spLocks noChangeShapeType="1"/>
              </p:cNvSpPr>
              <p:nvPr/>
            </p:nvSpPr>
            <p:spPr bwMode="auto">
              <a:xfrm flipV="1">
                <a:off x="4008"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5" name="Line 464"/>
              <p:cNvSpPr>
                <a:spLocks noChangeShapeType="1"/>
              </p:cNvSpPr>
              <p:nvPr/>
            </p:nvSpPr>
            <p:spPr bwMode="auto">
              <a:xfrm flipV="1">
                <a:off x="4008"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6" name="Line 465"/>
              <p:cNvSpPr>
                <a:spLocks noChangeShapeType="1"/>
              </p:cNvSpPr>
              <p:nvPr/>
            </p:nvSpPr>
            <p:spPr bwMode="auto">
              <a:xfrm flipV="1">
                <a:off x="4013"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7" name="Line 466"/>
              <p:cNvSpPr>
                <a:spLocks noChangeShapeType="1"/>
              </p:cNvSpPr>
              <p:nvPr/>
            </p:nvSpPr>
            <p:spPr bwMode="auto">
              <a:xfrm flipV="1">
                <a:off x="4013"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8" name="Line 467"/>
              <p:cNvSpPr>
                <a:spLocks noChangeShapeType="1"/>
              </p:cNvSpPr>
              <p:nvPr/>
            </p:nvSpPr>
            <p:spPr bwMode="auto">
              <a:xfrm flipV="1">
                <a:off x="4018"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49" name="Line 468"/>
              <p:cNvSpPr>
                <a:spLocks noChangeShapeType="1"/>
              </p:cNvSpPr>
              <p:nvPr/>
            </p:nvSpPr>
            <p:spPr bwMode="auto">
              <a:xfrm flipV="1">
                <a:off x="4023"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0" name="Line 469"/>
              <p:cNvSpPr>
                <a:spLocks noChangeShapeType="1"/>
              </p:cNvSpPr>
              <p:nvPr/>
            </p:nvSpPr>
            <p:spPr bwMode="auto">
              <a:xfrm flipV="1">
                <a:off x="4028"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1" name="Line 470"/>
              <p:cNvSpPr>
                <a:spLocks noChangeShapeType="1"/>
              </p:cNvSpPr>
              <p:nvPr/>
            </p:nvSpPr>
            <p:spPr bwMode="auto">
              <a:xfrm flipV="1">
                <a:off x="4034"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2" name="Line 471"/>
              <p:cNvSpPr>
                <a:spLocks noChangeShapeType="1"/>
              </p:cNvSpPr>
              <p:nvPr/>
            </p:nvSpPr>
            <p:spPr bwMode="auto">
              <a:xfrm flipV="1">
                <a:off x="4034"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3" name="Line 472"/>
              <p:cNvSpPr>
                <a:spLocks noChangeShapeType="1"/>
              </p:cNvSpPr>
              <p:nvPr/>
            </p:nvSpPr>
            <p:spPr bwMode="auto">
              <a:xfrm flipV="1">
                <a:off x="4044"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4" name="Line 473"/>
              <p:cNvSpPr>
                <a:spLocks noChangeShapeType="1"/>
              </p:cNvSpPr>
              <p:nvPr/>
            </p:nvSpPr>
            <p:spPr bwMode="auto">
              <a:xfrm flipV="1">
                <a:off x="4054"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5" name="Line 474"/>
              <p:cNvSpPr>
                <a:spLocks noChangeShapeType="1"/>
              </p:cNvSpPr>
              <p:nvPr/>
            </p:nvSpPr>
            <p:spPr bwMode="auto">
              <a:xfrm flipV="1">
                <a:off x="4054"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6" name="Line 475"/>
              <p:cNvSpPr>
                <a:spLocks noChangeShapeType="1"/>
              </p:cNvSpPr>
              <p:nvPr/>
            </p:nvSpPr>
            <p:spPr bwMode="auto">
              <a:xfrm flipV="1">
                <a:off x="4060"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7" name="Line 476"/>
              <p:cNvSpPr>
                <a:spLocks noChangeShapeType="1"/>
              </p:cNvSpPr>
              <p:nvPr/>
            </p:nvSpPr>
            <p:spPr bwMode="auto">
              <a:xfrm flipV="1">
                <a:off x="4065"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8" name="Line 477"/>
              <p:cNvSpPr>
                <a:spLocks noChangeShapeType="1"/>
              </p:cNvSpPr>
              <p:nvPr/>
            </p:nvSpPr>
            <p:spPr bwMode="auto">
              <a:xfrm flipV="1">
                <a:off x="4065"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59" name="Line 478"/>
              <p:cNvSpPr>
                <a:spLocks noChangeShapeType="1"/>
              </p:cNvSpPr>
              <p:nvPr/>
            </p:nvSpPr>
            <p:spPr bwMode="auto">
              <a:xfrm flipV="1">
                <a:off x="4070"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0" name="Line 479"/>
              <p:cNvSpPr>
                <a:spLocks noChangeShapeType="1"/>
              </p:cNvSpPr>
              <p:nvPr/>
            </p:nvSpPr>
            <p:spPr bwMode="auto">
              <a:xfrm flipV="1">
                <a:off x="4070"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1" name="Line 480"/>
              <p:cNvSpPr>
                <a:spLocks noChangeShapeType="1"/>
              </p:cNvSpPr>
              <p:nvPr/>
            </p:nvSpPr>
            <p:spPr bwMode="auto">
              <a:xfrm flipV="1">
                <a:off x="4081" y="171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2" name="Line 481"/>
              <p:cNvSpPr>
                <a:spLocks noChangeShapeType="1"/>
              </p:cNvSpPr>
              <p:nvPr/>
            </p:nvSpPr>
            <p:spPr bwMode="auto">
              <a:xfrm flipV="1">
                <a:off x="4091"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3" name="Line 482"/>
              <p:cNvSpPr>
                <a:spLocks noChangeShapeType="1"/>
              </p:cNvSpPr>
              <p:nvPr/>
            </p:nvSpPr>
            <p:spPr bwMode="auto">
              <a:xfrm flipV="1">
                <a:off x="4091"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4" name="Line 483"/>
              <p:cNvSpPr>
                <a:spLocks noChangeShapeType="1"/>
              </p:cNvSpPr>
              <p:nvPr/>
            </p:nvSpPr>
            <p:spPr bwMode="auto">
              <a:xfrm flipV="1">
                <a:off x="4096"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5" name="Line 484"/>
              <p:cNvSpPr>
                <a:spLocks noChangeShapeType="1"/>
              </p:cNvSpPr>
              <p:nvPr/>
            </p:nvSpPr>
            <p:spPr bwMode="auto">
              <a:xfrm flipV="1">
                <a:off x="4096"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6" name="Line 485"/>
              <p:cNvSpPr>
                <a:spLocks noChangeShapeType="1"/>
              </p:cNvSpPr>
              <p:nvPr/>
            </p:nvSpPr>
            <p:spPr bwMode="auto">
              <a:xfrm flipV="1">
                <a:off x="4101"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7" name="Line 486"/>
              <p:cNvSpPr>
                <a:spLocks noChangeShapeType="1"/>
              </p:cNvSpPr>
              <p:nvPr/>
            </p:nvSpPr>
            <p:spPr bwMode="auto">
              <a:xfrm flipV="1">
                <a:off x="4101"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8" name="Line 487"/>
              <p:cNvSpPr>
                <a:spLocks noChangeShapeType="1"/>
              </p:cNvSpPr>
              <p:nvPr/>
            </p:nvSpPr>
            <p:spPr bwMode="auto">
              <a:xfrm flipV="1">
                <a:off x="4122"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69" name="Line 488"/>
              <p:cNvSpPr>
                <a:spLocks noChangeShapeType="1"/>
              </p:cNvSpPr>
              <p:nvPr/>
            </p:nvSpPr>
            <p:spPr bwMode="auto">
              <a:xfrm flipV="1">
                <a:off x="4122"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0" name="Line 489"/>
              <p:cNvSpPr>
                <a:spLocks noChangeShapeType="1"/>
              </p:cNvSpPr>
              <p:nvPr/>
            </p:nvSpPr>
            <p:spPr bwMode="auto">
              <a:xfrm flipV="1">
                <a:off x="4122"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1" name="Line 490"/>
              <p:cNvSpPr>
                <a:spLocks noChangeShapeType="1"/>
              </p:cNvSpPr>
              <p:nvPr/>
            </p:nvSpPr>
            <p:spPr bwMode="auto">
              <a:xfrm flipV="1">
                <a:off x="4127"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2" name="Line 491"/>
              <p:cNvSpPr>
                <a:spLocks noChangeShapeType="1"/>
              </p:cNvSpPr>
              <p:nvPr/>
            </p:nvSpPr>
            <p:spPr bwMode="auto">
              <a:xfrm flipV="1">
                <a:off x="4127"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3" name="Line 492"/>
              <p:cNvSpPr>
                <a:spLocks noChangeShapeType="1"/>
              </p:cNvSpPr>
              <p:nvPr/>
            </p:nvSpPr>
            <p:spPr bwMode="auto">
              <a:xfrm flipV="1">
                <a:off x="4133"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4" name="Line 493"/>
              <p:cNvSpPr>
                <a:spLocks noChangeShapeType="1"/>
              </p:cNvSpPr>
              <p:nvPr/>
            </p:nvSpPr>
            <p:spPr bwMode="auto">
              <a:xfrm flipV="1">
                <a:off x="4143"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5" name="Line 494"/>
              <p:cNvSpPr>
                <a:spLocks noChangeShapeType="1"/>
              </p:cNvSpPr>
              <p:nvPr/>
            </p:nvSpPr>
            <p:spPr bwMode="auto">
              <a:xfrm flipV="1">
                <a:off x="4148"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6" name="Line 495"/>
              <p:cNvSpPr>
                <a:spLocks noChangeShapeType="1"/>
              </p:cNvSpPr>
              <p:nvPr/>
            </p:nvSpPr>
            <p:spPr bwMode="auto">
              <a:xfrm flipV="1">
                <a:off x="4148"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7" name="Line 496"/>
              <p:cNvSpPr>
                <a:spLocks noChangeShapeType="1"/>
              </p:cNvSpPr>
              <p:nvPr/>
            </p:nvSpPr>
            <p:spPr bwMode="auto">
              <a:xfrm flipV="1">
                <a:off x="4148"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8" name="Line 497"/>
              <p:cNvSpPr>
                <a:spLocks noChangeShapeType="1"/>
              </p:cNvSpPr>
              <p:nvPr/>
            </p:nvSpPr>
            <p:spPr bwMode="auto">
              <a:xfrm flipV="1">
                <a:off x="4148"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79" name="Line 498"/>
              <p:cNvSpPr>
                <a:spLocks noChangeShapeType="1"/>
              </p:cNvSpPr>
              <p:nvPr/>
            </p:nvSpPr>
            <p:spPr bwMode="auto">
              <a:xfrm flipV="1">
                <a:off x="4159"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0" name="Line 499"/>
              <p:cNvSpPr>
                <a:spLocks noChangeShapeType="1"/>
              </p:cNvSpPr>
              <p:nvPr/>
            </p:nvSpPr>
            <p:spPr bwMode="auto">
              <a:xfrm flipV="1">
                <a:off x="4159"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1" name="Line 500"/>
              <p:cNvSpPr>
                <a:spLocks noChangeShapeType="1"/>
              </p:cNvSpPr>
              <p:nvPr/>
            </p:nvSpPr>
            <p:spPr bwMode="auto">
              <a:xfrm flipV="1">
                <a:off x="4164"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2" name="Line 501"/>
              <p:cNvSpPr>
                <a:spLocks noChangeShapeType="1"/>
              </p:cNvSpPr>
              <p:nvPr/>
            </p:nvSpPr>
            <p:spPr bwMode="auto">
              <a:xfrm flipV="1">
                <a:off x="4164"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3" name="Line 502"/>
              <p:cNvSpPr>
                <a:spLocks noChangeShapeType="1"/>
              </p:cNvSpPr>
              <p:nvPr/>
            </p:nvSpPr>
            <p:spPr bwMode="auto">
              <a:xfrm flipV="1">
                <a:off x="4174"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4" name="Line 503"/>
              <p:cNvSpPr>
                <a:spLocks noChangeShapeType="1"/>
              </p:cNvSpPr>
              <p:nvPr/>
            </p:nvSpPr>
            <p:spPr bwMode="auto">
              <a:xfrm flipV="1">
                <a:off x="4180"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5" name="Line 504"/>
              <p:cNvSpPr>
                <a:spLocks noChangeShapeType="1"/>
              </p:cNvSpPr>
              <p:nvPr/>
            </p:nvSpPr>
            <p:spPr bwMode="auto">
              <a:xfrm flipV="1">
                <a:off x="4180"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6" name="Line 505"/>
              <p:cNvSpPr>
                <a:spLocks noChangeShapeType="1"/>
              </p:cNvSpPr>
              <p:nvPr/>
            </p:nvSpPr>
            <p:spPr bwMode="auto">
              <a:xfrm flipV="1">
                <a:off x="4190" y="1721"/>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7" name="Line 506"/>
              <p:cNvSpPr>
                <a:spLocks noChangeShapeType="1"/>
              </p:cNvSpPr>
              <p:nvPr/>
            </p:nvSpPr>
            <p:spPr bwMode="auto">
              <a:xfrm flipV="1">
                <a:off x="4200" y="173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8" name="Line 507"/>
              <p:cNvSpPr>
                <a:spLocks noChangeShapeType="1"/>
              </p:cNvSpPr>
              <p:nvPr/>
            </p:nvSpPr>
            <p:spPr bwMode="auto">
              <a:xfrm flipV="1">
                <a:off x="4200" y="173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89" name="Line 508"/>
              <p:cNvSpPr>
                <a:spLocks noChangeShapeType="1"/>
              </p:cNvSpPr>
              <p:nvPr/>
            </p:nvSpPr>
            <p:spPr bwMode="auto">
              <a:xfrm flipV="1">
                <a:off x="4200" y="173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0" name="Line 509"/>
              <p:cNvSpPr>
                <a:spLocks noChangeShapeType="1"/>
              </p:cNvSpPr>
              <p:nvPr/>
            </p:nvSpPr>
            <p:spPr bwMode="auto">
              <a:xfrm flipV="1">
                <a:off x="4200" y="173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1" name="Line 510"/>
              <p:cNvSpPr>
                <a:spLocks noChangeShapeType="1"/>
              </p:cNvSpPr>
              <p:nvPr/>
            </p:nvSpPr>
            <p:spPr bwMode="auto">
              <a:xfrm flipV="1">
                <a:off x="4206"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2" name="Line 511"/>
              <p:cNvSpPr>
                <a:spLocks noChangeShapeType="1"/>
              </p:cNvSpPr>
              <p:nvPr/>
            </p:nvSpPr>
            <p:spPr bwMode="auto">
              <a:xfrm flipV="1">
                <a:off x="4216"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3" name="Line 512"/>
              <p:cNvSpPr>
                <a:spLocks noChangeShapeType="1"/>
              </p:cNvSpPr>
              <p:nvPr/>
            </p:nvSpPr>
            <p:spPr bwMode="auto">
              <a:xfrm flipV="1">
                <a:off x="4221"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4" name="Line 513"/>
              <p:cNvSpPr>
                <a:spLocks noChangeShapeType="1"/>
              </p:cNvSpPr>
              <p:nvPr/>
            </p:nvSpPr>
            <p:spPr bwMode="auto">
              <a:xfrm flipV="1">
                <a:off x="4221"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5" name="Line 514"/>
              <p:cNvSpPr>
                <a:spLocks noChangeShapeType="1"/>
              </p:cNvSpPr>
              <p:nvPr/>
            </p:nvSpPr>
            <p:spPr bwMode="auto">
              <a:xfrm flipV="1">
                <a:off x="4221"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6" name="Line 515"/>
              <p:cNvSpPr>
                <a:spLocks noChangeShapeType="1"/>
              </p:cNvSpPr>
              <p:nvPr/>
            </p:nvSpPr>
            <p:spPr bwMode="auto">
              <a:xfrm flipV="1">
                <a:off x="4227"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7" name="Line 516"/>
              <p:cNvSpPr>
                <a:spLocks noChangeShapeType="1"/>
              </p:cNvSpPr>
              <p:nvPr/>
            </p:nvSpPr>
            <p:spPr bwMode="auto">
              <a:xfrm flipV="1">
                <a:off x="4232"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8" name="Line 517"/>
              <p:cNvSpPr>
                <a:spLocks noChangeShapeType="1"/>
              </p:cNvSpPr>
              <p:nvPr/>
            </p:nvSpPr>
            <p:spPr bwMode="auto">
              <a:xfrm flipV="1">
                <a:off x="4232"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199" name="Line 518"/>
              <p:cNvSpPr>
                <a:spLocks noChangeShapeType="1"/>
              </p:cNvSpPr>
              <p:nvPr/>
            </p:nvSpPr>
            <p:spPr bwMode="auto">
              <a:xfrm flipV="1">
                <a:off x="4237"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0" name="Line 519"/>
              <p:cNvSpPr>
                <a:spLocks noChangeShapeType="1"/>
              </p:cNvSpPr>
              <p:nvPr/>
            </p:nvSpPr>
            <p:spPr bwMode="auto">
              <a:xfrm flipV="1">
                <a:off x="4242"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1" name="Line 520"/>
              <p:cNvSpPr>
                <a:spLocks noChangeShapeType="1"/>
              </p:cNvSpPr>
              <p:nvPr/>
            </p:nvSpPr>
            <p:spPr bwMode="auto">
              <a:xfrm flipV="1">
                <a:off x="4242"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2" name="Line 521"/>
              <p:cNvSpPr>
                <a:spLocks noChangeShapeType="1"/>
              </p:cNvSpPr>
              <p:nvPr/>
            </p:nvSpPr>
            <p:spPr bwMode="auto">
              <a:xfrm flipV="1">
                <a:off x="4242"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3" name="Line 522"/>
              <p:cNvSpPr>
                <a:spLocks noChangeShapeType="1"/>
              </p:cNvSpPr>
              <p:nvPr/>
            </p:nvSpPr>
            <p:spPr bwMode="auto">
              <a:xfrm flipV="1">
                <a:off x="4242"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4" name="Line 523"/>
              <p:cNvSpPr>
                <a:spLocks noChangeShapeType="1"/>
              </p:cNvSpPr>
              <p:nvPr/>
            </p:nvSpPr>
            <p:spPr bwMode="auto">
              <a:xfrm flipV="1">
                <a:off x="4247"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5" name="Line 524"/>
              <p:cNvSpPr>
                <a:spLocks noChangeShapeType="1"/>
              </p:cNvSpPr>
              <p:nvPr/>
            </p:nvSpPr>
            <p:spPr bwMode="auto">
              <a:xfrm flipV="1">
                <a:off x="4253"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6" name="Line 525"/>
              <p:cNvSpPr>
                <a:spLocks noChangeShapeType="1"/>
              </p:cNvSpPr>
              <p:nvPr/>
            </p:nvSpPr>
            <p:spPr bwMode="auto">
              <a:xfrm flipV="1">
                <a:off x="4253"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7" name="Line 526"/>
              <p:cNvSpPr>
                <a:spLocks noChangeShapeType="1"/>
              </p:cNvSpPr>
              <p:nvPr/>
            </p:nvSpPr>
            <p:spPr bwMode="auto">
              <a:xfrm flipV="1">
                <a:off x="4253" y="174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8" name="Line 527"/>
              <p:cNvSpPr>
                <a:spLocks noChangeShapeType="1"/>
              </p:cNvSpPr>
              <p:nvPr/>
            </p:nvSpPr>
            <p:spPr bwMode="auto">
              <a:xfrm flipV="1">
                <a:off x="4258"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09" name="Line 528"/>
              <p:cNvSpPr>
                <a:spLocks noChangeShapeType="1"/>
              </p:cNvSpPr>
              <p:nvPr/>
            </p:nvSpPr>
            <p:spPr bwMode="auto">
              <a:xfrm flipV="1">
                <a:off x="4279"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0" name="Line 529"/>
              <p:cNvSpPr>
                <a:spLocks noChangeShapeType="1"/>
              </p:cNvSpPr>
              <p:nvPr/>
            </p:nvSpPr>
            <p:spPr bwMode="auto">
              <a:xfrm flipV="1">
                <a:off x="4279"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1" name="Line 530"/>
              <p:cNvSpPr>
                <a:spLocks noChangeShapeType="1"/>
              </p:cNvSpPr>
              <p:nvPr/>
            </p:nvSpPr>
            <p:spPr bwMode="auto">
              <a:xfrm flipV="1">
                <a:off x="4284"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2" name="Line 531"/>
              <p:cNvSpPr>
                <a:spLocks noChangeShapeType="1"/>
              </p:cNvSpPr>
              <p:nvPr/>
            </p:nvSpPr>
            <p:spPr bwMode="auto">
              <a:xfrm flipV="1">
                <a:off x="4284"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3" name="Line 532"/>
              <p:cNvSpPr>
                <a:spLocks noChangeShapeType="1"/>
              </p:cNvSpPr>
              <p:nvPr/>
            </p:nvSpPr>
            <p:spPr bwMode="auto">
              <a:xfrm flipV="1">
                <a:off x="4294"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4" name="Line 533"/>
              <p:cNvSpPr>
                <a:spLocks noChangeShapeType="1"/>
              </p:cNvSpPr>
              <p:nvPr/>
            </p:nvSpPr>
            <p:spPr bwMode="auto">
              <a:xfrm flipV="1">
                <a:off x="4294"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5" name="Line 534"/>
              <p:cNvSpPr>
                <a:spLocks noChangeShapeType="1"/>
              </p:cNvSpPr>
              <p:nvPr/>
            </p:nvSpPr>
            <p:spPr bwMode="auto">
              <a:xfrm flipV="1">
                <a:off x="4300"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6" name="Line 535"/>
              <p:cNvSpPr>
                <a:spLocks noChangeShapeType="1"/>
              </p:cNvSpPr>
              <p:nvPr/>
            </p:nvSpPr>
            <p:spPr bwMode="auto">
              <a:xfrm flipV="1">
                <a:off x="4300"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7" name="Line 536"/>
              <p:cNvSpPr>
                <a:spLocks noChangeShapeType="1"/>
              </p:cNvSpPr>
              <p:nvPr/>
            </p:nvSpPr>
            <p:spPr bwMode="auto">
              <a:xfrm flipV="1">
                <a:off x="4300"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8" name="Line 537"/>
              <p:cNvSpPr>
                <a:spLocks noChangeShapeType="1"/>
              </p:cNvSpPr>
              <p:nvPr/>
            </p:nvSpPr>
            <p:spPr bwMode="auto">
              <a:xfrm flipV="1">
                <a:off x="4315"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19" name="Line 538"/>
              <p:cNvSpPr>
                <a:spLocks noChangeShapeType="1"/>
              </p:cNvSpPr>
              <p:nvPr/>
            </p:nvSpPr>
            <p:spPr bwMode="auto">
              <a:xfrm flipV="1">
                <a:off x="4331"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0" name="Line 539"/>
              <p:cNvSpPr>
                <a:spLocks noChangeShapeType="1"/>
              </p:cNvSpPr>
              <p:nvPr/>
            </p:nvSpPr>
            <p:spPr bwMode="auto">
              <a:xfrm flipV="1">
                <a:off x="4336"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1" name="Line 540"/>
              <p:cNvSpPr>
                <a:spLocks noChangeShapeType="1"/>
              </p:cNvSpPr>
              <p:nvPr/>
            </p:nvSpPr>
            <p:spPr bwMode="auto">
              <a:xfrm flipV="1">
                <a:off x="4367"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2" name="Line 541"/>
              <p:cNvSpPr>
                <a:spLocks noChangeShapeType="1"/>
              </p:cNvSpPr>
              <p:nvPr/>
            </p:nvSpPr>
            <p:spPr bwMode="auto">
              <a:xfrm flipV="1">
                <a:off x="4383" y="1752"/>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3" name="Line 542"/>
              <p:cNvSpPr>
                <a:spLocks noChangeShapeType="1"/>
              </p:cNvSpPr>
              <p:nvPr/>
            </p:nvSpPr>
            <p:spPr bwMode="auto">
              <a:xfrm flipV="1">
                <a:off x="438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4" name="Line 543"/>
              <p:cNvSpPr>
                <a:spLocks noChangeShapeType="1"/>
              </p:cNvSpPr>
              <p:nvPr/>
            </p:nvSpPr>
            <p:spPr bwMode="auto">
              <a:xfrm flipV="1">
                <a:off x="4388"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5" name="Line 544"/>
              <p:cNvSpPr>
                <a:spLocks noChangeShapeType="1"/>
              </p:cNvSpPr>
              <p:nvPr/>
            </p:nvSpPr>
            <p:spPr bwMode="auto">
              <a:xfrm flipV="1">
                <a:off x="439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6" name="Line 545"/>
              <p:cNvSpPr>
                <a:spLocks noChangeShapeType="1"/>
              </p:cNvSpPr>
              <p:nvPr/>
            </p:nvSpPr>
            <p:spPr bwMode="auto">
              <a:xfrm flipV="1">
                <a:off x="439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7" name="Line 546"/>
              <p:cNvSpPr>
                <a:spLocks noChangeShapeType="1"/>
              </p:cNvSpPr>
              <p:nvPr/>
            </p:nvSpPr>
            <p:spPr bwMode="auto">
              <a:xfrm flipV="1">
                <a:off x="440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8" name="Line 547"/>
              <p:cNvSpPr>
                <a:spLocks noChangeShapeType="1"/>
              </p:cNvSpPr>
              <p:nvPr/>
            </p:nvSpPr>
            <p:spPr bwMode="auto">
              <a:xfrm flipV="1">
                <a:off x="440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9" name="Line 548"/>
              <p:cNvSpPr>
                <a:spLocks noChangeShapeType="1"/>
              </p:cNvSpPr>
              <p:nvPr/>
            </p:nvSpPr>
            <p:spPr bwMode="auto">
              <a:xfrm flipV="1">
                <a:off x="440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0" name="Line 549"/>
              <p:cNvSpPr>
                <a:spLocks noChangeShapeType="1"/>
              </p:cNvSpPr>
              <p:nvPr/>
            </p:nvSpPr>
            <p:spPr bwMode="auto">
              <a:xfrm flipV="1">
                <a:off x="440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1" name="Line 550"/>
              <p:cNvSpPr>
                <a:spLocks noChangeShapeType="1"/>
              </p:cNvSpPr>
              <p:nvPr/>
            </p:nvSpPr>
            <p:spPr bwMode="auto">
              <a:xfrm flipV="1">
                <a:off x="440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2" name="Line 551"/>
              <p:cNvSpPr>
                <a:spLocks noChangeShapeType="1"/>
              </p:cNvSpPr>
              <p:nvPr/>
            </p:nvSpPr>
            <p:spPr bwMode="auto">
              <a:xfrm flipV="1">
                <a:off x="442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3" name="Line 552"/>
              <p:cNvSpPr>
                <a:spLocks noChangeShapeType="1"/>
              </p:cNvSpPr>
              <p:nvPr/>
            </p:nvSpPr>
            <p:spPr bwMode="auto">
              <a:xfrm flipV="1">
                <a:off x="442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4" name="Line 553"/>
              <p:cNvSpPr>
                <a:spLocks noChangeShapeType="1"/>
              </p:cNvSpPr>
              <p:nvPr/>
            </p:nvSpPr>
            <p:spPr bwMode="auto">
              <a:xfrm flipV="1">
                <a:off x="442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5" name="Line 554"/>
              <p:cNvSpPr>
                <a:spLocks noChangeShapeType="1"/>
              </p:cNvSpPr>
              <p:nvPr/>
            </p:nvSpPr>
            <p:spPr bwMode="auto">
              <a:xfrm flipV="1">
                <a:off x="443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6" name="Line 555"/>
              <p:cNvSpPr>
                <a:spLocks noChangeShapeType="1"/>
              </p:cNvSpPr>
              <p:nvPr/>
            </p:nvSpPr>
            <p:spPr bwMode="auto">
              <a:xfrm flipV="1">
                <a:off x="443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7" name="Line 556"/>
              <p:cNvSpPr>
                <a:spLocks noChangeShapeType="1"/>
              </p:cNvSpPr>
              <p:nvPr/>
            </p:nvSpPr>
            <p:spPr bwMode="auto">
              <a:xfrm flipV="1">
                <a:off x="443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8" name="Line 557"/>
              <p:cNvSpPr>
                <a:spLocks noChangeShapeType="1"/>
              </p:cNvSpPr>
              <p:nvPr/>
            </p:nvSpPr>
            <p:spPr bwMode="auto">
              <a:xfrm flipV="1">
                <a:off x="443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9" name="Line 558"/>
              <p:cNvSpPr>
                <a:spLocks noChangeShapeType="1"/>
              </p:cNvSpPr>
              <p:nvPr/>
            </p:nvSpPr>
            <p:spPr bwMode="auto">
              <a:xfrm flipV="1">
                <a:off x="444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0" name="Line 559"/>
              <p:cNvSpPr>
                <a:spLocks noChangeShapeType="1"/>
              </p:cNvSpPr>
              <p:nvPr/>
            </p:nvSpPr>
            <p:spPr bwMode="auto">
              <a:xfrm flipV="1">
                <a:off x="445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1" name="Line 560"/>
              <p:cNvSpPr>
                <a:spLocks noChangeShapeType="1"/>
              </p:cNvSpPr>
              <p:nvPr/>
            </p:nvSpPr>
            <p:spPr bwMode="auto">
              <a:xfrm flipV="1">
                <a:off x="445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2" name="Line 561"/>
              <p:cNvSpPr>
                <a:spLocks noChangeShapeType="1"/>
              </p:cNvSpPr>
              <p:nvPr/>
            </p:nvSpPr>
            <p:spPr bwMode="auto">
              <a:xfrm flipV="1">
                <a:off x="445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3" name="Line 562"/>
              <p:cNvSpPr>
                <a:spLocks noChangeShapeType="1"/>
              </p:cNvSpPr>
              <p:nvPr/>
            </p:nvSpPr>
            <p:spPr bwMode="auto">
              <a:xfrm flipV="1">
                <a:off x="445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4" name="Line 563"/>
              <p:cNvSpPr>
                <a:spLocks noChangeShapeType="1"/>
              </p:cNvSpPr>
              <p:nvPr/>
            </p:nvSpPr>
            <p:spPr bwMode="auto">
              <a:xfrm flipV="1">
                <a:off x="446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5" name="Line 564"/>
              <p:cNvSpPr>
                <a:spLocks noChangeShapeType="1"/>
              </p:cNvSpPr>
              <p:nvPr/>
            </p:nvSpPr>
            <p:spPr bwMode="auto">
              <a:xfrm flipV="1">
                <a:off x="446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6" name="Line 565"/>
              <p:cNvSpPr>
                <a:spLocks noChangeShapeType="1"/>
              </p:cNvSpPr>
              <p:nvPr/>
            </p:nvSpPr>
            <p:spPr bwMode="auto">
              <a:xfrm flipV="1">
                <a:off x="446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7" name="Line 566"/>
              <p:cNvSpPr>
                <a:spLocks noChangeShapeType="1"/>
              </p:cNvSpPr>
              <p:nvPr/>
            </p:nvSpPr>
            <p:spPr bwMode="auto">
              <a:xfrm flipV="1">
                <a:off x="446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8" name="Line 567"/>
              <p:cNvSpPr>
                <a:spLocks noChangeShapeType="1"/>
              </p:cNvSpPr>
              <p:nvPr/>
            </p:nvSpPr>
            <p:spPr bwMode="auto">
              <a:xfrm flipV="1">
                <a:off x="446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9" name="Line 568"/>
              <p:cNvSpPr>
                <a:spLocks noChangeShapeType="1"/>
              </p:cNvSpPr>
              <p:nvPr/>
            </p:nvSpPr>
            <p:spPr bwMode="auto">
              <a:xfrm flipV="1">
                <a:off x="446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0" name="Line 569"/>
              <p:cNvSpPr>
                <a:spLocks noChangeShapeType="1"/>
              </p:cNvSpPr>
              <p:nvPr/>
            </p:nvSpPr>
            <p:spPr bwMode="auto">
              <a:xfrm flipV="1">
                <a:off x="448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1" name="Line 570"/>
              <p:cNvSpPr>
                <a:spLocks noChangeShapeType="1"/>
              </p:cNvSpPr>
              <p:nvPr/>
            </p:nvSpPr>
            <p:spPr bwMode="auto">
              <a:xfrm flipV="1">
                <a:off x="448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2" name="Line 571"/>
              <p:cNvSpPr>
                <a:spLocks noChangeShapeType="1"/>
              </p:cNvSpPr>
              <p:nvPr/>
            </p:nvSpPr>
            <p:spPr bwMode="auto">
              <a:xfrm flipV="1">
                <a:off x="448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3" name="Line 572"/>
              <p:cNvSpPr>
                <a:spLocks noChangeShapeType="1"/>
              </p:cNvSpPr>
              <p:nvPr/>
            </p:nvSpPr>
            <p:spPr bwMode="auto">
              <a:xfrm flipV="1">
                <a:off x="448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4" name="Line 573"/>
              <p:cNvSpPr>
                <a:spLocks noChangeShapeType="1"/>
              </p:cNvSpPr>
              <p:nvPr/>
            </p:nvSpPr>
            <p:spPr bwMode="auto">
              <a:xfrm flipV="1">
                <a:off x="449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5" name="Line 574"/>
              <p:cNvSpPr>
                <a:spLocks noChangeShapeType="1"/>
              </p:cNvSpPr>
              <p:nvPr/>
            </p:nvSpPr>
            <p:spPr bwMode="auto">
              <a:xfrm flipV="1">
                <a:off x="4498"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6" name="Line 575"/>
              <p:cNvSpPr>
                <a:spLocks noChangeShapeType="1"/>
              </p:cNvSpPr>
              <p:nvPr/>
            </p:nvSpPr>
            <p:spPr bwMode="auto">
              <a:xfrm flipV="1">
                <a:off x="4498"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7" name="Line 576"/>
              <p:cNvSpPr>
                <a:spLocks noChangeShapeType="1"/>
              </p:cNvSpPr>
              <p:nvPr/>
            </p:nvSpPr>
            <p:spPr bwMode="auto">
              <a:xfrm flipV="1">
                <a:off x="450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8" name="Line 577"/>
              <p:cNvSpPr>
                <a:spLocks noChangeShapeType="1"/>
              </p:cNvSpPr>
              <p:nvPr/>
            </p:nvSpPr>
            <p:spPr bwMode="auto">
              <a:xfrm flipV="1">
                <a:off x="4508"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9" name="Line 578"/>
              <p:cNvSpPr>
                <a:spLocks noChangeShapeType="1"/>
              </p:cNvSpPr>
              <p:nvPr/>
            </p:nvSpPr>
            <p:spPr bwMode="auto">
              <a:xfrm flipV="1">
                <a:off x="451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0" name="Line 579"/>
              <p:cNvSpPr>
                <a:spLocks noChangeShapeType="1"/>
              </p:cNvSpPr>
              <p:nvPr/>
            </p:nvSpPr>
            <p:spPr bwMode="auto">
              <a:xfrm flipV="1">
                <a:off x="451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1" name="Line 580"/>
              <p:cNvSpPr>
                <a:spLocks noChangeShapeType="1"/>
              </p:cNvSpPr>
              <p:nvPr/>
            </p:nvSpPr>
            <p:spPr bwMode="auto">
              <a:xfrm flipV="1">
                <a:off x="452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2" name="Line 581"/>
              <p:cNvSpPr>
                <a:spLocks noChangeShapeType="1"/>
              </p:cNvSpPr>
              <p:nvPr/>
            </p:nvSpPr>
            <p:spPr bwMode="auto">
              <a:xfrm flipV="1">
                <a:off x="452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3" name="Line 582"/>
              <p:cNvSpPr>
                <a:spLocks noChangeShapeType="1"/>
              </p:cNvSpPr>
              <p:nvPr/>
            </p:nvSpPr>
            <p:spPr bwMode="auto">
              <a:xfrm flipV="1">
                <a:off x="452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4" name="Line 583"/>
              <p:cNvSpPr>
                <a:spLocks noChangeShapeType="1"/>
              </p:cNvSpPr>
              <p:nvPr/>
            </p:nvSpPr>
            <p:spPr bwMode="auto">
              <a:xfrm flipV="1">
                <a:off x="452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5" name="Line 584"/>
              <p:cNvSpPr>
                <a:spLocks noChangeShapeType="1"/>
              </p:cNvSpPr>
              <p:nvPr/>
            </p:nvSpPr>
            <p:spPr bwMode="auto">
              <a:xfrm flipV="1">
                <a:off x="454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6" name="Line 585"/>
              <p:cNvSpPr>
                <a:spLocks noChangeShapeType="1"/>
              </p:cNvSpPr>
              <p:nvPr/>
            </p:nvSpPr>
            <p:spPr bwMode="auto">
              <a:xfrm flipV="1">
                <a:off x="456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7" name="Line 586"/>
              <p:cNvSpPr>
                <a:spLocks noChangeShapeType="1"/>
              </p:cNvSpPr>
              <p:nvPr/>
            </p:nvSpPr>
            <p:spPr bwMode="auto">
              <a:xfrm flipV="1">
                <a:off x="457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8" name="Line 587"/>
              <p:cNvSpPr>
                <a:spLocks noChangeShapeType="1"/>
              </p:cNvSpPr>
              <p:nvPr/>
            </p:nvSpPr>
            <p:spPr bwMode="auto">
              <a:xfrm flipV="1">
                <a:off x="458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9" name="Line 588"/>
              <p:cNvSpPr>
                <a:spLocks noChangeShapeType="1"/>
              </p:cNvSpPr>
              <p:nvPr/>
            </p:nvSpPr>
            <p:spPr bwMode="auto">
              <a:xfrm flipV="1">
                <a:off x="458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0" name="Line 589"/>
              <p:cNvSpPr>
                <a:spLocks noChangeShapeType="1"/>
              </p:cNvSpPr>
              <p:nvPr/>
            </p:nvSpPr>
            <p:spPr bwMode="auto">
              <a:xfrm flipV="1">
                <a:off x="460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1" name="Line 590"/>
              <p:cNvSpPr>
                <a:spLocks noChangeShapeType="1"/>
              </p:cNvSpPr>
              <p:nvPr/>
            </p:nvSpPr>
            <p:spPr bwMode="auto">
              <a:xfrm flipV="1">
                <a:off x="460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2" name="Line 591"/>
              <p:cNvSpPr>
                <a:spLocks noChangeShapeType="1"/>
              </p:cNvSpPr>
              <p:nvPr/>
            </p:nvSpPr>
            <p:spPr bwMode="auto">
              <a:xfrm flipV="1">
                <a:off x="461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3" name="Line 592"/>
              <p:cNvSpPr>
                <a:spLocks noChangeShapeType="1"/>
              </p:cNvSpPr>
              <p:nvPr/>
            </p:nvSpPr>
            <p:spPr bwMode="auto">
              <a:xfrm flipV="1">
                <a:off x="4628"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4" name="Line 593"/>
              <p:cNvSpPr>
                <a:spLocks noChangeShapeType="1"/>
              </p:cNvSpPr>
              <p:nvPr/>
            </p:nvSpPr>
            <p:spPr bwMode="auto">
              <a:xfrm flipV="1">
                <a:off x="463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5" name="Line 594"/>
              <p:cNvSpPr>
                <a:spLocks noChangeShapeType="1"/>
              </p:cNvSpPr>
              <p:nvPr/>
            </p:nvSpPr>
            <p:spPr bwMode="auto">
              <a:xfrm flipV="1">
                <a:off x="465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6" name="Line 595"/>
              <p:cNvSpPr>
                <a:spLocks noChangeShapeType="1"/>
              </p:cNvSpPr>
              <p:nvPr/>
            </p:nvSpPr>
            <p:spPr bwMode="auto">
              <a:xfrm flipV="1">
                <a:off x="465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7" name="Line 596"/>
              <p:cNvSpPr>
                <a:spLocks noChangeShapeType="1"/>
              </p:cNvSpPr>
              <p:nvPr/>
            </p:nvSpPr>
            <p:spPr bwMode="auto">
              <a:xfrm flipV="1">
                <a:off x="467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8" name="Line 597"/>
              <p:cNvSpPr>
                <a:spLocks noChangeShapeType="1"/>
              </p:cNvSpPr>
              <p:nvPr/>
            </p:nvSpPr>
            <p:spPr bwMode="auto">
              <a:xfrm flipV="1">
                <a:off x="467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9" name="Line 598"/>
              <p:cNvSpPr>
                <a:spLocks noChangeShapeType="1"/>
              </p:cNvSpPr>
              <p:nvPr/>
            </p:nvSpPr>
            <p:spPr bwMode="auto">
              <a:xfrm flipV="1">
                <a:off x="468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0" name="Line 599"/>
              <p:cNvSpPr>
                <a:spLocks noChangeShapeType="1"/>
              </p:cNvSpPr>
              <p:nvPr/>
            </p:nvSpPr>
            <p:spPr bwMode="auto">
              <a:xfrm flipV="1">
                <a:off x="469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1" name="Line 600"/>
              <p:cNvSpPr>
                <a:spLocks noChangeShapeType="1"/>
              </p:cNvSpPr>
              <p:nvPr/>
            </p:nvSpPr>
            <p:spPr bwMode="auto">
              <a:xfrm flipV="1">
                <a:off x="469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2" name="Line 601"/>
              <p:cNvSpPr>
                <a:spLocks noChangeShapeType="1"/>
              </p:cNvSpPr>
              <p:nvPr/>
            </p:nvSpPr>
            <p:spPr bwMode="auto">
              <a:xfrm flipV="1">
                <a:off x="470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3" name="Line 602"/>
              <p:cNvSpPr>
                <a:spLocks noChangeShapeType="1"/>
              </p:cNvSpPr>
              <p:nvPr/>
            </p:nvSpPr>
            <p:spPr bwMode="auto">
              <a:xfrm flipV="1">
                <a:off x="470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4" name="Line 603"/>
              <p:cNvSpPr>
                <a:spLocks noChangeShapeType="1"/>
              </p:cNvSpPr>
              <p:nvPr/>
            </p:nvSpPr>
            <p:spPr bwMode="auto">
              <a:xfrm flipV="1">
                <a:off x="471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5" name="Line 604"/>
              <p:cNvSpPr>
                <a:spLocks noChangeShapeType="1"/>
              </p:cNvSpPr>
              <p:nvPr/>
            </p:nvSpPr>
            <p:spPr bwMode="auto">
              <a:xfrm flipV="1">
                <a:off x="471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6" name="Line 605"/>
              <p:cNvSpPr>
                <a:spLocks noChangeShapeType="1"/>
              </p:cNvSpPr>
              <p:nvPr/>
            </p:nvSpPr>
            <p:spPr bwMode="auto">
              <a:xfrm flipV="1">
                <a:off x="471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7" name="Line 606"/>
              <p:cNvSpPr>
                <a:spLocks noChangeShapeType="1"/>
              </p:cNvSpPr>
              <p:nvPr/>
            </p:nvSpPr>
            <p:spPr bwMode="auto">
              <a:xfrm flipV="1">
                <a:off x="471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grpSp>
        <p:sp>
          <p:nvSpPr>
            <p:cNvPr id="21" name="Line 608"/>
            <p:cNvSpPr>
              <a:spLocks noChangeShapeType="1"/>
            </p:cNvSpPr>
            <p:nvPr/>
          </p:nvSpPr>
          <p:spPr bwMode="auto">
            <a:xfrm flipV="1">
              <a:off x="472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2" name="Line 609"/>
            <p:cNvSpPr>
              <a:spLocks noChangeShapeType="1"/>
            </p:cNvSpPr>
            <p:nvPr/>
          </p:nvSpPr>
          <p:spPr bwMode="auto">
            <a:xfrm flipV="1">
              <a:off x="473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3" name="Line 610"/>
            <p:cNvSpPr>
              <a:spLocks noChangeShapeType="1"/>
            </p:cNvSpPr>
            <p:nvPr/>
          </p:nvSpPr>
          <p:spPr bwMode="auto">
            <a:xfrm flipV="1">
              <a:off x="4738"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4" name="Line 611"/>
            <p:cNvSpPr>
              <a:spLocks noChangeShapeType="1"/>
            </p:cNvSpPr>
            <p:nvPr/>
          </p:nvSpPr>
          <p:spPr bwMode="auto">
            <a:xfrm flipV="1">
              <a:off x="475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5" name="Line 612"/>
            <p:cNvSpPr>
              <a:spLocks noChangeShapeType="1"/>
            </p:cNvSpPr>
            <p:nvPr/>
          </p:nvSpPr>
          <p:spPr bwMode="auto">
            <a:xfrm flipV="1">
              <a:off x="476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6" name="Line 613"/>
            <p:cNvSpPr>
              <a:spLocks noChangeShapeType="1"/>
            </p:cNvSpPr>
            <p:nvPr/>
          </p:nvSpPr>
          <p:spPr bwMode="auto">
            <a:xfrm flipV="1">
              <a:off x="476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7" name="Line 614"/>
            <p:cNvSpPr>
              <a:spLocks noChangeShapeType="1"/>
            </p:cNvSpPr>
            <p:nvPr/>
          </p:nvSpPr>
          <p:spPr bwMode="auto">
            <a:xfrm flipV="1">
              <a:off x="478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8" name="Line 615"/>
            <p:cNvSpPr>
              <a:spLocks noChangeShapeType="1"/>
            </p:cNvSpPr>
            <p:nvPr/>
          </p:nvSpPr>
          <p:spPr bwMode="auto">
            <a:xfrm flipV="1">
              <a:off x="478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29" name="Line 616"/>
            <p:cNvSpPr>
              <a:spLocks noChangeShapeType="1"/>
            </p:cNvSpPr>
            <p:nvPr/>
          </p:nvSpPr>
          <p:spPr bwMode="auto">
            <a:xfrm flipV="1">
              <a:off x="479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0" name="Line 617"/>
            <p:cNvSpPr>
              <a:spLocks noChangeShapeType="1"/>
            </p:cNvSpPr>
            <p:nvPr/>
          </p:nvSpPr>
          <p:spPr bwMode="auto">
            <a:xfrm flipV="1">
              <a:off x="479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1" name="Line 618"/>
            <p:cNvSpPr>
              <a:spLocks noChangeShapeType="1"/>
            </p:cNvSpPr>
            <p:nvPr/>
          </p:nvSpPr>
          <p:spPr bwMode="auto">
            <a:xfrm flipV="1">
              <a:off x="480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2" name="Line 619"/>
            <p:cNvSpPr>
              <a:spLocks noChangeShapeType="1"/>
            </p:cNvSpPr>
            <p:nvPr/>
          </p:nvSpPr>
          <p:spPr bwMode="auto">
            <a:xfrm flipV="1">
              <a:off x="480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3" name="Line 620"/>
            <p:cNvSpPr>
              <a:spLocks noChangeShapeType="1"/>
            </p:cNvSpPr>
            <p:nvPr/>
          </p:nvSpPr>
          <p:spPr bwMode="auto">
            <a:xfrm flipV="1">
              <a:off x="481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4" name="Line 621"/>
            <p:cNvSpPr>
              <a:spLocks noChangeShapeType="1"/>
            </p:cNvSpPr>
            <p:nvPr/>
          </p:nvSpPr>
          <p:spPr bwMode="auto">
            <a:xfrm flipV="1">
              <a:off x="481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5" name="Line 622"/>
            <p:cNvSpPr>
              <a:spLocks noChangeShapeType="1"/>
            </p:cNvSpPr>
            <p:nvPr/>
          </p:nvSpPr>
          <p:spPr bwMode="auto">
            <a:xfrm flipV="1">
              <a:off x="482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6" name="Line 623"/>
            <p:cNvSpPr>
              <a:spLocks noChangeShapeType="1"/>
            </p:cNvSpPr>
            <p:nvPr/>
          </p:nvSpPr>
          <p:spPr bwMode="auto">
            <a:xfrm flipV="1">
              <a:off x="482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7" name="Line 624"/>
            <p:cNvSpPr>
              <a:spLocks noChangeShapeType="1"/>
            </p:cNvSpPr>
            <p:nvPr/>
          </p:nvSpPr>
          <p:spPr bwMode="auto">
            <a:xfrm flipV="1">
              <a:off x="483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8" name="Line 625"/>
            <p:cNvSpPr>
              <a:spLocks noChangeShapeType="1"/>
            </p:cNvSpPr>
            <p:nvPr/>
          </p:nvSpPr>
          <p:spPr bwMode="auto">
            <a:xfrm flipV="1">
              <a:off x="483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39" name="Line 626"/>
            <p:cNvSpPr>
              <a:spLocks noChangeShapeType="1"/>
            </p:cNvSpPr>
            <p:nvPr/>
          </p:nvSpPr>
          <p:spPr bwMode="auto">
            <a:xfrm flipV="1">
              <a:off x="484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0" name="Line 627"/>
            <p:cNvSpPr>
              <a:spLocks noChangeShapeType="1"/>
            </p:cNvSpPr>
            <p:nvPr/>
          </p:nvSpPr>
          <p:spPr bwMode="auto">
            <a:xfrm flipV="1">
              <a:off x="484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1" name="Line 628"/>
            <p:cNvSpPr>
              <a:spLocks noChangeShapeType="1"/>
            </p:cNvSpPr>
            <p:nvPr/>
          </p:nvSpPr>
          <p:spPr bwMode="auto">
            <a:xfrm flipV="1">
              <a:off x="487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2" name="Line 629"/>
            <p:cNvSpPr>
              <a:spLocks noChangeShapeType="1"/>
            </p:cNvSpPr>
            <p:nvPr/>
          </p:nvSpPr>
          <p:spPr bwMode="auto">
            <a:xfrm flipV="1">
              <a:off x="487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3" name="Line 630"/>
            <p:cNvSpPr>
              <a:spLocks noChangeShapeType="1"/>
            </p:cNvSpPr>
            <p:nvPr/>
          </p:nvSpPr>
          <p:spPr bwMode="auto">
            <a:xfrm flipV="1">
              <a:off x="491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4" name="Line 631"/>
            <p:cNvSpPr>
              <a:spLocks noChangeShapeType="1"/>
            </p:cNvSpPr>
            <p:nvPr/>
          </p:nvSpPr>
          <p:spPr bwMode="auto">
            <a:xfrm flipV="1">
              <a:off x="4920"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5" name="Line 632"/>
            <p:cNvSpPr>
              <a:spLocks noChangeShapeType="1"/>
            </p:cNvSpPr>
            <p:nvPr/>
          </p:nvSpPr>
          <p:spPr bwMode="auto">
            <a:xfrm flipV="1">
              <a:off x="4931"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6" name="Line 633"/>
            <p:cNvSpPr>
              <a:spLocks noChangeShapeType="1"/>
            </p:cNvSpPr>
            <p:nvPr/>
          </p:nvSpPr>
          <p:spPr bwMode="auto">
            <a:xfrm flipV="1">
              <a:off x="494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7" name="Line 634"/>
            <p:cNvSpPr>
              <a:spLocks noChangeShapeType="1"/>
            </p:cNvSpPr>
            <p:nvPr/>
          </p:nvSpPr>
          <p:spPr bwMode="auto">
            <a:xfrm flipV="1">
              <a:off x="4972"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8" name="Line 635"/>
            <p:cNvSpPr>
              <a:spLocks noChangeShapeType="1"/>
            </p:cNvSpPr>
            <p:nvPr/>
          </p:nvSpPr>
          <p:spPr bwMode="auto">
            <a:xfrm flipV="1">
              <a:off x="501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49" name="Line 636"/>
            <p:cNvSpPr>
              <a:spLocks noChangeShapeType="1"/>
            </p:cNvSpPr>
            <p:nvPr/>
          </p:nvSpPr>
          <p:spPr bwMode="auto">
            <a:xfrm flipV="1">
              <a:off x="510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0" name="Line 637"/>
            <p:cNvSpPr>
              <a:spLocks noChangeShapeType="1"/>
            </p:cNvSpPr>
            <p:nvPr/>
          </p:nvSpPr>
          <p:spPr bwMode="auto">
            <a:xfrm flipV="1">
              <a:off x="5103"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1" name="Line 638"/>
            <p:cNvSpPr>
              <a:spLocks noChangeShapeType="1"/>
            </p:cNvSpPr>
            <p:nvPr/>
          </p:nvSpPr>
          <p:spPr bwMode="auto">
            <a:xfrm flipV="1">
              <a:off x="5145"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2" name="Line 639"/>
            <p:cNvSpPr>
              <a:spLocks noChangeShapeType="1"/>
            </p:cNvSpPr>
            <p:nvPr/>
          </p:nvSpPr>
          <p:spPr bwMode="auto">
            <a:xfrm flipV="1">
              <a:off x="5176"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3" name="Line 640"/>
            <p:cNvSpPr>
              <a:spLocks noChangeShapeType="1"/>
            </p:cNvSpPr>
            <p:nvPr/>
          </p:nvSpPr>
          <p:spPr bwMode="auto">
            <a:xfrm flipV="1">
              <a:off x="5207"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4" name="Line 641"/>
            <p:cNvSpPr>
              <a:spLocks noChangeShapeType="1"/>
            </p:cNvSpPr>
            <p:nvPr/>
          </p:nvSpPr>
          <p:spPr bwMode="auto">
            <a:xfrm flipV="1">
              <a:off x="524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5" name="Line 642"/>
            <p:cNvSpPr>
              <a:spLocks noChangeShapeType="1"/>
            </p:cNvSpPr>
            <p:nvPr/>
          </p:nvSpPr>
          <p:spPr bwMode="auto">
            <a:xfrm flipV="1">
              <a:off x="5254"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6" name="Line 643"/>
            <p:cNvSpPr>
              <a:spLocks noChangeShapeType="1"/>
            </p:cNvSpPr>
            <p:nvPr/>
          </p:nvSpPr>
          <p:spPr bwMode="auto">
            <a:xfrm flipV="1">
              <a:off x="5259" y="1763"/>
              <a:ext cx="0" cy="26"/>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7" name="Freeform 644"/>
            <p:cNvSpPr>
              <a:spLocks/>
            </p:cNvSpPr>
            <p:nvPr/>
          </p:nvSpPr>
          <p:spPr bwMode="auto">
            <a:xfrm>
              <a:off x="1421" y="615"/>
              <a:ext cx="3838" cy="1174"/>
            </a:xfrm>
            <a:custGeom>
              <a:avLst/>
              <a:gdLst>
                <a:gd name="T0" fmla="*/ 166 w 3838"/>
                <a:gd name="T1" fmla="*/ 11 h 1174"/>
                <a:gd name="T2" fmla="*/ 193 w 3838"/>
                <a:gd name="T3" fmla="*/ 31 h 1174"/>
                <a:gd name="T4" fmla="*/ 208 w 3838"/>
                <a:gd name="T5" fmla="*/ 57 h 1174"/>
                <a:gd name="T6" fmla="*/ 245 w 3838"/>
                <a:gd name="T7" fmla="*/ 73 h 1174"/>
                <a:gd name="T8" fmla="*/ 276 w 3838"/>
                <a:gd name="T9" fmla="*/ 98 h 1174"/>
                <a:gd name="T10" fmla="*/ 297 w 3838"/>
                <a:gd name="T11" fmla="*/ 114 h 1174"/>
                <a:gd name="T12" fmla="*/ 318 w 3838"/>
                <a:gd name="T13" fmla="*/ 140 h 1174"/>
                <a:gd name="T14" fmla="*/ 380 w 3838"/>
                <a:gd name="T15" fmla="*/ 160 h 1174"/>
                <a:gd name="T16" fmla="*/ 401 w 3838"/>
                <a:gd name="T17" fmla="*/ 176 h 1174"/>
                <a:gd name="T18" fmla="*/ 427 w 3838"/>
                <a:gd name="T19" fmla="*/ 191 h 1174"/>
                <a:gd name="T20" fmla="*/ 443 w 3838"/>
                <a:gd name="T21" fmla="*/ 212 h 1174"/>
                <a:gd name="T22" fmla="*/ 464 w 3838"/>
                <a:gd name="T23" fmla="*/ 233 h 1174"/>
                <a:gd name="T24" fmla="*/ 474 w 3838"/>
                <a:gd name="T25" fmla="*/ 259 h 1174"/>
                <a:gd name="T26" fmla="*/ 490 w 3838"/>
                <a:gd name="T27" fmla="*/ 279 h 1174"/>
                <a:gd name="T28" fmla="*/ 511 w 3838"/>
                <a:gd name="T29" fmla="*/ 295 h 1174"/>
                <a:gd name="T30" fmla="*/ 547 w 3838"/>
                <a:gd name="T31" fmla="*/ 310 h 1174"/>
                <a:gd name="T32" fmla="*/ 589 w 3838"/>
                <a:gd name="T33" fmla="*/ 326 h 1174"/>
                <a:gd name="T34" fmla="*/ 610 w 3838"/>
                <a:gd name="T35" fmla="*/ 347 h 1174"/>
                <a:gd name="T36" fmla="*/ 625 w 3838"/>
                <a:gd name="T37" fmla="*/ 362 h 1174"/>
                <a:gd name="T38" fmla="*/ 652 w 3838"/>
                <a:gd name="T39" fmla="*/ 378 h 1174"/>
                <a:gd name="T40" fmla="*/ 688 w 3838"/>
                <a:gd name="T41" fmla="*/ 393 h 1174"/>
                <a:gd name="T42" fmla="*/ 714 w 3838"/>
                <a:gd name="T43" fmla="*/ 414 h 1174"/>
                <a:gd name="T44" fmla="*/ 740 w 3838"/>
                <a:gd name="T45" fmla="*/ 434 h 1174"/>
                <a:gd name="T46" fmla="*/ 787 w 3838"/>
                <a:gd name="T47" fmla="*/ 450 h 1174"/>
                <a:gd name="T48" fmla="*/ 813 w 3838"/>
                <a:gd name="T49" fmla="*/ 465 h 1174"/>
                <a:gd name="T50" fmla="*/ 834 w 3838"/>
                <a:gd name="T51" fmla="*/ 491 h 1174"/>
                <a:gd name="T52" fmla="*/ 850 w 3838"/>
                <a:gd name="T53" fmla="*/ 507 h 1174"/>
                <a:gd name="T54" fmla="*/ 907 w 3838"/>
                <a:gd name="T55" fmla="*/ 538 h 1174"/>
                <a:gd name="T56" fmla="*/ 959 w 3838"/>
                <a:gd name="T57" fmla="*/ 553 h 1174"/>
                <a:gd name="T58" fmla="*/ 996 w 3838"/>
                <a:gd name="T59" fmla="*/ 569 h 1174"/>
                <a:gd name="T60" fmla="*/ 1032 w 3838"/>
                <a:gd name="T61" fmla="*/ 589 h 1174"/>
                <a:gd name="T62" fmla="*/ 1043 w 3838"/>
                <a:gd name="T63" fmla="*/ 610 h 1174"/>
                <a:gd name="T64" fmla="*/ 1069 w 3838"/>
                <a:gd name="T65" fmla="*/ 626 h 1174"/>
                <a:gd name="T66" fmla="*/ 1079 w 3838"/>
                <a:gd name="T67" fmla="*/ 646 h 1174"/>
                <a:gd name="T68" fmla="*/ 1105 w 3838"/>
                <a:gd name="T69" fmla="*/ 662 h 1174"/>
                <a:gd name="T70" fmla="*/ 1131 w 3838"/>
                <a:gd name="T71" fmla="*/ 683 h 1174"/>
                <a:gd name="T72" fmla="*/ 1204 w 3838"/>
                <a:gd name="T73" fmla="*/ 703 h 1174"/>
                <a:gd name="T74" fmla="*/ 1246 w 3838"/>
                <a:gd name="T75" fmla="*/ 719 h 1174"/>
                <a:gd name="T76" fmla="*/ 1293 w 3838"/>
                <a:gd name="T77" fmla="*/ 734 h 1174"/>
                <a:gd name="T78" fmla="*/ 1324 w 3838"/>
                <a:gd name="T79" fmla="*/ 755 h 1174"/>
                <a:gd name="T80" fmla="*/ 1361 w 3838"/>
                <a:gd name="T81" fmla="*/ 776 h 1174"/>
                <a:gd name="T82" fmla="*/ 1418 w 3838"/>
                <a:gd name="T83" fmla="*/ 791 h 1174"/>
                <a:gd name="T84" fmla="*/ 1450 w 3838"/>
                <a:gd name="T85" fmla="*/ 817 h 1174"/>
                <a:gd name="T86" fmla="*/ 1496 w 3838"/>
                <a:gd name="T87" fmla="*/ 838 h 1174"/>
                <a:gd name="T88" fmla="*/ 1543 w 3838"/>
                <a:gd name="T89" fmla="*/ 853 h 1174"/>
                <a:gd name="T90" fmla="*/ 1616 w 3838"/>
                <a:gd name="T91" fmla="*/ 869 h 1174"/>
                <a:gd name="T92" fmla="*/ 1658 w 3838"/>
                <a:gd name="T93" fmla="*/ 884 h 1174"/>
                <a:gd name="T94" fmla="*/ 1742 w 3838"/>
                <a:gd name="T95" fmla="*/ 900 h 1174"/>
                <a:gd name="T96" fmla="*/ 1789 w 3838"/>
                <a:gd name="T97" fmla="*/ 926 h 1174"/>
                <a:gd name="T98" fmla="*/ 1903 w 3838"/>
                <a:gd name="T99" fmla="*/ 941 h 1174"/>
                <a:gd name="T100" fmla="*/ 1945 w 3838"/>
                <a:gd name="T101" fmla="*/ 957 h 1174"/>
                <a:gd name="T102" fmla="*/ 1987 w 3838"/>
                <a:gd name="T103" fmla="*/ 972 h 1174"/>
                <a:gd name="T104" fmla="*/ 2101 w 3838"/>
                <a:gd name="T105" fmla="*/ 988 h 1174"/>
                <a:gd name="T106" fmla="*/ 2169 w 3838"/>
                <a:gd name="T107" fmla="*/ 1003 h 1174"/>
                <a:gd name="T108" fmla="*/ 2195 w 3838"/>
                <a:gd name="T109" fmla="*/ 1024 h 1174"/>
                <a:gd name="T110" fmla="*/ 2289 w 3838"/>
                <a:gd name="T111" fmla="*/ 1039 h 1174"/>
                <a:gd name="T112" fmla="*/ 2352 w 3838"/>
                <a:gd name="T113" fmla="*/ 1055 h 1174"/>
                <a:gd name="T114" fmla="*/ 2373 w 3838"/>
                <a:gd name="T115" fmla="*/ 1081 h 1174"/>
                <a:gd name="T116" fmla="*/ 2503 w 3838"/>
                <a:gd name="T117" fmla="*/ 1096 h 1174"/>
                <a:gd name="T118" fmla="*/ 2576 w 3838"/>
                <a:gd name="T119" fmla="*/ 1117 h 1174"/>
                <a:gd name="T120" fmla="*/ 2785 w 3838"/>
                <a:gd name="T121" fmla="*/ 1143 h 1174"/>
                <a:gd name="T122" fmla="*/ 3838 w 3838"/>
                <a:gd name="T123"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8" h="1174">
                  <a:moveTo>
                    <a:pt x="0" y="0"/>
                  </a:moveTo>
                  <a:lnTo>
                    <a:pt x="47" y="0"/>
                  </a:lnTo>
                  <a:lnTo>
                    <a:pt x="47" y="5"/>
                  </a:lnTo>
                  <a:lnTo>
                    <a:pt x="83" y="5"/>
                  </a:lnTo>
                  <a:lnTo>
                    <a:pt x="83" y="11"/>
                  </a:lnTo>
                  <a:lnTo>
                    <a:pt x="166" y="11"/>
                  </a:lnTo>
                  <a:lnTo>
                    <a:pt x="166" y="16"/>
                  </a:lnTo>
                  <a:lnTo>
                    <a:pt x="177" y="16"/>
                  </a:lnTo>
                  <a:lnTo>
                    <a:pt x="177" y="26"/>
                  </a:lnTo>
                  <a:lnTo>
                    <a:pt x="187" y="26"/>
                  </a:lnTo>
                  <a:lnTo>
                    <a:pt x="187" y="31"/>
                  </a:lnTo>
                  <a:lnTo>
                    <a:pt x="193" y="31"/>
                  </a:lnTo>
                  <a:lnTo>
                    <a:pt x="193" y="36"/>
                  </a:lnTo>
                  <a:lnTo>
                    <a:pt x="198" y="36"/>
                  </a:lnTo>
                  <a:lnTo>
                    <a:pt x="198" y="47"/>
                  </a:lnTo>
                  <a:lnTo>
                    <a:pt x="198" y="52"/>
                  </a:lnTo>
                  <a:lnTo>
                    <a:pt x="208" y="52"/>
                  </a:lnTo>
                  <a:lnTo>
                    <a:pt x="208" y="57"/>
                  </a:lnTo>
                  <a:lnTo>
                    <a:pt x="219" y="57"/>
                  </a:lnTo>
                  <a:lnTo>
                    <a:pt x="219" y="62"/>
                  </a:lnTo>
                  <a:lnTo>
                    <a:pt x="219" y="67"/>
                  </a:lnTo>
                  <a:lnTo>
                    <a:pt x="234" y="67"/>
                  </a:lnTo>
                  <a:lnTo>
                    <a:pt x="234" y="73"/>
                  </a:lnTo>
                  <a:lnTo>
                    <a:pt x="245" y="73"/>
                  </a:lnTo>
                  <a:lnTo>
                    <a:pt x="245" y="78"/>
                  </a:lnTo>
                  <a:lnTo>
                    <a:pt x="260" y="78"/>
                  </a:lnTo>
                  <a:lnTo>
                    <a:pt x="260" y="83"/>
                  </a:lnTo>
                  <a:lnTo>
                    <a:pt x="266" y="83"/>
                  </a:lnTo>
                  <a:lnTo>
                    <a:pt x="266" y="98"/>
                  </a:lnTo>
                  <a:lnTo>
                    <a:pt x="276" y="98"/>
                  </a:lnTo>
                  <a:lnTo>
                    <a:pt x="276" y="104"/>
                  </a:lnTo>
                  <a:lnTo>
                    <a:pt x="281" y="104"/>
                  </a:lnTo>
                  <a:lnTo>
                    <a:pt x="281" y="109"/>
                  </a:lnTo>
                  <a:lnTo>
                    <a:pt x="292" y="109"/>
                  </a:lnTo>
                  <a:lnTo>
                    <a:pt x="292" y="114"/>
                  </a:lnTo>
                  <a:lnTo>
                    <a:pt x="297" y="114"/>
                  </a:lnTo>
                  <a:lnTo>
                    <a:pt x="297" y="124"/>
                  </a:lnTo>
                  <a:lnTo>
                    <a:pt x="302" y="124"/>
                  </a:lnTo>
                  <a:lnTo>
                    <a:pt x="302" y="129"/>
                  </a:lnTo>
                  <a:lnTo>
                    <a:pt x="302" y="135"/>
                  </a:lnTo>
                  <a:lnTo>
                    <a:pt x="318" y="135"/>
                  </a:lnTo>
                  <a:lnTo>
                    <a:pt x="318" y="140"/>
                  </a:lnTo>
                  <a:lnTo>
                    <a:pt x="333" y="140"/>
                  </a:lnTo>
                  <a:lnTo>
                    <a:pt x="333" y="150"/>
                  </a:lnTo>
                  <a:lnTo>
                    <a:pt x="349" y="150"/>
                  </a:lnTo>
                  <a:lnTo>
                    <a:pt x="349" y="155"/>
                  </a:lnTo>
                  <a:lnTo>
                    <a:pt x="380" y="155"/>
                  </a:lnTo>
                  <a:lnTo>
                    <a:pt x="380" y="160"/>
                  </a:lnTo>
                  <a:lnTo>
                    <a:pt x="386" y="160"/>
                  </a:lnTo>
                  <a:lnTo>
                    <a:pt x="386" y="166"/>
                  </a:lnTo>
                  <a:lnTo>
                    <a:pt x="396" y="166"/>
                  </a:lnTo>
                  <a:lnTo>
                    <a:pt x="396" y="171"/>
                  </a:lnTo>
                  <a:lnTo>
                    <a:pt x="401" y="171"/>
                  </a:lnTo>
                  <a:lnTo>
                    <a:pt x="401" y="176"/>
                  </a:lnTo>
                  <a:lnTo>
                    <a:pt x="406" y="176"/>
                  </a:lnTo>
                  <a:lnTo>
                    <a:pt x="406" y="181"/>
                  </a:lnTo>
                  <a:lnTo>
                    <a:pt x="406" y="186"/>
                  </a:lnTo>
                  <a:lnTo>
                    <a:pt x="412" y="186"/>
                  </a:lnTo>
                  <a:lnTo>
                    <a:pt x="412" y="191"/>
                  </a:lnTo>
                  <a:lnTo>
                    <a:pt x="427" y="191"/>
                  </a:lnTo>
                  <a:lnTo>
                    <a:pt x="427" y="197"/>
                  </a:lnTo>
                  <a:lnTo>
                    <a:pt x="427" y="202"/>
                  </a:lnTo>
                  <a:lnTo>
                    <a:pt x="432" y="202"/>
                  </a:lnTo>
                  <a:lnTo>
                    <a:pt x="432" y="207"/>
                  </a:lnTo>
                  <a:lnTo>
                    <a:pt x="443" y="207"/>
                  </a:lnTo>
                  <a:lnTo>
                    <a:pt x="443" y="212"/>
                  </a:lnTo>
                  <a:lnTo>
                    <a:pt x="443" y="217"/>
                  </a:lnTo>
                  <a:lnTo>
                    <a:pt x="459" y="217"/>
                  </a:lnTo>
                  <a:lnTo>
                    <a:pt x="459" y="222"/>
                  </a:lnTo>
                  <a:lnTo>
                    <a:pt x="459" y="228"/>
                  </a:lnTo>
                  <a:lnTo>
                    <a:pt x="464" y="228"/>
                  </a:lnTo>
                  <a:lnTo>
                    <a:pt x="464" y="233"/>
                  </a:lnTo>
                  <a:lnTo>
                    <a:pt x="464" y="238"/>
                  </a:lnTo>
                  <a:lnTo>
                    <a:pt x="464" y="248"/>
                  </a:lnTo>
                  <a:lnTo>
                    <a:pt x="469" y="248"/>
                  </a:lnTo>
                  <a:lnTo>
                    <a:pt x="469" y="253"/>
                  </a:lnTo>
                  <a:lnTo>
                    <a:pt x="474" y="253"/>
                  </a:lnTo>
                  <a:lnTo>
                    <a:pt x="474" y="259"/>
                  </a:lnTo>
                  <a:lnTo>
                    <a:pt x="479" y="259"/>
                  </a:lnTo>
                  <a:lnTo>
                    <a:pt x="479" y="269"/>
                  </a:lnTo>
                  <a:lnTo>
                    <a:pt x="485" y="269"/>
                  </a:lnTo>
                  <a:lnTo>
                    <a:pt x="485" y="274"/>
                  </a:lnTo>
                  <a:lnTo>
                    <a:pt x="490" y="274"/>
                  </a:lnTo>
                  <a:lnTo>
                    <a:pt x="490" y="279"/>
                  </a:lnTo>
                  <a:lnTo>
                    <a:pt x="500" y="279"/>
                  </a:lnTo>
                  <a:lnTo>
                    <a:pt x="500" y="284"/>
                  </a:lnTo>
                  <a:lnTo>
                    <a:pt x="505" y="284"/>
                  </a:lnTo>
                  <a:lnTo>
                    <a:pt x="505" y="290"/>
                  </a:lnTo>
                  <a:lnTo>
                    <a:pt x="511" y="290"/>
                  </a:lnTo>
                  <a:lnTo>
                    <a:pt x="511" y="295"/>
                  </a:lnTo>
                  <a:lnTo>
                    <a:pt x="516" y="295"/>
                  </a:lnTo>
                  <a:lnTo>
                    <a:pt x="516" y="300"/>
                  </a:lnTo>
                  <a:lnTo>
                    <a:pt x="521" y="300"/>
                  </a:lnTo>
                  <a:lnTo>
                    <a:pt x="521" y="305"/>
                  </a:lnTo>
                  <a:lnTo>
                    <a:pt x="547" y="305"/>
                  </a:lnTo>
                  <a:lnTo>
                    <a:pt x="547" y="310"/>
                  </a:lnTo>
                  <a:lnTo>
                    <a:pt x="573" y="310"/>
                  </a:lnTo>
                  <a:lnTo>
                    <a:pt x="573" y="316"/>
                  </a:lnTo>
                  <a:lnTo>
                    <a:pt x="584" y="316"/>
                  </a:lnTo>
                  <a:lnTo>
                    <a:pt x="584" y="321"/>
                  </a:lnTo>
                  <a:lnTo>
                    <a:pt x="589" y="321"/>
                  </a:lnTo>
                  <a:lnTo>
                    <a:pt x="589" y="326"/>
                  </a:lnTo>
                  <a:lnTo>
                    <a:pt x="589" y="331"/>
                  </a:lnTo>
                  <a:lnTo>
                    <a:pt x="599" y="331"/>
                  </a:lnTo>
                  <a:lnTo>
                    <a:pt x="599" y="336"/>
                  </a:lnTo>
                  <a:lnTo>
                    <a:pt x="610" y="336"/>
                  </a:lnTo>
                  <a:lnTo>
                    <a:pt x="610" y="341"/>
                  </a:lnTo>
                  <a:lnTo>
                    <a:pt x="610" y="347"/>
                  </a:lnTo>
                  <a:lnTo>
                    <a:pt x="615" y="347"/>
                  </a:lnTo>
                  <a:lnTo>
                    <a:pt x="615" y="352"/>
                  </a:lnTo>
                  <a:lnTo>
                    <a:pt x="620" y="352"/>
                  </a:lnTo>
                  <a:lnTo>
                    <a:pt x="620" y="357"/>
                  </a:lnTo>
                  <a:lnTo>
                    <a:pt x="625" y="357"/>
                  </a:lnTo>
                  <a:lnTo>
                    <a:pt x="625" y="362"/>
                  </a:lnTo>
                  <a:lnTo>
                    <a:pt x="625" y="367"/>
                  </a:lnTo>
                  <a:lnTo>
                    <a:pt x="631" y="367"/>
                  </a:lnTo>
                  <a:lnTo>
                    <a:pt x="631" y="372"/>
                  </a:lnTo>
                  <a:lnTo>
                    <a:pt x="636" y="372"/>
                  </a:lnTo>
                  <a:lnTo>
                    <a:pt x="636" y="378"/>
                  </a:lnTo>
                  <a:lnTo>
                    <a:pt x="652" y="378"/>
                  </a:lnTo>
                  <a:lnTo>
                    <a:pt x="652" y="383"/>
                  </a:lnTo>
                  <a:lnTo>
                    <a:pt x="662" y="383"/>
                  </a:lnTo>
                  <a:lnTo>
                    <a:pt x="662" y="388"/>
                  </a:lnTo>
                  <a:lnTo>
                    <a:pt x="667" y="388"/>
                  </a:lnTo>
                  <a:lnTo>
                    <a:pt x="667" y="393"/>
                  </a:lnTo>
                  <a:lnTo>
                    <a:pt x="688" y="393"/>
                  </a:lnTo>
                  <a:lnTo>
                    <a:pt x="688" y="398"/>
                  </a:lnTo>
                  <a:lnTo>
                    <a:pt x="688" y="403"/>
                  </a:lnTo>
                  <a:lnTo>
                    <a:pt x="698" y="403"/>
                  </a:lnTo>
                  <a:lnTo>
                    <a:pt x="698" y="409"/>
                  </a:lnTo>
                  <a:lnTo>
                    <a:pt x="714" y="409"/>
                  </a:lnTo>
                  <a:lnTo>
                    <a:pt x="714" y="414"/>
                  </a:lnTo>
                  <a:lnTo>
                    <a:pt x="730" y="414"/>
                  </a:lnTo>
                  <a:lnTo>
                    <a:pt x="730" y="419"/>
                  </a:lnTo>
                  <a:lnTo>
                    <a:pt x="740" y="419"/>
                  </a:lnTo>
                  <a:lnTo>
                    <a:pt x="740" y="424"/>
                  </a:lnTo>
                  <a:lnTo>
                    <a:pt x="740" y="429"/>
                  </a:lnTo>
                  <a:lnTo>
                    <a:pt x="740" y="434"/>
                  </a:lnTo>
                  <a:lnTo>
                    <a:pt x="745" y="434"/>
                  </a:lnTo>
                  <a:lnTo>
                    <a:pt x="745" y="440"/>
                  </a:lnTo>
                  <a:lnTo>
                    <a:pt x="745" y="445"/>
                  </a:lnTo>
                  <a:lnTo>
                    <a:pt x="777" y="445"/>
                  </a:lnTo>
                  <a:lnTo>
                    <a:pt x="777" y="450"/>
                  </a:lnTo>
                  <a:lnTo>
                    <a:pt x="787" y="450"/>
                  </a:lnTo>
                  <a:lnTo>
                    <a:pt x="787" y="455"/>
                  </a:lnTo>
                  <a:lnTo>
                    <a:pt x="792" y="455"/>
                  </a:lnTo>
                  <a:lnTo>
                    <a:pt x="792" y="460"/>
                  </a:lnTo>
                  <a:lnTo>
                    <a:pt x="803" y="460"/>
                  </a:lnTo>
                  <a:lnTo>
                    <a:pt x="803" y="465"/>
                  </a:lnTo>
                  <a:lnTo>
                    <a:pt x="813" y="465"/>
                  </a:lnTo>
                  <a:lnTo>
                    <a:pt x="813" y="471"/>
                  </a:lnTo>
                  <a:lnTo>
                    <a:pt x="829" y="471"/>
                  </a:lnTo>
                  <a:lnTo>
                    <a:pt x="829" y="481"/>
                  </a:lnTo>
                  <a:lnTo>
                    <a:pt x="834" y="481"/>
                  </a:lnTo>
                  <a:lnTo>
                    <a:pt x="834" y="486"/>
                  </a:lnTo>
                  <a:lnTo>
                    <a:pt x="834" y="491"/>
                  </a:lnTo>
                  <a:lnTo>
                    <a:pt x="839" y="491"/>
                  </a:lnTo>
                  <a:lnTo>
                    <a:pt x="839" y="496"/>
                  </a:lnTo>
                  <a:lnTo>
                    <a:pt x="839" y="502"/>
                  </a:lnTo>
                  <a:lnTo>
                    <a:pt x="844" y="502"/>
                  </a:lnTo>
                  <a:lnTo>
                    <a:pt x="844" y="507"/>
                  </a:lnTo>
                  <a:lnTo>
                    <a:pt x="850" y="507"/>
                  </a:lnTo>
                  <a:lnTo>
                    <a:pt x="850" y="517"/>
                  </a:lnTo>
                  <a:lnTo>
                    <a:pt x="860" y="517"/>
                  </a:lnTo>
                  <a:lnTo>
                    <a:pt x="860" y="533"/>
                  </a:lnTo>
                  <a:lnTo>
                    <a:pt x="865" y="533"/>
                  </a:lnTo>
                  <a:lnTo>
                    <a:pt x="865" y="538"/>
                  </a:lnTo>
                  <a:lnTo>
                    <a:pt x="907" y="538"/>
                  </a:lnTo>
                  <a:lnTo>
                    <a:pt x="907" y="543"/>
                  </a:lnTo>
                  <a:lnTo>
                    <a:pt x="933" y="543"/>
                  </a:lnTo>
                  <a:lnTo>
                    <a:pt x="933" y="548"/>
                  </a:lnTo>
                  <a:lnTo>
                    <a:pt x="938" y="548"/>
                  </a:lnTo>
                  <a:lnTo>
                    <a:pt x="938" y="553"/>
                  </a:lnTo>
                  <a:lnTo>
                    <a:pt x="959" y="553"/>
                  </a:lnTo>
                  <a:lnTo>
                    <a:pt x="959" y="558"/>
                  </a:lnTo>
                  <a:lnTo>
                    <a:pt x="964" y="558"/>
                  </a:lnTo>
                  <a:lnTo>
                    <a:pt x="964" y="564"/>
                  </a:lnTo>
                  <a:lnTo>
                    <a:pt x="991" y="564"/>
                  </a:lnTo>
                  <a:lnTo>
                    <a:pt x="991" y="569"/>
                  </a:lnTo>
                  <a:lnTo>
                    <a:pt x="996" y="569"/>
                  </a:lnTo>
                  <a:lnTo>
                    <a:pt x="996" y="579"/>
                  </a:lnTo>
                  <a:lnTo>
                    <a:pt x="1011" y="579"/>
                  </a:lnTo>
                  <a:lnTo>
                    <a:pt x="1011" y="584"/>
                  </a:lnTo>
                  <a:lnTo>
                    <a:pt x="1027" y="584"/>
                  </a:lnTo>
                  <a:lnTo>
                    <a:pt x="1027" y="589"/>
                  </a:lnTo>
                  <a:lnTo>
                    <a:pt x="1032" y="589"/>
                  </a:lnTo>
                  <a:lnTo>
                    <a:pt x="1032" y="595"/>
                  </a:lnTo>
                  <a:lnTo>
                    <a:pt x="1032" y="600"/>
                  </a:lnTo>
                  <a:lnTo>
                    <a:pt x="1037" y="600"/>
                  </a:lnTo>
                  <a:lnTo>
                    <a:pt x="1037" y="605"/>
                  </a:lnTo>
                  <a:lnTo>
                    <a:pt x="1043" y="605"/>
                  </a:lnTo>
                  <a:lnTo>
                    <a:pt x="1043" y="610"/>
                  </a:lnTo>
                  <a:lnTo>
                    <a:pt x="1048" y="610"/>
                  </a:lnTo>
                  <a:lnTo>
                    <a:pt x="1048" y="615"/>
                  </a:lnTo>
                  <a:lnTo>
                    <a:pt x="1064" y="615"/>
                  </a:lnTo>
                  <a:lnTo>
                    <a:pt x="1064" y="621"/>
                  </a:lnTo>
                  <a:lnTo>
                    <a:pt x="1064" y="626"/>
                  </a:lnTo>
                  <a:lnTo>
                    <a:pt x="1069" y="626"/>
                  </a:lnTo>
                  <a:lnTo>
                    <a:pt x="1069" y="631"/>
                  </a:lnTo>
                  <a:lnTo>
                    <a:pt x="1069" y="636"/>
                  </a:lnTo>
                  <a:lnTo>
                    <a:pt x="1074" y="636"/>
                  </a:lnTo>
                  <a:lnTo>
                    <a:pt x="1074" y="641"/>
                  </a:lnTo>
                  <a:lnTo>
                    <a:pt x="1079" y="641"/>
                  </a:lnTo>
                  <a:lnTo>
                    <a:pt x="1079" y="646"/>
                  </a:lnTo>
                  <a:lnTo>
                    <a:pt x="1090" y="646"/>
                  </a:lnTo>
                  <a:lnTo>
                    <a:pt x="1090" y="652"/>
                  </a:lnTo>
                  <a:lnTo>
                    <a:pt x="1100" y="652"/>
                  </a:lnTo>
                  <a:lnTo>
                    <a:pt x="1100" y="657"/>
                  </a:lnTo>
                  <a:lnTo>
                    <a:pt x="1105" y="657"/>
                  </a:lnTo>
                  <a:lnTo>
                    <a:pt x="1105" y="662"/>
                  </a:lnTo>
                  <a:lnTo>
                    <a:pt x="1121" y="662"/>
                  </a:lnTo>
                  <a:lnTo>
                    <a:pt x="1121" y="667"/>
                  </a:lnTo>
                  <a:lnTo>
                    <a:pt x="1126" y="667"/>
                  </a:lnTo>
                  <a:lnTo>
                    <a:pt x="1126" y="672"/>
                  </a:lnTo>
                  <a:lnTo>
                    <a:pt x="1131" y="672"/>
                  </a:lnTo>
                  <a:lnTo>
                    <a:pt x="1131" y="683"/>
                  </a:lnTo>
                  <a:lnTo>
                    <a:pt x="1168" y="683"/>
                  </a:lnTo>
                  <a:lnTo>
                    <a:pt x="1168" y="693"/>
                  </a:lnTo>
                  <a:lnTo>
                    <a:pt x="1184" y="693"/>
                  </a:lnTo>
                  <a:lnTo>
                    <a:pt x="1184" y="698"/>
                  </a:lnTo>
                  <a:lnTo>
                    <a:pt x="1204" y="698"/>
                  </a:lnTo>
                  <a:lnTo>
                    <a:pt x="1204" y="703"/>
                  </a:lnTo>
                  <a:lnTo>
                    <a:pt x="1225" y="703"/>
                  </a:lnTo>
                  <a:lnTo>
                    <a:pt x="1225" y="708"/>
                  </a:lnTo>
                  <a:lnTo>
                    <a:pt x="1225" y="714"/>
                  </a:lnTo>
                  <a:lnTo>
                    <a:pt x="1236" y="714"/>
                  </a:lnTo>
                  <a:lnTo>
                    <a:pt x="1236" y="719"/>
                  </a:lnTo>
                  <a:lnTo>
                    <a:pt x="1246" y="719"/>
                  </a:lnTo>
                  <a:lnTo>
                    <a:pt x="1246" y="724"/>
                  </a:lnTo>
                  <a:lnTo>
                    <a:pt x="1251" y="724"/>
                  </a:lnTo>
                  <a:lnTo>
                    <a:pt x="1251" y="729"/>
                  </a:lnTo>
                  <a:lnTo>
                    <a:pt x="1277" y="729"/>
                  </a:lnTo>
                  <a:lnTo>
                    <a:pt x="1277" y="734"/>
                  </a:lnTo>
                  <a:lnTo>
                    <a:pt x="1293" y="734"/>
                  </a:lnTo>
                  <a:lnTo>
                    <a:pt x="1293" y="739"/>
                  </a:lnTo>
                  <a:lnTo>
                    <a:pt x="1303" y="739"/>
                  </a:lnTo>
                  <a:lnTo>
                    <a:pt x="1303" y="750"/>
                  </a:lnTo>
                  <a:lnTo>
                    <a:pt x="1309" y="750"/>
                  </a:lnTo>
                  <a:lnTo>
                    <a:pt x="1309" y="755"/>
                  </a:lnTo>
                  <a:lnTo>
                    <a:pt x="1324" y="755"/>
                  </a:lnTo>
                  <a:lnTo>
                    <a:pt x="1324" y="760"/>
                  </a:lnTo>
                  <a:lnTo>
                    <a:pt x="1335" y="760"/>
                  </a:lnTo>
                  <a:lnTo>
                    <a:pt x="1335" y="770"/>
                  </a:lnTo>
                  <a:lnTo>
                    <a:pt x="1340" y="770"/>
                  </a:lnTo>
                  <a:lnTo>
                    <a:pt x="1340" y="776"/>
                  </a:lnTo>
                  <a:lnTo>
                    <a:pt x="1361" y="776"/>
                  </a:lnTo>
                  <a:lnTo>
                    <a:pt x="1361" y="781"/>
                  </a:lnTo>
                  <a:lnTo>
                    <a:pt x="1382" y="781"/>
                  </a:lnTo>
                  <a:lnTo>
                    <a:pt x="1382" y="786"/>
                  </a:lnTo>
                  <a:lnTo>
                    <a:pt x="1403" y="786"/>
                  </a:lnTo>
                  <a:lnTo>
                    <a:pt x="1403" y="791"/>
                  </a:lnTo>
                  <a:lnTo>
                    <a:pt x="1418" y="791"/>
                  </a:lnTo>
                  <a:lnTo>
                    <a:pt x="1418" y="796"/>
                  </a:lnTo>
                  <a:lnTo>
                    <a:pt x="1429" y="796"/>
                  </a:lnTo>
                  <a:lnTo>
                    <a:pt x="1429" y="801"/>
                  </a:lnTo>
                  <a:lnTo>
                    <a:pt x="1450" y="801"/>
                  </a:lnTo>
                  <a:lnTo>
                    <a:pt x="1450" y="812"/>
                  </a:lnTo>
                  <a:lnTo>
                    <a:pt x="1450" y="817"/>
                  </a:lnTo>
                  <a:lnTo>
                    <a:pt x="1460" y="817"/>
                  </a:lnTo>
                  <a:lnTo>
                    <a:pt x="1460" y="822"/>
                  </a:lnTo>
                  <a:lnTo>
                    <a:pt x="1481" y="822"/>
                  </a:lnTo>
                  <a:lnTo>
                    <a:pt x="1481" y="832"/>
                  </a:lnTo>
                  <a:lnTo>
                    <a:pt x="1496" y="832"/>
                  </a:lnTo>
                  <a:lnTo>
                    <a:pt x="1496" y="838"/>
                  </a:lnTo>
                  <a:lnTo>
                    <a:pt x="1512" y="838"/>
                  </a:lnTo>
                  <a:lnTo>
                    <a:pt x="1512" y="843"/>
                  </a:lnTo>
                  <a:lnTo>
                    <a:pt x="1523" y="843"/>
                  </a:lnTo>
                  <a:lnTo>
                    <a:pt x="1523" y="848"/>
                  </a:lnTo>
                  <a:lnTo>
                    <a:pt x="1543" y="848"/>
                  </a:lnTo>
                  <a:lnTo>
                    <a:pt x="1543" y="853"/>
                  </a:lnTo>
                  <a:lnTo>
                    <a:pt x="1585" y="853"/>
                  </a:lnTo>
                  <a:lnTo>
                    <a:pt x="1585" y="858"/>
                  </a:lnTo>
                  <a:lnTo>
                    <a:pt x="1601" y="858"/>
                  </a:lnTo>
                  <a:lnTo>
                    <a:pt x="1601" y="863"/>
                  </a:lnTo>
                  <a:lnTo>
                    <a:pt x="1616" y="863"/>
                  </a:lnTo>
                  <a:lnTo>
                    <a:pt x="1616" y="869"/>
                  </a:lnTo>
                  <a:lnTo>
                    <a:pt x="1627" y="869"/>
                  </a:lnTo>
                  <a:lnTo>
                    <a:pt x="1627" y="874"/>
                  </a:lnTo>
                  <a:lnTo>
                    <a:pt x="1653" y="874"/>
                  </a:lnTo>
                  <a:lnTo>
                    <a:pt x="1653" y="879"/>
                  </a:lnTo>
                  <a:lnTo>
                    <a:pt x="1658" y="879"/>
                  </a:lnTo>
                  <a:lnTo>
                    <a:pt x="1658" y="884"/>
                  </a:lnTo>
                  <a:lnTo>
                    <a:pt x="1669" y="884"/>
                  </a:lnTo>
                  <a:lnTo>
                    <a:pt x="1669" y="889"/>
                  </a:lnTo>
                  <a:lnTo>
                    <a:pt x="1700" y="889"/>
                  </a:lnTo>
                  <a:lnTo>
                    <a:pt x="1700" y="894"/>
                  </a:lnTo>
                  <a:lnTo>
                    <a:pt x="1700" y="900"/>
                  </a:lnTo>
                  <a:lnTo>
                    <a:pt x="1742" y="900"/>
                  </a:lnTo>
                  <a:lnTo>
                    <a:pt x="1742" y="905"/>
                  </a:lnTo>
                  <a:lnTo>
                    <a:pt x="1773" y="905"/>
                  </a:lnTo>
                  <a:lnTo>
                    <a:pt x="1773" y="910"/>
                  </a:lnTo>
                  <a:lnTo>
                    <a:pt x="1773" y="920"/>
                  </a:lnTo>
                  <a:lnTo>
                    <a:pt x="1789" y="920"/>
                  </a:lnTo>
                  <a:lnTo>
                    <a:pt x="1789" y="926"/>
                  </a:lnTo>
                  <a:lnTo>
                    <a:pt x="1835" y="926"/>
                  </a:lnTo>
                  <a:lnTo>
                    <a:pt x="1835" y="931"/>
                  </a:lnTo>
                  <a:lnTo>
                    <a:pt x="1867" y="931"/>
                  </a:lnTo>
                  <a:lnTo>
                    <a:pt x="1867" y="936"/>
                  </a:lnTo>
                  <a:lnTo>
                    <a:pt x="1903" y="936"/>
                  </a:lnTo>
                  <a:lnTo>
                    <a:pt x="1903" y="941"/>
                  </a:lnTo>
                  <a:lnTo>
                    <a:pt x="1914" y="941"/>
                  </a:lnTo>
                  <a:lnTo>
                    <a:pt x="1914" y="946"/>
                  </a:lnTo>
                  <a:lnTo>
                    <a:pt x="1940" y="946"/>
                  </a:lnTo>
                  <a:lnTo>
                    <a:pt x="1940" y="951"/>
                  </a:lnTo>
                  <a:lnTo>
                    <a:pt x="1945" y="951"/>
                  </a:lnTo>
                  <a:lnTo>
                    <a:pt x="1945" y="957"/>
                  </a:lnTo>
                  <a:lnTo>
                    <a:pt x="1971" y="957"/>
                  </a:lnTo>
                  <a:lnTo>
                    <a:pt x="1971" y="962"/>
                  </a:lnTo>
                  <a:lnTo>
                    <a:pt x="1976" y="962"/>
                  </a:lnTo>
                  <a:lnTo>
                    <a:pt x="1976" y="967"/>
                  </a:lnTo>
                  <a:lnTo>
                    <a:pt x="1987" y="967"/>
                  </a:lnTo>
                  <a:lnTo>
                    <a:pt x="1987" y="972"/>
                  </a:lnTo>
                  <a:lnTo>
                    <a:pt x="2086" y="972"/>
                  </a:lnTo>
                  <a:lnTo>
                    <a:pt x="2086" y="977"/>
                  </a:lnTo>
                  <a:lnTo>
                    <a:pt x="2091" y="977"/>
                  </a:lnTo>
                  <a:lnTo>
                    <a:pt x="2091" y="982"/>
                  </a:lnTo>
                  <a:lnTo>
                    <a:pt x="2101" y="982"/>
                  </a:lnTo>
                  <a:lnTo>
                    <a:pt x="2101" y="988"/>
                  </a:lnTo>
                  <a:lnTo>
                    <a:pt x="2128" y="988"/>
                  </a:lnTo>
                  <a:lnTo>
                    <a:pt x="2128" y="993"/>
                  </a:lnTo>
                  <a:lnTo>
                    <a:pt x="2148" y="993"/>
                  </a:lnTo>
                  <a:lnTo>
                    <a:pt x="2148" y="998"/>
                  </a:lnTo>
                  <a:lnTo>
                    <a:pt x="2169" y="998"/>
                  </a:lnTo>
                  <a:lnTo>
                    <a:pt x="2169" y="1003"/>
                  </a:lnTo>
                  <a:lnTo>
                    <a:pt x="2185" y="1003"/>
                  </a:lnTo>
                  <a:lnTo>
                    <a:pt x="2185" y="1013"/>
                  </a:lnTo>
                  <a:lnTo>
                    <a:pt x="2190" y="1013"/>
                  </a:lnTo>
                  <a:lnTo>
                    <a:pt x="2190" y="1019"/>
                  </a:lnTo>
                  <a:lnTo>
                    <a:pt x="2195" y="1019"/>
                  </a:lnTo>
                  <a:lnTo>
                    <a:pt x="2195" y="1024"/>
                  </a:lnTo>
                  <a:lnTo>
                    <a:pt x="2201" y="1024"/>
                  </a:lnTo>
                  <a:lnTo>
                    <a:pt x="2201" y="1029"/>
                  </a:lnTo>
                  <a:lnTo>
                    <a:pt x="2284" y="1029"/>
                  </a:lnTo>
                  <a:lnTo>
                    <a:pt x="2284" y="1034"/>
                  </a:lnTo>
                  <a:lnTo>
                    <a:pt x="2289" y="1034"/>
                  </a:lnTo>
                  <a:lnTo>
                    <a:pt x="2289" y="1039"/>
                  </a:lnTo>
                  <a:lnTo>
                    <a:pt x="2305" y="1039"/>
                  </a:lnTo>
                  <a:lnTo>
                    <a:pt x="2305" y="1044"/>
                  </a:lnTo>
                  <a:lnTo>
                    <a:pt x="2310" y="1044"/>
                  </a:lnTo>
                  <a:lnTo>
                    <a:pt x="2310" y="1050"/>
                  </a:lnTo>
                  <a:lnTo>
                    <a:pt x="2352" y="1050"/>
                  </a:lnTo>
                  <a:lnTo>
                    <a:pt x="2352" y="1055"/>
                  </a:lnTo>
                  <a:lnTo>
                    <a:pt x="2357" y="1055"/>
                  </a:lnTo>
                  <a:lnTo>
                    <a:pt x="2357" y="1065"/>
                  </a:lnTo>
                  <a:lnTo>
                    <a:pt x="2367" y="1065"/>
                  </a:lnTo>
                  <a:lnTo>
                    <a:pt x="2367" y="1070"/>
                  </a:lnTo>
                  <a:lnTo>
                    <a:pt x="2367" y="1081"/>
                  </a:lnTo>
                  <a:lnTo>
                    <a:pt x="2373" y="1081"/>
                  </a:lnTo>
                  <a:lnTo>
                    <a:pt x="2373" y="1086"/>
                  </a:lnTo>
                  <a:lnTo>
                    <a:pt x="2467" y="1086"/>
                  </a:lnTo>
                  <a:lnTo>
                    <a:pt x="2467" y="1091"/>
                  </a:lnTo>
                  <a:lnTo>
                    <a:pt x="2493" y="1091"/>
                  </a:lnTo>
                  <a:lnTo>
                    <a:pt x="2493" y="1096"/>
                  </a:lnTo>
                  <a:lnTo>
                    <a:pt x="2503" y="1096"/>
                  </a:lnTo>
                  <a:lnTo>
                    <a:pt x="2503" y="1101"/>
                  </a:lnTo>
                  <a:lnTo>
                    <a:pt x="2555" y="1101"/>
                  </a:lnTo>
                  <a:lnTo>
                    <a:pt x="2555" y="1112"/>
                  </a:lnTo>
                  <a:lnTo>
                    <a:pt x="2571" y="1112"/>
                  </a:lnTo>
                  <a:lnTo>
                    <a:pt x="2571" y="1117"/>
                  </a:lnTo>
                  <a:lnTo>
                    <a:pt x="2576" y="1117"/>
                  </a:lnTo>
                  <a:lnTo>
                    <a:pt x="2576" y="1122"/>
                  </a:lnTo>
                  <a:lnTo>
                    <a:pt x="2670" y="1122"/>
                  </a:lnTo>
                  <a:lnTo>
                    <a:pt x="2670" y="1132"/>
                  </a:lnTo>
                  <a:lnTo>
                    <a:pt x="2774" y="1132"/>
                  </a:lnTo>
                  <a:lnTo>
                    <a:pt x="2774" y="1143"/>
                  </a:lnTo>
                  <a:lnTo>
                    <a:pt x="2785" y="1143"/>
                  </a:lnTo>
                  <a:lnTo>
                    <a:pt x="2785" y="1153"/>
                  </a:lnTo>
                  <a:lnTo>
                    <a:pt x="2837" y="1153"/>
                  </a:lnTo>
                  <a:lnTo>
                    <a:pt x="2837" y="1163"/>
                  </a:lnTo>
                  <a:lnTo>
                    <a:pt x="2962" y="1163"/>
                  </a:lnTo>
                  <a:lnTo>
                    <a:pt x="2962" y="1174"/>
                  </a:lnTo>
                  <a:lnTo>
                    <a:pt x="3838" y="1174"/>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58" name="Rectangle 645"/>
            <p:cNvSpPr>
              <a:spLocks noChangeArrowheads="1"/>
            </p:cNvSpPr>
            <p:nvPr/>
          </p:nvSpPr>
          <p:spPr bwMode="auto">
            <a:xfrm>
              <a:off x="1085" y="3407"/>
              <a:ext cx="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O</a:t>
              </a:r>
              <a:endParaRPr lang="en-US" altLang="en-US" sz="1350">
                <a:solidFill>
                  <a:prstClr val="black"/>
                </a:solidFill>
                <a:latin typeface="+mn-lt"/>
              </a:endParaRPr>
            </a:p>
          </p:txBody>
        </p:sp>
        <p:sp>
          <p:nvSpPr>
            <p:cNvPr id="59" name="Line 646"/>
            <p:cNvSpPr>
              <a:spLocks noChangeShapeType="1"/>
            </p:cNvSpPr>
            <p:nvPr/>
          </p:nvSpPr>
          <p:spPr bwMode="auto">
            <a:xfrm>
              <a:off x="1071" y="3572"/>
              <a:ext cx="17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0" name="Rectangle 647"/>
            <p:cNvSpPr>
              <a:spLocks noChangeArrowheads="1"/>
            </p:cNvSpPr>
            <p:nvPr/>
          </p:nvSpPr>
          <p:spPr bwMode="auto">
            <a:xfrm>
              <a:off x="1351" y="3407"/>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N</a:t>
              </a:r>
              <a:endParaRPr lang="en-US" altLang="en-US" sz="1350">
                <a:solidFill>
                  <a:prstClr val="black"/>
                </a:solidFill>
                <a:latin typeface="+mn-lt"/>
              </a:endParaRPr>
            </a:p>
          </p:txBody>
        </p:sp>
        <p:sp>
          <p:nvSpPr>
            <p:cNvPr id="61" name="Line 648"/>
            <p:cNvSpPr>
              <a:spLocks noChangeShapeType="1"/>
            </p:cNvSpPr>
            <p:nvPr/>
          </p:nvSpPr>
          <p:spPr bwMode="auto">
            <a:xfrm>
              <a:off x="1332" y="3572"/>
              <a:ext cx="17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2" name="Rectangle 649"/>
            <p:cNvSpPr>
              <a:spLocks noChangeArrowheads="1"/>
            </p:cNvSpPr>
            <p:nvPr/>
          </p:nvSpPr>
          <p:spPr bwMode="auto">
            <a:xfrm>
              <a:off x="1942" y="3407"/>
              <a:ext cx="15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dirty="0">
                  <a:solidFill>
                    <a:srgbClr val="000000"/>
                  </a:solidFill>
                  <a:latin typeface="+mn-lt"/>
                </a:rPr>
                <a:t>Number of patients at risk</a:t>
              </a:r>
              <a:endParaRPr lang="en-US" altLang="en-US" sz="1350" dirty="0">
                <a:solidFill>
                  <a:prstClr val="black"/>
                </a:solidFill>
                <a:latin typeface="+mn-lt"/>
              </a:endParaRPr>
            </a:p>
          </p:txBody>
        </p:sp>
        <p:sp>
          <p:nvSpPr>
            <p:cNvPr id="63" name="Line 650"/>
            <p:cNvSpPr>
              <a:spLocks noChangeShapeType="1"/>
            </p:cNvSpPr>
            <p:nvPr/>
          </p:nvSpPr>
          <p:spPr bwMode="auto">
            <a:xfrm>
              <a:off x="1853" y="3572"/>
              <a:ext cx="3307"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64" name="Rectangle 651"/>
            <p:cNvSpPr>
              <a:spLocks noChangeArrowheads="1"/>
            </p:cNvSpPr>
            <p:nvPr/>
          </p:nvSpPr>
          <p:spPr bwMode="auto">
            <a:xfrm>
              <a:off x="5593" y="340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latin typeface="+mn-lt"/>
              </a:endParaRPr>
            </a:p>
          </p:txBody>
        </p:sp>
        <p:sp>
          <p:nvSpPr>
            <p:cNvPr id="65" name="Rectangle 652"/>
            <p:cNvSpPr>
              <a:spLocks noChangeArrowheads="1"/>
            </p:cNvSpPr>
            <p:nvPr/>
          </p:nvSpPr>
          <p:spPr bwMode="auto">
            <a:xfrm>
              <a:off x="5593" y="340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1350">
                <a:solidFill>
                  <a:prstClr val="black"/>
                </a:solidFill>
                <a:latin typeface="+mn-lt"/>
              </a:endParaRPr>
            </a:p>
          </p:txBody>
        </p:sp>
        <p:sp>
          <p:nvSpPr>
            <p:cNvPr id="66" name="Rectangle 653"/>
            <p:cNvSpPr>
              <a:spLocks noChangeArrowheads="1"/>
            </p:cNvSpPr>
            <p:nvPr/>
          </p:nvSpPr>
          <p:spPr bwMode="auto">
            <a:xfrm>
              <a:off x="1032" y="3588"/>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162</a:t>
              </a:r>
              <a:endParaRPr lang="en-US" altLang="en-US" sz="1350">
                <a:solidFill>
                  <a:prstClr val="black"/>
                </a:solidFill>
                <a:latin typeface="+mn-lt"/>
              </a:endParaRPr>
            </a:p>
          </p:txBody>
        </p:sp>
        <p:sp>
          <p:nvSpPr>
            <p:cNvPr id="67" name="Rectangle 654"/>
            <p:cNvSpPr>
              <a:spLocks noChangeArrowheads="1"/>
            </p:cNvSpPr>
            <p:nvPr/>
          </p:nvSpPr>
          <p:spPr bwMode="auto">
            <a:xfrm>
              <a:off x="1293" y="3588"/>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475</a:t>
              </a:r>
              <a:endParaRPr lang="en-US" altLang="en-US" sz="1350">
                <a:solidFill>
                  <a:prstClr val="black"/>
                </a:solidFill>
                <a:latin typeface="+mn-lt"/>
              </a:endParaRPr>
            </a:p>
          </p:txBody>
        </p:sp>
        <p:sp>
          <p:nvSpPr>
            <p:cNvPr id="68" name="Rectangle 655"/>
            <p:cNvSpPr>
              <a:spLocks noChangeArrowheads="1"/>
            </p:cNvSpPr>
            <p:nvPr/>
          </p:nvSpPr>
          <p:spPr bwMode="auto">
            <a:xfrm>
              <a:off x="1814" y="3588"/>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431</a:t>
              </a:r>
              <a:endParaRPr lang="en-US" altLang="en-US" sz="1350">
                <a:solidFill>
                  <a:prstClr val="black"/>
                </a:solidFill>
                <a:latin typeface="+mn-lt"/>
              </a:endParaRPr>
            </a:p>
          </p:txBody>
        </p:sp>
        <p:sp>
          <p:nvSpPr>
            <p:cNvPr id="69" name="Rectangle 656"/>
            <p:cNvSpPr>
              <a:spLocks noChangeArrowheads="1"/>
            </p:cNvSpPr>
            <p:nvPr/>
          </p:nvSpPr>
          <p:spPr bwMode="auto">
            <a:xfrm>
              <a:off x="2336" y="3588"/>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369</a:t>
              </a:r>
              <a:endParaRPr lang="en-US" altLang="en-US" sz="1350">
                <a:solidFill>
                  <a:prstClr val="black"/>
                </a:solidFill>
                <a:latin typeface="+mn-lt"/>
              </a:endParaRPr>
            </a:p>
          </p:txBody>
        </p:sp>
        <p:sp>
          <p:nvSpPr>
            <p:cNvPr id="70" name="Rectangle 657"/>
            <p:cNvSpPr>
              <a:spLocks noChangeArrowheads="1"/>
            </p:cNvSpPr>
            <p:nvPr/>
          </p:nvSpPr>
          <p:spPr bwMode="auto">
            <a:xfrm>
              <a:off x="2857" y="3588"/>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325</a:t>
              </a:r>
              <a:endParaRPr lang="en-US" altLang="en-US" sz="1350">
                <a:solidFill>
                  <a:prstClr val="black"/>
                </a:solidFill>
                <a:latin typeface="+mn-lt"/>
              </a:endParaRPr>
            </a:p>
          </p:txBody>
        </p:sp>
        <p:sp>
          <p:nvSpPr>
            <p:cNvPr id="71" name="Rectangle 658"/>
            <p:cNvSpPr>
              <a:spLocks noChangeArrowheads="1"/>
            </p:cNvSpPr>
            <p:nvPr/>
          </p:nvSpPr>
          <p:spPr bwMode="auto">
            <a:xfrm>
              <a:off x="3379" y="3588"/>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290</a:t>
              </a:r>
              <a:endParaRPr lang="en-US" altLang="en-US" sz="1350">
                <a:solidFill>
                  <a:prstClr val="black"/>
                </a:solidFill>
                <a:latin typeface="+mn-lt"/>
              </a:endParaRPr>
            </a:p>
          </p:txBody>
        </p:sp>
        <p:sp>
          <p:nvSpPr>
            <p:cNvPr id="72" name="Rectangle 659"/>
            <p:cNvSpPr>
              <a:spLocks noChangeArrowheads="1"/>
            </p:cNvSpPr>
            <p:nvPr/>
          </p:nvSpPr>
          <p:spPr bwMode="auto">
            <a:xfrm>
              <a:off x="3900" y="3588"/>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199</a:t>
              </a:r>
              <a:endParaRPr lang="en-US" altLang="en-US" sz="1350">
                <a:solidFill>
                  <a:prstClr val="black"/>
                </a:solidFill>
                <a:latin typeface="+mn-lt"/>
              </a:endParaRPr>
            </a:p>
          </p:txBody>
        </p:sp>
        <p:sp>
          <p:nvSpPr>
            <p:cNvPr id="73" name="Rectangle 660"/>
            <p:cNvSpPr>
              <a:spLocks noChangeArrowheads="1"/>
            </p:cNvSpPr>
            <p:nvPr/>
          </p:nvSpPr>
          <p:spPr bwMode="auto">
            <a:xfrm>
              <a:off x="4456" y="358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62</a:t>
              </a:r>
              <a:endParaRPr lang="en-US" altLang="en-US" sz="1350">
                <a:solidFill>
                  <a:prstClr val="black"/>
                </a:solidFill>
                <a:latin typeface="+mn-lt"/>
              </a:endParaRPr>
            </a:p>
          </p:txBody>
        </p:sp>
        <p:sp>
          <p:nvSpPr>
            <p:cNvPr id="74" name="Rectangle 661"/>
            <p:cNvSpPr>
              <a:spLocks noChangeArrowheads="1"/>
            </p:cNvSpPr>
            <p:nvPr/>
          </p:nvSpPr>
          <p:spPr bwMode="auto">
            <a:xfrm>
              <a:off x="5010" y="3588"/>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4</a:t>
              </a:r>
              <a:endParaRPr lang="en-US" altLang="en-US" sz="1350">
                <a:solidFill>
                  <a:prstClr val="black"/>
                </a:solidFill>
                <a:latin typeface="+mn-lt"/>
              </a:endParaRPr>
            </a:p>
          </p:txBody>
        </p:sp>
        <p:sp>
          <p:nvSpPr>
            <p:cNvPr id="75" name="Rectangle 662"/>
            <p:cNvSpPr>
              <a:spLocks noChangeArrowheads="1"/>
            </p:cNvSpPr>
            <p:nvPr/>
          </p:nvSpPr>
          <p:spPr bwMode="auto">
            <a:xfrm>
              <a:off x="1032" y="3794"/>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214</a:t>
              </a:r>
              <a:endParaRPr lang="en-US" altLang="en-US" sz="1350">
                <a:solidFill>
                  <a:prstClr val="black"/>
                </a:solidFill>
                <a:latin typeface="+mn-lt"/>
              </a:endParaRPr>
            </a:p>
          </p:txBody>
        </p:sp>
        <p:sp>
          <p:nvSpPr>
            <p:cNvPr id="76" name="Rectangle 663"/>
            <p:cNvSpPr>
              <a:spLocks noChangeArrowheads="1"/>
            </p:cNvSpPr>
            <p:nvPr/>
          </p:nvSpPr>
          <p:spPr bwMode="auto">
            <a:xfrm>
              <a:off x="1293" y="3794"/>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476</a:t>
              </a:r>
              <a:endParaRPr lang="en-US" altLang="en-US" sz="1350">
                <a:solidFill>
                  <a:prstClr val="black"/>
                </a:solidFill>
                <a:latin typeface="+mn-lt"/>
              </a:endParaRPr>
            </a:p>
          </p:txBody>
        </p:sp>
        <p:sp>
          <p:nvSpPr>
            <p:cNvPr id="77" name="Rectangle 664"/>
            <p:cNvSpPr>
              <a:spLocks noChangeArrowheads="1"/>
            </p:cNvSpPr>
            <p:nvPr/>
          </p:nvSpPr>
          <p:spPr bwMode="auto">
            <a:xfrm>
              <a:off x="1814" y="3794"/>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413</a:t>
              </a:r>
              <a:endParaRPr lang="en-US" altLang="en-US" sz="1350">
                <a:solidFill>
                  <a:prstClr val="black"/>
                </a:solidFill>
                <a:latin typeface="+mn-lt"/>
              </a:endParaRPr>
            </a:p>
          </p:txBody>
        </p:sp>
        <p:sp>
          <p:nvSpPr>
            <p:cNvPr id="78" name="Rectangle 665"/>
            <p:cNvSpPr>
              <a:spLocks noChangeArrowheads="1"/>
            </p:cNvSpPr>
            <p:nvPr/>
          </p:nvSpPr>
          <p:spPr bwMode="auto">
            <a:xfrm>
              <a:off x="2336" y="3794"/>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348</a:t>
              </a:r>
              <a:endParaRPr lang="en-US" altLang="en-US" sz="1350">
                <a:solidFill>
                  <a:prstClr val="black"/>
                </a:solidFill>
                <a:latin typeface="+mn-lt"/>
              </a:endParaRPr>
            </a:p>
          </p:txBody>
        </p:sp>
        <p:sp>
          <p:nvSpPr>
            <p:cNvPr id="79" name="Rectangle 666"/>
            <p:cNvSpPr>
              <a:spLocks noChangeArrowheads="1"/>
            </p:cNvSpPr>
            <p:nvPr/>
          </p:nvSpPr>
          <p:spPr bwMode="auto">
            <a:xfrm>
              <a:off x="2857" y="3794"/>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297</a:t>
              </a:r>
              <a:endParaRPr lang="en-US" altLang="en-US" sz="1350">
                <a:solidFill>
                  <a:prstClr val="black"/>
                </a:solidFill>
                <a:latin typeface="+mn-lt"/>
              </a:endParaRPr>
            </a:p>
          </p:txBody>
        </p:sp>
        <p:sp>
          <p:nvSpPr>
            <p:cNvPr id="80" name="Rectangle 667"/>
            <p:cNvSpPr>
              <a:spLocks noChangeArrowheads="1"/>
            </p:cNvSpPr>
            <p:nvPr/>
          </p:nvSpPr>
          <p:spPr bwMode="auto">
            <a:xfrm>
              <a:off x="3379" y="3794"/>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273</a:t>
              </a:r>
              <a:endParaRPr lang="en-US" altLang="en-US" sz="1350">
                <a:solidFill>
                  <a:prstClr val="black"/>
                </a:solidFill>
                <a:latin typeface="+mn-lt"/>
              </a:endParaRPr>
            </a:p>
          </p:txBody>
        </p:sp>
        <p:sp>
          <p:nvSpPr>
            <p:cNvPr id="81" name="Rectangle 668"/>
            <p:cNvSpPr>
              <a:spLocks noChangeArrowheads="1"/>
            </p:cNvSpPr>
            <p:nvPr/>
          </p:nvSpPr>
          <p:spPr bwMode="auto">
            <a:xfrm>
              <a:off x="3900" y="3794"/>
              <a:ext cx="2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178</a:t>
              </a:r>
              <a:endParaRPr lang="en-US" altLang="en-US" sz="1350">
                <a:solidFill>
                  <a:prstClr val="black"/>
                </a:solidFill>
                <a:latin typeface="+mn-lt"/>
              </a:endParaRPr>
            </a:p>
          </p:txBody>
        </p:sp>
        <p:sp>
          <p:nvSpPr>
            <p:cNvPr id="82" name="Rectangle 669"/>
            <p:cNvSpPr>
              <a:spLocks noChangeArrowheads="1"/>
            </p:cNvSpPr>
            <p:nvPr/>
          </p:nvSpPr>
          <p:spPr bwMode="auto">
            <a:xfrm>
              <a:off x="4456" y="3794"/>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58</a:t>
              </a:r>
              <a:endParaRPr lang="en-US" altLang="en-US" sz="1350">
                <a:solidFill>
                  <a:prstClr val="black"/>
                </a:solidFill>
                <a:latin typeface="+mn-lt"/>
              </a:endParaRPr>
            </a:p>
          </p:txBody>
        </p:sp>
        <p:sp>
          <p:nvSpPr>
            <p:cNvPr id="83" name="Rectangle 670"/>
            <p:cNvSpPr>
              <a:spLocks noChangeArrowheads="1"/>
            </p:cNvSpPr>
            <p:nvPr/>
          </p:nvSpPr>
          <p:spPr bwMode="auto">
            <a:xfrm>
              <a:off x="5010" y="379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8</a:t>
              </a:r>
              <a:endParaRPr lang="en-US" altLang="en-US" sz="1350">
                <a:solidFill>
                  <a:prstClr val="black"/>
                </a:solidFill>
                <a:latin typeface="+mn-lt"/>
              </a:endParaRPr>
            </a:p>
          </p:txBody>
        </p:sp>
        <p:sp>
          <p:nvSpPr>
            <p:cNvPr id="84" name="Line 671"/>
            <p:cNvSpPr>
              <a:spLocks noChangeShapeType="1"/>
            </p:cNvSpPr>
            <p:nvPr/>
          </p:nvSpPr>
          <p:spPr bwMode="auto">
            <a:xfrm>
              <a:off x="5480" y="3679"/>
              <a:ext cx="261" cy="0"/>
            </a:xfrm>
            <a:prstGeom prst="line">
              <a:avLst/>
            </a:prstGeom>
            <a:noFill/>
            <a:ln w="33338">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85" name="Rectangle 672"/>
            <p:cNvSpPr>
              <a:spLocks noChangeArrowheads="1"/>
            </p:cNvSpPr>
            <p:nvPr/>
          </p:nvSpPr>
          <p:spPr bwMode="auto">
            <a:xfrm>
              <a:off x="5793" y="3588"/>
              <a:ext cx="6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Ipilimumab</a:t>
              </a:r>
              <a:endParaRPr lang="en-US" altLang="en-US" sz="1350">
                <a:solidFill>
                  <a:prstClr val="black"/>
                </a:solidFill>
                <a:latin typeface="+mn-lt"/>
              </a:endParaRPr>
            </a:p>
          </p:txBody>
        </p:sp>
        <p:sp>
          <p:nvSpPr>
            <p:cNvPr id="86" name="Line 673"/>
            <p:cNvSpPr>
              <a:spLocks noChangeShapeType="1"/>
            </p:cNvSpPr>
            <p:nvPr/>
          </p:nvSpPr>
          <p:spPr bwMode="auto">
            <a:xfrm>
              <a:off x="5480" y="3886"/>
              <a:ext cx="261" cy="0"/>
            </a:xfrm>
            <a:prstGeom prst="line">
              <a:avLst/>
            </a:prstGeom>
            <a:noFill/>
            <a:ln w="3333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endParaRPr>
            </a:p>
          </p:txBody>
        </p:sp>
        <p:sp>
          <p:nvSpPr>
            <p:cNvPr id="87" name="Rectangle 674"/>
            <p:cNvSpPr>
              <a:spLocks noChangeArrowheads="1"/>
            </p:cNvSpPr>
            <p:nvPr/>
          </p:nvSpPr>
          <p:spPr bwMode="auto">
            <a:xfrm>
              <a:off x="5793" y="3794"/>
              <a:ext cx="4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b="1">
                  <a:solidFill>
                    <a:srgbClr val="000000"/>
                  </a:solidFill>
                  <a:latin typeface="+mn-lt"/>
                </a:rPr>
                <a:t>Placebo</a:t>
              </a:r>
              <a:endParaRPr lang="en-US" altLang="en-US" sz="1350">
                <a:solidFill>
                  <a:prstClr val="black"/>
                </a:solidFill>
                <a:latin typeface="+mn-lt"/>
              </a:endParaRPr>
            </a:p>
          </p:txBody>
        </p:sp>
      </p:grpSp>
      <p:cxnSp>
        <p:nvCxnSpPr>
          <p:cNvPr id="688" name="Straight Connector 687"/>
          <p:cNvCxnSpPr/>
          <p:nvPr/>
        </p:nvCxnSpPr>
        <p:spPr>
          <a:xfrm flipH="1">
            <a:off x="3207345" y="3175149"/>
            <a:ext cx="3076431" cy="0"/>
          </a:xfrm>
          <a:prstGeom prst="line">
            <a:avLst/>
          </a:prstGeom>
        </p:spPr>
        <p:style>
          <a:lnRef idx="1">
            <a:schemeClr val="accent1"/>
          </a:lnRef>
          <a:fillRef idx="0">
            <a:schemeClr val="accent1"/>
          </a:fillRef>
          <a:effectRef idx="0">
            <a:schemeClr val="accent1"/>
          </a:effectRef>
          <a:fontRef idx="minor">
            <a:schemeClr val="tx1"/>
          </a:fontRef>
        </p:style>
      </p:cxnSp>
      <p:sp>
        <p:nvSpPr>
          <p:cNvPr id="690" name="Rectangle 689"/>
          <p:cNvSpPr/>
          <p:nvPr/>
        </p:nvSpPr>
        <p:spPr>
          <a:xfrm>
            <a:off x="1524000" y="2986895"/>
            <a:ext cx="841535" cy="600164"/>
          </a:xfrm>
          <a:prstGeom prst="rect">
            <a:avLst/>
          </a:prstGeom>
          <a:solidFill>
            <a:schemeClr val="accent1">
              <a:lumMod val="20000"/>
              <a:lumOff val="80000"/>
            </a:schemeClr>
          </a:solidFill>
          <a:ln>
            <a:solidFill>
              <a:schemeClr val="tx1"/>
            </a:solidFill>
          </a:ln>
        </p:spPr>
        <p:txBody>
          <a:bodyPr wrap="square">
            <a:spAutoFit/>
          </a:bodyPr>
          <a:lstStyle/>
          <a:p>
            <a:pPr defTabSz="685766"/>
            <a:r>
              <a:rPr lang="en-US" sz="3300" b="1" dirty="0">
                <a:solidFill>
                  <a:srgbClr val="001000"/>
                </a:solidFill>
              </a:rPr>
              <a:t>OS</a:t>
            </a:r>
            <a:endParaRPr lang="fr-FR" sz="3300" b="1" dirty="0">
              <a:solidFill>
                <a:prstClr val="black"/>
              </a:solidFill>
            </a:endParaRPr>
          </a:p>
        </p:txBody>
      </p:sp>
      <p:sp>
        <p:nvSpPr>
          <p:cNvPr id="2" name="Title 1">
            <a:extLst>
              <a:ext uri="{FF2B5EF4-FFF2-40B4-BE49-F238E27FC236}">
                <a16:creationId xmlns:a16="http://schemas.microsoft.com/office/drawing/2014/main" id="{1AB6AACB-004F-E8B2-91C7-3494392E0EA7}"/>
              </a:ext>
            </a:extLst>
          </p:cNvPr>
          <p:cNvSpPr>
            <a:spLocks noGrp="1"/>
          </p:cNvSpPr>
          <p:nvPr>
            <p:ph type="title"/>
          </p:nvPr>
        </p:nvSpPr>
        <p:spPr/>
        <p:txBody>
          <a:bodyPr>
            <a:normAutofit/>
          </a:bodyPr>
          <a:lstStyle/>
          <a:p>
            <a:r>
              <a:rPr lang="en-US" dirty="0"/>
              <a:t>Adjuvant Ipilimumab Prolongs </a:t>
            </a:r>
            <a:r>
              <a:rPr lang="en-US" u="sng" dirty="0"/>
              <a:t>Overall Survival</a:t>
            </a:r>
            <a:r>
              <a:rPr lang="en-US" dirty="0"/>
              <a:t> in Stage III Melanoma</a:t>
            </a:r>
          </a:p>
        </p:txBody>
      </p:sp>
      <p:sp>
        <p:nvSpPr>
          <p:cNvPr id="3" name="Footer Placeholder 2">
            <a:extLst>
              <a:ext uri="{FF2B5EF4-FFF2-40B4-BE49-F238E27FC236}">
                <a16:creationId xmlns:a16="http://schemas.microsoft.com/office/drawing/2014/main" id="{D683782D-9EB7-1F17-DC3F-6214B94DA281}"/>
              </a:ext>
            </a:extLst>
          </p:cNvPr>
          <p:cNvSpPr>
            <a:spLocks noGrp="1"/>
          </p:cNvSpPr>
          <p:nvPr>
            <p:ph type="ftr" sz="quarter" idx="3"/>
          </p:nvPr>
        </p:nvSpPr>
        <p:spPr/>
        <p:txBody>
          <a:bodyPr/>
          <a:lstStyle/>
          <a:p>
            <a:r>
              <a:rPr lang="en-US" dirty="0" err="1"/>
              <a:t>Eggermont</a:t>
            </a:r>
            <a:r>
              <a:rPr lang="en-US" dirty="0"/>
              <a:t> AMM, et al. </a:t>
            </a:r>
            <a:r>
              <a:rPr lang="en-US" i="1" dirty="0"/>
              <a:t>N </a:t>
            </a:r>
            <a:r>
              <a:rPr lang="en-US" i="1" dirty="0" err="1"/>
              <a:t>Engl</a:t>
            </a:r>
            <a:r>
              <a:rPr lang="en-US" i="1" dirty="0"/>
              <a:t> J Med. </a:t>
            </a:r>
            <a:r>
              <a:rPr lang="en-US" dirty="0"/>
              <a:t>2016;375(19):1845-1855. </a:t>
            </a:r>
          </a:p>
        </p:txBody>
      </p:sp>
    </p:spTree>
    <p:extLst>
      <p:ext uri="{BB962C8B-B14F-4D97-AF65-F5344CB8AC3E}">
        <p14:creationId xmlns:p14="http://schemas.microsoft.com/office/powerpoint/2010/main" val="22687317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410E-5705-47F7-8C97-C698312BD2B0}"/>
              </a:ext>
            </a:extLst>
          </p:cNvPr>
          <p:cNvSpPr>
            <a:spLocks noGrp="1"/>
          </p:cNvSpPr>
          <p:nvPr>
            <p:ph type="title"/>
          </p:nvPr>
        </p:nvSpPr>
        <p:spPr>
          <a:xfrm>
            <a:off x="609599" y="199505"/>
            <a:ext cx="11065565" cy="1185577"/>
          </a:xfrm>
        </p:spPr>
        <p:txBody>
          <a:bodyPr/>
          <a:lstStyle/>
          <a:p>
            <a:r>
              <a:rPr lang="en-US" dirty="0"/>
              <a:t>Recent Neoadjuvant Studies Carried Out or In Progress</a:t>
            </a:r>
          </a:p>
        </p:txBody>
      </p:sp>
      <p:sp>
        <p:nvSpPr>
          <p:cNvPr id="10" name="Content Placeholder 9">
            <a:extLst>
              <a:ext uri="{FF2B5EF4-FFF2-40B4-BE49-F238E27FC236}">
                <a16:creationId xmlns:a16="http://schemas.microsoft.com/office/drawing/2014/main" id="{1DC5281A-75FB-43D6-ECDE-0856D70A2CB1}"/>
              </a:ext>
            </a:extLst>
          </p:cNvPr>
          <p:cNvSpPr>
            <a:spLocks noGrp="1"/>
          </p:cNvSpPr>
          <p:nvPr>
            <p:ph idx="1"/>
          </p:nvPr>
        </p:nvSpPr>
        <p:spPr>
          <a:xfrm>
            <a:off x="1255712" y="2276257"/>
            <a:ext cx="3790951" cy="1185577"/>
          </a:xfrm>
        </p:spPr>
        <p:txBody>
          <a:bodyPr/>
          <a:lstStyle/>
          <a:p>
            <a:r>
              <a:rPr lang="en-US" dirty="0" err="1"/>
              <a:t>TVEC</a:t>
            </a:r>
            <a:endParaRPr lang="en-US" dirty="0"/>
          </a:p>
          <a:p>
            <a:r>
              <a:rPr lang="en-US" dirty="0"/>
              <a:t>CMP-001 + nivolumab</a:t>
            </a:r>
          </a:p>
          <a:p>
            <a:endParaRPr lang="en-US" dirty="0"/>
          </a:p>
        </p:txBody>
      </p:sp>
      <p:sp>
        <p:nvSpPr>
          <p:cNvPr id="4" name="Text Placeholder 4">
            <a:extLst>
              <a:ext uri="{FF2B5EF4-FFF2-40B4-BE49-F238E27FC236}">
                <a16:creationId xmlns:a16="http://schemas.microsoft.com/office/drawing/2014/main" id="{6BA3C82A-5209-47E6-B2F4-AAA4C72EEDEC}"/>
              </a:ext>
            </a:extLst>
          </p:cNvPr>
          <p:cNvSpPr txBox="1">
            <a:spLocks/>
          </p:cNvSpPr>
          <p:nvPr/>
        </p:nvSpPr>
        <p:spPr>
          <a:xfrm>
            <a:off x="1258888" y="168116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Intralesional</a:t>
            </a:r>
          </a:p>
        </p:txBody>
      </p:sp>
      <p:sp>
        <p:nvSpPr>
          <p:cNvPr id="6" name="Text Placeholder 6">
            <a:extLst>
              <a:ext uri="{FF2B5EF4-FFF2-40B4-BE49-F238E27FC236}">
                <a16:creationId xmlns:a16="http://schemas.microsoft.com/office/drawing/2014/main" id="{072C05CA-DAA3-4B65-8B18-0723054C204E}"/>
              </a:ext>
            </a:extLst>
          </p:cNvPr>
          <p:cNvSpPr txBox="1">
            <a:spLocks/>
          </p:cNvSpPr>
          <p:nvPr/>
        </p:nvSpPr>
        <p:spPr>
          <a:xfrm>
            <a:off x="65913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Checkpoint Inhibition</a:t>
            </a:r>
          </a:p>
        </p:txBody>
      </p:sp>
      <p:sp>
        <p:nvSpPr>
          <p:cNvPr id="8" name="Text Placeholder 4">
            <a:extLst>
              <a:ext uri="{FF2B5EF4-FFF2-40B4-BE49-F238E27FC236}">
                <a16:creationId xmlns:a16="http://schemas.microsoft.com/office/drawing/2014/main" id="{346A8F77-0148-48C0-8DBD-178419E10202}"/>
              </a:ext>
            </a:extLst>
          </p:cNvPr>
          <p:cNvSpPr txBox="1">
            <a:spLocks/>
          </p:cNvSpPr>
          <p:nvPr/>
        </p:nvSpPr>
        <p:spPr>
          <a:xfrm>
            <a:off x="1257301" y="3765777"/>
            <a:ext cx="2914650" cy="53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err="1"/>
              <a:t>BRAFi</a:t>
            </a:r>
            <a:r>
              <a:rPr lang="en-US" u="sng" dirty="0"/>
              <a:t> + </a:t>
            </a:r>
            <a:r>
              <a:rPr lang="en-US" u="sng" dirty="0" err="1"/>
              <a:t>MEKi</a:t>
            </a:r>
            <a:endParaRPr lang="en-US" u="sng" dirty="0"/>
          </a:p>
        </p:txBody>
      </p:sp>
      <p:sp>
        <p:nvSpPr>
          <p:cNvPr id="11" name="Content Placeholder 9">
            <a:extLst>
              <a:ext uri="{FF2B5EF4-FFF2-40B4-BE49-F238E27FC236}">
                <a16:creationId xmlns:a16="http://schemas.microsoft.com/office/drawing/2014/main" id="{5F9B2A30-1ABA-3D0F-DD4E-42A192B07E78}"/>
              </a:ext>
            </a:extLst>
          </p:cNvPr>
          <p:cNvSpPr txBox="1">
            <a:spLocks/>
          </p:cNvSpPr>
          <p:nvPr/>
        </p:nvSpPr>
        <p:spPr>
          <a:xfrm>
            <a:off x="1255712" y="4379238"/>
            <a:ext cx="4725988" cy="24938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Dabrafenib + trametinib ± pembrolizumab</a:t>
            </a:r>
          </a:p>
          <a:p>
            <a:r>
              <a:rPr lang="en-US" dirty="0"/>
              <a:t>Vemurafenib + </a:t>
            </a:r>
            <a:r>
              <a:rPr lang="en-US" dirty="0" err="1"/>
              <a:t>cobimetinib</a:t>
            </a:r>
            <a:r>
              <a:rPr lang="en-US" dirty="0"/>
              <a:t> ± atezolizumab</a:t>
            </a:r>
          </a:p>
          <a:p>
            <a:endParaRPr lang="en-US" dirty="0"/>
          </a:p>
        </p:txBody>
      </p:sp>
      <p:sp>
        <p:nvSpPr>
          <p:cNvPr id="12" name="Content Placeholder 9">
            <a:extLst>
              <a:ext uri="{FF2B5EF4-FFF2-40B4-BE49-F238E27FC236}">
                <a16:creationId xmlns:a16="http://schemas.microsoft.com/office/drawing/2014/main" id="{95FAB8E0-FEEC-C5F0-95E0-CDDBE090317D}"/>
              </a:ext>
            </a:extLst>
          </p:cNvPr>
          <p:cNvSpPr txBox="1">
            <a:spLocks/>
          </p:cNvSpPr>
          <p:nvPr/>
        </p:nvSpPr>
        <p:spPr>
          <a:xfrm>
            <a:off x="6613527" y="2276475"/>
            <a:ext cx="4748213" cy="32213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Pembrolizumab monotherapy</a:t>
            </a:r>
          </a:p>
          <a:p>
            <a:r>
              <a:rPr lang="en-US" dirty="0"/>
              <a:t>Nivolumab monotherapy</a:t>
            </a:r>
          </a:p>
          <a:p>
            <a:r>
              <a:rPr lang="en-US" dirty="0" err="1"/>
              <a:t>IPI</a:t>
            </a:r>
            <a:r>
              <a:rPr lang="en-US" dirty="0"/>
              <a:t> 3 mg/kg + </a:t>
            </a:r>
            <a:r>
              <a:rPr lang="en-US" dirty="0" err="1"/>
              <a:t>NIVO</a:t>
            </a:r>
            <a:r>
              <a:rPr lang="en-US" dirty="0"/>
              <a:t> 1 mg/kg</a:t>
            </a:r>
          </a:p>
          <a:p>
            <a:r>
              <a:rPr lang="en-US" dirty="0" err="1"/>
              <a:t>IPI</a:t>
            </a:r>
            <a:r>
              <a:rPr lang="en-US" dirty="0"/>
              <a:t> 1 mg/kg + </a:t>
            </a:r>
            <a:r>
              <a:rPr lang="en-US" dirty="0" err="1"/>
              <a:t>NIVO</a:t>
            </a:r>
            <a:r>
              <a:rPr lang="en-US" dirty="0"/>
              <a:t> 3 mg/kg</a:t>
            </a:r>
          </a:p>
          <a:p>
            <a:r>
              <a:rPr lang="en-US" dirty="0" err="1"/>
              <a:t>IPI</a:t>
            </a:r>
            <a:r>
              <a:rPr lang="en-US" dirty="0"/>
              <a:t> + </a:t>
            </a:r>
            <a:r>
              <a:rPr lang="en-US" dirty="0" err="1"/>
              <a:t>NIVO</a:t>
            </a:r>
            <a:r>
              <a:rPr lang="en-US" dirty="0"/>
              <a:t> + </a:t>
            </a:r>
            <a:r>
              <a:rPr lang="en-US" dirty="0" err="1"/>
              <a:t>domatinostat</a:t>
            </a:r>
            <a:endParaRPr lang="en-US" dirty="0"/>
          </a:p>
          <a:p>
            <a:r>
              <a:rPr lang="en-US" dirty="0" err="1"/>
              <a:t>Relatlimab</a:t>
            </a:r>
            <a:r>
              <a:rPr lang="en-US" dirty="0"/>
              <a:t> + nivolumab</a:t>
            </a:r>
          </a:p>
          <a:p>
            <a:endParaRPr lang="en-US" dirty="0"/>
          </a:p>
        </p:txBody>
      </p:sp>
    </p:spTree>
    <p:extLst>
      <p:ext uri="{BB962C8B-B14F-4D97-AF65-F5344CB8AC3E}">
        <p14:creationId xmlns:p14="http://schemas.microsoft.com/office/powerpoint/2010/main" val="434991386"/>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664</Words>
  <Application>Microsoft Macintosh PowerPoint</Application>
  <PresentationFormat>Widescreen</PresentationFormat>
  <Paragraphs>123</Paragraphs>
  <Slides>10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HemOnc-2020</vt:lpstr>
      <vt:lpstr>What Is the Rationale for Neoadjuvant and Adjuvant Therapy in Melanoma?</vt:lpstr>
      <vt:lpstr>Disclaimer</vt:lpstr>
      <vt:lpstr>Rationale Supporting the Use of Adjuvant Therapy</vt:lpstr>
      <vt:lpstr>Rationale Supporting the Idea of Neoadjuvant Therapy</vt:lpstr>
      <vt:lpstr>Preclinical Data Suggest that Neoadjuvant Checkpoint Inhibition is Superior to Adjuvant Checkpoint Inhibition</vt:lpstr>
      <vt:lpstr>PowerPoint Presentation</vt:lpstr>
      <vt:lpstr>Improved RFS for Neoadjuvant Patients With Pathologic CR (pCR) Compared to Non-pCR Patients</vt:lpstr>
      <vt:lpstr>Adjuvant Ipilimumab Prolongs Overall Survival in Stage III Melanoma</vt:lpstr>
      <vt:lpstr>Recent Neoadjuvant Studies Carried Out or In Progress</vt:lpstr>
      <vt:lpstr>Recent Adjuvant Studies Carried Out or In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2022-10-03T19:45:29Z</dcterms:modified>
</cp:coreProperties>
</file>