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9"/>
  </p:notesMasterIdLst>
  <p:sldIdLst>
    <p:sldId id="258" r:id="rId2"/>
    <p:sldId id="256" r:id="rId3"/>
    <p:sldId id="259" r:id="rId4"/>
    <p:sldId id="260" r:id="rId5"/>
    <p:sldId id="306" r:id="rId6"/>
    <p:sldId id="480" r:id="rId7"/>
    <p:sldId id="481" r:id="rId8"/>
    <p:sldId id="476" r:id="rId9"/>
    <p:sldId id="470" r:id="rId10"/>
    <p:sldId id="478" r:id="rId11"/>
    <p:sldId id="472" r:id="rId12"/>
    <p:sldId id="267" r:id="rId13"/>
    <p:sldId id="474" r:id="rId14"/>
    <p:sldId id="289" r:id="rId15"/>
    <p:sldId id="466" r:id="rId16"/>
    <p:sldId id="297" r:id="rId17"/>
    <p:sldId id="29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79" userDrawn="1">
          <p15:clr>
            <a:srgbClr val="A4A3A4"/>
          </p15:clr>
        </p15:guide>
        <p15:guide id="4" orient="horz" pos="49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7551934-1EED-109D-8469-49CE7051BEDC}" name="Megan Reimann, PharmD, BCOP" initials="MRPB" userId="S::mreimann@ushealthconnect.com::551785c5-e18e-4f20-8abf-31b115b8a49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7E1EA"/>
    <a:srgbClr val="000000"/>
    <a:srgbClr val="4D4D4D"/>
    <a:srgbClr val="E7EEF3"/>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23" autoAdjust="0"/>
    <p:restoredTop sz="91905" autoAdjust="0"/>
  </p:normalViewPr>
  <p:slideViewPr>
    <p:cSldViewPr snapToGrid="0">
      <p:cViewPr varScale="1">
        <p:scale>
          <a:sx n="107" d="100"/>
          <a:sy n="107" d="100"/>
        </p:scale>
        <p:origin x="200" y="288"/>
      </p:cViewPr>
      <p:guideLst>
        <p:guide orient="horz" pos="2160"/>
        <p:guide pos="3840"/>
        <p:guide pos="379"/>
        <p:guide orient="horz" pos="493"/>
      </p:guideLst>
    </p:cSldViewPr>
  </p:slid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2179C5-F313-DD48-B973-893815C00AEB}" type="slidenum">
              <a:rPr lang="en-US" smtClean="0"/>
              <a:t>15</a:t>
            </a:fld>
            <a:endParaRPr lang="en-US"/>
          </a:p>
        </p:txBody>
      </p:sp>
    </p:spTree>
    <p:extLst>
      <p:ext uri="{BB962C8B-B14F-4D97-AF65-F5344CB8AC3E}">
        <p14:creationId xmlns:p14="http://schemas.microsoft.com/office/powerpoint/2010/main" val="1198344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hereS</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2196783401"/>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5.xml"/><Relationship Id="rId1" Type="http://schemas.openxmlformats.org/officeDocument/2006/relationships/tags" Target="../tags/tag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1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09601" y="1577218"/>
            <a:ext cx="10515600" cy="2852737"/>
          </a:xfrm>
        </p:spPr>
        <p:txBody>
          <a:bodyPr/>
          <a:lstStyle/>
          <a:p>
            <a:r>
              <a:rPr lang="en-US" dirty="0"/>
              <a:t>Who is Eligible for Neoadjuvant or Adjuvant Immunotherapy?</a:t>
            </a:r>
          </a:p>
        </p:txBody>
      </p:sp>
      <p:sp>
        <p:nvSpPr>
          <p:cNvPr id="3" name="Subtitle 2"/>
          <p:cNvSpPr>
            <a:spLocks noGrp="1"/>
          </p:cNvSpPr>
          <p:nvPr>
            <p:ph type="body" idx="1"/>
          </p:nvPr>
        </p:nvSpPr>
        <p:spPr>
          <a:xfrm>
            <a:off x="609601" y="4072630"/>
            <a:ext cx="10515600" cy="2268537"/>
          </a:xfrm>
        </p:spPr>
        <p:txBody>
          <a:bodyPr>
            <a:normAutofit fontScale="85000" lnSpcReduction="20000"/>
          </a:bodyPr>
          <a:lstStyle/>
          <a:p>
            <a:r>
              <a:rPr lang="en-US" dirty="0"/>
              <a:t>Brian Gastman, MD</a:t>
            </a:r>
          </a:p>
          <a:p>
            <a:r>
              <a:rPr lang="en-US" dirty="0"/>
              <a:t>Surgical and Co-Director </a:t>
            </a:r>
          </a:p>
          <a:p>
            <a:r>
              <a:rPr lang="en-US" dirty="0"/>
              <a:t>CCF Melanoma and High-Risk Skin Cancer Program</a:t>
            </a:r>
          </a:p>
          <a:p>
            <a:r>
              <a:rPr lang="en-US" dirty="0"/>
              <a:t>Taussig Cancer Center</a:t>
            </a:r>
          </a:p>
          <a:p>
            <a:r>
              <a:rPr lang="en-US" dirty="0"/>
              <a:t>Professor and Vice Chairman</a:t>
            </a:r>
          </a:p>
          <a:p>
            <a:r>
              <a:rPr lang="en-US" dirty="0"/>
              <a:t>Cleveland Clinic Department of Plastic Surgery</a:t>
            </a:r>
          </a:p>
          <a:p>
            <a:r>
              <a:rPr lang="en-US" dirty="0"/>
              <a:t>Cleveland, OH</a:t>
            </a:r>
          </a:p>
        </p:txBody>
      </p:sp>
    </p:spTree>
    <p:extLst>
      <p:ext uri="{BB962C8B-B14F-4D97-AF65-F5344CB8AC3E}">
        <p14:creationId xmlns:p14="http://schemas.microsoft.com/office/powerpoint/2010/main" val="3669047448"/>
      </p:ext>
    </p:extLst>
  </p:cSld>
  <p:clrMapOvr>
    <a:masterClrMapping/>
  </p:clrMapOvr>
  <mc:AlternateContent xmlns:mc="http://schemas.openxmlformats.org/markup-compatibility/2006" xmlns:p14="http://schemas.microsoft.com/office/powerpoint/2010/main">
    <mc:Choice Requires="p14">
      <p:transition spd="slow" p14:dur="2000" advTm="18073"/>
    </mc:Choice>
    <mc:Fallback xmlns="">
      <p:transition spd="slow" advTm="1807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4101" y="578369"/>
            <a:ext cx="4816846" cy="3807110"/>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92414" y="796404"/>
            <a:ext cx="4816847" cy="3526545"/>
          </a:xfrm>
          <a:prstGeom prst="rect">
            <a:avLst/>
          </a:prstGeom>
        </p:spPr>
      </p:pic>
      <p:cxnSp>
        <p:nvCxnSpPr>
          <p:cNvPr id="9" name="Straight Arrow Connector 8"/>
          <p:cNvCxnSpPr>
            <a:cxnSpLocks/>
          </p:cNvCxnSpPr>
          <p:nvPr/>
        </p:nvCxnSpPr>
        <p:spPr>
          <a:xfrm>
            <a:off x="5206699" y="1968902"/>
            <a:ext cx="5747535" cy="0"/>
          </a:xfrm>
          <a:prstGeom prst="straightConnector1">
            <a:avLst/>
          </a:prstGeom>
          <a:ln w="317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H="1">
            <a:off x="5206699" y="1280434"/>
            <a:ext cx="5693745"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14200" y="4566385"/>
            <a:ext cx="8185116" cy="1169551"/>
          </a:xfrm>
          <a:prstGeom prst="rect">
            <a:avLst/>
          </a:prstGeom>
          <a:noFill/>
        </p:spPr>
        <p:txBody>
          <a:bodyPr wrap="square" rtlCol="0">
            <a:spAutoFit/>
          </a:bodyPr>
          <a:lstStyle/>
          <a:p>
            <a:pPr algn="ctr">
              <a:lnSpc>
                <a:spcPts val="2800"/>
              </a:lnSpc>
            </a:pPr>
            <a:r>
              <a:rPr lang="en-US" sz="2800" b="1" dirty="0"/>
              <a:t>Stages IIB and IIC almost as bad as IIIC</a:t>
            </a:r>
          </a:p>
          <a:p>
            <a:pPr algn="ctr">
              <a:lnSpc>
                <a:spcPts val="2800"/>
              </a:lnSpc>
            </a:pPr>
            <a:endParaRPr lang="en-US" sz="400" b="1" dirty="0"/>
          </a:p>
          <a:p>
            <a:pPr algn="ctr">
              <a:lnSpc>
                <a:spcPts val="2800"/>
              </a:lnSpc>
            </a:pPr>
            <a:r>
              <a:rPr lang="en-US" sz="2800" b="1" dirty="0"/>
              <a:t>Stage IIIA almost as good as IB</a:t>
            </a:r>
          </a:p>
        </p:txBody>
      </p:sp>
      <p:sp>
        <p:nvSpPr>
          <p:cNvPr id="8" name="Title 1"/>
          <p:cNvSpPr>
            <a:spLocks noGrp="1"/>
          </p:cNvSpPr>
          <p:nvPr>
            <p:ph type="title"/>
          </p:nvPr>
        </p:nvSpPr>
        <p:spPr>
          <a:xfrm>
            <a:off x="727935" y="5530591"/>
            <a:ext cx="10757646" cy="881012"/>
          </a:xfrm>
        </p:spPr>
        <p:txBody>
          <a:bodyPr>
            <a:noAutofit/>
          </a:bodyPr>
          <a:lstStyle/>
          <a:p>
            <a:pPr algn="ctr"/>
            <a:r>
              <a:rPr lang="en-US" sz="2800" b="1" dirty="0">
                <a:latin typeface="+mn-lt"/>
              </a:rPr>
              <a:t>Indications: It is all about risk and toxicities, QOL . . .</a:t>
            </a:r>
          </a:p>
        </p:txBody>
      </p:sp>
      <p:sp>
        <p:nvSpPr>
          <p:cNvPr id="10" name="Title 1"/>
          <p:cNvSpPr txBox="1">
            <a:spLocks/>
          </p:cNvSpPr>
          <p:nvPr/>
        </p:nvSpPr>
        <p:spPr>
          <a:xfrm>
            <a:off x="6913267" y="5350768"/>
            <a:ext cx="623258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p>
        </p:txBody>
      </p:sp>
      <p:sp>
        <p:nvSpPr>
          <p:cNvPr id="2" name="TextBox 1"/>
          <p:cNvSpPr txBox="1"/>
          <p:nvPr/>
        </p:nvSpPr>
        <p:spPr>
          <a:xfrm>
            <a:off x="1207407" y="6249128"/>
            <a:ext cx="9789859" cy="369332"/>
          </a:xfrm>
          <a:prstGeom prst="rect">
            <a:avLst/>
          </a:prstGeom>
          <a:noFill/>
        </p:spPr>
        <p:txBody>
          <a:bodyPr wrap="none" rtlCol="0">
            <a:spAutoFit/>
          </a:bodyPr>
          <a:lstStyle/>
          <a:p>
            <a:pPr algn="ctr"/>
            <a:r>
              <a:rPr lang="en-US" dirty="0"/>
              <a:t>Currently neoadjuvant therapy only for resectable macroscopic disease generally stage IIIC-IV</a:t>
            </a:r>
          </a:p>
        </p:txBody>
      </p:sp>
      <p:sp>
        <p:nvSpPr>
          <p:cNvPr id="16" name="Rectangle 15">
            <a:extLst>
              <a:ext uri="{FF2B5EF4-FFF2-40B4-BE49-F238E27FC236}">
                <a16:creationId xmlns:a16="http://schemas.microsoft.com/office/drawing/2014/main" id="{8526E5C5-0C4B-7F88-2A61-03B57D141CEB}"/>
              </a:ext>
            </a:extLst>
          </p:cNvPr>
          <p:cNvSpPr/>
          <p:nvPr/>
        </p:nvSpPr>
        <p:spPr>
          <a:xfrm>
            <a:off x="1023197" y="578369"/>
            <a:ext cx="248758" cy="295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4A3E75D-DCF6-BFD7-6B34-27B898B7FF23}"/>
              </a:ext>
            </a:extLst>
          </p:cNvPr>
          <p:cNvSpPr txBox="1"/>
          <p:nvPr/>
        </p:nvSpPr>
        <p:spPr>
          <a:xfrm>
            <a:off x="958649" y="244959"/>
            <a:ext cx="10296217" cy="461665"/>
          </a:xfrm>
          <a:prstGeom prst="rect">
            <a:avLst/>
          </a:prstGeom>
          <a:noFill/>
        </p:spPr>
        <p:txBody>
          <a:bodyPr wrap="none" rtlCol="0">
            <a:spAutoFit/>
          </a:bodyPr>
          <a:lstStyle/>
          <a:p>
            <a:r>
              <a:rPr lang="en-US" sz="2400" b="1" dirty="0"/>
              <a:t>Kaplan-Meier Melanoma-Specific Survival Curves According to Stage</a:t>
            </a:r>
          </a:p>
        </p:txBody>
      </p:sp>
    </p:spTree>
    <p:custDataLst>
      <p:tags r:id="rId1"/>
    </p:custDataLst>
    <p:extLst>
      <p:ext uri="{BB962C8B-B14F-4D97-AF65-F5344CB8AC3E}">
        <p14:creationId xmlns:p14="http://schemas.microsoft.com/office/powerpoint/2010/main" val="3372899974"/>
      </p:ext>
    </p:extLst>
  </p:cSld>
  <p:clrMapOvr>
    <a:masterClrMapping/>
  </p:clrMapOvr>
  <mc:AlternateContent xmlns:mc="http://schemas.openxmlformats.org/markup-compatibility/2006" xmlns:p14="http://schemas.microsoft.com/office/powerpoint/2010/main">
    <mc:Choice Requires="p14">
      <p:transition spd="slow" p14:dur="2000" advTm="50002"/>
    </mc:Choice>
    <mc:Fallback xmlns="">
      <p:transition spd="slow" advTm="5000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3584" y="2549050"/>
            <a:ext cx="2210014" cy="498360"/>
          </a:xfrm>
        </p:spPr>
        <p:txBody>
          <a:bodyPr>
            <a:normAutofit/>
          </a:bodyPr>
          <a:lstStyle/>
          <a:p>
            <a:r>
              <a:rPr lang="en-US" sz="1200" b="1" dirty="0">
                <a:latin typeface="+mn-lt"/>
              </a:rPr>
              <a:t>Stage IIIA-C</a:t>
            </a:r>
            <a:r>
              <a:rPr lang="en-US" sz="1200" dirty="0">
                <a:latin typeface="+mn-lt"/>
              </a:rPr>
              <a:t>; </a:t>
            </a:r>
            <a:r>
              <a:rPr lang="en-US" sz="1200" b="0" dirty="0">
                <a:latin typeface="+mn-lt"/>
              </a:rPr>
              <a:t>Keynote-054</a:t>
            </a:r>
            <a:br>
              <a:rPr lang="en-US" sz="1200" dirty="0">
                <a:latin typeface="+mn-lt"/>
              </a:rPr>
            </a:br>
            <a:r>
              <a:rPr lang="en-US" sz="1200" b="0" dirty="0">
                <a:latin typeface="+mn-lt"/>
              </a:rPr>
              <a:t>(pembrolizumab vs placebo)</a:t>
            </a:r>
            <a:r>
              <a:rPr lang="en-US" sz="1200" b="0" baseline="30000" dirty="0">
                <a:latin typeface="+mn-lt"/>
              </a:rPr>
              <a:t>2</a:t>
            </a:r>
          </a:p>
        </p:txBody>
      </p:sp>
      <p:sp>
        <p:nvSpPr>
          <p:cNvPr id="2" name="Rectangle 1"/>
          <p:cNvSpPr/>
          <p:nvPr/>
        </p:nvSpPr>
        <p:spPr>
          <a:xfrm>
            <a:off x="1027192" y="2587837"/>
            <a:ext cx="2316084" cy="461665"/>
          </a:xfrm>
          <a:prstGeom prst="rect">
            <a:avLst/>
          </a:prstGeom>
        </p:spPr>
        <p:txBody>
          <a:bodyPr wrap="square">
            <a:spAutoFit/>
          </a:bodyPr>
          <a:lstStyle/>
          <a:p>
            <a:r>
              <a:rPr lang="en-US" sz="1200" b="1" dirty="0"/>
              <a:t>Stage</a:t>
            </a:r>
            <a:r>
              <a:rPr lang="en-US" sz="1200" dirty="0"/>
              <a:t> </a:t>
            </a:r>
            <a:r>
              <a:rPr lang="en-US" sz="1200" b="1" dirty="0"/>
              <a:t>IIIB-IV</a:t>
            </a:r>
            <a:r>
              <a:rPr lang="en-US" sz="1200" dirty="0"/>
              <a:t>; CheckMate-238</a:t>
            </a:r>
            <a:br>
              <a:rPr lang="en-US" sz="1200" dirty="0"/>
            </a:br>
            <a:r>
              <a:rPr lang="en-US" sz="1200" dirty="0"/>
              <a:t>(nivolumab vs ipilimumab)</a:t>
            </a:r>
            <a:r>
              <a:rPr lang="en-US" sz="1200" baseline="30000" dirty="0"/>
              <a:t>1</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8896" y="1022871"/>
            <a:ext cx="3496963" cy="1492230"/>
          </a:xfrm>
          <a:prstGeom prst="rect">
            <a:avLst/>
          </a:prstGeom>
        </p:spPr>
      </p:pic>
      <p:pic>
        <p:nvPicPr>
          <p:cNvPr id="10" name="Picture 2" descr="Figure"/>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bwMode="auto">
          <a:xfrm>
            <a:off x="4138372" y="762101"/>
            <a:ext cx="2986218" cy="166620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38500" y="2583656"/>
            <a:ext cx="4114905" cy="461665"/>
          </a:xfrm>
          <a:prstGeom prst="rect">
            <a:avLst/>
          </a:prstGeom>
          <a:noFill/>
        </p:spPr>
        <p:txBody>
          <a:bodyPr wrap="square" rtlCol="0">
            <a:spAutoFit/>
          </a:bodyPr>
          <a:lstStyle/>
          <a:p>
            <a:r>
              <a:rPr lang="en-US" sz="1200" b="1" dirty="0"/>
              <a:t>Stage</a:t>
            </a:r>
            <a:r>
              <a:rPr lang="en-US" sz="1200" dirty="0"/>
              <a:t> </a:t>
            </a:r>
            <a:r>
              <a:rPr lang="en-US" sz="1200" b="1" dirty="0">
                <a:latin typeface="OTNEJMQuadraat"/>
              </a:rPr>
              <a:t>IIIA (limited to lymph-node metastasis of &gt;1 mm), IIIB, or IIIC; </a:t>
            </a:r>
            <a:r>
              <a:rPr lang="en-US" sz="1200" dirty="0"/>
              <a:t>Combi-AD (dabrafenib/trametinib vs placebo)</a:t>
            </a:r>
            <a:r>
              <a:rPr lang="en-US" sz="1200" baseline="30000" dirty="0"/>
              <a:t>3</a:t>
            </a:r>
            <a:endParaRPr lang="en-US" sz="1200" b="1" baseline="30000" dirty="0"/>
          </a:p>
        </p:txBody>
      </p:sp>
      <p:sp>
        <p:nvSpPr>
          <p:cNvPr id="5" name="TextBox 4"/>
          <p:cNvSpPr txBox="1"/>
          <p:nvPr/>
        </p:nvSpPr>
        <p:spPr>
          <a:xfrm>
            <a:off x="238896" y="261426"/>
            <a:ext cx="4510594" cy="646331"/>
          </a:xfrm>
          <a:prstGeom prst="rect">
            <a:avLst/>
          </a:prstGeom>
          <a:noFill/>
        </p:spPr>
        <p:txBody>
          <a:bodyPr wrap="none" rtlCol="0">
            <a:spAutoFit/>
          </a:bodyPr>
          <a:lstStyle/>
          <a:p>
            <a:r>
              <a:rPr lang="en-US" b="1" dirty="0">
                <a:solidFill>
                  <a:srgbClr val="4D4D4D"/>
                </a:solidFill>
              </a:rPr>
              <a:t>Relapse Risk is Changed with Approval</a:t>
            </a:r>
            <a:br>
              <a:rPr lang="en-US" b="1" dirty="0">
                <a:solidFill>
                  <a:srgbClr val="4D4D4D"/>
                </a:solidFill>
              </a:rPr>
            </a:br>
            <a:r>
              <a:rPr lang="en-US" b="1" dirty="0">
                <a:solidFill>
                  <a:srgbClr val="4D4D4D"/>
                </a:solidFill>
              </a:rPr>
              <a:t>of Modern Adjuvant Therapies</a:t>
            </a:r>
          </a:p>
        </p:txBody>
      </p:sp>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5487" y="3077020"/>
            <a:ext cx="5315578" cy="2287346"/>
          </a:xfrm>
          <a:prstGeom prst="rect">
            <a:avLst/>
          </a:prstGeom>
        </p:spPr>
      </p:pic>
      <p:sp>
        <p:nvSpPr>
          <p:cNvPr id="8" name="TextBox 7"/>
          <p:cNvSpPr txBox="1"/>
          <p:nvPr/>
        </p:nvSpPr>
        <p:spPr>
          <a:xfrm>
            <a:off x="1119831" y="5333899"/>
            <a:ext cx="4166872" cy="276999"/>
          </a:xfrm>
          <a:prstGeom prst="rect">
            <a:avLst/>
          </a:prstGeom>
          <a:noFill/>
        </p:spPr>
        <p:txBody>
          <a:bodyPr wrap="square" rtlCol="0">
            <a:spAutoFit/>
          </a:bodyPr>
          <a:lstStyle/>
          <a:p>
            <a:r>
              <a:rPr lang="en-US" sz="1200" b="1" dirty="0"/>
              <a:t>Stage IIB-IIC</a:t>
            </a:r>
            <a:r>
              <a:rPr lang="en-US" sz="1200" dirty="0"/>
              <a:t>; Keynote-716 (pembrolizumab vs placebo)</a:t>
            </a:r>
            <a:r>
              <a:rPr lang="en-US" sz="1200" baseline="30000" dirty="0"/>
              <a:t>4</a:t>
            </a:r>
          </a:p>
        </p:txBody>
      </p:sp>
      <p:pic>
        <p:nvPicPr>
          <p:cNvPr id="17" name="Picture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35409" y="3344470"/>
            <a:ext cx="4071034" cy="2586082"/>
          </a:xfrm>
          <a:prstGeom prst="rect">
            <a:avLst/>
          </a:prstGeom>
        </p:spPr>
      </p:pic>
      <p:sp>
        <p:nvSpPr>
          <p:cNvPr id="13" name="Rectangle 12"/>
          <p:cNvSpPr/>
          <p:nvPr/>
        </p:nvSpPr>
        <p:spPr>
          <a:xfrm>
            <a:off x="6096000" y="6095899"/>
            <a:ext cx="5676534" cy="276999"/>
          </a:xfrm>
          <a:prstGeom prst="rect">
            <a:avLst/>
          </a:prstGeom>
        </p:spPr>
        <p:txBody>
          <a:bodyPr wrap="square">
            <a:spAutoFit/>
          </a:bodyPr>
          <a:lstStyle/>
          <a:p>
            <a:r>
              <a:rPr lang="en-US" sz="1200" b="1" dirty="0"/>
              <a:t>Stage IV</a:t>
            </a:r>
            <a:r>
              <a:rPr lang="en-US" sz="1200" dirty="0"/>
              <a:t>; IMMUNED (ipilimumab/nivolumab (full dose) vs nivolumab vs placebo)</a:t>
            </a:r>
            <a:r>
              <a:rPr lang="en-US" sz="1200" baseline="30000" dirty="0"/>
              <a:t>5</a:t>
            </a:r>
            <a:endParaRPr lang="en-US" sz="1200" b="1" baseline="30000" dirty="0"/>
          </a:p>
        </p:txBody>
      </p:sp>
      <p:grpSp>
        <p:nvGrpSpPr>
          <p:cNvPr id="7" name="Group 6">
            <a:extLst>
              <a:ext uri="{FF2B5EF4-FFF2-40B4-BE49-F238E27FC236}">
                <a16:creationId xmlns:a16="http://schemas.microsoft.com/office/drawing/2014/main" id="{ABA42E66-768E-6F4C-9EF6-2B3264FF91D4}"/>
              </a:ext>
            </a:extLst>
          </p:cNvPr>
          <p:cNvGrpSpPr/>
          <p:nvPr/>
        </p:nvGrpSpPr>
        <p:grpSpPr>
          <a:xfrm>
            <a:off x="7751033" y="495778"/>
            <a:ext cx="3842950" cy="2000288"/>
            <a:chOff x="7970108" y="495778"/>
            <a:chExt cx="3842950" cy="2000288"/>
          </a:xfrm>
        </p:grpSpPr>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031891" y="495778"/>
              <a:ext cx="3781167" cy="2000288"/>
            </a:xfrm>
            <a:prstGeom prst="rect">
              <a:avLst/>
            </a:prstGeom>
          </p:spPr>
        </p:pic>
        <p:sp>
          <p:nvSpPr>
            <p:cNvPr id="3" name="Rectangle 2">
              <a:extLst>
                <a:ext uri="{FF2B5EF4-FFF2-40B4-BE49-F238E27FC236}">
                  <a16:creationId xmlns:a16="http://schemas.microsoft.com/office/drawing/2014/main" id="{16043EA5-82ED-4B44-5F91-E340A1BEB374}"/>
                </a:ext>
              </a:extLst>
            </p:cNvPr>
            <p:cNvSpPr/>
            <p:nvPr/>
          </p:nvSpPr>
          <p:spPr>
            <a:xfrm>
              <a:off x="7970108" y="495778"/>
              <a:ext cx="98854" cy="113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ooter Placeholder 13">
            <a:extLst>
              <a:ext uri="{FF2B5EF4-FFF2-40B4-BE49-F238E27FC236}">
                <a16:creationId xmlns:a16="http://schemas.microsoft.com/office/drawing/2014/main" id="{F36216FD-25C6-5EA3-FB59-F2A80D003E35}"/>
              </a:ext>
            </a:extLst>
          </p:cNvPr>
          <p:cNvSpPr>
            <a:spLocks noGrp="1"/>
          </p:cNvSpPr>
          <p:nvPr>
            <p:ph type="ftr" sz="quarter" idx="3"/>
          </p:nvPr>
        </p:nvSpPr>
        <p:spPr/>
        <p:txBody>
          <a:bodyPr/>
          <a:lstStyle/>
          <a:p>
            <a:pPr marL="228600" indent="-228600">
              <a:buAutoNum type="arabicPeriod"/>
            </a:pPr>
            <a:r>
              <a:rPr lang="en-US" sz="1200" dirty="0" err="1"/>
              <a:t>Ascierto</a:t>
            </a:r>
            <a:r>
              <a:rPr lang="en-US" sz="1200" dirty="0"/>
              <a:t> PA, et al. </a:t>
            </a:r>
            <a:r>
              <a:rPr lang="en-US" sz="1200" i="1" dirty="0"/>
              <a:t>Lancet Oncol. </a:t>
            </a:r>
            <a:r>
              <a:rPr lang="en-US" sz="1200" dirty="0"/>
              <a:t>2020;21(11):1465-1477. </a:t>
            </a:r>
          </a:p>
          <a:p>
            <a:pPr marL="228600" indent="-228600">
              <a:buAutoNum type="arabicPeriod"/>
            </a:pPr>
            <a:r>
              <a:rPr lang="en-US" sz="1200" dirty="0" err="1"/>
              <a:t>Eggermont</a:t>
            </a:r>
            <a:r>
              <a:rPr lang="en-US" sz="1200" dirty="0"/>
              <a:t> AMM, et al. </a:t>
            </a:r>
            <a:r>
              <a:rPr lang="en-US" sz="1200" i="1" dirty="0"/>
              <a:t>J Clin Oncol. </a:t>
            </a:r>
            <a:r>
              <a:rPr lang="en-US" sz="1200" dirty="0"/>
              <a:t>2020;38(33):3925-3936. </a:t>
            </a:r>
          </a:p>
          <a:p>
            <a:pPr marL="228600" indent="-228600">
              <a:buAutoNum type="arabicPeriod"/>
            </a:pPr>
            <a:r>
              <a:rPr lang="en-US" sz="1200" dirty="0" err="1"/>
              <a:t>Dummer</a:t>
            </a:r>
            <a:r>
              <a:rPr lang="en-US" sz="1200" dirty="0"/>
              <a:t> R, et al. </a:t>
            </a:r>
            <a:r>
              <a:rPr lang="en-US" sz="1200" i="1" dirty="0"/>
              <a:t>N </a:t>
            </a:r>
            <a:r>
              <a:rPr lang="en-US" sz="1200" i="1" dirty="0" err="1"/>
              <a:t>Engl</a:t>
            </a:r>
            <a:r>
              <a:rPr lang="en-US" sz="1200" i="1" dirty="0"/>
              <a:t> J Med. </a:t>
            </a:r>
            <a:r>
              <a:rPr lang="en-US" sz="1200" dirty="0"/>
              <a:t>2020;383(12):1139-1148. </a:t>
            </a:r>
          </a:p>
          <a:p>
            <a:pPr marL="228600" indent="-228600">
              <a:buAutoNum type="arabicPeriod"/>
            </a:pPr>
            <a:r>
              <a:rPr lang="en-US" sz="1200" dirty="0"/>
              <a:t>Luke JJ, et al. </a:t>
            </a:r>
            <a:r>
              <a:rPr lang="en-US" sz="1200" i="1" dirty="0"/>
              <a:t>Lancet</a:t>
            </a:r>
            <a:r>
              <a:rPr lang="en-US" sz="1200" dirty="0"/>
              <a:t>. 2022;399(10336):1718-1729. </a:t>
            </a:r>
          </a:p>
          <a:p>
            <a:pPr marL="228600" indent="-228600">
              <a:buAutoNum type="arabicPeriod"/>
            </a:pPr>
            <a:r>
              <a:rPr lang="en-US" sz="1200" dirty="0"/>
              <a:t>Zimmer L, et al. </a:t>
            </a:r>
            <a:r>
              <a:rPr lang="en-US" sz="1200" i="1" dirty="0"/>
              <a:t>Lancet</a:t>
            </a:r>
            <a:r>
              <a:rPr lang="en-US" sz="1200" dirty="0"/>
              <a:t>. 2020;395(10236):1558-1568. </a:t>
            </a:r>
          </a:p>
        </p:txBody>
      </p:sp>
    </p:spTree>
    <p:custDataLst>
      <p:tags r:id="rId1"/>
    </p:custDataLst>
    <p:extLst>
      <p:ext uri="{BB962C8B-B14F-4D97-AF65-F5344CB8AC3E}">
        <p14:creationId xmlns:p14="http://schemas.microsoft.com/office/powerpoint/2010/main" val="727939365"/>
      </p:ext>
    </p:extLst>
  </p:cSld>
  <p:clrMapOvr>
    <a:masterClrMapping/>
  </p:clrMapOvr>
  <mc:AlternateContent xmlns:mc="http://schemas.openxmlformats.org/markup-compatibility/2006" xmlns:p14="http://schemas.microsoft.com/office/powerpoint/2010/main">
    <mc:Choice Requires="p14">
      <p:transition spd="slow" p14:dur="2000" advTm="79311"/>
    </mc:Choice>
    <mc:Fallback xmlns="">
      <p:transition spd="slow" advTm="7931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964683"/>
          </a:xfrm>
        </p:spPr>
        <p:txBody>
          <a:bodyPr/>
          <a:lstStyle/>
          <a:p>
            <a:r>
              <a:rPr lang="en-US" dirty="0"/>
              <a:t>Why Do We Need Adjuvant Therapy?</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5543" y="1164188"/>
            <a:ext cx="6835970" cy="257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510996" y="6209256"/>
            <a:ext cx="9157005" cy="28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endParaRPr lang="en-US" sz="900" dirty="0">
              <a:solidFill>
                <a:schemeClr val="tx1"/>
              </a:solidFill>
              <a:latin typeface="Arial" charset="0"/>
              <a:ea typeface="+mn-ea"/>
              <a:cs typeface="+mn-cs"/>
            </a:endParaRPr>
          </a:p>
        </p:txBody>
      </p:sp>
      <p:pic>
        <p:nvPicPr>
          <p:cNvPr id="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37213" y="1658010"/>
            <a:ext cx="5220808" cy="1410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5543" y="4635620"/>
            <a:ext cx="4662434" cy="1395726"/>
          </a:xfrm>
          <a:prstGeom prst="rect">
            <a:avLst/>
          </a:prstGeom>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87144" y="4447354"/>
            <a:ext cx="6670877" cy="2057909"/>
          </a:xfrm>
          <a:prstGeom prst="rect">
            <a:avLst/>
          </a:prstGeom>
        </p:spPr>
      </p:pic>
      <p:sp>
        <p:nvSpPr>
          <p:cNvPr id="8" name="Title 1">
            <a:extLst>
              <a:ext uri="{FF2B5EF4-FFF2-40B4-BE49-F238E27FC236}">
                <a16:creationId xmlns:a16="http://schemas.microsoft.com/office/drawing/2014/main" id="{1FD5EE43-1123-B05F-46E3-7A964C7638BE}"/>
              </a:ext>
            </a:extLst>
          </p:cNvPr>
          <p:cNvSpPr txBox="1">
            <a:spLocks/>
          </p:cNvSpPr>
          <p:nvPr/>
        </p:nvSpPr>
        <p:spPr>
          <a:xfrm>
            <a:off x="6461255" y="1166925"/>
            <a:ext cx="4592994" cy="350465"/>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sz="1600" dirty="0"/>
              <a:t>The Current Problem With Adjuvant Therapy</a:t>
            </a:r>
          </a:p>
        </p:txBody>
      </p:sp>
      <p:sp>
        <p:nvSpPr>
          <p:cNvPr id="9" name="Title 1">
            <a:extLst>
              <a:ext uri="{FF2B5EF4-FFF2-40B4-BE49-F238E27FC236}">
                <a16:creationId xmlns:a16="http://schemas.microsoft.com/office/drawing/2014/main" id="{43EF546E-DC04-AB36-D694-C3E2A1ECC752}"/>
              </a:ext>
            </a:extLst>
          </p:cNvPr>
          <p:cNvSpPr txBox="1">
            <a:spLocks/>
          </p:cNvSpPr>
          <p:nvPr/>
        </p:nvSpPr>
        <p:spPr>
          <a:xfrm>
            <a:off x="5427060" y="4041113"/>
            <a:ext cx="6182084" cy="551518"/>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sz="1600" dirty="0"/>
              <a:t>Outcomes With </a:t>
            </a:r>
            <a:r>
              <a:rPr lang="en-US" sz="1600" dirty="0" err="1"/>
              <a:t>Macrometastases</a:t>
            </a:r>
            <a:r>
              <a:rPr lang="en-US" sz="1600" dirty="0"/>
              <a:t> Not Good Enough</a:t>
            </a:r>
          </a:p>
        </p:txBody>
      </p:sp>
      <p:sp>
        <p:nvSpPr>
          <p:cNvPr id="12" name="TextBox 11">
            <a:extLst>
              <a:ext uri="{FF2B5EF4-FFF2-40B4-BE49-F238E27FC236}">
                <a16:creationId xmlns:a16="http://schemas.microsoft.com/office/drawing/2014/main" id="{5803CA38-0D60-E7B3-A8DF-595344B759D2}"/>
              </a:ext>
            </a:extLst>
          </p:cNvPr>
          <p:cNvSpPr txBox="1"/>
          <p:nvPr/>
        </p:nvSpPr>
        <p:spPr>
          <a:xfrm>
            <a:off x="704525" y="3785882"/>
            <a:ext cx="1943161" cy="246221"/>
          </a:xfrm>
          <a:prstGeom prst="rect">
            <a:avLst/>
          </a:prstGeom>
          <a:noFill/>
        </p:spPr>
        <p:txBody>
          <a:bodyPr wrap="none" rtlCol="0">
            <a:spAutoFit/>
          </a:bodyPr>
          <a:lstStyle/>
          <a:p>
            <a:r>
              <a:rPr lang="fr-FR" sz="500" dirty="0" err="1">
                <a:effectLst/>
              </a:rPr>
              <a:t>Gershenwald</a:t>
            </a:r>
            <a:r>
              <a:rPr lang="fr-FR" sz="500" dirty="0">
                <a:effectLst/>
              </a:rPr>
              <a:t> JE, et al. CA</a:t>
            </a:r>
            <a:r>
              <a:rPr lang="fr-FR" sz="500" i="1" dirty="0">
                <a:effectLst/>
              </a:rPr>
              <a:t> Cancer J Clin. </a:t>
            </a:r>
            <a:r>
              <a:rPr lang="fr-FR" sz="500" dirty="0">
                <a:effectLst/>
              </a:rPr>
              <a:t>2017;67(6):472-492.</a:t>
            </a:r>
          </a:p>
          <a:p>
            <a:endParaRPr lang="en-US" sz="500" dirty="0"/>
          </a:p>
        </p:txBody>
      </p:sp>
      <p:sp>
        <p:nvSpPr>
          <p:cNvPr id="13" name="TextBox 12">
            <a:extLst>
              <a:ext uri="{FF2B5EF4-FFF2-40B4-BE49-F238E27FC236}">
                <a16:creationId xmlns:a16="http://schemas.microsoft.com/office/drawing/2014/main" id="{627C57B8-3C6A-8E61-058E-D791302D77C3}"/>
              </a:ext>
            </a:extLst>
          </p:cNvPr>
          <p:cNvSpPr txBox="1"/>
          <p:nvPr/>
        </p:nvSpPr>
        <p:spPr>
          <a:xfrm>
            <a:off x="7463192" y="3080990"/>
            <a:ext cx="1912703" cy="169277"/>
          </a:xfrm>
          <a:prstGeom prst="rect">
            <a:avLst/>
          </a:prstGeom>
          <a:noFill/>
        </p:spPr>
        <p:txBody>
          <a:bodyPr wrap="none" rtlCol="0">
            <a:spAutoFit/>
          </a:bodyPr>
          <a:lstStyle/>
          <a:p>
            <a:r>
              <a:rPr lang="fr-FR" sz="500" dirty="0" err="1">
                <a:effectLst/>
              </a:rPr>
              <a:t>Eggermont</a:t>
            </a:r>
            <a:r>
              <a:rPr lang="fr-FR" sz="500" dirty="0">
                <a:effectLst/>
              </a:rPr>
              <a:t> AMM, et al. </a:t>
            </a:r>
            <a:r>
              <a:rPr lang="fr-FR" sz="500" i="1" dirty="0">
                <a:effectLst/>
              </a:rPr>
              <a:t>J Clin </a:t>
            </a:r>
            <a:r>
              <a:rPr lang="fr-FR" sz="500" i="1" dirty="0" err="1">
                <a:effectLst/>
              </a:rPr>
              <a:t>Oncol</a:t>
            </a:r>
            <a:r>
              <a:rPr lang="fr-FR" sz="500" i="1" dirty="0">
                <a:effectLst/>
              </a:rPr>
              <a:t>. </a:t>
            </a:r>
            <a:r>
              <a:rPr lang="fr-FR" sz="500" dirty="0">
                <a:effectLst/>
              </a:rPr>
              <a:t>2020;38(33):3925-3936.</a:t>
            </a:r>
            <a:endParaRPr lang="en-US" sz="500" dirty="0"/>
          </a:p>
        </p:txBody>
      </p:sp>
      <p:sp>
        <p:nvSpPr>
          <p:cNvPr id="14" name="TextBox 13">
            <a:extLst>
              <a:ext uri="{FF2B5EF4-FFF2-40B4-BE49-F238E27FC236}">
                <a16:creationId xmlns:a16="http://schemas.microsoft.com/office/drawing/2014/main" id="{3C612FD9-668B-C074-E5A2-93CDA0877C05}"/>
              </a:ext>
            </a:extLst>
          </p:cNvPr>
          <p:cNvSpPr txBox="1"/>
          <p:nvPr/>
        </p:nvSpPr>
        <p:spPr>
          <a:xfrm>
            <a:off x="457857" y="6045599"/>
            <a:ext cx="2000869" cy="246221"/>
          </a:xfrm>
          <a:prstGeom prst="rect">
            <a:avLst/>
          </a:prstGeom>
          <a:noFill/>
        </p:spPr>
        <p:txBody>
          <a:bodyPr wrap="none" rtlCol="0">
            <a:spAutoFit/>
          </a:bodyPr>
          <a:lstStyle/>
          <a:p>
            <a:r>
              <a:rPr lang="fr-FR" sz="500" dirty="0">
                <a:effectLst/>
              </a:rPr>
              <a:t>1.  </a:t>
            </a:r>
            <a:r>
              <a:rPr lang="fr-FR" sz="500" dirty="0" err="1">
                <a:effectLst/>
              </a:rPr>
              <a:t>Eggermont</a:t>
            </a:r>
            <a:r>
              <a:rPr lang="fr-FR" sz="500" dirty="0">
                <a:effectLst/>
              </a:rPr>
              <a:t> AMM, et al. </a:t>
            </a:r>
            <a:r>
              <a:rPr lang="fr-FR" sz="500" i="1" dirty="0">
                <a:effectLst/>
              </a:rPr>
              <a:t>J Clin </a:t>
            </a:r>
            <a:r>
              <a:rPr lang="fr-FR" sz="500" i="1" dirty="0" err="1">
                <a:effectLst/>
              </a:rPr>
              <a:t>Oncol</a:t>
            </a:r>
            <a:r>
              <a:rPr lang="fr-FR" sz="500" i="1" dirty="0">
                <a:effectLst/>
              </a:rPr>
              <a:t>. </a:t>
            </a:r>
            <a:r>
              <a:rPr lang="fr-FR" sz="500" dirty="0">
                <a:effectLst/>
              </a:rPr>
              <a:t>2020;38(33):3925-3936.</a:t>
            </a:r>
          </a:p>
          <a:p>
            <a:r>
              <a:rPr lang="da-DK" sz="500" dirty="0"/>
              <a:t>2.  Luke JJ, et al. </a:t>
            </a:r>
            <a:r>
              <a:rPr lang="da-DK" sz="500" i="1" dirty="0"/>
              <a:t>Lancet.  </a:t>
            </a:r>
            <a:r>
              <a:rPr lang="da-DK" sz="500" dirty="0"/>
              <a:t>2022;399(10336):1718-1729.</a:t>
            </a:r>
            <a:endParaRPr lang="en-US" sz="500" dirty="0"/>
          </a:p>
        </p:txBody>
      </p:sp>
      <p:sp>
        <p:nvSpPr>
          <p:cNvPr id="15" name="TextBox 14">
            <a:extLst>
              <a:ext uri="{FF2B5EF4-FFF2-40B4-BE49-F238E27FC236}">
                <a16:creationId xmlns:a16="http://schemas.microsoft.com/office/drawing/2014/main" id="{9319A792-F479-407F-FF1B-4177F1CCE145}"/>
              </a:ext>
            </a:extLst>
          </p:cNvPr>
          <p:cNvSpPr txBox="1"/>
          <p:nvPr/>
        </p:nvSpPr>
        <p:spPr>
          <a:xfrm>
            <a:off x="6160060" y="6488691"/>
            <a:ext cx="2000869" cy="246221"/>
          </a:xfrm>
          <a:prstGeom prst="rect">
            <a:avLst/>
          </a:prstGeom>
          <a:noFill/>
        </p:spPr>
        <p:txBody>
          <a:bodyPr wrap="none" rtlCol="0">
            <a:spAutoFit/>
          </a:bodyPr>
          <a:lstStyle/>
          <a:p>
            <a:r>
              <a:rPr lang="fr-FR" sz="500" dirty="0">
                <a:effectLst/>
              </a:rPr>
              <a:t>1. </a:t>
            </a:r>
            <a:r>
              <a:rPr lang="da-DK" sz="500" dirty="0">
                <a:effectLst/>
              </a:rPr>
              <a:t>Long GV, Haet al. </a:t>
            </a:r>
            <a:r>
              <a:rPr lang="da-DK" sz="500" i="1" dirty="0">
                <a:effectLst/>
              </a:rPr>
              <a:t>N Engl J Med. </a:t>
            </a:r>
            <a:r>
              <a:rPr lang="da-DK" sz="500" dirty="0">
                <a:effectLst/>
              </a:rPr>
              <a:t>2017;377(19):1813-1823. </a:t>
            </a:r>
          </a:p>
          <a:p>
            <a:r>
              <a:rPr lang="da-DK" sz="500" dirty="0"/>
              <a:t>2. </a:t>
            </a:r>
            <a:r>
              <a:rPr lang="fr-FR" sz="500" dirty="0"/>
              <a:t>Weber </a:t>
            </a:r>
            <a:r>
              <a:rPr lang="fr-FR" sz="500" dirty="0" err="1"/>
              <a:t>JS</a:t>
            </a:r>
            <a:r>
              <a:rPr lang="fr-FR" sz="500" dirty="0"/>
              <a:t>, et al. </a:t>
            </a:r>
            <a:r>
              <a:rPr lang="fr-FR" sz="500" i="1" dirty="0"/>
              <a:t>J Clin </a:t>
            </a:r>
            <a:r>
              <a:rPr lang="fr-FR" sz="500" i="1" dirty="0" err="1"/>
              <a:t>Oncol</a:t>
            </a:r>
            <a:r>
              <a:rPr lang="fr-FR" sz="500" i="1" dirty="0"/>
              <a:t>. </a:t>
            </a:r>
            <a:r>
              <a:rPr lang="fr-FR" sz="500" dirty="0"/>
              <a:t>2018;36(15)suppl.9502.</a:t>
            </a:r>
            <a:endParaRPr lang="en-US" sz="500" dirty="0"/>
          </a:p>
        </p:txBody>
      </p:sp>
      <p:sp>
        <p:nvSpPr>
          <p:cNvPr id="16" name="Title 1">
            <a:extLst>
              <a:ext uri="{FF2B5EF4-FFF2-40B4-BE49-F238E27FC236}">
                <a16:creationId xmlns:a16="http://schemas.microsoft.com/office/drawing/2014/main" id="{B39C50A8-9E9F-5E19-9866-C9FD65E113A9}"/>
              </a:ext>
            </a:extLst>
          </p:cNvPr>
          <p:cNvSpPr txBox="1">
            <a:spLocks/>
          </p:cNvSpPr>
          <p:nvPr/>
        </p:nvSpPr>
        <p:spPr>
          <a:xfrm>
            <a:off x="133979" y="4140646"/>
            <a:ext cx="4592994" cy="350465"/>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sz="1600" dirty="0"/>
              <a:t>Ramifications of </a:t>
            </a:r>
            <a:r>
              <a:rPr lang="en-US" sz="1600" dirty="0" err="1"/>
              <a:t>SLNB</a:t>
            </a:r>
            <a:endParaRPr lang="en-US" sz="1600" dirty="0"/>
          </a:p>
        </p:txBody>
      </p:sp>
    </p:spTree>
    <p:custDataLst>
      <p:tags r:id="rId1"/>
    </p:custDataLst>
    <p:extLst>
      <p:ext uri="{BB962C8B-B14F-4D97-AF65-F5344CB8AC3E}">
        <p14:creationId xmlns:p14="http://schemas.microsoft.com/office/powerpoint/2010/main" val="4112826842"/>
      </p:ext>
    </p:extLst>
  </p:cSld>
  <p:clrMapOvr>
    <a:masterClrMapping/>
  </p:clrMapOvr>
  <p:transition spd="med" advTm="82672"/>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Neoadjuvant Therapy:</a:t>
            </a:r>
            <a:br>
              <a:rPr lang="en-US" dirty="0"/>
            </a:br>
            <a:r>
              <a:rPr lang="en-US" dirty="0"/>
              <a:t>Advantages</a:t>
            </a:r>
          </a:p>
        </p:txBody>
      </p:sp>
      <p:sp>
        <p:nvSpPr>
          <p:cNvPr id="3" name="Content Placeholder 2"/>
          <p:cNvSpPr>
            <a:spLocks noGrp="1"/>
          </p:cNvSpPr>
          <p:nvPr>
            <p:ph idx="1"/>
          </p:nvPr>
        </p:nvSpPr>
        <p:spPr>
          <a:xfrm>
            <a:off x="609600" y="1639270"/>
            <a:ext cx="5537022" cy="4722477"/>
          </a:xfrm>
        </p:spPr>
        <p:txBody>
          <a:bodyPr>
            <a:normAutofit/>
          </a:bodyPr>
          <a:lstStyle/>
          <a:p>
            <a:r>
              <a:rPr lang="en-US" sz="2000" dirty="0"/>
              <a:t>Can train the immune system while there is still gross tumor</a:t>
            </a:r>
          </a:p>
          <a:p>
            <a:pPr lvl="1"/>
            <a:r>
              <a:rPr lang="en-US" sz="1800" dirty="0"/>
              <a:t>In adjuvant setting there is no tumor microenvironment </a:t>
            </a:r>
          </a:p>
          <a:p>
            <a:r>
              <a:rPr lang="en-US" sz="2000" dirty="0"/>
              <a:t>Can be used to predict outcome</a:t>
            </a:r>
          </a:p>
          <a:p>
            <a:pPr lvl="1"/>
            <a:r>
              <a:rPr lang="en-US" sz="1800" dirty="0"/>
              <a:t>Based on pathological response</a:t>
            </a:r>
          </a:p>
          <a:p>
            <a:pPr lvl="1"/>
            <a:r>
              <a:rPr lang="en-US" sz="1800" dirty="0"/>
              <a:t>Need appropriate pathologist</a:t>
            </a:r>
          </a:p>
          <a:p>
            <a:r>
              <a:rPr lang="en-US" sz="2000" dirty="0"/>
              <a:t>Many research opportunities</a:t>
            </a:r>
          </a:p>
          <a:p>
            <a:r>
              <a:rPr lang="en-US" sz="2000" dirty="0"/>
              <a:t>Can build in a delay in surgery</a:t>
            </a:r>
          </a:p>
          <a:p>
            <a:pPr lvl="1"/>
            <a:r>
              <a:rPr lang="en-US" sz="1800" dirty="0"/>
              <a:t>May be necessary when tumor is growing and cannot get into surgery quickly</a:t>
            </a:r>
          </a:p>
          <a:p>
            <a:pPr lvl="1"/>
            <a:r>
              <a:rPr lang="en-US" sz="1800" dirty="0"/>
              <a:t>Was particularly helpful during COVID</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53970" y="1427073"/>
            <a:ext cx="4768930" cy="275325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2154" y="4393260"/>
            <a:ext cx="4556890" cy="2097974"/>
          </a:xfrm>
          <a:prstGeom prst="rect">
            <a:avLst/>
          </a:prstGeom>
        </p:spPr>
      </p:pic>
      <p:cxnSp>
        <p:nvCxnSpPr>
          <p:cNvPr id="8" name="Straight Connector 7"/>
          <p:cNvCxnSpPr>
            <a:cxnSpLocks/>
          </p:cNvCxnSpPr>
          <p:nvPr/>
        </p:nvCxnSpPr>
        <p:spPr>
          <a:xfrm>
            <a:off x="6707554" y="5596934"/>
            <a:ext cx="443034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Footer Placeholder 9">
            <a:extLst>
              <a:ext uri="{FF2B5EF4-FFF2-40B4-BE49-F238E27FC236}">
                <a16:creationId xmlns:a16="http://schemas.microsoft.com/office/drawing/2014/main" id="{47C762C8-B6E8-6A4C-637F-3E9CD830F821}"/>
              </a:ext>
            </a:extLst>
          </p:cNvPr>
          <p:cNvSpPr>
            <a:spLocks noGrp="1"/>
          </p:cNvSpPr>
          <p:nvPr>
            <p:ph type="ftr" sz="quarter" idx="3"/>
          </p:nvPr>
        </p:nvSpPr>
        <p:spPr/>
        <p:txBody>
          <a:bodyPr/>
          <a:lstStyle/>
          <a:p>
            <a:r>
              <a:rPr lang="da-DK" dirty="0"/>
              <a:t>Adapted from Menzies AM, et al. </a:t>
            </a:r>
            <a:r>
              <a:rPr lang="da-DK" i="1" dirty="0"/>
              <a:t>Nat Med. </a:t>
            </a:r>
            <a:r>
              <a:rPr lang="da-DK" dirty="0"/>
              <a:t>2021;27(2):301-309. </a:t>
            </a:r>
          </a:p>
        </p:txBody>
      </p:sp>
      <p:sp>
        <p:nvSpPr>
          <p:cNvPr id="11" name="Title 1">
            <a:extLst>
              <a:ext uri="{FF2B5EF4-FFF2-40B4-BE49-F238E27FC236}">
                <a16:creationId xmlns:a16="http://schemas.microsoft.com/office/drawing/2014/main" id="{C48D84AC-BACB-D25A-9C31-EDF6D0BF8F56}"/>
              </a:ext>
            </a:extLst>
          </p:cNvPr>
          <p:cNvSpPr txBox="1">
            <a:spLocks/>
          </p:cNvSpPr>
          <p:nvPr/>
        </p:nvSpPr>
        <p:spPr>
          <a:xfrm>
            <a:off x="6382588" y="413007"/>
            <a:ext cx="520981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1800" dirty="0">
                <a:effectLst/>
                <a:latin typeface="+mn-lt"/>
              </a:rPr>
              <a:t>Kaplan-</a:t>
            </a:r>
            <a:r>
              <a:rPr lang="en-US" sz="1800" dirty="0" err="1">
                <a:effectLst/>
                <a:latin typeface="+mn-lt"/>
              </a:rPr>
              <a:t>meier</a:t>
            </a:r>
            <a:r>
              <a:rPr lang="en-US" sz="1800" dirty="0">
                <a:effectLst/>
                <a:latin typeface="+mn-lt"/>
              </a:rPr>
              <a:t> Estimates of RFS Based On</a:t>
            </a:r>
          </a:p>
          <a:p>
            <a:r>
              <a:rPr lang="en-US" sz="1800" dirty="0">
                <a:effectLst/>
                <a:latin typeface="+mn-lt"/>
              </a:rPr>
              <a:t>Pathological Response (Treatment Cohorts)</a:t>
            </a:r>
            <a:endParaRPr lang="en-US" sz="1800" dirty="0">
              <a:latin typeface="+mn-lt"/>
            </a:endParaRPr>
          </a:p>
        </p:txBody>
      </p:sp>
    </p:spTree>
    <p:custDataLst>
      <p:tags r:id="rId1"/>
    </p:custDataLst>
    <p:extLst>
      <p:ext uri="{BB962C8B-B14F-4D97-AF65-F5344CB8AC3E}">
        <p14:creationId xmlns:p14="http://schemas.microsoft.com/office/powerpoint/2010/main" val="1855293262"/>
      </p:ext>
    </p:extLst>
  </p:cSld>
  <p:clrMapOvr>
    <a:masterClrMapping/>
  </p:clrMapOvr>
  <mc:AlternateContent xmlns:mc="http://schemas.openxmlformats.org/markup-compatibility/2006" xmlns:p14="http://schemas.microsoft.com/office/powerpoint/2010/main">
    <mc:Choice Requires="p14">
      <p:transition spd="slow" p14:dur="2000" advTm="108650"/>
    </mc:Choice>
    <mc:Fallback xmlns="">
      <p:transition spd="slow" advTm="1086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Neoadjuvant Therapy: Disadvantages</a:t>
            </a:r>
          </a:p>
        </p:txBody>
      </p:sp>
      <p:sp>
        <p:nvSpPr>
          <p:cNvPr id="3" name="Content Placeholder 2"/>
          <p:cNvSpPr>
            <a:spLocks noGrp="1"/>
          </p:cNvSpPr>
          <p:nvPr>
            <p:ph idx="1"/>
          </p:nvPr>
        </p:nvSpPr>
        <p:spPr>
          <a:xfrm>
            <a:off x="609600" y="1477906"/>
            <a:ext cx="5239871" cy="4722477"/>
          </a:xfrm>
        </p:spPr>
        <p:txBody>
          <a:bodyPr/>
          <a:lstStyle/>
          <a:p>
            <a:pPr>
              <a:spcBef>
                <a:spcPts val="1800"/>
              </a:spcBef>
            </a:pPr>
            <a:r>
              <a:rPr lang="en-US" dirty="0"/>
              <a:t>Tumor can grow in the interim and make surgery more difficult or even inappropriate</a:t>
            </a:r>
          </a:p>
          <a:p>
            <a:pPr>
              <a:spcBef>
                <a:spcPts val="1800"/>
              </a:spcBef>
            </a:pPr>
            <a:r>
              <a:rPr lang="en-US" dirty="0"/>
              <a:t>What to do if no radiologic disease left</a:t>
            </a:r>
          </a:p>
          <a:p>
            <a:pPr lvl="1">
              <a:spcBef>
                <a:spcPts val="1800"/>
              </a:spcBef>
            </a:pPr>
            <a:r>
              <a:rPr lang="en-US" dirty="0"/>
              <a:t>Not operate? </a:t>
            </a:r>
          </a:p>
          <a:p>
            <a:pPr lvl="1">
              <a:spcBef>
                <a:spcPts val="1800"/>
              </a:spcBef>
            </a:pPr>
            <a:r>
              <a:rPr lang="en-US" dirty="0"/>
              <a:t>Impact of PRADO?</a:t>
            </a:r>
          </a:p>
          <a:p>
            <a:pPr>
              <a:spcBef>
                <a:spcPts val="1800"/>
              </a:spcBef>
            </a:pPr>
            <a:r>
              <a:rPr lang="en-US" dirty="0"/>
              <a:t>Radiology shown not to be very predictive of tumor effect of therapy</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7879" y="1527992"/>
            <a:ext cx="1839636" cy="245184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44770" y="1527992"/>
            <a:ext cx="1832079" cy="2451843"/>
          </a:xfrm>
          <a:prstGeom prst="rect">
            <a:avLst/>
          </a:prstGeom>
        </p:spPr>
      </p:pic>
      <p:sp>
        <p:nvSpPr>
          <p:cNvPr id="6" name="TextBox 5"/>
          <p:cNvSpPr txBox="1"/>
          <p:nvPr/>
        </p:nvSpPr>
        <p:spPr>
          <a:xfrm>
            <a:off x="7090582" y="4122199"/>
            <a:ext cx="3741153" cy="369332"/>
          </a:xfrm>
          <a:prstGeom prst="rect">
            <a:avLst/>
          </a:prstGeom>
          <a:noFill/>
        </p:spPr>
        <p:txBody>
          <a:bodyPr wrap="none" rtlCol="0">
            <a:spAutoFit/>
          </a:bodyPr>
          <a:lstStyle/>
          <a:p>
            <a:pPr algn="ctr"/>
            <a:r>
              <a:rPr lang="en-US" dirty="0"/>
              <a:t>Tripled in size during 2 doses of IO</a:t>
            </a:r>
          </a:p>
        </p:txBody>
      </p:sp>
      <p:grpSp>
        <p:nvGrpSpPr>
          <p:cNvPr id="16" name="Group 15">
            <a:extLst>
              <a:ext uri="{FF2B5EF4-FFF2-40B4-BE49-F238E27FC236}">
                <a16:creationId xmlns:a16="http://schemas.microsoft.com/office/drawing/2014/main" id="{8F63A19E-D068-597F-EE46-A84B5BA3629A}"/>
              </a:ext>
            </a:extLst>
          </p:cNvPr>
          <p:cNvGrpSpPr/>
          <p:nvPr/>
        </p:nvGrpSpPr>
        <p:grpSpPr>
          <a:xfrm>
            <a:off x="9244770" y="4618507"/>
            <a:ext cx="1827090" cy="1835451"/>
            <a:chOff x="9244770" y="3494557"/>
            <a:chExt cx="1827090" cy="1835451"/>
          </a:xfrm>
        </p:grpSpPr>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44770" y="3494557"/>
              <a:ext cx="1825505" cy="1835451"/>
            </a:xfrm>
            <a:prstGeom prst="rect">
              <a:avLst/>
            </a:prstGeom>
          </p:spPr>
        </p:pic>
        <p:sp>
          <p:nvSpPr>
            <p:cNvPr id="13" name="Rectangle 12">
              <a:extLst>
                <a:ext uri="{FF2B5EF4-FFF2-40B4-BE49-F238E27FC236}">
                  <a16:creationId xmlns:a16="http://schemas.microsoft.com/office/drawing/2014/main" id="{AFD571A4-0B87-2072-2C95-C9AC39C93414}"/>
                </a:ext>
              </a:extLst>
            </p:cNvPr>
            <p:cNvSpPr/>
            <p:nvPr/>
          </p:nvSpPr>
          <p:spPr>
            <a:xfrm>
              <a:off x="10980420" y="4613910"/>
              <a:ext cx="91440" cy="2933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C50F27A-CF95-B7BF-9E02-05F2EC89FB4D}"/>
              </a:ext>
            </a:extLst>
          </p:cNvPr>
          <p:cNvGrpSpPr/>
          <p:nvPr/>
        </p:nvGrpSpPr>
        <p:grpSpPr>
          <a:xfrm>
            <a:off x="6861269" y="4617608"/>
            <a:ext cx="1828626" cy="1820408"/>
            <a:chOff x="6861269" y="3802268"/>
            <a:chExt cx="1828626" cy="1820408"/>
          </a:xfrm>
        </p:grpSpPr>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61269" y="3802268"/>
              <a:ext cx="1828626" cy="1820408"/>
            </a:xfrm>
            <a:prstGeom prst="rect">
              <a:avLst/>
            </a:prstGeom>
          </p:spPr>
        </p:pic>
        <p:sp>
          <p:nvSpPr>
            <p:cNvPr id="14" name="Rectangle 13">
              <a:extLst>
                <a:ext uri="{FF2B5EF4-FFF2-40B4-BE49-F238E27FC236}">
                  <a16:creationId xmlns:a16="http://schemas.microsoft.com/office/drawing/2014/main" id="{9094644E-C93F-8B8F-40CF-7CBAB1B1034E}"/>
                </a:ext>
              </a:extLst>
            </p:cNvPr>
            <p:cNvSpPr/>
            <p:nvPr/>
          </p:nvSpPr>
          <p:spPr>
            <a:xfrm>
              <a:off x="8515350" y="4793435"/>
              <a:ext cx="91440" cy="29337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Footer Placeholder 16">
            <a:extLst>
              <a:ext uri="{FF2B5EF4-FFF2-40B4-BE49-F238E27FC236}">
                <a16:creationId xmlns:a16="http://schemas.microsoft.com/office/drawing/2014/main" id="{9F4BDA5A-B7AF-7870-2356-D1F1AB3A452E}"/>
              </a:ext>
            </a:extLst>
          </p:cNvPr>
          <p:cNvSpPr>
            <a:spLocks noGrp="1"/>
          </p:cNvSpPr>
          <p:nvPr>
            <p:ph type="ftr" sz="quarter" idx="3"/>
          </p:nvPr>
        </p:nvSpPr>
        <p:spPr/>
        <p:txBody>
          <a:bodyPr/>
          <a:lstStyle/>
          <a:p>
            <a:r>
              <a:rPr lang="en-US" dirty="0" err="1"/>
              <a:t>Reijers</a:t>
            </a:r>
            <a:r>
              <a:rPr lang="en-US" dirty="0"/>
              <a:t> </a:t>
            </a:r>
            <a:r>
              <a:rPr lang="en-US" dirty="0" err="1"/>
              <a:t>ILM</a:t>
            </a:r>
            <a:r>
              <a:rPr lang="en-US" dirty="0"/>
              <a:t>, et al. </a:t>
            </a:r>
            <a:r>
              <a:rPr lang="en-US" i="1" dirty="0"/>
              <a:t>Nat Med. </a:t>
            </a:r>
            <a:r>
              <a:rPr lang="en-US" dirty="0"/>
              <a:t>2022;28(6):1178-1188. </a:t>
            </a:r>
          </a:p>
        </p:txBody>
      </p:sp>
    </p:spTree>
    <p:custDataLst>
      <p:tags r:id="rId1"/>
    </p:custDataLst>
    <p:extLst>
      <p:ext uri="{BB962C8B-B14F-4D97-AF65-F5344CB8AC3E}">
        <p14:creationId xmlns:p14="http://schemas.microsoft.com/office/powerpoint/2010/main" val="15875007"/>
      </p:ext>
    </p:extLst>
  </p:cSld>
  <p:clrMapOvr>
    <a:masterClrMapping/>
  </p:clrMapOvr>
  <mc:AlternateContent xmlns:mc="http://schemas.openxmlformats.org/markup-compatibility/2006" xmlns:p14="http://schemas.microsoft.com/office/powerpoint/2010/main">
    <mc:Choice Requires="p14">
      <p:transition spd="slow" p14:dur="2000" advTm="96539"/>
    </mc:Choice>
    <mc:Fallback xmlns="">
      <p:transition spd="slow" advTm="9653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A7154F-EC05-6A4B-A06C-7855E09B6945}"/>
              </a:ext>
            </a:extLst>
          </p:cNvPr>
          <p:cNvSpPr>
            <a:spLocks noGrp="1"/>
          </p:cNvSpPr>
          <p:nvPr>
            <p:ph type="title"/>
          </p:nvPr>
        </p:nvSpPr>
        <p:spPr/>
        <p:txBody>
          <a:bodyPr/>
          <a:lstStyle/>
          <a:p>
            <a:r>
              <a:rPr lang="en-US" dirty="0"/>
              <a:t>Hot Off the Presses: S1801</a:t>
            </a:r>
          </a:p>
        </p:txBody>
      </p:sp>
      <p:pic>
        <p:nvPicPr>
          <p:cNvPr id="2" name="Picture 1">
            <a:extLst>
              <a:ext uri="{FF2B5EF4-FFF2-40B4-BE49-F238E27FC236}">
                <a16:creationId xmlns:a16="http://schemas.microsoft.com/office/drawing/2014/main" id="{3112B2C9-8769-EF42-8910-6E89EFB650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7598" y="1470520"/>
            <a:ext cx="8105821" cy="5039847"/>
          </a:xfrm>
          <a:prstGeom prst="rect">
            <a:avLst/>
          </a:prstGeom>
        </p:spPr>
      </p:pic>
      <p:cxnSp>
        <p:nvCxnSpPr>
          <p:cNvPr id="5" name="Straight Connector 4">
            <a:extLst>
              <a:ext uri="{FF2B5EF4-FFF2-40B4-BE49-F238E27FC236}">
                <a16:creationId xmlns:a16="http://schemas.microsoft.com/office/drawing/2014/main" id="{B64D9134-E338-5348-B3F2-3F77BD427433}"/>
              </a:ext>
            </a:extLst>
          </p:cNvPr>
          <p:cNvCxnSpPr>
            <a:cxnSpLocks/>
          </p:cNvCxnSpPr>
          <p:nvPr/>
        </p:nvCxnSpPr>
        <p:spPr>
          <a:xfrm flipV="1">
            <a:off x="6946900" y="2737759"/>
            <a:ext cx="0" cy="2362200"/>
          </a:xfrm>
          <a:prstGeom prst="line">
            <a:avLst/>
          </a:prstGeom>
          <a:ln w="38100">
            <a:solidFill>
              <a:schemeClr val="tx1">
                <a:alpha val="28736"/>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AAEDB2D-DED0-224B-8719-D97A7D8CEFDE}"/>
              </a:ext>
            </a:extLst>
          </p:cNvPr>
          <p:cNvSpPr txBox="1"/>
          <p:nvPr/>
        </p:nvSpPr>
        <p:spPr>
          <a:xfrm>
            <a:off x="3634865" y="4761405"/>
            <a:ext cx="3388235" cy="338554"/>
          </a:xfrm>
          <a:prstGeom prst="rect">
            <a:avLst/>
          </a:prstGeom>
          <a:noFill/>
        </p:spPr>
        <p:txBody>
          <a:bodyPr wrap="none" rtlCol="0">
            <a:spAutoFit/>
          </a:bodyPr>
          <a:lstStyle/>
          <a:p>
            <a:pPr algn="l"/>
            <a:r>
              <a:rPr lang="en-US" sz="1600" dirty="0">
                <a:solidFill>
                  <a:srgbClr val="0432FF"/>
                </a:solidFill>
              </a:rPr>
              <a:t>Landmark 2-year EFS: 72% v. 49%</a:t>
            </a:r>
          </a:p>
        </p:txBody>
      </p:sp>
      <p:sp>
        <p:nvSpPr>
          <p:cNvPr id="4" name="TextBox 3">
            <a:extLst>
              <a:ext uri="{FF2B5EF4-FFF2-40B4-BE49-F238E27FC236}">
                <a16:creationId xmlns:a16="http://schemas.microsoft.com/office/drawing/2014/main" id="{3F52250E-202E-4CC7-BD76-C3D0A9A697E3}"/>
              </a:ext>
            </a:extLst>
          </p:cNvPr>
          <p:cNvSpPr txBox="1"/>
          <p:nvPr/>
        </p:nvSpPr>
        <p:spPr>
          <a:xfrm>
            <a:off x="6798098" y="2726379"/>
            <a:ext cx="685798" cy="276999"/>
          </a:xfrm>
          <a:prstGeom prst="rect">
            <a:avLst/>
          </a:prstGeom>
          <a:noFill/>
        </p:spPr>
        <p:txBody>
          <a:bodyPr wrap="square" rtlCol="0">
            <a:spAutoFit/>
          </a:bodyPr>
          <a:lstStyle/>
          <a:p>
            <a:pPr algn="ctr"/>
            <a:r>
              <a:rPr lang="en-US" sz="1200" dirty="0">
                <a:solidFill>
                  <a:srgbClr val="0432FF"/>
                </a:solidFill>
              </a:rPr>
              <a:t>72%</a:t>
            </a:r>
          </a:p>
        </p:txBody>
      </p:sp>
      <p:sp>
        <p:nvSpPr>
          <p:cNvPr id="14" name="TextBox 13">
            <a:extLst>
              <a:ext uri="{FF2B5EF4-FFF2-40B4-BE49-F238E27FC236}">
                <a16:creationId xmlns:a16="http://schemas.microsoft.com/office/drawing/2014/main" id="{D904C2FD-E2F7-442B-B56A-1A0DA5702DDE}"/>
              </a:ext>
            </a:extLst>
          </p:cNvPr>
          <p:cNvSpPr txBox="1"/>
          <p:nvPr/>
        </p:nvSpPr>
        <p:spPr>
          <a:xfrm>
            <a:off x="6421862" y="3453070"/>
            <a:ext cx="685798" cy="276999"/>
          </a:xfrm>
          <a:prstGeom prst="rect">
            <a:avLst/>
          </a:prstGeom>
          <a:noFill/>
        </p:spPr>
        <p:txBody>
          <a:bodyPr wrap="square" rtlCol="0">
            <a:spAutoFit/>
          </a:bodyPr>
          <a:lstStyle/>
          <a:p>
            <a:pPr algn="ctr"/>
            <a:r>
              <a:rPr lang="en-US" sz="1200" dirty="0">
                <a:solidFill>
                  <a:srgbClr val="FF0000"/>
                </a:solidFill>
              </a:rPr>
              <a:t>49%</a:t>
            </a:r>
          </a:p>
        </p:txBody>
      </p:sp>
      <p:sp>
        <p:nvSpPr>
          <p:cNvPr id="9" name="TextBox 8">
            <a:extLst>
              <a:ext uri="{FF2B5EF4-FFF2-40B4-BE49-F238E27FC236}">
                <a16:creationId xmlns:a16="http://schemas.microsoft.com/office/drawing/2014/main" id="{7814BF67-437B-B10B-ECD7-6BB2A9B69816}"/>
              </a:ext>
            </a:extLst>
          </p:cNvPr>
          <p:cNvSpPr txBox="1"/>
          <p:nvPr/>
        </p:nvSpPr>
        <p:spPr>
          <a:xfrm>
            <a:off x="3971572" y="1240033"/>
            <a:ext cx="4248855" cy="400110"/>
          </a:xfrm>
          <a:prstGeom prst="rect">
            <a:avLst/>
          </a:prstGeom>
          <a:noFill/>
        </p:spPr>
        <p:txBody>
          <a:bodyPr wrap="none" rtlCol="0">
            <a:spAutoFit/>
          </a:bodyPr>
          <a:lstStyle/>
          <a:p>
            <a:r>
              <a:rPr lang="en-US" sz="2000" b="1"/>
              <a:t>Primary Endpoint: Event-Free survival </a:t>
            </a:r>
            <a:endParaRPr lang="en-US" sz="2000" b="1" dirty="0"/>
          </a:p>
        </p:txBody>
      </p:sp>
      <p:sp>
        <p:nvSpPr>
          <p:cNvPr id="6" name="Footer Placeholder 5">
            <a:extLst>
              <a:ext uri="{FF2B5EF4-FFF2-40B4-BE49-F238E27FC236}">
                <a16:creationId xmlns:a16="http://schemas.microsoft.com/office/drawing/2014/main" id="{21A222EB-3EE3-0546-1000-B77597AA2F7C}"/>
              </a:ext>
            </a:extLst>
          </p:cNvPr>
          <p:cNvSpPr>
            <a:spLocks noGrp="1"/>
          </p:cNvSpPr>
          <p:nvPr>
            <p:ph type="ftr" sz="quarter" idx="3"/>
          </p:nvPr>
        </p:nvSpPr>
        <p:spPr/>
        <p:txBody>
          <a:bodyPr/>
          <a:lstStyle/>
          <a:p>
            <a:r>
              <a:rPr lang="en-US"/>
              <a:t>Patel S, et al. ESMO 2022. Abstract LBA10.</a:t>
            </a:r>
          </a:p>
        </p:txBody>
      </p:sp>
    </p:spTree>
    <p:extLst>
      <p:ext uri="{BB962C8B-B14F-4D97-AF65-F5344CB8AC3E}">
        <p14:creationId xmlns:p14="http://schemas.microsoft.com/office/powerpoint/2010/main" val="338958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6845300" cy="1185577"/>
          </a:xfrm>
        </p:spPr>
        <p:txBody>
          <a:bodyPr/>
          <a:lstStyle/>
          <a:p>
            <a:r>
              <a:rPr lang="en-US" dirty="0"/>
              <a:t>Neoadjuvant Therapy Ramifications for Surgeons</a:t>
            </a:r>
          </a:p>
        </p:txBody>
      </p:sp>
      <p:sp>
        <p:nvSpPr>
          <p:cNvPr id="3" name="Content Placeholder 2"/>
          <p:cNvSpPr>
            <a:spLocks noGrp="1"/>
          </p:cNvSpPr>
          <p:nvPr>
            <p:ph idx="1"/>
          </p:nvPr>
        </p:nvSpPr>
        <p:spPr>
          <a:xfrm>
            <a:off x="609600" y="1477906"/>
            <a:ext cx="6096000" cy="4722477"/>
          </a:xfrm>
        </p:spPr>
        <p:txBody>
          <a:bodyPr>
            <a:normAutofit fontScale="92500" lnSpcReduction="10000"/>
          </a:bodyPr>
          <a:lstStyle/>
          <a:p>
            <a:r>
              <a:rPr lang="en-US" dirty="0"/>
              <a:t>Need to know when and who to send for this therapy</a:t>
            </a:r>
          </a:p>
          <a:p>
            <a:r>
              <a:rPr lang="en-US" dirty="0"/>
              <a:t>Need a willing medical oncology partner to administer</a:t>
            </a:r>
          </a:p>
          <a:p>
            <a:r>
              <a:rPr lang="en-US" dirty="0"/>
              <a:t>Need to convince: Patient, referring physician, and YOURSELF that this is the right thing to do</a:t>
            </a:r>
          </a:p>
          <a:p>
            <a:r>
              <a:rPr lang="en-US" dirty="0"/>
              <a:t>Be prepared for the patient who gets adverse events from therapy; grows through therapy (inoperable?); has an amazing response</a:t>
            </a:r>
          </a:p>
          <a:p>
            <a:r>
              <a:rPr lang="en-US" dirty="0"/>
              <a:t>Consider being part of a </a:t>
            </a:r>
            <a:r>
              <a:rPr lang="en-US" b="1" dirty="0"/>
              <a:t>multidisciplinary team</a:t>
            </a:r>
            <a:r>
              <a:rPr lang="en-US" dirty="0"/>
              <a:t> to maximize patient benefit and outcome, including pathology</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7086596" y="111508"/>
            <a:ext cx="4211145" cy="3158359"/>
          </a:xfrm>
          <a:prstGeom prst="rect">
            <a:avLst/>
          </a:prstGeom>
        </p:spPr>
      </p:pic>
      <p:sp>
        <p:nvSpPr>
          <p:cNvPr id="5" name="TextBox 4"/>
          <p:cNvSpPr txBox="1"/>
          <p:nvPr/>
        </p:nvSpPr>
        <p:spPr>
          <a:xfrm>
            <a:off x="6756400" y="3346102"/>
            <a:ext cx="4282263" cy="369332"/>
          </a:xfrm>
          <a:prstGeom prst="rect">
            <a:avLst/>
          </a:prstGeom>
          <a:noFill/>
        </p:spPr>
        <p:txBody>
          <a:bodyPr wrap="none" rtlCol="0">
            <a:spAutoFit/>
          </a:bodyPr>
          <a:lstStyle/>
          <a:p>
            <a:r>
              <a:rPr lang="en-US" b="1" dirty="0"/>
              <a:t>Cleveland Clinic Tumor Board Prepandemic</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8396" y="3791668"/>
            <a:ext cx="3062305" cy="2804969"/>
          </a:xfrm>
          <a:prstGeom prst="rect">
            <a:avLst/>
          </a:prstGeom>
        </p:spPr>
      </p:pic>
    </p:spTree>
    <p:extLst>
      <p:ext uri="{BB962C8B-B14F-4D97-AF65-F5344CB8AC3E}">
        <p14:creationId xmlns:p14="http://schemas.microsoft.com/office/powerpoint/2010/main" val="1248678214"/>
      </p:ext>
    </p:extLst>
  </p:cSld>
  <p:clrMapOvr>
    <a:masterClrMapping/>
  </p:clrMapOvr>
  <mc:AlternateContent xmlns:mc="http://schemas.openxmlformats.org/markup-compatibility/2006" xmlns:p14="http://schemas.microsoft.com/office/powerpoint/2010/main">
    <mc:Choice Requires="p14">
      <p:transition spd="slow" p14:dur="2000" advTm="112308"/>
    </mc:Choice>
    <mc:Fallback xmlns="">
      <p:transition spd="slow" advTm="11230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099659" y="1448089"/>
            <a:ext cx="7992682" cy="4318548"/>
          </a:xfrm>
          <a:prstGeom prst="rect">
            <a:avLst/>
          </a:prstGeom>
        </p:spPr>
      </p:pic>
    </p:spTree>
    <p:custDataLst>
      <p:tags r:id="rId1"/>
    </p:custDataLst>
    <p:extLst>
      <p:ext uri="{BB962C8B-B14F-4D97-AF65-F5344CB8AC3E}">
        <p14:creationId xmlns:p14="http://schemas.microsoft.com/office/powerpoint/2010/main" val="991938374"/>
      </p:ext>
    </p:extLst>
  </p:cSld>
  <p:clrMapOvr>
    <a:masterClrMapping/>
  </p:clrMapOvr>
  <mc:AlternateContent xmlns:mc="http://schemas.openxmlformats.org/markup-compatibility/2006" xmlns:p14="http://schemas.microsoft.com/office/powerpoint/2010/main">
    <mc:Choice Requires="p14">
      <p:transition spd="slow" p14:dur="2000" advTm="10893"/>
    </mc:Choice>
    <mc:Fallback xmlns="">
      <p:transition spd="slow" advTm="1089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of Interest Statement</a:t>
            </a:r>
          </a:p>
        </p:txBody>
      </p:sp>
      <p:sp>
        <p:nvSpPr>
          <p:cNvPr id="3" name="Content Placeholder 2"/>
          <p:cNvSpPr>
            <a:spLocks noGrp="1"/>
          </p:cNvSpPr>
          <p:nvPr>
            <p:ph idx="1"/>
          </p:nvPr>
        </p:nvSpPr>
        <p:spPr/>
        <p:txBody>
          <a:bodyPr/>
          <a:lstStyle/>
          <a:p>
            <a:pPr marL="0" indent="0">
              <a:buNone/>
            </a:pPr>
            <a:r>
              <a:rPr lang="en-US" dirty="0"/>
              <a:t>I have consulting agreements with: Quest imaging, Castle Biosciences, Merck, BMS, Alkermes, NIT, Instill Bio, and IOVANCE.</a:t>
            </a:r>
          </a:p>
          <a:p>
            <a:endParaRPr lang="en-US" dirty="0"/>
          </a:p>
          <a:p>
            <a:pPr marL="0" indent="0" algn="ctr">
              <a:buNone/>
            </a:pPr>
            <a:r>
              <a:rPr lang="en-US" b="1" dirty="0"/>
              <a:t>I will not promote any product in this talk.</a:t>
            </a:r>
          </a:p>
          <a:p>
            <a:endParaRPr lang="en-US" dirty="0"/>
          </a:p>
          <a:p>
            <a:endParaRPr lang="en-US" dirty="0"/>
          </a:p>
        </p:txBody>
      </p:sp>
    </p:spTree>
    <p:extLst>
      <p:ext uri="{BB962C8B-B14F-4D97-AF65-F5344CB8AC3E}">
        <p14:creationId xmlns:p14="http://schemas.microsoft.com/office/powerpoint/2010/main" val="4158813517"/>
      </p:ext>
    </p:extLst>
  </p:cSld>
  <p:clrMapOvr>
    <a:masterClrMapping/>
  </p:clrMapOvr>
  <mc:AlternateContent xmlns:mc="http://schemas.openxmlformats.org/markup-compatibility/2006" xmlns:p14="http://schemas.microsoft.com/office/powerpoint/2010/main">
    <mc:Choice Requires="p14">
      <p:transition spd="slow" p14:dur="2000" advTm="12205"/>
    </mc:Choice>
    <mc:Fallback xmlns="">
      <p:transition spd="slow" advTm="1220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2533"/>
            <a:ext cx="10744200" cy="1185577"/>
          </a:xfrm>
        </p:spPr>
        <p:txBody>
          <a:bodyPr/>
          <a:lstStyle/>
          <a:p>
            <a:r>
              <a:rPr lang="en-US" dirty="0"/>
              <a:t>Adjuvant therapy</a:t>
            </a:r>
          </a:p>
        </p:txBody>
      </p:sp>
      <p:sp>
        <p:nvSpPr>
          <p:cNvPr id="3" name="Content Placeholder 2"/>
          <p:cNvSpPr>
            <a:spLocks noGrp="1"/>
          </p:cNvSpPr>
          <p:nvPr>
            <p:ph idx="1"/>
          </p:nvPr>
        </p:nvSpPr>
        <p:spPr>
          <a:xfrm>
            <a:off x="609600" y="1544362"/>
            <a:ext cx="10744200" cy="4722477"/>
          </a:xfrm>
        </p:spPr>
        <p:txBody>
          <a:bodyPr/>
          <a:lstStyle/>
          <a:p>
            <a:r>
              <a:rPr lang="en-US" dirty="0"/>
              <a:t>Generally, a term used for postsurgical therapy after rendering a patient no evidence of disease (NED)</a:t>
            </a:r>
          </a:p>
        </p:txBody>
      </p:sp>
      <p:sp>
        <p:nvSpPr>
          <p:cNvPr id="9" name="Title 1">
            <a:extLst>
              <a:ext uri="{FF2B5EF4-FFF2-40B4-BE49-F238E27FC236}">
                <a16:creationId xmlns:a16="http://schemas.microsoft.com/office/drawing/2014/main" id="{187F80A2-FD01-4876-9323-D0203ACBB1FF}"/>
              </a:ext>
            </a:extLst>
          </p:cNvPr>
          <p:cNvSpPr txBox="1">
            <a:spLocks/>
          </p:cNvSpPr>
          <p:nvPr/>
        </p:nvSpPr>
        <p:spPr>
          <a:xfrm>
            <a:off x="609600" y="2422904"/>
            <a:ext cx="10744200"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dirty="0"/>
              <a:t>Neoadjuvant</a:t>
            </a:r>
          </a:p>
        </p:txBody>
      </p:sp>
      <p:sp>
        <p:nvSpPr>
          <p:cNvPr id="10" name="Content Placeholder 2">
            <a:extLst>
              <a:ext uri="{FF2B5EF4-FFF2-40B4-BE49-F238E27FC236}">
                <a16:creationId xmlns:a16="http://schemas.microsoft.com/office/drawing/2014/main" id="{CA6A242F-FE0E-EDA4-74A3-417C22151788}"/>
              </a:ext>
            </a:extLst>
          </p:cNvPr>
          <p:cNvSpPr txBox="1">
            <a:spLocks/>
          </p:cNvSpPr>
          <p:nvPr/>
        </p:nvSpPr>
        <p:spPr>
          <a:xfrm>
            <a:off x="609600" y="3519521"/>
            <a:ext cx="10744200" cy="305602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800"/>
              </a:spcBef>
            </a:pPr>
            <a:r>
              <a:rPr lang="en-US" dirty="0"/>
              <a:t>Defined as a specific time/dose treatment to be given before a</a:t>
            </a:r>
            <a:br>
              <a:rPr lang="en-US" dirty="0"/>
            </a:br>
            <a:r>
              <a:rPr lang="en-US" dirty="0"/>
              <a:t>DEFINED surgery</a:t>
            </a:r>
          </a:p>
          <a:p>
            <a:pPr>
              <a:spcBef>
                <a:spcPts val="1800"/>
              </a:spcBef>
            </a:pPr>
            <a:r>
              <a:rPr lang="en-US" dirty="0"/>
              <a:t>This is distinct from giving a nonsurgical therapy for an unprescribed amount/length and then performing surgery when that does not work</a:t>
            </a:r>
          </a:p>
          <a:p>
            <a:pPr>
              <a:spcBef>
                <a:spcPts val="1800"/>
              </a:spcBef>
            </a:pPr>
            <a:r>
              <a:rPr lang="en-US" dirty="0"/>
              <a:t>Rarely given without ALSO giving adjuvant therapy</a:t>
            </a:r>
          </a:p>
        </p:txBody>
      </p:sp>
    </p:spTree>
    <p:extLst>
      <p:ext uri="{BB962C8B-B14F-4D97-AF65-F5344CB8AC3E}">
        <p14:creationId xmlns:p14="http://schemas.microsoft.com/office/powerpoint/2010/main" val="4000506706"/>
      </p:ext>
    </p:extLst>
  </p:cSld>
  <p:clrMapOvr>
    <a:masterClrMapping/>
  </p:clrMapOvr>
  <mc:AlternateContent xmlns:mc="http://schemas.openxmlformats.org/markup-compatibility/2006" xmlns:p14="http://schemas.microsoft.com/office/powerpoint/2010/main">
    <mc:Choice Requires="p14">
      <p:transition spd="slow" p14:dur="2000" advTm="31534"/>
    </mc:Choice>
    <mc:Fallback xmlns="">
      <p:transition spd="slow" advTm="3153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a:t>
            </a:r>
          </a:p>
        </p:txBody>
      </p:sp>
      <p:sp>
        <p:nvSpPr>
          <p:cNvPr id="3" name="Content Placeholder 2"/>
          <p:cNvSpPr>
            <a:spLocks noGrp="1"/>
          </p:cNvSpPr>
          <p:nvPr>
            <p:ph idx="1"/>
          </p:nvPr>
        </p:nvSpPr>
        <p:spPr>
          <a:xfrm>
            <a:off x="609600" y="1318882"/>
            <a:ext cx="6785113" cy="5068668"/>
          </a:xfrm>
        </p:spPr>
        <p:txBody>
          <a:bodyPr>
            <a:normAutofit lnSpcReduction="10000"/>
          </a:bodyPr>
          <a:lstStyle/>
          <a:p>
            <a:r>
              <a:rPr lang="en-US" dirty="0"/>
              <a:t>61-year-old white man, healthy</a:t>
            </a:r>
          </a:p>
          <a:p>
            <a:r>
              <a:rPr lang="en-US" dirty="0"/>
              <a:t>5/26/21: Excision, right midback: Melanoma. Maximum tumor thickness 1.3 mm, ulceration not identified</a:t>
            </a:r>
          </a:p>
          <a:p>
            <a:r>
              <a:rPr lang="en-US" dirty="0"/>
              <a:t>7/6/21: WLE and SLNB: No residual melanoma, 0/3 sentinel lymph nodes involved with melanoma</a:t>
            </a:r>
          </a:p>
          <a:p>
            <a:r>
              <a:rPr lang="en-US" dirty="0"/>
              <a:t>6/9/22: Right axillary mass, FNA: Melanoma</a:t>
            </a:r>
          </a:p>
          <a:p>
            <a:r>
              <a:rPr lang="en-US" dirty="0"/>
              <a:t>6/21/22: MRI brain: NED; CT C/A/P: Bulky right axillary and subpectoral lymphadenopathy. Indeterminate sub-cm right posterolateral perinephric nodule </a:t>
            </a:r>
          </a:p>
          <a:p>
            <a:r>
              <a:rPr lang="en-US" dirty="0"/>
              <a:t>Stage IIIC, BRAF-negative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90311" y="2773345"/>
            <a:ext cx="2949573" cy="3931152"/>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797519" y="365125"/>
            <a:ext cx="3832437" cy="2408220"/>
          </a:xfrm>
          <a:prstGeom prst="rect">
            <a:avLst/>
          </a:prstGeom>
        </p:spPr>
      </p:pic>
    </p:spTree>
    <p:extLst>
      <p:ext uri="{BB962C8B-B14F-4D97-AF65-F5344CB8AC3E}">
        <p14:creationId xmlns:p14="http://schemas.microsoft.com/office/powerpoint/2010/main" val="62458293"/>
      </p:ext>
    </p:extLst>
  </p:cSld>
  <p:clrMapOvr>
    <a:masterClrMapping/>
  </p:clrMapOvr>
  <mc:AlternateContent xmlns:mc="http://schemas.openxmlformats.org/markup-compatibility/2006" xmlns:p14="http://schemas.microsoft.com/office/powerpoint/2010/main">
    <mc:Choice Requires="p14">
      <p:transition spd="slow" p14:dur="2000" advTm="30683"/>
    </mc:Choice>
    <mc:Fallback xmlns="">
      <p:transition spd="slow" advTm="3068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E4CFE2E-B16A-20C2-220C-E4D501427EC6}"/>
              </a:ext>
            </a:extLst>
          </p:cNvPr>
          <p:cNvGrpSpPr/>
          <p:nvPr/>
        </p:nvGrpSpPr>
        <p:grpSpPr>
          <a:xfrm>
            <a:off x="4023361" y="1063116"/>
            <a:ext cx="7586319" cy="4966898"/>
            <a:chOff x="5113019" y="1827741"/>
            <a:chExt cx="6240780" cy="4085950"/>
          </a:xfrm>
        </p:grpSpPr>
        <p:pic>
          <p:nvPicPr>
            <p:cNvPr id="5" name="Picture 4">
              <a:extLst>
                <a:ext uri="{FF2B5EF4-FFF2-40B4-BE49-F238E27FC236}">
                  <a16:creationId xmlns:a16="http://schemas.microsoft.com/office/drawing/2014/main" id="{E69FF7E2-0F6B-4C35-B247-504DA5B943D2}"/>
                </a:ext>
              </a:extLst>
            </p:cNvPr>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113019" y="2313241"/>
              <a:ext cx="6240780" cy="3600450"/>
            </a:xfrm>
            <a:prstGeom prst="rect">
              <a:avLst/>
            </a:prstGeom>
          </p:spPr>
        </p:pic>
        <p:sp>
          <p:nvSpPr>
            <p:cNvPr id="6" name="TextBox 5">
              <a:extLst>
                <a:ext uri="{FF2B5EF4-FFF2-40B4-BE49-F238E27FC236}">
                  <a16:creationId xmlns:a16="http://schemas.microsoft.com/office/drawing/2014/main" id="{46F32D81-A58B-67AE-2476-7CB581E46A78}"/>
                </a:ext>
              </a:extLst>
            </p:cNvPr>
            <p:cNvSpPr txBox="1"/>
            <p:nvPr/>
          </p:nvSpPr>
          <p:spPr>
            <a:xfrm>
              <a:off x="5621322" y="1827741"/>
              <a:ext cx="5563809" cy="303826"/>
            </a:xfrm>
            <a:prstGeom prst="rect">
              <a:avLst/>
            </a:prstGeom>
            <a:noFill/>
          </p:spPr>
          <p:txBody>
            <a:bodyPr wrap="none" rtlCol="0">
              <a:spAutoFit/>
            </a:bodyPr>
            <a:lstStyle/>
            <a:p>
              <a:pPr algn="ctr"/>
              <a:r>
                <a:rPr lang="en-US" b="1" dirty="0"/>
                <a:t>Recurrence-free survival by treatment group in Keynote-054</a:t>
              </a:r>
            </a:p>
          </p:txBody>
        </p:sp>
      </p:grpSp>
      <p:sp>
        <p:nvSpPr>
          <p:cNvPr id="2" name="Title 1"/>
          <p:cNvSpPr>
            <a:spLocks noGrp="1"/>
          </p:cNvSpPr>
          <p:nvPr>
            <p:ph type="title"/>
          </p:nvPr>
        </p:nvSpPr>
        <p:spPr/>
        <p:txBody>
          <a:bodyPr/>
          <a:lstStyle/>
          <a:p>
            <a:r>
              <a:rPr lang="en-US" dirty="0"/>
              <a:t>Considerations</a:t>
            </a:r>
          </a:p>
        </p:txBody>
      </p:sp>
      <p:sp>
        <p:nvSpPr>
          <p:cNvPr id="3" name="Content Placeholder 2"/>
          <p:cNvSpPr>
            <a:spLocks noGrp="1"/>
          </p:cNvSpPr>
          <p:nvPr>
            <p:ph idx="1"/>
          </p:nvPr>
        </p:nvSpPr>
        <p:spPr>
          <a:xfrm>
            <a:off x="609601" y="1477906"/>
            <a:ext cx="3218480" cy="4722477"/>
          </a:xfrm>
          <a:solidFill>
            <a:schemeClr val="accent3">
              <a:lumMod val="20000"/>
              <a:lumOff val="80000"/>
            </a:schemeClr>
          </a:solidFill>
        </p:spPr>
        <p:txBody>
          <a:bodyPr/>
          <a:lstStyle/>
          <a:p>
            <a:r>
              <a:rPr lang="en-US" dirty="0"/>
              <a:t>High risk disease</a:t>
            </a:r>
          </a:p>
          <a:p>
            <a:endParaRPr lang="en-US" dirty="0"/>
          </a:p>
          <a:p>
            <a:r>
              <a:rPr lang="en-US" dirty="0"/>
              <a:t>There is a 4/10 chance will recur with surgery and adjuvant IO</a:t>
            </a:r>
          </a:p>
        </p:txBody>
      </p:sp>
      <p:sp>
        <p:nvSpPr>
          <p:cNvPr id="8" name="Footer Placeholder 7">
            <a:extLst>
              <a:ext uri="{FF2B5EF4-FFF2-40B4-BE49-F238E27FC236}">
                <a16:creationId xmlns:a16="http://schemas.microsoft.com/office/drawing/2014/main" id="{660362B8-E88F-4528-587C-1D6A7F7256C9}"/>
              </a:ext>
            </a:extLst>
          </p:cNvPr>
          <p:cNvSpPr>
            <a:spLocks noGrp="1"/>
          </p:cNvSpPr>
          <p:nvPr>
            <p:ph type="ftr" sz="quarter" idx="3"/>
          </p:nvPr>
        </p:nvSpPr>
        <p:spPr/>
        <p:txBody>
          <a:bodyPr/>
          <a:lstStyle/>
          <a:p>
            <a:r>
              <a:rPr lang="en-US" dirty="0" err="1"/>
              <a:t>Eggermont</a:t>
            </a:r>
            <a:r>
              <a:rPr lang="en-US" dirty="0"/>
              <a:t> AMM, et al. </a:t>
            </a:r>
            <a:r>
              <a:rPr lang="en-US" i="1" dirty="0"/>
              <a:t>J Clin Oncol. </a:t>
            </a:r>
            <a:r>
              <a:rPr lang="en-US" dirty="0"/>
              <a:t>2020;38(33):3925-3936.</a:t>
            </a:r>
          </a:p>
        </p:txBody>
      </p:sp>
    </p:spTree>
    <p:custDataLst>
      <p:tags r:id="rId1"/>
    </p:custDataLst>
    <p:extLst>
      <p:ext uri="{BB962C8B-B14F-4D97-AF65-F5344CB8AC3E}">
        <p14:creationId xmlns:p14="http://schemas.microsoft.com/office/powerpoint/2010/main" val="2550535080"/>
      </p:ext>
    </p:extLst>
  </p:cSld>
  <p:clrMapOvr>
    <a:masterClrMapping/>
  </p:clrMapOvr>
  <mc:AlternateContent xmlns:mc="http://schemas.openxmlformats.org/markup-compatibility/2006" xmlns:p14="http://schemas.microsoft.com/office/powerpoint/2010/main">
    <mc:Choice Requires="p14">
      <p:transition spd="slow" p14:dur="2000" advTm="101914"/>
    </mc:Choice>
    <mc:Fallback xmlns="">
      <p:transition spd="slow" advTm="10191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660362B8-E88F-4528-587C-1D6A7F7256C9}"/>
              </a:ext>
            </a:extLst>
          </p:cNvPr>
          <p:cNvSpPr>
            <a:spLocks noGrp="1"/>
          </p:cNvSpPr>
          <p:nvPr>
            <p:ph type="ftr" sz="quarter" idx="3"/>
          </p:nvPr>
        </p:nvSpPr>
        <p:spPr/>
        <p:txBody>
          <a:bodyPr/>
          <a:lstStyle/>
          <a:p>
            <a:r>
              <a:rPr lang="en-US" dirty="0"/>
              <a:t>1.  Menzies AM, et al. </a:t>
            </a:r>
            <a:r>
              <a:rPr lang="en-US" i="1" dirty="0"/>
              <a:t>Nature medicine</a:t>
            </a:r>
            <a:r>
              <a:rPr lang="en-US" dirty="0"/>
              <a:t>. 2021;27(2): 301-309. 2.  Menzies AM, et al. </a:t>
            </a:r>
            <a:r>
              <a:rPr lang="en-US" i="1" dirty="0"/>
              <a:t>N </a:t>
            </a:r>
            <a:r>
              <a:rPr lang="en-US" i="1" dirty="0" err="1"/>
              <a:t>Engl</a:t>
            </a:r>
            <a:r>
              <a:rPr lang="en-US" i="1" dirty="0"/>
              <a:t> J Med. </a:t>
            </a:r>
            <a:r>
              <a:rPr lang="en-US" dirty="0"/>
              <a:t>2022;386(17):1668-1669.</a:t>
            </a:r>
          </a:p>
        </p:txBody>
      </p:sp>
      <p:sp>
        <p:nvSpPr>
          <p:cNvPr id="2" name="Title 1"/>
          <p:cNvSpPr>
            <a:spLocks noGrp="1"/>
          </p:cNvSpPr>
          <p:nvPr>
            <p:ph type="title"/>
          </p:nvPr>
        </p:nvSpPr>
        <p:spPr/>
        <p:txBody>
          <a:bodyPr/>
          <a:lstStyle/>
          <a:p>
            <a:r>
              <a:rPr lang="en-US" dirty="0"/>
              <a:t>Considerations</a:t>
            </a:r>
          </a:p>
        </p:txBody>
      </p:sp>
      <p:sp>
        <p:nvSpPr>
          <p:cNvPr id="3" name="Content Placeholder 2"/>
          <p:cNvSpPr>
            <a:spLocks noGrp="1"/>
          </p:cNvSpPr>
          <p:nvPr>
            <p:ph idx="1"/>
          </p:nvPr>
        </p:nvSpPr>
        <p:spPr>
          <a:xfrm>
            <a:off x="609600" y="1477906"/>
            <a:ext cx="3222349" cy="4873987"/>
          </a:xfrm>
          <a:solidFill>
            <a:schemeClr val="accent3">
              <a:lumMod val="20000"/>
              <a:lumOff val="80000"/>
            </a:schemeClr>
          </a:solidFill>
        </p:spPr>
        <p:txBody>
          <a:bodyPr anchor="ctr">
            <a:normAutofit/>
          </a:bodyPr>
          <a:lstStyle/>
          <a:p>
            <a:pPr marL="0" indent="0" algn="ctr">
              <a:spcAft>
                <a:spcPts val="600"/>
              </a:spcAft>
              <a:buNone/>
            </a:pPr>
            <a:r>
              <a:rPr lang="en-US" sz="2000" b="1" dirty="0"/>
              <a:t>What About Neoadjuvant?</a:t>
            </a:r>
          </a:p>
          <a:p>
            <a:pPr>
              <a:spcAft>
                <a:spcPts val="600"/>
              </a:spcAft>
            </a:pPr>
            <a:r>
              <a:rPr lang="en-US" sz="1800" dirty="0"/>
              <a:t>New field</a:t>
            </a:r>
          </a:p>
          <a:p>
            <a:pPr>
              <a:spcAft>
                <a:spcPts val="600"/>
              </a:spcAft>
            </a:pPr>
            <a:r>
              <a:rPr lang="en-US" sz="1800" dirty="0"/>
              <a:t>Monotherapy &lt;1/3 chance of efficacy</a:t>
            </a:r>
          </a:p>
          <a:p>
            <a:pPr>
              <a:spcAft>
                <a:spcPts val="600"/>
              </a:spcAft>
            </a:pPr>
            <a:r>
              <a:rPr lang="en-US" sz="1800" dirty="0" err="1"/>
              <a:t>Ipi</a:t>
            </a:r>
            <a:r>
              <a:rPr lang="en-US" sz="1800" dirty="0"/>
              <a:t>/</a:t>
            </a:r>
            <a:r>
              <a:rPr lang="en-US" sz="1800" dirty="0" err="1"/>
              <a:t>nivo</a:t>
            </a:r>
            <a:r>
              <a:rPr lang="en-US" sz="1800" dirty="0"/>
              <a:t>- AEs? Save as back up</a:t>
            </a:r>
          </a:p>
          <a:p>
            <a:pPr>
              <a:spcAft>
                <a:spcPts val="600"/>
              </a:spcAft>
            </a:pPr>
            <a:r>
              <a:rPr lang="en-US" sz="1800" dirty="0"/>
              <a:t>2021 ASCO – </a:t>
            </a:r>
            <a:r>
              <a:rPr lang="en-US" sz="1800" dirty="0" err="1"/>
              <a:t>rela</a:t>
            </a:r>
            <a:r>
              <a:rPr lang="en-US" sz="1800" dirty="0"/>
              <a:t>/</a:t>
            </a:r>
            <a:r>
              <a:rPr lang="en-US" sz="1800" dirty="0" err="1"/>
              <a:t>nivo</a:t>
            </a:r>
            <a:r>
              <a:rPr lang="en-US" sz="1800" dirty="0"/>
              <a:t> better than </a:t>
            </a:r>
            <a:r>
              <a:rPr lang="en-US" sz="1800" dirty="0" err="1"/>
              <a:t>nivo</a:t>
            </a:r>
            <a:r>
              <a:rPr lang="en-US" sz="1800" dirty="0"/>
              <a:t>, but not peer reviewed AND…</a:t>
            </a:r>
          </a:p>
          <a:p>
            <a:pPr>
              <a:spcAft>
                <a:spcPts val="600"/>
              </a:spcAft>
            </a:pPr>
            <a:r>
              <a:rPr lang="en-US" sz="1800" dirty="0"/>
              <a:t>Apples and Oranges</a:t>
            </a:r>
          </a:p>
        </p:txBody>
      </p:sp>
      <p:pic>
        <p:nvPicPr>
          <p:cNvPr id="20" name="Picture 19">
            <a:extLst>
              <a:ext uri="{FF2B5EF4-FFF2-40B4-BE49-F238E27FC236}">
                <a16:creationId xmlns:a16="http://schemas.microsoft.com/office/drawing/2014/main" id="{09C350DA-B5AA-40FD-F2FD-D22F1EF49E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22267" y="1475088"/>
            <a:ext cx="4694856" cy="2029631"/>
          </a:xfrm>
          <a:prstGeom prst="rect">
            <a:avLst/>
          </a:prstGeom>
          <a:ln>
            <a:solidFill>
              <a:schemeClr val="bg1">
                <a:lumMod val="75000"/>
              </a:schemeClr>
            </a:solidFill>
          </a:ln>
        </p:spPr>
      </p:pic>
      <p:grpSp>
        <p:nvGrpSpPr>
          <p:cNvPr id="49" name="Group 48">
            <a:extLst>
              <a:ext uri="{FF2B5EF4-FFF2-40B4-BE49-F238E27FC236}">
                <a16:creationId xmlns:a16="http://schemas.microsoft.com/office/drawing/2014/main" id="{DFC91872-3223-A4A4-0AC7-F6E8D8C7B2A0}"/>
              </a:ext>
            </a:extLst>
          </p:cNvPr>
          <p:cNvGrpSpPr/>
          <p:nvPr/>
        </p:nvGrpSpPr>
        <p:grpSpPr>
          <a:xfrm>
            <a:off x="4208458" y="3772483"/>
            <a:ext cx="7890981" cy="2523976"/>
            <a:chOff x="4035932" y="3772733"/>
            <a:chExt cx="8063507" cy="2579160"/>
          </a:xfrm>
        </p:grpSpPr>
        <p:grpSp>
          <p:nvGrpSpPr>
            <p:cNvPr id="31" name="Group 30">
              <a:extLst>
                <a:ext uri="{FF2B5EF4-FFF2-40B4-BE49-F238E27FC236}">
                  <a16:creationId xmlns:a16="http://schemas.microsoft.com/office/drawing/2014/main" id="{9E129DCD-923A-B146-CB69-9ADC1F028E52}"/>
                </a:ext>
              </a:extLst>
            </p:cNvPr>
            <p:cNvGrpSpPr/>
            <p:nvPr/>
          </p:nvGrpSpPr>
          <p:grpSpPr>
            <a:xfrm>
              <a:off x="4035932" y="3772733"/>
              <a:ext cx="8063507" cy="2579160"/>
              <a:chOff x="1845603" y="3939263"/>
              <a:chExt cx="8063507" cy="2579160"/>
            </a:xfrm>
          </p:grpSpPr>
          <p:sp>
            <p:nvSpPr>
              <p:cNvPr id="30" name="Rectangle 29">
                <a:extLst>
                  <a:ext uri="{FF2B5EF4-FFF2-40B4-BE49-F238E27FC236}">
                    <a16:creationId xmlns:a16="http://schemas.microsoft.com/office/drawing/2014/main" id="{A956AF5D-7B85-897A-BAD4-3ED7A4D30868}"/>
                  </a:ext>
                </a:extLst>
              </p:cNvPr>
              <p:cNvSpPr/>
              <p:nvPr/>
            </p:nvSpPr>
            <p:spPr>
              <a:xfrm>
                <a:off x="1845604" y="3939263"/>
                <a:ext cx="8063506" cy="257916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A93E305-8911-7B80-4D03-D9850523B2C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0764" y="4599800"/>
                <a:ext cx="1985079" cy="1840087"/>
              </a:xfrm>
              <a:prstGeom prst="rect">
                <a:avLst/>
              </a:prstGeom>
            </p:spPr>
          </p:pic>
          <p:grpSp>
            <p:nvGrpSpPr>
              <p:cNvPr id="24" name="Group 23">
                <a:extLst>
                  <a:ext uri="{FF2B5EF4-FFF2-40B4-BE49-F238E27FC236}">
                    <a16:creationId xmlns:a16="http://schemas.microsoft.com/office/drawing/2014/main" id="{14EB1B84-2F67-36F8-F7C6-C426C049C44D}"/>
                  </a:ext>
                </a:extLst>
              </p:cNvPr>
              <p:cNvGrpSpPr/>
              <p:nvPr/>
            </p:nvGrpSpPr>
            <p:grpSpPr>
              <a:xfrm>
                <a:off x="2057401" y="4470400"/>
                <a:ext cx="2894940" cy="1969487"/>
                <a:chOff x="4754851" y="4702520"/>
                <a:chExt cx="2894940" cy="1969487"/>
              </a:xfrm>
            </p:grpSpPr>
            <p:pic>
              <p:nvPicPr>
                <p:cNvPr id="25" name="Picture 24">
                  <a:extLst>
                    <a:ext uri="{FF2B5EF4-FFF2-40B4-BE49-F238E27FC236}">
                      <a16:creationId xmlns:a16="http://schemas.microsoft.com/office/drawing/2014/main" id="{5218F942-78F2-21E6-82AA-C9982BE161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54851" y="4702520"/>
                  <a:ext cx="2894940" cy="1969487"/>
                </a:xfrm>
                <a:prstGeom prst="rect">
                  <a:avLst/>
                </a:prstGeom>
              </p:spPr>
            </p:pic>
            <p:sp>
              <p:nvSpPr>
                <p:cNvPr id="26" name="Rectangle 25">
                  <a:extLst>
                    <a:ext uri="{FF2B5EF4-FFF2-40B4-BE49-F238E27FC236}">
                      <a16:creationId xmlns:a16="http://schemas.microsoft.com/office/drawing/2014/main" id="{F060E615-2C4D-7296-98DF-C8A7A65FA31E}"/>
                    </a:ext>
                  </a:extLst>
                </p:cNvPr>
                <p:cNvSpPr/>
                <p:nvPr/>
              </p:nvSpPr>
              <p:spPr>
                <a:xfrm>
                  <a:off x="4771942" y="4805534"/>
                  <a:ext cx="122070" cy="112087"/>
                </a:xfrm>
                <a:prstGeom prst="rect">
                  <a:avLst/>
                </a:prstGeom>
                <a:solidFill>
                  <a:srgbClr val="E7E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E3B58D1B-A89A-098E-FFE2-9FC19937CDB5}"/>
                  </a:ext>
                </a:extLst>
              </p:cNvPr>
              <p:cNvSpPr txBox="1"/>
              <p:nvPr/>
            </p:nvSpPr>
            <p:spPr>
              <a:xfrm>
                <a:off x="1845603" y="3998255"/>
                <a:ext cx="5843084" cy="283055"/>
              </a:xfrm>
              <a:prstGeom prst="rect">
                <a:avLst/>
              </a:prstGeom>
              <a:noFill/>
            </p:spPr>
            <p:txBody>
              <a:bodyPr wrap="square" rtlCol="0">
                <a:spAutoFit/>
              </a:bodyPr>
              <a:lstStyle/>
              <a:p>
                <a:pPr algn="ctr"/>
                <a:r>
                  <a:rPr lang="en-US" sz="1200" b="1" dirty="0">
                    <a:solidFill>
                      <a:schemeClr val="bg1"/>
                    </a:solidFill>
                    <a:effectLst>
                      <a:outerShdw blurRad="50800" dist="38100" dir="2700000" algn="tl" rotWithShape="0">
                        <a:prstClr val="black">
                          <a:alpha val="40000"/>
                        </a:prstClr>
                      </a:outerShdw>
                    </a:effectLst>
                  </a:rPr>
                  <a:t>Pathological response and survival with neoadjuvant therapy in melanoma</a:t>
                </a:r>
                <a:r>
                  <a:rPr lang="en-US" sz="1200" b="1" baseline="30000" dirty="0">
                    <a:solidFill>
                      <a:schemeClr val="bg1"/>
                    </a:solidFill>
                    <a:effectLst>
                      <a:outerShdw blurRad="50800" dist="38100" dir="2700000" algn="tl" rotWithShape="0">
                        <a:prstClr val="black">
                          <a:alpha val="40000"/>
                        </a:prstClr>
                      </a:outerShdw>
                    </a:effectLst>
                  </a:rPr>
                  <a:t>1</a:t>
                </a:r>
              </a:p>
            </p:txBody>
          </p:sp>
          <p:sp>
            <p:nvSpPr>
              <p:cNvPr id="28" name="Rectangle 27">
                <a:extLst>
                  <a:ext uri="{FF2B5EF4-FFF2-40B4-BE49-F238E27FC236}">
                    <a16:creationId xmlns:a16="http://schemas.microsoft.com/office/drawing/2014/main" id="{1CB3BB69-482B-FC0C-21EF-991796C73535}"/>
                  </a:ext>
                </a:extLst>
              </p:cNvPr>
              <p:cNvSpPr/>
              <p:nvPr/>
            </p:nvSpPr>
            <p:spPr>
              <a:xfrm>
                <a:off x="5070763" y="4336555"/>
                <a:ext cx="4739331" cy="276999"/>
              </a:xfrm>
              <a:prstGeom prst="rect">
                <a:avLst/>
              </a:prstGeom>
              <a:solidFill>
                <a:srgbClr val="D7E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ysClr val="windowText" lastClr="000000"/>
                    </a:solidFill>
                  </a:rPr>
                  <a:t>Baseline Patient Characteristics</a:t>
                </a:r>
              </a:p>
            </p:txBody>
          </p:sp>
          <p:sp>
            <p:nvSpPr>
              <p:cNvPr id="29" name="Rectangle 28">
                <a:extLst>
                  <a:ext uri="{FF2B5EF4-FFF2-40B4-BE49-F238E27FC236}">
                    <a16:creationId xmlns:a16="http://schemas.microsoft.com/office/drawing/2014/main" id="{D506B82B-40D0-189E-6A62-6409C60BD7C2}"/>
                  </a:ext>
                </a:extLst>
              </p:cNvPr>
              <p:cNvSpPr/>
              <p:nvPr/>
            </p:nvSpPr>
            <p:spPr>
              <a:xfrm>
                <a:off x="2057401" y="4336555"/>
                <a:ext cx="2894942" cy="276999"/>
              </a:xfrm>
              <a:prstGeom prst="rect">
                <a:avLst/>
              </a:prstGeom>
              <a:solidFill>
                <a:srgbClr val="D7E1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900" b="1" dirty="0">
                    <a:solidFill>
                      <a:sysClr val="windowText" lastClr="000000"/>
                    </a:solidFill>
                  </a:rPr>
                  <a:t>Pathological response – immunotherapy cohorts</a:t>
                </a:r>
              </a:p>
            </p:txBody>
          </p:sp>
        </p:grpSp>
        <p:grpSp>
          <p:nvGrpSpPr>
            <p:cNvPr id="48" name="Group 47">
              <a:extLst>
                <a:ext uri="{FF2B5EF4-FFF2-40B4-BE49-F238E27FC236}">
                  <a16:creationId xmlns:a16="http://schemas.microsoft.com/office/drawing/2014/main" id="{D9AC1C0B-67B5-0366-F086-5462EFDCA64C}"/>
                </a:ext>
              </a:extLst>
            </p:cNvPr>
            <p:cNvGrpSpPr/>
            <p:nvPr/>
          </p:nvGrpSpPr>
          <p:grpSpPr>
            <a:xfrm>
              <a:off x="9186903" y="4433269"/>
              <a:ext cx="2813520" cy="1840087"/>
              <a:chOff x="9186903" y="4433269"/>
              <a:chExt cx="2813520" cy="1840087"/>
            </a:xfrm>
          </p:grpSpPr>
          <p:pic>
            <p:nvPicPr>
              <p:cNvPr id="39" name="Picture 38">
                <a:extLst>
                  <a:ext uri="{FF2B5EF4-FFF2-40B4-BE49-F238E27FC236}">
                    <a16:creationId xmlns:a16="http://schemas.microsoft.com/office/drawing/2014/main" id="{26CEF5AF-E068-B100-C1DA-C680A8DDAF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186903" y="4433269"/>
                <a:ext cx="1077355" cy="1840087"/>
              </a:xfrm>
              <a:prstGeom prst="rect">
                <a:avLst/>
              </a:prstGeom>
            </p:spPr>
          </p:pic>
          <p:pic>
            <p:nvPicPr>
              <p:cNvPr id="40" name="Picture 39">
                <a:extLst>
                  <a:ext uri="{FF2B5EF4-FFF2-40B4-BE49-F238E27FC236}">
                    <a16:creationId xmlns:a16="http://schemas.microsoft.com/office/drawing/2014/main" id="{6BEEE6C7-3283-4CD3-0709-FD9DAA5E67DD}"/>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64258" y="4433269"/>
                <a:ext cx="1736165" cy="1840087"/>
              </a:xfrm>
              <a:prstGeom prst="rect">
                <a:avLst/>
              </a:prstGeom>
            </p:spPr>
          </p:pic>
        </p:grpSp>
      </p:grpSp>
      <p:pic>
        <p:nvPicPr>
          <p:cNvPr id="47" name="Picture 46" descr="Graphical user interface, text, application, email&#10;&#10;Description automatically generated">
            <a:extLst>
              <a:ext uri="{FF2B5EF4-FFF2-40B4-BE49-F238E27FC236}">
                <a16:creationId xmlns:a16="http://schemas.microsoft.com/office/drawing/2014/main" id="{AEE1F20B-5F97-5B67-EB81-5D45D965E8FB}"/>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130552" y="388844"/>
            <a:ext cx="2850220" cy="3149917"/>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885005009"/>
      </p:ext>
    </p:extLst>
  </p:cSld>
  <p:clrMapOvr>
    <a:masterClrMapping/>
  </p:clrMapOvr>
  <mc:AlternateContent xmlns:mc="http://schemas.openxmlformats.org/markup-compatibility/2006" xmlns:p14="http://schemas.microsoft.com/office/powerpoint/2010/main">
    <mc:Choice Requires="p14">
      <p:transition spd="slow" p14:dur="2000" advTm="101914"/>
    </mc:Choice>
    <mc:Fallback xmlns="">
      <p:transition spd="slow" advTm="10191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Considerations</a:t>
            </a:r>
          </a:p>
        </p:txBody>
      </p:sp>
      <p:sp>
        <p:nvSpPr>
          <p:cNvPr id="3" name="Content Placeholder 2"/>
          <p:cNvSpPr>
            <a:spLocks noGrp="1"/>
          </p:cNvSpPr>
          <p:nvPr>
            <p:ph idx="1"/>
          </p:nvPr>
        </p:nvSpPr>
        <p:spPr>
          <a:xfrm>
            <a:off x="561974" y="1589579"/>
            <a:ext cx="4696754" cy="4351338"/>
          </a:xfrm>
        </p:spPr>
        <p:txBody>
          <a:bodyPr>
            <a:normAutofit/>
          </a:bodyPr>
          <a:lstStyle/>
          <a:p>
            <a:pPr>
              <a:spcBef>
                <a:spcPts val="2400"/>
              </a:spcBef>
            </a:pPr>
            <a:r>
              <a:rPr lang="en-US" sz="2800" dirty="0"/>
              <a:t>What if he was BRAF-positive?</a:t>
            </a:r>
          </a:p>
          <a:p>
            <a:pPr>
              <a:spcBef>
                <a:spcPts val="2400"/>
              </a:spcBef>
            </a:pPr>
            <a:r>
              <a:rPr lang="en-US" sz="2800" dirty="0"/>
              <a:t>Impact of Dreamseq</a:t>
            </a:r>
            <a:r>
              <a:rPr lang="en-US" sz="2800" baseline="30000" dirty="0"/>
              <a:t>1</a:t>
            </a:r>
            <a:r>
              <a:rPr lang="en-US" sz="2800" dirty="0"/>
              <a:t>? SECOMBIT</a:t>
            </a:r>
            <a:r>
              <a:rPr lang="en-US" sz="2800" baseline="30000" dirty="0"/>
              <a:t>2</a:t>
            </a:r>
            <a:r>
              <a:rPr lang="en-US" sz="2800" dirty="0"/>
              <a:t>? </a:t>
            </a:r>
          </a:p>
          <a:p>
            <a:pPr>
              <a:spcBef>
                <a:spcPts val="2400"/>
              </a:spcBef>
            </a:pPr>
            <a:r>
              <a:rPr lang="en-US" sz="2800" dirty="0"/>
              <a:t>How important for QOL is having a pill vs q3-4wk IVs</a:t>
            </a:r>
          </a:p>
          <a:p>
            <a:pPr>
              <a:spcBef>
                <a:spcPts val="2400"/>
              </a:spcBef>
            </a:pPr>
            <a:r>
              <a:rPr lang="en-US" sz="2800" dirty="0"/>
              <a:t>Does age matter?</a:t>
            </a:r>
          </a:p>
        </p:txBody>
      </p:sp>
      <p:pic>
        <p:nvPicPr>
          <p:cNvPr id="6" name="Picture 5"/>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18000"/>
                    </a14:imgEffect>
                  </a14:imgLayer>
                </a14:imgProps>
              </a:ext>
              <a:ext uri="{28A0092B-C50C-407E-A947-70E740481C1C}">
                <a14:useLocalDpi xmlns:a14="http://schemas.microsoft.com/office/drawing/2010/main"/>
              </a:ext>
            </a:extLst>
          </a:blip>
          <a:srcRect/>
          <a:stretch/>
        </p:blipFill>
        <p:spPr>
          <a:xfrm>
            <a:off x="6101393" y="4149163"/>
            <a:ext cx="4085657" cy="2460131"/>
          </a:xfrm>
          <a:prstGeom prst="rect">
            <a:avLst/>
          </a:prstGeom>
        </p:spPr>
      </p:pic>
      <p:sp>
        <p:nvSpPr>
          <p:cNvPr id="10" name="TextBox 9">
            <a:extLst>
              <a:ext uri="{FF2B5EF4-FFF2-40B4-BE49-F238E27FC236}">
                <a16:creationId xmlns:a16="http://schemas.microsoft.com/office/drawing/2014/main" id="{ECF6856B-D4C0-0BC1-4715-987841A83E09}"/>
              </a:ext>
            </a:extLst>
          </p:cNvPr>
          <p:cNvSpPr txBox="1"/>
          <p:nvPr/>
        </p:nvSpPr>
        <p:spPr>
          <a:xfrm>
            <a:off x="6623749" y="388556"/>
            <a:ext cx="3299312" cy="307777"/>
          </a:xfrm>
          <a:prstGeom prst="rect">
            <a:avLst/>
          </a:prstGeom>
          <a:noFill/>
        </p:spPr>
        <p:txBody>
          <a:bodyPr wrap="square" rtlCol="0">
            <a:spAutoFit/>
          </a:bodyPr>
          <a:lstStyle/>
          <a:p>
            <a:pPr algn="ctr"/>
            <a:r>
              <a:rPr lang="en-US" sz="1400" b="1" dirty="0" err="1">
                <a:effectLst/>
              </a:rPr>
              <a:t>DREAMseq</a:t>
            </a:r>
            <a:r>
              <a:rPr lang="en-US" sz="1400" b="1" dirty="0">
                <a:effectLst/>
              </a:rPr>
              <a:t> Overall Survival Data</a:t>
            </a:r>
            <a:endParaRPr lang="en-US" sz="1400" b="1" dirty="0"/>
          </a:p>
        </p:txBody>
      </p:sp>
      <p:grpSp>
        <p:nvGrpSpPr>
          <p:cNvPr id="12" name="Group 11">
            <a:extLst>
              <a:ext uri="{FF2B5EF4-FFF2-40B4-BE49-F238E27FC236}">
                <a16:creationId xmlns:a16="http://schemas.microsoft.com/office/drawing/2014/main" id="{C85A016B-4107-7685-FD88-BD2F3047F1CC}"/>
              </a:ext>
            </a:extLst>
          </p:cNvPr>
          <p:cNvGrpSpPr/>
          <p:nvPr/>
        </p:nvGrpSpPr>
        <p:grpSpPr>
          <a:xfrm>
            <a:off x="5781674" y="787233"/>
            <a:ext cx="4729461" cy="2641766"/>
            <a:chOff x="5301138" y="787233"/>
            <a:chExt cx="4729461" cy="2641766"/>
          </a:xfrm>
        </p:grpSpPr>
        <p:pic>
          <p:nvPicPr>
            <p:cNvPr id="9" name="Picture 8" descr="Chart, line chart&#10;&#10;Description automatically generated">
              <a:extLst>
                <a:ext uri="{FF2B5EF4-FFF2-40B4-BE49-F238E27FC236}">
                  <a16:creationId xmlns:a16="http://schemas.microsoft.com/office/drawing/2014/main" id="{14FAE329-CB7F-307E-6580-524D6FD580D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
            <a:stretch/>
          </p:blipFill>
          <p:spPr>
            <a:xfrm>
              <a:off x="5301138" y="794931"/>
              <a:ext cx="4725097" cy="2634068"/>
            </a:xfrm>
            <a:prstGeom prst="rect">
              <a:avLst/>
            </a:prstGeom>
          </p:spPr>
        </p:pic>
        <p:sp>
          <p:nvSpPr>
            <p:cNvPr id="11" name="Rectangle 10">
              <a:extLst>
                <a:ext uri="{FF2B5EF4-FFF2-40B4-BE49-F238E27FC236}">
                  <a16:creationId xmlns:a16="http://schemas.microsoft.com/office/drawing/2014/main" id="{F1EC41BE-D76A-A4C6-4E20-997B3D202CD3}"/>
                </a:ext>
              </a:extLst>
            </p:cNvPr>
            <p:cNvSpPr/>
            <p:nvPr/>
          </p:nvSpPr>
          <p:spPr>
            <a:xfrm>
              <a:off x="9984880" y="787233"/>
              <a:ext cx="45719" cy="1808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E9E4B933-130B-6DFE-2CC3-ED339A9EFC98}"/>
              </a:ext>
            </a:extLst>
          </p:cNvPr>
          <p:cNvSpPr txBox="1"/>
          <p:nvPr/>
        </p:nvSpPr>
        <p:spPr>
          <a:xfrm>
            <a:off x="6720567" y="3622965"/>
            <a:ext cx="3299312" cy="523220"/>
          </a:xfrm>
          <a:prstGeom prst="rect">
            <a:avLst/>
          </a:prstGeom>
          <a:noFill/>
        </p:spPr>
        <p:txBody>
          <a:bodyPr wrap="square" rtlCol="0">
            <a:spAutoFit/>
          </a:bodyPr>
          <a:lstStyle/>
          <a:p>
            <a:pPr algn="ctr"/>
            <a:r>
              <a:rPr lang="en-US" sz="1400" b="1" dirty="0" err="1">
                <a:effectLst/>
              </a:rPr>
              <a:t>SECOMBIT</a:t>
            </a:r>
            <a:r>
              <a:rPr lang="en-US" sz="1400" b="1" dirty="0">
                <a:effectLst/>
              </a:rPr>
              <a:t> Kaplan-Meier Survival </a:t>
            </a:r>
            <a:r>
              <a:rPr lang="en-US" sz="1400" b="1" dirty="0"/>
              <a:t>C</a:t>
            </a:r>
            <a:r>
              <a:rPr lang="en-US" sz="1400" b="1" dirty="0">
                <a:effectLst/>
              </a:rPr>
              <a:t>urves </a:t>
            </a:r>
            <a:r>
              <a:rPr lang="en-US" sz="1400" b="1" dirty="0"/>
              <a:t>A</a:t>
            </a:r>
            <a:r>
              <a:rPr lang="en-US" sz="1400" b="1" dirty="0">
                <a:effectLst/>
              </a:rPr>
              <a:t>ccording to Treatment </a:t>
            </a:r>
            <a:r>
              <a:rPr lang="en-US" sz="1400" b="1" dirty="0"/>
              <a:t>A</a:t>
            </a:r>
            <a:r>
              <a:rPr lang="en-US" sz="1400" b="1" dirty="0">
                <a:effectLst/>
              </a:rPr>
              <a:t>rm</a:t>
            </a:r>
            <a:endParaRPr lang="en-US" sz="1400" b="1" dirty="0"/>
          </a:p>
        </p:txBody>
      </p:sp>
      <p:sp>
        <p:nvSpPr>
          <p:cNvPr id="14" name="Footer Placeholder 13">
            <a:extLst>
              <a:ext uri="{FF2B5EF4-FFF2-40B4-BE49-F238E27FC236}">
                <a16:creationId xmlns:a16="http://schemas.microsoft.com/office/drawing/2014/main" id="{6FC8DDD4-BF96-9513-014A-118CEDB92C20}"/>
              </a:ext>
            </a:extLst>
          </p:cNvPr>
          <p:cNvSpPr>
            <a:spLocks noGrp="1"/>
          </p:cNvSpPr>
          <p:nvPr>
            <p:ph type="ftr" sz="quarter" idx="3"/>
          </p:nvPr>
        </p:nvSpPr>
        <p:spPr/>
        <p:txBody>
          <a:bodyPr/>
          <a:lstStyle/>
          <a:p>
            <a:pPr marL="228600" indent="-228600">
              <a:buFont typeface="+mj-lt"/>
              <a:buAutoNum type="arabicPeriod"/>
            </a:pPr>
            <a:r>
              <a:rPr lang="fr-FR" dirty="0"/>
              <a:t>Atkins MB, et al. </a:t>
            </a:r>
            <a:r>
              <a:rPr lang="fr-FR" i="1" dirty="0"/>
              <a:t>J Clin </a:t>
            </a:r>
            <a:r>
              <a:rPr lang="fr-FR" i="1" dirty="0" err="1"/>
              <a:t>Oncol</a:t>
            </a:r>
            <a:r>
              <a:rPr lang="fr-FR" i="1" dirty="0"/>
              <a:t>. </a:t>
            </a:r>
            <a:r>
              <a:rPr lang="fr-FR" dirty="0"/>
              <a:t>2021;39:356154. </a:t>
            </a:r>
          </a:p>
          <a:p>
            <a:pPr marL="228600" indent="-228600">
              <a:buFont typeface="+mj-lt"/>
              <a:buAutoNum type="arabicPeriod"/>
            </a:pPr>
            <a:r>
              <a:rPr lang="fr-FR" dirty="0" err="1"/>
              <a:t>Ascierto</a:t>
            </a:r>
            <a:r>
              <a:rPr lang="fr-FR" dirty="0"/>
              <a:t> PA, et al. </a:t>
            </a:r>
            <a:r>
              <a:rPr lang="fr-FR" i="1" dirty="0"/>
              <a:t>J Clin </a:t>
            </a:r>
            <a:r>
              <a:rPr lang="fr-FR" i="1" dirty="0" err="1"/>
              <a:t>Oncol</a:t>
            </a:r>
            <a:r>
              <a:rPr lang="fr-FR" i="1" dirty="0"/>
              <a:t>. </a:t>
            </a:r>
            <a:r>
              <a:rPr lang="fr-FR" dirty="0" err="1"/>
              <a:t>Preprint</a:t>
            </a:r>
            <a:r>
              <a:rPr lang="fr-FR" dirty="0"/>
              <a:t> </a:t>
            </a:r>
            <a:r>
              <a:rPr lang="fr-FR" dirty="0" err="1"/>
              <a:t>posted</a:t>
            </a:r>
            <a:r>
              <a:rPr lang="fr-FR" dirty="0"/>
              <a:t> online </a:t>
            </a:r>
            <a:r>
              <a:rPr lang="fr-FR" dirty="0" err="1"/>
              <a:t>September</a:t>
            </a:r>
            <a:r>
              <a:rPr lang="fr-FR" dirty="0"/>
              <a:t> 1, 2022.</a:t>
            </a:r>
          </a:p>
        </p:txBody>
      </p:sp>
    </p:spTree>
    <p:custDataLst>
      <p:tags r:id="rId1"/>
    </p:custDataLst>
    <p:extLst>
      <p:ext uri="{BB962C8B-B14F-4D97-AF65-F5344CB8AC3E}">
        <p14:creationId xmlns:p14="http://schemas.microsoft.com/office/powerpoint/2010/main" val="961070866"/>
      </p:ext>
    </p:extLst>
  </p:cSld>
  <p:clrMapOvr>
    <a:masterClrMapping/>
  </p:clrMapOvr>
  <mc:AlternateContent xmlns:mc="http://schemas.openxmlformats.org/markup-compatibility/2006" xmlns:p14="http://schemas.microsoft.com/office/powerpoint/2010/main">
    <mc:Choice Requires="p14">
      <p:transition spd="slow" p14:dur="2000" advTm="63539"/>
    </mc:Choice>
    <mc:Fallback xmlns="">
      <p:transition spd="slow" advTm="63539"/>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a:t>
            </a:r>
          </a:p>
        </p:txBody>
      </p:sp>
      <p:sp>
        <p:nvSpPr>
          <p:cNvPr id="3" name="Content Placeholder 2"/>
          <p:cNvSpPr>
            <a:spLocks noGrp="1"/>
          </p:cNvSpPr>
          <p:nvPr>
            <p:ph idx="1"/>
          </p:nvPr>
        </p:nvSpPr>
        <p:spPr/>
        <p:txBody>
          <a:bodyPr/>
          <a:lstStyle/>
          <a:p>
            <a:r>
              <a:rPr lang="en-US" dirty="0"/>
              <a:t>Given 2 cycles of nivolumab/relatlimab</a:t>
            </a:r>
          </a:p>
          <a:p>
            <a:r>
              <a:rPr lang="en-US" dirty="0"/>
              <a:t>Had to take axillary vein and strip off pleura</a:t>
            </a:r>
          </a:p>
          <a:p>
            <a:r>
              <a:rPr lang="en-US" dirty="0"/>
              <a:t>Doing well; now what?</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3847" y="367771"/>
            <a:ext cx="4426976" cy="3192285"/>
          </a:xfrm>
          <a:prstGeom prst="rect">
            <a:avLst/>
          </a:prstGeom>
        </p:spPr>
      </p:pic>
      <p:pic>
        <p:nvPicPr>
          <p:cNvPr id="6" name="id-4D53F81A-FD5B-4956-ABFA-BCA7819715A2" descr="Image.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7455" y="3875403"/>
            <a:ext cx="3687744" cy="276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d-045E2D6E-941C-4024-AEE6-D4E17A2CBA19" descr="Image.jpe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45189" y="3871809"/>
            <a:ext cx="3868615" cy="276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756435" y="3609848"/>
            <a:ext cx="2445143" cy="3027769"/>
          </a:xfrm>
          <a:prstGeom prst="rect">
            <a:avLst/>
          </a:prstGeom>
        </p:spPr>
      </p:pic>
    </p:spTree>
    <p:custDataLst>
      <p:tags r:id="rId1"/>
    </p:custDataLst>
    <p:extLst>
      <p:ext uri="{BB962C8B-B14F-4D97-AF65-F5344CB8AC3E}">
        <p14:creationId xmlns:p14="http://schemas.microsoft.com/office/powerpoint/2010/main" val="2166340171"/>
      </p:ext>
    </p:extLst>
  </p:cSld>
  <p:clrMapOvr>
    <a:masterClrMapping/>
  </p:clrMapOvr>
  <mc:AlternateContent xmlns:mc="http://schemas.openxmlformats.org/markup-compatibility/2006" xmlns:p14="http://schemas.microsoft.com/office/powerpoint/2010/main">
    <mc:Choice Requires="p14">
      <p:transition spd="slow" p14:dur="2000" advTm="49660"/>
    </mc:Choice>
    <mc:Fallback xmlns="">
      <p:transition spd="slow" advTm="4966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9|20.2|50.5|10.6"/>
</p:tagLst>
</file>

<file path=ppt/tags/tag10.xml><?xml version="1.0" encoding="utf-8"?>
<p:tagLst xmlns:a="http://schemas.openxmlformats.org/drawingml/2006/main" xmlns:r="http://schemas.openxmlformats.org/officeDocument/2006/relationships" xmlns:p="http://schemas.openxmlformats.org/presentationml/2006/main">
  <p:tag name="TIMING" val="|0.9"/>
</p:tagLst>
</file>

<file path=ppt/tags/tag2.xml><?xml version="1.0" encoding="utf-8"?>
<p:tagLst xmlns:a="http://schemas.openxmlformats.org/drawingml/2006/main" xmlns:r="http://schemas.openxmlformats.org/officeDocument/2006/relationships" xmlns:p="http://schemas.openxmlformats.org/presentationml/2006/main">
  <p:tag name="TIMING" val="|3.9|20.2|50.5|10.6"/>
</p:tagLst>
</file>

<file path=ppt/tags/tag3.xml><?xml version="1.0" encoding="utf-8"?>
<p:tagLst xmlns:a="http://schemas.openxmlformats.org/drawingml/2006/main" xmlns:r="http://schemas.openxmlformats.org/officeDocument/2006/relationships" xmlns:p="http://schemas.openxmlformats.org/presentationml/2006/main">
  <p:tag name="TIMING" val="|24.7"/>
</p:tagLst>
</file>

<file path=ppt/tags/tag4.xml><?xml version="1.0" encoding="utf-8"?>
<p:tagLst xmlns:a="http://schemas.openxmlformats.org/drawingml/2006/main" xmlns:r="http://schemas.openxmlformats.org/officeDocument/2006/relationships" xmlns:p="http://schemas.openxmlformats.org/presentationml/2006/main">
  <p:tag name="TIMING" val="|19.3"/>
</p:tagLst>
</file>

<file path=ppt/tags/tag5.xml><?xml version="1.0" encoding="utf-8"?>
<p:tagLst xmlns:a="http://schemas.openxmlformats.org/drawingml/2006/main" xmlns:r="http://schemas.openxmlformats.org/officeDocument/2006/relationships" xmlns:p="http://schemas.openxmlformats.org/presentationml/2006/main">
  <p:tag name="TIMING" val="|9.8|7.2|7.6"/>
</p:tagLst>
</file>

<file path=ppt/tags/tag6.xml><?xml version="1.0" encoding="utf-8"?>
<p:tagLst xmlns:a="http://schemas.openxmlformats.org/drawingml/2006/main" xmlns:r="http://schemas.openxmlformats.org/officeDocument/2006/relationships" xmlns:p="http://schemas.openxmlformats.org/presentationml/2006/main">
  <p:tag name="TIMING" val="|24.8|22.5"/>
</p:tagLst>
</file>

<file path=ppt/tags/tag7.xml><?xml version="1.0" encoding="utf-8"?>
<p:tagLst xmlns:a="http://schemas.openxmlformats.org/drawingml/2006/main" xmlns:r="http://schemas.openxmlformats.org/officeDocument/2006/relationships" xmlns:p="http://schemas.openxmlformats.org/presentationml/2006/main">
  <p:tag name="TIMING" val="|36.7|32.1"/>
</p:tagLst>
</file>

<file path=ppt/tags/tag8.xml><?xml version="1.0" encoding="utf-8"?>
<p:tagLst xmlns:a="http://schemas.openxmlformats.org/drawingml/2006/main" xmlns:r="http://schemas.openxmlformats.org/officeDocument/2006/relationships" xmlns:p="http://schemas.openxmlformats.org/presentationml/2006/main">
  <p:tag name="TIMING" val="|25.9|41.9"/>
</p:tagLst>
</file>

<file path=ppt/tags/tag9.xml><?xml version="1.0" encoding="utf-8"?>
<p:tagLst xmlns:a="http://schemas.openxmlformats.org/drawingml/2006/main" xmlns:r="http://schemas.openxmlformats.org/officeDocument/2006/relationships" xmlns:p="http://schemas.openxmlformats.org/presentationml/2006/main">
  <p:tag name="TIMING" val="|13.7|49.1"/>
</p:tagLst>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1195</Words>
  <Application>Microsoft Macintosh PowerPoint</Application>
  <PresentationFormat>Widescreen</PresentationFormat>
  <Paragraphs>119</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Arial Narrow</vt:lpstr>
      <vt:lpstr>Calibri</vt:lpstr>
      <vt:lpstr>Noto Sans Symbols</vt:lpstr>
      <vt:lpstr>OTNEJMQuadraat</vt:lpstr>
      <vt:lpstr>StarSymbol</vt:lpstr>
      <vt:lpstr>HemOnc-2020</vt:lpstr>
      <vt:lpstr>Who is Eligible for Neoadjuvant or Adjuvant Immunotherapy?</vt:lpstr>
      <vt:lpstr>Disclaimer</vt:lpstr>
      <vt:lpstr>Conflict of Interest Statement</vt:lpstr>
      <vt:lpstr>Adjuvant therapy</vt:lpstr>
      <vt:lpstr>Case</vt:lpstr>
      <vt:lpstr>Considerations</vt:lpstr>
      <vt:lpstr>Considerations</vt:lpstr>
      <vt:lpstr>Considerations</vt:lpstr>
      <vt:lpstr>Outcome</vt:lpstr>
      <vt:lpstr>Indications: It is all about risk and toxicities, QOL . . .</vt:lpstr>
      <vt:lpstr>Stage IIIA-C; Keynote-054 (pembrolizumab vs placebo)2</vt:lpstr>
      <vt:lpstr>Why Do We Need Adjuvant Therapy?</vt:lpstr>
      <vt:lpstr>Neoadjuvant Therapy: Advantages</vt:lpstr>
      <vt:lpstr>Neoadjuvant Therapy: Disadvantages</vt:lpstr>
      <vt:lpstr>Hot Off the Presses: S1801</vt:lpstr>
      <vt:lpstr>Neoadjuvant Therapy Ramifications for Surgeons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2022-10-04T13:35:46Z</dcterms:modified>
</cp:coreProperties>
</file>