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6"/>
  </p:notesMasterIdLst>
  <p:sldIdLst>
    <p:sldId id="257" r:id="rId2"/>
    <p:sldId id="256" r:id="rId3"/>
    <p:sldId id="264" r:id="rId4"/>
    <p:sldId id="265" r:id="rId5"/>
    <p:sldId id="266" r:id="rId6"/>
    <p:sldId id="267" r:id="rId7"/>
    <p:sldId id="268" r:id="rId8"/>
    <p:sldId id="269" r:id="rId9"/>
    <p:sldId id="271" r:id="rId10"/>
    <p:sldId id="270" r:id="rId11"/>
    <p:sldId id="2147471370" r:id="rId12"/>
    <p:sldId id="2147471372" r:id="rId13"/>
    <p:sldId id="30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8" userDrawn="1">
          <p15:clr>
            <a:srgbClr val="A4A3A4"/>
          </p15:clr>
        </p15:guide>
        <p15:guide id="2" pos="3840" userDrawn="1">
          <p15:clr>
            <a:srgbClr val="A4A3A4"/>
          </p15:clr>
        </p15:guide>
        <p15:guide id="3" orient="horz" pos="3264" userDrawn="1">
          <p15:clr>
            <a:srgbClr val="A4A3A4"/>
          </p15:clr>
        </p15:guide>
        <p15:guide id="4" pos="1612" userDrawn="1">
          <p15:clr>
            <a:srgbClr val="A4A3A4"/>
          </p15:clr>
        </p15:guide>
        <p15:guide id="5" pos="52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19" autoAdjust="0"/>
    <p:restoredTop sz="91077" autoAdjust="0"/>
  </p:normalViewPr>
  <p:slideViewPr>
    <p:cSldViewPr snapToGrid="0">
      <p:cViewPr varScale="1">
        <p:scale>
          <a:sx n="76" d="100"/>
          <a:sy n="76" d="100"/>
        </p:scale>
        <p:origin x="114" y="228"/>
      </p:cViewPr>
      <p:guideLst>
        <p:guide orient="horz" pos="728"/>
        <p:guide pos="3840"/>
        <p:guide orient="horz" pos="3264"/>
        <p:guide pos="1612"/>
        <p:guide pos="5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0045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74055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a:p>
        </p:txBody>
      </p:sp>
      <p:sp>
        <p:nvSpPr>
          <p:cNvPr id="6" name="Content Placeholder 5">
            <a:extLst>
              <a:ext uri="{FF2B5EF4-FFF2-40B4-BE49-F238E27FC236}">
                <a16:creationId xmlns:a16="http://schemas.microsoft.com/office/drawing/2014/main" id="{E6C95D4A-3CC5-4C27-823A-CAA475AFD2E8}"/>
              </a:ext>
            </a:extLst>
          </p:cNvPr>
          <p:cNvSpPr>
            <a:spLocks noGrp="1"/>
          </p:cNvSpPr>
          <p:nvPr>
            <p:ph sz="quarter" idx="13"/>
          </p:nvPr>
        </p:nvSpPr>
        <p:spPr>
          <a:xfrm>
            <a:off x="378000" y="1396800"/>
            <a:ext cx="11433600" cy="4622400"/>
          </a:xfrm>
        </p:spPr>
        <p:txBody>
          <a:bodyPr/>
          <a:lstStyle>
            <a:lvl2pPr>
              <a:defRPr/>
            </a:lvl2pPr>
            <a:lvl3pPr>
              <a:defRPr/>
            </a:lvl3pPr>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01152630"/>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8462" y="-40610"/>
            <a:ext cx="11435077" cy="677333"/>
          </a:xfrm>
        </p:spPr>
        <p:txBody>
          <a:bodyPr/>
          <a:lstStyle/>
          <a:p>
            <a:r>
              <a:rPr lang="en-US"/>
              <a:t>Click to edit Master title style</a:t>
            </a:r>
          </a:p>
        </p:txBody>
      </p:sp>
      <p:sp>
        <p:nvSpPr>
          <p:cNvPr id="7"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a:p>
        </p:txBody>
      </p:sp>
      <p:sp>
        <p:nvSpPr>
          <p:cNvPr id="6" name="Content Placeholder 5">
            <a:extLst>
              <a:ext uri="{FF2B5EF4-FFF2-40B4-BE49-F238E27FC236}">
                <a16:creationId xmlns:a16="http://schemas.microsoft.com/office/drawing/2014/main" id="{E6C95D4A-3CC5-4C27-823A-CAA475AFD2E8}"/>
              </a:ext>
            </a:extLst>
          </p:cNvPr>
          <p:cNvSpPr>
            <a:spLocks noGrp="1"/>
          </p:cNvSpPr>
          <p:nvPr>
            <p:ph sz="quarter" idx="13"/>
          </p:nvPr>
        </p:nvSpPr>
        <p:spPr>
          <a:xfrm>
            <a:off x="378000" y="1396800"/>
            <a:ext cx="11433600" cy="4622400"/>
          </a:xfrm>
        </p:spPr>
        <p:txBody>
          <a:bodyPr/>
          <a:lstStyle>
            <a:lvl2pPr>
              <a:defRPr/>
            </a:lvl2pPr>
            <a:lvl3pPr>
              <a:defRPr/>
            </a:lvl3pPr>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34832944"/>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D8B1-1581-4488-A1A4-886D01EEFD4F}"/>
              </a:ext>
            </a:extLst>
          </p:cNvPr>
          <p:cNvSpPr>
            <a:spLocks noGrp="1"/>
          </p:cNvSpPr>
          <p:nvPr>
            <p:ph type="title" hasCustomPrompt="1"/>
          </p:nvPr>
        </p:nvSpPr>
        <p:spPr/>
        <p:txBody>
          <a:bodyPr/>
          <a:lstStyle>
            <a:lvl1pPr>
              <a:defRPr/>
            </a:lvl1pPr>
          </a:lstStyle>
          <a:p>
            <a:r>
              <a:rPr lang="en-US"/>
              <a:t>[Slide title]</a:t>
            </a:r>
          </a:p>
        </p:txBody>
      </p:sp>
      <p:sp>
        <p:nvSpPr>
          <p:cNvPr id="5" name="Slide Number Placeholder 2">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66205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78463" y="1397000"/>
            <a:ext cx="11435077" cy="4622800"/>
          </a:xfrm>
        </p:spPr>
        <p:txBody>
          <a:bodyPr/>
          <a:lstStyle>
            <a:lvl1pPr marL="0" indent="0">
              <a:buNone/>
              <a:defRPr b="0">
                <a:solidFill>
                  <a:schemeClr val="tx2"/>
                </a:solidFill>
              </a:defRPr>
            </a:lvl1pPr>
            <a:lvl2pPr marL="256020" indent="-256020">
              <a:buFont typeface="Arial" panose="020B0604020202020204" pitchFamily="34" charset="0"/>
              <a:buChar char="•"/>
              <a:defRPr/>
            </a:lvl2pPr>
            <a:lvl3pPr marL="755866" indent="-341358">
              <a:buFont typeface="Arial" panose="020B0604020202020204" pitchFamily="34" charset="0"/>
              <a:buChar char="–"/>
              <a:defRPr/>
            </a:lvl3pPr>
            <a:lvl4pPr marL="1182565" indent="-268211">
              <a:buFont typeface="Arial" panose="020B0604020202020204" pitchFamily="34" charset="0"/>
              <a:buChar char="•"/>
              <a:defRPr/>
            </a:lvl4pPr>
            <a:lvl5pPr marL="1609264" indent="-304784">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67" smtClean="0"/>
            </a:lvl1pPr>
          </a:lstStyle>
          <a:p>
            <a:fld id="{AF1AFCDA-ABCC-4704-AB71-48FDE4F2FA4C}" type="slidenum">
              <a:rPr lang="en-US" smtClean="0"/>
              <a:pPr/>
              <a:t>‹#›</a:t>
            </a:fld>
            <a:endParaRPr lang="en-US"/>
          </a:p>
        </p:txBody>
      </p:sp>
    </p:spTree>
    <p:custDataLst>
      <p:tags r:id="rId1"/>
    </p:custDataLst>
    <p:extLst>
      <p:ext uri="{BB962C8B-B14F-4D97-AF65-F5344CB8AC3E}">
        <p14:creationId xmlns:p14="http://schemas.microsoft.com/office/powerpoint/2010/main" val="4102283052"/>
      </p:ext>
    </p:extLst>
  </p:cSld>
  <p:clrMapOvr>
    <a:masterClrMapping/>
  </p:clrMapOvr>
  <p:extLst>
    <p:ext uri="{DCECCB84-F9BA-43D5-87BE-67443E8EF086}">
      <p15:sldGuideLst xmlns:p15="http://schemas.microsoft.com/office/powerpoint/2012/main">
        <p15:guide id="1" orient="horz" pos="6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854356"/>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Arial Narrow"/>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Arial Narrow"/>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Arial Narrow"/>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257704"/>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1656934"/>
            <a:ext cx="11213200" cy="40955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Arial Narrow"/>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Arial Narrow"/>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Arial Narrow"/>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dirty="0"/>
          </a:p>
        </p:txBody>
      </p:sp>
      <p:pic>
        <p:nvPicPr>
          <p:cNvPr id="8" name="Picture 7">
            <a:extLst>
              <a:ext uri="{FF2B5EF4-FFF2-40B4-BE49-F238E27FC236}">
                <a16:creationId xmlns:a16="http://schemas.microsoft.com/office/drawing/2014/main" id="{E5447CB9-6489-4CA7-B0F4-BE2F567B79F6}"/>
              </a:ext>
            </a:extLst>
          </p:cNvPr>
          <p:cNvPicPr>
            <a:picLocks noChangeAspect="1"/>
          </p:cNvPicPr>
          <p:nvPr userDrawn="1"/>
        </p:nvPicPr>
        <p:blipFill>
          <a:blip r:embed="rId2"/>
          <a:stretch>
            <a:fillRect/>
          </a:stretch>
        </p:blipFill>
        <p:spPr>
          <a:xfrm>
            <a:off x="478367" y="6225715"/>
            <a:ext cx="1659092" cy="333781"/>
          </a:xfrm>
          <a:prstGeom prst="rect">
            <a:avLst/>
          </a:prstGeom>
        </p:spPr>
      </p:pic>
      <p:sp>
        <p:nvSpPr>
          <p:cNvPr id="3" name="Text Placeholder 2">
            <a:extLst>
              <a:ext uri="{FF2B5EF4-FFF2-40B4-BE49-F238E27FC236}">
                <a16:creationId xmlns:a16="http://schemas.microsoft.com/office/drawing/2014/main" id="{7826A98C-C02A-457D-BF19-10F44E034689}"/>
              </a:ext>
            </a:extLst>
          </p:cNvPr>
          <p:cNvSpPr>
            <a:spLocks noGrp="1"/>
          </p:cNvSpPr>
          <p:nvPr>
            <p:ph type="body" sz="quarter" idx="13" hasCustomPrompt="1"/>
          </p:nvPr>
        </p:nvSpPr>
        <p:spPr>
          <a:xfrm>
            <a:off x="478367" y="5908041"/>
            <a:ext cx="11224260" cy="292100"/>
          </a:xfrm>
          <a:prstGeom prst="rect">
            <a:avLst/>
          </a:prstGeom>
        </p:spPr>
        <p:txBody>
          <a:bodyPr lIns="0" tIns="0" rIns="0" bIns="0" anchor="b" anchorCtr="0"/>
          <a:lstStyle>
            <a:lvl1pPr algn="r">
              <a:defRPr sz="933">
                <a:solidFill>
                  <a:srgbClr val="05416B"/>
                </a:solidFill>
                <a:latin typeface="Arial Narrow" panose="020B0606020202030204" pitchFamily="34" charset="0"/>
              </a:defRPr>
            </a:lvl1pPr>
          </a:lstStyle>
          <a:p>
            <a:pPr lvl="0"/>
            <a:r>
              <a:rPr lang="en-US" dirty="0"/>
              <a:t>Footnotes</a:t>
            </a:r>
          </a:p>
        </p:txBody>
      </p:sp>
    </p:spTree>
    <p:extLst>
      <p:ext uri="{BB962C8B-B14F-4D97-AF65-F5344CB8AC3E}">
        <p14:creationId xmlns:p14="http://schemas.microsoft.com/office/powerpoint/2010/main" val="753904154"/>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FFE1-3CEE-4E56-1097-3BE9E16FA454}"/>
              </a:ext>
            </a:extLst>
          </p:cNvPr>
          <p:cNvSpPr>
            <a:spLocks noGrp="1"/>
          </p:cNvSpPr>
          <p:nvPr>
            <p:ph type="title"/>
          </p:nvPr>
        </p:nvSpPr>
        <p:spPr>
          <a:xfrm>
            <a:off x="609601" y="1548370"/>
            <a:ext cx="10515600" cy="2852737"/>
          </a:xfrm>
        </p:spPr>
        <p:txBody>
          <a:bodyPr>
            <a:normAutofit/>
          </a:bodyPr>
          <a:lstStyle/>
          <a:p>
            <a:r>
              <a:rPr lang="en-US" sz="4400" dirty="0"/>
              <a:t>Is There a Chemo-Free Approach for Early-Stage NSCLC?</a:t>
            </a:r>
            <a:endParaRPr lang="en-CA" sz="4400" dirty="0"/>
          </a:p>
        </p:txBody>
      </p:sp>
      <p:sp>
        <p:nvSpPr>
          <p:cNvPr id="3" name="Subtitle 2">
            <a:extLst>
              <a:ext uri="{FF2B5EF4-FFF2-40B4-BE49-F238E27FC236}">
                <a16:creationId xmlns:a16="http://schemas.microsoft.com/office/drawing/2014/main" id="{70597E4D-04FA-DFA6-10EA-938C41E395B7}"/>
              </a:ext>
            </a:extLst>
          </p:cNvPr>
          <p:cNvSpPr>
            <a:spLocks noGrp="1"/>
          </p:cNvSpPr>
          <p:nvPr>
            <p:ph type="body" idx="1"/>
          </p:nvPr>
        </p:nvSpPr>
        <p:spPr>
          <a:xfrm>
            <a:off x="609601" y="4428095"/>
            <a:ext cx="10515600" cy="2268537"/>
          </a:xfrm>
        </p:spPr>
        <p:txBody>
          <a:bodyPr>
            <a:normAutofit/>
          </a:bodyPr>
          <a:lstStyle/>
          <a:p>
            <a:r>
              <a:rPr lang="en-US" dirty="0"/>
              <a:t>Jonathan D. Spicer, MD, PhD, </a:t>
            </a:r>
            <a:r>
              <a:rPr lang="en-US" dirty="0" err="1"/>
              <a:t>FRCSC</a:t>
            </a:r>
            <a:endParaRPr lang="en-US" dirty="0"/>
          </a:p>
          <a:p>
            <a:r>
              <a:rPr lang="en-US" dirty="0"/>
              <a:t>Associate Professor of Surgery</a:t>
            </a:r>
          </a:p>
          <a:p>
            <a:r>
              <a:rPr lang="en-US" dirty="0"/>
              <a:t>McGill University</a:t>
            </a:r>
          </a:p>
          <a:p>
            <a:r>
              <a:rPr lang="en-US" dirty="0"/>
              <a:t>Quebec, Canada</a:t>
            </a:r>
          </a:p>
        </p:txBody>
      </p:sp>
    </p:spTree>
    <p:extLst>
      <p:ext uri="{BB962C8B-B14F-4D97-AF65-F5344CB8AC3E}">
        <p14:creationId xmlns:p14="http://schemas.microsoft.com/office/powerpoint/2010/main" val="414890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209B-4862-1E1E-1D86-049D86844196}"/>
              </a:ext>
            </a:extLst>
          </p:cNvPr>
          <p:cNvSpPr>
            <a:spLocks noGrp="1"/>
          </p:cNvSpPr>
          <p:nvPr>
            <p:ph type="title"/>
          </p:nvPr>
        </p:nvSpPr>
        <p:spPr/>
        <p:txBody>
          <a:bodyPr/>
          <a:lstStyle/>
          <a:p>
            <a:r>
              <a:rPr lang="en-US" dirty="0"/>
              <a:t>Neoadjuvant Durvalumab ± Stereotactic Body Radiotherapy (SBRT) in Early-Stage NSCLC: Phase 2</a:t>
            </a:r>
          </a:p>
        </p:txBody>
      </p:sp>
      <p:pic>
        <p:nvPicPr>
          <p:cNvPr id="4" name="Image" descr="Image">
            <a:extLst>
              <a:ext uri="{FF2B5EF4-FFF2-40B4-BE49-F238E27FC236}">
                <a16:creationId xmlns:a16="http://schemas.microsoft.com/office/drawing/2014/main" id="{E80943C4-3606-BA72-6F86-46454A64FE5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8000"/>
                    </a14:imgEffect>
                  </a14:imgLayer>
                </a14:imgProps>
              </a:ext>
            </a:extLst>
          </a:blip>
          <a:srcRect l="1352" t="2039" r="918" b="2137"/>
          <a:stretch/>
        </p:blipFill>
        <p:spPr>
          <a:xfrm>
            <a:off x="2115879" y="1605516"/>
            <a:ext cx="7974418" cy="4359350"/>
          </a:xfrm>
          <a:prstGeom prst="rect">
            <a:avLst/>
          </a:prstGeom>
          <a:ln w="12700">
            <a:miter lim="400000"/>
          </a:ln>
        </p:spPr>
      </p:pic>
      <p:sp>
        <p:nvSpPr>
          <p:cNvPr id="6" name="Footer Placeholder 5">
            <a:extLst>
              <a:ext uri="{FF2B5EF4-FFF2-40B4-BE49-F238E27FC236}">
                <a16:creationId xmlns:a16="http://schemas.microsoft.com/office/drawing/2014/main" id="{6A63F6D8-3B56-6720-8E20-4D5021AA7114}"/>
              </a:ext>
            </a:extLst>
          </p:cNvPr>
          <p:cNvSpPr>
            <a:spLocks noGrp="1"/>
          </p:cNvSpPr>
          <p:nvPr>
            <p:ph type="ftr" sz="quarter" idx="3"/>
          </p:nvPr>
        </p:nvSpPr>
        <p:spPr/>
        <p:txBody>
          <a:bodyPr/>
          <a:lstStyle/>
          <a:p>
            <a:r>
              <a:rPr lang="en-US" dirty="0" err="1"/>
              <a:t>Altorki</a:t>
            </a:r>
            <a:r>
              <a:rPr lang="en-US" dirty="0"/>
              <a:t> NK, et al. </a:t>
            </a:r>
            <a:r>
              <a:rPr lang="en-US" i="1" dirty="0"/>
              <a:t>Lancet Oncol. </a:t>
            </a:r>
            <a:r>
              <a:rPr lang="en-US" dirty="0"/>
              <a:t>2021;22(6):824-835. doi:10.1016/S1470-2045(21)00149-2</a:t>
            </a:r>
          </a:p>
        </p:txBody>
      </p:sp>
    </p:spTree>
    <p:extLst>
      <p:ext uri="{BB962C8B-B14F-4D97-AF65-F5344CB8AC3E}">
        <p14:creationId xmlns:p14="http://schemas.microsoft.com/office/powerpoint/2010/main" val="57328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DC21-07BD-D0F8-7077-2219F02E1C85}"/>
              </a:ext>
            </a:extLst>
          </p:cNvPr>
          <p:cNvSpPr>
            <a:spLocks noGrp="1"/>
          </p:cNvSpPr>
          <p:nvPr>
            <p:ph type="title"/>
          </p:nvPr>
        </p:nvSpPr>
        <p:spPr/>
        <p:txBody>
          <a:bodyPr/>
          <a:lstStyle/>
          <a:p>
            <a:r>
              <a:rPr lang="en-US"/>
              <a:t>NEOSTAR Trial Schema </a:t>
            </a:r>
          </a:p>
        </p:txBody>
      </p:sp>
      <p:pic>
        <p:nvPicPr>
          <p:cNvPr id="5" name="Picture 4">
            <a:extLst>
              <a:ext uri="{FF2B5EF4-FFF2-40B4-BE49-F238E27FC236}">
                <a16:creationId xmlns:a16="http://schemas.microsoft.com/office/drawing/2014/main" id="{CD9537F2-B857-88C3-029F-1F90CC9A64E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6000"/>
                    </a14:imgEffect>
                  </a14:imgLayer>
                </a14:imgProps>
              </a:ext>
            </a:extLst>
          </a:blip>
          <a:stretch>
            <a:fillRect/>
          </a:stretch>
        </p:blipFill>
        <p:spPr>
          <a:xfrm>
            <a:off x="1614487" y="1062712"/>
            <a:ext cx="8963025" cy="4743450"/>
          </a:xfrm>
          <a:prstGeom prst="rect">
            <a:avLst/>
          </a:prstGeom>
        </p:spPr>
      </p:pic>
      <p:sp>
        <p:nvSpPr>
          <p:cNvPr id="7" name="Footer Placeholder 6">
            <a:extLst>
              <a:ext uri="{FF2B5EF4-FFF2-40B4-BE49-F238E27FC236}">
                <a16:creationId xmlns:a16="http://schemas.microsoft.com/office/drawing/2014/main" id="{61C87B69-82AE-CBC2-4432-7BF11E7A35A0}"/>
              </a:ext>
            </a:extLst>
          </p:cNvPr>
          <p:cNvSpPr>
            <a:spLocks noGrp="1"/>
          </p:cNvSpPr>
          <p:nvPr>
            <p:ph type="ftr" sz="quarter" idx="3"/>
          </p:nvPr>
        </p:nvSpPr>
        <p:spPr/>
        <p:txBody>
          <a:bodyPr/>
          <a:lstStyle/>
          <a:p>
            <a:r>
              <a:rPr lang="en-US" dirty="0" err="1"/>
              <a:t>ECOG</a:t>
            </a:r>
            <a:r>
              <a:rPr lang="en-US" dirty="0"/>
              <a:t> PS, Eastern Cooperative Oncology Group performance status; ORR, objective response rate; RFS, recurrence-free survival; OS, overall survival;</a:t>
            </a:r>
          </a:p>
          <a:p>
            <a:r>
              <a:rPr lang="en-US" dirty="0" err="1"/>
              <a:t>pCR</a:t>
            </a:r>
            <a:r>
              <a:rPr lang="en-US" dirty="0"/>
              <a:t>, pathologic complete response; </a:t>
            </a:r>
            <a:r>
              <a:rPr lang="en-US" dirty="0" err="1"/>
              <a:t>TILs</a:t>
            </a:r>
            <a:r>
              <a:rPr lang="en-US" dirty="0"/>
              <a:t>: tumor-infiltrating lymphocytes. D: day of therapy. CT: computed tomography,</a:t>
            </a:r>
          </a:p>
          <a:p>
            <a:r>
              <a:rPr lang="en-US" dirty="0"/>
              <a:t>PET-CT: positron emission tomography-computer tomography scan</a:t>
            </a:r>
          </a:p>
          <a:p>
            <a:r>
              <a:rPr lang="en-US" dirty="0" err="1"/>
              <a:t>Cascone</a:t>
            </a:r>
            <a:r>
              <a:rPr lang="en-US" dirty="0"/>
              <a:t> T, et al. </a:t>
            </a:r>
            <a:r>
              <a:rPr lang="en-US" i="1" dirty="0"/>
              <a:t>Nat Med. </a:t>
            </a:r>
            <a:r>
              <a:rPr lang="en-US" dirty="0"/>
              <a:t>2021;27(3):504-514. doi:10.1038/s41591-020-01224-2</a:t>
            </a:r>
          </a:p>
        </p:txBody>
      </p:sp>
    </p:spTree>
    <p:extLst>
      <p:ext uri="{BB962C8B-B14F-4D97-AF65-F5344CB8AC3E}">
        <p14:creationId xmlns:p14="http://schemas.microsoft.com/office/powerpoint/2010/main" val="65642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DC21-07BD-D0F8-7077-2219F02E1C85}"/>
              </a:ext>
            </a:extLst>
          </p:cNvPr>
          <p:cNvSpPr>
            <a:spLocks noGrp="1"/>
          </p:cNvSpPr>
          <p:nvPr>
            <p:ph type="title"/>
          </p:nvPr>
        </p:nvSpPr>
        <p:spPr/>
        <p:txBody>
          <a:bodyPr/>
          <a:lstStyle/>
          <a:p>
            <a:r>
              <a:rPr lang="en-US" dirty="0" err="1"/>
              <a:t>NEOSTAR</a:t>
            </a:r>
            <a:r>
              <a:rPr lang="en-US" dirty="0"/>
              <a:t>: Pathologic Response to Neoadjuvant Nivolumab and Nivolumab + Ipilimumab </a:t>
            </a:r>
          </a:p>
        </p:txBody>
      </p:sp>
      <p:sp>
        <p:nvSpPr>
          <p:cNvPr id="4" name="TextBox 3">
            <a:extLst>
              <a:ext uri="{FF2B5EF4-FFF2-40B4-BE49-F238E27FC236}">
                <a16:creationId xmlns:a16="http://schemas.microsoft.com/office/drawing/2014/main" id="{27A5C301-6372-E8D6-A419-5D61822F1678}"/>
              </a:ext>
            </a:extLst>
          </p:cNvPr>
          <p:cNvSpPr txBox="1"/>
          <p:nvPr/>
        </p:nvSpPr>
        <p:spPr>
          <a:xfrm>
            <a:off x="1042867" y="5548102"/>
            <a:ext cx="3580596" cy="461665"/>
          </a:xfrm>
          <a:prstGeom prst="rect">
            <a:avLst/>
          </a:prstGeom>
          <a:noFill/>
        </p:spPr>
        <p:txBody>
          <a:bodyPr wrap="square" rtlCol="0">
            <a:spAutoFit/>
          </a:bodyPr>
          <a:lstStyle/>
          <a:p>
            <a:r>
              <a:rPr lang="en-US" sz="1200" dirty="0"/>
              <a:t>Pathologic tumor regression (% viable tumor − 100%) Dashed black line represents </a:t>
            </a:r>
            <a:r>
              <a:rPr lang="en-US" sz="1200" dirty="0" err="1"/>
              <a:t>MPR</a:t>
            </a:r>
            <a:endParaRPr lang="en-US" sz="1200" dirty="0"/>
          </a:p>
        </p:txBody>
      </p:sp>
      <p:sp>
        <p:nvSpPr>
          <p:cNvPr id="8" name="TextBox 7">
            <a:extLst>
              <a:ext uri="{FF2B5EF4-FFF2-40B4-BE49-F238E27FC236}">
                <a16:creationId xmlns:a16="http://schemas.microsoft.com/office/drawing/2014/main" id="{F3DB0A39-F152-FD7E-BDAB-9ABF948778CB}"/>
              </a:ext>
            </a:extLst>
          </p:cNvPr>
          <p:cNvSpPr txBox="1"/>
          <p:nvPr/>
        </p:nvSpPr>
        <p:spPr>
          <a:xfrm>
            <a:off x="5249904" y="5548102"/>
            <a:ext cx="5899436" cy="461665"/>
          </a:xfrm>
          <a:prstGeom prst="rect">
            <a:avLst/>
          </a:prstGeom>
          <a:noFill/>
        </p:spPr>
        <p:txBody>
          <a:bodyPr wrap="none" rtlCol="0">
            <a:spAutoFit/>
          </a:bodyPr>
          <a:lstStyle/>
          <a:p>
            <a:r>
              <a:rPr lang="en-US" sz="1200" dirty="0"/>
              <a:t>*Indicates the overall response of PD due to the presence of enlarging and/or new lesions  </a:t>
            </a:r>
          </a:p>
          <a:p>
            <a:r>
              <a:rPr lang="en-US" sz="1200" dirty="0"/>
              <a:t>┼indicates that the solid lesion was &lt;1 cm, considered to be SD</a:t>
            </a:r>
          </a:p>
        </p:txBody>
      </p:sp>
      <p:grpSp>
        <p:nvGrpSpPr>
          <p:cNvPr id="10" name="Group 9">
            <a:extLst>
              <a:ext uri="{FF2B5EF4-FFF2-40B4-BE49-F238E27FC236}">
                <a16:creationId xmlns:a16="http://schemas.microsoft.com/office/drawing/2014/main" id="{19955942-6460-3736-3F46-30681752BD2C}"/>
              </a:ext>
            </a:extLst>
          </p:cNvPr>
          <p:cNvGrpSpPr/>
          <p:nvPr/>
        </p:nvGrpSpPr>
        <p:grpSpPr>
          <a:xfrm>
            <a:off x="716010" y="1385082"/>
            <a:ext cx="10759980" cy="4163020"/>
            <a:chOff x="716010" y="1385082"/>
            <a:chExt cx="10759980" cy="4163020"/>
          </a:xfrm>
        </p:grpSpPr>
        <p:pic>
          <p:nvPicPr>
            <p:cNvPr id="9" name="Picture 8">
              <a:extLst>
                <a:ext uri="{FF2B5EF4-FFF2-40B4-BE49-F238E27FC236}">
                  <a16:creationId xmlns:a16="http://schemas.microsoft.com/office/drawing/2014/main" id="{A4F0976F-7266-1B99-C48C-5279D3A29C84}"/>
                </a:ext>
              </a:extLst>
            </p:cNvPr>
            <p:cNvPicPr>
              <a:picLocks noChangeAspect="1"/>
            </p:cNvPicPr>
            <p:nvPr/>
          </p:nvPicPr>
          <p:blipFill rotWithShape="1">
            <a:blip r:embed="rId2"/>
            <a:srcRect l="2841" t="1592"/>
            <a:stretch/>
          </p:blipFill>
          <p:spPr>
            <a:xfrm>
              <a:off x="716010" y="1459855"/>
              <a:ext cx="10759980" cy="4088247"/>
            </a:xfrm>
            <a:prstGeom prst="rect">
              <a:avLst/>
            </a:prstGeom>
          </p:spPr>
        </p:pic>
        <p:sp>
          <p:nvSpPr>
            <p:cNvPr id="6" name="Rectangle 5">
              <a:extLst>
                <a:ext uri="{FF2B5EF4-FFF2-40B4-BE49-F238E27FC236}">
                  <a16:creationId xmlns:a16="http://schemas.microsoft.com/office/drawing/2014/main" id="{6E1565BF-5CEB-2785-2DDE-448E2FE91A9D}"/>
                </a:ext>
              </a:extLst>
            </p:cNvPr>
            <p:cNvSpPr/>
            <p:nvPr/>
          </p:nvSpPr>
          <p:spPr>
            <a:xfrm>
              <a:off x="716010" y="1385082"/>
              <a:ext cx="284230" cy="284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073DA9-72A3-B4BA-4A5B-AAC298040BA4}"/>
                </a:ext>
              </a:extLst>
            </p:cNvPr>
            <p:cNvSpPr/>
            <p:nvPr/>
          </p:nvSpPr>
          <p:spPr>
            <a:xfrm>
              <a:off x="6096876" y="1415458"/>
              <a:ext cx="284230" cy="284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10">
            <a:extLst>
              <a:ext uri="{FF2B5EF4-FFF2-40B4-BE49-F238E27FC236}">
                <a16:creationId xmlns:a16="http://schemas.microsoft.com/office/drawing/2014/main" id="{BFF1B4F0-A750-1133-FC90-9BC3C038A299}"/>
              </a:ext>
            </a:extLst>
          </p:cNvPr>
          <p:cNvSpPr>
            <a:spLocks noGrp="1"/>
          </p:cNvSpPr>
          <p:nvPr>
            <p:ph type="ftr" sz="quarter" idx="3"/>
          </p:nvPr>
        </p:nvSpPr>
        <p:spPr/>
        <p:txBody>
          <a:bodyPr/>
          <a:lstStyle/>
          <a:p>
            <a:r>
              <a:rPr lang="en-US" sz="1200" dirty="0" err="1"/>
              <a:t>Cascone</a:t>
            </a:r>
            <a:r>
              <a:rPr lang="en-US" sz="1200" dirty="0"/>
              <a:t> T, et al. </a:t>
            </a:r>
            <a:r>
              <a:rPr lang="en-US" sz="1200" i="1" dirty="0"/>
              <a:t>Nat Med. </a:t>
            </a:r>
            <a:r>
              <a:rPr lang="en-US" sz="1200" dirty="0"/>
              <a:t>2021;27(3):504-514. doi:10.1038/s41591-020-01224-2</a:t>
            </a:r>
          </a:p>
        </p:txBody>
      </p:sp>
    </p:spTree>
    <p:extLst>
      <p:ext uri="{BB962C8B-B14F-4D97-AF65-F5344CB8AC3E}">
        <p14:creationId xmlns:p14="http://schemas.microsoft.com/office/powerpoint/2010/main" val="1838938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21CE3B-155B-49D0-95AF-DC79843F1A00}"/>
              </a:ext>
            </a:extLst>
          </p:cNvPr>
          <p:cNvSpPr>
            <a:spLocks noGrp="1"/>
          </p:cNvSpPr>
          <p:nvPr>
            <p:ph type="title"/>
          </p:nvPr>
        </p:nvSpPr>
        <p:spPr/>
        <p:txBody>
          <a:bodyPr>
            <a:normAutofit fontScale="90000"/>
          </a:bodyPr>
          <a:lstStyle/>
          <a:p>
            <a:r>
              <a:rPr lang="en-GB" dirty="0" err="1"/>
              <a:t>NeoCOAST</a:t>
            </a:r>
            <a:r>
              <a:rPr lang="en-GB" dirty="0"/>
              <a:t>: Neoadjuvant Durvalumab +/– Novel Agents in Resectable, Early-Stage (I [&gt;</a:t>
            </a:r>
            <a:r>
              <a:rPr lang="en-GB" dirty="0" err="1"/>
              <a:t>2cm</a:t>
            </a:r>
            <a:r>
              <a:rPr lang="en-GB" dirty="0"/>
              <a:t>] to IIIA) NSCLC</a:t>
            </a:r>
          </a:p>
        </p:txBody>
      </p:sp>
      <p:sp>
        <p:nvSpPr>
          <p:cNvPr id="130" name="Slide Number Placeholder 1">
            <a:extLst>
              <a:ext uri="{FF2B5EF4-FFF2-40B4-BE49-F238E27FC236}">
                <a16:creationId xmlns:a16="http://schemas.microsoft.com/office/drawing/2014/main" id="{F4609C7C-83AF-4CE3-B8DB-567B7B9AA1CF}"/>
              </a:ext>
            </a:extLst>
          </p:cNvPr>
          <p:cNvSpPr txBox="1">
            <a:spLocks/>
          </p:cNvSpPr>
          <p:nvPr/>
        </p:nvSpPr>
        <p:spPr>
          <a:xfrm>
            <a:off x="11125861" y="5275851"/>
            <a:ext cx="288252" cy="283325"/>
          </a:xfrm>
          <a:prstGeom prst="rect">
            <a:avLst/>
          </a:prstGeom>
        </p:spPr>
        <p:txBody>
          <a:bodyPr vert="horz" lIns="121920" tIns="60960" rIns="121920" bIns="60960" rtlCol="0" anchor="b"/>
          <a:lstStyle>
            <a:defPPr>
              <a:defRPr lang="en-US"/>
            </a:defPPr>
            <a:lvl1pPr marL="0" algn="r"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defRPr/>
            </a:pPr>
            <a:endParaRPr lang="en-GB" sz="800">
              <a:solidFill>
                <a:prstClr val="black"/>
              </a:solidFill>
              <a:latin typeface="Arial Narrow" panose="020B0606020202030204" pitchFamily="34" charset="0"/>
            </a:endParaRPr>
          </a:p>
        </p:txBody>
      </p:sp>
      <p:sp>
        <p:nvSpPr>
          <p:cNvPr id="86" name="Rectangle 85">
            <a:extLst>
              <a:ext uri="{FF2B5EF4-FFF2-40B4-BE49-F238E27FC236}">
                <a16:creationId xmlns:a16="http://schemas.microsoft.com/office/drawing/2014/main" id="{EB2C6FA4-1CEC-4968-B052-74D1392E840A}"/>
              </a:ext>
            </a:extLst>
          </p:cNvPr>
          <p:cNvSpPr/>
          <p:nvPr/>
        </p:nvSpPr>
        <p:spPr>
          <a:xfrm>
            <a:off x="3032676" y="1454029"/>
            <a:ext cx="1551345" cy="310003"/>
          </a:xfrm>
          <a:prstGeom prst="rect">
            <a:avLst/>
          </a:prstGeom>
          <a:noFill/>
          <a:ln w="12700" cap="flat" cmpd="sng" algn="ctr">
            <a:noFill/>
            <a:prstDash val="solid"/>
            <a:miter lim="800000"/>
          </a:ln>
          <a:effectLst/>
        </p:spPr>
        <p:txBody>
          <a:bodyPr rtlCol="0" anchor="ctr"/>
          <a:lstStyle/>
          <a:p>
            <a:pPr algn="ctr" defTabSz="1219170">
              <a:defRPr/>
            </a:pPr>
            <a:endParaRPr lang="en-GB" sz="1067" b="1" kern="0">
              <a:solidFill>
                <a:sysClr val="windowText" lastClr="000000"/>
              </a:solidFill>
              <a:latin typeface="Arial Narrow" panose="020B0606020202030204" pitchFamily="34" charset="0"/>
              <a:cs typeface="Arial" panose="020B0604020202020204" pitchFamily="34" charset="0"/>
            </a:endParaRPr>
          </a:p>
        </p:txBody>
      </p:sp>
      <p:graphicFrame>
        <p:nvGraphicFramePr>
          <p:cNvPr id="81" name="Table 80">
            <a:extLst>
              <a:ext uri="{FF2B5EF4-FFF2-40B4-BE49-F238E27FC236}">
                <a16:creationId xmlns:a16="http://schemas.microsoft.com/office/drawing/2014/main" id="{E19E388E-C365-4B82-935F-D60559506323}"/>
              </a:ext>
            </a:extLst>
          </p:cNvPr>
          <p:cNvGraphicFramePr>
            <a:graphicFrameLocks noGrp="1"/>
          </p:cNvGraphicFramePr>
          <p:nvPr/>
        </p:nvGraphicFramePr>
        <p:xfrm>
          <a:off x="7541897" y="1490363"/>
          <a:ext cx="4191856" cy="1938638"/>
        </p:xfrm>
        <a:graphic>
          <a:graphicData uri="http://schemas.openxmlformats.org/drawingml/2006/table">
            <a:tbl>
              <a:tblPr firstRow="1" firstCol="1" bandRow="1">
                <a:tableStyleId>{3B4B98B0-60AC-42C2-AFA5-B58CD77FA1E5}</a:tableStyleId>
              </a:tblPr>
              <a:tblGrid>
                <a:gridCol w="787204">
                  <a:extLst>
                    <a:ext uri="{9D8B030D-6E8A-4147-A177-3AD203B41FA5}">
                      <a16:colId xmlns:a16="http://schemas.microsoft.com/office/drawing/2014/main" val="8059744"/>
                    </a:ext>
                  </a:extLst>
                </a:gridCol>
                <a:gridCol w="851163">
                  <a:extLst>
                    <a:ext uri="{9D8B030D-6E8A-4147-A177-3AD203B41FA5}">
                      <a16:colId xmlns:a16="http://schemas.microsoft.com/office/drawing/2014/main" val="1231966172"/>
                    </a:ext>
                  </a:extLst>
                </a:gridCol>
                <a:gridCol w="851163">
                  <a:extLst>
                    <a:ext uri="{9D8B030D-6E8A-4147-A177-3AD203B41FA5}">
                      <a16:colId xmlns:a16="http://schemas.microsoft.com/office/drawing/2014/main" val="3995294263"/>
                    </a:ext>
                  </a:extLst>
                </a:gridCol>
                <a:gridCol w="851163">
                  <a:extLst>
                    <a:ext uri="{9D8B030D-6E8A-4147-A177-3AD203B41FA5}">
                      <a16:colId xmlns:a16="http://schemas.microsoft.com/office/drawing/2014/main" val="1811303531"/>
                    </a:ext>
                  </a:extLst>
                </a:gridCol>
                <a:gridCol w="851163">
                  <a:extLst>
                    <a:ext uri="{9D8B030D-6E8A-4147-A177-3AD203B41FA5}">
                      <a16:colId xmlns:a16="http://schemas.microsoft.com/office/drawing/2014/main" val="2962092248"/>
                    </a:ext>
                  </a:extLst>
                </a:gridCol>
              </a:tblGrid>
              <a:tr h="374509">
                <a:tc>
                  <a:txBody>
                    <a:bodyPr/>
                    <a:lstStyle/>
                    <a:p>
                      <a:pPr marL="0" marR="0" algn="ctr">
                        <a:lnSpc>
                          <a:spcPct val="107000"/>
                        </a:lnSpc>
                        <a:spcBef>
                          <a:spcPts val="0"/>
                        </a:spcBef>
                        <a:spcAft>
                          <a:spcPts val="0"/>
                        </a:spcAft>
                      </a:pPr>
                      <a:r>
                        <a:rPr lang="en-US" sz="1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r>
                        <a:rPr lang="en-US" sz="1100">
                          <a:effectLst/>
                          <a:latin typeface="Arial Narrow" panose="020B0606020202030204" pitchFamily="34" charset="0"/>
                        </a:rPr>
                        <a:t>Durva</a:t>
                      </a:r>
                    </a:p>
                    <a:p>
                      <a:pPr marL="0" marR="0" algn="ctr">
                        <a:lnSpc>
                          <a:spcPct val="107000"/>
                        </a:lnSpc>
                        <a:spcBef>
                          <a:spcPts val="0"/>
                        </a:spcBef>
                        <a:spcAft>
                          <a:spcPts val="0"/>
                        </a:spcAft>
                      </a:pPr>
                      <a:r>
                        <a:rPr lang="en-US" sz="1100">
                          <a:effectLst/>
                          <a:latin typeface="Arial Narrow" panose="020B0606020202030204" pitchFamily="34" charset="0"/>
                          <a:ea typeface="Calibri" panose="020F0502020204030204" pitchFamily="34" charset="0"/>
                          <a:cs typeface="Arial" panose="020B0604020202020204" pitchFamily="34" charset="0"/>
                        </a:rPr>
                        <a:t>(n=27)</a:t>
                      </a:r>
                    </a:p>
                  </a:txBody>
                  <a:tcPr marT="0" marB="0" anchor="ctr"/>
                </a:tc>
                <a:tc>
                  <a:txBody>
                    <a:bodyPr/>
                    <a:lstStyle/>
                    <a:p>
                      <a:pPr marL="0" marR="0" algn="ctr">
                        <a:lnSpc>
                          <a:spcPct val="107000"/>
                        </a:lnSpc>
                        <a:spcBef>
                          <a:spcPts val="0"/>
                        </a:spcBef>
                        <a:spcAft>
                          <a:spcPts val="0"/>
                        </a:spcAft>
                      </a:pPr>
                      <a:r>
                        <a:rPr lang="en-US" sz="1100">
                          <a:effectLst/>
                          <a:latin typeface="Arial Narrow" panose="020B0606020202030204" pitchFamily="34" charset="0"/>
                        </a:rPr>
                        <a:t>Durva + Ole</a:t>
                      </a:r>
                    </a:p>
                    <a:p>
                      <a:pPr marL="0" marR="0" algn="ctr">
                        <a:lnSpc>
                          <a:spcPct val="107000"/>
                        </a:lnSpc>
                        <a:spcBef>
                          <a:spcPts val="0"/>
                        </a:spcBef>
                        <a:spcAft>
                          <a:spcPts val="0"/>
                        </a:spcAft>
                      </a:pPr>
                      <a:r>
                        <a:rPr lang="en-US" sz="1100">
                          <a:effectLst/>
                          <a:latin typeface="Arial Narrow" panose="020B0606020202030204" pitchFamily="34" charset="0"/>
                          <a:ea typeface="Calibri" panose="020F0502020204030204" pitchFamily="34" charset="0"/>
                          <a:cs typeface="Arial" panose="020B0604020202020204" pitchFamily="34" charset="0"/>
                        </a:rPr>
                        <a:t>(n=21)</a:t>
                      </a:r>
                    </a:p>
                  </a:txBody>
                  <a:tcPr marL="48000" marR="0" marT="0" marB="0" anchor="ctr"/>
                </a:tc>
                <a:tc>
                  <a:txBody>
                    <a:bodyPr/>
                    <a:lstStyle/>
                    <a:p>
                      <a:pPr marL="0" marR="0" algn="ctr">
                        <a:lnSpc>
                          <a:spcPct val="107000"/>
                        </a:lnSpc>
                        <a:spcBef>
                          <a:spcPts val="0"/>
                        </a:spcBef>
                        <a:spcAft>
                          <a:spcPts val="0"/>
                        </a:spcAft>
                      </a:pPr>
                      <a:r>
                        <a:rPr lang="en-US" sz="1100">
                          <a:effectLst/>
                          <a:latin typeface="Arial Narrow" panose="020B0606020202030204" pitchFamily="34" charset="0"/>
                        </a:rPr>
                        <a:t>Durva + Mona</a:t>
                      </a:r>
                      <a:br>
                        <a:rPr lang="en-US" sz="1100">
                          <a:effectLst/>
                          <a:latin typeface="Arial Narrow" panose="020B0606020202030204" pitchFamily="34" charset="0"/>
                        </a:rPr>
                      </a:br>
                      <a:r>
                        <a:rPr lang="en-US" sz="1100">
                          <a:effectLst/>
                          <a:latin typeface="Arial Narrow" panose="020B0606020202030204" pitchFamily="34" charset="0"/>
                        </a:rPr>
                        <a:t>(n=20)</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48000" marR="48000" marT="0" marB="0" anchor="ctr"/>
                </a:tc>
                <a:tc>
                  <a:txBody>
                    <a:bodyPr/>
                    <a:lstStyle/>
                    <a:p>
                      <a:pPr marL="0" marR="0" algn="ctr">
                        <a:lnSpc>
                          <a:spcPct val="107000"/>
                        </a:lnSpc>
                        <a:spcBef>
                          <a:spcPts val="0"/>
                        </a:spcBef>
                        <a:spcAft>
                          <a:spcPts val="0"/>
                        </a:spcAft>
                      </a:pPr>
                      <a:r>
                        <a:rPr lang="en-US" sz="1100">
                          <a:effectLst/>
                          <a:latin typeface="Arial Narrow" panose="020B0606020202030204" pitchFamily="34" charset="0"/>
                        </a:rPr>
                        <a:t>Durva + Danva</a:t>
                      </a:r>
                    </a:p>
                    <a:p>
                      <a:pPr marL="0" marR="0" algn="ctr">
                        <a:lnSpc>
                          <a:spcPct val="107000"/>
                        </a:lnSpc>
                        <a:spcBef>
                          <a:spcPts val="0"/>
                        </a:spcBef>
                        <a:spcAft>
                          <a:spcPts val="0"/>
                        </a:spcAft>
                      </a:pPr>
                      <a:r>
                        <a:rPr lang="en-US" sz="1100">
                          <a:effectLst/>
                          <a:latin typeface="Arial Narrow" panose="020B0606020202030204" pitchFamily="34" charset="0"/>
                          <a:ea typeface="Calibri" panose="020F0502020204030204" pitchFamily="34" charset="0"/>
                          <a:cs typeface="Arial" panose="020B0604020202020204" pitchFamily="34" charset="0"/>
                        </a:rPr>
                        <a:t>(n=16)</a:t>
                      </a:r>
                    </a:p>
                  </a:txBody>
                  <a:tcPr marL="0" marR="0" marT="0" marB="0" anchor="ctr"/>
                </a:tc>
                <a:extLst>
                  <a:ext uri="{0D108BD9-81ED-4DB2-BD59-A6C34878D82A}">
                    <a16:rowId xmlns:a16="http://schemas.microsoft.com/office/drawing/2014/main" val="1488908024"/>
                  </a:ext>
                </a:extLst>
              </a:tr>
              <a:tr h="374509">
                <a:tc>
                  <a:txBody>
                    <a:bodyPr/>
                    <a:lstStyle/>
                    <a:p>
                      <a:pPr marL="0" marR="0" algn="l">
                        <a:lnSpc>
                          <a:spcPct val="107000"/>
                        </a:lnSpc>
                        <a:spcBef>
                          <a:spcPts val="0"/>
                        </a:spcBef>
                        <a:spcAft>
                          <a:spcPts val="0"/>
                        </a:spcAft>
                      </a:pPr>
                      <a:r>
                        <a:rPr lang="en-US" sz="1100">
                          <a:effectLst/>
                          <a:latin typeface="Arial Narrow" panose="020B0606020202030204" pitchFamily="34" charset="0"/>
                        </a:rPr>
                        <a:t>Overall MPR </a:t>
                      </a:r>
                      <a:br>
                        <a:rPr lang="en-US" sz="1100">
                          <a:effectLst/>
                          <a:latin typeface="Arial Narrow" panose="020B0606020202030204" pitchFamily="34" charset="0"/>
                        </a:rPr>
                      </a:br>
                      <a:r>
                        <a:rPr lang="en-US" sz="1100">
                          <a:effectLst/>
                          <a:latin typeface="Arial Narrow" panose="020B0606020202030204" pitchFamily="34" charset="0"/>
                        </a:rPr>
                        <a:t>(n/N,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48000" marR="48000" marT="0" marB="0" anchor="ctr"/>
                </a:tc>
                <a:tc>
                  <a:txBody>
                    <a:bodyPr/>
                    <a:lstStyle/>
                    <a:p>
                      <a:pPr marL="0" marR="0" algn="ctr">
                        <a:lnSpc>
                          <a:spcPct val="107000"/>
                        </a:lnSpc>
                        <a:spcBef>
                          <a:spcPts val="0"/>
                        </a:spcBef>
                        <a:spcAft>
                          <a:spcPts val="0"/>
                        </a:spcAft>
                      </a:pPr>
                      <a:r>
                        <a:rPr lang="en-US" sz="1200">
                          <a:effectLst/>
                          <a:latin typeface="Arial Narrow" panose="020B0606020202030204" pitchFamily="34" charset="0"/>
                        </a:rPr>
                        <a:t>3/27 (11%)</a:t>
                      </a:r>
                      <a:endParaRPr lang="en-US" sz="120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rtl="0">
                        <a:lnSpc>
                          <a:spcPct val="107000"/>
                        </a:lnSpc>
                        <a:spcBef>
                          <a:spcPts val="0"/>
                        </a:spcBef>
                        <a:spcAft>
                          <a:spcPts val="0"/>
                        </a:spcAft>
                        <a:buClr>
                          <a:srgbClr val="000000"/>
                        </a:buClr>
                        <a:buFont typeface="Arial"/>
                      </a:pPr>
                      <a:r>
                        <a:rPr lang="en-US" sz="1200" b="0" i="0" u="none" strike="noStrike" cap="none">
                          <a:solidFill>
                            <a:schemeClr val="tx1"/>
                          </a:solidFill>
                          <a:effectLst/>
                          <a:latin typeface="Arial Narrow" panose="020B0606020202030204" pitchFamily="34" charset="0"/>
                          <a:ea typeface="+mn-ea"/>
                          <a:cs typeface="+mn-cs"/>
                          <a:sym typeface="Arial"/>
                        </a:rPr>
                        <a:t>4/21 (19%)</a:t>
                      </a:r>
                    </a:p>
                  </a:txBody>
                  <a:tcPr marL="0" marR="0" marT="0" marB="0" anchor="ctr"/>
                </a:tc>
                <a:tc>
                  <a:txBody>
                    <a:bodyPr/>
                    <a:lstStyle/>
                    <a:p>
                      <a:pPr marL="0" marR="0" algn="ctr" rtl="0">
                        <a:lnSpc>
                          <a:spcPct val="107000"/>
                        </a:lnSpc>
                        <a:spcBef>
                          <a:spcPts val="0"/>
                        </a:spcBef>
                        <a:spcAft>
                          <a:spcPts val="0"/>
                        </a:spcAft>
                        <a:buClr>
                          <a:srgbClr val="000000"/>
                        </a:buClr>
                        <a:buFont typeface="Arial"/>
                      </a:pPr>
                      <a:r>
                        <a:rPr lang="en-US" sz="1200" b="0" i="0" u="none" strike="noStrike" cap="none">
                          <a:solidFill>
                            <a:schemeClr val="tx1"/>
                          </a:solidFill>
                          <a:effectLst/>
                          <a:latin typeface="Arial Narrow" panose="020B0606020202030204" pitchFamily="34" charset="0"/>
                          <a:ea typeface="+mn-ea"/>
                          <a:cs typeface="+mn-cs"/>
                          <a:sym typeface="Arial"/>
                        </a:rPr>
                        <a:t>6/20 (30%)</a:t>
                      </a:r>
                    </a:p>
                  </a:txBody>
                  <a:tcPr marL="0" marR="0" marT="0" marB="0" anchor="ctr"/>
                </a:tc>
                <a:tc>
                  <a:txBody>
                    <a:bodyPr/>
                    <a:lstStyle/>
                    <a:p>
                      <a:pPr marL="0" marR="0" algn="ctr" rtl="0">
                        <a:lnSpc>
                          <a:spcPct val="107000"/>
                        </a:lnSpc>
                        <a:spcBef>
                          <a:spcPts val="0"/>
                        </a:spcBef>
                        <a:spcAft>
                          <a:spcPts val="0"/>
                        </a:spcAft>
                        <a:buClr>
                          <a:srgbClr val="000000"/>
                        </a:buClr>
                        <a:buFont typeface="Arial"/>
                      </a:pPr>
                      <a:r>
                        <a:rPr lang="en-US" sz="1200" b="0" i="0" u="none" strike="noStrike" cap="none">
                          <a:solidFill>
                            <a:schemeClr val="tx1"/>
                          </a:solidFill>
                          <a:effectLst/>
                          <a:latin typeface="Arial Narrow" panose="020B0606020202030204" pitchFamily="34" charset="0"/>
                          <a:ea typeface="+mn-ea"/>
                          <a:cs typeface="+mn-cs"/>
                          <a:sym typeface="Arial"/>
                        </a:rPr>
                        <a:t>5/16 (31%)</a:t>
                      </a:r>
                    </a:p>
                  </a:txBody>
                  <a:tcPr marL="0" marR="0" marT="0" marB="0" anchor="ctr"/>
                </a:tc>
                <a:extLst>
                  <a:ext uri="{0D108BD9-81ED-4DB2-BD59-A6C34878D82A}">
                    <a16:rowId xmlns:a16="http://schemas.microsoft.com/office/drawing/2014/main" val="2250224430"/>
                  </a:ext>
                </a:extLst>
              </a:tr>
              <a:tr h="396540">
                <a:tc>
                  <a:txBody>
                    <a:bodyPr/>
                    <a:lstStyle/>
                    <a:p>
                      <a:pPr algn="l"/>
                      <a:r>
                        <a:rPr lang="en-US" sz="1100" b="1">
                          <a:latin typeface="Arial Narrow" panose="020B0606020202030204" pitchFamily="34" charset="0"/>
                        </a:rPr>
                        <a:t>PD-L1+</a:t>
                      </a:r>
                      <a:endParaRPr lang="en-US" sz="1100" b="1">
                        <a:latin typeface="Arial Narrow" panose="020B0606020202030204" pitchFamily="34" charset="0"/>
                        <a:cs typeface="Arial" panose="020B0604020202020204" pitchFamily="34" charset="0"/>
                      </a:endParaRPr>
                    </a:p>
                  </a:txBody>
                  <a:tcPr marL="48000" marR="48000" marT="60960" marB="60960" anchor="ctr">
                    <a:solidFill>
                      <a:srgbClr val="FFFF99"/>
                    </a:solidFill>
                  </a:tcPr>
                </a:tc>
                <a:tc>
                  <a:txBody>
                    <a:bodyPr/>
                    <a:lstStyle/>
                    <a:p>
                      <a:pPr marL="0" marR="0" algn="ctr">
                        <a:lnSpc>
                          <a:spcPct val="107000"/>
                        </a:lnSpc>
                        <a:spcBef>
                          <a:spcPts val="0"/>
                        </a:spcBef>
                        <a:spcAft>
                          <a:spcPts val="0"/>
                        </a:spcAft>
                      </a:pPr>
                      <a:r>
                        <a:rPr lang="en-US" sz="1200">
                          <a:effectLst/>
                          <a:latin typeface="Arial Narrow" panose="020B0606020202030204" pitchFamily="34" charset="0"/>
                        </a:rPr>
                        <a:t>0/6 (0%)</a:t>
                      </a:r>
                      <a:endParaRPr lang="en-US" sz="1200">
                        <a:effectLst/>
                        <a:latin typeface="Arial Narrow" panose="020B0606020202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rtl="0">
                        <a:lnSpc>
                          <a:spcPct val="107000"/>
                        </a:lnSpc>
                        <a:spcBef>
                          <a:spcPts val="0"/>
                        </a:spcBef>
                        <a:spcAft>
                          <a:spcPts val="0"/>
                        </a:spcAft>
                        <a:buClr>
                          <a:srgbClr val="000000"/>
                        </a:buClr>
                        <a:buFont typeface="Arial"/>
                      </a:pPr>
                      <a:r>
                        <a:rPr lang="en-US" sz="1200" b="0" i="0" u="none" strike="noStrike" cap="none">
                          <a:solidFill>
                            <a:schemeClr val="tx1"/>
                          </a:solidFill>
                          <a:effectLst/>
                          <a:latin typeface="Arial Narrow" panose="020B0606020202030204" pitchFamily="34" charset="0"/>
                          <a:ea typeface="+mn-ea"/>
                          <a:cs typeface="+mn-cs"/>
                          <a:sym typeface="Arial"/>
                        </a:rPr>
                        <a:t>2/5 (40%)</a:t>
                      </a:r>
                    </a:p>
                  </a:txBody>
                  <a:tcPr marL="0" marR="0" marT="0" marB="0" anchor="ctr"/>
                </a:tc>
                <a:tc>
                  <a:txBody>
                    <a:bodyPr/>
                    <a:lstStyle/>
                    <a:p>
                      <a:pPr marL="0" marR="0" algn="ctr" rtl="0">
                        <a:lnSpc>
                          <a:spcPct val="107000"/>
                        </a:lnSpc>
                        <a:spcBef>
                          <a:spcPts val="0"/>
                        </a:spcBef>
                        <a:spcAft>
                          <a:spcPts val="0"/>
                        </a:spcAft>
                        <a:buClr>
                          <a:srgbClr val="000000"/>
                        </a:buClr>
                        <a:buFont typeface="Arial"/>
                      </a:pPr>
                      <a:r>
                        <a:rPr lang="en-US" sz="1200" b="0" i="0" u="none" strike="noStrike" cap="none">
                          <a:solidFill>
                            <a:schemeClr val="tx1"/>
                          </a:solidFill>
                          <a:effectLst/>
                          <a:latin typeface="Arial Narrow" panose="020B0606020202030204" pitchFamily="34" charset="0"/>
                          <a:ea typeface="+mn-ea"/>
                          <a:cs typeface="+mn-cs"/>
                          <a:sym typeface="Arial"/>
                        </a:rPr>
                        <a:t>3/6 (50%)</a:t>
                      </a:r>
                    </a:p>
                  </a:txBody>
                  <a:tcPr marL="0" marR="0" marT="0" marB="0" anchor="ctr"/>
                </a:tc>
                <a:tc>
                  <a:txBody>
                    <a:bodyPr/>
                    <a:lstStyle/>
                    <a:p>
                      <a:pPr marL="0" marR="0" algn="ctr" rtl="0">
                        <a:lnSpc>
                          <a:spcPct val="107000"/>
                        </a:lnSpc>
                        <a:spcBef>
                          <a:spcPts val="0"/>
                        </a:spcBef>
                        <a:spcAft>
                          <a:spcPts val="0"/>
                        </a:spcAft>
                        <a:buClr>
                          <a:srgbClr val="000000"/>
                        </a:buClr>
                        <a:buFont typeface="Arial"/>
                      </a:pPr>
                      <a:r>
                        <a:rPr lang="en-US" sz="1200" b="0" i="0" u="none" strike="noStrike" cap="none">
                          <a:solidFill>
                            <a:schemeClr val="tx1"/>
                          </a:solidFill>
                          <a:effectLst/>
                          <a:latin typeface="Arial Narrow" panose="020B0606020202030204" pitchFamily="34" charset="0"/>
                          <a:ea typeface="+mn-ea"/>
                          <a:cs typeface="+mn-cs"/>
                          <a:sym typeface="Arial"/>
                        </a:rPr>
                        <a:t>0/2 (0%)</a:t>
                      </a:r>
                    </a:p>
                  </a:txBody>
                  <a:tcPr marT="0" marB="0" anchor="ctr"/>
                </a:tc>
                <a:extLst>
                  <a:ext uri="{0D108BD9-81ED-4DB2-BD59-A6C34878D82A}">
                    <a16:rowId xmlns:a16="http://schemas.microsoft.com/office/drawing/2014/main" val="2977027492"/>
                  </a:ext>
                </a:extLst>
              </a:tr>
              <a:tr h="396540">
                <a:tc>
                  <a:txBody>
                    <a:bodyPr/>
                    <a:lstStyle/>
                    <a:p>
                      <a:pPr algn="l"/>
                      <a:r>
                        <a:rPr lang="en-US" sz="1100" b="1" dirty="0">
                          <a:latin typeface="Arial Narrow" panose="020B0606020202030204" pitchFamily="34" charset="0"/>
                        </a:rPr>
                        <a:t>PD-L1–</a:t>
                      </a:r>
                      <a:endParaRPr lang="en-US" sz="1100" b="1" dirty="0">
                        <a:latin typeface="Arial Narrow" panose="020B0606020202030204" pitchFamily="34" charset="0"/>
                        <a:cs typeface="Arial" panose="020B0604020202020204" pitchFamily="34" charset="0"/>
                      </a:endParaRPr>
                    </a:p>
                  </a:txBody>
                  <a:tcPr marL="48000" marR="48000" marT="60960" marB="60960" anchor="ctr">
                    <a:solidFill>
                      <a:srgbClr val="FFFF99"/>
                    </a:solidFill>
                  </a:tcPr>
                </a:tc>
                <a:tc>
                  <a:txBody>
                    <a:bodyPr/>
                    <a:lstStyle/>
                    <a:p>
                      <a:pPr marL="0" marR="0" algn="ctr">
                        <a:lnSpc>
                          <a:spcPct val="107000"/>
                        </a:lnSpc>
                        <a:spcBef>
                          <a:spcPts val="0"/>
                        </a:spcBef>
                        <a:spcAft>
                          <a:spcPts val="0"/>
                        </a:spcAft>
                      </a:pPr>
                      <a:r>
                        <a:rPr lang="en-US" sz="1200">
                          <a:effectLst/>
                          <a:latin typeface="Arial Narrow" panose="020B0606020202030204" pitchFamily="34" charset="0"/>
                        </a:rPr>
                        <a:t>0/3 (0%)</a:t>
                      </a:r>
                      <a:endParaRPr lang="en-US" sz="1200">
                        <a:effectLst/>
                        <a:latin typeface="Arial Narrow" panose="020B0606020202030204" pitchFamily="34" charset="0"/>
                        <a:ea typeface="Calibri" panose="020F0502020204030204" pitchFamily="34" charset="0"/>
                        <a:cs typeface="Arial" panose="020B0604020202020204" pitchFamily="34" charset="0"/>
                      </a:endParaRPr>
                    </a:p>
                  </a:txBody>
                  <a:tcPr marT="0" marB="0" anchor="ctr"/>
                </a:tc>
                <a:tc>
                  <a:txBody>
                    <a:bodyPr/>
                    <a:lstStyle/>
                    <a:p>
                      <a:pPr marL="0" marR="0" algn="ctr" rtl="0">
                        <a:lnSpc>
                          <a:spcPct val="107000"/>
                        </a:lnSpc>
                        <a:spcBef>
                          <a:spcPts val="0"/>
                        </a:spcBef>
                        <a:spcAft>
                          <a:spcPts val="0"/>
                        </a:spcAft>
                        <a:buClr>
                          <a:srgbClr val="000000"/>
                        </a:buClr>
                        <a:buFont typeface="Arial"/>
                      </a:pPr>
                      <a:r>
                        <a:rPr lang="en-US" sz="1200" b="0" i="0" u="none" strike="noStrike" cap="none">
                          <a:solidFill>
                            <a:schemeClr val="tx1"/>
                          </a:solidFill>
                          <a:effectLst/>
                          <a:latin typeface="Arial Narrow" panose="020B0606020202030204" pitchFamily="34" charset="0"/>
                          <a:ea typeface="+mn-ea"/>
                          <a:cs typeface="+mn-cs"/>
                          <a:sym typeface="Arial"/>
                        </a:rPr>
                        <a:t>1/6 (16.7%)</a:t>
                      </a:r>
                    </a:p>
                  </a:txBody>
                  <a:tcPr marT="0" marB="0" anchor="ctr"/>
                </a:tc>
                <a:tc>
                  <a:txBody>
                    <a:bodyPr/>
                    <a:lstStyle/>
                    <a:p>
                      <a:pPr marL="0" marR="0" algn="ctr" rtl="0">
                        <a:lnSpc>
                          <a:spcPct val="107000"/>
                        </a:lnSpc>
                        <a:spcBef>
                          <a:spcPts val="0"/>
                        </a:spcBef>
                        <a:spcAft>
                          <a:spcPts val="0"/>
                        </a:spcAft>
                        <a:buClr>
                          <a:srgbClr val="000000"/>
                        </a:buClr>
                        <a:buFont typeface="Arial"/>
                      </a:pPr>
                      <a:r>
                        <a:rPr lang="en-US" sz="1200" b="0" i="0" u="none" strike="noStrike" cap="none">
                          <a:solidFill>
                            <a:schemeClr val="tx1"/>
                          </a:solidFill>
                          <a:effectLst/>
                          <a:latin typeface="Arial Narrow" panose="020B0606020202030204" pitchFamily="34" charset="0"/>
                          <a:ea typeface="+mn-ea"/>
                          <a:cs typeface="+mn-cs"/>
                          <a:sym typeface="Arial"/>
                        </a:rPr>
                        <a:t>0/2 (0%)</a:t>
                      </a:r>
                    </a:p>
                  </a:txBody>
                  <a:tcPr marT="0" marB="0" anchor="ctr"/>
                </a:tc>
                <a:tc>
                  <a:txBody>
                    <a:bodyPr/>
                    <a:lstStyle/>
                    <a:p>
                      <a:pPr marL="0" marR="0" algn="ctr" rtl="0">
                        <a:lnSpc>
                          <a:spcPct val="107000"/>
                        </a:lnSpc>
                        <a:spcBef>
                          <a:spcPts val="0"/>
                        </a:spcBef>
                        <a:spcAft>
                          <a:spcPts val="0"/>
                        </a:spcAft>
                        <a:buClr>
                          <a:srgbClr val="000000"/>
                        </a:buClr>
                        <a:buFont typeface="Arial"/>
                      </a:pPr>
                      <a:r>
                        <a:rPr lang="en-US" sz="1200" b="0" i="0" u="none" strike="noStrike" cap="none" dirty="0">
                          <a:solidFill>
                            <a:schemeClr val="tx1"/>
                          </a:solidFill>
                          <a:effectLst/>
                          <a:latin typeface="Arial Narrow" panose="020B0606020202030204" pitchFamily="34" charset="0"/>
                          <a:ea typeface="+mn-ea"/>
                          <a:cs typeface="+mn-cs"/>
                          <a:sym typeface="Arial"/>
                        </a:rPr>
                        <a:t>0/5 (0%)</a:t>
                      </a:r>
                    </a:p>
                  </a:txBody>
                  <a:tcPr marT="0" marB="0" anchor="ctr"/>
                </a:tc>
                <a:extLst>
                  <a:ext uri="{0D108BD9-81ED-4DB2-BD59-A6C34878D82A}">
                    <a16:rowId xmlns:a16="http://schemas.microsoft.com/office/drawing/2014/main" val="1674124094"/>
                  </a:ext>
                </a:extLst>
              </a:tr>
              <a:tr h="396540">
                <a:tc>
                  <a:txBody>
                    <a:bodyPr/>
                    <a:lstStyle/>
                    <a:p>
                      <a:pPr algn="l"/>
                      <a:r>
                        <a:rPr lang="en-US" sz="1100" b="1">
                          <a:latin typeface="Arial Narrow" panose="020B0606020202030204" pitchFamily="34" charset="0"/>
                        </a:rPr>
                        <a:t>PD-L1 NE</a:t>
                      </a:r>
                      <a:endParaRPr lang="en-US" sz="1100" b="1">
                        <a:latin typeface="Arial Narrow" panose="020B0606020202030204" pitchFamily="34" charset="0"/>
                        <a:cs typeface="Arial" panose="020B0604020202020204" pitchFamily="34" charset="0"/>
                      </a:endParaRPr>
                    </a:p>
                  </a:txBody>
                  <a:tcPr marL="48000" marR="48000" marT="60960" marB="60960" anchor="ctr">
                    <a:solidFill>
                      <a:srgbClr val="FFFF99"/>
                    </a:solidFill>
                  </a:tcPr>
                </a:tc>
                <a:tc>
                  <a:txBody>
                    <a:bodyPr/>
                    <a:lstStyle/>
                    <a:p>
                      <a:pPr marL="0" marR="0" algn="ctr">
                        <a:lnSpc>
                          <a:spcPct val="107000"/>
                        </a:lnSpc>
                        <a:spcBef>
                          <a:spcPts val="0"/>
                        </a:spcBef>
                        <a:spcAft>
                          <a:spcPts val="0"/>
                        </a:spcAft>
                      </a:pPr>
                      <a:r>
                        <a:rPr lang="en-US" sz="1200">
                          <a:effectLst/>
                          <a:latin typeface="Arial Narrow" panose="020B0606020202030204" pitchFamily="34" charset="0"/>
                        </a:rPr>
                        <a:t>3/18 (17%)</a:t>
                      </a:r>
                      <a:endParaRPr lang="en-US" sz="120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rtl="0">
                        <a:lnSpc>
                          <a:spcPct val="107000"/>
                        </a:lnSpc>
                        <a:spcBef>
                          <a:spcPts val="0"/>
                        </a:spcBef>
                        <a:spcAft>
                          <a:spcPts val="0"/>
                        </a:spcAft>
                        <a:buClr>
                          <a:srgbClr val="000000"/>
                        </a:buClr>
                        <a:buFont typeface="Arial"/>
                      </a:pPr>
                      <a:r>
                        <a:rPr lang="en-US" sz="1200" b="0" i="0" u="none" strike="noStrike" cap="none">
                          <a:solidFill>
                            <a:schemeClr val="tx1"/>
                          </a:solidFill>
                          <a:effectLst/>
                          <a:latin typeface="Arial Narrow" panose="020B0606020202030204" pitchFamily="34" charset="0"/>
                          <a:ea typeface="+mn-ea"/>
                          <a:cs typeface="+mn-cs"/>
                          <a:sym typeface="Arial"/>
                        </a:rPr>
                        <a:t>1/10 (10%)</a:t>
                      </a:r>
                    </a:p>
                  </a:txBody>
                  <a:tcPr marL="0" marR="0" marT="0" marB="0" anchor="ctr"/>
                </a:tc>
                <a:tc>
                  <a:txBody>
                    <a:bodyPr/>
                    <a:lstStyle/>
                    <a:p>
                      <a:pPr marL="0" marR="0" algn="ctr" rtl="0">
                        <a:lnSpc>
                          <a:spcPct val="107000"/>
                        </a:lnSpc>
                        <a:spcBef>
                          <a:spcPts val="0"/>
                        </a:spcBef>
                        <a:spcAft>
                          <a:spcPts val="0"/>
                        </a:spcAft>
                        <a:buClr>
                          <a:srgbClr val="000000"/>
                        </a:buClr>
                        <a:buFont typeface="Arial"/>
                      </a:pPr>
                      <a:r>
                        <a:rPr lang="en-US" sz="1200" b="0" i="0" u="none" strike="noStrike" cap="none">
                          <a:solidFill>
                            <a:schemeClr val="tx1"/>
                          </a:solidFill>
                          <a:effectLst/>
                          <a:latin typeface="Arial Narrow" panose="020B0606020202030204" pitchFamily="34" charset="0"/>
                          <a:ea typeface="+mn-ea"/>
                          <a:cs typeface="+mn-cs"/>
                          <a:sym typeface="Arial"/>
                        </a:rPr>
                        <a:t>3/12 (25%)</a:t>
                      </a:r>
                    </a:p>
                  </a:txBody>
                  <a:tcPr marL="0" marR="0" marT="0" marB="0" anchor="ctr"/>
                </a:tc>
                <a:tc>
                  <a:txBody>
                    <a:bodyPr/>
                    <a:lstStyle/>
                    <a:p>
                      <a:pPr marL="0" marR="0" algn="ctr" rtl="0">
                        <a:lnSpc>
                          <a:spcPct val="107000"/>
                        </a:lnSpc>
                        <a:spcBef>
                          <a:spcPts val="0"/>
                        </a:spcBef>
                        <a:spcAft>
                          <a:spcPts val="0"/>
                        </a:spcAft>
                        <a:buClr>
                          <a:srgbClr val="000000"/>
                        </a:buClr>
                        <a:buFont typeface="Arial"/>
                      </a:pPr>
                      <a:r>
                        <a:rPr lang="en-US" sz="1200" b="0" i="0" u="none" strike="noStrike" cap="none" dirty="0">
                          <a:solidFill>
                            <a:schemeClr val="tx1"/>
                          </a:solidFill>
                          <a:effectLst/>
                          <a:latin typeface="Arial Narrow" panose="020B0606020202030204" pitchFamily="34" charset="0"/>
                          <a:ea typeface="+mn-ea"/>
                          <a:cs typeface="+mn-cs"/>
                          <a:sym typeface="Arial"/>
                        </a:rPr>
                        <a:t>5/9 (56%)</a:t>
                      </a:r>
                    </a:p>
                  </a:txBody>
                  <a:tcPr marL="0" marR="0" marT="0" marB="0" anchor="ctr"/>
                </a:tc>
                <a:extLst>
                  <a:ext uri="{0D108BD9-81ED-4DB2-BD59-A6C34878D82A}">
                    <a16:rowId xmlns:a16="http://schemas.microsoft.com/office/drawing/2014/main" val="114923020"/>
                  </a:ext>
                </a:extLst>
              </a:tr>
            </a:tbl>
          </a:graphicData>
        </a:graphic>
      </p:graphicFrame>
      <p:grpSp>
        <p:nvGrpSpPr>
          <p:cNvPr id="43" name="Group 42">
            <a:extLst>
              <a:ext uri="{FF2B5EF4-FFF2-40B4-BE49-F238E27FC236}">
                <a16:creationId xmlns:a16="http://schemas.microsoft.com/office/drawing/2014/main" id="{86680839-DFD5-43A3-9C3E-4B7BC0D67871}"/>
              </a:ext>
            </a:extLst>
          </p:cNvPr>
          <p:cNvGrpSpPr/>
          <p:nvPr/>
        </p:nvGrpSpPr>
        <p:grpSpPr>
          <a:xfrm>
            <a:off x="342902" y="1609031"/>
            <a:ext cx="7088353" cy="1951212"/>
            <a:chOff x="254947" y="977758"/>
            <a:chExt cx="5316265" cy="1463409"/>
          </a:xfrm>
        </p:grpSpPr>
        <p:sp>
          <p:nvSpPr>
            <p:cNvPr id="132" name="Rectangle 131">
              <a:extLst>
                <a:ext uri="{FF2B5EF4-FFF2-40B4-BE49-F238E27FC236}">
                  <a16:creationId xmlns:a16="http://schemas.microsoft.com/office/drawing/2014/main" id="{92AEDD13-F08F-445F-8332-1FE3343AECDA}"/>
                </a:ext>
              </a:extLst>
            </p:cNvPr>
            <p:cNvSpPr/>
            <p:nvPr/>
          </p:nvSpPr>
          <p:spPr>
            <a:xfrm>
              <a:off x="1011643" y="1651051"/>
              <a:ext cx="569917" cy="790116"/>
            </a:xfrm>
            <a:prstGeom prst="rect">
              <a:avLst/>
            </a:prstGeom>
            <a:noFill/>
            <a:ln w="12700" cap="flat" cmpd="sng" algn="ctr">
              <a:noFill/>
              <a:prstDash val="solid"/>
              <a:miter lim="800000"/>
            </a:ln>
            <a:effectLst/>
          </p:spPr>
          <p:txBody>
            <a:bodyPr rtlCol="0" anchor="ctr"/>
            <a:lstStyle/>
            <a:p>
              <a:pPr algn="ctr" defTabSz="609585">
                <a:defRPr/>
              </a:pPr>
              <a:r>
                <a:rPr lang="en-GB" sz="800" b="1" kern="0">
                  <a:solidFill>
                    <a:sysClr val="windowText" lastClr="000000"/>
                  </a:solidFill>
                  <a:latin typeface="Arial Narrow" panose="020B0606020202030204" pitchFamily="34" charset="0"/>
                  <a:cs typeface="Arial" panose="020B0604020202020204" pitchFamily="34" charset="0"/>
                </a:rPr>
                <a:t>Stratification by lymph node involvement</a:t>
              </a:r>
            </a:p>
            <a:p>
              <a:pPr algn="ctr" defTabSz="609585">
                <a:defRPr/>
              </a:pPr>
              <a:r>
                <a:rPr lang="en-GB" sz="800" b="1" kern="0">
                  <a:solidFill>
                    <a:sysClr val="windowText" lastClr="000000"/>
                  </a:solidFill>
                  <a:latin typeface="Arial Narrow" panose="020B0606020202030204" pitchFamily="34" charset="0"/>
                  <a:cs typeface="Arial" panose="020B0604020202020204" pitchFamily="34" charset="0"/>
                </a:rPr>
                <a:t>(Yes/No)</a:t>
              </a:r>
            </a:p>
          </p:txBody>
        </p:sp>
        <p:grpSp>
          <p:nvGrpSpPr>
            <p:cNvPr id="42" name="Group 41">
              <a:extLst>
                <a:ext uri="{FF2B5EF4-FFF2-40B4-BE49-F238E27FC236}">
                  <a16:creationId xmlns:a16="http://schemas.microsoft.com/office/drawing/2014/main" id="{86BEFCE0-DA4F-4E2A-83E8-B31BC160907D}"/>
                </a:ext>
              </a:extLst>
            </p:cNvPr>
            <p:cNvGrpSpPr/>
            <p:nvPr/>
          </p:nvGrpSpPr>
          <p:grpSpPr>
            <a:xfrm>
              <a:off x="254947" y="977758"/>
              <a:ext cx="5316265" cy="1423013"/>
              <a:chOff x="254947" y="977758"/>
              <a:chExt cx="5316265" cy="1423013"/>
            </a:xfrm>
          </p:grpSpPr>
          <p:sp>
            <p:nvSpPr>
              <p:cNvPr id="131" name="Rectangle 130">
                <a:extLst>
                  <a:ext uri="{FF2B5EF4-FFF2-40B4-BE49-F238E27FC236}">
                    <a16:creationId xmlns:a16="http://schemas.microsoft.com/office/drawing/2014/main" id="{D8D83E9A-9987-4477-A609-63383350884F}"/>
                  </a:ext>
                </a:extLst>
              </p:cNvPr>
              <p:cNvSpPr/>
              <p:nvPr/>
            </p:nvSpPr>
            <p:spPr>
              <a:xfrm>
                <a:off x="254947" y="1110728"/>
                <a:ext cx="817637" cy="1290043"/>
              </a:xfrm>
              <a:prstGeom prst="rect">
                <a:avLst/>
              </a:prstGeom>
              <a:solidFill>
                <a:schemeClr val="accent1"/>
              </a:solidFill>
              <a:ln w="38100" cap="flat" cmpd="sng" algn="ctr">
                <a:noFill/>
                <a:prstDash val="solid"/>
                <a:round/>
                <a:headEnd type="none" w="med" len="med"/>
                <a:tailEnd type="none" w="med" len="med"/>
              </a:ln>
              <a:effectLst/>
            </p:spPr>
            <p:txBody>
              <a:bodyPr lIns="24000" tIns="48000" rIns="24000" bIns="48000" rtlCol="0" anchor="t" anchorCtr="0"/>
              <a:lstStyle/>
              <a:p>
                <a:pPr marL="118530" indent="-118530" defTabSz="609585">
                  <a:spcAft>
                    <a:spcPts val="267"/>
                  </a:spcAft>
                  <a:buFont typeface="Arial" panose="020B0604020202020204" pitchFamily="34" charset="0"/>
                  <a:buChar char="•"/>
                  <a:defRPr/>
                </a:pPr>
                <a:r>
                  <a:rPr lang="en-GB" sz="933" b="1" kern="0" dirty="0">
                    <a:solidFill>
                      <a:prstClr val="white"/>
                    </a:solidFill>
                    <a:latin typeface="Arial Narrow" panose="020B0606020202030204" pitchFamily="34" charset="0"/>
                    <a:cs typeface="Arial" panose="020B0604020202020204" pitchFamily="34" charset="0"/>
                  </a:rPr>
                  <a:t>Stage I (&gt;</a:t>
                </a:r>
                <a:r>
                  <a:rPr lang="en-GB" sz="933" b="1" kern="0" dirty="0" err="1">
                    <a:solidFill>
                      <a:prstClr val="white"/>
                    </a:solidFill>
                    <a:latin typeface="Arial Narrow" panose="020B0606020202030204" pitchFamily="34" charset="0"/>
                    <a:cs typeface="Arial" panose="020B0604020202020204" pitchFamily="34" charset="0"/>
                  </a:rPr>
                  <a:t>2cm</a:t>
                </a:r>
                <a:r>
                  <a:rPr lang="en-GB" sz="933" b="1" kern="0" dirty="0">
                    <a:solidFill>
                      <a:prstClr val="white"/>
                    </a:solidFill>
                    <a:latin typeface="Arial Narrow" panose="020B0606020202030204" pitchFamily="34" charset="0"/>
                    <a:cs typeface="Arial" panose="020B0604020202020204" pitchFamily="34" charset="0"/>
                  </a:rPr>
                  <a:t>) to IIIA NSCLC*</a:t>
                </a:r>
              </a:p>
              <a:p>
                <a:pPr marL="118530" indent="-118530" defTabSz="609585">
                  <a:spcAft>
                    <a:spcPts val="267"/>
                  </a:spcAft>
                  <a:buFont typeface="Arial" panose="020B0604020202020204" pitchFamily="34" charset="0"/>
                  <a:buChar char="•"/>
                  <a:defRPr/>
                </a:pPr>
                <a:r>
                  <a:rPr lang="en-GB" sz="933" b="1" kern="0" dirty="0">
                    <a:solidFill>
                      <a:prstClr val="white"/>
                    </a:solidFill>
                    <a:latin typeface="Arial Narrow" panose="020B0606020202030204" pitchFamily="34" charset="0"/>
                    <a:cs typeface="Arial" panose="020B0604020202020204" pitchFamily="34" charset="0"/>
                  </a:rPr>
                  <a:t>Fully resectable</a:t>
                </a:r>
              </a:p>
              <a:p>
                <a:pPr marL="118530" indent="-118530" defTabSz="609585">
                  <a:spcAft>
                    <a:spcPts val="267"/>
                  </a:spcAft>
                  <a:buFont typeface="Arial" panose="020B0604020202020204" pitchFamily="34" charset="0"/>
                  <a:buChar char="•"/>
                  <a:defRPr/>
                </a:pPr>
                <a:r>
                  <a:rPr lang="en-GB" sz="933" b="1" kern="0" dirty="0" err="1">
                    <a:solidFill>
                      <a:prstClr val="white"/>
                    </a:solidFill>
                    <a:latin typeface="Arial Narrow" panose="020B0606020202030204" pitchFamily="34" charset="0"/>
                    <a:cs typeface="Arial" panose="020B0604020202020204" pitchFamily="34" charset="0"/>
                  </a:rPr>
                  <a:t>ECOG</a:t>
                </a:r>
                <a:r>
                  <a:rPr lang="en-GB" sz="933" b="1" kern="0" dirty="0">
                    <a:solidFill>
                      <a:prstClr val="white"/>
                    </a:solidFill>
                    <a:latin typeface="Arial Narrow" panose="020B0606020202030204" pitchFamily="34" charset="0"/>
                    <a:cs typeface="Arial" panose="020B0604020202020204" pitchFamily="34" charset="0"/>
                  </a:rPr>
                  <a:t> PS 0 or 1</a:t>
                </a:r>
              </a:p>
              <a:p>
                <a:pPr marL="118530" indent="-118530" defTabSz="609585">
                  <a:spcAft>
                    <a:spcPts val="267"/>
                  </a:spcAft>
                  <a:buFont typeface="Arial" panose="020B0604020202020204" pitchFamily="34" charset="0"/>
                  <a:buChar char="•"/>
                  <a:defRPr/>
                </a:pPr>
                <a:r>
                  <a:rPr lang="en-GB" sz="933" b="1" kern="0" dirty="0">
                    <a:solidFill>
                      <a:prstClr val="white"/>
                    </a:solidFill>
                    <a:latin typeface="Arial Narrow" panose="020B0606020202030204" pitchFamily="34" charset="0"/>
                    <a:cs typeface="Arial" panose="020B0604020202020204" pitchFamily="34" charset="0"/>
                  </a:rPr>
                  <a:t>No prior systemic therapy</a:t>
                </a:r>
              </a:p>
              <a:p>
                <a:pPr marL="118530" indent="-118530" defTabSz="609585">
                  <a:spcAft>
                    <a:spcPts val="267"/>
                  </a:spcAft>
                  <a:buFont typeface="Arial" panose="020B0604020202020204" pitchFamily="34" charset="0"/>
                  <a:buChar char="•"/>
                  <a:defRPr/>
                </a:pPr>
                <a:r>
                  <a:rPr lang="en-GB" sz="933" b="1" kern="0" dirty="0">
                    <a:solidFill>
                      <a:prstClr val="white"/>
                    </a:solidFill>
                    <a:latin typeface="Arial Narrow" panose="020B0606020202030204" pitchFamily="34" charset="0"/>
                    <a:cs typeface="Arial" panose="020B0604020202020204" pitchFamily="34" charset="0"/>
                  </a:rPr>
                  <a:t>Adequate organ and marrow function</a:t>
                </a:r>
              </a:p>
              <a:p>
                <a:pPr algn="ctr" defTabSz="609585">
                  <a:defRPr/>
                </a:pPr>
                <a:r>
                  <a:rPr lang="en-GB" sz="933" b="1" kern="0" dirty="0">
                    <a:solidFill>
                      <a:prstClr val="white"/>
                    </a:solidFill>
                    <a:latin typeface="Arial Narrow" panose="020B0606020202030204" pitchFamily="34" charset="0"/>
                    <a:cs typeface="Arial" panose="020B0604020202020204" pitchFamily="34" charset="0"/>
                  </a:rPr>
                  <a:t>N=84</a:t>
                </a:r>
              </a:p>
            </p:txBody>
          </p:sp>
          <p:grpSp>
            <p:nvGrpSpPr>
              <p:cNvPr id="196" name="Group 195">
                <a:extLst>
                  <a:ext uri="{FF2B5EF4-FFF2-40B4-BE49-F238E27FC236}">
                    <a16:creationId xmlns:a16="http://schemas.microsoft.com/office/drawing/2014/main" id="{BEAE7426-FC76-43D1-81B1-BCC3FDFF8AA6}"/>
                  </a:ext>
                </a:extLst>
              </p:cNvPr>
              <p:cNvGrpSpPr/>
              <p:nvPr/>
            </p:nvGrpSpPr>
            <p:grpSpPr>
              <a:xfrm>
                <a:off x="1035050" y="977758"/>
                <a:ext cx="4536162" cy="1231943"/>
                <a:chOff x="2676336" y="1433862"/>
                <a:chExt cx="7359315" cy="1946043"/>
              </a:xfrm>
            </p:grpSpPr>
            <p:sp>
              <p:nvSpPr>
                <p:cNvPr id="197" name="Arrow: Pentagon 196">
                  <a:extLst>
                    <a:ext uri="{FF2B5EF4-FFF2-40B4-BE49-F238E27FC236}">
                      <a16:creationId xmlns:a16="http://schemas.microsoft.com/office/drawing/2014/main" id="{EAC4CFE0-CABC-42B1-864C-DB8D7CBA634A}"/>
                    </a:ext>
                  </a:extLst>
                </p:cNvPr>
                <p:cNvSpPr/>
                <p:nvPr/>
              </p:nvSpPr>
              <p:spPr>
                <a:xfrm>
                  <a:off x="5289322" y="1681429"/>
                  <a:ext cx="2550558" cy="324000"/>
                </a:xfrm>
                <a:prstGeom prst="homePlate">
                  <a:avLst/>
                </a:prstGeom>
                <a:solidFill>
                  <a:srgbClr val="51B747"/>
                </a:solidFill>
                <a:ln w="12700" cap="flat" cmpd="sng" algn="ctr">
                  <a:noFill/>
                  <a:prstDash val="solid"/>
                  <a:miter lim="800000"/>
                </a:ln>
                <a:effectLst/>
              </p:spPr>
              <p:txBody>
                <a:bodyPr rtlCol="0" anchor="ctr"/>
                <a:lstStyle/>
                <a:p>
                  <a:pPr algn="ctr" defTabSz="609585">
                    <a:defRPr/>
                  </a:pPr>
                  <a:r>
                    <a:rPr lang="en-GB" sz="1333" b="1" kern="0">
                      <a:solidFill>
                        <a:prstClr val="white"/>
                      </a:solidFill>
                      <a:latin typeface="Arial Narrow" panose="020B0606020202030204" pitchFamily="34" charset="0"/>
                      <a:cs typeface="Arial" panose="020B0604020202020204" pitchFamily="34" charset="0"/>
                    </a:rPr>
                    <a:t>Durva Q4W </a:t>
                  </a:r>
                </a:p>
              </p:txBody>
            </p:sp>
            <p:sp>
              <p:nvSpPr>
                <p:cNvPr id="198" name="Arrow: Pentagon 197">
                  <a:extLst>
                    <a:ext uri="{FF2B5EF4-FFF2-40B4-BE49-F238E27FC236}">
                      <a16:creationId xmlns:a16="http://schemas.microsoft.com/office/drawing/2014/main" id="{B0F920BB-F8E5-49CF-B716-CD696BB9801C}"/>
                    </a:ext>
                  </a:extLst>
                </p:cNvPr>
                <p:cNvSpPr/>
                <p:nvPr/>
              </p:nvSpPr>
              <p:spPr>
                <a:xfrm>
                  <a:off x="5298040" y="2134830"/>
                  <a:ext cx="2596451" cy="324000"/>
                </a:xfrm>
                <a:prstGeom prst="homePlate">
                  <a:avLst/>
                </a:prstGeom>
                <a:solidFill>
                  <a:srgbClr val="1CADE4"/>
                </a:solidFill>
                <a:ln w="12700" cap="flat" cmpd="sng" algn="ctr">
                  <a:noFill/>
                  <a:prstDash val="solid"/>
                  <a:miter lim="800000"/>
                </a:ln>
                <a:effectLst/>
              </p:spPr>
              <p:txBody>
                <a:bodyPr lIns="48000" rIns="48000" rtlCol="0" anchor="ctr"/>
                <a:lstStyle/>
                <a:p>
                  <a:pPr algn="ctr" defTabSz="609585">
                    <a:defRPr/>
                  </a:pPr>
                  <a:r>
                    <a:rPr lang="en-GB" sz="1333" b="1" kern="0">
                      <a:solidFill>
                        <a:prstClr val="white"/>
                      </a:solidFill>
                      <a:latin typeface="Arial Narrow" panose="020B0606020202030204" pitchFamily="34" charset="0"/>
                      <a:cs typeface="Arial" panose="020B0604020202020204" pitchFamily="34" charset="0"/>
                    </a:rPr>
                    <a:t>Durva Q4W + Ole Q2W</a:t>
                  </a:r>
                </a:p>
              </p:txBody>
            </p:sp>
            <p:sp>
              <p:nvSpPr>
                <p:cNvPr id="199" name="Arrow: Pentagon 198">
                  <a:extLst>
                    <a:ext uri="{FF2B5EF4-FFF2-40B4-BE49-F238E27FC236}">
                      <a16:creationId xmlns:a16="http://schemas.microsoft.com/office/drawing/2014/main" id="{607DCB25-F25E-425F-BD0C-55C39EA88507}"/>
                    </a:ext>
                  </a:extLst>
                </p:cNvPr>
                <p:cNvSpPr/>
                <p:nvPr/>
              </p:nvSpPr>
              <p:spPr>
                <a:xfrm>
                  <a:off x="5301682" y="2588235"/>
                  <a:ext cx="2538197" cy="324000"/>
                </a:xfrm>
                <a:prstGeom prst="homePlate">
                  <a:avLst/>
                </a:prstGeom>
                <a:solidFill>
                  <a:srgbClr val="27CED7">
                    <a:lumMod val="75000"/>
                  </a:srgbClr>
                </a:solidFill>
                <a:ln w="6350" cap="flat" cmpd="sng" algn="ctr">
                  <a:noFill/>
                  <a:prstDash val="solid"/>
                  <a:miter lim="800000"/>
                </a:ln>
                <a:effectLst/>
              </p:spPr>
              <p:txBody>
                <a:bodyPr rtlCol="0" anchor="ctr"/>
                <a:lstStyle/>
                <a:p>
                  <a:pPr algn="ctr" defTabSz="609585">
                    <a:defRPr/>
                  </a:pPr>
                  <a:r>
                    <a:rPr lang="en-GB" sz="1333" b="1" kern="0">
                      <a:solidFill>
                        <a:prstClr val="white"/>
                      </a:solidFill>
                      <a:latin typeface="Arial Narrow" panose="020B0606020202030204" pitchFamily="34" charset="0"/>
                      <a:cs typeface="Arial" panose="020B0604020202020204" pitchFamily="34" charset="0"/>
                    </a:rPr>
                    <a:t>Durva Q4W + Mona Q2W</a:t>
                  </a:r>
                </a:p>
              </p:txBody>
            </p:sp>
            <p:sp>
              <p:nvSpPr>
                <p:cNvPr id="200" name="Arrow: Pentagon 199">
                  <a:extLst>
                    <a:ext uri="{FF2B5EF4-FFF2-40B4-BE49-F238E27FC236}">
                      <a16:creationId xmlns:a16="http://schemas.microsoft.com/office/drawing/2014/main" id="{A65975BF-A9FE-4E55-91A9-F5A4530AD184}"/>
                    </a:ext>
                  </a:extLst>
                </p:cNvPr>
                <p:cNvSpPr/>
                <p:nvPr/>
              </p:nvSpPr>
              <p:spPr>
                <a:xfrm>
                  <a:off x="5308939" y="3025987"/>
                  <a:ext cx="2532227" cy="324000"/>
                </a:xfrm>
                <a:prstGeom prst="homePlate">
                  <a:avLst>
                    <a:gd name="adj" fmla="val 51597"/>
                  </a:avLst>
                </a:prstGeom>
                <a:solidFill>
                  <a:sysClr val="window" lastClr="FFFFFF">
                    <a:lumMod val="50000"/>
                  </a:sysClr>
                </a:solidFill>
                <a:ln w="6350" cap="flat" cmpd="sng" algn="ctr">
                  <a:noFill/>
                  <a:prstDash val="solid"/>
                  <a:miter lim="800000"/>
                </a:ln>
                <a:effectLst/>
              </p:spPr>
              <p:txBody>
                <a:bodyPr rtlCol="0" anchor="ctr"/>
                <a:lstStyle/>
                <a:p>
                  <a:pPr algn="ctr" defTabSz="609585">
                    <a:defRPr/>
                  </a:pPr>
                  <a:r>
                    <a:rPr lang="en-GB" sz="1333" b="1" kern="0">
                      <a:solidFill>
                        <a:prstClr val="white"/>
                      </a:solidFill>
                      <a:latin typeface="Arial Narrow" panose="020B0606020202030204" pitchFamily="34" charset="0"/>
                      <a:cs typeface="Arial" panose="020B0604020202020204" pitchFamily="34" charset="0"/>
                    </a:rPr>
                    <a:t>Durva Q4W + Danva QW</a:t>
                  </a:r>
                  <a:r>
                    <a:rPr lang="en-GB" sz="1333" b="1" kern="0" baseline="30000">
                      <a:solidFill>
                        <a:prstClr val="white"/>
                      </a:solidFill>
                      <a:latin typeface="Arial Narrow" panose="020B0606020202030204" pitchFamily="34" charset="0"/>
                      <a:cs typeface="Arial" panose="020B0604020202020204" pitchFamily="34" charset="0"/>
                    </a:rPr>
                    <a:t>†</a:t>
                  </a:r>
                </a:p>
              </p:txBody>
            </p:sp>
            <p:sp>
              <p:nvSpPr>
                <p:cNvPr id="201" name="Rectangle: Rounded Corners 200">
                  <a:extLst>
                    <a:ext uri="{FF2B5EF4-FFF2-40B4-BE49-F238E27FC236}">
                      <a16:creationId xmlns:a16="http://schemas.microsoft.com/office/drawing/2014/main" id="{250F2AFE-87B8-4E40-B31B-4B98FC8872A3}"/>
                    </a:ext>
                  </a:extLst>
                </p:cNvPr>
                <p:cNvSpPr/>
                <p:nvPr/>
              </p:nvSpPr>
              <p:spPr>
                <a:xfrm>
                  <a:off x="8252942" y="2152682"/>
                  <a:ext cx="706096" cy="718720"/>
                </a:xfrm>
                <a:prstGeom prst="roundRect">
                  <a:avLst/>
                </a:prstGeom>
                <a:solidFill>
                  <a:srgbClr val="2683C6">
                    <a:lumMod val="75000"/>
                  </a:srgbClr>
                </a:solidFill>
                <a:ln w="38100" cap="flat" cmpd="sng" algn="ctr">
                  <a:noFill/>
                  <a:prstDash val="solid"/>
                  <a:round/>
                  <a:headEnd type="none" w="med" len="med"/>
                  <a:tailEnd type="none" w="med" len="med"/>
                </a:ln>
                <a:effectLst/>
              </p:spPr>
              <p:txBody>
                <a:bodyPr lIns="0" tIns="96000" rIns="0" bIns="96000" rtlCol="0" anchor="ctr" anchorCtr="0"/>
                <a:lstStyle/>
                <a:p>
                  <a:pPr algn="ctr" defTabSz="609585">
                    <a:spcAft>
                      <a:spcPts val="800"/>
                    </a:spcAft>
                    <a:defRPr/>
                  </a:pPr>
                  <a:r>
                    <a:rPr lang="en-GB" sz="1067" b="1" kern="0">
                      <a:solidFill>
                        <a:prstClr val="white"/>
                      </a:solidFill>
                      <a:latin typeface="Arial Narrow" panose="020B0606020202030204" pitchFamily="34" charset="0"/>
                      <a:cs typeface="Arial" panose="020B0604020202020204" pitchFamily="34" charset="0"/>
                    </a:rPr>
                    <a:t>Surgery</a:t>
                  </a:r>
                </a:p>
              </p:txBody>
            </p:sp>
            <p:sp>
              <p:nvSpPr>
                <p:cNvPr id="202" name="Rectangle: Rounded Corners 201">
                  <a:extLst>
                    <a:ext uri="{FF2B5EF4-FFF2-40B4-BE49-F238E27FC236}">
                      <a16:creationId xmlns:a16="http://schemas.microsoft.com/office/drawing/2014/main" id="{57D2DD65-0E89-41CF-956A-C3E900C247FE}"/>
                    </a:ext>
                  </a:extLst>
                </p:cNvPr>
                <p:cNvSpPr/>
                <p:nvPr/>
              </p:nvSpPr>
              <p:spPr>
                <a:xfrm>
                  <a:off x="9231950" y="2128344"/>
                  <a:ext cx="688432" cy="682412"/>
                </a:xfrm>
                <a:prstGeom prst="roundRect">
                  <a:avLst/>
                </a:prstGeom>
                <a:solidFill>
                  <a:srgbClr val="2683C6">
                    <a:lumMod val="75000"/>
                  </a:srgbClr>
                </a:solidFill>
                <a:ln w="38100" cap="flat" cmpd="sng" algn="ctr">
                  <a:noFill/>
                  <a:prstDash val="solid"/>
                  <a:round/>
                  <a:headEnd type="none" w="med" len="med"/>
                  <a:tailEnd type="none" w="med" len="med"/>
                </a:ln>
                <a:effectLst/>
              </p:spPr>
              <p:txBody>
                <a:bodyPr lIns="0" tIns="96000" rIns="0" bIns="96000" rtlCol="0" anchor="ctr" anchorCtr="0"/>
                <a:lstStyle/>
                <a:p>
                  <a:pPr algn="ctr" defTabSz="609585">
                    <a:spcAft>
                      <a:spcPts val="800"/>
                    </a:spcAft>
                    <a:defRPr/>
                  </a:pPr>
                  <a:r>
                    <a:rPr lang="en-GB" sz="1067" b="1" kern="0" dirty="0">
                      <a:solidFill>
                        <a:prstClr val="white"/>
                      </a:solidFill>
                      <a:latin typeface="Arial Narrow" panose="020B0606020202030204" pitchFamily="34" charset="0"/>
                      <a:cs typeface="Arial" panose="020B0604020202020204" pitchFamily="34" charset="0"/>
                    </a:rPr>
                    <a:t>End of study</a:t>
                  </a:r>
                </a:p>
              </p:txBody>
            </p:sp>
            <p:sp>
              <p:nvSpPr>
                <p:cNvPr id="204" name="Rectangle 203">
                  <a:extLst>
                    <a:ext uri="{FF2B5EF4-FFF2-40B4-BE49-F238E27FC236}">
                      <a16:creationId xmlns:a16="http://schemas.microsoft.com/office/drawing/2014/main" id="{044508FD-DFB3-477C-A8E8-5E965AFEABB7}"/>
                    </a:ext>
                  </a:extLst>
                </p:cNvPr>
                <p:cNvSpPr/>
                <p:nvPr/>
              </p:nvSpPr>
              <p:spPr>
                <a:xfrm>
                  <a:off x="5301682" y="1433862"/>
                  <a:ext cx="2563156" cy="286818"/>
                </a:xfrm>
                <a:prstGeom prst="rect">
                  <a:avLst/>
                </a:prstGeom>
                <a:noFill/>
                <a:ln w="12700" cap="flat" cmpd="sng" algn="ctr">
                  <a:noFill/>
                  <a:prstDash val="solid"/>
                  <a:miter lim="800000"/>
                </a:ln>
                <a:effectLst/>
              </p:spPr>
              <p:txBody>
                <a:bodyPr rtlCol="0" anchor="ctr"/>
                <a:lstStyle/>
                <a:p>
                  <a:pPr algn="ctr" defTabSz="609585">
                    <a:defRPr/>
                  </a:pPr>
                  <a:r>
                    <a:rPr lang="en-GB" sz="1067" b="1" kern="0">
                      <a:solidFill>
                        <a:sysClr val="windowText" lastClr="000000"/>
                      </a:solidFill>
                      <a:latin typeface="Arial Narrow" panose="020B0606020202030204" pitchFamily="34" charset="0"/>
                      <a:cs typeface="Arial" panose="020B0604020202020204" pitchFamily="34" charset="0"/>
                    </a:rPr>
                    <a:t>One 28-day treatment cycle</a:t>
                  </a:r>
                </a:p>
              </p:txBody>
            </p:sp>
            <p:sp>
              <p:nvSpPr>
                <p:cNvPr id="205" name="Rectangle 204">
                  <a:extLst>
                    <a:ext uri="{FF2B5EF4-FFF2-40B4-BE49-F238E27FC236}">
                      <a16:creationId xmlns:a16="http://schemas.microsoft.com/office/drawing/2014/main" id="{872FC28D-3E76-4E68-8AD8-1E91A02C91A7}"/>
                    </a:ext>
                  </a:extLst>
                </p:cNvPr>
                <p:cNvSpPr/>
                <p:nvPr/>
              </p:nvSpPr>
              <p:spPr>
                <a:xfrm>
                  <a:off x="8095699" y="1855639"/>
                  <a:ext cx="1033606" cy="286818"/>
                </a:xfrm>
                <a:prstGeom prst="rect">
                  <a:avLst/>
                </a:prstGeom>
                <a:noFill/>
                <a:ln w="12700" cap="flat" cmpd="sng" algn="ctr">
                  <a:noFill/>
                  <a:prstDash val="solid"/>
                  <a:miter lim="800000"/>
                </a:ln>
                <a:effectLst/>
              </p:spPr>
              <p:txBody>
                <a:bodyPr rtlCol="0" anchor="ctr"/>
                <a:lstStyle/>
                <a:p>
                  <a:pPr algn="ctr" defTabSz="609585">
                    <a:defRPr/>
                  </a:pPr>
                  <a:r>
                    <a:rPr lang="en-GB" sz="1067" b="1" kern="0">
                      <a:solidFill>
                        <a:sysClr val="windowText" lastClr="000000"/>
                      </a:solidFill>
                      <a:latin typeface="Arial Narrow" panose="020B0606020202030204" pitchFamily="34" charset="0"/>
                      <a:cs typeface="Arial" panose="020B0604020202020204" pitchFamily="34" charset="0"/>
                    </a:rPr>
                    <a:t>Days 29–42</a:t>
                  </a:r>
                </a:p>
              </p:txBody>
            </p:sp>
            <p:sp>
              <p:nvSpPr>
                <p:cNvPr id="206" name="Rectangle 205">
                  <a:extLst>
                    <a:ext uri="{FF2B5EF4-FFF2-40B4-BE49-F238E27FC236}">
                      <a16:creationId xmlns:a16="http://schemas.microsoft.com/office/drawing/2014/main" id="{1BA514AA-C9A2-4258-81DE-497D87ABBCD3}"/>
                    </a:ext>
                  </a:extLst>
                </p:cNvPr>
                <p:cNvSpPr/>
                <p:nvPr/>
              </p:nvSpPr>
              <p:spPr>
                <a:xfrm>
                  <a:off x="9082013" y="1843428"/>
                  <a:ext cx="953638" cy="286818"/>
                </a:xfrm>
                <a:prstGeom prst="rect">
                  <a:avLst/>
                </a:prstGeom>
                <a:noFill/>
                <a:ln w="12700" cap="flat" cmpd="sng" algn="ctr">
                  <a:noFill/>
                  <a:prstDash val="solid"/>
                  <a:miter lim="800000"/>
                </a:ln>
                <a:effectLst/>
              </p:spPr>
              <p:txBody>
                <a:bodyPr rtlCol="0" anchor="ctr"/>
                <a:lstStyle/>
                <a:p>
                  <a:pPr algn="ctr" defTabSz="609585">
                    <a:defRPr/>
                  </a:pPr>
                  <a:r>
                    <a:rPr lang="en-GB" sz="1067" b="1" kern="0">
                      <a:solidFill>
                        <a:sysClr val="windowText" lastClr="000000"/>
                      </a:solidFill>
                      <a:latin typeface="Arial Narrow" panose="020B0606020202030204" pitchFamily="34" charset="0"/>
                      <a:cs typeface="Arial" panose="020B0604020202020204" pitchFamily="34" charset="0"/>
                    </a:rPr>
                    <a:t>Day 105</a:t>
                  </a:r>
                </a:p>
              </p:txBody>
            </p:sp>
            <p:cxnSp>
              <p:nvCxnSpPr>
                <p:cNvPr id="207" name="Straight Connector 206">
                  <a:extLst>
                    <a:ext uri="{FF2B5EF4-FFF2-40B4-BE49-F238E27FC236}">
                      <a16:creationId xmlns:a16="http://schemas.microsoft.com/office/drawing/2014/main" id="{ACD30FEF-E273-41C4-BFEE-419F02CCE67B}"/>
                    </a:ext>
                  </a:extLst>
                </p:cNvPr>
                <p:cNvCxnSpPr>
                  <a:cxnSpLocks/>
                </p:cNvCxnSpPr>
                <p:nvPr/>
              </p:nvCxnSpPr>
              <p:spPr>
                <a:xfrm flipH="1" flipV="1">
                  <a:off x="3523110" y="1823010"/>
                  <a:ext cx="2859" cy="1391679"/>
                </a:xfrm>
                <a:prstGeom prst="line">
                  <a:avLst/>
                </a:prstGeom>
                <a:noFill/>
                <a:ln w="38100" cap="flat" cmpd="sng" algn="ctr">
                  <a:solidFill>
                    <a:sysClr val="windowText" lastClr="000000"/>
                  </a:solidFill>
                  <a:prstDash val="solid"/>
                  <a:miter lim="800000"/>
                </a:ln>
                <a:effectLst/>
              </p:spPr>
            </p:cxnSp>
            <p:cxnSp>
              <p:nvCxnSpPr>
                <p:cNvPr id="208" name="Straight Connector 207">
                  <a:extLst>
                    <a:ext uri="{FF2B5EF4-FFF2-40B4-BE49-F238E27FC236}">
                      <a16:creationId xmlns:a16="http://schemas.microsoft.com/office/drawing/2014/main" id="{06A0AB93-F5CA-4F36-BBC0-B94C8F98B39C}"/>
                    </a:ext>
                  </a:extLst>
                </p:cNvPr>
                <p:cNvCxnSpPr>
                  <a:cxnSpLocks/>
                </p:cNvCxnSpPr>
                <p:nvPr/>
              </p:nvCxnSpPr>
              <p:spPr>
                <a:xfrm>
                  <a:off x="3491673" y="1819018"/>
                  <a:ext cx="1797649" cy="12414"/>
                </a:xfrm>
                <a:prstGeom prst="line">
                  <a:avLst/>
                </a:prstGeom>
                <a:noFill/>
                <a:ln w="38100" cap="flat" cmpd="sng" algn="ctr">
                  <a:solidFill>
                    <a:sysClr val="windowText" lastClr="000000"/>
                  </a:solidFill>
                  <a:prstDash val="solid"/>
                  <a:miter lim="800000"/>
                  <a:tailEnd type="triangle"/>
                </a:ln>
                <a:effectLst/>
              </p:spPr>
            </p:cxnSp>
            <p:cxnSp>
              <p:nvCxnSpPr>
                <p:cNvPr id="209" name="Straight Connector 208">
                  <a:extLst>
                    <a:ext uri="{FF2B5EF4-FFF2-40B4-BE49-F238E27FC236}">
                      <a16:creationId xmlns:a16="http://schemas.microsoft.com/office/drawing/2014/main" id="{D273C5B4-BE6F-42BB-BF8F-615324AAC6FD}"/>
                    </a:ext>
                  </a:extLst>
                </p:cNvPr>
                <p:cNvCxnSpPr>
                  <a:cxnSpLocks/>
                </p:cNvCxnSpPr>
                <p:nvPr/>
              </p:nvCxnSpPr>
              <p:spPr>
                <a:xfrm>
                  <a:off x="8978427" y="2497092"/>
                  <a:ext cx="255206" cy="0"/>
                </a:xfrm>
                <a:prstGeom prst="line">
                  <a:avLst/>
                </a:prstGeom>
                <a:noFill/>
                <a:ln w="38100" cap="flat" cmpd="sng" algn="ctr">
                  <a:solidFill>
                    <a:sysClr val="windowText" lastClr="000000"/>
                  </a:solidFill>
                  <a:prstDash val="solid"/>
                  <a:miter lim="800000"/>
                  <a:tailEnd type="triangle"/>
                </a:ln>
                <a:effectLst/>
              </p:spPr>
            </p:cxnSp>
            <p:cxnSp>
              <p:nvCxnSpPr>
                <p:cNvPr id="210" name="Straight Connector 209">
                  <a:extLst>
                    <a:ext uri="{FF2B5EF4-FFF2-40B4-BE49-F238E27FC236}">
                      <a16:creationId xmlns:a16="http://schemas.microsoft.com/office/drawing/2014/main" id="{D3A38ECF-40EF-4BE6-AAFD-466384A78BFA}"/>
                    </a:ext>
                  </a:extLst>
                </p:cNvPr>
                <p:cNvCxnSpPr>
                  <a:cxnSpLocks/>
                  <a:endCxn id="199" idx="1"/>
                </p:cNvCxnSpPr>
                <p:nvPr/>
              </p:nvCxnSpPr>
              <p:spPr>
                <a:xfrm>
                  <a:off x="3523110" y="2750235"/>
                  <a:ext cx="1778572" cy="0"/>
                </a:xfrm>
                <a:prstGeom prst="line">
                  <a:avLst/>
                </a:prstGeom>
                <a:noFill/>
                <a:ln w="38100" cap="flat" cmpd="sng" algn="ctr">
                  <a:solidFill>
                    <a:sysClr val="windowText" lastClr="000000"/>
                  </a:solidFill>
                  <a:prstDash val="solid"/>
                  <a:miter lim="800000"/>
                  <a:tailEnd type="triangle"/>
                </a:ln>
                <a:effectLst/>
              </p:spPr>
            </p:cxnSp>
            <p:cxnSp>
              <p:nvCxnSpPr>
                <p:cNvPr id="211" name="Straight Connector 210">
                  <a:extLst>
                    <a:ext uri="{FF2B5EF4-FFF2-40B4-BE49-F238E27FC236}">
                      <a16:creationId xmlns:a16="http://schemas.microsoft.com/office/drawing/2014/main" id="{667A6866-4B22-4466-A0B2-65BAFDBA9029}"/>
                    </a:ext>
                  </a:extLst>
                </p:cNvPr>
                <p:cNvCxnSpPr>
                  <a:cxnSpLocks/>
                </p:cNvCxnSpPr>
                <p:nvPr/>
              </p:nvCxnSpPr>
              <p:spPr>
                <a:xfrm flipV="1">
                  <a:off x="3491673" y="3173563"/>
                  <a:ext cx="1797649" cy="18422"/>
                </a:xfrm>
                <a:prstGeom prst="line">
                  <a:avLst/>
                </a:prstGeom>
                <a:noFill/>
                <a:ln w="38100" cap="flat" cmpd="sng" algn="ctr">
                  <a:solidFill>
                    <a:sysClr val="windowText" lastClr="000000"/>
                  </a:solidFill>
                  <a:prstDash val="solid"/>
                  <a:miter lim="800000"/>
                  <a:tailEnd type="triangle"/>
                </a:ln>
                <a:effectLst/>
              </p:spPr>
            </p:cxnSp>
            <p:cxnSp>
              <p:nvCxnSpPr>
                <p:cNvPr id="212" name="Straight Connector 211">
                  <a:extLst>
                    <a:ext uri="{FF2B5EF4-FFF2-40B4-BE49-F238E27FC236}">
                      <a16:creationId xmlns:a16="http://schemas.microsoft.com/office/drawing/2014/main" id="{8903BDEA-9C56-45EE-B240-6E393C48B58B}"/>
                    </a:ext>
                  </a:extLst>
                </p:cNvPr>
                <p:cNvCxnSpPr>
                  <a:cxnSpLocks/>
                </p:cNvCxnSpPr>
                <p:nvPr/>
              </p:nvCxnSpPr>
              <p:spPr>
                <a:xfrm>
                  <a:off x="3523110" y="2273912"/>
                  <a:ext cx="1766212" cy="0"/>
                </a:xfrm>
                <a:prstGeom prst="line">
                  <a:avLst/>
                </a:prstGeom>
                <a:noFill/>
                <a:ln w="38100" cap="flat" cmpd="sng" algn="ctr">
                  <a:solidFill>
                    <a:sysClr val="windowText" lastClr="000000"/>
                  </a:solidFill>
                  <a:prstDash val="solid"/>
                  <a:miter lim="800000"/>
                  <a:tailEnd type="triangle"/>
                </a:ln>
                <a:effectLst/>
              </p:spPr>
            </p:cxnSp>
            <p:grpSp>
              <p:nvGrpSpPr>
                <p:cNvPr id="213" name="Group 212">
                  <a:extLst>
                    <a:ext uri="{FF2B5EF4-FFF2-40B4-BE49-F238E27FC236}">
                      <a16:creationId xmlns:a16="http://schemas.microsoft.com/office/drawing/2014/main" id="{956E4766-82B9-408C-B209-D408CCF4C983}"/>
                    </a:ext>
                  </a:extLst>
                </p:cNvPr>
                <p:cNvGrpSpPr/>
                <p:nvPr/>
              </p:nvGrpSpPr>
              <p:grpSpPr>
                <a:xfrm>
                  <a:off x="7840170" y="1693075"/>
                  <a:ext cx="405699" cy="1663403"/>
                  <a:chOff x="7425526" y="1607061"/>
                  <a:chExt cx="507252" cy="3852395"/>
                </a:xfrm>
              </p:grpSpPr>
              <p:sp>
                <p:nvSpPr>
                  <p:cNvPr id="222" name="Right Brace 221">
                    <a:extLst>
                      <a:ext uri="{FF2B5EF4-FFF2-40B4-BE49-F238E27FC236}">
                        <a16:creationId xmlns:a16="http://schemas.microsoft.com/office/drawing/2014/main" id="{D6275BAD-7F1A-4FE1-A1B2-F780A11E1D6A}"/>
                      </a:ext>
                    </a:extLst>
                  </p:cNvPr>
                  <p:cNvSpPr/>
                  <p:nvPr/>
                </p:nvSpPr>
                <p:spPr>
                  <a:xfrm>
                    <a:off x="7425526" y="1607061"/>
                    <a:ext cx="247557" cy="3852395"/>
                  </a:xfrm>
                  <a:prstGeom prst="rightBrace">
                    <a:avLst>
                      <a:gd name="adj1" fmla="val 0"/>
                      <a:gd name="adj2" fmla="val 48222"/>
                    </a:avLst>
                  </a:prstGeom>
                  <a:noFill/>
                  <a:ln w="38100" cap="flat" cmpd="sng" algn="ctr">
                    <a:solidFill>
                      <a:sysClr val="windowText" lastClr="000000"/>
                    </a:solidFill>
                    <a:prstDash val="solid"/>
                    <a:miter lim="800000"/>
                  </a:ln>
                  <a:effectLst/>
                </p:spPr>
                <p:txBody>
                  <a:bodyPr rtlCol="0" anchor="ctr"/>
                  <a:lstStyle/>
                  <a:p>
                    <a:pPr algn="ctr" defTabSz="609585">
                      <a:defRPr/>
                    </a:pPr>
                    <a:endParaRPr lang="en-GB" sz="267" kern="0">
                      <a:solidFill>
                        <a:prstClr val="black"/>
                      </a:solidFill>
                      <a:latin typeface="Arial Narrow" panose="020B0606020202030204" pitchFamily="34" charset="0"/>
                      <a:cs typeface="Arial" panose="020B0604020202020204" pitchFamily="34" charset="0"/>
                    </a:endParaRPr>
                  </a:p>
                </p:txBody>
              </p:sp>
              <p:cxnSp>
                <p:nvCxnSpPr>
                  <p:cNvPr id="223" name="Straight Connector 222">
                    <a:extLst>
                      <a:ext uri="{FF2B5EF4-FFF2-40B4-BE49-F238E27FC236}">
                        <a16:creationId xmlns:a16="http://schemas.microsoft.com/office/drawing/2014/main" id="{D224A144-63FA-413D-9981-693539E23727}"/>
                      </a:ext>
                    </a:extLst>
                  </p:cNvPr>
                  <p:cNvCxnSpPr>
                    <a:cxnSpLocks/>
                  </p:cNvCxnSpPr>
                  <p:nvPr/>
                </p:nvCxnSpPr>
                <p:spPr>
                  <a:xfrm>
                    <a:off x="7562517" y="3463631"/>
                    <a:ext cx="370261" cy="0"/>
                  </a:xfrm>
                  <a:prstGeom prst="line">
                    <a:avLst/>
                  </a:prstGeom>
                  <a:noFill/>
                  <a:ln w="41275" cap="flat" cmpd="sng" algn="ctr">
                    <a:solidFill>
                      <a:sysClr val="windowText" lastClr="000000"/>
                    </a:solidFill>
                    <a:prstDash val="solid"/>
                    <a:miter lim="800000"/>
                    <a:tailEnd type="triangle"/>
                  </a:ln>
                  <a:effectLst/>
                </p:spPr>
              </p:cxnSp>
            </p:grpSp>
            <p:sp>
              <p:nvSpPr>
                <p:cNvPr id="214" name="Rectangle 213">
                  <a:extLst>
                    <a:ext uri="{FF2B5EF4-FFF2-40B4-BE49-F238E27FC236}">
                      <a16:creationId xmlns:a16="http://schemas.microsoft.com/office/drawing/2014/main" id="{512BA1AA-F9DA-437E-8027-6AA0654B545C}"/>
                    </a:ext>
                  </a:extLst>
                </p:cNvPr>
                <p:cNvSpPr/>
                <p:nvPr/>
              </p:nvSpPr>
              <p:spPr>
                <a:xfrm>
                  <a:off x="9231950" y="2922591"/>
                  <a:ext cx="688433" cy="265396"/>
                </a:xfrm>
                <a:prstGeom prst="rect">
                  <a:avLst/>
                </a:prstGeom>
                <a:noFill/>
                <a:ln w="12700" cap="flat" cmpd="sng" algn="ctr">
                  <a:noFill/>
                  <a:prstDash val="solid"/>
                  <a:miter lim="800000"/>
                </a:ln>
                <a:effectLst/>
              </p:spPr>
              <p:txBody>
                <a:bodyPr rtlCol="0" anchor="ctr"/>
                <a:lstStyle/>
                <a:p>
                  <a:pPr algn="ctr" defTabSz="609585">
                    <a:defRPr/>
                  </a:pPr>
                  <a:r>
                    <a:rPr lang="en-GB" sz="933" b="1" kern="0">
                      <a:solidFill>
                        <a:sysClr val="windowText" lastClr="000000"/>
                      </a:solidFill>
                      <a:latin typeface="Arial Narrow" panose="020B0606020202030204" pitchFamily="34" charset="0"/>
                      <a:cs typeface="Arial" panose="020B0604020202020204" pitchFamily="34" charset="0"/>
                    </a:rPr>
                    <a:t>Follow up</a:t>
                  </a:r>
                </a:p>
              </p:txBody>
            </p:sp>
            <p:sp>
              <p:nvSpPr>
                <p:cNvPr id="215" name="Arrow: Pentagon 214">
                  <a:extLst>
                    <a:ext uri="{FF2B5EF4-FFF2-40B4-BE49-F238E27FC236}">
                      <a16:creationId xmlns:a16="http://schemas.microsoft.com/office/drawing/2014/main" id="{C4CAD385-A859-44EB-AA11-8CD2209F8344}"/>
                    </a:ext>
                  </a:extLst>
                </p:cNvPr>
                <p:cNvSpPr/>
                <p:nvPr/>
              </p:nvSpPr>
              <p:spPr>
                <a:xfrm>
                  <a:off x="3631817" y="2974571"/>
                  <a:ext cx="1326504" cy="405334"/>
                </a:xfrm>
                <a:prstGeom prst="homePlate">
                  <a:avLst>
                    <a:gd name="adj" fmla="val 0"/>
                  </a:avLst>
                </a:prstGeom>
                <a:solidFill>
                  <a:sysClr val="window" lastClr="FFFFFF">
                    <a:lumMod val="50000"/>
                  </a:sysClr>
                </a:solidFill>
                <a:ln w="12700" cap="flat" cmpd="sng" algn="ctr">
                  <a:noFill/>
                  <a:prstDash val="solid"/>
                  <a:miter lim="800000"/>
                </a:ln>
                <a:effectLst/>
              </p:spPr>
              <p:txBody>
                <a:bodyPr lIns="0" tIns="62400" rIns="0" rtlCol="0" anchor="ctr"/>
                <a:lstStyle/>
                <a:p>
                  <a:pPr algn="ctr" defTabSz="609585">
                    <a:defRPr/>
                  </a:pPr>
                  <a:r>
                    <a:rPr lang="en-GB" sz="1200" b="1" kern="0">
                      <a:solidFill>
                        <a:prstClr val="white"/>
                      </a:solidFill>
                      <a:latin typeface="Arial Narrow" panose="020B0606020202030204" pitchFamily="34" charset="0"/>
                      <a:cs typeface="Arial" panose="020B0604020202020204" pitchFamily="34" charset="0"/>
                    </a:rPr>
                    <a:t>Danva </a:t>
                  </a:r>
                  <a:br>
                    <a:rPr lang="en-GB" sz="1200" b="1" kern="0">
                      <a:solidFill>
                        <a:prstClr val="white"/>
                      </a:solidFill>
                      <a:latin typeface="Arial Narrow" panose="020B0606020202030204" pitchFamily="34" charset="0"/>
                      <a:cs typeface="Arial" panose="020B0604020202020204" pitchFamily="34" charset="0"/>
                    </a:rPr>
                  </a:br>
                  <a:r>
                    <a:rPr lang="en-GB" sz="1200" b="1" kern="0">
                      <a:solidFill>
                        <a:prstClr val="white"/>
                      </a:solidFill>
                      <a:latin typeface="Arial Narrow" panose="020B0606020202030204" pitchFamily="34" charset="0"/>
                      <a:cs typeface="Arial" panose="020B0604020202020204" pitchFamily="34" charset="0"/>
                    </a:rPr>
                    <a:t>(Days 1, 3, and 5)</a:t>
                  </a:r>
                </a:p>
              </p:txBody>
            </p:sp>
            <p:sp>
              <p:nvSpPr>
                <p:cNvPr id="216" name="Rectangle 215">
                  <a:extLst>
                    <a:ext uri="{FF2B5EF4-FFF2-40B4-BE49-F238E27FC236}">
                      <a16:creationId xmlns:a16="http://schemas.microsoft.com/office/drawing/2014/main" id="{536EC94D-449F-4979-BDF6-13B169BD9B6C}"/>
                    </a:ext>
                  </a:extLst>
                </p:cNvPr>
                <p:cNvSpPr/>
                <p:nvPr/>
              </p:nvSpPr>
              <p:spPr>
                <a:xfrm>
                  <a:off x="3593566" y="2751789"/>
                  <a:ext cx="1466849" cy="286816"/>
                </a:xfrm>
                <a:prstGeom prst="rect">
                  <a:avLst/>
                </a:prstGeom>
                <a:noFill/>
                <a:ln w="12700" cap="flat" cmpd="sng" algn="ctr">
                  <a:noFill/>
                  <a:prstDash val="solid"/>
                  <a:miter lim="800000"/>
                </a:ln>
                <a:effectLst/>
              </p:spPr>
              <p:txBody>
                <a:bodyPr rtlCol="0" anchor="ctr"/>
                <a:lstStyle/>
                <a:p>
                  <a:pPr algn="ctr" defTabSz="609585">
                    <a:defRPr/>
                  </a:pPr>
                  <a:r>
                    <a:rPr lang="en-GB" sz="933" b="1" kern="0" dirty="0">
                      <a:solidFill>
                        <a:sysClr val="windowText" lastClr="000000"/>
                      </a:solidFill>
                      <a:latin typeface="Arial Narrow" panose="020B0606020202030204" pitchFamily="34" charset="0"/>
                      <a:cs typeface="Arial" panose="020B0604020202020204" pitchFamily="34" charset="0"/>
                    </a:rPr>
                    <a:t>7-day lead-in period</a:t>
                  </a:r>
                </a:p>
              </p:txBody>
            </p:sp>
            <p:cxnSp>
              <p:nvCxnSpPr>
                <p:cNvPr id="220" name="Straight Connector 219">
                  <a:extLst>
                    <a:ext uri="{FF2B5EF4-FFF2-40B4-BE49-F238E27FC236}">
                      <a16:creationId xmlns:a16="http://schemas.microsoft.com/office/drawing/2014/main" id="{4CA19254-6ACD-46E1-B924-50FB3CD98212}"/>
                    </a:ext>
                  </a:extLst>
                </p:cNvPr>
                <p:cNvCxnSpPr>
                  <a:cxnSpLocks/>
                </p:cNvCxnSpPr>
                <p:nvPr/>
              </p:nvCxnSpPr>
              <p:spPr>
                <a:xfrm>
                  <a:off x="2676336" y="2524398"/>
                  <a:ext cx="830791" cy="0"/>
                </a:xfrm>
                <a:prstGeom prst="line">
                  <a:avLst/>
                </a:prstGeom>
                <a:noFill/>
                <a:ln w="38100" cap="flat" cmpd="sng" algn="ctr">
                  <a:solidFill>
                    <a:sysClr val="windowText" lastClr="000000"/>
                  </a:solidFill>
                  <a:prstDash val="solid"/>
                  <a:miter lim="800000"/>
                  <a:tailEnd type="none"/>
                </a:ln>
                <a:effectLst/>
              </p:spPr>
            </p:cxnSp>
          </p:grpSp>
        </p:grpSp>
        <p:sp>
          <p:nvSpPr>
            <p:cNvPr id="101" name="Oval 100">
              <a:extLst>
                <a:ext uri="{FF2B5EF4-FFF2-40B4-BE49-F238E27FC236}">
                  <a16:creationId xmlns:a16="http://schemas.microsoft.com/office/drawing/2014/main" id="{0774FB3E-C00B-4DBC-BFA9-D0A2C1C8DA7A}"/>
                </a:ext>
              </a:extLst>
            </p:cNvPr>
            <p:cNvSpPr/>
            <p:nvPr/>
          </p:nvSpPr>
          <p:spPr>
            <a:xfrm>
              <a:off x="1176814" y="1549033"/>
              <a:ext cx="228491" cy="232109"/>
            </a:xfrm>
            <a:prstGeom prst="ellipse">
              <a:avLst/>
            </a:prstGeom>
            <a:solidFill>
              <a:srgbClr val="2683C6">
                <a:lumMod val="75000"/>
              </a:srgbClr>
            </a:solidFill>
            <a:ln w="12700" cap="flat" cmpd="sng" algn="ctr">
              <a:noFill/>
              <a:prstDash val="solid"/>
              <a:miter lim="800000"/>
            </a:ln>
            <a:effectLst/>
          </p:spPr>
          <p:txBody>
            <a:bodyPr rtlCol="0" anchor="ctr"/>
            <a:lstStyle/>
            <a:p>
              <a:pPr algn="ctr" defTabSz="1219170">
                <a:defRPr/>
              </a:pPr>
              <a:r>
                <a:rPr lang="en-GB" sz="1467" b="1" kern="0">
                  <a:solidFill>
                    <a:prstClr val="white"/>
                  </a:solidFill>
                  <a:latin typeface="Arial Narrow" panose="020B0606020202030204" pitchFamily="34" charset="0"/>
                  <a:cs typeface="Arial" panose="020B0604020202020204" pitchFamily="34" charset="0"/>
                </a:rPr>
                <a:t>R</a:t>
              </a:r>
            </a:p>
          </p:txBody>
        </p:sp>
      </p:grpSp>
      <p:sp>
        <p:nvSpPr>
          <p:cNvPr id="5" name="Content Placeholder 4">
            <a:extLst>
              <a:ext uri="{FF2B5EF4-FFF2-40B4-BE49-F238E27FC236}">
                <a16:creationId xmlns:a16="http://schemas.microsoft.com/office/drawing/2014/main" id="{92DCCDFE-8932-3840-D409-B6B85111118C}"/>
              </a:ext>
            </a:extLst>
          </p:cNvPr>
          <p:cNvSpPr>
            <a:spLocks noGrp="1"/>
          </p:cNvSpPr>
          <p:nvPr>
            <p:ph idx="1"/>
          </p:nvPr>
        </p:nvSpPr>
        <p:spPr>
          <a:xfrm>
            <a:off x="723900" y="3976937"/>
            <a:ext cx="10744200" cy="2179313"/>
          </a:xfrm>
        </p:spPr>
        <p:txBody>
          <a:bodyPr>
            <a:normAutofit/>
          </a:bodyPr>
          <a:lstStyle/>
          <a:p>
            <a:pPr marL="239178" indent="-239178">
              <a:spcBef>
                <a:spcPts val="133"/>
              </a:spcBef>
              <a:spcAft>
                <a:spcPts val="800"/>
              </a:spcAft>
              <a:buSzPct val="100000"/>
              <a:buFont typeface="Arial" panose="020B0604020202020204" pitchFamily="34" charset="0"/>
              <a:buChar char="•"/>
            </a:pPr>
            <a:r>
              <a:rPr lang="en-GB" sz="1800" dirty="0"/>
              <a:t>Primary endpoint: </a:t>
            </a:r>
            <a:r>
              <a:rPr lang="en-GB" sz="1800" dirty="0" err="1"/>
              <a:t>MPR</a:t>
            </a:r>
            <a:r>
              <a:rPr lang="en-GB" sz="1800" dirty="0"/>
              <a:t> rate (proportion of patients with ≤10% residual viable </a:t>
            </a:r>
            <a:r>
              <a:rPr lang="en-GB" sz="1800" dirty="0" err="1"/>
              <a:t>tumor</a:t>
            </a:r>
            <a:r>
              <a:rPr lang="en-GB" sz="1800" dirty="0"/>
              <a:t> cells in resected </a:t>
            </a:r>
            <a:r>
              <a:rPr lang="en-GB" sz="1800" dirty="0" err="1"/>
              <a:t>tumor</a:t>
            </a:r>
            <a:r>
              <a:rPr lang="en-GB" sz="1800" dirty="0"/>
              <a:t> specimen and sampled nodes at surgery) per investigator assessment</a:t>
            </a:r>
          </a:p>
          <a:p>
            <a:pPr marL="239178" indent="-239178">
              <a:spcBef>
                <a:spcPts val="133"/>
              </a:spcBef>
              <a:spcAft>
                <a:spcPts val="800"/>
              </a:spcAft>
              <a:buSzPct val="100000"/>
              <a:buFont typeface="Arial" panose="020B0604020202020204" pitchFamily="34" charset="0"/>
              <a:buChar char="•"/>
            </a:pPr>
            <a:r>
              <a:rPr lang="en-GB" sz="1800" dirty="0"/>
              <a:t>A </a:t>
            </a:r>
            <a:r>
              <a:rPr lang="en-GB" sz="1800" b="1" dirty="0"/>
              <a:t>single cycle of </a:t>
            </a:r>
            <a:r>
              <a:rPr lang="en-GB" sz="1800" dirty="0"/>
              <a:t>neoadjuvant </a:t>
            </a:r>
            <a:r>
              <a:rPr lang="en-GB" sz="1800" dirty="0" err="1"/>
              <a:t>durva</a:t>
            </a:r>
            <a:r>
              <a:rPr lang="en-GB" sz="1800" dirty="0"/>
              <a:t> combined with ole, mona, or </a:t>
            </a:r>
            <a:r>
              <a:rPr lang="en-GB" sz="1800" dirty="0" err="1"/>
              <a:t>danva</a:t>
            </a:r>
            <a:r>
              <a:rPr lang="en-GB" sz="1800" dirty="0"/>
              <a:t> produced numerically improved </a:t>
            </a:r>
            <a:r>
              <a:rPr lang="en-GB" sz="1800" dirty="0" err="1"/>
              <a:t>MPR</a:t>
            </a:r>
            <a:r>
              <a:rPr lang="en-GB" sz="1800" dirty="0"/>
              <a:t> rates (19-31.3%) compared with </a:t>
            </a:r>
            <a:r>
              <a:rPr lang="en-GB" sz="1800" dirty="0" err="1"/>
              <a:t>durva</a:t>
            </a:r>
            <a:r>
              <a:rPr lang="en-GB" sz="1800" dirty="0"/>
              <a:t> alone (11.1%)</a:t>
            </a:r>
            <a:r>
              <a:rPr lang="en-GB" sz="1800" baseline="30000" dirty="0"/>
              <a:t>1</a:t>
            </a:r>
            <a:endParaRPr lang="en-GB" sz="1800" dirty="0"/>
          </a:p>
          <a:p>
            <a:pPr marL="239178" indent="-239178">
              <a:spcBef>
                <a:spcPts val="133"/>
              </a:spcBef>
              <a:spcAft>
                <a:spcPts val="800"/>
              </a:spcAft>
              <a:buSzPct val="100000"/>
              <a:buFont typeface="Arial" panose="020B0604020202020204" pitchFamily="34" charset="0"/>
              <a:buChar char="•"/>
            </a:pPr>
            <a:r>
              <a:rPr lang="en-GB" sz="1800" dirty="0" err="1"/>
              <a:t>MPR</a:t>
            </a:r>
            <a:r>
              <a:rPr lang="en-GB" sz="1800" dirty="0"/>
              <a:t> was associated with baseline </a:t>
            </a:r>
            <a:r>
              <a:rPr lang="en-GB" sz="1800" dirty="0" err="1"/>
              <a:t>tumor</a:t>
            </a:r>
            <a:r>
              <a:rPr lang="en-GB" sz="1800" dirty="0"/>
              <a:t> PD-L1 expression in </a:t>
            </a:r>
            <a:r>
              <a:rPr lang="en-GB" sz="1800" dirty="0" err="1"/>
              <a:t>durva+ole</a:t>
            </a:r>
            <a:r>
              <a:rPr lang="en-GB" sz="1800" dirty="0"/>
              <a:t> and </a:t>
            </a:r>
            <a:r>
              <a:rPr lang="en-GB" sz="1800" dirty="0" err="1"/>
              <a:t>durva+mona</a:t>
            </a:r>
            <a:r>
              <a:rPr lang="en-GB" sz="1800" dirty="0"/>
              <a:t> arms</a:t>
            </a:r>
          </a:p>
          <a:p>
            <a:endParaRPr lang="en-US" sz="1800" dirty="0"/>
          </a:p>
        </p:txBody>
      </p:sp>
      <p:sp>
        <p:nvSpPr>
          <p:cNvPr id="7" name="Footer Placeholder 6">
            <a:extLst>
              <a:ext uri="{FF2B5EF4-FFF2-40B4-BE49-F238E27FC236}">
                <a16:creationId xmlns:a16="http://schemas.microsoft.com/office/drawing/2014/main" id="{FF487835-11ED-80A9-3990-44829745EC60}"/>
              </a:ext>
            </a:extLst>
          </p:cNvPr>
          <p:cNvSpPr>
            <a:spLocks noGrp="1"/>
          </p:cNvSpPr>
          <p:nvPr>
            <p:ph type="ftr" sz="quarter" idx="3"/>
          </p:nvPr>
        </p:nvSpPr>
        <p:spPr/>
        <p:txBody>
          <a:bodyPr/>
          <a:lstStyle/>
          <a:p>
            <a:r>
              <a:rPr lang="en-US" dirty="0"/>
              <a:t>*Per American Joint Committee on Cancer Staging, 8th edition. †</a:t>
            </a:r>
            <a:r>
              <a:rPr lang="en-US" dirty="0" err="1"/>
              <a:t>Danvatirsen</a:t>
            </a:r>
            <a:r>
              <a:rPr lang="en-US" dirty="0"/>
              <a:t> arm was stopped early as the program was discontinued.</a:t>
            </a:r>
            <a:br>
              <a:rPr lang="en-US" dirty="0"/>
            </a:br>
            <a:r>
              <a:rPr lang="en-US" dirty="0" err="1"/>
              <a:t>ctDNA</a:t>
            </a:r>
            <a:r>
              <a:rPr lang="en-US" dirty="0"/>
              <a:t>, circulating tumor DNA; </a:t>
            </a:r>
            <a:r>
              <a:rPr lang="en-US" dirty="0" err="1"/>
              <a:t>ECOG</a:t>
            </a:r>
            <a:r>
              <a:rPr lang="en-US" dirty="0"/>
              <a:t>, Eastern Cooperative Oncology Group; NE, not evaluable; </a:t>
            </a:r>
            <a:br>
              <a:rPr lang="en-US" dirty="0"/>
            </a:br>
            <a:r>
              <a:rPr lang="en-US" dirty="0"/>
              <a:t>PD-L1, programmed cell death ligand-1; PS, performance status; Q4W, once every 4 weeks; Q2W, once every 2 weeks; QW, every week; </a:t>
            </a:r>
            <a:br>
              <a:rPr lang="en-US" dirty="0"/>
            </a:br>
            <a:r>
              <a:rPr lang="en-US" dirty="0" err="1"/>
              <a:t>RECIST</a:t>
            </a:r>
            <a:r>
              <a:rPr lang="en-US" dirty="0"/>
              <a:t> v1.1, Response Evaluation Criteria in Solid Tumors version 1.1; </a:t>
            </a:r>
            <a:r>
              <a:rPr lang="en-US" dirty="0" err="1"/>
              <a:t>TMB</a:t>
            </a:r>
            <a:r>
              <a:rPr lang="en-US" dirty="0"/>
              <a:t>, tumor mutational burden</a:t>
            </a:r>
            <a:br>
              <a:rPr lang="en-US" dirty="0"/>
            </a:br>
            <a:r>
              <a:rPr lang="en-US" dirty="0"/>
              <a:t>1. </a:t>
            </a:r>
            <a:r>
              <a:rPr lang="en-US" dirty="0" err="1"/>
              <a:t>Cascone</a:t>
            </a:r>
            <a:r>
              <a:rPr lang="en-US" dirty="0"/>
              <a:t> T, et al. </a:t>
            </a:r>
            <a:r>
              <a:rPr lang="en-US" i="1" dirty="0"/>
              <a:t>Cancer Res. </a:t>
            </a:r>
            <a:r>
              <a:rPr lang="en-US" dirty="0"/>
              <a:t>2022;82(Suppl 12):CT011. doi:10.1158/1538-7445.AM2022-CT011</a:t>
            </a:r>
          </a:p>
        </p:txBody>
      </p:sp>
    </p:spTree>
    <p:extLst>
      <p:ext uri="{BB962C8B-B14F-4D97-AF65-F5344CB8AC3E}">
        <p14:creationId xmlns:p14="http://schemas.microsoft.com/office/powerpoint/2010/main" val="2124701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B44F-87B8-402B-511E-3FA6F709C2C3}"/>
              </a:ext>
            </a:extLst>
          </p:cNvPr>
          <p:cNvSpPr>
            <a:spLocks noGrp="1"/>
          </p:cNvSpPr>
          <p:nvPr>
            <p:ph type="title"/>
          </p:nvPr>
        </p:nvSpPr>
        <p:spPr/>
        <p:txBody>
          <a:bodyPr/>
          <a:lstStyle/>
          <a:p>
            <a:r>
              <a:rPr lang="en-US"/>
              <a:t>Conclusions	</a:t>
            </a:r>
          </a:p>
        </p:txBody>
      </p:sp>
      <p:sp>
        <p:nvSpPr>
          <p:cNvPr id="3" name="Content Placeholder 2">
            <a:extLst>
              <a:ext uri="{FF2B5EF4-FFF2-40B4-BE49-F238E27FC236}">
                <a16:creationId xmlns:a16="http://schemas.microsoft.com/office/drawing/2014/main" id="{38B1F2CA-7655-E471-46D4-2463F990A80C}"/>
              </a:ext>
            </a:extLst>
          </p:cNvPr>
          <p:cNvSpPr>
            <a:spLocks noGrp="1"/>
          </p:cNvSpPr>
          <p:nvPr>
            <p:ph idx="1"/>
          </p:nvPr>
        </p:nvSpPr>
        <p:spPr/>
        <p:txBody>
          <a:bodyPr/>
          <a:lstStyle/>
          <a:p>
            <a:pPr>
              <a:spcBef>
                <a:spcPts val="2400"/>
              </a:spcBef>
            </a:pPr>
            <a:r>
              <a:rPr lang="en-US" dirty="0"/>
              <a:t>Periadjuvant chemotherapy remains a cornerstone of therapy to optimize outcomes for resectable NSCLC</a:t>
            </a:r>
          </a:p>
          <a:p>
            <a:pPr>
              <a:spcBef>
                <a:spcPts val="2400"/>
              </a:spcBef>
            </a:pPr>
            <a:r>
              <a:rPr lang="en-US" dirty="0"/>
              <a:t>No approved therapies for chemotherapy-ineligible patients at this current time</a:t>
            </a:r>
          </a:p>
          <a:p>
            <a:pPr>
              <a:spcBef>
                <a:spcPts val="2400"/>
              </a:spcBef>
            </a:pPr>
            <a:r>
              <a:rPr lang="en-US" dirty="0"/>
              <a:t>Many compelling phase 2 data to suggest that a chemo-free option may be appropriate, and even desirable, in specific patient subsets</a:t>
            </a:r>
          </a:p>
          <a:p>
            <a:pPr>
              <a:spcBef>
                <a:spcPts val="2400"/>
              </a:spcBef>
            </a:pPr>
            <a:r>
              <a:rPr lang="en-US" dirty="0"/>
              <a:t>Many questions need to be addressed regarding how chemotherapy can be optimized in combination with IO to minimize adverse events, optimize quality of life and pathological/survival outcomes</a:t>
            </a:r>
          </a:p>
        </p:txBody>
      </p:sp>
    </p:spTree>
    <p:extLst>
      <p:ext uri="{BB962C8B-B14F-4D97-AF65-F5344CB8AC3E}">
        <p14:creationId xmlns:p14="http://schemas.microsoft.com/office/powerpoint/2010/main" val="411557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3559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8994-E97E-AB4E-B7BF-5918A4478222}"/>
              </a:ext>
            </a:extLst>
          </p:cNvPr>
          <p:cNvSpPr>
            <a:spLocks noGrp="1"/>
          </p:cNvSpPr>
          <p:nvPr>
            <p:ph type="title"/>
          </p:nvPr>
        </p:nvSpPr>
        <p:spPr/>
        <p:txBody>
          <a:bodyPr/>
          <a:lstStyle/>
          <a:p>
            <a:r>
              <a:rPr lang="en-US" dirty="0"/>
              <a:t>Why Consider a Chemo-Free Approach?</a:t>
            </a:r>
          </a:p>
        </p:txBody>
      </p:sp>
      <p:sp>
        <p:nvSpPr>
          <p:cNvPr id="3" name="Content Placeholder 2">
            <a:extLst>
              <a:ext uri="{FF2B5EF4-FFF2-40B4-BE49-F238E27FC236}">
                <a16:creationId xmlns:a16="http://schemas.microsoft.com/office/drawing/2014/main" id="{F7347CCC-87CB-6852-1108-72809D3D0D27}"/>
              </a:ext>
            </a:extLst>
          </p:cNvPr>
          <p:cNvSpPr>
            <a:spLocks noGrp="1"/>
          </p:cNvSpPr>
          <p:nvPr>
            <p:ph idx="1"/>
          </p:nvPr>
        </p:nvSpPr>
        <p:spPr/>
        <p:txBody>
          <a:bodyPr>
            <a:normAutofit/>
          </a:bodyPr>
          <a:lstStyle/>
          <a:p>
            <a:pPr>
              <a:spcBef>
                <a:spcPts val="2400"/>
              </a:spcBef>
            </a:pPr>
            <a:r>
              <a:rPr lang="en-US" sz="2800" dirty="0"/>
              <a:t>Comes with </a:t>
            </a:r>
            <a:r>
              <a:rPr lang="en-US" sz="2800" dirty="0" err="1"/>
              <a:t>toxicity</a:t>
            </a:r>
            <a:r>
              <a:rPr lang="en-US" sz="2800" baseline="30000" dirty="0" err="1"/>
              <a:t>1</a:t>
            </a:r>
            <a:endParaRPr lang="en-US" sz="2800" baseline="30000" dirty="0"/>
          </a:p>
          <a:p>
            <a:pPr lvl="1">
              <a:spcBef>
                <a:spcPts val="2400"/>
              </a:spcBef>
            </a:pPr>
            <a:r>
              <a:rPr lang="en-US" sz="2400" dirty="0"/>
              <a:t>Grade 3-4 AE rate=66%</a:t>
            </a:r>
          </a:p>
          <a:p>
            <a:pPr lvl="1">
              <a:spcBef>
                <a:spcPts val="2400"/>
              </a:spcBef>
            </a:pPr>
            <a:r>
              <a:rPr lang="en-US" sz="2400" dirty="0"/>
              <a:t>Grade 5 AE rate=0.9%</a:t>
            </a:r>
          </a:p>
          <a:p>
            <a:pPr>
              <a:spcBef>
                <a:spcPts val="2400"/>
              </a:spcBef>
            </a:pPr>
            <a:r>
              <a:rPr lang="en-US" sz="2800" dirty="0" err="1"/>
              <a:t>NATCH</a:t>
            </a:r>
            <a:r>
              <a:rPr lang="en-US" sz="2800" dirty="0"/>
              <a:t> trial shows similar rates of AEs when chemo is given before </a:t>
            </a:r>
            <a:r>
              <a:rPr lang="en-US" sz="2800" dirty="0" err="1"/>
              <a:t>surgery</a:t>
            </a:r>
            <a:r>
              <a:rPr lang="en-US" sz="2800" baseline="30000" dirty="0" err="1"/>
              <a:t>2</a:t>
            </a:r>
            <a:endParaRPr lang="en-US" sz="2800" baseline="30000" dirty="0"/>
          </a:p>
          <a:p>
            <a:pPr>
              <a:spcBef>
                <a:spcPts val="2400"/>
              </a:spcBef>
            </a:pPr>
            <a:r>
              <a:rPr lang="en-US" sz="2800" dirty="0"/>
              <a:t>Many patients are ineligible or decline chemotherapy despite the potential survival benefits</a:t>
            </a:r>
          </a:p>
        </p:txBody>
      </p:sp>
      <p:sp>
        <p:nvSpPr>
          <p:cNvPr id="7" name="Footer Placeholder 6">
            <a:extLst>
              <a:ext uri="{FF2B5EF4-FFF2-40B4-BE49-F238E27FC236}">
                <a16:creationId xmlns:a16="http://schemas.microsoft.com/office/drawing/2014/main" id="{74B191D5-17F0-44A9-5582-D27258D5F40B}"/>
              </a:ext>
            </a:extLst>
          </p:cNvPr>
          <p:cNvSpPr>
            <a:spLocks noGrp="1"/>
          </p:cNvSpPr>
          <p:nvPr>
            <p:ph type="ftr" sz="quarter" idx="3"/>
          </p:nvPr>
        </p:nvSpPr>
        <p:spPr/>
        <p:txBody>
          <a:bodyPr/>
          <a:lstStyle/>
          <a:p>
            <a:r>
              <a:rPr lang="en-US" dirty="0"/>
              <a:t>AE, adverse event</a:t>
            </a:r>
          </a:p>
          <a:p>
            <a:pPr marL="228600" indent="-228600">
              <a:buFont typeface="+mj-lt"/>
              <a:buAutoNum type="arabicPeriod"/>
            </a:pPr>
            <a:r>
              <a:rPr lang="en-US" dirty="0" err="1"/>
              <a:t>Pignon</a:t>
            </a:r>
            <a:r>
              <a:rPr lang="en-US" dirty="0"/>
              <a:t> JP, et al. </a:t>
            </a:r>
            <a:r>
              <a:rPr lang="en-US" i="1" dirty="0"/>
              <a:t>J Clin Oncol. </a:t>
            </a:r>
            <a:r>
              <a:rPr lang="en-US" dirty="0"/>
              <a:t>2008;26(21):3552-3559. doi:10.1200/JCO.2007.13.90302. </a:t>
            </a:r>
          </a:p>
          <a:p>
            <a:pPr marL="228600" indent="-228600">
              <a:buFont typeface="+mj-lt"/>
              <a:buAutoNum type="arabicPeriod"/>
            </a:pPr>
            <a:r>
              <a:rPr lang="en-US" dirty="0" err="1"/>
              <a:t>Felip</a:t>
            </a:r>
            <a:r>
              <a:rPr lang="en-US" dirty="0"/>
              <a:t> E, et al. </a:t>
            </a:r>
            <a:r>
              <a:rPr lang="en-US" i="1" dirty="0"/>
              <a:t>J Clin Oncol. </a:t>
            </a:r>
            <a:r>
              <a:rPr lang="en-US" dirty="0"/>
              <a:t>2010;28(19):3138-3145. doi:10.1200/JCO.2009.27.6204</a:t>
            </a:r>
          </a:p>
        </p:txBody>
      </p:sp>
    </p:spTree>
    <p:extLst>
      <p:ext uri="{BB962C8B-B14F-4D97-AF65-F5344CB8AC3E}">
        <p14:creationId xmlns:p14="http://schemas.microsoft.com/office/powerpoint/2010/main" val="236392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564D-EB90-F163-09E3-DE682831F0EA}"/>
              </a:ext>
            </a:extLst>
          </p:cNvPr>
          <p:cNvSpPr>
            <a:spLocks noGrp="1"/>
          </p:cNvSpPr>
          <p:nvPr>
            <p:ph type="title"/>
          </p:nvPr>
        </p:nvSpPr>
        <p:spPr/>
        <p:txBody>
          <a:bodyPr/>
          <a:lstStyle/>
          <a:p>
            <a:r>
              <a:rPr lang="en-US" dirty="0"/>
              <a:t>Chemo-Free Periadjuvant Therapy Data Are Sparse</a:t>
            </a:r>
          </a:p>
        </p:txBody>
      </p:sp>
      <p:sp>
        <p:nvSpPr>
          <p:cNvPr id="3" name="Content Placeholder 2">
            <a:extLst>
              <a:ext uri="{FF2B5EF4-FFF2-40B4-BE49-F238E27FC236}">
                <a16:creationId xmlns:a16="http://schemas.microsoft.com/office/drawing/2014/main" id="{7E481F61-2601-D553-1215-BC77770FA8AE}"/>
              </a:ext>
            </a:extLst>
          </p:cNvPr>
          <p:cNvSpPr>
            <a:spLocks noGrp="1"/>
          </p:cNvSpPr>
          <p:nvPr>
            <p:ph idx="1"/>
          </p:nvPr>
        </p:nvSpPr>
        <p:spPr/>
        <p:txBody>
          <a:bodyPr>
            <a:normAutofit/>
          </a:bodyPr>
          <a:lstStyle/>
          <a:p>
            <a:pPr>
              <a:spcBef>
                <a:spcPts val="3000"/>
              </a:spcBef>
            </a:pPr>
            <a:r>
              <a:rPr lang="en-US" sz="2800" dirty="0"/>
              <a:t>No ongoing phase 3 registrational trials currently explore eliminating chemotherapy from perioperative regimen from existing indications for nondriver mutated resectable NSCLC</a:t>
            </a:r>
          </a:p>
          <a:p>
            <a:pPr>
              <a:spcBef>
                <a:spcPts val="3000"/>
              </a:spcBef>
            </a:pPr>
            <a:r>
              <a:rPr lang="en-US" sz="2800" dirty="0"/>
              <a:t>Many phase 2 data indicate promise of the approach but are not approved regimens</a:t>
            </a:r>
          </a:p>
        </p:txBody>
      </p:sp>
      <p:sp>
        <p:nvSpPr>
          <p:cNvPr id="7" name="Footer Placeholder 6">
            <a:extLst>
              <a:ext uri="{FF2B5EF4-FFF2-40B4-BE49-F238E27FC236}">
                <a16:creationId xmlns:a16="http://schemas.microsoft.com/office/drawing/2014/main" id="{275A0746-82CC-99A7-25AC-F080FDD7BA80}"/>
              </a:ext>
            </a:extLst>
          </p:cNvPr>
          <p:cNvSpPr>
            <a:spLocks noGrp="1"/>
          </p:cNvSpPr>
          <p:nvPr>
            <p:ph type="ftr" sz="quarter" idx="3"/>
          </p:nvPr>
        </p:nvSpPr>
        <p:spPr/>
        <p:txBody>
          <a:bodyPr/>
          <a:lstStyle/>
          <a:p>
            <a:r>
              <a:rPr lang="en-US" dirty="0"/>
              <a:t>NSCLC, non-small cell lung cancer</a:t>
            </a:r>
          </a:p>
        </p:txBody>
      </p:sp>
    </p:spTree>
    <p:extLst>
      <p:ext uri="{BB962C8B-B14F-4D97-AF65-F5344CB8AC3E}">
        <p14:creationId xmlns:p14="http://schemas.microsoft.com/office/powerpoint/2010/main" val="173941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8DF6-387D-F8DC-E2BC-681909EEAD18}"/>
              </a:ext>
            </a:extLst>
          </p:cNvPr>
          <p:cNvSpPr>
            <a:spLocks noGrp="1"/>
          </p:cNvSpPr>
          <p:nvPr>
            <p:ph type="title"/>
          </p:nvPr>
        </p:nvSpPr>
        <p:spPr>
          <a:xfrm>
            <a:off x="609600" y="351906"/>
            <a:ext cx="10744200" cy="891296"/>
          </a:xfrm>
        </p:spPr>
        <p:txBody>
          <a:bodyPr/>
          <a:lstStyle/>
          <a:p>
            <a:r>
              <a:rPr lang="en-US" dirty="0"/>
              <a:t>Chemo-Free Adjuvant Therapy</a:t>
            </a:r>
          </a:p>
        </p:txBody>
      </p:sp>
      <p:pic>
        <p:nvPicPr>
          <p:cNvPr id="5" name="Picture 4">
            <a:extLst>
              <a:ext uri="{FF2B5EF4-FFF2-40B4-BE49-F238E27FC236}">
                <a16:creationId xmlns:a16="http://schemas.microsoft.com/office/drawing/2014/main" id="{61ADB4B7-0C33-4D18-0C93-98B75E381B69}"/>
              </a:ext>
            </a:extLst>
          </p:cNvPr>
          <p:cNvPicPr>
            <a:picLocks noChangeAspect="1"/>
          </p:cNvPicPr>
          <p:nvPr/>
        </p:nvPicPr>
        <p:blipFill rotWithShape="1">
          <a:blip r:embed="rId2"/>
          <a:srcRect t="18510"/>
          <a:stretch/>
        </p:blipFill>
        <p:spPr>
          <a:xfrm>
            <a:off x="996138" y="1841205"/>
            <a:ext cx="10199724" cy="4657001"/>
          </a:xfrm>
          <a:prstGeom prst="rect">
            <a:avLst/>
          </a:prstGeom>
        </p:spPr>
      </p:pic>
      <p:sp>
        <p:nvSpPr>
          <p:cNvPr id="4" name="TextBox 3">
            <a:extLst>
              <a:ext uri="{FF2B5EF4-FFF2-40B4-BE49-F238E27FC236}">
                <a16:creationId xmlns:a16="http://schemas.microsoft.com/office/drawing/2014/main" id="{F6DECC3C-A2CA-DDB9-0C25-EA99AF26666B}"/>
              </a:ext>
            </a:extLst>
          </p:cNvPr>
          <p:cNvSpPr txBox="1"/>
          <p:nvPr/>
        </p:nvSpPr>
        <p:spPr>
          <a:xfrm>
            <a:off x="7446448" y="641547"/>
            <a:ext cx="4028410" cy="276999"/>
          </a:xfrm>
          <a:prstGeom prst="rect">
            <a:avLst/>
          </a:prstGeom>
          <a:noFill/>
        </p:spPr>
        <p:txBody>
          <a:bodyPr wrap="none" rtlCol="0">
            <a:spAutoFit/>
          </a:bodyPr>
          <a:lstStyle/>
          <a:p>
            <a:r>
              <a:rPr lang="en-US" sz="1200" dirty="0"/>
              <a:t>EORTC-1416-LCG/</a:t>
            </a:r>
            <a:r>
              <a:rPr lang="en-US" sz="1200" dirty="0" err="1"/>
              <a:t>ETOP</a:t>
            </a:r>
            <a:r>
              <a:rPr lang="en-US" sz="1200" dirty="0"/>
              <a:t> 8-15-PEARLS/KEYNOTE-091</a:t>
            </a:r>
          </a:p>
        </p:txBody>
      </p:sp>
      <p:sp>
        <p:nvSpPr>
          <p:cNvPr id="7" name="Title 1">
            <a:extLst>
              <a:ext uri="{FF2B5EF4-FFF2-40B4-BE49-F238E27FC236}">
                <a16:creationId xmlns:a16="http://schemas.microsoft.com/office/drawing/2014/main" id="{37EAFFF1-E674-5FED-DC98-AB3AE5585389}"/>
              </a:ext>
            </a:extLst>
          </p:cNvPr>
          <p:cNvSpPr txBox="1">
            <a:spLocks/>
          </p:cNvSpPr>
          <p:nvPr/>
        </p:nvSpPr>
        <p:spPr>
          <a:xfrm>
            <a:off x="1612605" y="1195839"/>
            <a:ext cx="8754139" cy="528331"/>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sz="2400" b="0" dirty="0"/>
              <a:t>DFS in Key Subgroups, Overall Population</a:t>
            </a:r>
          </a:p>
        </p:txBody>
      </p:sp>
      <p:sp>
        <p:nvSpPr>
          <p:cNvPr id="8" name="Footer Placeholder 7">
            <a:extLst>
              <a:ext uri="{FF2B5EF4-FFF2-40B4-BE49-F238E27FC236}">
                <a16:creationId xmlns:a16="http://schemas.microsoft.com/office/drawing/2014/main" id="{866DB490-AA82-7D48-0F58-BEE4E81A605C}"/>
              </a:ext>
            </a:extLst>
          </p:cNvPr>
          <p:cNvSpPr>
            <a:spLocks noGrp="1"/>
          </p:cNvSpPr>
          <p:nvPr>
            <p:ph type="ftr" sz="quarter" idx="3"/>
          </p:nvPr>
        </p:nvSpPr>
        <p:spPr/>
        <p:txBody>
          <a:bodyPr/>
          <a:lstStyle/>
          <a:p>
            <a:r>
              <a:rPr lang="en-US" dirty="0"/>
              <a:t>Paz-Ares L, et al. </a:t>
            </a:r>
            <a:r>
              <a:rPr lang="en-US" i="1" dirty="0" err="1"/>
              <a:t>ESMO</a:t>
            </a:r>
            <a:r>
              <a:rPr lang="en-US" i="1" dirty="0"/>
              <a:t> Virtual Plenary. </a:t>
            </a:r>
            <a:r>
              <a:rPr lang="en-US" dirty="0"/>
              <a:t>2022;33(4):VP3-2022. doi:10.1016/j.annonc.2022.02.224 </a:t>
            </a:r>
          </a:p>
        </p:txBody>
      </p:sp>
      <p:sp>
        <p:nvSpPr>
          <p:cNvPr id="9" name="Rectangle 8">
            <a:extLst>
              <a:ext uri="{FF2B5EF4-FFF2-40B4-BE49-F238E27FC236}">
                <a16:creationId xmlns:a16="http://schemas.microsoft.com/office/drawing/2014/main" id="{3C1D233F-048D-CF12-BD6B-C0D1FFE3878C}"/>
              </a:ext>
            </a:extLst>
          </p:cNvPr>
          <p:cNvSpPr/>
          <p:nvPr/>
        </p:nvSpPr>
        <p:spPr>
          <a:xfrm>
            <a:off x="1414130" y="5987902"/>
            <a:ext cx="2413591" cy="329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1DE022-545B-ED13-0D04-CE4DC61DE0A1}"/>
              </a:ext>
            </a:extLst>
          </p:cNvPr>
          <p:cNvSpPr/>
          <p:nvPr/>
        </p:nvSpPr>
        <p:spPr>
          <a:xfrm>
            <a:off x="8176438" y="5987902"/>
            <a:ext cx="2874336" cy="329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564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35D5-F738-1E7C-639C-3EB39A24254C}"/>
              </a:ext>
            </a:extLst>
          </p:cNvPr>
          <p:cNvSpPr>
            <a:spLocks noGrp="1"/>
          </p:cNvSpPr>
          <p:nvPr>
            <p:ph type="title"/>
          </p:nvPr>
        </p:nvSpPr>
        <p:spPr/>
        <p:txBody>
          <a:bodyPr/>
          <a:lstStyle/>
          <a:p>
            <a:r>
              <a:rPr lang="en-US"/>
              <a:t>Chemo-Free Neoadjuvant Therapy</a:t>
            </a:r>
          </a:p>
        </p:txBody>
      </p:sp>
      <p:sp>
        <p:nvSpPr>
          <p:cNvPr id="3" name="Content Placeholder 2">
            <a:extLst>
              <a:ext uri="{FF2B5EF4-FFF2-40B4-BE49-F238E27FC236}">
                <a16:creationId xmlns:a16="http://schemas.microsoft.com/office/drawing/2014/main" id="{0B7BD044-83BF-B3F9-BD50-5F4AF6C2962E}"/>
              </a:ext>
            </a:extLst>
          </p:cNvPr>
          <p:cNvSpPr>
            <a:spLocks noGrp="1"/>
          </p:cNvSpPr>
          <p:nvPr>
            <p:ph idx="1"/>
          </p:nvPr>
        </p:nvSpPr>
        <p:spPr/>
        <p:txBody>
          <a:bodyPr>
            <a:normAutofit/>
          </a:bodyPr>
          <a:lstStyle/>
          <a:p>
            <a:pPr>
              <a:spcBef>
                <a:spcPts val="1200"/>
              </a:spcBef>
            </a:pPr>
            <a:r>
              <a:rPr lang="en-US" sz="2800" dirty="0"/>
              <a:t>No phase 3 data</a:t>
            </a:r>
          </a:p>
          <a:p>
            <a:pPr>
              <a:spcBef>
                <a:spcPts val="1200"/>
              </a:spcBef>
            </a:pPr>
            <a:r>
              <a:rPr lang="en-US" sz="2800" dirty="0"/>
              <a:t>Several promising phase 2 trials:</a:t>
            </a:r>
          </a:p>
          <a:p>
            <a:pPr lvl="1">
              <a:spcBef>
                <a:spcPts val="1200"/>
              </a:spcBef>
            </a:pPr>
            <a:r>
              <a:rPr lang="en-US" sz="2400" dirty="0"/>
              <a:t>IO monotherapy</a:t>
            </a:r>
          </a:p>
          <a:p>
            <a:pPr lvl="1">
              <a:spcBef>
                <a:spcPts val="1200"/>
              </a:spcBef>
            </a:pPr>
            <a:r>
              <a:rPr lang="en-US" sz="2400" dirty="0"/>
              <a:t>IO-IO combinations</a:t>
            </a:r>
          </a:p>
          <a:p>
            <a:pPr lvl="1">
              <a:spcBef>
                <a:spcPts val="1200"/>
              </a:spcBef>
            </a:pPr>
            <a:r>
              <a:rPr lang="en-US" sz="2400" dirty="0" err="1"/>
              <a:t>IO+radiation</a:t>
            </a:r>
            <a:r>
              <a:rPr lang="en-US" sz="2400" dirty="0"/>
              <a:t> therapy </a:t>
            </a:r>
          </a:p>
          <a:p>
            <a:pPr>
              <a:spcBef>
                <a:spcPts val="1200"/>
              </a:spcBef>
            </a:pPr>
            <a:r>
              <a:rPr lang="en-US" sz="2800" dirty="0"/>
              <a:t>Pipeline:</a:t>
            </a:r>
          </a:p>
          <a:p>
            <a:pPr lvl="1">
              <a:spcBef>
                <a:spcPts val="1200"/>
              </a:spcBef>
            </a:pPr>
            <a:r>
              <a:rPr lang="en-US" sz="2400" dirty="0" err="1"/>
              <a:t>IO+targeted</a:t>
            </a:r>
            <a:r>
              <a:rPr lang="en-US" sz="2400" dirty="0"/>
              <a:t> therapy (</a:t>
            </a:r>
            <a:r>
              <a:rPr lang="en-US" sz="2400" i="1" dirty="0"/>
              <a:t>KRAS </a:t>
            </a:r>
            <a:r>
              <a:rPr lang="en-US" sz="2400" i="1" dirty="0" err="1"/>
              <a:t>G12C</a:t>
            </a:r>
            <a:r>
              <a:rPr lang="en-US" sz="2400" dirty="0"/>
              <a:t>)</a:t>
            </a:r>
          </a:p>
          <a:p>
            <a:pPr lvl="1">
              <a:spcBef>
                <a:spcPts val="1200"/>
              </a:spcBef>
            </a:pPr>
            <a:r>
              <a:rPr lang="en-US" sz="2400" dirty="0" err="1"/>
              <a:t>IO+microbiome</a:t>
            </a:r>
            <a:r>
              <a:rPr lang="en-US" sz="2400" dirty="0"/>
              <a:t> manipulation</a:t>
            </a:r>
          </a:p>
          <a:p>
            <a:pPr lvl="1">
              <a:spcBef>
                <a:spcPts val="1200"/>
              </a:spcBef>
            </a:pPr>
            <a:endParaRPr lang="en-US" sz="2400" dirty="0"/>
          </a:p>
        </p:txBody>
      </p:sp>
    </p:spTree>
    <p:extLst>
      <p:ext uri="{BB962C8B-B14F-4D97-AF65-F5344CB8AC3E}">
        <p14:creationId xmlns:p14="http://schemas.microsoft.com/office/powerpoint/2010/main" val="416451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E301-214D-E578-C076-EB69E53B59E9}"/>
              </a:ext>
            </a:extLst>
          </p:cNvPr>
          <p:cNvSpPr>
            <a:spLocks noGrp="1"/>
          </p:cNvSpPr>
          <p:nvPr>
            <p:ph type="title"/>
          </p:nvPr>
        </p:nvSpPr>
        <p:spPr>
          <a:xfrm>
            <a:off x="609600" y="199505"/>
            <a:ext cx="10744200" cy="724237"/>
          </a:xfrm>
        </p:spPr>
        <p:txBody>
          <a:bodyPr/>
          <a:lstStyle/>
          <a:p>
            <a:r>
              <a:rPr lang="en-US" dirty="0"/>
              <a:t>LCMC3 Trial: Neoadjuvant Atezolizumab</a:t>
            </a:r>
          </a:p>
        </p:txBody>
      </p:sp>
      <p:pic>
        <p:nvPicPr>
          <p:cNvPr id="4" name="Picture 3">
            <a:extLst>
              <a:ext uri="{FF2B5EF4-FFF2-40B4-BE49-F238E27FC236}">
                <a16:creationId xmlns:a16="http://schemas.microsoft.com/office/drawing/2014/main" id="{847A7768-E6B3-C455-75A9-F1756B358C50}"/>
              </a:ext>
            </a:extLst>
          </p:cNvPr>
          <p:cNvPicPr>
            <a:picLocks noChangeAspect="1"/>
          </p:cNvPicPr>
          <p:nvPr/>
        </p:nvPicPr>
        <p:blipFill>
          <a:blip r:embed="rId2"/>
          <a:stretch>
            <a:fillRect/>
          </a:stretch>
        </p:blipFill>
        <p:spPr>
          <a:xfrm>
            <a:off x="1026042" y="920606"/>
            <a:ext cx="9911316" cy="4737967"/>
          </a:xfrm>
          <a:prstGeom prst="rect">
            <a:avLst/>
          </a:prstGeom>
        </p:spPr>
      </p:pic>
      <p:sp>
        <p:nvSpPr>
          <p:cNvPr id="6" name="Footer Placeholder 5">
            <a:extLst>
              <a:ext uri="{FF2B5EF4-FFF2-40B4-BE49-F238E27FC236}">
                <a16:creationId xmlns:a16="http://schemas.microsoft.com/office/drawing/2014/main" id="{D751321D-61A4-DA0E-9E2D-A1A847AA62F9}"/>
              </a:ext>
            </a:extLst>
          </p:cNvPr>
          <p:cNvSpPr>
            <a:spLocks noGrp="1"/>
          </p:cNvSpPr>
          <p:nvPr>
            <p:ph type="ftr" sz="quarter" idx="3"/>
          </p:nvPr>
        </p:nvSpPr>
        <p:spPr>
          <a:xfrm>
            <a:off x="609600" y="5454502"/>
            <a:ext cx="10744199" cy="1343979"/>
          </a:xfrm>
        </p:spPr>
        <p:txBody>
          <a:bodyPr/>
          <a:lstStyle/>
          <a:p>
            <a:r>
              <a:rPr lang="en-US" baseline="30000" dirty="0"/>
              <a:t>a </a:t>
            </a:r>
            <a:r>
              <a:rPr lang="en-US" dirty="0"/>
              <a:t>Two patients were determined to have hemangioma and solitary fibrous tumor at resection despite initial pathology consistent with NSCLC</a:t>
            </a:r>
          </a:p>
          <a:p>
            <a:r>
              <a:rPr lang="en-US" baseline="30000" dirty="0"/>
              <a:t>b </a:t>
            </a:r>
            <a:r>
              <a:rPr lang="en-US" dirty="0"/>
              <a:t>Includes one EGFR-positive patient</a:t>
            </a:r>
          </a:p>
          <a:p>
            <a:r>
              <a:rPr lang="en-US" baseline="30000" dirty="0"/>
              <a:t>c </a:t>
            </a:r>
            <a:r>
              <a:rPr lang="en-US" dirty="0"/>
              <a:t>The reasons were clinical progression (n=3), physician did not want to delay patient surgery (n=1), physician did not consider the patient a good surgical candidate (n=1) and physician discontinued patient from the study because of an AE (n=1)</a:t>
            </a:r>
          </a:p>
          <a:p>
            <a:r>
              <a:rPr lang="en-US" baseline="30000" dirty="0"/>
              <a:t>d </a:t>
            </a:r>
            <a:r>
              <a:rPr lang="en-US" dirty="0"/>
              <a:t>One patient was determined to have pre-existing congestive heart failure, one declined surgery, and one was lost to follow-up</a:t>
            </a:r>
          </a:p>
          <a:p>
            <a:r>
              <a:rPr lang="en-US" sz="1200" dirty="0" err="1"/>
              <a:t>Chaft</a:t>
            </a:r>
            <a:r>
              <a:rPr lang="en-US" sz="1200" dirty="0"/>
              <a:t> JE, et al. </a:t>
            </a:r>
            <a:r>
              <a:rPr lang="en-US" sz="1200" i="1" dirty="0"/>
              <a:t>Nat Med. </a:t>
            </a:r>
            <a:r>
              <a:rPr lang="en-US" sz="1200" dirty="0"/>
              <a:t>2022;28(10):2155-2161. doi:10.1038/s41591-022-01962-5</a:t>
            </a:r>
          </a:p>
        </p:txBody>
      </p:sp>
    </p:spTree>
    <p:extLst>
      <p:ext uri="{BB962C8B-B14F-4D97-AF65-F5344CB8AC3E}">
        <p14:creationId xmlns:p14="http://schemas.microsoft.com/office/powerpoint/2010/main" val="415737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E301-214D-E578-C076-EB69E53B59E9}"/>
              </a:ext>
            </a:extLst>
          </p:cNvPr>
          <p:cNvSpPr>
            <a:spLocks noGrp="1"/>
          </p:cNvSpPr>
          <p:nvPr>
            <p:ph type="title"/>
          </p:nvPr>
        </p:nvSpPr>
        <p:spPr/>
        <p:txBody>
          <a:bodyPr/>
          <a:lstStyle/>
          <a:p>
            <a:r>
              <a:rPr lang="en-US" dirty="0"/>
              <a:t>LCMC3: Pathological Response</a:t>
            </a:r>
          </a:p>
        </p:txBody>
      </p:sp>
      <p:pic>
        <p:nvPicPr>
          <p:cNvPr id="3" name="Picture 2">
            <a:extLst>
              <a:ext uri="{FF2B5EF4-FFF2-40B4-BE49-F238E27FC236}">
                <a16:creationId xmlns:a16="http://schemas.microsoft.com/office/drawing/2014/main" id="{9B59FAF7-BA2C-FBC4-25C6-1A74F26FF180}"/>
              </a:ext>
            </a:extLst>
          </p:cNvPr>
          <p:cNvPicPr>
            <a:picLocks noChangeAspect="1"/>
          </p:cNvPicPr>
          <p:nvPr/>
        </p:nvPicPr>
        <p:blipFill rotWithShape="1">
          <a:blip r:embed="rId2"/>
          <a:srcRect l="1857" t="3776" r="1787" b="1735"/>
          <a:stretch/>
        </p:blipFill>
        <p:spPr>
          <a:xfrm>
            <a:off x="1338145" y="1333925"/>
            <a:ext cx="9515709" cy="4580349"/>
          </a:xfrm>
          <a:prstGeom prst="rect">
            <a:avLst/>
          </a:prstGeom>
        </p:spPr>
      </p:pic>
      <p:sp>
        <p:nvSpPr>
          <p:cNvPr id="4" name="TextBox 3">
            <a:extLst>
              <a:ext uri="{FF2B5EF4-FFF2-40B4-BE49-F238E27FC236}">
                <a16:creationId xmlns:a16="http://schemas.microsoft.com/office/drawing/2014/main" id="{76DAA4BA-411D-FE97-F936-DC6E355A3056}"/>
              </a:ext>
            </a:extLst>
          </p:cNvPr>
          <p:cNvSpPr txBox="1"/>
          <p:nvPr/>
        </p:nvSpPr>
        <p:spPr>
          <a:xfrm>
            <a:off x="3028493" y="5914274"/>
            <a:ext cx="6135013" cy="307777"/>
          </a:xfrm>
          <a:prstGeom prst="rect">
            <a:avLst/>
          </a:prstGeom>
          <a:noFill/>
        </p:spPr>
        <p:txBody>
          <a:bodyPr wrap="none" rtlCol="0">
            <a:spAutoFit/>
          </a:bodyPr>
          <a:lstStyle/>
          <a:p>
            <a:pPr algn="ctr"/>
            <a:r>
              <a:rPr lang="en-US" sz="1400" dirty="0"/>
              <a:t>Pathological regression is defined as percentage viable tumor cells – 100%</a:t>
            </a:r>
          </a:p>
        </p:txBody>
      </p:sp>
      <p:sp>
        <p:nvSpPr>
          <p:cNvPr id="6" name="TextBox 5">
            <a:extLst>
              <a:ext uri="{FF2B5EF4-FFF2-40B4-BE49-F238E27FC236}">
                <a16:creationId xmlns:a16="http://schemas.microsoft.com/office/drawing/2014/main" id="{0CBC4F4E-5E04-E1A4-44AF-F5E829B3B7B8}"/>
              </a:ext>
            </a:extLst>
          </p:cNvPr>
          <p:cNvSpPr txBox="1"/>
          <p:nvPr/>
        </p:nvSpPr>
        <p:spPr>
          <a:xfrm>
            <a:off x="2248930" y="2215978"/>
            <a:ext cx="707245" cy="338554"/>
          </a:xfrm>
          <a:prstGeom prst="rect">
            <a:avLst/>
          </a:prstGeom>
          <a:noFill/>
        </p:spPr>
        <p:txBody>
          <a:bodyPr wrap="none" rtlCol="0">
            <a:spAutoFit/>
          </a:bodyPr>
          <a:lstStyle/>
          <a:p>
            <a:r>
              <a:rPr lang="en-US" sz="1600"/>
              <a:t>n=143</a:t>
            </a:r>
          </a:p>
        </p:txBody>
      </p:sp>
      <p:sp>
        <p:nvSpPr>
          <p:cNvPr id="7" name="Footer Placeholder 6">
            <a:extLst>
              <a:ext uri="{FF2B5EF4-FFF2-40B4-BE49-F238E27FC236}">
                <a16:creationId xmlns:a16="http://schemas.microsoft.com/office/drawing/2014/main" id="{C1BBE069-422F-CA55-717E-041BBFD1E1A0}"/>
              </a:ext>
            </a:extLst>
          </p:cNvPr>
          <p:cNvSpPr>
            <a:spLocks noGrp="1"/>
          </p:cNvSpPr>
          <p:nvPr>
            <p:ph type="ftr" sz="quarter" idx="3"/>
          </p:nvPr>
        </p:nvSpPr>
        <p:spPr/>
        <p:txBody>
          <a:bodyPr/>
          <a:lstStyle/>
          <a:p>
            <a:r>
              <a:rPr lang="en-US" dirty="0" err="1"/>
              <a:t>Chaft</a:t>
            </a:r>
            <a:r>
              <a:rPr lang="en-US" dirty="0"/>
              <a:t> JE, et al. </a:t>
            </a:r>
            <a:r>
              <a:rPr lang="en-US" i="1" dirty="0"/>
              <a:t>Nat Med. </a:t>
            </a:r>
            <a:r>
              <a:rPr lang="en-US" dirty="0"/>
              <a:t>2022;28(10):2155-2161. doi:10.1038/s41591-022-01962-5</a:t>
            </a:r>
          </a:p>
        </p:txBody>
      </p:sp>
    </p:spTree>
    <p:extLst>
      <p:ext uri="{BB962C8B-B14F-4D97-AF65-F5344CB8AC3E}">
        <p14:creationId xmlns:p14="http://schemas.microsoft.com/office/powerpoint/2010/main" val="451012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E301-214D-E578-C076-EB69E53B59E9}"/>
              </a:ext>
            </a:extLst>
          </p:cNvPr>
          <p:cNvSpPr>
            <a:spLocks noGrp="1"/>
          </p:cNvSpPr>
          <p:nvPr>
            <p:ph type="title"/>
          </p:nvPr>
        </p:nvSpPr>
        <p:spPr/>
        <p:txBody>
          <a:bodyPr/>
          <a:lstStyle/>
          <a:p>
            <a:r>
              <a:rPr lang="en-US" dirty="0"/>
              <a:t>LCMC3: DFS and OS by </a:t>
            </a:r>
            <a:r>
              <a:rPr lang="en-US" dirty="0" err="1"/>
              <a:t>MPR</a:t>
            </a:r>
            <a:r>
              <a:rPr lang="en-US" dirty="0"/>
              <a:t> Status</a:t>
            </a:r>
          </a:p>
        </p:txBody>
      </p:sp>
      <p:sp>
        <p:nvSpPr>
          <p:cNvPr id="5" name="TextBox 4">
            <a:extLst>
              <a:ext uri="{FF2B5EF4-FFF2-40B4-BE49-F238E27FC236}">
                <a16:creationId xmlns:a16="http://schemas.microsoft.com/office/drawing/2014/main" id="{5E4013BD-0933-6469-8774-B1838E0616E5}"/>
              </a:ext>
            </a:extLst>
          </p:cNvPr>
          <p:cNvSpPr txBox="1"/>
          <p:nvPr/>
        </p:nvSpPr>
        <p:spPr>
          <a:xfrm>
            <a:off x="1927654" y="5984247"/>
            <a:ext cx="3398687" cy="253916"/>
          </a:xfrm>
          <a:prstGeom prst="rect">
            <a:avLst/>
          </a:prstGeom>
          <a:noFill/>
        </p:spPr>
        <p:txBody>
          <a:bodyPr wrap="none" rtlCol="0">
            <a:spAutoFit/>
          </a:bodyPr>
          <a:lstStyle/>
          <a:p>
            <a:r>
              <a:rPr lang="en-US" sz="1050" dirty="0"/>
              <a:t>DFS by </a:t>
            </a:r>
            <a:r>
              <a:rPr lang="en-US" sz="1050" dirty="0" err="1"/>
              <a:t>MPR</a:t>
            </a:r>
            <a:r>
              <a:rPr lang="en-US" sz="1050" dirty="0"/>
              <a:t> status in patients with </a:t>
            </a:r>
            <a:r>
              <a:rPr lang="en-US" sz="1050" dirty="0" err="1"/>
              <a:t>R0</a:t>
            </a:r>
            <a:r>
              <a:rPr lang="en-US" sz="1050" dirty="0"/>
              <a:t> resections (n=137)</a:t>
            </a:r>
          </a:p>
        </p:txBody>
      </p:sp>
      <p:sp>
        <p:nvSpPr>
          <p:cNvPr id="6" name="TextBox 5">
            <a:extLst>
              <a:ext uri="{FF2B5EF4-FFF2-40B4-BE49-F238E27FC236}">
                <a16:creationId xmlns:a16="http://schemas.microsoft.com/office/drawing/2014/main" id="{C3BB3760-B8E2-3F0A-D470-A2FB18D410BB}"/>
              </a:ext>
            </a:extLst>
          </p:cNvPr>
          <p:cNvSpPr txBox="1"/>
          <p:nvPr/>
        </p:nvSpPr>
        <p:spPr>
          <a:xfrm>
            <a:off x="7471719" y="5955464"/>
            <a:ext cx="3248005" cy="253916"/>
          </a:xfrm>
          <a:prstGeom prst="rect">
            <a:avLst/>
          </a:prstGeom>
          <a:noFill/>
        </p:spPr>
        <p:txBody>
          <a:bodyPr wrap="none" rtlCol="0">
            <a:spAutoFit/>
          </a:bodyPr>
          <a:lstStyle/>
          <a:p>
            <a:r>
              <a:rPr lang="en-US" sz="1050" dirty="0"/>
              <a:t>OS by </a:t>
            </a:r>
            <a:r>
              <a:rPr lang="en-US" sz="1050" dirty="0" err="1"/>
              <a:t>MPR</a:t>
            </a:r>
            <a:r>
              <a:rPr lang="en-US" sz="1050" dirty="0"/>
              <a:t> status in patients with </a:t>
            </a:r>
            <a:r>
              <a:rPr lang="en-US" sz="1050" dirty="0" err="1"/>
              <a:t>R0</a:t>
            </a:r>
            <a:r>
              <a:rPr lang="en-US" sz="1050" dirty="0"/>
              <a:t> resections (n=137)</a:t>
            </a:r>
          </a:p>
        </p:txBody>
      </p:sp>
      <p:sp>
        <p:nvSpPr>
          <p:cNvPr id="8" name="Footer Placeholder 7">
            <a:extLst>
              <a:ext uri="{FF2B5EF4-FFF2-40B4-BE49-F238E27FC236}">
                <a16:creationId xmlns:a16="http://schemas.microsoft.com/office/drawing/2014/main" id="{425D3DBC-E0AC-F774-9AFD-BDA7EAAE134B}"/>
              </a:ext>
            </a:extLst>
          </p:cNvPr>
          <p:cNvSpPr>
            <a:spLocks noGrp="1"/>
          </p:cNvSpPr>
          <p:nvPr>
            <p:ph type="ftr" sz="quarter" idx="3"/>
          </p:nvPr>
        </p:nvSpPr>
        <p:spPr/>
        <p:txBody>
          <a:bodyPr/>
          <a:lstStyle/>
          <a:p>
            <a:r>
              <a:rPr lang="en-US" sz="1200" dirty="0"/>
              <a:t>DFS, disease-free survival; HR, hazard ratio, </a:t>
            </a:r>
            <a:r>
              <a:rPr lang="en-US" sz="1200" dirty="0" err="1"/>
              <a:t>MPR</a:t>
            </a:r>
            <a:r>
              <a:rPr lang="en-US" sz="1200" dirty="0"/>
              <a:t>, major pathologic response; OS, overall survival; R0, complete surgical resection</a:t>
            </a:r>
          </a:p>
          <a:p>
            <a:r>
              <a:rPr lang="en-US" sz="1200" dirty="0" err="1"/>
              <a:t>Chaft</a:t>
            </a:r>
            <a:r>
              <a:rPr lang="en-US" sz="1200" dirty="0"/>
              <a:t> JE, et al. </a:t>
            </a:r>
            <a:r>
              <a:rPr lang="en-US" sz="1200" i="1" dirty="0"/>
              <a:t>Nat Med. </a:t>
            </a:r>
            <a:r>
              <a:rPr lang="en-US" sz="1200" dirty="0"/>
              <a:t>2022;28(10):2155-2161. doi:10.1038/s41591-022-01962-5</a:t>
            </a:r>
          </a:p>
        </p:txBody>
      </p:sp>
      <p:grpSp>
        <p:nvGrpSpPr>
          <p:cNvPr id="11" name="Group 10">
            <a:extLst>
              <a:ext uri="{FF2B5EF4-FFF2-40B4-BE49-F238E27FC236}">
                <a16:creationId xmlns:a16="http://schemas.microsoft.com/office/drawing/2014/main" id="{F06B4843-2C12-261C-2F20-1F3A2EC659FE}"/>
              </a:ext>
            </a:extLst>
          </p:cNvPr>
          <p:cNvGrpSpPr/>
          <p:nvPr/>
        </p:nvGrpSpPr>
        <p:grpSpPr>
          <a:xfrm>
            <a:off x="409352" y="1184483"/>
            <a:ext cx="11373295" cy="4793527"/>
            <a:chOff x="409352" y="1184483"/>
            <a:chExt cx="11373295" cy="4793527"/>
          </a:xfrm>
        </p:grpSpPr>
        <p:pic>
          <p:nvPicPr>
            <p:cNvPr id="4" name="Picture 3">
              <a:extLst>
                <a:ext uri="{FF2B5EF4-FFF2-40B4-BE49-F238E27FC236}">
                  <a16:creationId xmlns:a16="http://schemas.microsoft.com/office/drawing/2014/main" id="{BA038D8A-2757-C6CF-BB40-97EE4E6E1332}"/>
                </a:ext>
              </a:extLst>
            </p:cNvPr>
            <p:cNvPicPr>
              <a:picLocks noChangeAspect="1"/>
            </p:cNvPicPr>
            <p:nvPr/>
          </p:nvPicPr>
          <p:blipFill rotWithShape="1">
            <a:blip r:embed="rId2"/>
            <a:srcRect t="1030"/>
            <a:stretch/>
          </p:blipFill>
          <p:spPr>
            <a:xfrm>
              <a:off x="409352" y="1272515"/>
              <a:ext cx="11373295" cy="4705495"/>
            </a:xfrm>
            <a:prstGeom prst="rect">
              <a:avLst/>
            </a:prstGeom>
          </p:spPr>
        </p:pic>
        <p:sp>
          <p:nvSpPr>
            <p:cNvPr id="9" name="Rectangle 8">
              <a:extLst>
                <a:ext uri="{FF2B5EF4-FFF2-40B4-BE49-F238E27FC236}">
                  <a16:creationId xmlns:a16="http://schemas.microsoft.com/office/drawing/2014/main" id="{1A226587-B74E-A872-7B8D-1DCE96F65932}"/>
                </a:ext>
              </a:extLst>
            </p:cNvPr>
            <p:cNvSpPr/>
            <p:nvPr/>
          </p:nvSpPr>
          <p:spPr>
            <a:xfrm>
              <a:off x="490631" y="1184483"/>
              <a:ext cx="347569" cy="347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943620-9117-970A-10E1-AFE0DF77F7B5}"/>
                </a:ext>
              </a:extLst>
            </p:cNvPr>
            <p:cNvSpPr/>
            <p:nvPr/>
          </p:nvSpPr>
          <p:spPr>
            <a:xfrm>
              <a:off x="6166765" y="1211297"/>
              <a:ext cx="347569" cy="347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54679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1308</Words>
  <Application>Microsoft Office PowerPoint</Application>
  <PresentationFormat>Widescreen</PresentationFormat>
  <Paragraphs>120</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Narrow</vt:lpstr>
      <vt:lpstr>Calibri</vt:lpstr>
      <vt:lpstr>HemOnc-2020</vt:lpstr>
      <vt:lpstr>Is There a Chemo-Free Approach for Early-Stage NSCLC?</vt:lpstr>
      <vt:lpstr>Disclaimer</vt:lpstr>
      <vt:lpstr>Why Consider a Chemo-Free Approach?</vt:lpstr>
      <vt:lpstr>Chemo-Free Periadjuvant Therapy Data Are Sparse</vt:lpstr>
      <vt:lpstr>Chemo-Free Adjuvant Therapy</vt:lpstr>
      <vt:lpstr>Chemo-Free Neoadjuvant Therapy</vt:lpstr>
      <vt:lpstr>LCMC3 Trial: Neoadjuvant Atezolizumab</vt:lpstr>
      <vt:lpstr>LCMC3: Pathological Response</vt:lpstr>
      <vt:lpstr>LCMC3: DFS and OS by MPR Status</vt:lpstr>
      <vt:lpstr>Neoadjuvant Durvalumab ± Stereotactic Body Radiotherapy (SBRT) in Early-Stage NSCLC: Phase 2</vt:lpstr>
      <vt:lpstr>NEOSTAR Trial Schema </vt:lpstr>
      <vt:lpstr>NEOSTAR: Pathologic Response to Neoadjuvant Nivolumab and Nivolumab + Ipilimumab </vt:lpstr>
      <vt:lpstr>NeoCOAST: Neoadjuvant Durvalumab +/– Novel Agents in Resectable, Early-Stage (I [&gt;2cm] to IIIA) NSCLC</vt:lpstr>
      <vt:lpstr>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2022-12-09T15:44:07Z</dcterms:modified>
</cp:coreProperties>
</file>