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7"/>
  </p:notesMasterIdLst>
  <p:sldIdLst>
    <p:sldId id="262" r:id="rId2"/>
    <p:sldId id="256" r:id="rId3"/>
    <p:sldId id="12506" r:id="rId4"/>
    <p:sldId id="2147470576" r:id="rId5"/>
    <p:sldId id="276" r:id="rId6"/>
    <p:sldId id="2147470578" r:id="rId7"/>
    <p:sldId id="2147470583" r:id="rId8"/>
    <p:sldId id="2147470584" r:id="rId9"/>
    <p:sldId id="307" r:id="rId10"/>
    <p:sldId id="308" r:id="rId11"/>
    <p:sldId id="2146847986" r:id="rId12"/>
    <p:sldId id="2147470580" r:id="rId13"/>
    <p:sldId id="2145706473" r:id="rId14"/>
    <p:sldId id="2147470587" r:id="rId15"/>
    <p:sldId id="21474705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48" userDrawn="1">
          <p15:clr>
            <a:srgbClr val="A4A3A4"/>
          </p15:clr>
        </p15:guide>
        <p15:guide id="4" orient="horz" pos="498" userDrawn="1">
          <p15:clr>
            <a:srgbClr val="A4A3A4"/>
          </p15:clr>
        </p15:guide>
        <p15:guide id="5" orient="horz" pos="576" userDrawn="1">
          <p15:clr>
            <a:srgbClr val="A4A3A4"/>
          </p15:clr>
        </p15:guide>
        <p15:guide id="6" orient="horz" pos="13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3" autoAdjust="0"/>
    <p:restoredTop sz="96327"/>
  </p:normalViewPr>
  <p:slideViewPr>
    <p:cSldViewPr snapToGrid="0">
      <p:cViewPr varScale="1">
        <p:scale>
          <a:sx n="114" d="100"/>
          <a:sy n="114" d="100"/>
        </p:scale>
        <p:origin x="852" y="102"/>
      </p:cViewPr>
      <p:guideLst>
        <p:guide orient="horz" pos="2160"/>
        <p:guide pos="3840"/>
        <p:guide orient="horz" pos="3948"/>
        <p:guide orient="horz" pos="498"/>
        <p:guide orient="horz" pos="576"/>
        <p:guide orient="horz" pos="13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spPr>
            <a:solidFill>
              <a:srgbClr val="600039"/>
            </a:solidFill>
            <a:ln>
              <a:noFill/>
            </a:ln>
            <a:effectLst/>
          </c:spPr>
          <c:invertIfNegative val="0"/>
          <c:dPt>
            <c:idx val="1"/>
            <c:invertIfNegative val="0"/>
            <c:bubble3D val="0"/>
            <c:spPr>
              <a:solidFill>
                <a:srgbClr val="00857C"/>
              </a:solidFill>
              <a:ln>
                <a:noFill/>
              </a:ln>
              <a:effectLst/>
            </c:spPr>
            <c:extLst>
              <c:ext xmlns:c16="http://schemas.microsoft.com/office/drawing/2014/chart" uri="{C3380CC4-5D6E-409C-BE32-E72D297353CC}">
                <c16:uniqueId val="{00000001-2B9F-9540-9B0B-B3D6E0D018D7}"/>
              </c:ext>
            </c:extLst>
          </c:dPt>
          <c:dPt>
            <c:idx val="4"/>
            <c:invertIfNegative val="0"/>
            <c:bubble3D val="0"/>
            <c:spPr>
              <a:solidFill>
                <a:srgbClr val="00857C"/>
              </a:solidFill>
              <a:ln>
                <a:noFill/>
              </a:ln>
              <a:effectLst/>
            </c:spPr>
            <c:extLst>
              <c:ext xmlns:c16="http://schemas.microsoft.com/office/drawing/2014/chart" uri="{C3380CC4-5D6E-409C-BE32-E72D297353CC}">
                <c16:uniqueId val="{00000003-2B9F-9540-9B0B-B3D6E0D018D7}"/>
              </c:ext>
            </c:extLst>
          </c:dPt>
          <c:dPt>
            <c:idx val="7"/>
            <c:invertIfNegative val="0"/>
            <c:bubble3D val="0"/>
            <c:spPr>
              <a:solidFill>
                <a:srgbClr val="00857C"/>
              </a:solidFill>
              <a:ln>
                <a:noFill/>
              </a:ln>
              <a:effectLst/>
            </c:spPr>
            <c:extLst>
              <c:ext xmlns:c16="http://schemas.microsoft.com/office/drawing/2014/chart" uri="{C3380CC4-5D6E-409C-BE32-E72D297353CC}">
                <c16:uniqueId val="{00000005-2B9F-9540-9B0B-B3D6E0D018D7}"/>
              </c:ext>
            </c:extLst>
          </c:dPt>
          <c:dPt>
            <c:idx val="10"/>
            <c:invertIfNegative val="0"/>
            <c:bubble3D val="0"/>
            <c:spPr>
              <a:solidFill>
                <a:srgbClr val="00857C"/>
              </a:solidFill>
              <a:ln>
                <a:noFill/>
              </a:ln>
              <a:effectLst/>
            </c:spPr>
            <c:extLst>
              <c:ext xmlns:c16="http://schemas.microsoft.com/office/drawing/2014/chart" uri="{C3380CC4-5D6E-409C-BE32-E72D297353CC}">
                <c16:uniqueId val="{00000007-2B9F-9540-9B0B-B3D6E0D018D7}"/>
              </c:ext>
            </c:extLst>
          </c:dPt>
          <c:dPt>
            <c:idx val="13"/>
            <c:invertIfNegative val="0"/>
            <c:bubble3D val="0"/>
            <c:spPr>
              <a:solidFill>
                <a:srgbClr val="00857C"/>
              </a:solidFill>
              <a:ln>
                <a:noFill/>
              </a:ln>
              <a:effectLst/>
            </c:spPr>
            <c:extLst>
              <c:ext xmlns:c16="http://schemas.microsoft.com/office/drawing/2014/chart" uri="{C3380CC4-5D6E-409C-BE32-E72D297353CC}">
                <c16:uniqueId val="{00000009-2B9F-9540-9B0B-B3D6E0D018D7}"/>
              </c:ext>
            </c:extLst>
          </c:dPt>
          <c:dPt>
            <c:idx val="16"/>
            <c:invertIfNegative val="0"/>
            <c:bubble3D val="0"/>
            <c:spPr>
              <a:solidFill>
                <a:srgbClr val="00857C"/>
              </a:solidFill>
              <a:ln>
                <a:noFill/>
              </a:ln>
              <a:effectLst/>
            </c:spPr>
            <c:extLst>
              <c:ext xmlns:c16="http://schemas.microsoft.com/office/drawing/2014/chart" uri="{C3380CC4-5D6E-409C-BE32-E72D297353CC}">
                <c16:uniqueId val="{0000000B-2B9F-9540-9B0B-B3D6E0D018D7}"/>
              </c:ext>
            </c:extLst>
          </c:dPt>
          <c:dPt>
            <c:idx val="19"/>
            <c:invertIfNegative val="0"/>
            <c:bubble3D val="0"/>
            <c:spPr>
              <a:solidFill>
                <a:srgbClr val="00857C"/>
              </a:solidFill>
              <a:ln>
                <a:noFill/>
              </a:ln>
              <a:effectLst/>
            </c:spPr>
            <c:extLst>
              <c:ext xmlns:c16="http://schemas.microsoft.com/office/drawing/2014/chart" uri="{C3380CC4-5D6E-409C-BE32-E72D297353CC}">
                <c16:uniqueId val="{0000000D-2B9F-9540-9B0B-B3D6E0D018D7}"/>
              </c:ext>
            </c:extLst>
          </c:dPt>
          <c:dPt>
            <c:idx val="22"/>
            <c:invertIfNegative val="0"/>
            <c:bubble3D val="0"/>
            <c:spPr>
              <a:solidFill>
                <a:srgbClr val="00857C"/>
              </a:solidFill>
              <a:ln>
                <a:noFill/>
              </a:ln>
              <a:effectLst/>
            </c:spPr>
            <c:extLst>
              <c:ext xmlns:c16="http://schemas.microsoft.com/office/drawing/2014/chart" uri="{C3380CC4-5D6E-409C-BE32-E72D297353CC}">
                <c16:uniqueId val="{0000000F-2B9F-9540-9B0B-B3D6E0D018D7}"/>
              </c:ext>
            </c:extLst>
          </c:dPt>
          <c:dPt>
            <c:idx val="25"/>
            <c:invertIfNegative val="0"/>
            <c:bubble3D val="0"/>
            <c:spPr>
              <a:solidFill>
                <a:srgbClr val="00857C"/>
              </a:solidFill>
              <a:ln>
                <a:noFill/>
              </a:ln>
              <a:effectLst/>
            </c:spPr>
            <c:extLst>
              <c:ext xmlns:c16="http://schemas.microsoft.com/office/drawing/2014/chart" uri="{C3380CC4-5D6E-409C-BE32-E72D297353CC}">
                <c16:uniqueId val="{00000011-2B9F-9540-9B0B-B3D6E0D018D7}"/>
              </c:ext>
            </c:extLst>
          </c:dPt>
          <c:dPt>
            <c:idx val="28"/>
            <c:invertIfNegative val="0"/>
            <c:bubble3D val="0"/>
            <c:spPr>
              <a:solidFill>
                <a:srgbClr val="00857C"/>
              </a:solidFill>
              <a:ln>
                <a:noFill/>
              </a:ln>
              <a:effectLst/>
            </c:spPr>
            <c:extLst>
              <c:ext xmlns:c16="http://schemas.microsoft.com/office/drawing/2014/chart" uri="{C3380CC4-5D6E-409C-BE32-E72D297353CC}">
                <c16:uniqueId val="{00000013-2B9F-9540-9B0B-B3D6E0D018D7}"/>
              </c:ext>
            </c:extLst>
          </c:dPt>
          <c:val>
            <c:numRef>
              <c:f>Sheet1!$C$2:$C$32</c:f>
              <c:numCache>
                <c:formatCode>General</c:formatCode>
                <c:ptCount val="31"/>
                <c:pt idx="1">
                  <c:v>1.0344827586206897</c:v>
                </c:pt>
                <c:pt idx="2">
                  <c:v>1.5490533562822721</c:v>
                </c:pt>
                <c:pt idx="4">
                  <c:v>0.17241379310344829</c:v>
                </c:pt>
                <c:pt idx="5">
                  <c:v>0.34423407917383825</c:v>
                </c:pt>
                <c:pt idx="7">
                  <c:v>0.17241379310344829</c:v>
                </c:pt>
                <c:pt idx="8">
                  <c:v>0</c:v>
                </c:pt>
                <c:pt idx="10">
                  <c:v>0.68965517241379315</c:v>
                </c:pt>
                <c:pt idx="11">
                  <c:v>0.17211703958691912</c:v>
                </c:pt>
                <c:pt idx="13">
                  <c:v>1.2068965517241379</c:v>
                </c:pt>
                <c:pt idx="14">
                  <c:v>0.34423407917383825</c:v>
                </c:pt>
                <c:pt idx="16">
                  <c:v>0.17241379310344829</c:v>
                </c:pt>
                <c:pt idx="17">
                  <c:v>0.51635111876075734</c:v>
                </c:pt>
                <c:pt idx="19">
                  <c:v>0.17241379310344829</c:v>
                </c:pt>
                <c:pt idx="20">
                  <c:v>0</c:v>
                </c:pt>
                <c:pt idx="22">
                  <c:v>6.0344827586206895</c:v>
                </c:pt>
                <c:pt idx="23">
                  <c:v>5.507745266781412</c:v>
                </c:pt>
                <c:pt idx="25">
                  <c:v>1.3793103448275863</c:v>
                </c:pt>
                <c:pt idx="26">
                  <c:v>1.2048192771084338</c:v>
                </c:pt>
                <c:pt idx="28">
                  <c:v>0.17241379310344829</c:v>
                </c:pt>
                <c:pt idx="29">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Grade 3-4</c:v>
                      </c:pt>
                    </c:strCache>
                  </c:strRef>
                </c15:tx>
              </c15:filteredSeriesTitle>
            </c:ext>
            <c:ext xmlns:c15="http://schemas.microsoft.com/office/drawing/2012/chart" uri="{02D57815-91ED-43cb-92C2-25804820EDAC}">
              <c15:filteredCategoryTitle>
                <c15:cat>
                  <c:strRef>
                    <c:extLst>
                      <c:ext uri="{02D57815-91ED-43cb-92C2-25804820EDAC}">
                        <c15:formulaRef>
                          <c15:sqref>Sheet1!$A$2:$A$32</c15:sqref>
                        </c15:formulaRef>
                      </c:ext>
                    </c:extLst>
                    <c:strCache>
                      <c:ptCount val="30"/>
                      <c:pt idx="1">
                        <c:v>Weight increased Pem</c:v>
                      </c:pt>
                      <c:pt idx="2">
                        <c:v>Weight increased Pbo</c:v>
                      </c:pt>
                      <c:pt idx="4">
                        <c:v>Pruritis Pem</c:v>
                      </c:pt>
                      <c:pt idx="5">
                        <c:v>Pruritis Pbo</c:v>
                      </c:pt>
                      <c:pt idx="7">
                        <c:v>Hypothyroidism Pem</c:v>
                      </c:pt>
                      <c:pt idx="8">
                        <c:v>Hypothyroidism Pbo</c:v>
                      </c:pt>
                      <c:pt idx="10">
                        <c:v>Arthralgia Pem</c:v>
                      </c:pt>
                      <c:pt idx="11">
                        <c:v>Arthralgia Pbo</c:v>
                      </c:pt>
                      <c:pt idx="13">
                        <c:v>Diarrhea Pem</c:v>
                      </c:pt>
                      <c:pt idx="14">
                        <c:v>Diarrhea Pbo</c:v>
                      </c:pt>
                      <c:pt idx="16">
                        <c:v>Fatigue Pem</c:v>
                      </c:pt>
                      <c:pt idx="17">
                        <c:v>Fatigue Pbo</c:v>
                      </c:pt>
                      <c:pt idx="19">
                        <c:v>Cough Pem</c:v>
                      </c:pt>
                      <c:pt idx="20">
                        <c:v>Cough Pbo</c:v>
                      </c:pt>
                      <c:pt idx="22">
                        <c:v>Hypertension Pem</c:v>
                      </c:pt>
                      <c:pt idx="23">
                        <c:v>Hypertension Pbo</c:v>
                      </c:pt>
                      <c:pt idx="25">
                        <c:v>Dyspnea Pem</c:v>
                      </c:pt>
                      <c:pt idx="26">
                        <c:v>Dyspnea Pbo</c:v>
                      </c:pt>
                      <c:pt idx="28">
                        <c:v>Hyperthyroidism Pem</c:v>
                      </c:pt>
                      <c:pt idx="29">
                        <c:v>Hyperthyroidism Pbo</c:v>
                      </c:pt>
                    </c:strCache>
                  </c:strRef>
                </c15:cat>
              </c15:filteredCategoryTitle>
            </c:ext>
            <c:ext xmlns:c16="http://schemas.microsoft.com/office/drawing/2014/chart" uri="{C3380CC4-5D6E-409C-BE32-E72D297353CC}">
              <c16:uniqueId val="{00000014-2B9F-9540-9B0B-B3D6E0D018D7}"/>
            </c:ext>
          </c:extLst>
        </c:ser>
        <c:ser>
          <c:idx val="2"/>
          <c:order val="1"/>
          <c:spPr>
            <a:solidFill>
              <a:srgbClr val="6ECEB2"/>
            </a:solidFill>
            <a:ln>
              <a:noFill/>
            </a:ln>
            <a:effectLst/>
          </c:spPr>
          <c:invertIfNegative val="0"/>
          <c:dPt>
            <c:idx val="2"/>
            <c:invertIfNegative val="0"/>
            <c:bubble3D val="0"/>
            <c:spPr>
              <a:solidFill>
                <a:srgbClr val="C09DAD"/>
              </a:solidFill>
              <a:ln>
                <a:noFill/>
              </a:ln>
              <a:effectLst/>
            </c:spPr>
            <c:extLst>
              <c:ext xmlns:c16="http://schemas.microsoft.com/office/drawing/2014/chart" uri="{C3380CC4-5D6E-409C-BE32-E72D297353CC}">
                <c16:uniqueId val="{00000016-2B9F-9540-9B0B-B3D6E0D018D7}"/>
              </c:ext>
            </c:extLst>
          </c:dPt>
          <c:dPt>
            <c:idx val="5"/>
            <c:invertIfNegative val="0"/>
            <c:bubble3D val="0"/>
            <c:spPr>
              <a:solidFill>
                <a:srgbClr val="C09DAD"/>
              </a:solidFill>
              <a:ln>
                <a:noFill/>
              </a:ln>
              <a:effectLst/>
            </c:spPr>
            <c:extLst>
              <c:ext xmlns:c16="http://schemas.microsoft.com/office/drawing/2014/chart" uri="{C3380CC4-5D6E-409C-BE32-E72D297353CC}">
                <c16:uniqueId val="{00000018-2B9F-9540-9B0B-B3D6E0D018D7}"/>
              </c:ext>
            </c:extLst>
          </c:dPt>
          <c:dPt>
            <c:idx val="8"/>
            <c:invertIfNegative val="0"/>
            <c:bubble3D val="0"/>
            <c:spPr>
              <a:solidFill>
                <a:srgbClr val="C09DAD"/>
              </a:solidFill>
              <a:ln>
                <a:noFill/>
              </a:ln>
              <a:effectLst/>
            </c:spPr>
            <c:extLst>
              <c:ext xmlns:c16="http://schemas.microsoft.com/office/drawing/2014/chart" uri="{C3380CC4-5D6E-409C-BE32-E72D297353CC}">
                <c16:uniqueId val="{0000001A-2B9F-9540-9B0B-B3D6E0D018D7}"/>
              </c:ext>
            </c:extLst>
          </c:dPt>
          <c:dPt>
            <c:idx val="11"/>
            <c:invertIfNegative val="0"/>
            <c:bubble3D val="0"/>
            <c:spPr>
              <a:solidFill>
                <a:srgbClr val="C09DAD"/>
              </a:solidFill>
              <a:ln>
                <a:noFill/>
              </a:ln>
              <a:effectLst/>
            </c:spPr>
            <c:extLst>
              <c:ext xmlns:c16="http://schemas.microsoft.com/office/drawing/2014/chart" uri="{C3380CC4-5D6E-409C-BE32-E72D297353CC}">
                <c16:uniqueId val="{0000001C-2B9F-9540-9B0B-B3D6E0D018D7}"/>
              </c:ext>
            </c:extLst>
          </c:dPt>
          <c:dPt>
            <c:idx val="14"/>
            <c:invertIfNegative val="0"/>
            <c:bubble3D val="0"/>
            <c:spPr>
              <a:solidFill>
                <a:srgbClr val="C09DAD"/>
              </a:solidFill>
              <a:ln>
                <a:noFill/>
              </a:ln>
              <a:effectLst/>
            </c:spPr>
            <c:extLst>
              <c:ext xmlns:c16="http://schemas.microsoft.com/office/drawing/2014/chart" uri="{C3380CC4-5D6E-409C-BE32-E72D297353CC}">
                <c16:uniqueId val="{0000001E-2B9F-9540-9B0B-B3D6E0D018D7}"/>
              </c:ext>
            </c:extLst>
          </c:dPt>
          <c:dPt>
            <c:idx val="17"/>
            <c:invertIfNegative val="0"/>
            <c:bubble3D val="0"/>
            <c:spPr>
              <a:solidFill>
                <a:srgbClr val="C09DAD"/>
              </a:solidFill>
              <a:ln>
                <a:noFill/>
              </a:ln>
              <a:effectLst/>
            </c:spPr>
            <c:extLst>
              <c:ext xmlns:c16="http://schemas.microsoft.com/office/drawing/2014/chart" uri="{C3380CC4-5D6E-409C-BE32-E72D297353CC}">
                <c16:uniqueId val="{00000020-2B9F-9540-9B0B-B3D6E0D018D7}"/>
              </c:ext>
            </c:extLst>
          </c:dPt>
          <c:dPt>
            <c:idx val="20"/>
            <c:invertIfNegative val="0"/>
            <c:bubble3D val="0"/>
            <c:spPr>
              <a:solidFill>
                <a:srgbClr val="C09DAD"/>
              </a:solidFill>
              <a:ln>
                <a:noFill/>
              </a:ln>
              <a:effectLst/>
            </c:spPr>
            <c:extLst>
              <c:ext xmlns:c16="http://schemas.microsoft.com/office/drawing/2014/chart" uri="{C3380CC4-5D6E-409C-BE32-E72D297353CC}">
                <c16:uniqueId val="{00000022-2B9F-9540-9B0B-B3D6E0D018D7}"/>
              </c:ext>
            </c:extLst>
          </c:dPt>
          <c:dPt>
            <c:idx val="23"/>
            <c:invertIfNegative val="0"/>
            <c:bubble3D val="0"/>
            <c:spPr>
              <a:solidFill>
                <a:srgbClr val="C09DAD"/>
              </a:solidFill>
              <a:ln>
                <a:noFill/>
              </a:ln>
              <a:effectLst/>
            </c:spPr>
            <c:extLst>
              <c:ext xmlns:c16="http://schemas.microsoft.com/office/drawing/2014/chart" uri="{C3380CC4-5D6E-409C-BE32-E72D297353CC}">
                <c16:uniqueId val="{00000024-2B9F-9540-9B0B-B3D6E0D018D7}"/>
              </c:ext>
            </c:extLst>
          </c:dPt>
          <c:dPt>
            <c:idx val="26"/>
            <c:invertIfNegative val="0"/>
            <c:bubble3D val="0"/>
            <c:spPr>
              <a:solidFill>
                <a:srgbClr val="C09DAD"/>
              </a:solidFill>
              <a:ln>
                <a:noFill/>
              </a:ln>
              <a:effectLst/>
            </c:spPr>
            <c:extLst>
              <c:ext xmlns:c16="http://schemas.microsoft.com/office/drawing/2014/chart" uri="{C3380CC4-5D6E-409C-BE32-E72D297353CC}">
                <c16:uniqueId val="{00000026-2B9F-9540-9B0B-B3D6E0D018D7}"/>
              </c:ext>
            </c:extLst>
          </c:dPt>
          <c:dPt>
            <c:idx val="29"/>
            <c:invertIfNegative val="0"/>
            <c:bubble3D val="0"/>
            <c:spPr>
              <a:solidFill>
                <a:srgbClr val="C09DAD"/>
              </a:solidFill>
              <a:ln>
                <a:noFill/>
              </a:ln>
              <a:effectLst/>
            </c:spPr>
            <c:extLst>
              <c:ext xmlns:c16="http://schemas.microsoft.com/office/drawing/2014/chart" uri="{C3380CC4-5D6E-409C-BE32-E72D297353CC}">
                <c16:uniqueId val="{00000028-2B9F-9540-9B0B-B3D6E0D018D7}"/>
              </c:ext>
            </c:extLst>
          </c:dPt>
          <c:val>
            <c:numRef>
              <c:f>Sheet1!$B$2:$B$32</c:f>
              <c:numCache>
                <c:formatCode>General</c:formatCode>
                <c:ptCount val="31"/>
                <c:pt idx="1">
                  <c:v>21.896551724137932</c:v>
                </c:pt>
                <c:pt idx="2">
                  <c:v>27.366609294320138</c:v>
                </c:pt>
                <c:pt idx="4">
                  <c:v>21.379310344827587</c:v>
                </c:pt>
                <c:pt idx="5">
                  <c:v>12.392426850258177</c:v>
                </c:pt>
                <c:pt idx="7">
                  <c:v>20.517241379310345</c:v>
                </c:pt>
                <c:pt idx="8">
                  <c:v>4.6471600688468158</c:v>
                </c:pt>
                <c:pt idx="10">
                  <c:v>17.931034482758623</c:v>
                </c:pt>
                <c:pt idx="11">
                  <c:v>12.736660929432015</c:v>
                </c:pt>
                <c:pt idx="13">
                  <c:v>17.068965517241381</c:v>
                </c:pt>
                <c:pt idx="14">
                  <c:v>13.941480206540449</c:v>
                </c:pt>
                <c:pt idx="16">
                  <c:v>16.379310344827587</c:v>
                </c:pt>
                <c:pt idx="17">
                  <c:v>14.802065404475044</c:v>
                </c:pt>
                <c:pt idx="19">
                  <c:v>14.827586206896552</c:v>
                </c:pt>
                <c:pt idx="20">
                  <c:v>16.749273628439582</c:v>
                </c:pt>
                <c:pt idx="22">
                  <c:v>5.5172413793103452</c:v>
                </c:pt>
                <c:pt idx="23">
                  <c:v>7.2289156626506026</c:v>
                </c:pt>
                <c:pt idx="25">
                  <c:v>10</c:v>
                </c:pt>
                <c:pt idx="26">
                  <c:v>11.187607573149743</c:v>
                </c:pt>
                <c:pt idx="28">
                  <c:v>10.517241379310345</c:v>
                </c:pt>
                <c:pt idx="29">
                  <c:v>2.9259896729776251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Grade 1-2</c:v>
                      </c:pt>
                    </c:strCache>
                  </c:strRef>
                </c15:tx>
              </c15:filteredSeriesTitle>
            </c:ext>
            <c:ext xmlns:c15="http://schemas.microsoft.com/office/drawing/2012/chart" uri="{02D57815-91ED-43cb-92C2-25804820EDAC}">
              <c15:filteredCategoryTitle>
                <c15:cat>
                  <c:strRef>
                    <c:extLst>
                      <c:ext uri="{02D57815-91ED-43cb-92C2-25804820EDAC}">
                        <c15:formulaRef>
                          <c15:sqref>Sheet1!$A$2:$A$32</c15:sqref>
                        </c15:formulaRef>
                      </c:ext>
                    </c:extLst>
                    <c:strCache>
                      <c:ptCount val="30"/>
                      <c:pt idx="1">
                        <c:v>Weight increased Pem</c:v>
                      </c:pt>
                      <c:pt idx="2">
                        <c:v>Weight increased Pbo</c:v>
                      </c:pt>
                      <c:pt idx="4">
                        <c:v>Pruritis Pem</c:v>
                      </c:pt>
                      <c:pt idx="5">
                        <c:v>Pruritis Pbo</c:v>
                      </c:pt>
                      <c:pt idx="7">
                        <c:v>Hypothyroidism Pem</c:v>
                      </c:pt>
                      <c:pt idx="8">
                        <c:v>Hypothyroidism Pbo</c:v>
                      </c:pt>
                      <c:pt idx="10">
                        <c:v>Arthralgia Pem</c:v>
                      </c:pt>
                      <c:pt idx="11">
                        <c:v>Arthralgia Pbo</c:v>
                      </c:pt>
                      <c:pt idx="13">
                        <c:v>Diarrhea Pem</c:v>
                      </c:pt>
                      <c:pt idx="14">
                        <c:v>Diarrhea Pbo</c:v>
                      </c:pt>
                      <c:pt idx="16">
                        <c:v>Fatigue Pem</c:v>
                      </c:pt>
                      <c:pt idx="17">
                        <c:v>Fatigue Pbo</c:v>
                      </c:pt>
                      <c:pt idx="19">
                        <c:v>Cough Pem</c:v>
                      </c:pt>
                      <c:pt idx="20">
                        <c:v>Cough Pbo</c:v>
                      </c:pt>
                      <c:pt idx="22">
                        <c:v>Hypertension Pem</c:v>
                      </c:pt>
                      <c:pt idx="23">
                        <c:v>Hypertension Pbo</c:v>
                      </c:pt>
                      <c:pt idx="25">
                        <c:v>Dyspnea Pem</c:v>
                      </c:pt>
                      <c:pt idx="26">
                        <c:v>Dyspnea Pbo</c:v>
                      </c:pt>
                      <c:pt idx="28">
                        <c:v>Hyperthyroidism Pem</c:v>
                      </c:pt>
                      <c:pt idx="29">
                        <c:v>Hyperthyroidism Pbo</c:v>
                      </c:pt>
                    </c:strCache>
                  </c:strRef>
                </c15:cat>
              </c15:filteredCategoryTitle>
            </c:ext>
            <c:ext xmlns:c16="http://schemas.microsoft.com/office/drawing/2014/chart" uri="{C3380CC4-5D6E-409C-BE32-E72D297353CC}">
              <c16:uniqueId val="{00000029-2B9F-9540-9B0B-B3D6E0D018D7}"/>
            </c:ext>
          </c:extLst>
        </c:ser>
        <c:dLbls>
          <c:showLegendKey val="0"/>
          <c:showVal val="0"/>
          <c:showCatName val="0"/>
          <c:showSerName val="0"/>
          <c:showPercent val="0"/>
          <c:showBubbleSize val="0"/>
        </c:dLbls>
        <c:gapWidth val="25"/>
        <c:overlap val="100"/>
        <c:axId val="1050520072"/>
        <c:axId val="1050515808"/>
      </c:barChart>
      <c:catAx>
        <c:axId val="1050520072"/>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0515808"/>
        <c:crosses val="autoZero"/>
        <c:auto val="1"/>
        <c:lblAlgn val="ctr"/>
        <c:lblOffset val="100"/>
        <c:noMultiLvlLbl val="0"/>
      </c:catAx>
      <c:valAx>
        <c:axId val="1050515808"/>
        <c:scaling>
          <c:orientation val="minMax"/>
          <c:max val="5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Incidence,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50520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6156434760888"/>
          <c:y val="5.8853638962204337E-2"/>
          <c:w val="0.5606915782100329"/>
          <c:h val="0.66620128618582497"/>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8F108A"/>
              </a:solidFill>
              <a:ln>
                <a:noFill/>
              </a:ln>
              <a:effectLst/>
            </c:spPr>
            <c:extLst>
              <c:ext xmlns:c16="http://schemas.microsoft.com/office/drawing/2014/chart" uri="{C3380CC4-5D6E-409C-BE32-E72D297353CC}">
                <c16:uniqueId val="{00000001-A1FE-4BF0-AE29-6927AF5BCF9B}"/>
              </c:ext>
            </c:extLst>
          </c:dPt>
          <c:dPt>
            <c:idx val="1"/>
            <c:invertIfNegative val="0"/>
            <c:bubble3D val="0"/>
            <c:spPr>
              <a:solidFill>
                <a:schemeClr val="tx2"/>
              </a:solidFill>
              <a:ln>
                <a:noFill/>
              </a:ln>
              <a:effectLst/>
            </c:spPr>
            <c:extLst>
              <c:ext xmlns:c16="http://schemas.microsoft.com/office/drawing/2014/chart" uri="{C3380CC4-5D6E-409C-BE32-E72D297353CC}">
                <c16:uniqueId val="{00000002-A1FE-4BF0-AE29-6927AF5BCF9B}"/>
              </c:ext>
            </c:extLst>
          </c:dPt>
          <c:dLbls>
            <c:dLbl>
              <c:idx val="0"/>
              <c:tx>
                <c:rich>
                  <a:bodyPr/>
                  <a:lstStyle/>
                  <a:p>
                    <a:fld id="{A67EC353-B49E-40AB-8530-007857934DA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FE-4BF0-AE29-6927AF5BCF9B}"/>
                </c:ext>
              </c:extLst>
            </c:dLbl>
            <c:dLbl>
              <c:idx val="1"/>
              <c:tx>
                <c:rich>
                  <a:bodyPr/>
                  <a:lstStyle/>
                  <a:p>
                    <a:fld id="{CBFF512C-C606-4DA7-908E-CCDB0D53D12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FE-4BF0-AE29-6927AF5BCF9B}"/>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j-lt"/>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General</c:formatCode>
                <c:ptCount val="2"/>
                <c:pt idx="0">
                  <c:v>2.2000000000000002</c:v>
                </c:pt>
                <c:pt idx="1">
                  <c:v>24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CT alone (N=179)</c:v>
                      </c:pt>
                      <c:pt idx="1">
                        <c:v>Nivolumab + CT (N=179)</c:v>
                      </c:pt>
                    </c:strCache>
                  </c:strRef>
                </c15:cat>
              </c15:filteredCategoryTitle>
            </c:ext>
            <c:ext xmlns:c16="http://schemas.microsoft.com/office/drawing/2014/chart" uri="{C3380CC4-5D6E-409C-BE32-E72D297353CC}">
              <c16:uniqueId val="{00000003-A1FE-4BF0-AE29-6927AF5BCF9B}"/>
            </c:ext>
          </c:extLst>
        </c:ser>
        <c:dLbls>
          <c:showLegendKey val="0"/>
          <c:showVal val="0"/>
          <c:showCatName val="0"/>
          <c:showSerName val="0"/>
          <c:showPercent val="0"/>
          <c:showBubbleSize val="0"/>
        </c:dLbls>
        <c:gapWidth val="50"/>
        <c:axId val="-769186096"/>
        <c:axId val="-769188816"/>
      </c:barChart>
      <c:catAx>
        <c:axId val="-769186096"/>
        <c:scaling>
          <c:orientation val="minMax"/>
        </c:scaling>
        <c:delete val="0"/>
        <c:axPos val="l"/>
        <c:numFmt formatCode="General" sourceLinked="1"/>
        <c:majorTickMark val="none"/>
        <c:minorTickMark val="none"/>
        <c:tickLblPos val="nextTo"/>
        <c:spPr>
          <a:noFill/>
          <a:ln w="9525" cap="flat" cmpd="sng" algn="ctr">
            <a:solidFill>
              <a:srgbClr val="3C1053"/>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Calibri" panose="020F0502020204030204" pitchFamily="34" charset="0"/>
              </a:defRPr>
            </a:pPr>
            <a:endParaRPr lang="en-US"/>
          </a:p>
        </c:txPr>
        <c:crossAx val="-769188816"/>
        <c:crosses val="autoZero"/>
        <c:auto val="1"/>
        <c:lblAlgn val="ctr"/>
        <c:lblOffset val="100"/>
        <c:noMultiLvlLbl val="0"/>
      </c:catAx>
      <c:valAx>
        <c:axId val="-76918881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2"/>
                    </a:solidFill>
                    <a:latin typeface="+mj-lt"/>
                    <a:ea typeface="+mn-ea"/>
                    <a:cs typeface="Calibri" panose="020F0502020204030204" pitchFamily="34" charset="0"/>
                  </a:defRPr>
                </a:pPr>
                <a:r>
                  <a:rPr lang="en-GB" sz="1200" b="1"/>
                  <a:t>Pathological complete response rate (%)</a:t>
                </a:r>
              </a:p>
            </c:rich>
          </c:tx>
          <c:layout>
            <c:manualLayout>
              <c:xMode val="edge"/>
              <c:yMode val="edge"/>
              <c:x val="0.37581062592477077"/>
              <c:y val="0.8432618481390747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j-lt"/>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Calibri" panose="020F0502020204030204" pitchFamily="34" charset="0"/>
              </a:defRPr>
            </a:pPr>
            <a:endParaRPr lang="en-US"/>
          </a:p>
        </c:txPr>
        <c:crossAx val="-76918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mj-lt"/>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31973991977645"/>
          <c:y val="5.8853638962204337E-2"/>
          <c:w val="0.57272082922708445"/>
          <c:h val="0.67385225925091152"/>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8F108A"/>
              </a:solidFill>
              <a:ln>
                <a:noFill/>
              </a:ln>
              <a:effectLst/>
            </c:spPr>
            <c:extLst>
              <c:ext xmlns:c16="http://schemas.microsoft.com/office/drawing/2014/chart" uri="{C3380CC4-5D6E-409C-BE32-E72D297353CC}">
                <c16:uniqueId val="{00000001-8FE3-432E-9E46-58891C270CB6}"/>
              </c:ext>
            </c:extLst>
          </c:dPt>
          <c:dPt>
            <c:idx val="1"/>
            <c:invertIfNegative val="0"/>
            <c:bubble3D val="0"/>
            <c:spPr>
              <a:solidFill>
                <a:schemeClr val="tx2"/>
              </a:solidFill>
              <a:ln>
                <a:noFill/>
              </a:ln>
              <a:effectLst/>
            </c:spPr>
            <c:extLst>
              <c:ext xmlns:c16="http://schemas.microsoft.com/office/drawing/2014/chart" uri="{C3380CC4-5D6E-409C-BE32-E72D297353CC}">
                <c16:uniqueId val="{00000002-8FE3-432E-9E46-58891C270CB6}"/>
              </c:ext>
            </c:extLst>
          </c:dPt>
          <c:dLbls>
            <c:dLbl>
              <c:idx val="0"/>
              <c:tx>
                <c:rich>
                  <a:bodyPr/>
                  <a:lstStyle/>
                  <a:p>
                    <a:fld id="{A67EC353-B49E-40AB-8530-007857934DA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E3-432E-9E46-58891C270CB6}"/>
                </c:ext>
              </c:extLst>
            </c:dLbl>
            <c:dLbl>
              <c:idx val="1"/>
              <c:tx>
                <c:rich>
                  <a:bodyPr/>
                  <a:lstStyle/>
                  <a:p>
                    <a:fld id="{CBFF512C-C606-4DA7-908E-CCDB0D53D12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E3-432E-9E46-58891C270CB6}"/>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j-lt"/>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General</c:formatCode>
                <c:ptCount val="2"/>
                <c:pt idx="0">
                  <c:v>6.9</c:v>
                </c:pt>
                <c:pt idx="1">
                  <c:v>36.799999999999997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CT alone (N=29)</c:v>
                      </c:pt>
                      <c:pt idx="1">
                        <c:v>Nivolumab + CT (N=57)</c:v>
                      </c:pt>
                    </c:strCache>
                  </c:strRef>
                </c15:cat>
              </c15:filteredCategoryTitle>
            </c:ext>
            <c:ext xmlns:c16="http://schemas.microsoft.com/office/drawing/2014/chart" uri="{C3380CC4-5D6E-409C-BE32-E72D297353CC}">
              <c16:uniqueId val="{00000003-8FE3-432E-9E46-58891C270CB6}"/>
            </c:ext>
          </c:extLst>
        </c:ser>
        <c:dLbls>
          <c:showLegendKey val="0"/>
          <c:showVal val="0"/>
          <c:showCatName val="0"/>
          <c:showSerName val="0"/>
          <c:showPercent val="0"/>
          <c:showBubbleSize val="0"/>
        </c:dLbls>
        <c:gapWidth val="50"/>
        <c:axId val="-769186640"/>
        <c:axId val="-769185552"/>
      </c:barChart>
      <c:catAx>
        <c:axId val="-769186640"/>
        <c:scaling>
          <c:orientation val="minMax"/>
        </c:scaling>
        <c:delete val="0"/>
        <c:axPos val="l"/>
        <c:numFmt formatCode="General" sourceLinked="1"/>
        <c:majorTickMark val="none"/>
        <c:minorTickMark val="none"/>
        <c:tickLblPos val="nextTo"/>
        <c:spPr>
          <a:noFill/>
          <a:ln w="9525" cap="flat" cmpd="sng" algn="ctr">
            <a:solidFill>
              <a:srgbClr val="3C1053"/>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j-lt"/>
                <a:ea typeface="+mn-ea"/>
                <a:cs typeface="Calibri" panose="020F0502020204030204" pitchFamily="34" charset="0"/>
              </a:defRPr>
            </a:pPr>
            <a:endParaRPr lang="en-US"/>
          </a:p>
        </c:txPr>
        <c:crossAx val="-769185552"/>
        <c:crosses val="autoZero"/>
        <c:auto val="1"/>
        <c:lblAlgn val="ctr"/>
        <c:lblOffset val="100"/>
        <c:noMultiLvlLbl val="0"/>
      </c:catAx>
      <c:valAx>
        <c:axId val="-76918555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2"/>
                    </a:solidFill>
                    <a:latin typeface="+mj-lt"/>
                    <a:ea typeface="+mn-ea"/>
                    <a:cs typeface="Calibri" panose="020F0502020204030204" pitchFamily="34" charset="0"/>
                  </a:defRPr>
                </a:pPr>
                <a:r>
                  <a:rPr lang="en-GB" b="1"/>
                  <a:t>Pathological complete response rate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j-lt"/>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j-lt"/>
                <a:ea typeface="+mn-ea"/>
                <a:cs typeface="Calibri" panose="020F0502020204030204" pitchFamily="34" charset="0"/>
              </a:defRPr>
            </a:pPr>
            <a:endParaRPr lang="en-US"/>
          </a:p>
        </c:txPr>
        <c:crossAx val="-769186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latin typeface="+mj-lt"/>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6156434760888"/>
          <c:y val="5.8853638962204337E-2"/>
          <c:w val="0.5606915782100329"/>
          <c:h val="0.66620128618582497"/>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8F108A"/>
              </a:solidFill>
              <a:ln>
                <a:noFill/>
              </a:ln>
              <a:effectLst/>
            </c:spPr>
            <c:extLst>
              <c:ext xmlns:c16="http://schemas.microsoft.com/office/drawing/2014/chart" uri="{C3380CC4-5D6E-409C-BE32-E72D297353CC}">
                <c16:uniqueId val="{00000001-E6E5-4097-B774-AFAECE19FF65}"/>
              </c:ext>
            </c:extLst>
          </c:dPt>
          <c:dPt>
            <c:idx val="1"/>
            <c:invertIfNegative val="0"/>
            <c:bubble3D val="0"/>
            <c:spPr>
              <a:solidFill>
                <a:schemeClr val="tx2"/>
              </a:solidFill>
              <a:ln>
                <a:noFill/>
              </a:ln>
              <a:effectLst/>
            </c:spPr>
            <c:extLst>
              <c:ext xmlns:c16="http://schemas.microsoft.com/office/drawing/2014/chart" uri="{C3380CC4-5D6E-409C-BE32-E72D297353CC}">
                <c16:uniqueId val="{00000003-E6E5-4097-B774-AFAECE19FF65}"/>
              </c:ext>
            </c:extLst>
          </c:dPt>
          <c:dLbls>
            <c:dLbl>
              <c:idx val="0"/>
              <c:tx>
                <c:rich>
                  <a:bodyPr/>
                  <a:lstStyle/>
                  <a:p>
                    <a:fld id="{A67EC353-B49E-40AB-8530-007857934DA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E5-4097-B774-AFAECE19FF65}"/>
                </c:ext>
              </c:extLst>
            </c:dLbl>
            <c:dLbl>
              <c:idx val="1"/>
              <c:tx>
                <c:rich>
                  <a:bodyPr/>
                  <a:lstStyle/>
                  <a:p>
                    <a:fld id="{CBFF512C-C606-4DA7-908E-CCDB0D53D12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6E5-4097-B774-AFAECE19FF65}"/>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j-lt"/>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General</c:formatCode>
                <c:ptCount val="2"/>
                <c:pt idx="0">
                  <c:v>20.8</c:v>
                </c:pt>
                <c:pt idx="1">
                  <c:v>31.6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CT alone (N=179)</c:v>
                      </c:pt>
                      <c:pt idx="1">
                        <c:v>Nivolumab + CT (N=179)</c:v>
                      </c:pt>
                    </c:strCache>
                  </c:strRef>
                </c15:cat>
              </c15:filteredCategoryTitle>
            </c:ext>
            <c:ext xmlns:c16="http://schemas.microsoft.com/office/drawing/2014/chart" uri="{C3380CC4-5D6E-409C-BE32-E72D297353CC}">
              <c16:uniqueId val="{00000004-E6E5-4097-B774-AFAECE19FF65}"/>
            </c:ext>
          </c:extLst>
        </c:ser>
        <c:dLbls>
          <c:showLegendKey val="0"/>
          <c:showVal val="0"/>
          <c:showCatName val="0"/>
          <c:showSerName val="0"/>
          <c:showPercent val="0"/>
          <c:showBubbleSize val="0"/>
        </c:dLbls>
        <c:gapWidth val="50"/>
        <c:axId val="-769186096"/>
        <c:axId val="-769188816"/>
      </c:barChart>
      <c:catAx>
        <c:axId val="-769186096"/>
        <c:scaling>
          <c:orientation val="minMax"/>
        </c:scaling>
        <c:delete val="0"/>
        <c:axPos val="l"/>
        <c:numFmt formatCode="General" sourceLinked="1"/>
        <c:majorTickMark val="none"/>
        <c:minorTickMark val="none"/>
        <c:tickLblPos val="nextTo"/>
        <c:spPr>
          <a:noFill/>
          <a:ln w="9525" cap="flat" cmpd="sng" algn="ctr">
            <a:solidFill>
              <a:srgbClr val="3C1053"/>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Calibri" panose="020F0502020204030204" pitchFamily="34" charset="0"/>
              </a:defRPr>
            </a:pPr>
            <a:endParaRPr lang="en-US"/>
          </a:p>
        </c:txPr>
        <c:crossAx val="-769188816"/>
        <c:crosses val="autoZero"/>
        <c:auto val="1"/>
        <c:lblAlgn val="ctr"/>
        <c:lblOffset val="100"/>
        <c:noMultiLvlLbl val="0"/>
      </c:catAx>
      <c:valAx>
        <c:axId val="-76918881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2"/>
                    </a:solidFill>
                    <a:latin typeface="+mj-lt"/>
                    <a:ea typeface="+mn-ea"/>
                    <a:cs typeface="Calibri" panose="020F0502020204030204" pitchFamily="34" charset="0"/>
                  </a:defRPr>
                </a:pPr>
                <a:r>
                  <a:rPr lang="en-GB" sz="1200" b="1" dirty="0"/>
                  <a:t>Median EFS,</a:t>
                </a:r>
                <a:r>
                  <a:rPr lang="en-GB" sz="1200" b="1" baseline="0" dirty="0"/>
                  <a:t> months</a:t>
                </a:r>
                <a:endParaRPr lang="en-GB" sz="1200" b="1" dirty="0"/>
              </a:p>
            </c:rich>
          </c:tx>
          <c:layout>
            <c:manualLayout>
              <c:xMode val="edge"/>
              <c:yMode val="edge"/>
              <c:x val="1.6852322486511133E-2"/>
              <c:y val="0.7630068859178871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j-lt"/>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Calibri" panose="020F0502020204030204" pitchFamily="34" charset="0"/>
              </a:defRPr>
            </a:pPr>
            <a:endParaRPr lang="en-US"/>
          </a:p>
        </c:txPr>
        <c:crossAx val="-76918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mj-lt"/>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31973991977645"/>
          <c:y val="5.8853638962204337E-2"/>
          <c:w val="0.57272082922708445"/>
          <c:h val="0.67385225925091152"/>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8F108A"/>
              </a:solidFill>
              <a:ln>
                <a:noFill/>
              </a:ln>
              <a:effectLst/>
            </c:spPr>
            <c:extLst>
              <c:ext xmlns:c16="http://schemas.microsoft.com/office/drawing/2014/chart" uri="{C3380CC4-5D6E-409C-BE32-E72D297353CC}">
                <c16:uniqueId val="{00000001-0BDF-40DF-AE70-7C62FFAA6ADD}"/>
              </c:ext>
            </c:extLst>
          </c:dPt>
          <c:dPt>
            <c:idx val="1"/>
            <c:invertIfNegative val="0"/>
            <c:bubble3D val="0"/>
            <c:spPr>
              <a:solidFill>
                <a:schemeClr val="tx2"/>
              </a:solidFill>
              <a:ln>
                <a:noFill/>
              </a:ln>
              <a:effectLst/>
            </c:spPr>
            <c:extLst>
              <c:ext xmlns:c16="http://schemas.microsoft.com/office/drawing/2014/chart" uri="{C3380CC4-5D6E-409C-BE32-E72D297353CC}">
                <c16:uniqueId val="{00000003-0BDF-40DF-AE70-7C62FFAA6ADD}"/>
              </c:ext>
            </c:extLst>
          </c:dPt>
          <c:dLbls>
            <c:dLbl>
              <c:idx val="0"/>
              <c:tx>
                <c:rich>
                  <a:bodyPr/>
                  <a:lstStyle/>
                  <a:p>
                    <a:fld id="{A67EC353-B49E-40AB-8530-007857934DA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DF-40DF-AE70-7C62FFAA6ADD}"/>
                </c:ext>
              </c:extLst>
            </c:dLbl>
            <c:dLbl>
              <c:idx val="1"/>
              <c:tx>
                <c:rich>
                  <a:bodyPr/>
                  <a:lstStyle/>
                  <a:p>
                    <a:r>
                      <a:rPr lang="en-US" dirty="0"/>
                      <a:t>NR</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DF-40DF-AE70-7C62FFAA6ADD}"/>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j-lt"/>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General</c:formatCode>
                <c:ptCount val="2"/>
                <c:pt idx="0">
                  <c:v>18.3</c:v>
                </c:pt>
                <c:pt idx="1">
                  <c:v>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CT alone (N=29)</c:v>
                      </c:pt>
                      <c:pt idx="1">
                        <c:v>Nivolumab + CT (N=57)</c:v>
                      </c:pt>
                    </c:strCache>
                  </c:strRef>
                </c15:cat>
              </c15:filteredCategoryTitle>
            </c:ext>
            <c:ext xmlns:c16="http://schemas.microsoft.com/office/drawing/2014/chart" uri="{C3380CC4-5D6E-409C-BE32-E72D297353CC}">
              <c16:uniqueId val="{00000004-0BDF-40DF-AE70-7C62FFAA6ADD}"/>
            </c:ext>
          </c:extLst>
        </c:ser>
        <c:dLbls>
          <c:showLegendKey val="0"/>
          <c:showVal val="0"/>
          <c:showCatName val="0"/>
          <c:showSerName val="0"/>
          <c:showPercent val="0"/>
          <c:showBubbleSize val="0"/>
        </c:dLbls>
        <c:gapWidth val="50"/>
        <c:axId val="-769186640"/>
        <c:axId val="-769185552"/>
      </c:barChart>
      <c:catAx>
        <c:axId val="-769186640"/>
        <c:scaling>
          <c:orientation val="minMax"/>
        </c:scaling>
        <c:delete val="0"/>
        <c:axPos val="l"/>
        <c:numFmt formatCode="General" sourceLinked="1"/>
        <c:majorTickMark val="none"/>
        <c:minorTickMark val="none"/>
        <c:tickLblPos val="nextTo"/>
        <c:spPr>
          <a:noFill/>
          <a:ln w="9525" cap="flat" cmpd="sng" algn="ctr">
            <a:solidFill>
              <a:srgbClr val="3C1053"/>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j-lt"/>
                <a:ea typeface="+mn-ea"/>
                <a:cs typeface="Calibri" panose="020F0502020204030204" pitchFamily="34" charset="0"/>
              </a:defRPr>
            </a:pPr>
            <a:endParaRPr lang="en-US"/>
          </a:p>
        </c:txPr>
        <c:crossAx val="-769185552"/>
        <c:crosses val="autoZero"/>
        <c:auto val="1"/>
        <c:lblAlgn val="ctr"/>
        <c:lblOffset val="100"/>
        <c:noMultiLvlLbl val="0"/>
      </c:catAx>
      <c:valAx>
        <c:axId val="-76918555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2"/>
                    </a:solidFill>
                    <a:latin typeface="+mj-lt"/>
                    <a:ea typeface="+mn-ea"/>
                    <a:cs typeface="Calibri" panose="020F0502020204030204" pitchFamily="34" charset="0"/>
                  </a:defRPr>
                </a:pPr>
                <a:r>
                  <a:rPr lang="en-GB" b="1" dirty="0"/>
                  <a:t>Median PFS, months</a:t>
                </a:r>
              </a:p>
            </c:rich>
          </c:tx>
          <c:layout>
            <c:manualLayout>
              <c:xMode val="edge"/>
              <c:yMode val="edge"/>
              <c:x val="1.6601500347276983E-2"/>
              <c:y val="0.7656285480171126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j-lt"/>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j-lt"/>
                <a:ea typeface="+mn-ea"/>
                <a:cs typeface="Calibri" panose="020F0502020204030204" pitchFamily="34" charset="0"/>
              </a:defRPr>
            </a:pPr>
            <a:endParaRPr lang="en-US"/>
          </a:p>
        </c:txPr>
        <c:crossAx val="-769186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latin typeface="+mj-lt"/>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D6952-D8CB-1E4F-A9D0-DE9327D71A15}"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B0D4B-23CF-D84A-8429-C469933F8D02}" type="slidenum">
              <a:rPr lang="en-US" smtClean="0"/>
              <a:t>‹#›</a:t>
            </a:fld>
            <a:endParaRPr lang="en-US"/>
          </a:p>
        </p:txBody>
      </p:sp>
    </p:spTree>
    <p:extLst>
      <p:ext uri="{BB962C8B-B14F-4D97-AF65-F5344CB8AC3E}">
        <p14:creationId xmlns:p14="http://schemas.microsoft.com/office/powerpoint/2010/main" val="179263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dbbe23cfa6_0_0:notes"/>
          <p:cNvSpPr txBox="1">
            <a:spLocks noGrp="1"/>
          </p:cNvSpPr>
          <p:nvPr>
            <p:ph type="body" idx="1"/>
          </p:nvPr>
        </p:nvSpPr>
        <p:spPr>
          <a:xfrm>
            <a:off x="672465" y="4703852"/>
            <a:ext cx="5379600" cy="3848700"/>
          </a:xfrm>
          <a:prstGeom prst="rect">
            <a:avLst/>
          </a:prstGeom>
        </p:spPr>
        <p:txBody>
          <a:bodyPr spcFirstLastPara="1" wrap="square" lIns="91850" tIns="45925" rIns="91850" bIns="45925" anchor="t" anchorCtr="0">
            <a:noAutofit/>
          </a:bodyPr>
          <a:lstStyle/>
          <a:p>
            <a:pPr marL="0" lvl="0" indent="0" algn="l" rtl="0">
              <a:spcBef>
                <a:spcPts val="0"/>
              </a:spcBef>
              <a:spcAft>
                <a:spcPts val="0"/>
              </a:spcAft>
              <a:buNone/>
            </a:pPr>
            <a:endParaRPr dirty="0"/>
          </a:p>
        </p:txBody>
      </p:sp>
      <p:sp>
        <p:nvSpPr>
          <p:cNvPr id="520" name="Google Shape;520;gdbbe23cfa6_0_0: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94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58DACF-8309-2044-8EF4-AA7C90F4E9AA}" type="slidenum">
              <a:rPr lang="en-US" smtClean="0"/>
              <a:t>5</a:t>
            </a:fld>
            <a:endParaRPr lang="en-US"/>
          </a:p>
        </p:txBody>
      </p:sp>
    </p:spTree>
    <p:extLst>
      <p:ext uri="{BB962C8B-B14F-4D97-AF65-F5344CB8AC3E}">
        <p14:creationId xmlns:p14="http://schemas.microsoft.com/office/powerpoint/2010/main" val="266160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DC91C-C625-4332-BCB9-A35357D32F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90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81A2F10-48C9-4419-8F28-D3C639F6C789}" type="slidenum">
              <a:rPr kumimoji="0" lang="en-US"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763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81A2F10-48C9-4419-8F28-D3C639F6C789}" type="slidenum">
              <a:rPr kumimoji="0" lang="en-US"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2821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0543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1082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98178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4279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Title and List">
  <p:cSld name="6_Title and List">
    <p:spTree>
      <p:nvGrpSpPr>
        <p:cNvPr id="1" name="Shape 22"/>
        <p:cNvGrpSpPr/>
        <p:nvPr/>
      </p:nvGrpSpPr>
      <p:grpSpPr>
        <a:xfrm>
          <a:off x="0" y="0"/>
          <a:ext cx="0" cy="0"/>
          <a:chOff x="0" y="0"/>
          <a:chExt cx="0" cy="0"/>
        </a:xfrm>
      </p:grpSpPr>
      <p:sp>
        <p:nvSpPr>
          <p:cNvPr id="23" name="Google Shape;23;p3"/>
          <p:cNvSpPr txBox="1">
            <a:spLocks noGrp="1"/>
          </p:cNvSpPr>
          <p:nvPr>
            <p:ph type="body" idx="1"/>
          </p:nvPr>
        </p:nvSpPr>
        <p:spPr>
          <a:xfrm>
            <a:off x="355600" y="1265445"/>
            <a:ext cx="11361117" cy="4013627"/>
          </a:xfrm>
          <a:prstGeom prst="rect">
            <a:avLst/>
          </a:prstGeom>
          <a:noFill/>
          <a:ln>
            <a:noFill/>
          </a:ln>
        </p:spPr>
        <p:txBody>
          <a:bodyPr spcFirstLastPara="1" wrap="square" lIns="91425" tIns="45700" rIns="91425" bIns="45700" anchor="t" anchorCtr="0">
            <a:noAutofit/>
          </a:bodyPr>
          <a:lstStyle>
            <a:lvl1pPr marL="609585" lvl="0" indent="-440256" algn="l">
              <a:spcBef>
                <a:spcPts val="1600"/>
              </a:spcBef>
              <a:spcAft>
                <a:spcPts val="0"/>
              </a:spcAft>
              <a:buSzPts val="1600"/>
              <a:buFont typeface="Noto Sans Symbols"/>
              <a:buChar char="▪"/>
              <a:defRPr/>
            </a:lvl1pPr>
            <a:lvl2pPr marL="1219170" lvl="1" indent="-423323" algn="l">
              <a:spcBef>
                <a:spcPts val="800"/>
              </a:spcBef>
              <a:spcAft>
                <a:spcPts val="0"/>
              </a:spcAft>
              <a:buSzPts val="1400"/>
              <a:buChar char="−"/>
              <a:defRPr sz="1867"/>
            </a:lvl2pPr>
            <a:lvl3pPr marL="1828754" lvl="2" indent="-423323" algn="l">
              <a:spcBef>
                <a:spcPts val="800"/>
              </a:spcBef>
              <a:spcAft>
                <a:spcPts val="0"/>
              </a:spcAft>
              <a:buSzPts val="1400"/>
              <a:buChar char="•"/>
              <a:defRPr sz="1867"/>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4" name="Google Shape;24;p3"/>
          <p:cNvSpPr txBox="1">
            <a:spLocks noGrp="1"/>
          </p:cNvSpPr>
          <p:nvPr>
            <p:ph type="title"/>
          </p:nvPr>
        </p:nvSpPr>
        <p:spPr>
          <a:xfrm>
            <a:off x="355599" y="239712"/>
            <a:ext cx="11361119" cy="9918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39488" y="6356351"/>
            <a:ext cx="8360979" cy="36618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p:nvPr/>
        </p:nvSpPr>
        <p:spPr>
          <a:xfrm>
            <a:off x="11449269" y="6356351"/>
            <a:ext cx="563179" cy="366183"/>
          </a:xfrm>
          <a:prstGeom prst="rect">
            <a:avLst/>
          </a:prstGeom>
          <a:noFill/>
          <a:ln>
            <a:noFill/>
          </a:ln>
        </p:spPr>
        <p:txBody>
          <a:bodyPr spcFirstLastPara="1" wrap="square" lIns="121900" tIns="60933" rIns="121900" bIns="60933"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0094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 CONTENU">
    <p:spTree>
      <p:nvGrpSpPr>
        <p:cNvPr id="1" name=""/>
        <p:cNvGrpSpPr/>
        <p:nvPr/>
      </p:nvGrpSpPr>
      <p:grpSpPr>
        <a:xfrm>
          <a:off x="0" y="0"/>
          <a:ext cx="0" cy="0"/>
          <a:chOff x="0" y="0"/>
          <a:chExt cx="0" cy="0"/>
        </a:xfrm>
      </p:grpSpPr>
      <p:sp>
        <p:nvSpPr>
          <p:cNvPr id="2" name="Titre 1"/>
          <p:cNvSpPr>
            <a:spLocks noGrp="1"/>
          </p:cNvSpPr>
          <p:nvPr>
            <p:ph type="title"/>
          </p:nvPr>
        </p:nvSpPr>
        <p:spPr>
          <a:xfrm>
            <a:off x="583987" y="0"/>
            <a:ext cx="10769813" cy="1260181"/>
          </a:xfrm>
        </p:spPr>
        <p:txBody>
          <a:bodyPr>
            <a:normAutofit/>
          </a:bodyPr>
          <a:lstStyle>
            <a:lvl1pPr>
              <a:lnSpc>
                <a:spcPts val="3307"/>
              </a:lnSpc>
              <a:defRPr sz="3200"/>
            </a:lvl1pPr>
          </a:lstStyle>
          <a:p>
            <a:r>
              <a:rPr lang="fr-FR" dirty="0"/>
              <a:t>Modifiez le style du titre</a:t>
            </a:r>
          </a:p>
        </p:txBody>
      </p:sp>
      <p:sp>
        <p:nvSpPr>
          <p:cNvPr id="3" name="Espace réservé du contenu 2"/>
          <p:cNvSpPr>
            <a:spLocks noGrp="1"/>
          </p:cNvSpPr>
          <p:nvPr>
            <p:ph idx="1"/>
          </p:nvPr>
        </p:nvSpPr>
        <p:spPr>
          <a:xfrm>
            <a:off x="583987" y="1582912"/>
            <a:ext cx="10769813" cy="4308681"/>
          </a:xfrm>
        </p:spPr>
        <p:txBody>
          <a:bodyPr>
            <a:normAutofit/>
          </a:bodyPr>
          <a:lstStyle>
            <a:lvl1pPr>
              <a:lnSpc>
                <a:spcPct val="100000"/>
              </a:lnSpc>
              <a:spcBef>
                <a:spcPts val="0"/>
              </a:spcBef>
              <a:spcAft>
                <a:spcPts val="800"/>
              </a:spcAft>
              <a:buClr>
                <a:srgbClr val="F9B000"/>
              </a:buClr>
              <a:defRPr sz="2000">
                <a:solidFill>
                  <a:srgbClr val="042D4D"/>
                </a:solidFill>
              </a:defRPr>
            </a:lvl1pPr>
            <a:lvl2pPr marL="627047" indent="-176209">
              <a:spcBef>
                <a:spcPts val="0"/>
              </a:spcBef>
              <a:spcAft>
                <a:spcPts val="800"/>
              </a:spcAft>
              <a:buFont typeface="Police système"/>
              <a:buChar char="-"/>
              <a:tabLst/>
              <a:defRPr sz="1800">
                <a:solidFill>
                  <a:srgbClr val="042D4D"/>
                </a:solidFill>
              </a:defRPr>
            </a:lvl2pPr>
            <a:lvl3pPr>
              <a:spcBef>
                <a:spcPts val="0"/>
              </a:spcBef>
              <a:spcAft>
                <a:spcPts val="800"/>
              </a:spcAft>
              <a:defRPr sz="1600">
                <a:solidFill>
                  <a:srgbClr val="042D4D"/>
                </a:solidFill>
              </a:defRPr>
            </a:lvl3pPr>
            <a:lvl4pPr>
              <a:spcBef>
                <a:spcPts val="0"/>
              </a:spcBef>
              <a:spcAft>
                <a:spcPts val="600"/>
              </a:spcAft>
              <a:defRPr sz="1400"/>
            </a:lvl4pPr>
            <a:lvl5pPr>
              <a:spcBef>
                <a:spcPts val="0"/>
              </a:spcBef>
              <a:spcAft>
                <a:spcPts val="600"/>
              </a:spcAft>
              <a:defRPr sz="1400"/>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12"/>
          </p:nvPr>
        </p:nvSpPr>
        <p:spPr/>
        <p:txBody>
          <a:bodyPr/>
          <a:lstStyle>
            <a:lvl1pPr>
              <a:defRPr sz="1051">
                <a:solidFill>
                  <a:srgbClr val="042D4D"/>
                </a:solidFill>
              </a:defRPr>
            </a:lvl1pPr>
          </a:lstStyle>
          <a:p>
            <a:fld id="{7D72B18A-5E87-204B-91E6-5B68E6440D90}" type="slidenum">
              <a:rPr lang="fr-FR" smtClean="0"/>
              <a:pPr/>
              <a:t>‹#›</a:t>
            </a:fld>
            <a:endParaRPr lang="fr-FR" dirty="0"/>
          </a:p>
        </p:txBody>
      </p:sp>
      <p:sp>
        <p:nvSpPr>
          <p:cNvPr id="5" name="Espace réservé du contenu 4">
            <a:extLst>
              <a:ext uri="{FF2B5EF4-FFF2-40B4-BE49-F238E27FC236}">
                <a16:creationId xmlns:a16="http://schemas.microsoft.com/office/drawing/2014/main" id="{CE8E720C-A834-0F44-8CF9-ABC660554592}"/>
              </a:ext>
            </a:extLst>
          </p:cNvPr>
          <p:cNvSpPr>
            <a:spLocks noGrp="1"/>
          </p:cNvSpPr>
          <p:nvPr>
            <p:ph sz="quarter" idx="13" hasCustomPrompt="1"/>
          </p:nvPr>
        </p:nvSpPr>
        <p:spPr>
          <a:xfrm>
            <a:off x="584200" y="5891592"/>
            <a:ext cx="10769600" cy="736600"/>
          </a:xfrm>
        </p:spPr>
        <p:txBody>
          <a:bodyPr anchor="b">
            <a:normAutofit/>
          </a:bodyPr>
          <a:lstStyle>
            <a:lvl1pPr marL="0" indent="0">
              <a:spcAft>
                <a:spcPts val="400"/>
              </a:spcAft>
              <a:buNone/>
              <a:defRPr sz="1067" b="0">
                <a:solidFill>
                  <a:srgbClr val="042D4D"/>
                </a:solidFill>
              </a:defRPr>
            </a:lvl1pPr>
          </a:lstStyle>
          <a:p>
            <a:pPr lvl="0"/>
            <a:r>
              <a:rPr lang="fr-FR" dirty="0"/>
              <a:t>Références</a:t>
            </a:r>
          </a:p>
        </p:txBody>
      </p:sp>
    </p:spTree>
    <p:extLst>
      <p:ext uri="{BB962C8B-B14F-4D97-AF65-F5344CB8AC3E}">
        <p14:creationId xmlns:p14="http://schemas.microsoft.com/office/powerpoint/2010/main" val="2940510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ext Placeholder 13"/>
          <p:cNvSpPr>
            <a:spLocks noGrp="1"/>
          </p:cNvSpPr>
          <p:nvPr>
            <p:ph type="body" sz="quarter" idx="13" hasCustomPrompt="1"/>
          </p:nvPr>
        </p:nvSpPr>
        <p:spPr>
          <a:xfrm>
            <a:off x="529168" y="6311904"/>
            <a:ext cx="11135253" cy="390525"/>
          </a:xfrm>
        </p:spPr>
        <p:txBody>
          <a:bodyPr lIns="0" tIns="0" rIns="0" bIns="0" anchor="b">
            <a:noAutofit/>
          </a:bodyPr>
          <a:lstStyle>
            <a:lvl1pPr marL="0" indent="0" algn="l">
              <a:spcBef>
                <a:spcPts val="0"/>
              </a:spcBef>
              <a:spcAft>
                <a:spcPts val="0"/>
              </a:spcAft>
              <a:buNone/>
              <a:defRPr sz="1000" b="0">
                <a:solidFill>
                  <a:srgbClr val="000000"/>
                </a:solidFill>
                <a:latin typeface="+mn-lt"/>
              </a:defRPr>
            </a:lvl1pPr>
          </a:lstStyle>
          <a:p>
            <a:pPr lvl="0"/>
            <a:r>
              <a:rPr lang="en-US" dirty="0"/>
              <a:t>Footnotes</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5839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pour modifier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solidFill>
                  <a:prstClr val="black">
                    <a:tint val="75000"/>
                  </a:prstClr>
                </a:solidFill>
              </a:rPr>
              <a:pPr/>
              <a:t>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3A10D-7D5E-4932-A76F-CD1632FD3D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22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033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8507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9236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70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1757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6379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7293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962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81421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1" y="1296710"/>
            <a:ext cx="10515600" cy="2852737"/>
          </a:xfrm>
        </p:spPr>
        <p:txBody>
          <a:bodyPr>
            <a:normAutofit/>
          </a:bodyPr>
          <a:lstStyle/>
          <a:p>
            <a:pPr lvl="0"/>
            <a:r>
              <a:rPr lang="en-US" sz="4000" dirty="0"/>
              <a:t>What Are the Risks of Neoadjuvant</a:t>
            </a:r>
            <a:br>
              <a:rPr lang="en-US" sz="4000" dirty="0"/>
            </a:br>
            <a:r>
              <a:rPr lang="en-US" sz="4000" dirty="0"/>
              <a:t>and Adjuvant Immunotherapy in </a:t>
            </a:r>
            <a:r>
              <a:rPr lang="en-US" sz="4000" dirty="0" err="1"/>
              <a:t>Resectable</a:t>
            </a:r>
            <a:r>
              <a:rPr lang="en-US" sz="4000" dirty="0"/>
              <a:t> NSCLC?</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3930737"/>
            <a:ext cx="10515600" cy="2630384"/>
          </a:xfrm>
        </p:spPr>
        <p:txBody>
          <a:bodyPr>
            <a:normAutofit/>
          </a:bodyPr>
          <a:lstStyle/>
          <a:p>
            <a:r>
              <a:rPr lang="fr-FR" dirty="0"/>
              <a:t>Solange Peters, MD, PhD</a:t>
            </a:r>
          </a:p>
          <a:p>
            <a:r>
              <a:rPr lang="fr-FR" dirty="0"/>
              <a:t>Chair, </a:t>
            </a:r>
            <a:r>
              <a:rPr lang="fr-FR" dirty="0" err="1"/>
              <a:t>Medical</a:t>
            </a:r>
            <a:r>
              <a:rPr lang="fr-FR" dirty="0"/>
              <a:t> </a:t>
            </a:r>
            <a:r>
              <a:rPr lang="fr-FR" dirty="0" err="1"/>
              <a:t>Oncology</a:t>
            </a:r>
            <a:endParaRPr lang="fr-FR" dirty="0"/>
          </a:p>
          <a:p>
            <a:r>
              <a:rPr lang="fr-FR" dirty="0" err="1"/>
              <a:t>Oncology</a:t>
            </a:r>
            <a:r>
              <a:rPr lang="fr-FR" dirty="0"/>
              <a:t> </a:t>
            </a:r>
            <a:r>
              <a:rPr lang="fr-FR" dirty="0" err="1"/>
              <a:t>Department</a:t>
            </a:r>
            <a:r>
              <a:rPr lang="fr-FR" dirty="0"/>
              <a:t> – </a:t>
            </a:r>
            <a:r>
              <a:rPr lang="fr-FR" dirty="0" err="1"/>
              <a:t>CHUV</a:t>
            </a:r>
            <a:endParaRPr lang="fr-FR" dirty="0"/>
          </a:p>
          <a:p>
            <a:r>
              <a:rPr lang="fr-FR" dirty="0"/>
              <a:t>Lausanne </a:t>
            </a:r>
            <a:r>
              <a:rPr lang="fr-FR" dirty="0" err="1"/>
              <a:t>University</a:t>
            </a:r>
            <a:r>
              <a:rPr lang="fr-FR" dirty="0"/>
              <a:t> Hospital </a:t>
            </a:r>
          </a:p>
          <a:p>
            <a:r>
              <a:rPr lang="fr-FR" dirty="0"/>
              <a:t>Ludwig Institute</a:t>
            </a:r>
          </a:p>
          <a:p>
            <a:r>
              <a:rPr lang="fr-FR" dirty="0"/>
              <a:t>Lausanne, </a:t>
            </a:r>
            <a:r>
              <a:rPr lang="fr-FR" dirty="0" err="1"/>
              <a:t>Switzerland</a:t>
            </a:r>
            <a:endParaRPr lang="fr-FR" dirty="0"/>
          </a:p>
        </p:txBody>
      </p:sp>
    </p:spTree>
    <p:extLst>
      <p:ext uri="{BB962C8B-B14F-4D97-AF65-F5344CB8AC3E}">
        <p14:creationId xmlns:p14="http://schemas.microsoft.com/office/powerpoint/2010/main" val="245607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56256" y="3806906"/>
            <a:ext cx="5108389" cy="1935896"/>
          </a:xfrm>
          <a:prstGeom prst="rect">
            <a:avLst/>
          </a:prstGeom>
          <a:noFill/>
          <a:ln w="28575">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ea typeface="+mn-ea"/>
              <a:cs typeface="+mn-cs"/>
            </a:endParaRPr>
          </a:p>
        </p:txBody>
      </p:sp>
      <p:sp>
        <p:nvSpPr>
          <p:cNvPr id="3" name="Title 2"/>
          <p:cNvSpPr>
            <a:spLocks noGrp="1"/>
          </p:cNvSpPr>
          <p:nvPr>
            <p:ph type="title"/>
          </p:nvPr>
        </p:nvSpPr>
        <p:spPr>
          <a:xfrm>
            <a:off x="609600" y="221021"/>
            <a:ext cx="10744200" cy="823635"/>
          </a:xfrm>
        </p:spPr>
        <p:txBody>
          <a:bodyPr/>
          <a:lstStyle/>
          <a:p>
            <a:r>
              <a:rPr lang="en-IN" dirty="0"/>
              <a:t>Neoadjuvant Nivolumab: Odds Ratio and EFS</a:t>
            </a:r>
          </a:p>
        </p:txBody>
      </p:sp>
      <p:graphicFrame>
        <p:nvGraphicFramePr>
          <p:cNvPr id="7" name="Chart 6">
            <a:extLst>
              <a:ext uri="{FF2B5EF4-FFF2-40B4-BE49-F238E27FC236}">
                <a16:creationId xmlns:a16="http://schemas.microsoft.com/office/drawing/2014/main" id="{B052E701-FA30-4A2F-9D52-171FA6C92522}"/>
              </a:ext>
            </a:extLst>
          </p:cNvPr>
          <p:cNvGraphicFramePr/>
          <p:nvPr>
            <p:extLst>
              <p:ext uri="{D42A27DB-BD31-4B8C-83A1-F6EECF244321}">
                <p14:modId xmlns:p14="http://schemas.microsoft.com/office/powerpoint/2010/main" val="1620883352"/>
              </p:ext>
            </p:extLst>
          </p:nvPr>
        </p:nvGraphicFramePr>
        <p:xfrm>
          <a:off x="912936" y="1366514"/>
          <a:ext cx="5059362" cy="237368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420DD0F-CB95-479A-BCD0-97BA4EA813C2}"/>
              </a:ext>
            </a:extLst>
          </p:cNvPr>
          <p:cNvSpPr txBox="1"/>
          <p:nvPr/>
        </p:nvSpPr>
        <p:spPr>
          <a:xfrm>
            <a:off x="3918335" y="2338514"/>
            <a:ext cx="1724439" cy="600164"/>
          </a:xfrm>
          <a:prstGeom prst="rect">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ea typeface="+mn-ea"/>
                <a:cs typeface="Calibri" panose="020F0502020204030204" pitchFamily="34" charset="0"/>
              </a:rPr>
              <a:t>Odds ratio 13.94 </a:t>
            </a:r>
            <a:br>
              <a:rPr kumimoji="0" lang="en-GB" sz="1100" b="0" i="0" u="none" strike="noStrike" kern="1200" cap="none" spc="0" normalizeH="0" baseline="0" noProof="0" dirty="0">
                <a:ln>
                  <a:noFill/>
                </a:ln>
                <a:solidFill>
                  <a:prstClr val="black"/>
                </a:solidFill>
                <a:effectLst/>
                <a:uLnTx/>
                <a:uFillTx/>
                <a:ea typeface="+mn-ea"/>
                <a:cs typeface="Calibri" panose="020F0502020204030204" pitchFamily="34" charset="0"/>
              </a:rPr>
            </a:br>
            <a:r>
              <a:rPr kumimoji="0" lang="en-GB" sz="1100" b="0" i="0" u="none" strike="noStrike" kern="1200" cap="none" spc="0" normalizeH="0" baseline="0" noProof="0" dirty="0">
                <a:ln>
                  <a:noFill/>
                </a:ln>
                <a:solidFill>
                  <a:prstClr val="black"/>
                </a:solidFill>
                <a:effectLst/>
                <a:uLnTx/>
                <a:uFillTx/>
                <a:ea typeface="+mn-ea"/>
                <a:cs typeface="Calibri" panose="020F0502020204030204" pitchFamily="34" charset="0"/>
              </a:rPr>
              <a:t>(99% CI, 3.49, 55.75); p&lt;0.001</a:t>
            </a:r>
          </a:p>
        </p:txBody>
      </p:sp>
      <p:sp>
        <p:nvSpPr>
          <p:cNvPr id="9" name="Rectangle 8"/>
          <p:cNvSpPr/>
          <p:nvPr/>
        </p:nvSpPr>
        <p:spPr>
          <a:xfrm>
            <a:off x="909021" y="1366514"/>
            <a:ext cx="5071093" cy="2373685"/>
          </a:xfrm>
          <a:prstGeom prst="rect">
            <a:avLst/>
          </a:prstGeom>
          <a:noFill/>
          <a:ln w="28575">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ea typeface="+mn-ea"/>
              <a:cs typeface="+mn-cs"/>
            </a:endParaRPr>
          </a:p>
        </p:txBody>
      </p:sp>
      <p:graphicFrame>
        <p:nvGraphicFramePr>
          <p:cNvPr id="10" name="Chart 9">
            <a:extLst>
              <a:ext uri="{FF2B5EF4-FFF2-40B4-BE49-F238E27FC236}">
                <a16:creationId xmlns:a16="http://schemas.microsoft.com/office/drawing/2014/main" id="{DC7F3BF0-93F5-4BB9-B0A4-80B04751F851}"/>
              </a:ext>
            </a:extLst>
          </p:cNvPr>
          <p:cNvGraphicFramePr/>
          <p:nvPr>
            <p:extLst>
              <p:ext uri="{D42A27DB-BD31-4B8C-83A1-F6EECF244321}">
                <p14:modId xmlns:p14="http://schemas.microsoft.com/office/powerpoint/2010/main" val="5575299"/>
              </p:ext>
            </p:extLst>
          </p:nvPr>
        </p:nvGraphicFramePr>
        <p:xfrm>
          <a:off x="6094357" y="1366514"/>
          <a:ext cx="5059362" cy="237368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6056256" y="1366514"/>
            <a:ext cx="5108389" cy="2373685"/>
          </a:xfrm>
          <a:prstGeom prst="rect">
            <a:avLst/>
          </a:prstGeom>
          <a:noFill/>
          <a:ln w="28575">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ea typeface="+mn-ea"/>
              <a:cs typeface="+mn-cs"/>
            </a:endParaRPr>
          </a:p>
        </p:txBody>
      </p:sp>
      <p:sp>
        <p:nvSpPr>
          <p:cNvPr id="12" name="TextBox 11">
            <a:extLst>
              <a:ext uri="{FF2B5EF4-FFF2-40B4-BE49-F238E27FC236}">
                <a16:creationId xmlns:a16="http://schemas.microsoft.com/office/drawing/2014/main" id="{B9E14982-9C70-4309-B82B-0EE0E37B561D}"/>
              </a:ext>
            </a:extLst>
          </p:cNvPr>
          <p:cNvSpPr txBox="1"/>
          <p:nvPr/>
        </p:nvSpPr>
        <p:spPr>
          <a:xfrm>
            <a:off x="9208992" y="2338514"/>
            <a:ext cx="1724439" cy="600164"/>
          </a:xfrm>
          <a:prstGeom prst="rect">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200">
                <a:latin typeface="+mj-lt"/>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Odds ratio 7.88 </a:t>
            </a:r>
            <a:br>
              <a:rPr kumimoji="0" lang="en-GB" sz="11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br>
            <a:r>
              <a:rPr kumimoji="0" lang="en-GB" sz="11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(95% CI, 1.70, 36.51); p=0.0068</a:t>
            </a:r>
          </a:p>
        </p:txBody>
      </p:sp>
      <p:sp>
        <p:nvSpPr>
          <p:cNvPr id="18" name="Rectangle 17"/>
          <p:cNvSpPr/>
          <p:nvPr/>
        </p:nvSpPr>
        <p:spPr>
          <a:xfrm>
            <a:off x="909022" y="3806906"/>
            <a:ext cx="5071093" cy="1935896"/>
          </a:xfrm>
          <a:prstGeom prst="rect">
            <a:avLst/>
          </a:prstGeom>
          <a:noFill/>
          <a:ln w="28575">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ea typeface="+mn-ea"/>
              <a:cs typeface="+mn-cs"/>
            </a:endParaRPr>
          </a:p>
        </p:txBody>
      </p:sp>
      <p:sp>
        <p:nvSpPr>
          <p:cNvPr id="19" name="ZoneTexte 7">
            <a:extLst>
              <a:ext uri="{FF2B5EF4-FFF2-40B4-BE49-F238E27FC236}">
                <a16:creationId xmlns:a16="http://schemas.microsoft.com/office/drawing/2014/main" id="{BFAE6EA1-D40C-F14C-BA2F-FE89E634FBE9}"/>
              </a:ext>
            </a:extLst>
          </p:cNvPr>
          <p:cNvSpPr txBox="1"/>
          <p:nvPr/>
        </p:nvSpPr>
        <p:spPr>
          <a:xfrm>
            <a:off x="2166415" y="968349"/>
            <a:ext cx="3137087"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effectLst/>
                <a:uLnTx/>
                <a:uFillTx/>
                <a:ea typeface="+mn-ea"/>
                <a:cs typeface="Lucida Sans Unicode"/>
              </a:rPr>
              <a:t>CheckMate</a:t>
            </a:r>
            <a:r>
              <a:rPr kumimoji="0" lang="fr-FR" sz="1600" b="1" i="0" u="none" strike="noStrike" kern="1200" cap="none" spc="0" normalizeH="0" baseline="0" noProof="0" dirty="0">
                <a:ln>
                  <a:noFill/>
                </a:ln>
                <a:effectLst/>
                <a:uLnTx/>
                <a:uFillTx/>
                <a:ea typeface="+mn-ea"/>
                <a:cs typeface="Lucida Sans Unicode"/>
              </a:rPr>
              <a:t> 816</a:t>
            </a:r>
            <a:r>
              <a:rPr kumimoji="0" lang="fr-FR" sz="1600" b="1" i="0" u="none" strike="noStrike" kern="1200" cap="none" spc="0" normalizeH="0" baseline="30000" noProof="0" dirty="0">
                <a:ln>
                  <a:noFill/>
                </a:ln>
                <a:effectLst/>
                <a:uLnTx/>
                <a:uFillTx/>
                <a:ea typeface="+mn-ea"/>
                <a:cs typeface="Lucida Sans Unicode"/>
              </a:rPr>
              <a:t>1</a:t>
            </a:r>
            <a:endParaRPr kumimoji="0" lang="fr-FR" sz="1600" b="1" i="0" u="none" strike="noStrike" kern="1200" cap="none" spc="0" normalizeH="0" baseline="0" noProof="0" dirty="0">
              <a:ln>
                <a:noFill/>
              </a:ln>
              <a:effectLst/>
              <a:uLnTx/>
              <a:uFillTx/>
              <a:ea typeface="+mn-ea"/>
              <a:cs typeface="Lucida Sans Unicode"/>
            </a:endParaRPr>
          </a:p>
        </p:txBody>
      </p:sp>
      <p:sp>
        <p:nvSpPr>
          <p:cNvPr id="20" name="Titre 2">
            <a:extLst>
              <a:ext uri="{FF2B5EF4-FFF2-40B4-BE49-F238E27FC236}">
                <a16:creationId xmlns:a16="http://schemas.microsoft.com/office/drawing/2014/main" id="{C1D9B731-DFC2-6548-AEC7-974DE10D3FAB}"/>
              </a:ext>
            </a:extLst>
          </p:cNvPr>
          <p:cNvSpPr txBox="1">
            <a:spLocks/>
          </p:cNvSpPr>
          <p:nvPr/>
        </p:nvSpPr>
        <p:spPr>
          <a:xfrm>
            <a:off x="7297561" y="968349"/>
            <a:ext cx="3867085" cy="369332"/>
          </a:xfrm>
          <a:prstGeom prst="rect">
            <a:avLst/>
          </a:prstGeom>
        </p:spPr>
        <p:txBody>
          <a:bodyPr vert="horz" lIns="0" tIns="36000" rIns="36000" bIns="36000" rtlCol="0" anchor="t" anchorCtr="0">
            <a:normAutofit/>
          </a:bodyPr>
          <a:lstStyle>
            <a:lvl1pPr algn="l" defTabSz="914400" rtl="0" eaLnBrk="1" latinLnBrk="0" hangingPunct="1">
              <a:lnSpc>
                <a:spcPct val="10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a:ln>
                  <a:noFill/>
                </a:ln>
                <a:solidFill>
                  <a:schemeClr val="tx1"/>
                </a:solidFill>
                <a:effectLst/>
                <a:uLnTx/>
                <a:uFillTx/>
                <a:latin typeface="+mn-lt"/>
                <a:ea typeface="+mj-ea"/>
                <a:cs typeface="Arial" panose="020B0604020202020204" pitchFamily="34" charset="0"/>
              </a:rPr>
              <a:t>NADIM II</a:t>
            </a:r>
            <a:r>
              <a:rPr kumimoji="0" lang="fr-FR" sz="1600" b="1" i="0" u="none" strike="noStrike" kern="1200" cap="none" spc="0" normalizeH="0" baseline="30000" noProof="0" dirty="0">
                <a:ln>
                  <a:noFill/>
                </a:ln>
                <a:solidFill>
                  <a:schemeClr val="tx1"/>
                </a:solidFill>
                <a:effectLst/>
                <a:uLnTx/>
                <a:uFillTx/>
                <a:latin typeface="+mn-lt"/>
                <a:ea typeface="+mj-ea"/>
                <a:cs typeface="Arial" panose="020B0604020202020204" pitchFamily="34" charset="0"/>
              </a:rPr>
              <a:t>2</a:t>
            </a:r>
            <a:endParaRPr kumimoji="0" lang="fr-FR" sz="1600" b="0" i="1" u="none" strike="noStrike" kern="1200" cap="none" spc="0" normalizeH="0" baseline="0" noProof="0" dirty="0">
              <a:ln>
                <a:noFill/>
              </a:ln>
              <a:solidFill>
                <a:schemeClr val="tx1"/>
              </a:solidFill>
              <a:effectLst/>
              <a:uLnTx/>
              <a:uFillTx/>
              <a:latin typeface="+mn-lt"/>
              <a:ea typeface="+mj-ea"/>
              <a:cs typeface="Arial" panose="020B0604020202020204" pitchFamily="34" charset="0"/>
            </a:endParaRPr>
          </a:p>
        </p:txBody>
      </p:sp>
      <p:graphicFrame>
        <p:nvGraphicFramePr>
          <p:cNvPr id="25" name="Chart 24">
            <a:extLst>
              <a:ext uri="{FF2B5EF4-FFF2-40B4-BE49-F238E27FC236}">
                <a16:creationId xmlns:a16="http://schemas.microsoft.com/office/drawing/2014/main" id="{30E51958-A291-4A4E-9351-D41026DEB7C7}"/>
              </a:ext>
            </a:extLst>
          </p:cNvPr>
          <p:cNvGraphicFramePr/>
          <p:nvPr>
            <p:extLst>
              <p:ext uri="{D42A27DB-BD31-4B8C-83A1-F6EECF244321}">
                <p14:modId xmlns:p14="http://schemas.microsoft.com/office/powerpoint/2010/main" val="191037914"/>
              </p:ext>
            </p:extLst>
          </p:nvPr>
        </p:nvGraphicFramePr>
        <p:xfrm>
          <a:off x="912936" y="3639291"/>
          <a:ext cx="5059362" cy="2373685"/>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387E6910-548D-471A-8D87-C84BFAABA4EC}"/>
              </a:ext>
            </a:extLst>
          </p:cNvPr>
          <p:cNvSpPr txBox="1"/>
          <p:nvPr/>
        </p:nvSpPr>
        <p:spPr>
          <a:xfrm>
            <a:off x="4799288" y="4586629"/>
            <a:ext cx="1640957" cy="600164"/>
          </a:xfrm>
          <a:prstGeom prst="rect">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ea typeface="+mn-ea"/>
                <a:cs typeface="Calibri" panose="020F0502020204030204" pitchFamily="34" charset="0"/>
              </a:rPr>
              <a:t>HR 0.63</a:t>
            </a:r>
            <a:br>
              <a:rPr kumimoji="0" lang="en-GB" sz="1100" b="0" i="0" u="none" strike="noStrike" kern="1200" cap="none" spc="0" normalizeH="0" baseline="0" noProof="0" dirty="0">
                <a:ln>
                  <a:noFill/>
                </a:ln>
                <a:solidFill>
                  <a:prstClr val="black"/>
                </a:solidFill>
                <a:effectLst/>
                <a:uLnTx/>
                <a:uFillTx/>
                <a:ea typeface="+mn-ea"/>
                <a:cs typeface="Calibri" panose="020F0502020204030204" pitchFamily="34" charset="0"/>
              </a:rPr>
            </a:br>
            <a:r>
              <a:rPr kumimoji="0" lang="en-GB" sz="1100" b="0" i="0" u="none" strike="noStrike" kern="1200" cap="none" spc="0" normalizeH="0" baseline="0" noProof="0" dirty="0">
                <a:ln>
                  <a:noFill/>
                </a:ln>
                <a:solidFill>
                  <a:prstClr val="black"/>
                </a:solidFill>
                <a:effectLst/>
                <a:uLnTx/>
                <a:uFillTx/>
                <a:ea typeface="+mn-ea"/>
                <a:cs typeface="Calibri" panose="020F0502020204030204" pitchFamily="34" charset="0"/>
              </a:rPr>
              <a:t>(97.38% CI, 0.43, 0.91); p=0.005</a:t>
            </a:r>
          </a:p>
        </p:txBody>
      </p:sp>
      <p:graphicFrame>
        <p:nvGraphicFramePr>
          <p:cNvPr id="27" name="Chart 26">
            <a:extLst>
              <a:ext uri="{FF2B5EF4-FFF2-40B4-BE49-F238E27FC236}">
                <a16:creationId xmlns:a16="http://schemas.microsoft.com/office/drawing/2014/main" id="{2050C2AA-2786-4202-96AA-92FD38D91FE2}"/>
              </a:ext>
            </a:extLst>
          </p:cNvPr>
          <p:cNvGraphicFramePr/>
          <p:nvPr>
            <p:extLst>
              <p:ext uri="{D42A27DB-BD31-4B8C-83A1-F6EECF244321}">
                <p14:modId xmlns:p14="http://schemas.microsoft.com/office/powerpoint/2010/main" val="2501242174"/>
              </p:ext>
            </p:extLst>
          </p:nvPr>
        </p:nvGraphicFramePr>
        <p:xfrm>
          <a:off x="6095338" y="3639291"/>
          <a:ext cx="5059362" cy="2373685"/>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27">
            <a:extLst>
              <a:ext uri="{FF2B5EF4-FFF2-40B4-BE49-F238E27FC236}">
                <a16:creationId xmlns:a16="http://schemas.microsoft.com/office/drawing/2014/main" id="{01A6F69E-1246-4556-9BB7-D956A4F58E24}"/>
              </a:ext>
            </a:extLst>
          </p:cNvPr>
          <p:cNvSpPr txBox="1"/>
          <p:nvPr/>
        </p:nvSpPr>
        <p:spPr>
          <a:xfrm>
            <a:off x="9208991" y="3995809"/>
            <a:ext cx="1724439" cy="600164"/>
          </a:xfrm>
          <a:prstGeom prst="rect">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200">
                <a:latin typeface="+mj-lt"/>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HR 0.48</a:t>
            </a:r>
            <a:br>
              <a:rPr kumimoji="0" lang="en-GB" sz="11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br>
            <a:r>
              <a:rPr kumimoji="0" lang="en-GB" sz="11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(95% CI, 0.25, 0.91); p=0.025</a:t>
            </a:r>
          </a:p>
        </p:txBody>
      </p:sp>
      <p:sp>
        <p:nvSpPr>
          <p:cNvPr id="21" name="ZoneTexte 21">
            <a:extLst>
              <a:ext uri="{FF2B5EF4-FFF2-40B4-BE49-F238E27FC236}">
                <a16:creationId xmlns:a16="http://schemas.microsoft.com/office/drawing/2014/main" id="{F283D074-94A4-432F-B54E-4E8914EF3F7B}"/>
              </a:ext>
            </a:extLst>
          </p:cNvPr>
          <p:cNvSpPr txBox="1"/>
          <p:nvPr/>
        </p:nvSpPr>
        <p:spPr>
          <a:xfrm>
            <a:off x="986118" y="5796962"/>
            <a:ext cx="2032929" cy="338554"/>
          </a:xfrm>
          <a:prstGeom prst="rect">
            <a:avLst/>
          </a:prstGeom>
          <a:noFill/>
        </p:spPr>
        <p:txBody>
          <a:bodyPr wrap="none" rtlCol="0">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effectLst/>
                <a:uLnTx/>
                <a:uFillTx/>
                <a:ea typeface="+mn-ea"/>
                <a:cs typeface="Arial" panose="020B0604020202020204" pitchFamily="34" charset="0"/>
              </a:rPr>
              <a:t>mOS</a:t>
            </a:r>
            <a:r>
              <a:rPr kumimoji="0" lang="fr-FR" sz="1600" b="1" i="0" u="none" strike="noStrike" kern="1200" cap="none" spc="0" normalizeH="0" baseline="0" noProof="0" dirty="0">
                <a:ln>
                  <a:noFill/>
                </a:ln>
                <a:effectLst/>
                <a:uLnTx/>
                <a:uFillTx/>
                <a:ea typeface="+mn-ea"/>
                <a:cs typeface="Arial" panose="020B0604020202020204" pitchFamily="34" charset="0"/>
              </a:rPr>
              <a:t>: NR (HR 0.57)</a:t>
            </a:r>
          </a:p>
        </p:txBody>
      </p:sp>
      <p:sp>
        <p:nvSpPr>
          <p:cNvPr id="22" name="ZoneTexte 20">
            <a:extLst>
              <a:ext uri="{FF2B5EF4-FFF2-40B4-BE49-F238E27FC236}">
                <a16:creationId xmlns:a16="http://schemas.microsoft.com/office/drawing/2014/main" id="{7BFB6150-4520-463D-8766-3533511A129C}"/>
              </a:ext>
            </a:extLst>
          </p:cNvPr>
          <p:cNvSpPr txBox="1"/>
          <p:nvPr/>
        </p:nvSpPr>
        <p:spPr>
          <a:xfrm>
            <a:off x="6019197" y="5796962"/>
            <a:ext cx="2032929" cy="338554"/>
          </a:xfrm>
          <a:prstGeom prst="rect">
            <a:avLst/>
          </a:prstGeom>
          <a:noFill/>
        </p:spPr>
        <p:txBody>
          <a:bodyPr wrap="none" rtlCol="0">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effectLst/>
                <a:uLnTx/>
                <a:uFillTx/>
                <a:ea typeface="+mn-ea"/>
                <a:cs typeface="Arial" panose="020B0604020202020204" pitchFamily="34" charset="0"/>
              </a:rPr>
              <a:t>mOS</a:t>
            </a:r>
            <a:r>
              <a:rPr kumimoji="0" lang="fr-FR" sz="1600" b="1" i="0" u="none" strike="noStrike" kern="1200" cap="none" spc="0" normalizeH="0" baseline="0" noProof="0" dirty="0">
                <a:ln>
                  <a:noFill/>
                </a:ln>
                <a:effectLst/>
                <a:uLnTx/>
                <a:uFillTx/>
                <a:ea typeface="+mn-ea"/>
                <a:cs typeface="Arial" panose="020B0604020202020204" pitchFamily="34" charset="0"/>
              </a:rPr>
              <a:t>: NR (HR 0.40)</a:t>
            </a:r>
          </a:p>
        </p:txBody>
      </p:sp>
      <p:sp>
        <p:nvSpPr>
          <p:cNvPr id="6" name="Footer Placeholder 5">
            <a:extLst>
              <a:ext uri="{FF2B5EF4-FFF2-40B4-BE49-F238E27FC236}">
                <a16:creationId xmlns:a16="http://schemas.microsoft.com/office/drawing/2014/main" id="{FA68064B-C195-98AF-3495-7A0E26807EA5}"/>
              </a:ext>
            </a:extLst>
          </p:cNvPr>
          <p:cNvSpPr>
            <a:spLocks noGrp="1"/>
          </p:cNvSpPr>
          <p:nvPr>
            <p:ph type="ftr" sz="quarter" idx="3"/>
          </p:nvPr>
        </p:nvSpPr>
        <p:spPr/>
        <p:txBody>
          <a:bodyPr/>
          <a:lstStyle/>
          <a:p>
            <a:r>
              <a:rPr lang="en-US" dirty="0"/>
              <a:t>CI, confidence interval; CT, chemotherapy; </a:t>
            </a:r>
            <a:r>
              <a:rPr lang="en-US" dirty="0" err="1"/>
              <a:t>mOS</a:t>
            </a:r>
            <a:r>
              <a:rPr lang="en-US" dirty="0"/>
              <a:t>, median overall survival; PFS, progression-free survival. NR, not reached</a:t>
            </a:r>
          </a:p>
          <a:p>
            <a:r>
              <a:rPr lang="en-US" dirty="0"/>
              <a:t>1. Forde PM, et al. </a:t>
            </a:r>
            <a:r>
              <a:rPr lang="en-US" i="1" dirty="0"/>
              <a:t>N </a:t>
            </a:r>
            <a:r>
              <a:rPr lang="en-US" i="1" dirty="0" err="1"/>
              <a:t>Engl</a:t>
            </a:r>
            <a:r>
              <a:rPr lang="en-US" i="1" dirty="0"/>
              <a:t> J Med. </a:t>
            </a:r>
            <a:r>
              <a:rPr lang="en-US" dirty="0"/>
              <a:t>2022;386:1973-85; 2. </a:t>
            </a:r>
            <a:r>
              <a:rPr lang="en-US" dirty="0" err="1"/>
              <a:t>Provencio</a:t>
            </a:r>
            <a:r>
              <a:rPr lang="en-US" dirty="0"/>
              <a:t> M, et al. Presented at WCLC 2022. #PL03.12.</a:t>
            </a:r>
          </a:p>
        </p:txBody>
      </p:sp>
    </p:spTree>
    <p:extLst>
      <p:ext uri="{BB962C8B-B14F-4D97-AF65-F5344CB8AC3E}">
        <p14:creationId xmlns:p14="http://schemas.microsoft.com/office/powerpoint/2010/main" val="8705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a:xfrm>
            <a:off x="609600" y="188747"/>
            <a:ext cx="10744200" cy="880609"/>
          </a:xfrm>
        </p:spPr>
        <p:txBody>
          <a:bodyPr/>
          <a:lstStyle/>
          <a:p>
            <a:r>
              <a:rPr lang="en-US" dirty="0"/>
              <a:t>CM 816: Patient Disposition and Surgeries</a:t>
            </a:r>
          </a:p>
        </p:txBody>
      </p:sp>
      <p:cxnSp>
        <p:nvCxnSpPr>
          <p:cNvPr id="12" name="Straight Arrow Connector 11">
            <a:extLst>
              <a:ext uri="{FF2B5EF4-FFF2-40B4-BE49-F238E27FC236}">
                <a16:creationId xmlns:a16="http://schemas.microsoft.com/office/drawing/2014/main" id="{046B10EB-3DBE-47E7-B292-8807666C24E4}"/>
              </a:ext>
            </a:extLst>
          </p:cNvPr>
          <p:cNvCxnSpPr>
            <a:cxnSpLocks/>
          </p:cNvCxnSpPr>
          <p:nvPr/>
        </p:nvCxnSpPr>
        <p:spPr>
          <a:xfrm>
            <a:off x="4277485" y="4185691"/>
            <a:ext cx="0" cy="3657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A7D285C-9D0A-4674-9ADA-CE499255E727}"/>
              </a:ext>
            </a:extLst>
          </p:cNvPr>
          <p:cNvSpPr/>
          <p:nvPr/>
        </p:nvSpPr>
        <p:spPr>
          <a:xfrm>
            <a:off x="201278" y="2633246"/>
            <a:ext cx="2122788" cy="551412"/>
          </a:xfrm>
          <a:prstGeom prst="rect">
            <a:avLst/>
          </a:prstGeom>
          <a:noFill/>
          <a:ln w="12700">
            <a:solidFill>
              <a:srgbClr val="138967"/>
            </a:solidFill>
          </a:ln>
        </p:spPr>
        <p:style>
          <a:lnRef idx="2">
            <a:schemeClr val="accent1">
              <a:shade val="50000"/>
            </a:schemeClr>
          </a:lnRef>
          <a:fillRef idx="1">
            <a:schemeClr val="accent1"/>
          </a:fillRef>
          <a:effectRef idx="0">
            <a:schemeClr val="accent1"/>
          </a:effectRef>
          <a:fontRef idx="minor">
            <a:schemeClr val="lt1"/>
          </a:fontRef>
        </p:style>
        <p:txBody>
          <a:bodyPr lIns="45720" tIns="60960" rIns="45720" rtlCol="0" anchor="ctr"/>
          <a:lstStyle/>
          <a:p>
            <a:pPr marL="118872" indent="-118872">
              <a:buFont typeface="Arial" panose="020B0604020202020204" pitchFamily="34" charset="0"/>
              <a:buChar char="•"/>
            </a:pPr>
            <a:r>
              <a:rPr lang="en-US" sz="1300" b="1" dirty="0">
                <a:solidFill>
                  <a:schemeClr val="tx1"/>
                </a:solidFill>
                <a:highlight>
                  <a:srgbClr val="FFFF00"/>
                </a:highlight>
              </a:rPr>
              <a:t>94% completed neoadjuvant treatment</a:t>
            </a:r>
            <a:endParaRPr lang="en-US" sz="1300" b="1" baseline="30000" dirty="0">
              <a:solidFill>
                <a:schemeClr val="tx1"/>
              </a:solidFill>
              <a:highlight>
                <a:srgbClr val="FFFF00"/>
              </a:highlight>
            </a:endParaRPr>
          </a:p>
        </p:txBody>
      </p:sp>
      <p:sp>
        <p:nvSpPr>
          <p:cNvPr id="14" name="Rounded Rectangle 3">
            <a:extLst>
              <a:ext uri="{FF2B5EF4-FFF2-40B4-BE49-F238E27FC236}">
                <a16:creationId xmlns:a16="http://schemas.microsoft.com/office/drawing/2014/main" id="{1D039FBB-3A17-4917-90CA-9D165543C973}"/>
              </a:ext>
            </a:extLst>
          </p:cNvPr>
          <p:cNvSpPr/>
          <p:nvPr/>
        </p:nvSpPr>
        <p:spPr>
          <a:xfrm>
            <a:off x="4416674" y="1532942"/>
            <a:ext cx="3346315" cy="29399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a:solidFill>
                  <a:schemeClr val="bg1"/>
                </a:solidFill>
              </a:rPr>
              <a:t>358 patients randomized</a:t>
            </a:r>
          </a:p>
        </p:txBody>
      </p:sp>
      <p:sp>
        <p:nvSpPr>
          <p:cNvPr id="15" name="Rectangle 14">
            <a:extLst>
              <a:ext uri="{FF2B5EF4-FFF2-40B4-BE49-F238E27FC236}">
                <a16:creationId xmlns:a16="http://schemas.microsoft.com/office/drawing/2014/main" id="{21C1E3C1-88CB-436A-A2B5-7856A77D9FA2}"/>
              </a:ext>
            </a:extLst>
          </p:cNvPr>
          <p:cNvSpPr/>
          <p:nvPr/>
        </p:nvSpPr>
        <p:spPr>
          <a:xfrm>
            <a:off x="2244392" y="4960966"/>
            <a:ext cx="3767860" cy="973727"/>
          </a:xfrm>
          <a:prstGeom prst="rect">
            <a:avLst/>
          </a:prstGeom>
          <a:solidFill>
            <a:schemeClr val="bg1"/>
          </a:solidFill>
          <a:ln w="19050">
            <a:solidFill>
              <a:srgbClr val="138967"/>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92024" indent="-192024">
              <a:buFont typeface="Arial" panose="020B0604020202020204" pitchFamily="34" charset="0"/>
              <a:buChar char="•"/>
            </a:pPr>
            <a:r>
              <a:rPr lang="en-US" sz="1600">
                <a:solidFill>
                  <a:schemeClr val="tx1"/>
                </a:solidFill>
              </a:rPr>
              <a:t>21 (12%) received chemo alone</a:t>
            </a:r>
          </a:p>
          <a:p>
            <a:pPr marL="192024" indent="-192024">
              <a:buFont typeface="Arial" panose="020B0604020202020204" pitchFamily="34" charset="0"/>
              <a:buChar char="•"/>
            </a:pPr>
            <a:r>
              <a:rPr lang="en-US" sz="1600">
                <a:solidFill>
                  <a:schemeClr val="tx1"/>
                </a:solidFill>
              </a:rPr>
              <a:t>9 (5%) received RT alone</a:t>
            </a:r>
          </a:p>
          <a:p>
            <a:pPr marL="192024" indent="-192024">
              <a:buFont typeface="Arial" panose="020B0604020202020204" pitchFamily="34" charset="0"/>
              <a:buChar char="•"/>
            </a:pPr>
            <a:r>
              <a:rPr lang="en-US" sz="1600">
                <a:solidFill>
                  <a:schemeClr val="tx1"/>
                </a:solidFill>
              </a:rPr>
              <a:t>5 (3%) received chemo and RT</a:t>
            </a:r>
            <a:endParaRPr lang="en-US" sz="1600" baseline="30000">
              <a:solidFill>
                <a:schemeClr val="tx1"/>
              </a:solidFill>
            </a:endParaRPr>
          </a:p>
        </p:txBody>
      </p:sp>
      <p:cxnSp>
        <p:nvCxnSpPr>
          <p:cNvPr id="16" name="Straight Arrow Connector 15">
            <a:extLst>
              <a:ext uri="{FF2B5EF4-FFF2-40B4-BE49-F238E27FC236}">
                <a16:creationId xmlns:a16="http://schemas.microsoft.com/office/drawing/2014/main" id="{E2E9332B-755A-4C62-8749-5E669198EF73}"/>
              </a:ext>
            </a:extLst>
          </p:cNvPr>
          <p:cNvCxnSpPr>
            <a:cxnSpLocks/>
          </p:cNvCxnSpPr>
          <p:nvPr/>
        </p:nvCxnSpPr>
        <p:spPr>
          <a:xfrm>
            <a:off x="4277485" y="3338822"/>
            <a:ext cx="0" cy="3657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20">
            <a:extLst>
              <a:ext uri="{FF2B5EF4-FFF2-40B4-BE49-F238E27FC236}">
                <a16:creationId xmlns:a16="http://schemas.microsoft.com/office/drawing/2014/main" id="{383D2650-A3B2-4A4B-A42E-DC0436DB8BA3}"/>
              </a:ext>
            </a:extLst>
          </p:cNvPr>
          <p:cNvSpPr/>
          <p:nvPr/>
        </p:nvSpPr>
        <p:spPr>
          <a:xfrm>
            <a:off x="2540590" y="2472071"/>
            <a:ext cx="3474718" cy="319395"/>
          </a:xfrm>
          <a:prstGeom prst="rect">
            <a:avLst/>
          </a:prstGeom>
          <a:solidFill>
            <a:srgbClr val="138967"/>
          </a:solidFill>
          <a:ln w="19050">
            <a:solidFill>
              <a:srgbClr val="138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a:solidFill>
                  <a:srgbClr val="FFFFFF"/>
                </a:solidFill>
              </a:rPr>
              <a:t>NIVO + chemo</a:t>
            </a:r>
          </a:p>
        </p:txBody>
      </p:sp>
      <p:sp>
        <p:nvSpPr>
          <p:cNvPr id="18" name="Rectangle 17">
            <a:extLst>
              <a:ext uri="{FF2B5EF4-FFF2-40B4-BE49-F238E27FC236}">
                <a16:creationId xmlns:a16="http://schemas.microsoft.com/office/drawing/2014/main" id="{45658277-286A-4F65-B553-9F731704410E}"/>
              </a:ext>
            </a:extLst>
          </p:cNvPr>
          <p:cNvSpPr/>
          <p:nvPr/>
        </p:nvSpPr>
        <p:spPr>
          <a:xfrm>
            <a:off x="9867331" y="2625356"/>
            <a:ext cx="2134452" cy="561572"/>
          </a:xfrm>
          <a:prstGeom prst="rect">
            <a:avLst/>
          </a:prstGeom>
          <a:noFill/>
          <a:ln w="12700">
            <a:solidFill>
              <a:srgbClr val="A69F9F"/>
            </a:solidFill>
          </a:ln>
        </p:spPr>
        <p:style>
          <a:lnRef idx="2">
            <a:schemeClr val="accent1">
              <a:shade val="50000"/>
            </a:schemeClr>
          </a:lnRef>
          <a:fillRef idx="1">
            <a:schemeClr val="accent1"/>
          </a:fillRef>
          <a:effectRef idx="0">
            <a:schemeClr val="accent1"/>
          </a:effectRef>
          <a:fontRef idx="minor">
            <a:schemeClr val="lt1"/>
          </a:fontRef>
        </p:style>
        <p:txBody>
          <a:bodyPr lIns="45720" tIns="60960" rIns="45720" rtlCol="0" anchor="ctr"/>
          <a:lstStyle/>
          <a:p>
            <a:pPr marL="118872" indent="-118872">
              <a:buFont typeface="Arial" panose="020B0604020202020204" pitchFamily="34" charset="0"/>
              <a:buChar char="•"/>
            </a:pPr>
            <a:r>
              <a:rPr lang="en-US" sz="1300" b="1" dirty="0">
                <a:solidFill>
                  <a:schemeClr val="tx1"/>
                </a:solidFill>
                <a:highlight>
                  <a:srgbClr val="FFFF00"/>
                </a:highlight>
              </a:rPr>
              <a:t>85% completed neoadjuvant treatment</a:t>
            </a:r>
            <a:endParaRPr lang="en-US" sz="1300" b="1" baseline="30000" dirty="0">
              <a:solidFill>
                <a:schemeClr val="tx1"/>
              </a:solidFill>
              <a:highlight>
                <a:srgbClr val="FFFF00"/>
              </a:highlight>
            </a:endParaRPr>
          </a:p>
        </p:txBody>
      </p:sp>
      <p:sp>
        <p:nvSpPr>
          <p:cNvPr id="19" name="Rounded Rectangle 20">
            <a:extLst>
              <a:ext uri="{FF2B5EF4-FFF2-40B4-BE49-F238E27FC236}">
                <a16:creationId xmlns:a16="http://schemas.microsoft.com/office/drawing/2014/main" id="{32C1BCBB-215F-4727-AE3C-48D82E726CF2}"/>
              </a:ext>
            </a:extLst>
          </p:cNvPr>
          <p:cNvSpPr/>
          <p:nvPr/>
        </p:nvSpPr>
        <p:spPr>
          <a:xfrm>
            <a:off x="2540590" y="3725999"/>
            <a:ext cx="3474720" cy="457200"/>
          </a:xfrm>
          <a:prstGeom prst="rect">
            <a:avLst/>
          </a:prstGeom>
          <a:noFill/>
          <a:ln w="19050">
            <a:solidFill>
              <a:srgbClr val="138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highlight>
                  <a:srgbClr val="FFFF00"/>
                </a:highlight>
              </a:rPr>
              <a:t>149 (83%) had definitive surgery</a:t>
            </a:r>
          </a:p>
        </p:txBody>
      </p:sp>
      <p:sp>
        <p:nvSpPr>
          <p:cNvPr id="20" name="Round Same Side Corner Rectangle 21">
            <a:extLst>
              <a:ext uri="{FF2B5EF4-FFF2-40B4-BE49-F238E27FC236}">
                <a16:creationId xmlns:a16="http://schemas.microsoft.com/office/drawing/2014/main" id="{0A40EEE5-DC1F-4B35-B4CC-0408348733DB}"/>
              </a:ext>
            </a:extLst>
          </p:cNvPr>
          <p:cNvSpPr/>
          <p:nvPr/>
        </p:nvSpPr>
        <p:spPr>
          <a:xfrm>
            <a:off x="2243052" y="4573490"/>
            <a:ext cx="3769200" cy="457200"/>
          </a:xfrm>
          <a:prstGeom prst="rect">
            <a:avLst/>
          </a:prstGeom>
          <a:solidFill>
            <a:srgbClr val="138967"/>
          </a:solidFill>
          <a:ln w="19050">
            <a:solidFill>
              <a:srgbClr val="138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solidFill>
                  <a:schemeClr val="bg1"/>
                </a:solidFill>
              </a:rPr>
              <a:t>35 (20%) patients received </a:t>
            </a:r>
            <a:br>
              <a:rPr lang="en-US" sz="1600" dirty="0">
                <a:solidFill>
                  <a:schemeClr val="bg1"/>
                </a:solidFill>
              </a:rPr>
            </a:br>
            <a:r>
              <a:rPr lang="en-US" sz="1600" dirty="0">
                <a:solidFill>
                  <a:schemeClr val="bg1"/>
                </a:solidFill>
              </a:rPr>
              <a:t>adjuvant therapy</a:t>
            </a:r>
          </a:p>
        </p:txBody>
      </p:sp>
      <p:sp>
        <p:nvSpPr>
          <p:cNvPr id="21" name="Rounded Rectangle 20">
            <a:extLst>
              <a:ext uri="{FF2B5EF4-FFF2-40B4-BE49-F238E27FC236}">
                <a16:creationId xmlns:a16="http://schemas.microsoft.com/office/drawing/2014/main" id="{F78DC7F6-51BC-43EA-A030-16A5E1B40AA1}"/>
              </a:ext>
            </a:extLst>
          </p:cNvPr>
          <p:cNvSpPr/>
          <p:nvPr/>
        </p:nvSpPr>
        <p:spPr>
          <a:xfrm>
            <a:off x="2540587" y="2789085"/>
            <a:ext cx="3474724" cy="551413"/>
          </a:xfrm>
          <a:prstGeom prst="rect">
            <a:avLst/>
          </a:prstGeom>
          <a:noFill/>
          <a:ln w="19050">
            <a:solidFill>
              <a:srgbClr val="138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2024" indent="-192024">
              <a:buFont typeface="Arial" panose="020B0604020202020204" pitchFamily="34" charset="0"/>
              <a:buChar char="•"/>
            </a:pPr>
            <a:r>
              <a:rPr lang="en-US" sz="1600">
                <a:solidFill>
                  <a:schemeClr val="tx1"/>
                </a:solidFill>
              </a:rPr>
              <a:t>179 randomized</a:t>
            </a:r>
          </a:p>
          <a:p>
            <a:pPr marL="192024" indent="-192024">
              <a:buFont typeface="Arial" panose="020B0604020202020204" pitchFamily="34" charset="0"/>
              <a:buChar char="•"/>
            </a:pPr>
            <a:r>
              <a:rPr lang="en-US" sz="1600">
                <a:solidFill>
                  <a:schemeClr val="tx1"/>
                </a:solidFill>
              </a:rPr>
              <a:t>176 received treatment</a:t>
            </a:r>
          </a:p>
        </p:txBody>
      </p:sp>
      <p:cxnSp>
        <p:nvCxnSpPr>
          <p:cNvPr id="22" name="Straight Arrow Connector 21">
            <a:extLst>
              <a:ext uri="{FF2B5EF4-FFF2-40B4-BE49-F238E27FC236}">
                <a16:creationId xmlns:a16="http://schemas.microsoft.com/office/drawing/2014/main" id="{E8443EA5-96A5-45F4-B103-C2BB650E208E}"/>
              </a:ext>
            </a:extLst>
          </p:cNvPr>
          <p:cNvCxnSpPr>
            <a:cxnSpLocks/>
          </p:cNvCxnSpPr>
          <p:nvPr/>
        </p:nvCxnSpPr>
        <p:spPr>
          <a:xfrm>
            <a:off x="7931911" y="3338822"/>
            <a:ext cx="0" cy="3657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ECE218B-0C1E-4E66-844D-D7844E2A5716}"/>
              </a:ext>
            </a:extLst>
          </p:cNvPr>
          <p:cNvCxnSpPr>
            <a:cxnSpLocks/>
          </p:cNvCxnSpPr>
          <p:nvPr/>
        </p:nvCxnSpPr>
        <p:spPr>
          <a:xfrm>
            <a:off x="7930755" y="4182784"/>
            <a:ext cx="0" cy="3657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0C2C063-4E0E-49DE-BB8E-0EAE2F66029D}"/>
              </a:ext>
            </a:extLst>
          </p:cNvPr>
          <p:cNvSpPr/>
          <p:nvPr/>
        </p:nvSpPr>
        <p:spPr>
          <a:xfrm>
            <a:off x="6217920" y="5029679"/>
            <a:ext cx="3743885" cy="905014"/>
          </a:xfrm>
          <a:prstGeom prst="rect">
            <a:avLst/>
          </a:prstGeom>
          <a:solidFill>
            <a:schemeClr val="bg1"/>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92024" indent="-192024">
              <a:buFont typeface="Arial" panose="020B0604020202020204" pitchFamily="34" charset="0"/>
              <a:buChar char="•"/>
            </a:pPr>
            <a:r>
              <a:rPr lang="en-US" sz="1600">
                <a:solidFill>
                  <a:schemeClr val="tx1"/>
                </a:solidFill>
              </a:rPr>
              <a:t>39 (22%) received chemo alone </a:t>
            </a:r>
          </a:p>
          <a:p>
            <a:pPr marL="192024" indent="-192024">
              <a:buFont typeface="Arial" panose="020B0604020202020204" pitchFamily="34" charset="0"/>
              <a:buChar char="•"/>
            </a:pPr>
            <a:r>
              <a:rPr lang="en-US" sz="1600">
                <a:solidFill>
                  <a:schemeClr val="tx1"/>
                </a:solidFill>
              </a:rPr>
              <a:t>12 (7%) received RT alone</a:t>
            </a:r>
          </a:p>
          <a:p>
            <a:pPr marL="192024" indent="-192024">
              <a:buFont typeface="Arial" panose="020B0604020202020204" pitchFamily="34" charset="0"/>
              <a:buChar char="•"/>
            </a:pPr>
            <a:r>
              <a:rPr lang="en-US" sz="1600">
                <a:solidFill>
                  <a:schemeClr val="tx1"/>
                </a:solidFill>
              </a:rPr>
              <a:t>5 (3%) received chemo and RT</a:t>
            </a:r>
            <a:endParaRPr lang="en-US" sz="1600" baseline="30000">
              <a:solidFill>
                <a:schemeClr val="tx1"/>
              </a:solidFill>
            </a:endParaRPr>
          </a:p>
        </p:txBody>
      </p:sp>
      <p:sp>
        <p:nvSpPr>
          <p:cNvPr id="25" name="Rounded Rectangle 20">
            <a:extLst>
              <a:ext uri="{FF2B5EF4-FFF2-40B4-BE49-F238E27FC236}">
                <a16:creationId xmlns:a16="http://schemas.microsoft.com/office/drawing/2014/main" id="{C30524E9-356A-406D-8097-92F2E59223E9}"/>
              </a:ext>
            </a:extLst>
          </p:cNvPr>
          <p:cNvSpPr/>
          <p:nvPr/>
        </p:nvSpPr>
        <p:spPr>
          <a:xfrm>
            <a:off x="6190891" y="2471656"/>
            <a:ext cx="3474720" cy="319395"/>
          </a:xfrm>
          <a:prstGeom prst="rect">
            <a:avLst/>
          </a:prstGeom>
          <a:solidFill>
            <a:schemeClr val="tx2">
              <a:lumMod val="20000"/>
              <a:lumOff val="8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a:solidFill>
                  <a:schemeClr val="tx1"/>
                </a:solidFill>
              </a:rPr>
              <a:t>Chemo</a:t>
            </a:r>
          </a:p>
        </p:txBody>
      </p:sp>
      <p:sp>
        <p:nvSpPr>
          <p:cNvPr id="26" name="Rounded Rectangle 20">
            <a:extLst>
              <a:ext uri="{FF2B5EF4-FFF2-40B4-BE49-F238E27FC236}">
                <a16:creationId xmlns:a16="http://schemas.microsoft.com/office/drawing/2014/main" id="{003EE8F6-2595-4EA5-934C-24316B511B9C}"/>
              </a:ext>
            </a:extLst>
          </p:cNvPr>
          <p:cNvSpPr/>
          <p:nvPr/>
        </p:nvSpPr>
        <p:spPr>
          <a:xfrm>
            <a:off x="6191145" y="3725584"/>
            <a:ext cx="3474720" cy="457200"/>
          </a:xfrm>
          <a:prstGeom prst="rect">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highlight>
                  <a:srgbClr val="FFFF00"/>
                </a:highlight>
              </a:rPr>
              <a:t>135 (75%) had definitive surgery</a:t>
            </a:r>
          </a:p>
        </p:txBody>
      </p:sp>
      <p:sp>
        <p:nvSpPr>
          <p:cNvPr id="27" name="Round Same Side Corner Rectangle 21">
            <a:extLst>
              <a:ext uri="{FF2B5EF4-FFF2-40B4-BE49-F238E27FC236}">
                <a16:creationId xmlns:a16="http://schemas.microsoft.com/office/drawing/2014/main" id="{DD26616E-F4AF-4C6A-BAF5-695595546072}"/>
              </a:ext>
            </a:extLst>
          </p:cNvPr>
          <p:cNvSpPr/>
          <p:nvPr/>
        </p:nvSpPr>
        <p:spPr>
          <a:xfrm>
            <a:off x="6192231" y="4573076"/>
            <a:ext cx="3770915" cy="457200"/>
          </a:xfrm>
          <a:prstGeom prst="rect">
            <a:avLst/>
          </a:prstGeom>
          <a:solidFill>
            <a:schemeClr val="tx2">
              <a:lumMod val="20000"/>
              <a:lumOff val="8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solidFill>
                  <a:schemeClr val="tx1"/>
                </a:solidFill>
              </a:rPr>
              <a:t>56 (32%) patients received </a:t>
            </a:r>
            <a:br>
              <a:rPr lang="en-US" sz="1600" dirty="0">
                <a:solidFill>
                  <a:schemeClr val="tx1"/>
                </a:solidFill>
              </a:rPr>
            </a:br>
            <a:r>
              <a:rPr lang="en-US" sz="1600" dirty="0">
                <a:solidFill>
                  <a:schemeClr val="tx1"/>
                </a:solidFill>
              </a:rPr>
              <a:t>adjuvant therapy</a:t>
            </a:r>
          </a:p>
        </p:txBody>
      </p:sp>
      <p:sp>
        <p:nvSpPr>
          <p:cNvPr id="28" name="Rounded Rectangle 20">
            <a:extLst>
              <a:ext uri="{FF2B5EF4-FFF2-40B4-BE49-F238E27FC236}">
                <a16:creationId xmlns:a16="http://schemas.microsoft.com/office/drawing/2014/main" id="{DECC4E18-06E1-43E7-8835-0FF2A378EFF8}"/>
              </a:ext>
            </a:extLst>
          </p:cNvPr>
          <p:cNvSpPr/>
          <p:nvPr/>
        </p:nvSpPr>
        <p:spPr>
          <a:xfrm>
            <a:off x="6207162" y="2788670"/>
            <a:ext cx="3431690" cy="551413"/>
          </a:xfrm>
          <a:prstGeom prst="rect">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2024" indent="-192024">
              <a:buFont typeface="Arial" panose="020B0604020202020204" pitchFamily="34" charset="0"/>
              <a:buChar char="•"/>
            </a:pPr>
            <a:r>
              <a:rPr lang="en-US" sz="1600">
                <a:solidFill>
                  <a:schemeClr val="tx1"/>
                </a:solidFill>
              </a:rPr>
              <a:t>179 randomized</a:t>
            </a:r>
          </a:p>
          <a:p>
            <a:pPr marL="192024" indent="-192024">
              <a:buFont typeface="Arial" panose="020B0604020202020204" pitchFamily="34" charset="0"/>
              <a:buChar char="•"/>
            </a:pPr>
            <a:r>
              <a:rPr lang="en-US" sz="1600">
                <a:solidFill>
                  <a:schemeClr val="tx1"/>
                </a:solidFill>
              </a:rPr>
              <a:t>176 received treatment</a:t>
            </a:r>
          </a:p>
        </p:txBody>
      </p:sp>
      <p:cxnSp>
        <p:nvCxnSpPr>
          <p:cNvPr id="29" name="Elbow Connector 14">
            <a:extLst>
              <a:ext uri="{FF2B5EF4-FFF2-40B4-BE49-F238E27FC236}">
                <a16:creationId xmlns:a16="http://schemas.microsoft.com/office/drawing/2014/main" id="{180C2A9E-0AD1-4583-8781-FCB935B6E584}"/>
              </a:ext>
            </a:extLst>
          </p:cNvPr>
          <p:cNvCxnSpPr/>
          <p:nvPr/>
        </p:nvCxnSpPr>
        <p:spPr>
          <a:xfrm rot="5400000">
            <a:off x="4870353" y="1229169"/>
            <a:ext cx="624127" cy="1819656"/>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15">
            <a:extLst>
              <a:ext uri="{FF2B5EF4-FFF2-40B4-BE49-F238E27FC236}">
                <a16:creationId xmlns:a16="http://schemas.microsoft.com/office/drawing/2014/main" id="{9B3F1FA8-C995-4DA3-AFDE-5DA889C49F01}"/>
              </a:ext>
            </a:extLst>
          </p:cNvPr>
          <p:cNvCxnSpPr/>
          <p:nvPr/>
        </p:nvCxnSpPr>
        <p:spPr>
          <a:xfrm rot="16200000" flipH="1">
            <a:off x="6699156" y="1220025"/>
            <a:ext cx="624127" cy="183794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1D1E733-7673-40E8-BA6C-71F3EA181DB6}"/>
              </a:ext>
            </a:extLst>
          </p:cNvPr>
          <p:cNvSpPr/>
          <p:nvPr/>
        </p:nvSpPr>
        <p:spPr>
          <a:xfrm>
            <a:off x="2243052" y="4548544"/>
            <a:ext cx="7718752" cy="1386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oter Placeholder 4">
            <a:extLst>
              <a:ext uri="{FF2B5EF4-FFF2-40B4-BE49-F238E27FC236}">
                <a16:creationId xmlns:a16="http://schemas.microsoft.com/office/drawing/2014/main" id="{E735BF97-D8B6-6C42-FD2D-E88DC6B12DA4}"/>
              </a:ext>
            </a:extLst>
          </p:cNvPr>
          <p:cNvSpPr>
            <a:spLocks noGrp="1"/>
          </p:cNvSpPr>
          <p:nvPr>
            <p:ph type="ftr" sz="quarter" idx="3"/>
          </p:nvPr>
        </p:nvSpPr>
        <p:spPr/>
        <p:txBody>
          <a:bodyPr/>
          <a:lstStyle/>
          <a:p>
            <a:r>
              <a:rPr lang="en-US" dirty="0"/>
              <a:t>Girard N, et al. AACR 2022. Abstract CT012.</a:t>
            </a:r>
          </a:p>
        </p:txBody>
      </p:sp>
    </p:spTree>
    <p:extLst>
      <p:ext uri="{BB962C8B-B14F-4D97-AF65-F5344CB8AC3E}">
        <p14:creationId xmlns:p14="http://schemas.microsoft.com/office/powerpoint/2010/main" val="48056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2851C5B-5B47-DE6B-4FD8-08D4E95C9671}"/>
              </a:ext>
            </a:extLst>
          </p:cNvPr>
          <p:cNvSpPr txBox="1"/>
          <p:nvPr/>
        </p:nvSpPr>
        <p:spPr>
          <a:xfrm>
            <a:off x="472711" y="1774479"/>
            <a:ext cx="11263880" cy="4154984"/>
          </a:xfrm>
          <a:prstGeom prst="rect">
            <a:avLst/>
          </a:prstGeom>
          <a:noFill/>
        </p:spPr>
        <p:txBody>
          <a:bodyPr wrap="square">
            <a:spAutoFit/>
          </a:bodyPr>
          <a:lstStyle/>
          <a:p>
            <a:pPr>
              <a:lnSpc>
                <a:spcPct val="90000"/>
              </a:lnSpc>
            </a:pPr>
            <a:r>
              <a:rPr lang="en-US" sz="2000" b="1" dirty="0">
                <a:cs typeface="Arial" panose="020B0604020202020204" pitchFamily="34" charset="0"/>
              </a:rPr>
              <a:t>Reasons for not completing neoadjuvant treatment </a:t>
            </a:r>
            <a:r>
              <a:rPr lang="en-US" sz="2000" dirty="0">
                <a:cs typeface="Arial" panose="020B0604020202020204" pitchFamily="34" charset="0"/>
              </a:rPr>
              <a:t>included disease progression (1% in both groups) and study drug toxicity (6% and 7% </a:t>
            </a:r>
            <a:r>
              <a:rPr lang="en-GB" sz="2000" dirty="0">
                <a:cs typeface="Arial" panose="020B0604020202020204" pitchFamily="34" charset="0"/>
              </a:rPr>
              <a:t>in the </a:t>
            </a:r>
            <a:r>
              <a:rPr lang="en-GB" sz="2000" dirty="0">
                <a:effectLst/>
              </a:rPr>
              <a:t>NIVO + chemo</a:t>
            </a:r>
            <a:r>
              <a:rPr lang="en-US" sz="2000" dirty="0">
                <a:cs typeface="Arial" panose="020B0604020202020204" pitchFamily="34" charset="0"/>
              </a:rPr>
              <a:t> arm and </a:t>
            </a:r>
            <a:r>
              <a:rPr lang="en-GB" sz="2000" dirty="0">
                <a:cs typeface="Arial" panose="020B0604020202020204" pitchFamily="34" charset="0"/>
              </a:rPr>
              <a:t>c</a:t>
            </a:r>
            <a:r>
              <a:rPr lang="en-GB" sz="2000" dirty="0">
                <a:effectLst/>
              </a:rPr>
              <a:t>hemo</a:t>
            </a:r>
            <a:r>
              <a:rPr lang="en-US" sz="2000" dirty="0">
                <a:cs typeface="Arial" panose="020B0604020202020204" pitchFamily="34" charset="0"/>
              </a:rPr>
              <a:t> arm, respectively, with an additional 7% “other” in the chemo arm)</a:t>
            </a:r>
          </a:p>
          <a:p>
            <a:pPr>
              <a:lnSpc>
                <a:spcPct val="90000"/>
              </a:lnSpc>
            </a:pPr>
            <a:endParaRPr lang="en-US" sz="2000" baseline="30000" dirty="0">
              <a:cs typeface="Arial" panose="020B0604020202020204" pitchFamily="34" charset="0"/>
            </a:endParaRPr>
          </a:p>
          <a:p>
            <a:pPr>
              <a:lnSpc>
                <a:spcPct val="90000"/>
              </a:lnSpc>
            </a:pPr>
            <a:endParaRPr lang="en-US" sz="2000" dirty="0">
              <a:ea typeface="SimSun" panose="02010600030101010101" pitchFamily="2" charset="-122"/>
              <a:cs typeface="Arial" panose="020B0604020202020204" pitchFamily="34" charset="0"/>
            </a:endParaRPr>
          </a:p>
          <a:p>
            <a:pPr>
              <a:lnSpc>
                <a:spcPct val="90000"/>
              </a:lnSpc>
            </a:pPr>
            <a:r>
              <a:rPr lang="en-GB" sz="2000" b="1" dirty="0">
                <a:cs typeface="Arial" panose="020B0604020202020204" pitchFamily="34" charset="0"/>
              </a:rPr>
              <a:t>Reasons for cancelled surgeries </a:t>
            </a:r>
            <a:r>
              <a:rPr lang="en-GB" sz="2000" dirty="0">
                <a:cs typeface="Arial" panose="020B0604020202020204" pitchFamily="34" charset="0"/>
              </a:rPr>
              <a:t>in the </a:t>
            </a:r>
            <a:r>
              <a:rPr lang="en-GB" sz="2000" dirty="0">
                <a:effectLst/>
              </a:rPr>
              <a:t>NIVO + chemo</a:t>
            </a:r>
            <a:r>
              <a:rPr lang="en-US" sz="2000" dirty="0">
                <a:cs typeface="Arial" panose="020B0604020202020204" pitchFamily="34" charset="0"/>
              </a:rPr>
              <a:t> arm (n = 28) and </a:t>
            </a:r>
            <a:r>
              <a:rPr lang="en-GB" sz="2000" dirty="0">
                <a:cs typeface="Arial" panose="020B0604020202020204" pitchFamily="34" charset="0"/>
              </a:rPr>
              <a:t>c</a:t>
            </a:r>
            <a:r>
              <a:rPr lang="en-GB" sz="2000" dirty="0">
                <a:effectLst/>
              </a:rPr>
              <a:t>hemo</a:t>
            </a:r>
            <a:r>
              <a:rPr lang="en-US" sz="2000" dirty="0">
                <a:cs typeface="Arial" panose="020B0604020202020204" pitchFamily="34" charset="0"/>
              </a:rPr>
              <a:t> arm (n = 37) included:</a:t>
            </a:r>
          </a:p>
          <a:p>
            <a:pPr marL="285750" indent="-285750">
              <a:lnSpc>
                <a:spcPct val="90000"/>
              </a:lnSpc>
              <a:buFont typeface="Arial" panose="020B0604020202020204" pitchFamily="34" charset="0"/>
              <a:buChar char="•"/>
            </a:pPr>
            <a:r>
              <a:rPr lang="en-US" sz="2000" dirty="0">
                <a:cs typeface="Arial" panose="020B0604020202020204" pitchFamily="34" charset="0"/>
              </a:rPr>
              <a:t>disease progression (</a:t>
            </a:r>
            <a:r>
              <a:rPr lang="en-GB" sz="2000" dirty="0">
                <a:effectLst/>
              </a:rPr>
              <a:t>NIVO + chemo</a:t>
            </a:r>
            <a:r>
              <a:rPr lang="en-US" sz="2000" dirty="0">
                <a:effectLst/>
                <a:cs typeface="Arial" panose="020B0604020202020204" pitchFamily="34" charset="0"/>
              </a:rPr>
              <a:t>, </a:t>
            </a:r>
            <a:r>
              <a:rPr lang="en-US" sz="2000" dirty="0">
                <a:cs typeface="Arial" panose="020B0604020202020204" pitchFamily="34" charset="0"/>
              </a:rPr>
              <a:t>7%; </a:t>
            </a:r>
            <a:r>
              <a:rPr lang="en-GB" sz="2000" dirty="0">
                <a:cs typeface="Arial" panose="020B0604020202020204" pitchFamily="34" charset="0"/>
              </a:rPr>
              <a:t>c</a:t>
            </a:r>
            <a:r>
              <a:rPr lang="en-GB" sz="2000" dirty="0">
                <a:effectLst/>
              </a:rPr>
              <a:t>hemo, </a:t>
            </a:r>
            <a:r>
              <a:rPr lang="en-US" sz="2000" dirty="0">
                <a:cs typeface="Arial" panose="020B0604020202020204" pitchFamily="34" charset="0"/>
              </a:rPr>
              <a:t>9%)</a:t>
            </a:r>
          </a:p>
          <a:p>
            <a:pPr marL="285750" indent="-285750">
              <a:lnSpc>
                <a:spcPct val="90000"/>
              </a:lnSpc>
              <a:buFont typeface="Arial" panose="020B0604020202020204" pitchFamily="34" charset="0"/>
              <a:buChar char="•"/>
            </a:pPr>
            <a:r>
              <a:rPr lang="en-US" sz="2000" dirty="0">
                <a:cs typeface="Arial" panose="020B0604020202020204" pitchFamily="34" charset="0"/>
              </a:rPr>
              <a:t>adverse event (1% in both the </a:t>
            </a:r>
            <a:r>
              <a:rPr lang="en-GB" sz="2000" dirty="0">
                <a:effectLst/>
              </a:rPr>
              <a:t>NIVO + chemo</a:t>
            </a:r>
            <a:r>
              <a:rPr lang="en-US" sz="2000" dirty="0">
                <a:effectLst/>
                <a:cs typeface="Arial" panose="020B0604020202020204" pitchFamily="34" charset="0"/>
              </a:rPr>
              <a:t> and chemo arms</a:t>
            </a:r>
            <a:r>
              <a:rPr lang="en-US" sz="2000" dirty="0">
                <a:cs typeface="Arial" panose="020B0604020202020204" pitchFamily="34" charset="0"/>
              </a:rPr>
              <a:t>)</a:t>
            </a:r>
          </a:p>
          <a:p>
            <a:pPr marL="285750" indent="-285750">
              <a:lnSpc>
                <a:spcPct val="90000"/>
              </a:lnSpc>
              <a:buFont typeface="Arial" panose="020B0604020202020204" pitchFamily="34" charset="0"/>
              <a:buChar char="•"/>
            </a:pPr>
            <a:r>
              <a:rPr lang="en-US" sz="2000" dirty="0">
                <a:cs typeface="Arial" panose="020B0604020202020204" pitchFamily="34" charset="0"/>
              </a:rPr>
              <a:t>other reasons </a:t>
            </a:r>
          </a:p>
          <a:p>
            <a:pPr marL="742950" lvl="1" indent="-285750">
              <a:lnSpc>
                <a:spcPct val="90000"/>
              </a:lnSpc>
              <a:buFont typeface="Arial" panose="020B0604020202020204" pitchFamily="34" charset="0"/>
              <a:buChar char="•"/>
            </a:pPr>
            <a:r>
              <a:rPr lang="en-GB" sz="2000" dirty="0">
                <a:effectLst/>
              </a:rPr>
              <a:t>NIVO + chemo</a:t>
            </a:r>
            <a:r>
              <a:rPr lang="en-US" sz="2000" dirty="0">
                <a:effectLst/>
                <a:cs typeface="Arial" panose="020B0604020202020204" pitchFamily="34" charset="0"/>
              </a:rPr>
              <a:t>:</a:t>
            </a:r>
            <a:r>
              <a:rPr lang="en-US" sz="2000" dirty="0">
                <a:cs typeface="Arial" panose="020B0604020202020204" pitchFamily="34" charset="0"/>
              </a:rPr>
              <a:t> 8% of reasons for cancelled surgeries included patient refusal (n = </a:t>
            </a:r>
            <a:r>
              <a:rPr lang="en-US" sz="2000" dirty="0">
                <a:effectLst/>
                <a:ea typeface="SimSun" panose="02010600030101010101" pitchFamily="2" charset="-122"/>
                <a:cs typeface="Times New Roman" panose="02020603050405020304" pitchFamily="18" charset="0"/>
              </a:rPr>
              <a:t>9)</a:t>
            </a:r>
            <a:r>
              <a:rPr lang="en-US" sz="2000" dirty="0">
                <a:cs typeface="Arial" panose="020B0604020202020204" pitchFamily="34" charset="0"/>
              </a:rPr>
              <a:t>, </a:t>
            </a:r>
            <a:r>
              <a:rPr lang="en-US" sz="2000" dirty="0">
                <a:effectLst/>
                <a:ea typeface="SimSun" panose="02010600030101010101" pitchFamily="2" charset="-122"/>
                <a:cs typeface="Times New Roman" panose="02020603050405020304" pitchFamily="18" charset="0"/>
              </a:rPr>
              <a:t>unfit for surgery due to poor lung function (n = 2), unresectability (n = 2), not treated (n = 1)</a:t>
            </a:r>
            <a:endParaRPr lang="en-US" sz="2000" strike="sngStrike" dirty="0">
              <a:effectLst/>
              <a:ea typeface="SimSun" panose="02010600030101010101" pitchFamily="2" charset="-122"/>
              <a:cs typeface="Arial" panose="020B0604020202020204" pitchFamily="34" charset="0"/>
            </a:endParaRPr>
          </a:p>
          <a:p>
            <a:pPr marL="742950" lvl="1" indent="-285750">
              <a:lnSpc>
                <a:spcPct val="90000"/>
              </a:lnSpc>
              <a:buFont typeface="Arial" panose="020B0604020202020204" pitchFamily="34" charset="0"/>
              <a:buChar char="•"/>
            </a:pPr>
            <a:r>
              <a:rPr lang="en-US" sz="2000" dirty="0">
                <a:cs typeface="Arial" panose="020B0604020202020204" pitchFamily="34" charset="0"/>
              </a:rPr>
              <a:t>Chemo: 11% of reasons for cancelled surgeries included patient refusal (n = 8), consent withdrawal (n = 3), </a:t>
            </a:r>
            <a:r>
              <a:rPr lang="en-US" sz="2000" dirty="0">
                <a:effectLst/>
                <a:ea typeface="SimSun" panose="02010600030101010101" pitchFamily="2" charset="-122"/>
                <a:cs typeface="Times New Roman" panose="02020603050405020304" pitchFamily="18" charset="0"/>
              </a:rPr>
              <a:t>COVID-19 (n = 1), unfit for surgery due to poor lung function (n = 4), unresectability (n = 2), not treated (n = 1)</a:t>
            </a:r>
            <a:endParaRPr lang="en-US" sz="2000" strike="sngStrike" dirty="0">
              <a:effectLst/>
              <a:ea typeface="SimSun" panose="02010600030101010101" pitchFamily="2" charset="-122"/>
              <a:cs typeface="Times New Roman" panose="02020603050405020304" pitchFamily="18" charset="0"/>
            </a:endParaRPr>
          </a:p>
        </p:txBody>
      </p:sp>
      <p:sp>
        <p:nvSpPr>
          <p:cNvPr id="2" name="Title 1">
            <a:extLst>
              <a:ext uri="{FF2B5EF4-FFF2-40B4-BE49-F238E27FC236}">
                <a16:creationId xmlns:a16="http://schemas.microsoft.com/office/drawing/2014/main" id="{2BAFD070-60E8-E62C-981A-E18EEE44C238}"/>
              </a:ext>
            </a:extLst>
          </p:cNvPr>
          <p:cNvSpPr>
            <a:spLocks noGrp="1"/>
          </p:cNvSpPr>
          <p:nvPr>
            <p:ph type="title"/>
          </p:nvPr>
        </p:nvSpPr>
        <p:spPr/>
        <p:txBody>
          <a:bodyPr/>
          <a:lstStyle/>
          <a:p>
            <a:r>
              <a:rPr lang="en-US" dirty="0"/>
              <a:t>Why Could the Project Fail?</a:t>
            </a:r>
          </a:p>
        </p:txBody>
      </p:sp>
    </p:spTree>
    <p:extLst>
      <p:ext uri="{BB962C8B-B14F-4D97-AF65-F5344CB8AC3E}">
        <p14:creationId xmlns:p14="http://schemas.microsoft.com/office/powerpoint/2010/main" val="4682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0025"/>
            <a:ext cx="10744200" cy="1184275"/>
          </a:xfrm>
        </p:spPr>
        <p:txBody>
          <a:bodyPr/>
          <a:lstStyle/>
          <a:p>
            <a:r>
              <a:rPr lang="en-US" sz="656" dirty="0">
                <a:latin typeface="Arial" charset="0"/>
                <a:ea typeface="+mn-ea"/>
                <a:cs typeface="+mn-cs"/>
              </a:rPr>
              <a:t>Slide 10</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7503" y="674856"/>
            <a:ext cx="12038509" cy="55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4EAD5CB9-9794-515D-3BBB-DCB8F7BE4C84}"/>
              </a:ext>
            </a:extLst>
          </p:cNvPr>
          <p:cNvSpPr>
            <a:spLocks noGrp="1"/>
          </p:cNvSpPr>
          <p:nvPr>
            <p:ph type="ftr" sz="quarter" idx="3"/>
          </p:nvPr>
        </p:nvSpPr>
        <p:spPr/>
        <p:txBody>
          <a:bodyPr/>
          <a:lstStyle/>
          <a:p>
            <a:r>
              <a:rPr lang="en-US" dirty="0"/>
              <a:t>OR, odds ratio.</a:t>
            </a:r>
          </a:p>
          <a:p>
            <a:r>
              <a:rPr lang="en-US" dirty="0" err="1"/>
              <a:t>Provencio</a:t>
            </a:r>
            <a:r>
              <a:rPr lang="en-US" dirty="0"/>
              <a:t> M, et al. Presented at ASCO 2022. #8501.</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DE71AC8B-E04A-6DE0-74F5-AABF9AE003A8}"/>
              </a:ext>
            </a:extLst>
          </p:cNvPr>
          <p:cNvGraphicFramePr>
            <a:graphicFrameLocks noGrp="1"/>
          </p:cNvGraphicFramePr>
          <p:nvPr>
            <p:extLst>
              <p:ext uri="{D42A27DB-BD31-4B8C-83A1-F6EECF244321}">
                <p14:modId xmlns:p14="http://schemas.microsoft.com/office/powerpoint/2010/main" val="2457753582"/>
              </p:ext>
            </p:extLst>
          </p:nvPr>
        </p:nvGraphicFramePr>
        <p:xfrm>
          <a:off x="926493" y="2114958"/>
          <a:ext cx="10427305" cy="3546370"/>
        </p:xfrm>
        <a:graphic>
          <a:graphicData uri="http://schemas.openxmlformats.org/drawingml/2006/table">
            <a:tbl>
              <a:tblPr>
                <a:tableStyleId>{5C22544A-7EE6-4342-B048-85BDC9FD1C3A}</a:tableStyleId>
              </a:tblPr>
              <a:tblGrid>
                <a:gridCol w="1321672">
                  <a:extLst>
                    <a:ext uri="{9D8B030D-6E8A-4147-A177-3AD203B41FA5}">
                      <a16:colId xmlns:a16="http://schemas.microsoft.com/office/drawing/2014/main" val="1505195619"/>
                    </a:ext>
                  </a:extLst>
                </a:gridCol>
                <a:gridCol w="2000919">
                  <a:extLst>
                    <a:ext uri="{9D8B030D-6E8A-4147-A177-3AD203B41FA5}">
                      <a16:colId xmlns:a16="http://schemas.microsoft.com/office/drawing/2014/main" val="3348494115"/>
                    </a:ext>
                  </a:extLst>
                </a:gridCol>
                <a:gridCol w="2242576">
                  <a:extLst>
                    <a:ext uri="{9D8B030D-6E8A-4147-A177-3AD203B41FA5}">
                      <a16:colId xmlns:a16="http://schemas.microsoft.com/office/drawing/2014/main" val="3822354416"/>
                    </a:ext>
                  </a:extLst>
                </a:gridCol>
                <a:gridCol w="4862138">
                  <a:extLst>
                    <a:ext uri="{9D8B030D-6E8A-4147-A177-3AD203B41FA5}">
                      <a16:colId xmlns:a16="http://schemas.microsoft.com/office/drawing/2014/main" val="447465201"/>
                    </a:ext>
                  </a:extLst>
                </a:gridCol>
              </a:tblGrid>
              <a:tr h="652096">
                <a:tc>
                  <a:txBody>
                    <a:bodyPr/>
                    <a:lstStyle/>
                    <a:p>
                      <a:pPr algn="r"/>
                      <a:endParaRPr lang="en-US" sz="1800" dirty="0">
                        <a:latin typeface="Arial Narrow" panose="020B060602020203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atin typeface="Arial Narrow" panose="020B0606020202030204" pitchFamily="34" charset="0"/>
                        </a:rPr>
                        <a:t>Rate of unperformed surgery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atin typeface="Arial Narrow" panose="020B0606020202030204" pitchFamily="34" charset="0"/>
                        </a:rPr>
                        <a:t>30 days mortality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atin typeface="Arial Narrow" panose="020B0606020202030204" pitchFamily="34" charset="0"/>
                        </a:rPr>
                        <a:t>Treatment-related AE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5436428"/>
                  </a:ext>
                </a:extLst>
              </a:tr>
              <a:tr h="405516">
                <a:tc>
                  <a:txBody>
                    <a:bodyPr/>
                    <a:lstStyle/>
                    <a:p>
                      <a:pPr algn="r"/>
                      <a:r>
                        <a:rPr lang="en-US" sz="1800" dirty="0">
                          <a:latin typeface="Arial Narrow" panose="020B0606020202030204" pitchFamily="34" charset="0"/>
                        </a:rPr>
                        <a:t>NADIM I</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Arial Narrow" panose="020B0606020202030204" pitchFamily="34" charset="0"/>
                        </a:rPr>
                        <a:t>11%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Arial Narrow" panose="020B0606020202030204" pitchFamily="34" charset="0"/>
                        </a:rPr>
                        <a:t>Non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atin typeface="Arial Narrow" panose="020B0606020202030204" pitchFamily="34" charset="0"/>
                        </a:rPr>
                        <a:t>G3/4: 13.5% in adjuvant phase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0644247"/>
                  </a:ext>
                </a:extLst>
              </a:tr>
              <a:tr h="890547">
                <a:tc>
                  <a:txBody>
                    <a:bodyPr/>
                    <a:lstStyle/>
                    <a:p>
                      <a:pPr algn="r"/>
                      <a:r>
                        <a:rPr lang="en-US" sz="1800" dirty="0" err="1">
                          <a:latin typeface="Arial Narrow" panose="020B0606020202030204" pitchFamily="34" charset="0"/>
                        </a:rPr>
                        <a:t>SAKK</a:t>
                      </a:r>
                      <a:r>
                        <a:rPr lang="en-US" sz="1800" dirty="0">
                          <a:latin typeface="Arial Narrow" panose="020B0606020202030204" pitchFamily="34" charset="0"/>
                        </a:rPr>
                        <a:t> 16/14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Arial Narrow" panose="020B0606020202030204" pitchFamily="34" charset="0"/>
                        </a:rPr>
                        <a:t>18%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Arial Narrow" panose="020B0606020202030204" pitchFamily="34" charset="0"/>
                        </a:rPr>
                        <a:t>2%</a:t>
                      </a:r>
                    </a:p>
                    <a:p>
                      <a:pPr algn="ctr"/>
                      <a:r>
                        <a:rPr lang="en-US" sz="1800" dirty="0">
                          <a:latin typeface="Arial Narrow" panose="020B0606020202030204" pitchFamily="34" charset="0"/>
                        </a:rPr>
                        <a:t>(fatal bronchopulmonary Bleeding)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atin typeface="Arial Narrow" panose="020B0606020202030204" pitchFamily="34" charset="0"/>
                        </a:rPr>
                        <a:t>G3/4: 29% in perioperative phase</a:t>
                      </a:r>
                    </a:p>
                    <a:p>
                      <a:r>
                        <a:rPr lang="en-US" sz="1800" dirty="0">
                          <a:latin typeface="Arial Narrow" panose="020B0606020202030204" pitchFamily="34" charset="0"/>
                        </a:rPr>
                        <a:t>G3/4: 50% in adjuvant phase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4078804"/>
                  </a:ext>
                </a:extLst>
              </a:tr>
              <a:tr h="659958">
                <a:tc>
                  <a:txBody>
                    <a:bodyPr/>
                    <a:lstStyle/>
                    <a:p>
                      <a:pPr algn="r"/>
                      <a:r>
                        <a:rPr lang="en-US" sz="1800" dirty="0">
                          <a:latin typeface="Arial Narrow" panose="020B0606020202030204" pitchFamily="34" charset="0"/>
                        </a:rPr>
                        <a:t>NADIM II</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Arial Narrow" panose="020B0606020202030204" pitchFamily="34" charset="0"/>
                        </a:rPr>
                        <a:t>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Arial Narrow" panose="020B0606020202030204" pitchFamily="34" charset="0"/>
                        </a:rPr>
                        <a:t>Non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atin typeface="Arial Narrow" panose="020B0606020202030204" pitchFamily="34" charset="0"/>
                        </a:rPr>
                        <a:t>Grade 3/4 AEs: 25%, nivolumab + CT; 10.3%, CT alone</a:t>
                      </a:r>
                    </a:p>
                    <a:p>
                      <a:r>
                        <a:rPr lang="en-US" sz="1800" dirty="0">
                          <a:latin typeface="Arial Narrow" panose="020B0606020202030204" pitchFamily="34" charset="0"/>
                        </a:rPr>
                        <a:t>(OR: 2.82; 95% CI: 0.74-10.76; Chi-squared </a:t>
                      </a:r>
                      <a:r>
                        <a:rPr lang="en-US" sz="1800" i="1" dirty="0">
                          <a:latin typeface="Arial Narrow" panose="020B0606020202030204" pitchFamily="34" charset="0"/>
                        </a:rPr>
                        <a:t>P</a:t>
                      </a:r>
                      <a:r>
                        <a:rPr lang="en-US" sz="1800" dirty="0">
                          <a:latin typeface="Arial Narrow" panose="020B0606020202030204" pitchFamily="34" charset="0"/>
                        </a:rPr>
                        <a:t> = .201)*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759477"/>
                  </a:ext>
                </a:extLst>
              </a:tr>
              <a:tr h="882595">
                <a:tc>
                  <a:txBody>
                    <a:bodyPr/>
                    <a:lstStyle/>
                    <a:p>
                      <a:pPr algn="r"/>
                      <a:r>
                        <a:rPr lang="en-US" sz="1800" dirty="0">
                          <a:latin typeface="Arial Narrow" panose="020B0606020202030204" pitchFamily="34" charset="0"/>
                        </a:rPr>
                        <a:t>Checkmate</a:t>
                      </a:r>
                    </a:p>
                    <a:p>
                      <a:pPr algn="r"/>
                      <a:r>
                        <a:rPr lang="en-US" sz="1800" dirty="0">
                          <a:latin typeface="Arial Narrow" panose="020B0606020202030204" pitchFamily="34" charset="0"/>
                        </a:rPr>
                        <a:t>816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Arial Narrow" panose="020B0606020202030204" pitchFamily="34" charset="0"/>
                        </a:rPr>
                        <a:t>17%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Arial Narrow" panose="020B0606020202030204" pitchFamily="34" charset="0"/>
                        </a:rPr>
                        <a:t>1.1%</a:t>
                      </a:r>
                    </a:p>
                    <a:p>
                      <a:pPr algn="ctr"/>
                      <a:r>
                        <a:rPr lang="en-US" sz="1800" dirty="0">
                          <a:latin typeface="Arial Narrow" panose="020B0606020202030204" pitchFamily="34" charset="0"/>
                        </a:rPr>
                        <a:t>(pulmonary embolism, aortic rupture)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atin typeface="Arial Narrow" panose="020B0606020202030204" pitchFamily="34" charset="0"/>
                        </a:rPr>
                        <a:t>Surgery-related G3/4: 11.4%</a:t>
                      </a:r>
                    </a:p>
                    <a:p>
                      <a:r>
                        <a:rPr lang="en-US" sz="1800" dirty="0">
                          <a:latin typeface="Arial Narrow" panose="020B0606020202030204" pitchFamily="34" charset="0"/>
                        </a:rPr>
                        <a:t>G3/4: 33.5%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709414"/>
                  </a:ext>
                </a:extLst>
              </a:tr>
            </a:tbl>
          </a:graphicData>
        </a:graphic>
      </p:graphicFrame>
      <p:sp>
        <p:nvSpPr>
          <p:cNvPr id="2" name="Title 1"/>
          <p:cNvSpPr>
            <a:spLocks noGrp="1"/>
          </p:cNvSpPr>
          <p:nvPr>
            <p:ph type="title"/>
          </p:nvPr>
        </p:nvSpPr>
        <p:spPr/>
        <p:txBody>
          <a:bodyPr>
            <a:normAutofit/>
          </a:bodyPr>
          <a:lstStyle/>
          <a:p>
            <a:r>
              <a:rPr lang="en-US" dirty="0"/>
              <a:t>More Data Are Needed to Assess Risks </a:t>
            </a:r>
            <a:br>
              <a:rPr lang="en-US" dirty="0"/>
            </a:br>
            <a:r>
              <a:rPr lang="en-US" dirty="0"/>
              <a:t>of Neoadjuvant Immunotherapy Strategies</a:t>
            </a:r>
          </a:p>
        </p:txBody>
      </p:sp>
      <p:sp>
        <p:nvSpPr>
          <p:cNvPr id="13" name="Rectangle 12">
            <a:extLst>
              <a:ext uri="{FF2B5EF4-FFF2-40B4-BE49-F238E27FC236}">
                <a16:creationId xmlns:a16="http://schemas.microsoft.com/office/drawing/2014/main" id="{E1DE242F-4901-8086-607D-CBEFAD061074}"/>
              </a:ext>
            </a:extLst>
          </p:cNvPr>
          <p:cNvSpPr/>
          <p:nvPr/>
        </p:nvSpPr>
        <p:spPr bwMode="auto">
          <a:xfrm>
            <a:off x="2238375" y="2114958"/>
            <a:ext cx="2005995" cy="3546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00"/>
              </a:spcBef>
              <a:buFont typeface="Arial" panose="020B0604020202020204" pitchFamily="34" charset="0"/>
              <a:buChar char="•"/>
            </a:pPr>
            <a:endParaRPr lang="fr-FR" sz="1600">
              <a:solidFill>
                <a:schemeClr val="tx2">
                  <a:lumMod val="60000"/>
                  <a:lumOff val="40000"/>
                </a:schemeClr>
              </a:solidFill>
              <a:latin typeface="Arial" panose="020B0604020202020204" pitchFamily="34" charset="0"/>
              <a:cs typeface="Arial" panose="020B0604020202020204" pitchFamily="34" charset="0"/>
            </a:endParaRPr>
          </a:p>
        </p:txBody>
      </p:sp>
      <p:sp>
        <p:nvSpPr>
          <p:cNvPr id="14" name="ZoneTexte 6">
            <a:extLst>
              <a:ext uri="{FF2B5EF4-FFF2-40B4-BE49-F238E27FC236}">
                <a16:creationId xmlns:a16="http://schemas.microsoft.com/office/drawing/2014/main" id="{347E2ED0-C7AF-57F4-576B-4F841EFD16DF}"/>
              </a:ext>
            </a:extLst>
          </p:cNvPr>
          <p:cNvSpPr txBox="1"/>
          <p:nvPr/>
        </p:nvSpPr>
        <p:spPr>
          <a:xfrm>
            <a:off x="2885641" y="1611168"/>
            <a:ext cx="822661" cy="338554"/>
          </a:xfrm>
          <a:prstGeom prst="rect">
            <a:avLst/>
          </a:prstGeom>
          <a:noFill/>
          <a:ln>
            <a:solidFill>
              <a:schemeClr val="tx1">
                <a:lumMod val="75000"/>
              </a:schemeClr>
            </a:solidFill>
          </a:ln>
        </p:spPr>
        <p:txBody>
          <a:bodyPr wrap="none" rtlCol="0">
            <a:spAutoFit/>
          </a:bodyPr>
          <a:lstStyle/>
          <a:p>
            <a:pPr algn="ctr"/>
            <a:r>
              <a:rPr lang="fr-FR" sz="1600" b="1" dirty="0">
                <a:latin typeface="+mj-lt"/>
                <a:cs typeface="Calibri" panose="020F0502020204030204" pitchFamily="34" charset="0"/>
              </a:rPr>
              <a:t>7–18%</a:t>
            </a:r>
          </a:p>
        </p:txBody>
      </p:sp>
      <p:sp>
        <p:nvSpPr>
          <p:cNvPr id="15" name="ZoneTexte 7">
            <a:extLst>
              <a:ext uri="{FF2B5EF4-FFF2-40B4-BE49-F238E27FC236}">
                <a16:creationId xmlns:a16="http://schemas.microsoft.com/office/drawing/2014/main" id="{DB84E1B4-87AA-8CC7-0AE8-E4DD6C86533F}"/>
              </a:ext>
            </a:extLst>
          </p:cNvPr>
          <p:cNvSpPr txBox="1"/>
          <p:nvPr/>
        </p:nvSpPr>
        <p:spPr>
          <a:xfrm>
            <a:off x="7512171" y="1611168"/>
            <a:ext cx="2340705" cy="338554"/>
          </a:xfrm>
          <a:prstGeom prst="rect">
            <a:avLst/>
          </a:prstGeom>
          <a:noFill/>
          <a:ln>
            <a:solidFill>
              <a:schemeClr val="tx1">
                <a:lumMod val="75000"/>
              </a:schemeClr>
            </a:solidFill>
          </a:ln>
        </p:spPr>
        <p:txBody>
          <a:bodyPr wrap="none" rtlCol="0">
            <a:spAutoFit/>
          </a:bodyPr>
          <a:lstStyle/>
          <a:p>
            <a:r>
              <a:rPr lang="fr-FR" sz="1600" b="1" dirty="0">
                <a:latin typeface="+mj-lt"/>
                <a:cs typeface="Calibri" panose="020F0502020204030204" pitchFamily="34" charset="0"/>
              </a:rPr>
              <a:t>AE Grade 3/4: 13–33%</a:t>
            </a:r>
          </a:p>
        </p:txBody>
      </p:sp>
      <p:sp>
        <p:nvSpPr>
          <p:cNvPr id="6" name="Footer Placeholder 5">
            <a:extLst>
              <a:ext uri="{FF2B5EF4-FFF2-40B4-BE49-F238E27FC236}">
                <a16:creationId xmlns:a16="http://schemas.microsoft.com/office/drawing/2014/main" id="{12399D56-BFCE-37DD-769D-B20C3C4101C1}"/>
              </a:ext>
            </a:extLst>
          </p:cNvPr>
          <p:cNvSpPr>
            <a:spLocks noGrp="1"/>
          </p:cNvSpPr>
          <p:nvPr>
            <p:ph type="ftr" sz="quarter" idx="3"/>
          </p:nvPr>
        </p:nvSpPr>
        <p:spPr/>
        <p:txBody>
          <a:bodyPr/>
          <a:lstStyle/>
          <a:p>
            <a:r>
              <a:rPr lang="en-US" dirty="0"/>
              <a:t>G, grade.</a:t>
            </a:r>
          </a:p>
          <a:p>
            <a:r>
              <a:rPr lang="en-US" dirty="0" err="1"/>
              <a:t>Provencio</a:t>
            </a:r>
            <a:r>
              <a:rPr lang="en-US" dirty="0"/>
              <a:t> M, et al. </a:t>
            </a:r>
            <a:r>
              <a:rPr lang="en-US" i="1" dirty="0"/>
              <a:t>Lancet Oncol</a:t>
            </a:r>
            <a:r>
              <a:rPr lang="en-US" dirty="0"/>
              <a:t>. 2020;21:1413-22. Rothschild SI, et al. </a:t>
            </a:r>
            <a:r>
              <a:rPr lang="en-US" i="1" dirty="0"/>
              <a:t>J Clin Oncol. </a:t>
            </a:r>
            <a:r>
              <a:rPr lang="en-US" dirty="0"/>
              <a:t>2021;39:2872-2880.  </a:t>
            </a:r>
            <a:r>
              <a:rPr lang="en-US" dirty="0" err="1"/>
              <a:t>Provencio</a:t>
            </a:r>
            <a:r>
              <a:rPr lang="en-US" dirty="0"/>
              <a:t> M, et al. ASCO 2022; Abstract 8501. Forde PM, et al. </a:t>
            </a:r>
            <a:r>
              <a:rPr lang="en-US" i="1" dirty="0"/>
              <a:t>N </a:t>
            </a:r>
            <a:r>
              <a:rPr lang="en-US" i="1" dirty="0" err="1"/>
              <a:t>Engl</a:t>
            </a:r>
            <a:r>
              <a:rPr lang="en-US" i="1" dirty="0"/>
              <a:t> J Med. </a:t>
            </a:r>
            <a:r>
              <a:rPr lang="en-US" dirty="0"/>
              <a:t>2022:386:1973-85. </a:t>
            </a:r>
          </a:p>
        </p:txBody>
      </p:sp>
    </p:spTree>
    <p:extLst>
      <p:ext uri="{BB962C8B-B14F-4D97-AF65-F5344CB8AC3E}">
        <p14:creationId xmlns:p14="http://schemas.microsoft.com/office/powerpoint/2010/main" val="291883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More Data Are Needed to Assess Risks of Neoadjuvant Immunotherapy Strategies</a:t>
            </a:r>
          </a:p>
        </p:txBody>
      </p:sp>
      <p:sp>
        <p:nvSpPr>
          <p:cNvPr id="4" name="Content Placeholder 3">
            <a:extLst>
              <a:ext uri="{FF2B5EF4-FFF2-40B4-BE49-F238E27FC236}">
                <a16:creationId xmlns:a16="http://schemas.microsoft.com/office/drawing/2014/main" id="{1F529D6A-C0E3-CDAF-B409-EF8D001DCB64}"/>
              </a:ext>
            </a:extLst>
          </p:cNvPr>
          <p:cNvSpPr>
            <a:spLocks noGrp="1"/>
          </p:cNvSpPr>
          <p:nvPr>
            <p:ph idx="1"/>
          </p:nvPr>
        </p:nvSpPr>
        <p:spPr>
          <a:xfrm>
            <a:off x="609600" y="1684383"/>
            <a:ext cx="10744200" cy="4890621"/>
          </a:xfrm>
        </p:spPr>
        <p:txBody>
          <a:bodyPr/>
          <a:lstStyle/>
          <a:p>
            <a:pPr>
              <a:spcBef>
                <a:spcPts val="2400"/>
              </a:spcBef>
            </a:pPr>
            <a:r>
              <a:rPr lang="en-US" dirty="0"/>
              <a:t>Fragilizing/endangering the delivery of radical local intervention (surgery) might be a risk related to the use innovative IO-based neoadjuvant strategies</a:t>
            </a:r>
          </a:p>
          <a:p>
            <a:pPr>
              <a:spcBef>
                <a:spcPts val="2400"/>
              </a:spcBef>
            </a:pPr>
            <a:r>
              <a:rPr lang="en-US" dirty="0"/>
              <a:t>More data are needed, particularly from the perspective of establishing new standards in stage </a:t>
            </a:r>
            <a:r>
              <a:rPr lang="en-US" dirty="0" err="1"/>
              <a:t>Ib</a:t>
            </a:r>
            <a:r>
              <a:rPr lang="en-US" dirty="0"/>
              <a:t>/II NSCLC</a:t>
            </a:r>
          </a:p>
          <a:p>
            <a:pPr>
              <a:spcBef>
                <a:spcPts val="2400"/>
              </a:spcBef>
            </a:pPr>
            <a:r>
              <a:rPr lang="en-US" dirty="0"/>
              <a:t>IO-related toxicities are consistent with those expected in early NSCLC and comparable with those observed in stage IV NSCLC</a:t>
            </a:r>
          </a:p>
          <a:p>
            <a:pPr>
              <a:spcBef>
                <a:spcPts val="2400"/>
              </a:spcBef>
            </a:pPr>
            <a:r>
              <a:rPr lang="en-US" dirty="0"/>
              <a:t>In the early disease setting, guidelines should be strictly followed to conservatively manage immune related toxicities</a:t>
            </a:r>
          </a:p>
          <a:p>
            <a:pPr>
              <a:spcBef>
                <a:spcPts val="2400"/>
              </a:spcBef>
            </a:pPr>
            <a:endParaRPr lang="en-US" dirty="0"/>
          </a:p>
        </p:txBody>
      </p:sp>
    </p:spTree>
    <p:extLst>
      <p:ext uri="{BB962C8B-B14F-4D97-AF65-F5344CB8AC3E}">
        <p14:creationId xmlns:p14="http://schemas.microsoft.com/office/powerpoint/2010/main" val="163888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573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6"/>
          <p:cNvSpPr/>
          <p:nvPr/>
        </p:nvSpPr>
        <p:spPr>
          <a:xfrm rot="-5400000">
            <a:off x="-252340" y="4621749"/>
            <a:ext cx="1870800" cy="288000"/>
          </a:xfrm>
          <a:prstGeom prst="roundRect">
            <a:avLst>
              <a:gd name="adj" fmla="val 16667"/>
            </a:avLst>
          </a:prstGeom>
          <a:solidFill>
            <a:srgbClr val="009460"/>
          </a:solidFill>
          <a:ln>
            <a:solidFill>
              <a:srgbClr val="009460"/>
            </a:solidFill>
          </a:ln>
        </p:spPr>
        <p:txBody>
          <a:bodyPr spcFirstLastPara="1" wrap="square" lIns="60933" tIns="60933" rIns="60933" bIns="60933" anchor="ctr" anchorCtr="0">
            <a:noAutofit/>
          </a:bodyPr>
          <a:lstStyle/>
          <a:p>
            <a:pPr algn="ctr" defTabSz="914377">
              <a:buClr>
                <a:srgbClr val="000000"/>
              </a:buClr>
              <a:buSzPts val="1000"/>
            </a:pPr>
            <a:r>
              <a:rPr lang="en-US" sz="1200" b="1" dirty="0">
                <a:solidFill>
                  <a:srgbClr val="FFFFFF"/>
                </a:solidFill>
                <a:ea typeface="Arial"/>
                <a:cs typeface="Arial"/>
                <a:sym typeface="Arial"/>
              </a:rPr>
              <a:t>Neoadjuvant</a:t>
            </a:r>
            <a:endParaRPr sz="1400" dirty="0">
              <a:solidFill>
                <a:srgbClr val="000000"/>
              </a:solidFill>
              <a:ea typeface="Arial"/>
              <a:cs typeface="Arial"/>
              <a:sym typeface="Arial"/>
            </a:endParaRPr>
          </a:p>
        </p:txBody>
      </p:sp>
      <p:sp>
        <p:nvSpPr>
          <p:cNvPr id="523" name="Google Shape;523;p36"/>
          <p:cNvSpPr/>
          <p:nvPr/>
        </p:nvSpPr>
        <p:spPr>
          <a:xfrm rot="-5400000">
            <a:off x="-245139" y="2326616"/>
            <a:ext cx="1856400" cy="288000"/>
          </a:xfrm>
          <a:prstGeom prst="roundRect">
            <a:avLst>
              <a:gd name="adj" fmla="val 16667"/>
            </a:avLst>
          </a:prstGeom>
          <a:solidFill>
            <a:schemeClr val="tx2"/>
          </a:solidFill>
          <a:ln>
            <a:solidFill>
              <a:schemeClr val="tx2"/>
            </a:solidFill>
          </a:ln>
        </p:spPr>
        <p:txBody>
          <a:bodyPr spcFirstLastPara="1" wrap="square" lIns="60933" tIns="60933" rIns="60933" bIns="60933" anchor="ctr" anchorCtr="0">
            <a:noAutofit/>
          </a:bodyPr>
          <a:lstStyle/>
          <a:p>
            <a:pPr algn="ctr" defTabSz="914377">
              <a:buClr>
                <a:srgbClr val="000000"/>
              </a:buClr>
              <a:buSzPts val="1000"/>
            </a:pPr>
            <a:r>
              <a:rPr lang="en-US" sz="1200" b="1" dirty="0">
                <a:solidFill>
                  <a:srgbClr val="FFFFFF"/>
                </a:solidFill>
                <a:ea typeface="Arial"/>
                <a:cs typeface="Arial"/>
                <a:sym typeface="Arial"/>
              </a:rPr>
              <a:t>Adjuvant</a:t>
            </a:r>
            <a:endParaRPr sz="1400" dirty="0">
              <a:solidFill>
                <a:srgbClr val="000000"/>
              </a:solidFill>
              <a:ea typeface="Arial"/>
              <a:cs typeface="Arial"/>
              <a:sym typeface="Arial"/>
            </a:endParaRPr>
          </a:p>
        </p:txBody>
      </p:sp>
      <p:sp>
        <p:nvSpPr>
          <p:cNvPr id="524" name="Google Shape;524;p36"/>
          <p:cNvSpPr/>
          <p:nvPr/>
        </p:nvSpPr>
        <p:spPr>
          <a:xfrm>
            <a:off x="10080421" y="1542491"/>
            <a:ext cx="1584000" cy="912000"/>
          </a:xfrm>
          <a:prstGeom prst="roundRect">
            <a:avLst>
              <a:gd name="adj" fmla="val 16667"/>
            </a:avLst>
          </a:prstGeom>
          <a:solidFill>
            <a:srgbClr val="D9E8F7"/>
          </a:solidFill>
          <a:ln w="9525" cap="flat" cmpd="sng">
            <a:solidFill>
              <a:schemeClr val="tx2"/>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000000"/>
                </a:solidFill>
                <a:ea typeface="Arial"/>
                <a:cs typeface="Arial"/>
                <a:sym typeface="Arial"/>
              </a:rPr>
              <a:t>CANOPY-A</a:t>
            </a:r>
            <a:endParaRPr sz="1200" b="1" dirty="0">
              <a:solidFill>
                <a:srgbClr val="000000"/>
              </a:solidFill>
              <a:ea typeface="Arial"/>
              <a:cs typeface="Arial"/>
              <a:sym typeface="Arial"/>
            </a:endParaRPr>
          </a:p>
          <a:p>
            <a:pPr algn="ctr" defTabSz="914377">
              <a:spcBef>
                <a:spcPts val="267"/>
              </a:spcBef>
              <a:buClr>
                <a:srgbClr val="000000"/>
              </a:buClr>
              <a:buSzPts val="900"/>
            </a:pPr>
            <a:r>
              <a:rPr lang="en-US" sz="1100" dirty="0">
                <a:solidFill>
                  <a:srgbClr val="000000"/>
                </a:solidFill>
                <a:ea typeface="Arial"/>
                <a:cs typeface="Arial"/>
                <a:sym typeface="Arial"/>
              </a:rPr>
              <a:t>Resected </a:t>
            </a:r>
            <a:br>
              <a:rPr lang="en-US" sz="1100" dirty="0">
                <a:solidFill>
                  <a:srgbClr val="000000"/>
                </a:solidFill>
                <a:ea typeface="Arial"/>
                <a:cs typeface="Arial"/>
                <a:sym typeface="Arial"/>
              </a:rPr>
            </a:br>
            <a:r>
              <a:rPr lang="en-US" sz="1100" dirty="0">
                <a:solidFill>
                  <a:srgbClr val="000000"/>
                </a:solidFill>
                <a:ea typeface="Arial"/>
                <a:cs typeface="Arial"/>
                <a:sym typeface="Arial"/>
              </a:rPr>
              <a:t>stage II–select IIIB*</a:t>
            </a:r>
            <a:endParaRPr sz="1100" dirty="0">
              <a:solidFill>
                <a:srgbClr val="000000"/>
              </a:solidFill>
              <a:ea typeface="Arial"/>
              <a:cs typeface="Arial"/>
              <a:sym typeface="Arial"/>
            </a:endParaRPr>
          </a:p>
          <a:p>
            <a:pPr algn="ctr" defTabSz="914377">
              <a:spcBef>
                <a:spcPts val="267"/>
              </a:spcBef>
              <a:buClr>
                <a:srgbClr val="000000"/>
              </a:buClr>
              <a:buSzPts val="900"/>
            </a:pPr>
            <a:r>
              <a:rPr lang="en-US" sz="1100" i="1" dirty="0">
                <a:solidFill>
                  <a:srgbClr val="000000"/>
                </a:solidFill>
                <a:ea typeface="Arial"/>
                <a:cs typeface="Arial"/>
                <a:sym typeface="Arial"/>
              </a:rPr>
              <a:t>NCT03447769</a:t>
            </a:r>
            <a:endParaRPr sz="1100" i="1" dirty="0">
              <a:solidFill>
                <a:srgbClr val="000000"/>
              </a:solidFill>
              <a:ea typeface="Arial"/>
              <a:cs typeface="Arial"/>
              <a:sym typeface="Arial"/>
            </a:endParaRPr>
          </a:p>
        </p:txBody>
      </p:sp>
      <p:sp>
        <p:nvSpPr>
          <p:cNvPr id="525" name="Google Shape;525;p36"/>
          <p:cNvSpPr/>
          <p:nvPr/>
        </p:nvSpPr>
        <p:spPr>
          <a:xfrm>
            <a:off x="10080421" y="1191027"/>
            <a:ext cx="1584000" cy="240000"/>
          </a:xfrm>
          <a:prstGeom prst="roundRect">
            <a:avLst>
              <a:gd name="adj" fmla="val 16667"/>
            </a:avLst>
          </a:prstGeom>
          <a:solidFill>
            <a:schemeClr val="accent4">
              <a:lumMod val="75000"/>
            </a:schemeClr>
          </a:solidFill>
          <a:ln>
            <a:noFill/>
          </a:ln>
        </p:spPr>
        <p:txBody>
          <a:bodyPr spcFirstLastPara="1" wrap="square" lIns="60933" tIns="60933" rIns="60933" bIns="60933" anchor="ctr" anchorCtr="0">
            <a:noAutofit/>
          </a:bodyPr>
          <a:lstStyle/>
          <a:p>
            <a:pPr algn="ctr" defTabSz="914377">
              <a:buClr>
                <a:srgbClr val="000000"/>
              </a:buClr>
              <a:buSzPts val="1000"/>
            </a:pPr>
            <a:r>
              <a:rPr lang="en-US" sz="1200" b="1" dirty="0">
                <a:solidFill>
                  <a:srgbClr val="FFFFFF"/>
                </a:solidFill>
                <a:ea typeface="Arial"/>
                <a:cs typeface="Arial"/>
                <a:sym typeface="Arial"/>
              </a:rPr>
              <a:t>Canakinumab</a:t>
            </a:r>
            <a:endParaRPr sz="1400" dirty="0">
              <a:solidFill>
                <a:srgbClr val="000000"/>
              </a:solidFill>
              <a:ea typeface="Arial"/>
              <a:cs typeface="Arial"/>
              <a:sym typeface="Arial"/>
            </a:endParaRPr>
          </a:p>
        </p:txBody>
      </p:sp>
      <p:sp>
        <p:nvSpPr>
          <p:cNvPr id="526" name="Google Shape;526;p36"/>
          <p:cNvSpPr/>
          <p:nvPr/>
        </p:nvSpPr>
        <p:spPr>
          <a:xfrm>
            <a:off x="1078693" y="1191027"/>
            <a:ext cx="1584000" cy="240000"/>
          </a:xfrm>
          <a:prstGeom prst="roundRect">
            <a:avLst>
              <a:gd name="adj" fmla="val 16667"/>
            </a:avLst>
          </a:prstGeom>
          <a:solidFill>
            <a:schemeClr val="accent4">
              <a:lumMod val="75000"/>
            </a:schemeClr>
          </a:solidFill>
          <a:ln>
            <a:noFill/>
          </a:ln>
        </p:spPr>
        <p:txBody>
          <a:bodyPr spcFirstLastPara="1" wrap="square" lIns="60933" tIns="60933" rIns="60933" bIns="60933" anchor="ctr" anchorCtr="0">
            <a:noAutofit/>
          </a:bodyPr>
          <a:lstStyle/>
          <a:p>
            <a:pPr algn="ctr" defTabSz="914377">
              <a:buClr>
                <a:srgbClr val="000000"/>
              </a:buClr>
              <a:buSzPts val="1000"/>
            </a:pPr>
            <a:r>
              <a:rPr lang="en-US" sz="1200" b="1" dirty="0">
                <a:solidFill>
                  <a:srgbClr val="FFFFFF"/>
                </a:solidFill>
                <a:ea typeface="Arial"/>
                <a:cs typeface="Arial"/>
                <a:sym typeface="Arial"/>
              </a:rPr>
              <a:t>Atezolizumab</a:t>
            </a:r>
            <a:endParaRPr sz="1400" dirty="0">
              <a:solidFill>
                <a:srgbClr val="000000"/>
              </a:solidFill>
              <a:ea typeface="Arial"/>
              <a:cs typeface="Arial"/>
              <a:sym typeface="Arial"/>
            </a:endParaRPr>
          </a:p>
        </p:txBody>
      </p:sp>
      <p:sp>
        <p:nvSpPr>
          <p:cNvPr id="527" name="Google Shape;527;p36"/>
          <p:cNvSpPr/>
          <p:nvPr/>
        </p:nvSpPr>
        <p:spPr>
          <a:xfrm>
            <a:off x="1078693" y="1542491"/>
            <a:ext cx="1584000" cy="912000"/>
          </a:xfrm>
          <a:prstGeom prst="roundRect">
            <a:avLst>
              <a:gd name="adj" fmla="val 15605"/>
            </a:avLst>
          </a:prstGeom>
          <a:solidFill>
            <a:schemeClr val="tx2"/>
          </a:solidFill>
          <a:ln w="19050" cap="flat" cmpd="sng">
            <a:solidFill>
              <a:srgbClr val="FF0000"/>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FFFFFF"/>
                </a:solidFill>
                <a:ea typeface="Arial"/>
                <a:cs typeface="Arial"/>
                <a:sym typeface="Arial"/>
              </a:rPr>
              <a:t>IMpower010</a:t>
            </a:r>
            <a:endParaRPr sz="1200" b="1" dirty="0">
              <a:solidFill>
                <a:srgbClr val="FFFFFF"/>
              </a:solidFill>
              <a:ea typeface="Arial"/>
              <a:cs typeface="Arial"/>
              <a:sym typeface="Arial"/>
            </a:endParaRPr>
          </a:p>
          <a:p>
            <a:pPr algn="ctr" defTabSz="914377">
              <a:spcBef>
                <a:spcPts val="267"/>
              </a:spcBef>
              <a:buClr>
                <a:srgbClr val="000000"/>
              </a:buClr>
              <a:buSzPts val="900"/>
            </a:pPr>
            <a:r>
              <a:rPr lang="en-US" sz="1100" dirty="0">
                <a:solidFill>
                  <a:srgbClr val="FFFFFF"/>
                </a:solidFill>
                <a:ea typeface="Arial"/>
                <a:cs typeface="Arial"/>
                <a:sym typeface="Arial"/>
              </a:rPr>
              <a:t>Resected </a:t>
            </a:r>
            <a:endParaRPr sz="2000" dirty="0">
              <a:solidFill>
                <a:srgbClr val="FFFFFF"/>
              </a:solidFill>
            </a:endParaRPr>
          </a:p>
          <a:p>
            <a:pPr algn="ctr" defTabSz="914377">
              <a:spcBef>
                <a:spcPts val="267"/>
              </a:spcBef>
              <a:buClr>
                <a:srgbClr val="000000"/>
              </a:buClr>
              <a:buSzPts val="900"/>
            </a:pPr>
            <a:r>
              <a:rPr lang="en-US" sz="1100" dirty="0">
                <a:solidFill>
                  <a:srgbClr val="FFFFFF"/>
                </a:solidFill>
                <a:ea typeface="Arial"/>
                <a:cs typeface="Arial"/>
                <a:sym typeface="Arial"/>
              </a:rPr>
              <a:t>stage IB–IIIA</a:t>
            </a:r>
            <a:r>
              <a:rPr lang="en-US" sz="1050" baseline="30000" dirty="0">
                <a:solidFill>
                  <a:srgbClr val="FFFFFF"/>
                </a:solidFill>
                <a:ea typeface="Arial"/>
                <a:cs typeface="Arial"/>
                <a:sym typeface="Arial"/>
              </a:rPr>
              <a:t>‡</a:t>
            </a:r>
            <a:endParaRPr sz="1100" dirty="0">
              <a:solidFill>
                <a:srgbClr val="FFFFFF"/>
              </a:solidFill>
              <a:ea typeface="Arial"/>
              <a:cs typeface="Arial"/>
              <a:sym typeface="Arial"/>
            </a:endParaRPr>
          </a:p>
          <a:p>
            <a:pPr algn="ctr" defTabSz="914377">
              <a:spcBef>
                <a:spcPts val="267"/>
              </a:spcBef>
              <a:buClr>
                <a:srgbClr val="000000"/>
              </a:buClr>
              <a:buSzPts val="900"/>
            </a:pPr>
            <a:r>
              <a:rPr lang="en-US" sz="1100" i="1" dirty="0">
                <a:solidFill>
                  <a:srgbClr val="FFFFFF"/>
                </a:solidFill>
                <a:ea typeface="Arial"/>
                <a:cs typeface="Arial"/>
                <a:sym typeface="Arial"/>
              </a:rPr>
              <a:t>NCT02486718</a:t>
            </a:r>
            <a:endParaRPr sz="1100" i="1" dirty="0">
              <a:solidFill>
                <a:srgbClr val="FFFFFF"/>
              </a:solidFill>
              <a:ea typeface="Arial"/>
              <a:cs typeface="Arial"/>
              <a:sym typeface="Arial"/>
            </a:endParaRPr>
          </a:p>
        </p:txBody>
      </p:sp>
      <p:sp>
        <p:nvSpPr>
          <p:cNvPr id="528" name="Google Shape;528;p36"/>
          <p:cNvSpPr/>
          <p:nvPr/>
        </p:nvSpPr>
        <p:spPr>
          <a:xfrm>
            <a:off x="1078693" y="3830535"/>
            <a:ext cx="1584000" cy="912000"/>
          </a:xfrm>
          <a:prstGeom prst="roundRect">
            <a:avLst>
              <a:gd name="adj" fmla="val 12062"/>
            </a:avLst>
          </a:prstGeom>
          <a:solidFill>
            <a:srgbClr val="F0F8EC"/>
          </a:solidFill>
          <a:ln w="9525" cap="flat" cmpd="sng">
            <a:solidFill>
              <a:srgbClr val="009460"/>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000000"/>
                </a:solidFill>
                <a:ea typeface="Arial"/>
                <a:cs typeface="Arial"/>
                <a:sym typeface="Arial"/>
              </a:rPr>
              <a:t>IMpower030</a:t>
            </a:r>
            <a:endParaRPr sz="1200" b="1" dirty="0">
              <a:solidFill>
                <a:srgbClr val="000000"/>
              </a:solidFill>
              <a:ea typeface="Arial"/>
              <a:cs typeface="Arial"/>
              <a:sym typeface="Arial"/>
            </a:endParaRPr>
          </a:p>
          <a:p>
            <a:pPr algn="ctr" defTabSz="914377">
              <a:spcBef>
                <a:spcPts val="267"/>
              </a:spcBef>
              <a:buClr>
                <a:srgbClr val="000000"/>
              </a:buClr>
              <a:buSzPts val="900"/>
            </a:pPr>
            <a:r>
              <a:rPr lang="en-US" sz="1100" dirty="0">
                <a:solidFill>
                  <a:srgbClr val="000000"/>
                </a:solidFill>
                <a:ea typeface="Arial"/>
                <a:cs typeface="Arial"/>
                <a:sym typeface="Arial"/>
              </a:rPr>
              <a:t>Stage II–select IIIB* </a:t>
            </a:r>
            <a:endParaRPr sz="1100" dirty="0">
              <a:solidFill>
                <a:srgbClr val="000000"/>
              </a:solidFill>
              <a:ea typeface="Arial"/>
              <a:cs typeface="Arial"/>
              <a:sym typeface="Arial"/>
            </a:endParaRPr>
          </a:p>
          <a:p>
            <a:pPr algn="ctr" defTabSz="914377">
              <a:spcBef>
                <a:spcPts val="267"/>
              </a:spcBef>
              <a:buClr>
                <a:srgbClr val="000000"/>
              </a:buClr>
              <a:buSzPts val="900"/>
            </a:pPr>
            <a:r>
              <a:rPr lang="en-US" sz="1100" i="1" dirty="0">
                <a:solidFill>
                  <a:srgbClr val="000000"/>
                </a:solidFill>
                <a:ea typeface="Arial"/>
                <a:cs typeface="Arial"/>
                <a:sym typeface="Arial"/>
              </a:rPr>
              <a:t>NCT03456063</a:t>
            </a:r>
            <a:endParaRPr sz="1100" i="1" dirty="0">
              <a:solidFill>
                <a:srgbClr val="000000"/>
              </a:solidFill>
              <a:ea typeface="Arial"/>
              <a:cs typeface="Arial"/>
              <a:sym typeface="Arial"/>
            </a:endParaRPr>
          </a:p>
        </p:txBody>
      </p:sp>
      <p:sp>
        <p:nvSpPr>
          <p:cNvPr id="529" name="Google Shape;529;p36"/>
          <p:cNvSpPr/>
          <p:nvPr/>
        </p:nvSpPr>
        <p:spPr>
          <a:xfrm>
            <a:off x="8244789" y="1191027"/>
            <a:ext cx="1584000" cy="240000"/>
          </a:xfrm>
          <a:prstGeom prst="roundRect">
            <a:avLst>
              <a:gd name="adj" fmla="val 16667"/>
            </a:avLst>
          </a:prstGeom>
          <a:solidFill>
            <a:schemeClr val="accent4">
              <a:lumMod val="75000"/>
            </a:schemeClr>
          </a:solidFill>
          <a:ln>
            <a:noFill/>
          </a:ln>
        </p:spPr>
        <p:txBody>
          <a:bodyPr spcFirstLastPara="1" wrap="square" lIns="60933" tIns="60933" rIns="60933" bIns="60933" anchor="ctr" anchorCtr="0">
            <a:noAutofit/>
          </a:bodyPr>
          <a:lstStyle/>
          <a:p>
            <a:pPr algn="ctr" defTabSz="914377">
              <a:buClr>
                <a:srgbClr val="000000"/>
              </a:buClr>
              <a:buSzPts val="1000"/>
            </a:pPr>
            <a:r>
              <a:rPr lang="en-US" sz="1200" b="1" dirty="0">
                <a:solidFill>
                  <a:srgbClr val="FFFFFF"/>
                </a:solidFill>
                <a:ea typeface="Arial"/>
                <a:cs typeface="Arial"/>
                <a:sym typeface="Arial"/>
              </a:rPr>
              <a:t>Pembrolizumab</a:t>
            </a:r>
            <a:endParaRPr sz="1400" dirty="0">
              <a:solidFill>
                <a:srgbClr val="000000"/>
              </a:solidFill>
              <a:ea typeface="Arial"/>
              <a:cs typeface="Arial"/>
              <a:sym typeface="Arial"/>
            </a:endParaRPr>
          </a:p>
        </p:txBody>
      </p:sp>
      <p:sp>
        <p:nvSpPr>
          <p:cNvPr id="530" name="Google Shape;530;p36"/>
          <p:cNvSpPr/>
          <p:nvPr/>
        </p:nvSpPr>
        <p:spPr>
          <a:xfrm>
            <a:off x="8244789" y="1542491"/>
            <a:ext cx="1584000" cy="912000"/>
          </a:xfrm>
          <a:prstGeom prst="roundRect">
            <a:avLst>
              <a:gd name="adj" fmla="val 16667"/>
            </a:avLst>
          </a:prstGeom>
          <a:solidFill>
            <a:schemeClr val="tx2"/>
          </a:solidFill>
          <a:ln w="9525" cap="flat" cmpd="sng">
            <a:solidFill>
              <a:srgbClr val="FF0000"/>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00"/>
            </a:pPr>
            <a:r>
              <a:rPr lang="en-US" sz="1200" b="1" dirty="0">
                <a:solidFill>
                  <a:prstClr val="white"/>
                </a:solidFill>
                <a:ea typeface="Arial"/>
                <a:cs typeface="Arial"/>
                <a:sym typeface="Arial"/>
              </a:rPr>
              <a:t>KEYNOTE-091</a:t>
            </a:r>
            <a:br>
              <a:rPr lang="en-US" sz="1200" b="1" dirty="0">
                <a:solidFill>
                  <a:prstClr val="white"/>
                </a:solidFill>
                <a:ea typeface="Arial"/>
                <a:cs typeface="Arial"/>
                <a:sym typeface="Arial"/>
              </a:rPr>
            </a:br>
            <a:r>
              <a:rPr lang="en-US" sz="1200" b="1" dirty="0">
                <a:solidFill>
                  <a:prstClr val="white"/>
                </a:solidFill>
                <a:ea typeface="Arial"/>
                <a:cs typeface="Arial"/>
                <a:sym typeface="Arial"/>
              </a:rPr>
              <a:t>/PEARLS</a:t>
            </a:r>
            <a:endParaRPr sz="1200" b="1" dirty="0">
              <a:solidFill>
                <a:prstClr val="white"/>
              </a:solidFill>
              <a:ea typeface="Arial"/>
              <a:cs typeface="Arial"/>
              <a:sym typeface="Arial"/>
            </a:endParaRPr>
          </a:p>
          <a:p>
            <a:pPr algn="ctr" defTabSz="914377">
              <a:spcBef>
                <a:spcPts val="267"/>
              </a:spcBef>
              <a:buClr>
                <a:srgbClr val="000000"/>
              </a:buClr>
              <a:buSzPts val="800"/>
            </a:pPr>
            <a:r>
              <a:rPr lang="en-US" sz="1050" dirty="0">
                <a:solidFill>
                  <a:prstClr val="white"/>
                </a:solidFill>
                <a:ea typeface="Arial"/>
                <a:cs typeface="Arial"/>
                <a:sym typeface="Arial"/>
              </a:rPr>
              <a:t>Resected stage IB–IIIA</a:t>
            </a:r>
            <a:r>
              <a:rPr lang="en-US" sz="900" baseline="30000" dirty="0">
                <a:solidFill>
                  <a:prstClr val="white"/>
                </a:solidFill>
                <a:ea typeface="Arial"/>
                <a:cs typeface="Arial"/>
                <a:sym typeface="Arial"/>
              </a:rPr>
              <a:t>‡</a:t>
            </a:r>
            <a:r>
              <a:rPr lang="en-US" sz="1050" dirty="0">
                <a:solidFill>
                  <a:prstClr val="white"/>
                </a:solidFill>
                <a:ea typeface="Arial"/>
                <a:cs typeface="Arial"/>
                <a:sym typeface="Arial"/>
              </a:rPr>
              <a:t> </a:t>
            </a:r>
            <a:endParaRPr sz="1050" b="1" dirty="0">
              <a:solidFill>
                <a:prstClr val="white"/>
              </a:solidFill>
              <a:ea typeface="Arial"/>
              <a:cs typeface="Arial"/>
              <a:sym typeface="Arial"/>
            </a:endParaRPr>
          </a:p>
          <a:p>
            <a:pPr algn="ctr" defTabSz="914377">
              <a:spcBef>
                <a:spcPts val="267"/>
              </a:spcBef>
              <a:buClr>
                <a:srgbClr val="000000"/>
              </a:buClr>
              <a:buSzPts val="900"/>
            </a:pPr>
            <a:r>
              <a:rPr lang="en-US" sz="1100" i="1" dirty="0">
                <a:solidFill>
                  <a:prstClr val="white"/>
                </a:solidFill>
                <a:ea typeface="Arial"/>
                <a:cs typeface="Arial"/>
                <a:sym typeface="Arial"/>
              </a:rPr>
              <a:t>NCT02504372 </a:t>
            </a:r>
            <a:endParaRPr sz="1100" i="1" dirty="0">
              <a:solidFill>
                <a:prstClr val="white"/>
              </a:solidFill>
              <a:ea typeface="Arial"/>
              <a:cs typeface="Arial"/>
              <a:sym typeface="Arial"/>
            </a:endParaRPr>
          </a:p>
        </p:txBody>
      </p:sp>
      <p:sp>
        <p:nvSpPr>
          <p:cNvPr id="531" name="Google Shape;531;p36"/>
          <p:cNvSpPr/>
          <p:nvPr/>
        </p:nvSpPr>
        <p:spPr>
          <a:xfrm>
            <a:off x="8244789" y="2487849"/>
            <a:ext cx="1584000" cy="912000"/>
          </a:xfrm>
          <a:prstGeom prst="roundRect">
            <a:avLst>
              <a:gd name="adj" fmla="val 16667"/>
            </a:avLst>
          </a:prstGeom>
          <a:solidFill>
            <a:srgbClr val="D9E8F7"/>
          </a:solidFill>
          <a:ln w="9525" cap="flat" cmpd="sng">
            <a:solidFill>
              <a:schemeClr val="tx2"/>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800"/>
            </a:pPr>
            <a:r>
              <a:rPr lang="en-US" sz="1050" b="1" dirty="0">
                <a:solidFill>
                  <a:srgbClr val="000000"/>
                </a:solidFill>
                <a:ea typeface="Arial"/>
                <a:cs typeface="Arial"/>
                <a:sym typeface="Arial"/>
              </a:rPr>
              <a:t> </a:t>
            </a:r>
            <a:r>
              <a:rPr lang="en-US" sz="1200" b="1" dirty="0">
                <a:solidFill>
                  <a:srgbClr val="000000"/>
                </a:solidFill>
                <a:ea typeface="Arial"/>
                <a:cs typeface="Arial"/>
                <a:sym typeface="Arial"/>
              </a:rPr>
              <a:t>ALCHEMIST </a:t>
            </a:r>
            <a:br>
              <a:rPr lang="en-US" sz="1200" b="1" dirty="0">
                <a:solidFill>
                  <a:srgbClr val="000000"/>
                </a:solidFill>
                <a:ea typeface="Arial"/>
                <a:cs typeface="Arial"/>
                <a:sym typeface="Arial"/>
              </a:rPr>
            </a:br>
            <a:r>
              <a:rPr lang="en-US" sz="1200" b="1" dirty="0">
                <a:solidFill>
                  <a:srgbClr val="000000"/>
                </a:solidFill>
                <a:ea typeface="Arial"/>
                <a:cs typeface="Arial"/>
                <a:sym typeface="Arial"/>
              </a:rPr>
              <a:t>Chemo-IO</a:t>
            </a:r>
            <a:endParaRPr sz="1050" dirty="0">
              <a:solidFill>
                <a:srgbClr val="000000"/>
              </a:solidFill>
              <a:ea typeface="Arial"/>
              <a:cs typeface="Arial"/>
              <a:sym typeface="Arial"/>
            </a:endParaRPr>
          </a:p>
          <a:p>
            <a:pPr algn="ctr" defTabSz="914377">
              <a:spcBef>
                <a:spcPts val="267"/>
              </a:spcBef>
              <a:buClr>
                <a:srgbClr val="000000"/>
              </a:buClr>
              <a:buSzPts val="800"/>
            </a:pPr>
            <a:r>
              <a:rPr lang="en-US" sz="1050" dirty="0">
                <a:solidFill>
                  <a:srgbClr val="000000"/>
                </a:solidFill>
                <a:ea typeface="Arial"/>
                <a:cs typeface="Arial"/>
                <a:sym typeface="Arial"/>
              </a:rPr>
              <a:t>Resected stage IB–IIIA</a:t>
            </a:r>
            <a:r>
              <a:rPr lang="en-US" sz="900" baseline="30000" dirty="0">
                <a:solidFill>
                  <a:srgbClr val="000000"/>
                </a:solidFill>
                <a:ea typeface="Arial"/>
                <a:cs typeface="Arial"/>
                <a:sym typeface="Arial"/>
              </a:rPr>
              <a:t>‡</a:t>
            </a:r>
            <a:endParaRPr sz="1050" dirty="0">
              <a:solidFill>
                <a:srgbClr val="000000"/>
              </a:solidFill>
              <a:ea typeface="Arial"/>
              <a:cs typeface="Arial"/>
              <a:sym typeface="Arial"/>
            </a:endParaRPr>
          </a:p>
          <a:p>
            <a:pPr algn="ctr" defTabSz="914377">
              <a:spcBef>
                <a:spcPts val="267"/>
              </a:spcBef>
              <a:buClr>
                <a:srgbClr val="000000"/>
              </a:buClr>
              <a:buSzPts val="900"/>
            </a:pPr>
            <a:r>
              <a:rPr lang="en-US" sz="1100" i="1" dirty="0">
                <a:solidFill>
                  <a:srgbClr val="000000"/>
                </a:solidFill>
                <a:ea typeface="Arial"/>
                <a:cs typeface="Arial"/>
                <a:sym typeface="Arial"/>
              </a:rPr>
              <a:t>NCT04267848</a:t>
            </a:r>
            <a:endParaRPr sz="1100" i="1" dirty="0">
              <a:solidFill>
                <a:srgbClr val="000000"/>
              </a:solidFill>
              <a:ea typeface="Arial"/>
              <a:cs typeface="Arial"/>
              <a:sym typeface="Arial"/>
            </a:endParaRPr>
          </a:p>
        </p:txBody>
      </p:sp>
      <p:sp>
        <p:nvSpPr>
          <p:cNvPr id="532" name="Google Shape;532;p36"/>
          <p:cNvSpPr/>
          <p:nvPr/>
        </p:nvSpPr>
        <p:spPr>
          <a:xfrm>
            <a:off x="8244789" y="3830535"/>
            <a:ext cx="1584000" cy="912000"/>
          </a:xfrm>
          <a:prstGeom prst="roundRect">
            <a:avLst>
              <a:gd name="adj" fmla="val 16667"/>
            </a:avLst>
          </a:prstGeom>
          <a:solidFill>
            <a:srgbClr val="F0F8EC"/>
          </a:solidFill>
          <a:ln w="9525" cap="flat" cmpd="sng">
            <a:solidFill>
              <a:srgbClr val="009460"/>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000000"/>
                </a:solidFill>
                <a:ea typeface="Arial"/>
                <a:cs typeface="Arial"/>
                <a:sym typeface="Arial"/>
              </a:rPr>
              <a:t>KEYNOTE-671</a:t>
            </a:r>
            <a:endParaRPr sz="1200" b="1" dirty="0">
              <a:solidFill>
                <a:srgbClr val="000000"/>
              </a:solidFill>
              <a:ea typeface="Arial"/>
              <a:cs typeface="Arial"/>
              <a:sym typeface="Arial"/>
            </a:endParaRPr>
          </a:p>
          <a:p>
            <a:pPr algn="ctr" defTabSz="914377">
              <a:spcBef>
                <a:spcPts val="267"/>
              </a:spcBef>
              <a:buClr>
                <a:srgbClr val="000000"/>
              </a:buClr>
              <a:buSzPts val="900"/>
            </a:pPr>
            <a:r>
              <a:rPr lang="en-US" sz="1100" dirty="0">
                <a:solidFill>
                  <a:srgbClr val="000000"/>
                </a:solidFill>
                <a:ea typeface="Arial"/>
                <a:cs typeface="Arial"/>
                <a:sym typeface="Arial"/>
              </a:rPr>
              <a:t>Stage II–select IIIB* </a:t>
            </a:r>
            <a:endParaRPr sz="1100" dirty="0">
              <a:solidFill>
                <a:srgbClr val="000000"/>
              </a:solidFill>
              <a:ea typeface="Arial"/>
              <a:cs typeface="Arial"/>
              <a:sym typeface="Arial"/>
            </a:endParaRPr>
          </a:p>
          <a:p>
            <a:pPr algn="ctr" defTabSz="914377">
              <a:spcBef>
                <a:spcPts val="267"/>
              </a:spcBef>
              <a:buClr>
                <a:srgbClr val="000000"/>
              </a:buClr>
              <a:buSzPts val="900"/>
            </a:pPr>
            <a:r>
              <a:rPr lang="en-US" sz="1100" i="1" dirty="0">
                <a:solidFill>
                  <a:srgbClr val="000000"/>
                </a:solidFill>
                <a:ea typeface="Arial"/>
                <a:cs typeface="Arial"/>
                <a:sym typeface="Arial"/>
              </a:rPr>
              <a:t>NCT03425643</a:t>
            </a:r>
            <a:endParaRPr sz="1100" i="1" dirty="0">
              <a:solidFill>
                <a:srgbClr val="000000"/>
              </a:solidFill>
              <a:ea typeface="Arial"/>
              <a:cs typeface="Arial"/>
              <a:sym typeface="Arial"/>
            </a:endParaRPr>
          </a:p>
        </p:txBody>
      </p:sp>
      <p:sp>
        <p:nvSpPr>
          <p:cNvPr id="533" name="Google Shape;533;p36"/>
          <p:cNvSpPr/>
          <p:nvPr/>
        </p:nvSpPr>
        <p:spPr>
          <a:xfrm>
            <a:off x="2914325" y="1191027"/>
            <a:ext cx="1584000" cy="240000"/>
          </a:xfrm>
          <a:prstGeom prst="roundRect">
            <a:avLst>
              <a:gd name="adj" fmla="val 16667"/>
            </a:avLst>
          </a:prstGeom>
          <a:solidFill>
            <a:schemeClr val="accent4">
              <a:lumMod val="75000"/>
            </a:schemeClr>
          </a:solidFill>
          <a:ln>
            <a:noFill/>
          </a:ln>
        </p:spPr>
        <p:txBody>
          <a:bodyPr spcFirstLastPara="1" wrap="square" lIns="60933" tIns="60933" rIns="60933" bIns="60933" anchor="ctr" anchorCtr="0">
            <a:noAutofit/>
          </a:bodyPr>
          <a:lstStyle/>
          <a:p>
            <a:pPr algn="ctr" defTabSz="914377">
              <a:buClr>
                <a:srgbClr val="000000"/>
              </a:buClr>
              <a:buSzPts val="1000"/>
            </a:pPr>
            <a:r>
              <a:rPr lang="en-US" sz="1200" b="1" dirty="0">
                <a:solidFill>
                  <a:srgbClr val="FFFFFF"/>
                </a:solidFill>
                <a:ea typeface="Arial"/>
                <a:cs typeface="Arial"/>
                <a:sym typeface="Arial"/>
              </a:rPr>
              <a:t>Nivolumab</a:t>
            </a:r>
            <a:endParaRPr sz="1400" dirty="0">
              <a:solidFill>
                <a:srgbClr val="000000"/>
              </a:solidFill>
              <a:ea typeface="Arial"/>
              <a:cs typeface="Arial"/>
              <a:sym typeface="Arial"/>
            </a:endParaRPr>
          </a:p>
        </p:txBody>
      </p:sp>
      <p:sp>
        <p:nvSpPr>
          <p:cNvPr id="534" name="Google Shape;534;p36"/>
          <p:cNvSpPr/>
          <p:nvPr/>
        </p:nvSpPr>
        <p:spPr>
          <a:xfrm>
            <a:off x="2914325" y="1542491"/>
            <a:ext cx="1584000" cy="912000"/>
          </a:xfrm>
          <a:prstGeom prst="roundRect">
            <a:avLst>
              <a:gd name="adj" fmla="val 18225"/>
            </a:avLst>
          </a:prstGeom>
          <a:solidFill>
            <a:srgbClr val="D9E8F7"/>
          </a:solidFill>
          <a:ln w="9525" cap="flat" cmpd="sng">
            <a:solidFill>
              <a:schemeClr val="tx2"/>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000000"/>
                </a:solidFill>
                <a:ea typeface="Arial"/>
                <a:cs typeface="Arial"/>
                <a:sym typeface="Arial"/>
              </a:rPr>
              <a:t>ANVIL</a:t>
            </a:r>
            <a:endParaRPr sz="1200" b="1" dirty="0">
              <a:solidFill>
                <a:srgbClr val="000000"/>
              </a:solidFill>
              <a:ea typeface="Arial"/>
              <a:cs typeface="Arial"/>
              <a:sym typeface="Arial"/>
            </a:endParaRPr>
          </a:p>
          <a:p>
            <a:pPr algn="ctr" defTabSz="914377">
              <a:spcBef>
                <a:spcPts val="267"/>
              </a:spcBef>
              <a:buClr>
                <a:srgbClr val="000000"/>
              </a:buClr>
              <a:buSzPts val="900"/>
            </a:pPr>
            <a:r>
              <a:rPr lang="en-US" sz="1100" dirty="0">
                <a:solidFill>
                  <a:srgbClr val="000000"/>
                </a:solidFill>
                <a:ea typeface="Arial"/>
                <a:cs typeface="Arial"/>
                <a:sym typeface="Arial"/>
              </a:rPr>
              <a:t>Resected </a:t>
            </a:r>
            <a:br>
              <a:rPr lang="en-US" sz="1100" dirty="0">
                <a:solidFill>
                  <a:srgbClr val="000000"/>
                </a:solidFill>
                <a:ea typeface="Arial"/>
                <a:cs typeface="Arial"/>
                <a:sym typeface="Arial"/>
              </a:rPr>
            </a:br>
            <a:r>
              <a:rPr lang="en-US" sz="1100" dirty="0">
                <a:solidFill>
                  <a:srgbClr val="000000"/>
                </a:solidFill>
                <a:ea typeface="Arial"/>
                <a:cs typeface="Arial"/>
                <a:sym typeface="Arial"/>
              </a:rPr>
              <a:t>stage IB–IIIA</a:t>
            </a:r>
            <a:r>
              <a:rPr lang="en-US" sz="1050" baseline="30000" dirty="0">
                <a:solidFill>
                  <a:srgbClr val="000000"/>
                </a:solidFill>
                <a:ea typeface="Arial"/>
                <a:cs typeface="Arial"/>
                <a:sym typeface="Arial"/>
              </a:rPr>
              <a:t>‡</a:t>
            </a:r>
            <a:endParaRPr sz="1100" dirty="0">
              <a:solidFill>
                <a:srgbClr val="000000"/>
              </a:solidFill>
              <a:ea typeface="Arial"/>
              <a:cs typeface="Arial"/>
              <a:sym typeface="Arial"/>
            </a:endParaRPr>
          </a:p>
          <a:p>
            <a:pPr algn="ctr" defTabSz="914377">
              <a:spcBef>
                <a:spcPts val="267"/>
              </a:spcBef>
              <a:buClr>
                <a:srgbClr val="000000"/>
              </a:buClr>
              <a:buSzPts val="900"/>
            </a:pPr>
            <a:r>
              <a:rPr lang="en-US" sz="1100" i="1" dirty="0">
                <a:solidFill>
                  <a:srgbClr val="000000"/>
                </a:solidFill>
                <a:ea typeface="Arial"/>
                <a:cs typeface="Arial"/>
                <a:sym typeface="Arial"/>
              </a:rPr>
              <a:t>NCT02595944</a:t>
            </a:r>
            <a:endParaRPr sz="1100" i="1" dirty="0">
              <a:solidFill>
                <a:srgbClr val="000000"/>
              </a:solidFill>
              <a:ea typeface="Arial"/>
              <a:cs typeface="Arial"/>
              <a:sym typeface="Arial"/>
            </a:endParaRPr>
          </a:p>
        </p:txBody>
      </p:sp>
      <p:sp>
        <p:nvSpPr>
          <p:cNvPr id="535" name="Google Shape;535;p36"/>
          <p:cNvSpPr/>
          <p:nvPr/>
        </p:nvSpPr>
        <p:spPr>
          <a:xfrm>
            <a:off x="2914325" y="4775892"/>
            <a:ext cx="1584000" cy="912000"/>
          </a:xfrm>
          <a:prstGeom prst="roundRect">
            <a:avLst>
              <a:gd name="adj" fmla="val 16667"/>
            </a:avLst>
          </a:prstGeom>
          <a:solidFill>
            <a:srgbClr val="F0F8EC"/>
          </a:solidFill>
          <a:ln w="9525" cap="flat" cmpd="sng">
            <a:solidFill>
              <a:srgbClr val="009460"/>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000000"/>
                </a:solidFill>
                <a:ea typeface="Arial"/>
                <a:cs typeface="Arial"/>
                <a:sym typeface="Arial"/>
              </a:rPr>
              <a:t>CheckMate 77T</a:t>
            </a:r>
            <a:endParaRPr sz="1200" b="1" dirty="0">
              <a:solidFill>
                <a:srgbClr val="000000"/>
              </a:solidFill>
              <a:ea typeface="Arial"/>
              <a:cs typeface="Arial"/>
              <a:sym typeface="Arial"/>
            </a:endParaRPr>
          </a:p>
          <a:p>
            <a:pPr algn="ctr" defTabSz="914377">
              <a:spcBef>
                <a:spcPts val="267"/>
              </a:spcBef>
              <a:buClr>
                <a:srgbClr val="000000"/>
              </a:buClr>
              <a:buSzPts val="900"/>
            </a:pPr>
            <a:r>
              <a:rPr lang="en-US" sz="1100" dirty="0">
                <a:solidFill>
                  <a:srgbClr val="000000"/>
                </a:solidFill>
                <a:ea typeface="Arial"/>
                <a:cs typeface="Arial"/>
                <a:sym typeface="Arial"/>
              </a:rPr>
              <a:t>Stage II–select IIIB*</a:t>
            </a:r>
            <a:endParaRPr sz="1100" dirty="0">
              <a:solidFill>
                <a:srgbClr val="000000"/>
              </a:solidFill>
              <a:ea typeface="Arial"/>
              <a:cs typeface="Arial"/>
              <a:sym typeface="Arial"/>
            </a:endParaRPr>
          </a:p>
          <a:p>
            <a:pPr algn="ctr" defTabSz="914377">
              <a:spcBef>
                <a:spcPts val="267"/>
              </a:spcBef>
              <a:buClr>
                <a:srgbClr val="000000"/>
              </a:buClr>
              <a:buSzPts val="900"/>
            </a:pPr>
            <a:r>
              <a:rPr lang="en-US" sz="1100" i="1" dirty="0">
                <a:solidFill>
                  <a:srgbClr val="000000"/>
                </a:solidFill>
                <a:ea typeface="Arial"/>
                <a:cs typeface="Arial"/>
                <a:sym typeface="Arial"/>
              </a:rPr>
              <a:t>NCT04025879</a:t>
            </a:r>
            <a:endParaRPr sz="1100" i="1" dirty="0">
              <a:solidFill>
                <a:srgbClr val="000000"/>
              </a:solidFill>
              <a:ea typeface="Arial"/>
              <a:cs typeface="Arial"/>
              <a:sym typeface="Arial"/>
            </a:endParaRPr>
          </a:p>
        </p:txBody>
      </p:sp>
      <p:sp>
        <p:nvSpPr>
          <p:cNvPr id="536" name="Google Shape;536;p36"/>
          <p:cNvSpPr/>
          <p:nvPr/>
        </p:nvSpPr>
        <p:spPr>
          <a:xfrm>
            <a:off x="2914325" y="3830535"/>
            <a:ext cx="1584000" cy="912000"/>
          </a:xfrm>
          <a:prstGeom prst="roundRect">
            <a:avLst>
              <a:gd name="adj" fmla="val 15369"/>
            </a:avLst>
          </a:prstGeom>
          <a:solidFill>
            <a:srgbClr val="009460"/>
          </a:solidFill>
          <a:ln w="1905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FFFFFF"/>
                </a:solidFill>
                <a:ea typeface="Arial"/>
                <a:cs typeface="Arial"/>
                <a:sym typeface="Arial"/>
              </a:rPr>
              <a:t>CheckMate 816</a:t>
            </a:r>
            <a:endParaRPr sz="1200" b="1" dirty="0">
              <a:solidFill>
                <a:srgbClr val="FFFFFF"/>
              </a:solidFill>
              <a:ea typeface="Arial"/>
              <a:cs typeface="Arial"/>
              <a:sym typeface="Arial"/>
            </a:endParaRPr>
          </a:p>
          <a:p>
            <a:pPr algn="ctr" defTabSz="914377">
              <a:spcBef>
                <a:spcPts val="267"/>
              </a:spcBef>
              <a:buClr>
                <a:srgbClr val="000000"/>
              </a:buClr>
              <a:buSzPts val="900"/>
            </a:pPr>
            <a:r>
              <a:rPr lang="en-US" sz="1100" dirty="0">
                <a:solidFill>
                  <a:srgbClr val="FFFFFF"/>
                </a:solidFill>
                <a:ea typeface="Arial"/>
                <a:cs typeface="Arial"/>
                <a:sym typeface="Arial"/>
              </a:rPr>
              <a:t>Stage IB–IIIA</a:t>
            </a:r>
            <a:r>
              <a:rPr lang="en-US" sz="900" baseline="30000" dirty="0">
                <a:solidFill>
                  <a:srgbClr val="FFFFFF"/>
                </a:solidFill>
                <a:ea typeface="Arial"/>
                <a:cs typeface="Arial"/>
                <a:sym typeface="Arial"/>
              </a:rPr>
              <a:t>‡</a:t>
            </a:r>
            <a:endParaRPr sz="1100" baseline="30000" dirty="0">
              <a:solidFill>
                <a:srgbClr val="FFFFFF"/>
              </a:solidFill>
              <a:ea typeface="Arial"/>
              <a:cs typeface="Arial"/>
              <a:sym typeface="Arial"/>
            </a:endParaRPr>
          </a:p>
          <a:p>
            <a:pPr algn="ctr" defTabSz="914377">
              <a:spcBef>
                <a:spcPts val="267"/>
              </a:spcBef>
              <a:buClr>
                <a:srgbClr val="000000"/>
              </a:buClr>
              <a:buSzPts val="900"/>
            </a:pPr>
            <a:r>
              <a:rPr lang="en-US" sz="1100" i="1" dirty="0">
                <a:solidFill>
                  <a:srgbClr val="FFFFFF"/>
                </a:solidFill>
                <a:ea typeface="Arial"/>
                <a:cs typeface="Arial"/>
                <a:sym typeface="Arial"/>
              </a:rPr>
              <a:t>NCT02998528</a:t>
            </a:r>
            <a:endParaRPr sz="1100" i="1" dirty="0">
              <a:solidFill>
                <a:srgbClr val="FFFFFF"/>
              </a:solidFill>
              <a:ea typeface="Arial"/>
              <a:cs typeface="Arial"/>
              <a:sym typeface="Arial"/>
            </a:endParaRPr>
          </a:p>
        </p:txBody>
      </p:sp>
      <p:sp>
        <p:nvSpPr>
          <p:cNvPr id="537" name="Google Shape;537;p36"/>
          <p:cNvSpPr/>
          <p:nvPr/>
        </p:nvSpPr>
        <p:spPr>
          <a:xfrm>
            <a:off x="4749957" y="1542491"/>
            <a:ext cx="1584000" cy="912000"/>
          </a:xfrm>
          <a:prstGeom prst="roundRect">
            <a:avLst>
              <a:gd name="adj" fmla="val 16667"/>
            </a:avLst>
          </a:prstGeom>
          <a:solidFill>
            <a:srgbClr val="D9E8F7"/>
          </a:solidFill>
          <a:ln w="9525" cap="flat" cmpd="sng">
            <a:solidFill>
              <a:schemeClr val="tx2"/>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000000"/>
                </a:solidFill>
                <a:ea typeface="Arial"/>
                <a:cs typeface="Arial"/>
                <a:sym typeface="Arial"/>
              </a:rPr>
              <a:t>BR.31</a:t>
            </a:r>
            <a:endParaRPr sz="1200" b="1" dirty="0">
              <a:solidFill>
                <a:srgbClr val="000000"/>
              </a:solidFill>
              <a:ea typeface="Arial"/>
              <a:cs typeface="Arial"/>
              <a:sym typeface="Arial"/>
            </a:endParaRPr>
          </a:p>
          <a:p>
            <a:pPr algn="ctr" defTabSz="914377">
              <a:spcBef>
                <a:spcPts val="267"/>
              </a:spcBef>
              <a:buClr>
                <a:srgbClr val="000000"/>
              </a:buClr>
              <a:buSzPts val="900"/>
            </a:pPr>
            <a:r>
              <a:rPr lang="en-US" sz="1100" dirty="0">
                <a:solidFill>
                  <a:srgbClr val="000000"/>
                </a:solidFill>
                <a:ea typeface="Arial"/>
                <a:cs typeface="Arial"/>
                <a:sym typeface="Arial"/>
              </a:rPr>
              <a:t>Resected </a:t>
            </a:r>
            <a:br>
              <a:rPr lang="en-US" sz="1100" dirty="0">
                <a:solidFill>
                  <a:srgbClr val="000000"/>
                </a:solidFill>
                <a:ea typeface="Arial"/>
                <a:cs typeface="Arial"/>
                <a:sym typeface="Arial"/>
              </a:rPr>
            </a:br>
            <a:r>
              <a:rPr lang="en-US" sz="1100" dirty="0">
                <a:solidFill>
                  <a:srgbClr val="000000"/>
                </a:solidFill>
                <a:ea typeface="Arial"/>
                <a:cs typeface="Arial"/>
                <a:sym typeface="Arial"/>
              </a:rPr>
              <a:t>stage IB–IIIA</a:t>
            </a:r>
            <a:r>
              <a:rPr lang="en-US" sz="1050" baseline="30000" dirty="0">
                <a:solidFill>
                  <a:srgbClr val="000000"/>
                </a:solidFill>
                <a:ea typeface="Arial"/>
                <a:cs typeface="Arial"/>
                <a:sym typeface="Arial"/>
              </a:rPr>
              <a:t>‡</a:t>
            </a:r>
            <a:r>
              <a:rPr lang="en-US" sz="1100" dirty="0">
                <a:solidFill>
                  <a:srgbClr val="000000"/>
                </a:solidFill>
                <a:ea typeface="Arial"/>
                <a:cs typeface="Arial"/>
                <a:sym typeface="Arial"/>
              </a:rPr>
              <a:t> </a:t>
            </a:r>
            <a:endParaRPr sz="1100" dirty="0">
              <a:solidFill>
                <a:srgbClr val="000000"/>
              </a:solidFill>
              <a:ea typeface="Arial"/>
              <a:cs typeface="Arial"/>
              <a:sym typeface="Arial"/>
            </a:endParaRPr>
          </a:p>
          <a:p>
            <a:pPr algn="ctr" defTabSz="914377">
              <a:spcBef>
                <a:spcPts val="267"/>
              </a:spcBef>
              <a:buClr>
                <a:srgbClr val="000000"/>
              </a:buClr>
              <a:buSzPts val="900"/>
            </a:pPr>
            <a:r>
              <a:rPr lang="en-US" sz="1100" i="1" dirty="0">
                <a:solidFill>
                  <a:srgbClr val="000000"/>
                </a:solidFill>
                <a:ea typeface="Arial"/>
                <a:cs typeface="Arial"/>
                <a:sym typeface="Arial"/>
              </a:rPr>
              <a:t>NCT02273375</a:t>
            </a:r>
            <a:endParaRPr sz="1100" i="1" dirty="0">
              <a:solidFill>
                <a:srgbClr val="000000"/>
              </a:solidFill>
              <a:ea typeface="Arial"/>
              <a:cs typeface="Arial"/>
              <a:sym typeface="Arial"/>
            </a:endParaRPr>
          </a:p>
        </p:txBody>
      </p:sp>
      <p:sp>
        <p:nvSpPr>
          <p:cNvPr id="538" name="Google Shape;538;p36"/>
          <p:cNvSpPr/>
          <p:nvPr/>
        </p:nvSpPr>
        <p:spPr>
          <a:xfrm>
            <a:off x="6409157" y="1542491"/>
            <a:ext cx="1584000" cy="912000"/>
          </a:xfrm>
          <a:prstGeom prst="roundRect">
            <a:avLst>
              <a:gd name="adj" fmla="val 16667"/>
            </a:avLst>
          </a:prstGeom>
          <a:solidFill>
            <a:srgbClr val="D9E8F7"/>
          </a:solidFill>
          <a:ln w="9525" cap="flat" cmpd="sng">
            <a:solidFill>
              <a:schemeClr val="tx2"/>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000000"/>
                </a:solidFill>
                <a:ea typeface="Arial"/>
                <a:cs typeface="Arial"/>
                <a:sym typeface="Arial"/>
              </a:rPr>
              <a:t>MERMAID-1</a:t>
            </a:r>
            <a:endParaRPr sz="1200" b="1" dirty="0">
              <a:solidFill>
                <a:srgbClr val="000000"/>
              </a:solidFill>
              <a:ea typeface="Arial"/>
              <a:cs typeface="Arial"/>
              <a:sym typeface="Arial"/>
            </a:endParaRPr>
          </a:p>
          <a:p>
            <a:pPr algn="ctr" defTabSz="914377">
              <a:spcBef>
                <a:spcPts val="267"/>
              </a:spcBef>
              <a:buClr>
                <a:srgbClr val="000000"/>
              </a:buClr>
              <a:buSzPts val="900"/>
            </a:pPr>
            <a:r>
              <a:rPr lang="en-US" sz="1100" dirty="0">
                <a:solidFill>
                  <a:srgbClr val="000000"/>
                </a:solidFill>
                <a:ea typeface="Arial"/>
                <a:cs typeface="Arial"/>
                <a:sym typeface="Arial"/>
              </a:rPr>
              <a:t>Resected stage II–III* </a:t>
            </a:r>
            <a:endParaRPr sz="1100" dirty="0">
              <a:solidFill>
                <a:srgbClr val="000000"/>
              </a:solidFill>
              <a:ea typeface="Arial"/>
              <a:cs typeface="Arial"/>
              <a:sym typeface="Arial"/>
            </a:endParaRPr>
          </a:p>
          <a:p>
            <a:pPr algn="ctr" defTabSz="914377">
              <a:spcBef>
                <a:spcPts val="267"/>
              </a:spcBef>
              <a:buClr>
                <a:srgbClr val="000000"/>
              </a:buClr>
              <a:buSzPts val="900"/>
            </a:pPr>
            <a:r>
              <a:rPr lang="en-US" sz="1100" dirty="0">
                <a:solidFill>
                  <a:srgbClr val="000000"/>
                </a:solidFill>
                <a:ea typeface="Arial"/>
                <a:cs typeface="Arial"/>
                <a:sym typeface="Arial"/>
              </a:rPr>
              <a:t>ctDNA selected</a:t>
            </a:r>
            <a:endParaRPr sz="2000" dirty="0">
              <a:solidFill>
                <a:prstClr val="black"/>
              </a:solidFill>
            </a:endParaRPr>
          </a:p>
          <a:p>
            <a:pPr algn="ctr" defTabSz="914377">
              <a:spcBef>
                <a:spcPts val="267"/>
              </a:spcBef>
              <a:buClr>
                <a:srgbClr val="000000"/>
              </a:buClr>
              <a:buSzPts val="900"/>
            </a:pPr>
            <a:r>
              <a:rPr lang="en-US" sz="1100" i="1" dirty="0">
                <a:solidFill>
                  <a:srgbClr val="000000"/>
                </a:solidFill>
                <a:ea typeface="Arial"/>
                <a:cs typeface="Arial"/>
                <a:sym typeface="Arial"/>
              </a:rPr>
              <a:t>NCT04385368</a:t>
            </a:r>
            <a:endParaRPr sz="1100" i="1" dirty="0">
              <a:solidFill>
                <a:srgbClr val="000000"/>
              </a:solidFill>
              <a:ea typeface="Arial"/>
              <a:cs typeface="Arial"/>
              <a:sym typeface="Arial"/>
            </a:endParaRPr>
          </a:p>
        </p:txBody>
      </p:sp>
      <p:sp>
        <p:nvSpPr>
          <p:cNvPr id="539" name="Google Shape;539;p36"/>
          <p:cNvSpPr/>
          <p:nvPr/>
        </p:nvSpPr>
        <p:spPr>
          <a:xfrm>
            <a:off x="6409157" y="3830501"/>
            <a:ext cx="1584000" cy="912000"/>
          </a:xfrm>
          <a:prstGeom prst="roundRect">
            <a:avLst>
              <a:gd name="adj" fmla="val 16667"/>
            </a:avLst>
          </a:prstGeom>
          <a:solidFill>
            <a:srgbClr val="F0F8EC"/>
          </a:solidFill>
          <a:ln w="9525" cap="flat" cmpd="sng">
            <a:solidFill>
              <a:srgbClr val="009460"/>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000000"/>
                </a:solidFill>
                <a:ea typeface="Arial"/>
                <a:cs typeface="Arial"/>
                <a:sym typeface="Arial"/>
              </a:rPr>
              <a:t>AEGEAN</a:t>
            </a:r>
            <a:endParaRPr sz="1200" b="1" dirty="0">
              <a:solidFill>
                <a:srgbClr val="000000"/>
              </a:solidFill>
              <a:ea typeface="Arial"/>
              <a:cs typeface="Arial"/>
              <a:sym typeface="Arial"/>
            </a:endParaRPr>
          </a:p>
          <a:p>
            <a:pPr algn="ctr" defTabSz="914377">
              <a:spcBef>
                <a:spcPts val="267"/>
              </a:spcBef>
              <a:buClr>
                <a:srgbClr val="000000"/>
              </a:buClr>
              <a:buSzPts val="900"/>
            </a:pPr>
            <a:r>
              <a:rPr lang="en-US" sz="1100" dirty="0">
                <a:solidFill>
                  <a:srgbClr val="000000"/>
                </a:solidFill>
                <a:ea typeface="Arial"/>
                <a:cs typeface="Arial"/>
                <a:sym typeface="Arial"/>
              </a:rPr>
              <a:t>Stage II–select IIIB*</a:t>
            </a:r>
            <a:endParaRPr sz="1100" dirty="0">
              <a:solidFill>
                <a:srgbClr val="000000"/>
              </a:solidFill>
              <a:ea typeface="Arial"/>
              <a:cs typeface="Arial"/>
              <a:sym typeface="Arial"/>
            </a:endParaRPr>
          </a:p>
          <a:p>
            <a:pPr algn="ctr" defTabSz="914377">
              <a:spcBef>
                <a:spcPts val="267"/>
              </a:spcBef>
              <a:buClr>
                <a:srgbClr val="000000"/>
              </a:buClr>
              <a:buSzPts val="900"/>
            </a:pPr>
            <a:r>
              <a:rPr lang="en-US" sz="1100" i="1" dirty="0">
                <a:solidFill>
                  <a:srgbClr val="000000"/>
                </a:solidFill>
                <a:ea typeface="Arial"/>
                <a:cs typeface="Arial"/>
                <a:sym typeface="Arial"/>
              </a:rPr>
              <a:t>NCT03800134</a:t>
            </a:r>
            <a:endParaRPr sz="1100" i="1" dirty="0">
              <a:solidFill>
                <a:srgbClr val="000000"/>
              </a:solidFill>
              <a:ea typeface="Arial"/>
              <a:cs typeface="Arial"/>
              <a:sym typeface="Arial"/>
            </a:endParaRPr>
          </a:p>
        </p:txBody>
      </p:sp>
      <p:sp>
        <p:nvSpPr>
          <p:cNvPr id="540" name="Google Shape;540;p36"/>
          <p:cNvSpPr/>
          <p:nvPr/>
        </p:nvSpPr>
        <p:spPr>
          <a:xfrm>
            <a:off x="6409157" y="2487849"/>
            <a:ext cx="1584000" cy="912000"/>
          </a:xfrm>
          <a:prstGeom prst="roundRect">
            <a:avLst>
              <a:gd name="adj" fmla="val 16667"/>
            </a:avLst>
          </a:prstGeom>
          <a:solidFill>
            <a:srgbClr val="D9E8F7"/>
          </a:solidFill>
          <a:ln w="9525" cap="flat" cmpd="sng">
            <a:solidFill>
              <a:schemeClr val="tx2"/>
            </a:solidFill>
            <a:prstDash val="solid"/>
            <a:round/>
            <a:headEnd type="none" w="sm" len="sm"/>
            <a:tailEnd type="none" w="sm" len="sm"/>
          </a:ln>
        </p:spPr>
        <p:txBody>
          <a:bodyPr spcFirstLastPara="1" wrap="square" lIns="0" tIns="0" rIns="0" bIns="0" anchor="ctr" anchorCtr="0">
            <a:noAutofit/>
          </a:bodyPr>
          <a:lstStyle/>
          <a:p>
            <a:pPr algn="ctr" defTabSz="914377">
              <a:spcBef>
                <a:spcPts val="267"/>
              </a:spcBef>
              <a:buClr>
                <a:srgbClr val="000000"/>
              </a:buClr>
              <a:buSzPts val="1050"/>
            </a:pPr>
            <a:r>
              <a:rPr lang="en-US" sz="1200" b="1" dirty="0">
                <a:solidFill>
                  <a:srgbClr val="000000"/>
                </a:solidFill>
                <a:ea typeface="Arial"/>
                <a:cs typeface="Arial"/>
                <a:sym typeface="Arial"/>
              </a:rPr>
              <a:t>MERMAID-2</a:t>
            </a:r>
            <a:endParaRPr sz="1200" b="1" dirty="0">
              <a:solidFill>
                <a:srgbClr val="000000"/>
              </a:solidFill>
              <a:ea typeface="Arial"/>
              <a:cs typeface="Arial"/>
              <a:sym typeface="Arial"/>
            </a:endParaRPr>
          </a:p>
          <a:p>
            <a:pPr algn="ctr" defTabSz="914377">
              <a:spcBef>
                <a:spcPts val="267"/>
              </a:spcBef>
              <a:buClr>
                <a:srgbClr val="000000"/>
              </a:buClr>
              <a:buSzPts val="900"/>
            </a:pPr>
            <a:r>
              <a:rPr lang="en-US" sz="1100" dirty="0">
                <a:solidFill>
                  <a:srgbClr val="000000"/>
                </a:solidFill>
                <a:ea typeface="Arial"/>
                <a:cs typeface="Arial"/>
                <a:sym typeface="Arial"/>
              </a:rPr>
              <a:t>Resected stage II–III*</a:t>
            </a:r>
            <a:endParaRPr sz="2000" dirty="0">
              <a:solidFill>
                <a:prstClr val="black"/>
              </a:solidFill>
            </a:endParaRPr>
          </a:p>
          <a:p>
            <a:pPr algn="ctr" defTabSz="914377">
              <a:spcBef>
                <a:spcPts val="267"/>
              </a:spcBef>
              <a:buClr>
                <a:srgbClr val="000000"/>
              </a:buClr>
              <a:buSzPts val="900"/>
            </a:pPr>
            <a:r>
              <a:rPr lang="en-US" sz="1100" dirty="0">
                <a:solidFill>
                  <a:srgbClr val="000000"/>
                </a:solidFill>
                <a:ea typeface="Arial"/>
                <a:cs typeface="Arial"/>
                <a:sym typeface="Arial"/>
              </a:rPr>
              <a:t>ctDNA selected</a:t>
            </a:r>
            <a:endParaRPr sz="2000" dirty="0">
              <a:solidFill>
                <a:prstClr val="black"/>
              </a:solidFill>
            </a:endParaRPr>
          </a:p>
          <a:p>
            <a:pPr algn="ctr" defTabSz="914377">
              <a:spcBef>
                <a:spcPts val="267"/>
              </a:spcBef>
              <a:buClr>
                <a:srgbClr val="000000"/>
              </a:buClr>
              <a:buSzPts val="900"/>
            </a:pPr>
            <a:r>
              <a:rPr lang="en-US" sz="1100" i="1" dirty="0">
                <a:solidFill>
                  <a:srgbClr val="000000"/>
                </a:solidFill>
                <a:ea typeface="Arial"/>
                <a:cs typeface="Arial"/>
                <a:sym typeface="Arial"/>
              </a:rPr>
              <a:t>NCT04642469</a:t>
            </a:r>
            <a:endParaRPr sz="1100" i="1" dirty="0">
              <a:solidFill>
                <a:srgbClr val="000000"/>
              </a:solidFill>
              <a:ea typeface="Arial"/>
              <a:cs typeface="Arial"/>
              <a:sym typeface="Arial"/>
            </a:endParaRPr>
          </a:p>
        </p:txBody>
      </p:sp>
      <p:sp>
        <p:nvSpPr>
          <p:cNvPr id="541" name="Google Shape;541;p36"/>
          <p:cNvSpPr/>
          <p:nvPr/>
        </p:nvSpPr>
        <p:spPr>
          <a:xfrm>
            <a:off x="4749957" y="1191027"/>
            <a:ext cx="3243200" cy="240000"/>
          </a:xfrm>
          <a:prstGeom prst="roundRect">
            <a:avLst>
              <a:gd name="adj" fmla="val 16667"/>
            </a:avLst>
          </a:prstGeom>
          <a:solidFill>
            <a:schemeClr val="accent4">
              <a:lumMod val="75000"/>
            </a:schemeClr>
          </a:solidFill>
          <a:ln>
            <a:noFill/>
          </a:ln>
        </p:spPr>
        <p:txBody>
          <a:bodyPr spcFirstLastPara="1" wrap="square" lIns="60933" tIns="60933" rIns="60933" bIns="60933" anchor="ctr" anchorCtr="0">
            <a:noAutofit/>
          </a:bodyPr>
          <a:lstStyle/>
          <a:p>
            <a:pPr algn="ctr" defTabSz="914377">
              <a:buClr>
                <a:srgbClr val="000000"/>
              </a:buClr>
              <a:buSzPts val="1000"/>
            </a:pPr>
            <a:r>
              <a:rPr lang="en-US" sz="1200" b="1" dirty="0">
                <a:solidFill>
                  <a:srgbClr val="FFFFFF"/>
                </a:solidFill>
                <a:ea typeface="Arial"/>
                <a:cs typeface="Arial"/>
                <a:sym typeface="Arial"/>
              </a:rPr>
              <a:t>Durvalumab</a:t>
            </a:r>
            <a:endParaRPr sz="1400" dirty="0">
              <a:solidFill>
                <a:srgbClr val="000000"/>
              </a:solidFill>
              <a:ea typeface="Arial"/>
              <a:cs typeface="Arial"/>
              <a:sym typeface="Arial"/>
            </a:endParaRPr>
          </a:p>
        </p:txBody>
      </p:sp>
      <p:sp>
        <p:nvSpPr>
          <p:cNvPr id="27" name="Google Shape;545;p36">
            <a:extLst>
              <a:ext uri="{FF2B5EF4-FFF2-40B4-BE49-F238E27FC236}">
                <a16:creationId xmlns:a16="http://schemas.microsoft.com/office/drawing/2014/main" id="{21EC71E8-FC08-4BF3-929E-8E56F2F53F0E}"/>
              </a:ext>
            </a:extLst>
          </p:cNvPr>
          <p:cNvSpPr/>
          <p:nvPr/>
        </p:nvSpPr>
        <p:spPr>
          <a:xfrm>
            <a:off x="4716800" y="5008682"/>
            <a:ext cx="2313920" cy="642052"/>
          </a:xfrm>
          <a:prstGeom prst="wedgeRoundRectCallout">
            <a:avLst>
              <a:gd name="adj1" fmla="val -67178"/>
              <a:gd name="adj2" fmla="val -163505"/>
              <a:gd name="adj3" fmla="val 16667"/>
            </a:avLst>
          </a:prstGeom>
          <a:solidFill>
            <a:schemeClr val="lt1"/>
          </a:solidFill>
          <a:ln w="19050" cap="flat" cmpd="sng">
            <a:solidFill>
              <a:srgbClr val="00946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defTabSz="914377">
              <a:buClr>
                <a:prstClr val="black"/>
              </a:buClr>
            </a:pPr>
            <a:r>
              <a:rPr lang="en-US" sz="1200" b="1" dirty="0">
                <a:solidFill>
                  <a:srgbClr val="009460"/>
                </a:solidFill>
              </a:rPr>
              <a:t>Positive for pCR &amp; EFS</a:t>
            </a:r>
            <a:r>
              <a:rPr lang="en-US" sz="1200" b="1" baseline="30000" dirty="0">
                <a:solidFill>
                  <a:srgbClr val="009460"/>
                </a:solidFill>
              </a:rPr>
              <a:t>1</a:t>
            </a:r>
          </a:p>
          <a:p>
            <a:pPr algn="ctr" defTabSz="914377">
              <a:buClr>
                <a:prstClr val="black"/>
              </a:buClr>
            </a:pPr>
            <a:r>
              <a:rPr lang="en-US" sz="1200" i="1" dirty="0">
                <a:solidFill>
                  <a:srgbClr val="92D050"/>
                </a:solidFill>
              </a:rPr>
              <a:t>Awaiting OS data</a:t>
            </a:r>
            <a:r>
              <a:rPr lang="en-US" sz="1200" i="1" dirty="0">
                <a:solidFill>
                  <a:srgbClr val="92D050"/>
                </a:solidFill>
                <a:latin typeface="Calibri" panose="020F0502020204030204" pitchFamily="34" charset="0"/>
                <a:cs typeface="Calibri" panose="020F0502020204030204" pitchFamily="34" charset="0"/>
              </a:rPr>
              <a:t>†</a:t>
            </a:r>
            <a:endParaRPr lang="en-US" sz="1200" i="1" strike="sngStrike" dirty="0">
              <a:solidFill>
                <a:srgbClr val="92D050"/>
              </a:solidFill>
            </a:endParaRPr>
          </a:p>
        </p:txBody>
      </p:sp>
      <p:sp>
        <p:nvSpPr>
          <p:cNvPr id="545" name="Google Shape;545;p36"/>
          <p:cNvSpPr/>
          <p:nvPr/>
        </p:nvSpPr>
        <p:spPr>
          <a:xfrm>
            <a:off x="2345168" y="2942786"/>
            <a:ext cx="1759473" cy="642052"/>
          </a:xfrm>
          <a:prstGeom prst="wedgeRoundRectCallout">
            <a:avLst>
              <a:gd name="adj1" fmla="val -44379"/>
              <a:gd name="adj2" fmla="val -166670"/>
              <a:gd name="adj3" fmla="val 16667"/>
            </a:avLst>
          </a:prstGeom>
          <a:solidFill>
            <a:schemeClr val="lt1"/>
          </a:solidFill>
          <a:ln w="19050" cap="flat" cmpd="sng">
            <a:solidFill>
              <a:srgbClr val="0165C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defTabSz="914377">
              <a:buClr>
                <a:prstClr val="black"/>
              </a:buClr>
            </a:pPr>
            <a:r>
              <a:rPr lang="en-US" sz="1200" b="1" dirty="0">
                <a:solidFill>
                  <a:srgbClr val="0165CC"/>
                </a:solidFill>
              </a:rPr>
              <a:t>Positive for DFS</a:t>
            </a:r>
            <a:r>
              <a:rPr lang="en-US" sz="1200" b="1" baseline="30000" dirty="0">
                <a:solidFill>
                  <a:srgbClr val="0165CC"/>
                </a:solidFill>
              </a:rPr>
              <a:t>2</a:t>
            </a:r>
          </a:p>
          <a:p>
            <a:pPr algn="ctr" defTabSz="914377">
              <a:buClr>
                <a:prstClr val="black"/>
              </a:buClr>
            </a:pPr>
            <a:r>
              <a:rPr lang="en-US" sz="1200" i="1" dirty="0">
                <a:solidFill>
                  <a:srgbClr val="0165CC"/>
                </a:solidFill>
              </a:rPr>
              <a:t>OS data awaited</a:t>
            </a:r>
            <a:endParaRPr sz="1200" i="1" baseline="30000" dirty="0">
              <a:solidFill>
                <a:srgbClr val="0165CC"/>
              </a:solidFill>
            </a:endParaRPr>
          </a:p>
        </p:txBody>
      </p:sp>
      <p:sp>
        <p:nvSpPr>
          <p:cNvPr id="26" name="Google Shape;545;p36">
            <a:extLst>
              <a:ext uri="{FF2B5EF4-FFF2-40B4-BE49-F238E27FC236}">
                <a16:creationId xmlns:a16="http://schemas.microsoft.com/office/drawing/2014/main" id="{C7453552-35F8-48C1-AED3-C2EE8FECE528}"/>
              </a:ext>
            </a:extLst>
          </p:cNvPr>
          <p:cNvSpPr/>
          <p:nvPr/>
        </p:nvSpPr>
        <p:spPr>
          <a:xfrm>
            <a:off x="10033140" y="3003173"/>
            <a:ext cx="1759473" cy="642052"/>
          </a:xfrm>
          <a:prstGeom prst="wedgeRoundRectCallout">
            <a:avLst>
              <a:gd name="adj1" fmla="val -69786"/>
              <a:gd name="adj2" fmla="val -150845"/>
              <a:gd name="adj3" fmla="val 16667"/>
            </a:avLst>
          </a:prstGeom>
          <a:solidFill>
            <a:schemeClr val="lt1"/>
          </a:solidFill>
          <a:ln w="19050" cap="flat" cmpd="sng">
            <a:solidFill>
              <a:srgbClr val="0165C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defTabSz="914377">
              <a:buClr>
                <a:prstClr val="black"/>
              </a:buClr>
            </a:pPr>
            <a:r>
              <a:rPr lang="en-US" sz="1200" b="1" dirty="0">
                <a:solidFill>
                  <a:srgbClr val="0165CC"/>
                </a:solidFill>
              </a:rPr>
              <a:t>Positive for DFS</a:t>
            </a:r>
            <a:r>
              <a:rPr lang="en-US" sz="1200" b="1" baseline="30000" dirty="0">
                <a:solidFill>
                  <a:srgbClr val="0165CC"/>
                </a:solidFill>
              </a:rPr>
              <a:t>3</a:t>
            </a:r>
          </a:p>
          <a:p>
            <a:pPr algn="ctr" defTabSz="914377">
              <a:buClr>
                <a:prstClr val="black"/>
              </a:buClr>
            </a:pPr>
            <a:r>
              <a:rPr lang="en-US" sz="1200" i="1" dirty="0">
                <a:solidFill>
                  <a:schemeClr val="accent1"/>
                </a:solidFill>
              </a:rPr>
              <a:t>Awaiting OS data</a:t>
            </a:r>
            <a:endParaRPr sz="1200" i="1" strike="sngStrike" baseline="30000" dirty="0">
              <a:solidFill>
                <a:schemeClr val="accent1"/>
              </a:solidFill>
            </a:endParaRPr>
          </a:p>
        </p:txBody>
      </p:sp>
      <p:sp>
        <p:nvSpPr>
          <p:cNvPr id="2" name="Google Shape;545;p36">
            <a:extLst>
              <a:ext uri="{FF2B5EF4-FFF2-40B4-BE49-F238E27FC236}">
                <a16:creationId xmlns:a16="http://schemas.microsoft.com/office/drawing/2014/main" id="{CF959F80-A6CB-2FCE-AF20-49D8CC9A03FC}"/>
              </a:ext>
            </a:extLst>
          </p:cNvPr>
          <p:cNvSpPr/>
          <p:nvPr/>
        </p:nvSpPr>
        <p:spPr>
          <a:xfrm>
            <a:off x="8120715" y="5219347"/>
            <a:ext cx="2313920" cy="642052"/>
          </a:xfrm>
          <a:prstGeom prst="wedgeRoundRectCallout">
            <a:avLst>
              <a:gd name="adj1" fmla="val -67178"/>
              <a:gd name="adj2" fmla="val -163505"/>
              <a:gd name="adj3" fmla="val 16667"/>
            </a:avLst>
          </a:prstGeom>
          <a:solidFill>
            <a:schemeClr val="lt1"/>
          </a:solidFill>
          <a:ln w="19050" cap="flat" cmpd="sng">
            <a:solidFill>
              <a:srgbClr val="00946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algn="ctr" defTabSz="914377">
              <a:buClr>
                <a:prstClr val="black"/>
              </a:buClr>
            </a:pPr>
            <a:r>
              <a:rPr lang="en-US" sz="1200" b="1" dirty="0">
                <a:solidFill>
                  <a:srgbClr val="009460"/>
                </a:solidFill>
              </a:rPr>
              <a:t>Positive for </a:t>
            </a:r>
            <a:r>
              <a:rPr lang="en-US" sz="1200" b="1" dirty="0" err="1">
                <a:solidFill>
                  <a:srgbClr val="009460"/>
                </a:solidFill>
              </a:rPr>
              <a:t>pCR</a:t>
            </a:r>
            <a:r>
              <a:rPr lang="en-US" sz="1200" b="1" dirty="0">
                <a:solidFill>
                  <a:srgbClr val="009460"/>
                </a:solidFill>
              </a:rPr>
              <a:t> </a:t>
            </a:r>
            <a:r>
              <a:rPr lang="en-US" sz="1200" b="1" baseline="30000" dirty="0">
                <a:solidFill>
                  <a:srgbClr val="009460"/>
                </a:solidFill>
              </a:rPr>
              <a:t>4</a:t>
            </a:r>
          </a:p>
          <a:p>
            <a:pPr algn="ctr" defTabSz="914377">
              <a:buClr>
                <a:prstClr val="black"/>
              </a:buClr>
            </a:pPr>
            <a:r>
              <a:rPr lang="en-US" sz="1200" i="1" dirty="0">
                <a:solidFill>
                  <a:srgbClr val="92D050"/>
                </a:solidFill>
              </a:rPr>
              <a:t>Awaiting EFS/OS data</a:t>
            </a:r>
            <a:endParaRPr sz="1200" i="1" strike="sngStrike" dirty="0">
              <a:solidFill>
                <a:srgbClr val="92D050"/>
              </a:solidFill>
            </a:endParaRPr>
          </a:p>
        </p:txBody>
      </p:sp>
      <p:sp>
        <p:nvSpPr>
          <p:cNvPr id="3" name="Google Shape;545;p36">
            <a:extLst>
              <a:ext uri="{FF2B5EF4-FFF2-40B4-BE49-F238E27FC236}">
                <a16:creationId xmlns:a16="http://schemas.microsoft.com/office/drawing/2014/main" id="{19CC5679-958F-F5AF-CACF-4AEBABCE632B}"/>
              </a:ext>
            </a:extLst>
          </p:cNvPr>
          <p:cNvSpPr/>
          <p:nvPr/>
        </p:nvSpPr>
        <p:spPr>
          <a:xfrm>
            <a:off x="10982126" y="2704419"/>
            <a:ext cx="793315" cy="238367"/>
          </a:xfrm>
          <a:prstGeom prst="wedgeRoundRectCallout">
            <a:avLst>
              <a:gd name="adj1" fmla="val -69786"/>
              <a:gd name="adj2" fmla="val -150845"/>
              <a:gd name="adj3" fmla="val 16667"/>
            </a:avLst>
          </a:prstGeom>
          <a:noFill/>
          <a:ln w="19050" cap="flat" cmpd="sng">
            <a:solidFill>
              <a:srgbClr val="FF0000"/>
            </a:solidFill>
            <a:prstDash val="solid"/>
            <a:round/>
            <a:headEnd type="none" w="sm" len="sm"/>
            <a:tailEnd type="none" w="sm" len="sm"/>
          </a:ln>
          <a:effectLst/>
        </p:spPr>
        <p:txBody>
          <a:bodyPr spcFirstLastPara="1" wrap="square" lIns="121900" tIns="60933" rIns="121900" bIns="60933" anchor="ctr" anchorCtr="0">
            <a:noAutofit/>
          </a:bodyPr>
          <a:lstStyle/>
          <a:p>
            <a:pPr algn="ctr" defTabSz="914377">
              <a:buClr>
                <a:prstClr val="black"/>
              </a:buClr>
            </a:pPr>
            <a:r>
              <a:rPr lang="en-US" sz="900" b="1" dirty="0">
                <a:solidFill>
                  <a:srgbClr val="FF0000"/>
                </a:solidFill>
              </a:rPr>
              <a:t>Negative</a:t>
            </a:r>
            <a:endParaRPr sz="900" i="1" baseline="30000" dirty="0">
              <a:solidFill>
                <a:srgbClr val="FF0000"/>
              </a:solidFill>
            </a:endParaRPr>
          </a:p>
        </p:txBody>
      </p:sp>
      <p:sp>
        <p:nvSpPr>
          <p:cNvPr id="5" name="Title 4">
            <a:extLst>
              <a:ext uri="{FF2B5EF4-FFF2-40B4-BE49-F238E27FC236}">
                <a16:creationId xmlns:a16="http://schemas.microsoft.com/office/drawing/2014/main" id="{C6CA3207-E07E-740F-2297-EE1C34929902}"/>
              </a:ext>
            </a:extLst>
          </p:cNvPr>
          <p:cNvSpPr>
            <a:spLocks noGrp="1"/>
          </p:cNvSpPr>
          <p:nvPr>
            <p:ph type="title"/>
          </p:nvPr>
        </p:nvSpPr>
        <p:spPr>
          <a:xfrm>
            <a:off x="609600" y="34615"/>
            <a:ext cx="10744200" cy="1185577"/>
          </a:xfrm>
        </p:spPr>
        <p:txBody>
          <a:bodyPr>
            <a:normAutofit/>
          </a:bodyPr>
          <a:lstStyle/>
          <a:p>
            <a:r>
              <a:rPr lang="en-US" sz="2800" dirty="0"/>
              <a:t>Phase III Immunotherapy Trials in Early-Stage </a:t>
            </a:r>
            <a:r>
              <a:rPr lang="en-US" sz="2800" dirty="0" err="1"/>
              <a:t>Resectable</a:t>
            </a:r>
            <a:r>
              <a:rPr lang="en-US" sz="2800" dirty="0"/>
              <a:t> NSCLC Are Starting to Read Out</a:t>
            </a:r>
          </a:p>
        </p:txBody>
      </p:sp>
      <p:sp>
        <p:nvSpPr>
          <p:cNvPr id="6" name="Footer Placeholder 5">
            <a:extLst>
              <a:ext uri="{FF2B5EF4-FFF2-40B4-BE49-F238E27FC236}">
                <a16:creationId xmlns:a16="http://schemas.microsoft.com/office/drawing/2014/main" id="{0BBFEE86-DAF3-2588-A8CD-51300DD1843C}"/>
              </a:ext>
            </a:extLst>
          </p:cNvPr>
          <p:cNvSpPr>
            <a:spLocks noGrp="1"/>
          </p:cNvSpPr>
          <p:nvPr>
            <p:ph type="ftr" sz="quarter" idx="3"/>
          </p:nvPr>
        </p:nvSpPr>
        <p:spPr/>
        <p:txBody>
          <a:bodyPr/>
          <a:lstStyle/>
          <a:p>
            <a:r>
              <a:rPr lang="en-US" dirty="0"/>
              <a:t>*8th edition; ‡7th edition; †</a:t>
            </a:r>
            <a:r>
              <a:rPr lang="en-US" dirty="0">
                <a:effectLst/>
                <a:ea typeface="Times New Roman" panose="02020603050405020304" pitchFamily="18" charset="0"/>
                <a:cs typeface="Segoe UI" panose="020B0502040204020203" pitchFamily="34" charset="0"/>
              </a:rPr>
              <a:t>Continued follow-up is required for data on OS to mature</a:t>
            </a:r>
            <a:r>
              <a:rPr lang="en-US" dirty="0"/>
              <a:t>.</a:t>
            </a:r>
          </a:p>
          <a:p>
            <a:r>
              <a:rPr lang="en-US" dirty="0" err="1"/>
              <a:t>ctDNA</a:t>
            </a:r>
            <a:r>
              <a:rPr lang="en-US" dirty="0"/>
              <a:t>, circulating </a:t>
            </a:r>
            <a:r>
              <a:rPr lang="en-US" dirty="0" err="1"/>
              <a:t>tumour</a:t>
            </a:r>
            <a:r>
              <a:rPr lang="en-US" dirty="0"/>
              <a:t> DNA; DFS, disease-free survival; EFS, event-free survival; IO, immuno-oncology; NSCLC, non-small cell lung cancer; OS, overall survival; </a:t>
            </a:r>
            <a:r>
              <a:rPr lang="en-US" dirty="0" err="1"/>
              <a:t>pCR</a:t>
            </a:r>
            <a:r>
              <a:rPr lang="en-US" dirty="0"/>
              <a:t>, pathological complete response.</a:t>
            </a:r>
          </a:p>
          <a:p>
            <a:r>
              <a:rPr lang="en-US" dirty="0"/>
              <a:t>1. Forde, et al. </a:t>
            </a:r>
            <a:r>
              <a:rPr lang="en-US" i="1" dirty="0"/>
              <a:t>N </a:t>
            </a:r>
            <a:r>
              <a:rPr lang="en-US" i="1" dirty="0" err="1"/>
              <a:t>Engl</a:t>
            </a:r>
            <a:r>
              <a:rPr lang="en-US" i="1" dirty="0"/>
              <a:t> J Med. </a:t>
            </a:r>
            <a:r>
              <a:rPr lang="en-US" dirty="0"/>
              <a:t>2022; 2. </a:t>
            </a:r>
            <a:r>
              <a:rPr lang="en-US" dirty="0" err="1"/>
              <a:t>Felip</a:t>
            </a:r>
            <a:r>
              <a:rPr lang="en-US" dirty="0"/>
              <a:t>, et al. </a:t>
            </a:r>
            <a:r>
              <a:rPr lang="en-US" i="1" dirty="0"/>
              <a:t>Lancet. </a:t>
            </a:r>
            <a:r>
              <a:rPr lang="en-US" dirty="0"/>
              <a:t>2021; 3. Paz-Ares, et al. </a:t>
            </a:r>
            <a:r>
              <a:rPr lang="en-US" dirty="0" err="1"/>
              <a:t>ESMO</a:t>
            </a:r>
            <a:r>
              <a:rPr lang="en-US" dirty="0"/>
              <a:t> 2022. Abstract VP3-2022; 4. AstraZeneca. Press release. June 30, 2022; clinicaltrials.gov. Updated June 9, 2021.</a:t>
            </a:r>
          </a:p>
        </p:txBody>
      </p:sp>
    </p:spTree>
    <p:extLst>
      <p:ext uri="{BB962C8B-B14F-4D97-AF65-F5344CB8AC3E}">
        <p14:creationId xmlns:p14="http://schemas.microsoft.com/office/powerpoint/2010/main" val="349639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6"/>
            <a:ext cx="10744200" cy="888512"/>
          </a:xfrm>
        </p:spPr>
        <p:txBody>
          <a:bodyPr/>
          <a:lstStyle/>
          <a:p>
            <a:r>
              <a:rPr lang="en-US" dirty="0"/>
              <a:t>Adjuvant IO Phase III Randomized Trials</a:t>
            </a:r>
            <a:endParaRPr lang="en-IN" dirty="0"/>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2994" y="1400802"/>
            <a:ext cx="5630821" cy="232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5"/>
          <p:cNvPicPr>
            <a:picLocks noChangeAspect="1"/>
          </p:cNvPicPr>
          <p:nvPr/>
        </p:nvPicPr>
        <p:blipFill rotWithShape="1">
          <a:blip r:embed="rId3"/>
          <a:srcRect l="3190" t="9533" r="4457"/>
          <a:stretch/>
        </p:blipFill>
        <p:spPr>
          <a:xfrm>
            <a:off x="6427470" y="1435551"/>
            <a:ext cx="4791635" cy="2172199"/>
          </a:xfrm>
          <a:prstGeom prst="rect">
            <a:avLst/>
          </a:prstGeom>
          <a:noFill/>
          <a:ln>
            <a:noFill/>
          </a:ln>
        </p:spPr>
      </p:pic>
      <p:sp>
        <p:nvSpPr>
          <p:cNvPr id="10" name="ZoneTexte 7"/>
          <p:cNvSpPr txBox="1"/>
          <p:nvPr/>
        </p:nvSpPr>
        <p:spPr>
          <a:xfrm>
            <a:off x="7699422" y="992558"/>
            <a:ext cx="2247730" cy="307777"/>
          </a:xfrm>
          <a:prstGeom prst="rect">
            <a:avLst/>
          </a:prstGeom>
          <a:noFill/>
        </p:spPr>
        <p:txBody>
          <a:bodyPr wrap="none" rtlCol="0">
            <a:spAutoFit/>
          </a:bodyPr>
          <a:lstStyle/>
          <a:p>
            <a:pPr algn="ctr" defTabSz="914354"/>
            <a:r>
              <a:rPr lang="fr-FR" sz="1400" b="1" dirty="0">
                <a:cs typeface="Lucida Sans Unicode"/>
              </a:rPr>
              <a:t>PEARLS/KEYNOTE 091</a:t>
            </a:r>
            <a:r>
              <a:rPr lang="fr-FR" sz="1400" b="1" baseline="30000" dirty="0">
                <a:cs typeface="Lucida Sans Unicode"/>
              </a:rPr>
              <a:t>2</a:t>
            </a:r>
            <a:endParaRPr lang="fr-FR" sz="1400" b="1" dirty="0">
              <a:cs typeface="Lucida Sans Unicode"/>
            </a:endParaRPr>
          </a:p>
        </p:txBody>
      </p:sp>
      <p:sp>
        <p:nvSpPr>
          <p:cNvPr id="11" name="ZoneTexte 8"/>
          <p:cNvSpPr txBox="1"/>
          <p:nvPr/>
        </p:nvSpPr>
        <p:spPr>
          <a:xfrm>
            <a:off x="2950248" y="993579"/>
            <a:ext cx="1276310" cy="307777"/>
          </a:xfrm>
          <a:prstGeom prst="rect">
            <a:avLst/>
          </a:prstGeom>
          <a:noFill/>
        </p:spPr>
        <p:txBody>
          <a:bodyPr wrap="none" rtlCol="0">
            <a:spAutoFit/>
          </a:bodyPr>
          <a:lstStyle/>
          <a:p>
            <a:pPr algn="ctr" defTabSz="914354"/>
            <a:r>
              <a:rPr lang="fr-FR" sz="1400" b="1" dirty="0">
                <a:cs typeface="Lucida Sans Unicode"/>
              </a:rPr>
              <a:t>IMpower010</a:t>
            </a:r>
            <a:r>
              <a:rPr lang="fr-FR" sz="1400" b="1" baseline="30000" dirty="0">
                <a:cs typeface="Lucida Sans Unicode"/>
              </a:rPr>
              <a:t>1</a:t>
            </a:r>
            <a:endParaRPr lang="fr-FR" sz="1400" b="1" dirty="0">
              <a:cs typeface="Lucida Sans Unicode"/>
            </a:endParaRPr>
          </a:p>
        </p:txBody>
      </p:sp>
      <p:pic>
        <p:nvPicPr>
          <p:cNvPr id="24" name="Image 88">
            <a:extLst>
              <a:ext uri="{FF2B5EF4-FFF2-40B4-BE49-F238E27FC236}">
                <a16:creationId xmlns:a16="http://schemas.microsoft.com/office/drawing/2014/main" id="{BCA5865D-3A15-4BD0-9568-6BF083F40EA4}"/>
              </a:ext>
            </a:extLst>
          </p:cNvPr>
          <p:cNvPicPr>
            <a:picLocks noChangeAspect="1"/>
          </p:cNvPicPr>
          <p:nvPr/>
        </p:nvPicPr>
        <p:blipFill>
          <a:blip r:embed="rId4"/>
          <a:stretch/>
        </p:blipFill>
        <p:spPr bwMode="auto">
          <a:xfrm>
            <a:off x="6619307" y="3660308"/>
            <a:ext cx="4043141" cy="2591164"/>
          </a:xfrm>
          <a:prstGeom prst="rect">
            <a:avLst/>
          </a:prstGeom>
        </p:spPr>
      </p:pic>
      <p:sp>
        <p:nvSpPr>
          <p:cNvPr id="25" name="ZoneTexte 2">
            <a:extLst>
              <a:ext uri="{FF2B5EF4-FFF2-40B4-BE49-F238E27FC236}">
                <a16:creationId xmlns:a16="http://schemas.microsoft.com/office/drawing/2014/main" id="{593BADF3-5505-41F0-875D-C890249864D5}"/>
              </a:ext>
            </a:extLst>
          </p:cNvPr>
          <p:cNvSpPr txBox="1"/>
          <p:nvPr/>
        </p:nvSpPr>
        <p:spPr bwMode="auto">
          <a:xfrm>
            <a:off x="8682479" y="3796999"/>
            <a:ext cx="1211544" cy="30777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none" lIns="60957" tIns="60957" rIns="60957" bIns="60957" numCol="1" spcCol="38100" rtlCol="0" anchor="t">
            <a:spAutoFit/>
          </a:bodyPr>
          <a:lstStyle/>
          <a:p>
            <a:pPr defTabSz="1219140">
              <a:defRPr/>
            </a:pPr>
            <a:r>
              <a:rPr lang="fr-FR" sz="1200" b="1" dirty="0">
                <a:cs typeface="Calibri"/>
              </a:rPr>
              <a:t>Stage IB to IIIA</a:t>
            </a:r>
          </a:p>
        </p:txBody>
      </p:sp>
      <p:sp>
        <p:nvSpPr>
          <p:cNvPr id="26" name="ZoneTexte 18">
            <a:extLst>
              <a:ext uri="{FF2B5EF4-FFF2-40B4-BE49-F238E27FC236}">
                <a16:creationId xmlns:a16="http://schemas.microsoft.com/office/drawing/2014/main" id="{B1B9214D-7584-4120-B3D1-F8FB374356DC}"/>
              </a:ext>
            </a:extLst>
          </p:cNvPr>
          <p:cNvSpPr txBox="1"/>
          <p:nvPr/>
        </p:nvSpPr>
        <p:spPr bwMode="auto">
          <a:xfrm>
            <a:off x="7096018" y="4968960"/>
            <a:ext cx="2310855" cy="46165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60957" tIns="60957" rIns="60957" bIns="60957" numCol="1" spcCol="38100" rtlCol="0" anchor="t">
            <a:spAutoFit/>
          </a:bodyPr>
          <a:lstStyle>
            <a:defPPr>
              <a:defRPr lang="en-US"/>
            </a:defPPr>
            <a:lvl1pPr defTabSz="1219170">
              <a:defRPr sz="1600" b="1">
                <a:solidFill>
                  <a:schemeClr val="tx2"/>
                </a:solidFill>
                <a:latin typeface="+mj-lt"/>
                <a:cs typeface="Calibri"/>
              </a:defRPr>
            </a:lvl1pPr>
          </a:lstStyle>
          <a:p>
            <a:pPr defTabSz="1219140"/>
            <a:r>
              <a:rPr lang="fr-FR" sz="1050" dirty="0">
                <a:solidFill>
                  <a:schemeClr val="tx1"/>
                </a:solidFill>
                <a:latin typeface="+mn-lt"/>
              </a:rPr>
              <a:t>HR: 0.76</a:t>
            </a:r>
          </a:p>
          <a:p>
            <a:pPr defTabSz="1219140"/>
            <a:r>
              <a:rPr lang="fr-FR" sz="1050" dirty="0" err="1">
                <a:solidFill>
                  <a:schemeClr val="tx1"/>
                </a:solidFill>
                <a:latin typeface="+mn-lt"/>
              </a:rPr>
              <a:t>mDFS</a:t>
            </a:r>
            <a:r>
              <a:rPr lang="fr-FR" sz="1050" dirty="0">
                <a:solidFill>
                  <a:schemeClr val="tx1"/>
                </a:solidFill>
                <a:latin typeface="+mn-lt"/>
              </a:rPr>
              <a:t>: 53.9 vs 42 </a:t>
            </a:r>
            <a:r>
              <a:rPr lang="fr-FR" sz="1050" dirty="0" err="1">
                <a:solidFill>
                  <a:schemeClr val="tx1"/>
                </a:solidFill>
                <a:latin typeface="+mn-lt"/>
              </a:rPr>
              <a:t>months</a:t>
            </a:r>
            <a:endParaRPr lang="fr-FR" sz="1050" dirty="0">
              <a:solidFill>
                <a:schemeClr val="tx1"/>
              </a:solidFill>
              <a:latin typeface="+mn-lt"/>
            </a:endParaRPr>
          </a:p>
        </p:txBody>
      </p:sp>
      <p:pic>
        <p:nvPicPr>
          <p:cNvPr id="2" name="Image 1">
            <a:extLst>
              <a:ext uri="{FF2B5EF4-FFF2-40B4-BE49-F238E27FC236}">
                <a16:creationId xmlns:a16="http://schemas.microsoft.com/office/drawing/2014/main" id="{EE7EB265-9206-9647-9B4C-3D61A2D09579}"/>
              </a:ext>
            </a:extLst>
          </p:cNvPr>
          <p:cNvPicPr>
            <a:picLocks noChangeAspect="1"/>
          </p:cNvPicPr>
          <p:nvPr/>
        </p:nvPicPr>
        <p:blipFill>
          <a:blip r:embed="rId5"/>
          <a:stretch>
            <a:fillRect/>
          </a:stretch>
        </p:blipFill>
        <p:spPr>
          <a:xfrm>
            <a:off x="1216664" y="3891251"/>
            <a:ext cx="3198960" cy="2264035"/>
          </a:xfrm>
          <a:prstGeom prst="rect">
            <a:avLst/>
          </a:prstGeom>
        </p:spPr>
      </p:pic>
      <p:sp>
        <p:nvSpPr>
          <p:cNvPr id="21" name="ZoneTexte 2">
            <a:extLst>
              <a:ext uri="{FF2B5EF4-FFF2-40B4-BE49-F238E27FC236}">
                <a16:creationId xmlns:a16="http://schemas.microsoft.com/office/drawing/2014/main" id="{478F0376-1880-43C0-B2BB-52A48149B752}"/>
              </a:ext>
            </a:extLst>
          </p:cNvPr>
          <p:cNvSpPr txBox="1"/>
          <p:nvPr/>
        </p:nvSpPr>
        <p:spPr bwMode="auto">
          <a:xfrm>
            <a:off x="2966836" y="3849329"/>
            <a:ext cx="1211544" cy="30777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none" lIns="60957" tIns="60957" rIns="60957" bIns="60957" numCol="1" spcCol="38100" rtlCol="0" anchor="t">
            <a:spAutoFit/>
          </a:bodyPr>
          <a:lstStyle/>
          <a:p>
            <a:pPr defTabSz="1219140">
              <a:defRPr/>
            </a:pPr>
            <a:r>
              <a:rPr lang="fr-FR" sz="1200" b="1" dirty="0">
                <a:cs typeface="Calibri"/>
              </a:rPr>
              <a:t>Stage IB to IIIA</a:t>
            </a:r>
            <a:endParaRPr sz="1200" dirty="0">
              <a:cs typeface="Lucida Sans Unicode"/>
            </a:endParaRPr>
          </a:p>
        </p:txBody>
      </p:sp>
      <p:sp>
        <p:nvSpPr>
          <p:cNvPr id="23" name="ZoneTexte 18">
            <a:extLst>
              <a:ext uri="{FF2B5EF4-FFF2-40B4-BE49-F238E27FC236}">
                <a16:creationId xmlns:a16="http://schemas.microsoft.com/office/drawing/2014/main" id="{79C48876-8C6C-4218-925F-7B96EEC720F8}"/>
              </a:ext>
            </a:extLst>
          </p:cNvPr>
          <p:cNvSpPr txBox="1"/>
          <p:nvPr/>
        </p:nvSpPr>
        <p:spPr bwMode="auto">
          <a:xfrm>
            <a:off x="1767408" y="5068170"/>
            <a:ext cx="2310855" cy="461659"/>
          </a:xfrm>
          <a:prstGeom prst="rect">
            <a:avLst/>
          </a:prstGeom>
          <a:solidFill>
            <a:schemeClr val="bg1"/>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60957" tIns="60957" rIns="60957" bIns="60957" numCol="1" spcCol="38100" rtlCol="0" anchor="t">
            <a:spAutoFit/>
          </a:bodyPr>
          <a:lstStyle>
            <a:defPPr>
              <a:defRPr lang="en-US"/>
            </a:defPPr>
            <a:lvl1pPr defTabSz="1219170">
              <a:defRPr sz="1600" b="1">
                <a:solidFill>
                  <a:schemeClr val="tx2"/>
                </a:solidFill>
                <a:latin typeface="+mj-lt"/>
                <a:cs typeface="Calibri"/>
              </a:defRPr>
            </a:lvl1pPr>
          </a:lstStyle>
          <a:p>
            <a:pPr defTabSz="1219140"/>
            <a:r>
              <a:rPr lang="fr-FR" sz="1050" dirty="0">
                <a:solidFill>
                  <a:schemeClr val="tx1"/>
                </a:solidFill>
                <a:latin typeface="+mn-lt"/>
              </a:rPr>
              <a:t>HR: 0.81</a:t>
            </a:r>
          </a:p>
          <a:p>
            <a:pPr defTabSz="1219140"/>
            <a:r>
              <a:rPr lang="fr-FR" sz="1050" dirty="0" err="1">
                <a:solidFill>
                  <a:schemeClr val="tx1"/>
                </a:solidFill>
                <a:latin typeface="+mn-lt"/>
              </a:rPr>
              <a:t>mDFS</a:t>
            </a:r>
            <a:r>
              <a:rPr lang="fr-FR" sz="1050" dirty="0">
                <a:solidFill>
                  <a:schemeClr val="tx1"/>
                </a:solidFill>
                <a:latin typeface="+mn-lt"/>
              </a:rPr>
              <a:t>: NE vs 37.2 </a:t>
            </a:r>
            <a:r>
              <a:rPr lang="fr-FR" sz="1050" dirty="0" err="1">
                <a:solidFill>
                  <a:schemeClr val="tx1"/>
                </a:solidFill>
                <a:latin typeface="+mn-lt"/>
              </a:rPr>
              <a:t>months</a:t>
            </a:r>
            <a:endParaRPr lang="fr-FR" sz="1050" dirty="0">
              <a:solidFill>
                <a:schemeClr val="tx1"/>
              </a:solidFill>
              <a:latin typeface="+mn-lt"/>
            </a:endParaRPr>
          </a:p>
        </p:txBody>
      </p:sp>
      <p:sp>
        <p:nvSpPr>
          <p:cNvPr id="6" name="Footer Placeholder 5">
            <a:extLst>
              <a:ext uri="{FF2B5EF4-FFF2-40B4-BE49-F238E27FC236}">
                <a16:creationId xmlns:a16="http://schemas.microsoft.com/office/drawing/2014/main" id="{636483ED-EA6A-D93B-C791-C0DE91C5FB45}"/>
              </a:ext>
            </a:extLst>
          </p:cNvPr>
          <p:cNvSpPr>
            <a:spLocks noGrp="1"/>
          </p:cNvSpPr>
          <p:nvPr>
            <p:ph type="ftr" sz="quarter" idx="3"/>
          </p:nvPr>
        </p:nvSpPr>
        <p:spPr/>
        <p:txBody>
          <a:bodyPr/>
          <a:lstStyle/>
          <a:p>
            <a:r>
              <a:rPr lang="en-US" sz="1000" dirty="0" err="1"/>
              <a:t>AJCC</a:t>
            </a:r>
            <a:r>
              <a:rPr lang="en-US" sz="1000" dirty="0"/>
              <a:t>, American Joint Committee on Cancer; BSC, best supportive care; </a:t>
            </a:r>
            <a:r>
              <a:rPr lang="en-US" sz="1000" dirty="0" err="1"/>
              <a:t>ECOG</a:t>
            </a:r>
            <a:r>
              <a:rPr lang="en-US" sz="1000" dirty="0"/>
              <a:t> PS, Eastern Cooperative Oncology Group Performance Status; IC, immune cell; </a:t>
            </a:r>
            <a:r>
              <a:rPr lang="en-US" sz="1000" dirty="0" err="1"/>
              <a:t>IHC</a:t>
            </a:r>
            <a:r>
              <a:rPr lang="en-US" sz="1000" dirty="0"/>
              <a:t>, immunohistochemistry; ITT, intent-to-treat; R, randomized; TC, tumor cell; TPS, tumor proportion score; PD-L1, programmed death-ligand 1; </a:t>
            </a:r>
            <a:r>
              <a:rPr lang="en-US" sz="1000" dirty="0" err="1"/>
              <a:t>UICC</a:t>
            </a:r>
            <a:r>
              <a:rPr lang="en-US" sz="1000" dirty="0"/>
              <a:t>, Union for International Cancer Control.</a:t>
            </a:r>
          </a:p>
          <a:p>
            <a:r>
              <a:rPr lang="en-US" sz="1000" dirty="0"/>
              <a:t>1. </a:t>
            </a:r>
            <a:r>
              <a:rPr lang="en-US" sz="1000" dirty="0" err="1"/>
              <a:t>Felip</a:t>
            </a:r>
            <a:r>
              <a:rPr lang="en-US" sz="1000" dirty="0"/>
              <a:t> E, et al. </a:t>
            </a:r>
            <a:r>
              <a:rPr lang="en-US" sz="1000" i="1" dirty="0"/>
              <a:t>Lancet. </a:t>
            </a:r>
            <a:r>
              <a:rPr lang="en-US" sz="1000" dirty="0"/>
              <a:t>2021;398;1344-57; 2. O’Brien M, et al. </a:t>
            </a:r>
            <a:r>
              <a:rPr lang="en-US" sz="1000" i="1" dirty="0"/>
              <a:t>Lancet Oncol. </a:t>
            </a:r>
            <a:r>
              <a:rPr lang="en-US" sz="1000" dirty="0"/>
              <a:t>2022;23:1274-86; </a:t>
            </a:r>
            <a:r>
              <a:rPr lang="en-US" sz="1000" dirty="0" err="1"/>
              <a:t>Planchard</a:t>
            </a:r>
            <a:r>
              <a:rPr lang="en-US" sz="1000" dirty="0"/>
              <a:t>. AZ summit. 2011</a:t>
            </a:r>
          </a:p>
        </p:txBody>
      </p:sp>
    </p:spTree>
    <p:extLst>
      <p:ext uri="{BB962C8B-B14F-4D97-AF65-F5344CB8AC3E}">
        <p14:creationId xmlns:p14="http://schemas.microsoft.com/office/powerpoint/2010/main" val="183074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6E4841-26A7-4EC9-A5B3-F04612954E5D}"/>
              </a:ext>
            </a:extLst>
          </p:cNvPr>
          <p:cNvGraphicFramePr>
            <a:graphicFrameLocks noGrp="1"/>
          </p:cNvGraphicFramePr>
          <p:nvPr>
            <p:extLst>
              <p:ext uri="{D42A27DB-BD31-4B8C-83A1-F6EECF244321}">
                <p14:modId xmlns:p14="http://schemas.microsoft.com/office/powerpoint/2010/main" val="3940819330"/>
              </p:ext>
            </p:extLst>
          </p:nvPr>
        </p:nvGraphicFramePr>
        <p:xfrm>
          <a:off x="1556077" y="1205644"/>
          <a:ext cx="9084873" cy="4200912"/>
        </p:xfrm>
        <a:graphic>
          <a:graphicData uri="http://schemas.openxmlformats.org/drawingml/2006/table">
            <a:tbl>
              <a:tblPr firstRow="1" bandRow="1">
                <a:tableStyleId>{2D5ABB26-0587-4C30-8999-92F81FD0307C}</a:tableStyleId>
              </a:tblPr>
              <a:tblGrid>
                <a:gridCol w="4894419">
                  <a:extLst>
                    <a:ext uri="{9D8B030D-6E8A-4147-A177-3AD203B41FA5}">
                      <a16:colId xmlns:a16="http://schemas.microsoft.com/office/drawing/2014/main" val="324621179"/>
                    </a:ext>
                  </a:extLst>
                </a:gridCol>
                <a:gridCol w="2095227">
                  <a:extLst>
                    <a:ext uri="{9D8B030D-6E8A-4147-A177-3AD203B41FA5}">
                      <a16:colId xmlns:a16="http://schemas.microsoft.com/office/drawing/2014/main" val="527519314"/>
                    </a:ext>
                  </a:extLst>
                </a:gridCol>
                <a:gridCol w="2095227">
                  <a:extLst>
                    <a:ext uri="{9D8B030D-6E8A-4147-A177-3AD203B41FA5}">
                      <a16:colId xmlns:a16="http://schemas.microsoft.com/office/drawing/2014/main" val="4027775262"/>
                    </a:ext>
                  </a:extLst>
                </a:gridCol>
              </a:tblGrid>
              <a:tr h="472378">
                <a:tc>
                  <a:txBody>
                    <a:bodyPr/>
                    <a:lstStyle/>
                    <a:p>
                      <a:pPr marL="0" marR="0">
                        <a:lnSpc>
                          <a:spcPct val="200000"/>
                        </a:lnSpc>
                        <a:spcBef>
                          <a:spcPts val="0"/>
                        </a:spcBef>
                        <a:spcAft>
                          <a:spcPts val="600"/>
                        </a:spcAft>
                      </a:pPr>
                      <a:r>
                        <a:rPr lang="en-US" sz="1400" b="1" dirty="0">
                          <a:effectLst/>
                        </a:rPr>
                        <a:t>n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solidFill>
                            <a:srgbClr val="2A469D"/>
                          </a:solidFill>
                          <a:effectLst/>
                        </a:rPr>
                        <a:t>Atezolizumab</a:t>
                      </a:r>
                      <a:br>
                        <a:rPr lang="en-US" sz="1400" b="1" dirty="0">
                          <a:solidFill>
                            <a:srgbClr val="2A469D"/>
                          </a:solidFill>
                          <a:effectLst/>
                        </a:rPr>
                      </a:br>
                      <a:r>
                        <a:rPr lang="en-US" sz="1400" b="1">
                          <a:solidFill>
                            <a:srgbClr val="2A469D"/>
                          </a:solidFill>
                          <a:effectLst/>
                        </a:rPr>
                        <a:t>(n=495</a:t>
                      </a:r>
                      <a:r>
                        <a:rPr lang="en-US" sz="1400" b="1" dirty="0">
                          <a:solidFill>
                            <a:srgbClr val="2A469D"/>
                          </a:solidFill>
                          <a:effectLst/>
                        </a:rPr>
                        <a:t>)</a:t>
                      </a:r>
                      <a:endParaRPr lang="en-US" sz="1400" b="1" dirty="0">
                        <a:solidFill>
                          <a:srgbClr val="2A469D"/>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solidFill>
                            <a:srgbClr val="FF0000"/>
                          </a:solidFill>
                          <a:effectLst/>
                        </a:rPr>
                        <a:t>BSC</a:t>
                      </a:r>
                      <a:br>
                        <a:rPr lang="en-US" sz="1400" b="1" dirty="0">
                          <a:solidFill>
                            <a:srgbClr val="FF0000"/>
                          </a:solidFill>
                          <a:effectLst/>
                        </a:rPr>
                      </a:br>
                      <a:r>
                        <a:rPr lang="en-US" sz="1400" b="1">
                          <a:solidFill>
                            <a:srgbClr val="FF0000"/>
                          </a:solidFill>
                          <a:effectLst/>
                        </a:rPr>
                        <a:t>(n=495</a:t>
                      </a:r>
                      <a:r>
                        <a:rPr lang="en-US" sz="1400" b="1" dirty="0">
                          <a:solidFill>
                            <a:srgbClr val="FF0000"/>
                          </a:solidFill>
                          <a:effectLst/>
                        </a:rPr>
                        <a:t>)</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909388"/>
                  </a:ext>
                </a:extLst>
              </a:tr>
              <a:tr h="286806">
                <a:tc>
                  <a:txBody>
                    <a:bodyPr/>
                    <a:lstStyle/>
                    <a:p>
                      <a:pPr marL="210185" marR="0" indent="-210185">
                        <a:lnSpc>
                          <a:spcPct val="100000"/>
                        </a:lnSpc>
                        <a:spcBef>
                          <a:spcPts val="0"/>
                        </a:spcBef>
                        <a:spcAft>
                          <a:spcPts val="0"/>
                        </a:spcAft>
                      </a:pPr>
                      <a:r>
                        <a:rPr lang="en-US" sz="1200" dirty="0">
                          <a:effectLst/>
                        </a:rPr>
                        <a:t>Any-cause AE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459 (92.7)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350 (70.7)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extLst>
                  <a:ext uri="{0D108BD9-81ED-4DB2-BD59-A6C34878D82A}">
                    <a16:rowId xmlns:a16="http://schemas.microsoft.com/office/drawing/2014/main" val="848009248"/>
                  </a:ext>
                </a:extLst>
              </a:tr>
              <a:tr h="286806">
                <a:tc>
                  <a:txBody>
                    <a:bodyPr/>
                    <a:lstStyle/>
                    <a:p>
                      <a:pPr marL="393065" marR="0" indent="-210185">
                        <a:lnSpc>
                          <a:spcPct val="100000"/>
                        </a:lnSpc>
                        <a:spcBef>
                          <a:spcPts val="0"/>
                        </a:spcBef>
                        <a:spcAft>
                          <a:spcPts val="0"/>
                        </a:spcAft>
                      </a:pPr>
                      <a:r>
                        <a:rPr lang="en-US" sz="1200" dirty="0">
                          <a:effectLst/>
                        </a:rPr>
                        <a:t>Treatment-related AE</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rPr>
                        <a:t>335 (67.7)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717211"/>
                  </a:ext>
                </a:extLst>
              </a:tr>
              <a:tr h="286806">
                <a:tc>
                  <a:txBody>
                    <a:bodyPr/>
                    <a:lstStyle/>
                    <a:p>
                      <a:pPr marL="0" marR="0">
                        <a:lnSpc>
                          <a:spcPct val="100000"/>
                        </a:lnSpc>
                        <a:spcBef>
                          <a:spcPts val="0"/>
                        </a:spcBef>
                        <a:spcAft>
                          <a:spcPts val="0"/>
                        </a:spcAft>
                        <a:tabLst>
                          <a:tab pos="716915" algn="l"/>
                        </a:tabLst>
                      </a:pPr>
                      <a:r>
                        <a:rPr lang="en-US" sz="1200" dirty="0">
                          <a:effectLst/>
                        </a:rPr>
                        <a:t>Grade 3-4 AE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108 (21.8)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57 (11.5)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extLst>
                  <a:ext uri="{0D108BD9-81ED-4DB2-BD59-A6C34878D82A}">
                    <a16:rowId xmlns:a16="http://schemas.microsoft.com/office/drawing/2014/main" val="1123582269"/>
                  </a:ext>
                </a:extLst>
              </a:tr>
              <a:tr h="286806">
                <a:tc>
                  <a:txBody>
                    <a:bodyPr/>
                    <a:lstStyle/>
                    <a:p>
                      <a:pPr marL="393065" marR="0" indent="-210185">
                        <a:lnSpc>
                          <a:spcPct val="100000"/>
                        </a:lnSpc>
                        <a:spcBef>
                          <a:spcPts val="0"/>
                        </a:spcBef>
                        <a:spcAft>
                          <a:spcPts val="0"/>
                        </a:spcAft>
                      </a:pPr>
                      <a:r>
                        <a:rPr lang="en-US" sz="1200" dirty="0">
                          <a:effectLst/>
                        </a:rPr>
                        <a:t>Treatment-related grade 3-4 AE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highlight>
                            <a:srgbClr val="FFFF00"/>
                          </a:highlight>
                        </a:rPr>
                        <a:t>53 (10.7)</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155735"/>
                  </a:ext>
                </a:extLst>
              </a:tr>
              <a:tr h="286806">
                <a:tc>
                  <a:txBody>
                    <a:bodyPr/>
                    <a:lstStyle/>
                    <a:p>
                      <a:pPr marL="0" marR="0">
                        <a:lnSpc>
                          <a:spcPct val="100000"/>
                        </a:lnSpc>
                        <a:spcBef>
                          <a:spcPts val="0"/>
                        </a:spcBef>
                        <a:spcAft>
                          <a:spcPts val="0"/>
                        </a:spcAft>
                      </a:pPr>
                      <a:r>
                        <a:rPr lang="en-US" sz="1200" dirty="0">
                          <a:effectLst/>
                        </a:rPr>
                        <a:t>Serious AE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87 (17.6)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42 (8.5)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extLst>
                  <a:ext uri="{0D108BD9-81ED-4DB2-BD59-A6C34878D82A}">
                    <a16:rowId xmlns:a16="http://schemas.microsoft.com/office/drawing/2014/main" val="1970267737"/>
                  </a:ext>
                </a:extLst>
              </a:tr>
              <a:tr h="286806">
                <a:tc>
                  <a:txBody>
                    <a:bodyPr/>
                    <a:lstStyle/>
                    <a:p>
                      <a:pPr marL="393065" marR="0" indent="-210185">
                        <a:lnSpc>
                          <a:spcPct val="100000"/>
                        </a:lnSpc>
                        <a:spcBef>
                          <a:spcPts val="0"/>
                        </a:spcBef>
                        <a:spcAft>
                          <a:spcPts val="0"/>
                        </a:spcAft>
                      </a:pPr>
                      <a:r>
                        <a:rPr lang="en-US" sz="1200" dirty="0">
                          <a:effectLst/>
                        </a:rPr>
                        <a:t>Treatment-related serious AE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rPr>
                        <a:t>37 (7.5)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7991165"/>
                  </a:ext>
                </a:extLst>
              </a:tr>
              <a:tr h="286806">
                <a:tc>
                  <a:txBody>
                    <a:bodyPr/>
                    <a:lstStyle/>
                    <a:p>
                      <a:pPr marL="0" marR="0">
                        <a:lnSpc>
                          <a:spcPct val="100000"/>
                        </a:lnSpc>
                        <a:spcBef>
                          <a:spcPts val="0"/>
                        </a:spcBef>
                        <a:spcAft>
                          <a:spcPts val="0"/>
                        </a:spcAft>
                      </a:pPr>
                      <a:r>
                        <a:rPr lang="en-US" sz="1200" dirty="0">
                          <a:effectLst/>
                        </a:rPr>
                        <a:t>Grade 5 AE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8 (1.6)</a:t>
                      </a:r>
                      <a:r>
                        <a:rPr lang="en-US" sz="1200" baseline="30000" dirty="0">
                          <a:effectLst/>
                        </a:rPr>
                        <a:t>b</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3 (0.6)</a:t>
                      </a:r>
                      <a:r>
                        <a:rPr lang="en-US" sz="1200" baseline="30000" dirty="0">
                          <a:effectLst/>
                        </a:rPr>
                        <a:t>c</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extLst>
                  <a:ext uri="{0D108BD9-81ED-4DB2-BD59-A6C34878D82A}">
                    <a16:rowId xmlns:a16="http://schemas.microsoft.com/office/drawing/2014/main" val="3791412897"/>
                  </a:ext>
                </a:extLst>
              </a:tr>
              <a:tr h="286806">
                <a:tc>
                  <a:txBody>
                    <a:bodyPr/>
                    <a:lstStyle/>
                    <a:p>
                      <a:pPr marL="393065" marR="0" indent="-210185">
                        <a:lnSpc>
                          <a:spcPct val="100000"/>
                        </a:lnSpc>
                        <a:spcBef>
                          <a:spcPts val="0"/>
                        </a:spcBef>
                        <a:spcAft>
                          <a:spcPts val="0"/>
                        </a:spcAft>
                      </a:pPr>
                      <a:r>
                        <a:rPr lang="en-US" sz="1200" dirty="0">
                          <a:effectLst/>
                        </a:rPr>
                        <a:t>Treatment-related grade 5 AE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rPr>
                        <a:t>4 (0.8)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967172"/>
                  </a:ext>
                </a:extLst>
              </a:tr>
              <a:tr h="286806">
                <a:tc>
                  <a:txBody>
                    <a:bodyPr/>
                    <a:lstStyle/>
                    <a:p>
                      <a:pPr marL="0" marR="0">
                        <a:lnSpc>
                          <a:spcPct val="100000"/>
                        </a:lnSpc>
                        <a:spcBef>
                          <a:spcPts val="0"/>
                        </a:spcBef>
                        <a:spcAft>
                          <a:spcPts val="0"/>
                        </a:spcAft>
                      </a:pPr>
                      <a:r>
                        <a:rPr lang="en-US" sz="1200" dirty="0">
                          <a:effectLst/>
                        </a:rPr>
                        <a:t>AE leading to dose interruption of atezolizumab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highlight>
                            <a:srgbClr val="FFFF00"/>
                          </a:highlight>
                        </a:rPr>
                        <a:t>142 (28.7)</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extLst>
                  <a:ext uri="{0D108BD9-81ED-4DB2-BD59-A6C34878D82A}">
                    <a16:rowId xmlns:a16="http://schemas.microsoft.com/office/drawing/2014/main" val="3138305974"/>
                  </a:ext>
                </a:extLst>
              </a:tr>
              <a:tr h="286806">
                <a:tc>
                  <a:txBody>
                    <a:bodyPr/>
                    <a:lstStyle/>
                    <a:p>
                      <a:pPr marL="0" marR="0">
                        <a:lnSpc>
                          <a:spcPct val="100000"/>
                        </a:lnSpc>
                        <a:spcBef>
                          <a:spcPts val="0"/>
                        </a:spcBef>
                        <a:spcAft>
                          <a:spcPts val="0"/>
                        </a:spcAft>
                      </a:pPr>
                      <a:r>
                        <a:rPr lang="en-US" sz="1200" dirty="0">
                          <a:effectLst/>
                        </a:rPr>
                        <a:t>AE leading to atezolizumab discontinuation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rPr>
                        <a:t>90 (18.2)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061959"/>
                  </a:ext>
                </a:extLst>
              </a:tr>
              <a:tr h="286806">
                <a:tc>
                  <a:txBody>
                    <a:bodyPr/>
                    <a:lstStyle/>
                    <a:p>
                      <a:pPr marL="0" marR="0">
                        <a:lnSpc>
                          <a:spcPct val="100000"/>
                        </a:lnSpc>
                        <a:spcBef>
                          <a:spcPts val="0"/>
                        </a:spcBef>
                        <a:spcAft>
                          <a:spcPts val="0"/>
                        </a:spcAft>
                      </a:pPr>
                      <a:r>
                        <a:rPr lang="en-US" sz="1200" dirty="0">
                          <a:effectLst/>
                        </a:rPr>
                        <a:t>Immune-mediated AEs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256 (51.7)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47 (9.5)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extLst>
                  <a:ext uri="{0D108BD9-81ED-4DB2-BD59-A6C34878D82A}">
                    <a16:rowId xmlns:a16="http://schemas.microsoft.com/office/drawing/2014/main" val="3370730770"/>
                  </a:ext>
                </a:extLst>
              </a:tr>
              <a:tr h="286806">
                <a:tc>
                  <a:txBody>
                    <a:bodyPr/>
                    <a:lstStyle/>
                    <a:p>
                      <a:pPr marL="393065" marR="0" indent="-210185">
                        <a:lnSpc>
                          <a:spcPct val="100000"/>
                        </a:lnSpc>
                        <a:spcBef>
                          <a:spcPts val="0"/>
                        </a:spcBef>
                        <a:spcAft>
                          <a:spcPts val="0"/>
                        </a:spcAft>
                      </a:pPr>
                      <a:r>
                        <a:rPr lang="en-US" sz="1200" dirty="0">
                          <a:effectLst/>
                        </a:rPr>
                        <a:t>Grade 3-4 immune-mediated AEs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tabLst>
                          <a:tab pos="409575" algn="l"/>
                        </a:tabLst>
                      </a:pPr>
                      <a:r>
                        <a:rPr lang="en-US" sz="1200" dirty="0">
                          <a:effectLst/>
                          <a:highlight>
                            <a:srgbClr val="FFFF00"/>
                          </a:highlight>
                        </a:rPr>
                        <a:t>39 (7.9)</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a:effectLst/>
                        </a:rPr>
                        <a:t>3 (0.6)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3134502"/>
                  </a:ext>
                </a:extLst>
              </a:tr>
              <a:tr h="286806">
                <a:tc>
                  <a:txBody>
                    <a:bodyPr/>
                    <a:lstStyle/>
                    <a:p>
                      <a:pPr marL="182880" marR="0">
                        <a:lnSpc>
                          <a:spcPct val="100000"/>
                        </a:lnSpc>
                        <a:spcBef>
                          <a:spcPts val="0"/>
                        </a:spcBef>
                        <a:spcAft>
                          <a:spcPts val="0"/>
                        </a:spcAft>
                      </a:pPr>
                      <a:r>
                        <a:rPr lang="en-US" sz="1200" dirty="0">
                          <a:effectLst/>
                        </a:rPr>
                        <a:t>Immune-mediated AEs requiring the use of systemic corticosteroids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60 (12.1)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tc>
                  <a:txBody>
                    <a:bodyPr/>
                    <a:lstStyle/>
                    <a:p>
                      <a:pPr marL="0" marR="0" algn="ctr">
                        <a:lnSpc>
                          <a:spcPct val="100000"/>
                        </a:lnSpc>
                        <a:spcBef>
                          <a:spcPts val="0"/>
                        </a:spcBef>
                        <a:spcAft>
                          <a:spcPts val="0"/>
                        </a:spcAft>
                      </a:pPr>
                      <a:r>
                        <a:rPr lang="en-US" sz="1200" dirty="0">
                          <a:effectLst/>
                        </a:rPr>
                        <a:t>4 (0.8)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9"/>
                    </a:solidFill>
                  </a:tcPr>
                </a:tc>
                <a:extLst>
                  <a:ext uri="{0D108BD9-81ED-4DB2-BD59-A6C34878D82A}">
                    <a16:rowId xmlns:a16="http://schemas.microsoft.com/office/drawing/2014/main" val="2191794836"/>
                  </a:ext>
                </a:extLst>
              </a:tr>
            </a:tbl>
          </a:graphicData>
        </a:graphic>
      </p:graphicFrame>
      <p:sp>
        <p:nvSpPr>
          <p:cNvPr id="3" name="Title 2">
            <a:extLst>
              <a:ext uri="{FF2B5EF4-FFF2-40B4-BE49-F238E27FC236}">
                <a16:creationId xmlns:a16="http://schemas.microsoft.com/office/drawing/2014/main" id="{C0F3F5F3-83BF-5C43-9063-AA312238FBB2}"/>
              </a:ext>
            </a:extLst>
          </p:cNvPr>
          <p:cNvSpPr>
            <a:spLocks noGrp="1"/>
          </p:cNvSpPr>
          <p:nvPr>
            <p:ph type="title"/>
          </p:nvPr>
        </p:nvSpPr>
        <p:spPr>
          <a:xfrm>
            <a:off x="609599" y="48642"/>
            <a:ext cx="11039475" cy="1185577"/>
          </a:xfrm>
        </p:spPr>
        <p:txBody>
          <a:bodyPr>
            <a:normAutofit/>
          </a:bodyPr>
          <a:lstStyle/>
          <a:p>
            <a:r>
              <a:rPr lang="en-US" dirty="0"/>
              <a:t>IMpower010: Expected and Manageable Safety </a:t>
            </a:r>
            <a:r>
              <a:rPr lang="en-US" dirty="0" err="1"/>
              <a:t>Profile</a:t>
            </a:r>
            <a:r>
              <a:rPr lang="en-US" baseline="30000" dirty="0" err="1"/>
              <a:t>a</a:t>
            </a:r>
            <a:r>
              <a:rPr lang="en-US" dirty="0"/>
              <a:t> </a:t>
            </a:r>
          </a:p>
        </p:txBody>
      </p:sp>
      <p:sp>
        <p:nvSpPr>
          <p:cNvPr id="4" name="Footer Placeholder 3">
            <a:extLst>
              <a:ext uri="{FF2B5EF4-FFF2-40B4-BE49-F238E27FC236}">
                <a16:creationId xmlns:a16="http://schemas.microsoft.com/office/drawing/2014/main" id="{AAB5F81D-4A0C-5706-3A5F-5CB944AFE3AE}"/>
              </a:ext>
            </a:extLst>
          </p:cNvPr>
          <p:cNvSpPr>
            <a:spLocks noGrp="1"/>
          </p:cNvSpPr>
          <p:nvPr>
            <p:ph type="ftr" sz="quarter" idx="3"/>
          </p:nvPr>
        </p:nvSpPr>
        <p:spPr/>
        <p:txBody>
          <a:bodyPr/>
          <a:lstStyle/>
          <a:p>
            <a:pPr>
              <a:spcAft>
                <a:spcPts val="300"/>
              </a:spcAft>
            </a:pPr>
            <a:r>
              <a:rPr lang="en-US" sz="1200" dirty="0">
                <a:ea typeface="Calibri" panose="020F0502020204030204" pitchFamily="34" charset="0"/>
              </a:rPr>
              <a:t>Clinical cutoff: January 21, 2021. </a:t>
            </a:r>
          </a:p>
          <a:p>
            <a:pPr>
              <a:spcAft>
                <a:spcPts val="300"/>
              </a:spcAft>
            </a:pPr>
            <a:r>
              <a:rPr lang="en-US" sz="1200" baseline="30000" dirty="0"/>
              <a:t>a</a:t>
            </a:r>
            <a:r>
              <a:rPr lang="en-US" sz="1200" dirty="0">
                <a:ea typeface="Calibri" panose="020F0502020204030204" pitchFamily="34" charset="0"/>
              </a:rPr>
              <a:t> Data are from the safety population (all randomized patients who received ≥1 atezolizumab dose or for BSC, had ≥1 post-baseline assessment); </a:t>
            </a:r>
            <a:r>
              <a:rPr lang="en-US" sz="1200" baseline="30000" dirty="0">
                <a:ea typeface="Calibri" panose="020F0502020204030204" pitchFamily="34" charset="0"/>
              </a:rPr>
              <a:t>b</a:t>
            </a:r>
            <a:r>
              <a:rPr lang="en-US" sz="1200" baseline="30000" dirty="0"/>
              <a:t> </a:t>
            </a:r>
            <a:r>
              <a:rPr lang="en-US" sz="1200" dirty="0">
                <a:ea typeface="Calibri" panose="020F0502020204030204" pitchFamily="34" charset="0"/>
              </a:rPr>
              <a:t>Interstitial lung disease*;</a:t>
            </a:r>
            <a:r>
              <a:rPr lang="en-US" sz="1200" baseline="30000" dirty="0">
                <a:ea typeface="Calibri" panose="020F0502020204030204" pitchFamily="34" charset="0"/>
              </a:rPr>
              <a:t> </a:t>
            </a:r>
            <a:r>
              <a:rPr lang="en-US" sz="1200" dirty="0">
                <a:ea typeface="Calibri" panose="020F0502020204030204" pitchFamily="34" charset="0"/>
              </a:rPr>
              <a:t>pneumothorax; multiple organ dysfunction syndrome*; cerebrovascular accident; arrhythmia; myocarditis*; acute myeloid leukemia*;</a:t>
            </a:r>
            <a:r>
              <a:rPr lang="en-US" sz="1200" baseline="30000" dirty="0">
                <a:ea typeface="Calibri" panose="020F0502020204030204" pitchFamily="34" charset="0"/>
              </a:rPr>
              <a:t> </a:t>
            </a:r>
            <a:r>
              <a:rPr lang="en-US" sz="1200" dirty="0">
                <a:ea typeface="Calibri" panose="020F0502020204030204" pitchFamily="34" charset="0"/>
              </a:rPr>
              <a:t>acute cardiac failure. </a:t>
            </a:r>
            <a:r>
              <a:rPr lang="en-US" sz="1200" baseline="30000" dirty="0">
                <a:ea typeface="Calibri" panose="020F0502020204030204" pitchFamily="34" charset="0"/>
              </a:rPr>
              <a:t>c</a:t>
            </a:r>
            <a:r>
              <a:rPr lang="en-US" sz="1200" dirty="0">
                <a:ea typeface="Calibri" panose="020F0502020204030204" pitchFamily="34" charset="0"/>
              </a:rPr>
              <a:t> Pneumonia; pulmonary embolism; cardiac tamponade and septic shock in the same patient. *, Treatment related per investigator. </a:t>
            </a:r>
          </a:p>
          <a:p>
            <a:pPr>
              <a:spcAft>
                <a:spcPts val="300"/>
              </a:spcAft>
            </a:pPr>
            <a:r>
              <a:rPr lang="en-US" sz="1200" dirty="0">
                <a:ea typeface="Calibri" panose="020F0502020204030204" pitchFamily="34" charset="0"/>
              </a:rPr>
              <a:t>AE, adverse event.</a:t>
            </a:r>
          </a:p>
          <a:p>
            <a:pPr>
              <a:spcAft>
                <a:spcPts val="300"/>
              </a:spcAft>
            </a:pPr>
            <a:r>
              <a:rPr lang="en-US" sz="1200" dirty="0" err="1"/>
              <a:t>Wakelee</a:t>
            </a:r>
            <a:r>
              <a:rPr lang="en-US" sz="1200" dirty="0"/>
              <a:t> HA. ASCO 2021. Abstract 8500. </a:t>
            </a:r>
            <a:endParaRPr lang="en-US" sz="1200" dirty="0">
              <a:ea typeface="Calibri" panose="020F0502020204030204" pitchFamily="34" charset="0"/>
            </a:endParaRPr>
          </a:p>
        </p:txBody>
      </p:sp>
    </p:spTree>
    <p:extLst>
      <p:ext uri="{BB962C8B-B14F-4D97-AF65-F5344CB8AC3E}">
        <p14:creationId xmlns:p14="http://schemas.microsoft.com/office/powerpoint/2010/main" val="153938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D1A73-AF60-4719-98A4-14B85CD6FAD0}"/>
              </a:ext>
            </a:extLst>
          </p:cNvPr>
          <p:cNvSpPr>
            <a:spLocks noGrp="1"/>
          </p:cNvSpPr>
          <p:nvPr>
            <p:ph type="title"/>
          </p:nvPr>
        </p:nvSpPr>
        <p:spPr>
          <a:xfrm>
            <a:off x="609600" y="199505"/>
            <a:ext cx="10744200" cy="899587"/>
          </a:xfrm>
        </p:spPr>
        <p:txBody>
          <a:bodyPr/>
          <a:lstStyle/>
          <a:p>
            <a:r>
              <a:rPr lang="en-US" dirty="0"/>
              <a:t>No Unexpected AEs</a:t>
            </a:r>
          </a:p>
        </p:txBody>
      </p:sp>
      <p:graphicFrame>
        <p:nvGraphicFramePr>
          <p:cNvPr id="5" name="Chart 5">
            <a:extLst>
              <a:ext uri="{FF2B5EF4-FFF2-40B4-BE49-F238E27FC236}">
                <a16:creationId xmlns:a16="http://schemas.microsoft.com/office/drawing/2014/main" id="{391D30AF-C6BC-AD9D-EC29-C2766CCEA2B9}"/>
              </a:ext>
            </a:extLst>
          </p:cNvPr>
          <p:cNvGraphicFramePr/>
          <p:nvPr>
            <p:extLst>
              <p:ext uri="{D42A27DB-BD31-4B8C-83A1-F6EECF244321}">
                <p14:modId xmlns:p14="http://schemas.microsoft.com/office/powerpoint/2010/main" val="1163272319"/>
              </p:ext>
            </p:extLst>
          </p:nvPr>
        </p:nvGraphicFramePr>
        <p:xfrm>
          <a:off x="553875" y="1708098"/>
          <a:ext cx="11077500" cy="39653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43AAAC1-9488-D856-1083-EA39DD00B22C}"/>
              </a:ext>
            </a:extLst>
          </p:cNvPr>
          <p:cNvSpPr/>
          <p:nvPr/>
        </p:nvSpPr>
        <p:spPr>
          <a:xfrm>
            <a:off x="10978707" y="2117330"/>
            <a:ext cx="184731" cy="400110"/>
          </a:xfrm>
          <a:prstGeom prst="rect">
            <a:avLst/>
          </a:prstGeom>
          <a:solidFill>
            <a:srgbClr val="00857C"/>
          </a:solidFill>
          <a:ln w="6350">
            <a:noFill/>
          </a:ln>
          <a:effectLst/>
        </p:spPr>
        <p:txBody>
          <a:bodyPr wrap="none" rtlCol="0" anchor="ctr">
            <a:spAutoFit/>
          </a:bodyPr>
          <a:lstStyle/>
          <a:p>
            <a:pPr algn="ctr"/>
            <a:endParaRPr lang="en-US" sz="2000" dirty="0"/>
          </a:p>
        </p:txBody>
      </p:sp>
      <p:sp>
        <p:nvSpPr>
          <p:cNvPr id="7" name="Rectangle 6">
            <a:extLst>
              <a:ext uri="{FF2B5EF4-FFF2-40B4-BE49-F238E27FC236}">
                <a16:creationId xmlns:a16="http://schemas.microsoft.com/office/drawing/2014/main" id="{AE27553E-DFE7-9F00-E710-23B1D4A4F946}"/>
              </a:ext>
            </a:extLst>
          </p:cNvPr>
          <p:cNvSpPr/>
          <p:nvPr/>
        </p:nvSpPr>
        <p:spPr>
          <a:xfrm>
            <a:off x="10350435" y="2117330"/>
            <a:ext cx="184731" cy="400110"/>
          </a:xfrm>
          <a:prstGeom prst="rect">
            <a:avLst/>
          </a:prstGeom>
          <a:solidFill>
            <a:srgbClr val="6ECEB2"/>
          </a:solidFill>
          <a:ln w="6350">
            <a:noFill/>
          </a:ln>
          <a:effectLst/>
        </p:spPr>
        <p:txBody>
          <a:bodyPr wrap="none" rtlCol="0" anchor="ctr">
            <a:spAutoFit/>
          </a:bodyPr>
          <a:lstStyle/>
          <a:p>
            <a:pPr algn="ctr"/>
            <a:endParaRPr lang="en-US" sz="2000" dirty="0"/>
          </a:p>
        </p:txBody>
      </p:sp>
      <p:sp>
        <p:nvSpPr>
          <p:cNvPr id="8" name="TextBox 11">
            <a:extLst>
              <a:ext uri="{FF2B5EF4-FFF2-40B4-BE49-F238E27FC236}">
                <a16:creationId xmlns:a16="http://schemas.microsoft.com/office/drawing/2014/main" id="{3D9F7F22-DB83-2F80-63D9-4FEED8B2F69D}"/>
              </a:ext>
            </a:extLst>
          </p:cNvPr>
          <p:cNvSpPr txBox="1"/>
          <p:nvPr/>
        </p:nvSpPr>
        <p:spPr>
          <a:xfrm>
            <a:off x="10249097" y="1735744"/>
            <a:ext cx="442749" cy="307777"/>
          </a:xfrm>
          <a:prstGeom prst="rect">
            <a:avLst/>
          </a:prstGeom>
          <a:noFill/>
        </p:spPr>
        <p:txBody>
          <a:bodyPr wrap="none" rtlCol="0">
            <a:spAutoFit/>
          </a:bodyPr>
          <a:lstStyle/>
          <a:p>
            <a:pPr algn="ctr" defTabSz="812760"/>
            <a:r>
              <a:rPr lang="en-US" sz="1400" b="1" dirty="0">
                <a:cs typeface="Arial" panose="020B0604020202020204" pitchFamily="34" charset="0"/>
              </a:rPr>
              <a:t>1-2</a:t>
            </a:r>
          </a:p>
        </p:txBody>
      </p:sp>
      <p:sp>
        <p:nvSpPr>
          <p:cNvPr id="9" name="TextBox 12">
            <a:extLst>
              <a:ext uri="{FF2B5EF4-FFF2-40B4-BE49-F238E27FC236}">
                <a16:creationId xmlns:a16="http://schemas.microsoft.com/office/drawing/2014/main" id="{A9B94324-E6E5-E073-25AD-1F0EB60785E5}"/>
              </a:ext>
            </a:extLst>
          </p:cNvPr>
          <p:cNvSpPr txBox="1"/>
          <p:nvPr/>
        </p:nvSpPr>
        <p:spPr>
          <a:xfrm>
            <a:off x="10433394" y="1498829"/>
            <a:ext cx="702435" cy="307777"/>
          </a:xfrm>
          <a:prstGeom prst="rect">
            <a:avLst/>
          </a:prstGeom>
          <a:noFill/>
        </p:spPr>
        <p:txBody>
          <a:bodyPr wrap="none" rtlCol="0">
            <a:spAutoFit/>
          </a:bodyPr>
          <a:lstStyle/>
          <a:p>
            <a:pPr algn="ctr" defTabSz="812760"/>
            <a:r>
              <a:rPr lang="en-US" sz="1400" b="1" dirty="0">
                <a:cs typeface="Arial" panose="020B0604020202020204" pitchFamily="34" charset="0"/>
              </a:rPr>
              <a:t>Grade</a:t>
            </a:r>
          </a:p>
        </p:txBody>
      </p:sp>
      <p:sp>
        <p:nvSpPr>
          <p:cNvPr id="10" name="TextBox 13">
            <a:extLst>
              <a:ext uri="{FF2B5EF4-FFF2-40B4-BE49-F238E27FC236}">
                <a16:creationId xmlns:a16="http://schemas.microsoft.com/office/drawing/2014/main" id="{14D78D36-DF07-64B9-D84B-6D21E969514D}"/>
              </a:ext>
            </a:extLst>
          </p:cNvPr>
          <p:cNvSpPr txBox="1"/>
          <p:nvPr/>
        </p:nvSpPr>
        <p:spPr>
          <a:xfrm>
            <a:off x="10923055" y="1735744"/>
            <a:ext cx="351378" cy="307777"/>
          </a:xfrm>
          <a:prstGeom prst="rect">
            <a:avLst/>
          </a:prstGeom>
          <a:noFill/>
        </p:spPr>
        <p:txBody>
          <a:bodyPr wrap="none" rtlCol="0">
            <a:spAutoFit/>
          </a:bodyPr>
          <a:lstStyle/>
          <a:p>
            <a:pPr algn="ctr" defTabSz="812760"/>
            <a:r>
              <a:rPr lang="en-US" sz="1400" b="1" dirty="0">
                <a:cs typeface="Arial" panose="020B0604020202020204" pitchFamily="34" charset="0"/>
              </a:rPr>
              <a:t>3</a:t>
            </a:r>
            <a:r>
              <a:rPr lang="en-US" sz="1400" b="1" baseline="30000" dirty="0">
                <a:cs typeface="Arial" panose="020B0604020202020204" pitchFamily="34" charset="0"/>
              </a:rPr>
              <a:t>a</a:t>
            </a:r>
            <a:endParaRPr lang="en-US" sz="1400" b="1" dirty="0">
              <a:cs typeface="Arial" panose="020B0604020202020204" pitchFamily="34" charset="0"/>
            </a:endParaRPr>
          </a:p>
        </p:txBody>
      </p:sp>
      <p:sp>
        <p:nvSpPr>
          <p:cNvPr id="18" name="Rectangle 17">
            <a:extLst>
              <a:ext uri="{FF2B5EF4-FFF2-40B4-BE49-F238E27FC236}">
                <a16:creationId xmlns:a16="http://schemas.microsoft.com/office/drawing/2014/main" id="{BF643CC8-9334-E0C3-0EF0-8B9E0883FDAC}"/>
              </a:ext>
            </a:extLst>
          </p:cNvPr>
          <p:cNvSpPr/>
          <p:nvPr/>
        </p:nvSpPr>
        <p:spPr>
          <a:xfrm>
            <a:off x="10978707" y="2510318"/>
            <a:ext cx="184731" cy="400110"/>
          </a:xfrm>
          <a:prstGeom prst="rect">
            <a:avLst/>
          </a:prstGeom>
          <a:solidFill>
            <a:srgbClr val="600039"/>
          </a:solidFill>
          <a:ln w="6350">
            <a:noFill/>
          </a:ln>
          <a:effectLst/>
        </p:spPr>
        <p:txBody>
          <a:bodyPr wrap="none" rtlCol="0" anchor="ctr">
            <a:spAutoFit/>
          </a:bodyPr>
          <a:lstStyle/>
          <a:p>
            <a:pPr algn="ctr"/>
            <a:endParaRPr lang="en-US" sz="2000" dirty="0"/>
          </a:p>
        </p:txBody>
      </p:sp>
      <p:sp>
        <p:nvSpPr>
          <p:cNvPr id="19" name="Rectangle 18">
            <a:extLst>
              <a:ext uri="{FF2B5EF4-FFF2-40B4-BE49-F238E27FC236}">
                <a16:creationId xmlns:a16="http://schemas.microsoft.com/office/drawing/2014/main" id="{AFA88544-2728-57A6-9433-A86C18FB4282}"/>
              </a:ext>
            </a:extLst>
          </p:cNvPr>
          <p:cNvSpPr/>
          <p:nvPr/>
        </p:nvSpPr>
        <p:spPr>
          <a:xfrm>
            <a:off x="10350435" y="2510318"/>
            <a:ext cx="184731" cy="400110"/>
          </a:xfrm>
          <a:prstGeom prst="rect">
            <a:avLst/>
          </a:prstGeom>
          <a:solidFill>
            <a:srgbClr val="C09DAD"/>
          </a:solidFill>
          <a:ln w="6350">
            <a:noFill/>
          </a:ln>
          <a:effectLst/>
        </p:spPr>
        <p:txBody>
          <a:bodyPr wrap="none" rtlCol="0" anchor="ctr">
            <a:spAutoFit/>
          </a:bodyPr>
          <a:lstStyle/>
          <a:p>
            <a:pPr algn="ctr"/>
            <a:endParaRPr lang="en-US" sz="2000" dirty="0"/>
          </a:p>
        </p:txBody>
      </p:sp>
      <p:sp>
        <p:nvSpPr>
          <p:cNvPr id="20" name="TextBox 16">
            <a:extLst>
              <a:ext uri="{FF2B5EF4-FFF2-40B4-BE49-F238E27FC236}">
                <a16:creationId xmlns:a16="http://schemas.microsoft.com/office/drawing/2014/main" id="{F6C4ED04-CAA2-1EAB-A597-4788076BF962}"/>
              </a:ext>
            </a:extLst>
          </p:cNvPr>
          <p:cNvSpPr txBox="1"/>
          <p:nvPr/>
        </p:nvSpPr>
        <p:spPr>
          <a:xfrm>
            <a:off x="8782824" y="2132719"/>
            <a:ext cx="1519968" cy="307777"/>
          </a:xfrm>
          <a:prstGeom prst="rect">
            <a:avLst/>
          </a:prstGeom>
          <a:noFill/>
        </p:spPr>
        <p:txBody>
          <a:bodyPr wrap="none" rtlCol="0">
            <a:spAutoFit/>
          </a:bodyPr>
          <a:lstStyle/>
          <a:p>
            <a:pPr defTabSz="812760"/>
            <a:r>
              <a:rPr lang="en-US" sz="1400" b="1" dirty="0">
                <a:cs typeface="Arial" panose="020B0604020202020204" pitchFamily="34" charset="0"/>
              </a:rPr>
              <a:t>Pembrolizumab</a:t>
            </a:r>
          </a:p>
        </p:txBody>
      </p:sp>
      <p:sp>
        <p:nvSpPr>
          <p:cNvPr id="21" name="TextBox 17">
            <a:extLst>
              <a:ext uri="{FF2B5EF4-FFF2-40B4-BE49-F238E27FC236}">
                <a16:creationId xmlns:a16="http://schemas.microsoft.com/office/drawing/2014/main" id="{F5A08902-5E18-AB36-B5F8-CBDBA03D4013}"/>
              </a:ext>
            </a:extLst>
          </p:cNvPr>
          <p:cNvSpPr txBox="1"/>
          <p:nvPr/>
        </p:nvSpPr>
        <p:spPr>
          <a:xfrm>
            <a:off x="8782825" y="2525707"/>
            <a:ext cx="870751" cy="307777"/>
          </a:xfrm>
          <a:prstGeom prst="rect">
            <a:avLst/>
          </a:prstGeom>
          <a:noFill/>
        </p:spPr>
        <p:txBody>
          <a:bodyPr wrap="none" rtlCol="0">
            <a:spAutoFit/>
          </a:bodyPr>
          <a:lstStyle/>
          <a:p>
            <a:pPr defTabSz="812760"/>
            <a:r>
              <a:rPr lang="en-US" sz="1400" b="1" dirty="0">
                <a:cs typeface="Arial" panose="020B0604020202020204" pitchFamily="34" charset="0"/>
              </a:rPr>
              <a:t>Placebo</a:t>
            </a:r>
          </a:p>
        </p:txBody>
      </p:sp>
      <p:sp>
        <p:nvSpPr>
          <p:cNvPr id="30" name="TextBox 6">
            <a:extLst>
              <a:ext uri="{FF2B5EF4-FFF2-40B4-BE49-F238E27FC236}">
                <a16:creationId xmlns:a16="http://schemas.microsoft.com/office/drawing/2014/main" id="{B04C0D3D-C4BA-097F-9813-6A4C329BFA4D}"/>
              </a:ext>
            </a:extLst>
          </p:cNvPr>
          <p:cNvSpPr txBox="1"/>
          <p:nvPr/>
        </p:nvSpPr>
        <p:spPr>
          <a:xfrm>
            <a:off x="2506963" y="5464838"/>
            <a:ext cx="1219200" cy="331432"/>
          </a:xfrm>
          <a:prstGeom prst="rect">
            <a:avLst/>
          </a:prstGeom>
        </p:spPr>
        <p:txBody>
          <a:bodyPr wrap="none" rtlCol="0" anchor="t">
            <a:noAutofit/>
          </a:bodyPr>
          <a:lstStyle/>
          <a:p>
            <a:pPr algn="ctr"/>
            <a:r>
              <a:rPr lang="en-US" sz="1400" b="1" dirty="0"/>
              <a:t>Pruritus</a:t>
            </a:r>
          </a:p>
        </p:txBody>
      </p:sp>
      <p:sp>
        <p:nvSpPr>
          <p:cNvPr id="31" name="TextBox 18">
            <a:extLst>
              <a:ext uri="{FF2B5EF4-FFF2-40B4-BE49-F238E27FC236}">
                <a16:creationId xmlns:a16="http://schemas.microsoft.com/office/drawing/2014/main" id="{38E98EA5-76F6-B4AC-C061-32739F786F4C}"/>
              </a:ext>
            </a:extLst>
          </p:cNvPr>
          <p:cNvSpPr txBox="1"/>
          <p:nvPr/>
        </p:nvSpPr>
        <p:spPr>
          <a:xfrm>
            <a:off x="1538312" y="5464838"/>
            <a:ext cx="1219200" cy="331432"/>
          </a:xfrm>
          <a:prstGeom prst="rect">
            <a:avLst/>
          </a:prstGeom>
        </p:spPr>
        <p:txBody>
          <a:bodyPr wrap="none" rtlCol="0" anchor="t">
            <a:noAutofit/>
          </a:bodyPr>
          <a:lstStyle/>
          <a:p>
            <a:pPr algn="ctr"/>
            <a:r>
              <a:rPr lang="en-US" sz="1400" b="1" dirty="0"/>
              <a:t>Weight</a:t>
            </a:r>
            <a:br>
              <a:rPr lang="en-US" sz="1400" b="1" dirty="0"/>
            </a:br>
            <a:r>
              <a:rPr lang="en-US" sz="1400" b="1" dirty="0"/>
              <a:t>increased</a:t>
            </a:r>
          </a:p>
        </p:txBody>
      </p:sp>
      <p:sp>
        <p:nvSpPr>
          <p:cNvPr id="32" name="TextBox 19">
            <a:extLst>
              <a:ext uri="{FF2B5EF4-FFF2-40B4-BE49-F238E27FC236}">
                <a16:creationId xmlns:a16="http://schemas.microsoft.com/office/drawing/2014/main" id="{BA2B06FC-DFA3-8332-D772-4140D39773F4}"/>
              </a:ext>
            </a:extLst>
          </p:cNvPr>
          <p:cNvSpPr txBox="1"/>
          <p:nvPr/>
        </p:nvSpPr>
        <p:spPr>
          <a:xfrm>
            <a:off x="3463775" y="5464838"/>
            <a:ext cx="1219200" cy="331432"/>
          </a:xfrm>
          <a:prstGeom prst="rect">
            <a:avLst/>
          </a:prstGeom>
        </p:spPr>
        <p:txBody>
          <a:bodyPr wrap="none" rtlCol="0" anchor="t">
            <a:noAutofit/>
          </a:bodyPr>
          <a:lstStyle/>
          <a:p>
            <a:pPr algn="ctr"/>
            <a:r>
              <a:rPr lang="en-US" sz="1400" b="1" dirty="0"/>
              <a:t>Hypo-</a:t>
            </a:r>
            <a:br>
              <a:rPr lang="en-US" sz="1400" b="1" dirty="0"/>
            </a:br>
            <a:r>
              <a:rPr lang="en-US" sz="1400" b="1" dirty="0"/>
              <a:t>thyroidism</a:t>
            </a:r>
          </a:p>
        </p:txBody>
      </p:sp>
      <p:sp>
        <p:nvSpPr>
          <p:cNvPr id="33" name="TextBox 20">
            <a:extLst>
              <a:ext uri="{FF2B5EF4-FFF2-40B4-BE49-F238E27FC236}">
                <a16:creationId xmlns:a16="http://schemas.microsoft.com/office/drawing/2014/main" id="{F820E517-C8C7-CC3F-BF32-A3841E73D282}"/>
              </a:ext>
            </a:extLst>
          </p:cNvPr>
          <p:cNvSpPr txBox="1"/>
          <p:nvPr/>
        </p:nvSpPr>
        <p:spPr>
          <a:xfrm>
            <a:off x="4402912" y="5464838"/>
            <a:ext cx="1219200" cy="331432"/>
          </a:xfrm>
          <a:prstGeom prst="rect">
            <a:avLst/>
          </a:prstGeom>
        </p:spPr>
        <p:txBody>
          <a:bodyPr wrap="none" rtlCol="0" anchor="t">
            <a:noAutofit/>
          </a:bodyPr>
          <a:lstStyle/>
          <a:p>
            <a:pPr algn="ctr"/>
            <a:r>
              <a:rPr lang="en-US" sz="1400" b="1" dirty="0"/>
              <a:t>Arthralgia</a:t>
            </a:r>
          </a:p>
        </p:txBody>
      </p:sp>
      <p:sp>
        <p:nvSpPr>
          <p:cNvPr id="34" name="TextBox 21">
            <a:extLst>
              <a:ext uri="{FF2B5EF4-FFF2-40B4-BE49-F238E27FC236}">
                <a16:creationId xmlns:a16="http://schemas.microsoft.com/office/drawing/2014/main" id="{8F3BC9B1-54BF-B504-1EB4-0D64BDDFFF68}"/>
              </a:ext>
            </a:extLst>
          </p:cNvPr>
          <p:cNvSpPr txBox="1"/>
          <p:nvPr/>
        </p:nvSpPr>
        <p:spPr>
          <a:xfrm>
            <a:off x="5379609" y="5464838"/>
            <a:ext cx="1219200" cy="331432"/>
          </a:xfrm>
          <a:prstGeom prst="rect">
            <a:avLst/>
          </a:prstGeom>
        </p:spPr>
        <p:txBody>
          <a:bodyPr wrap="none" rtlCol="0" anchor="t">
            <a:noAutofit/>
          </a:bodyPr>
          <a:lstStyle/>
          <a:p>
            <a:pPr algn="ctr"/>
            <a:r>
              <a:rPr lang="en-US" sz="1400" b="1" dirty="0"/>
              <a:t>Diarrhea</a:t>
            </a:r>
          </a:p>
        </p:txBody>
      </p:sp>
      <p:sp>
        <p:nvSpPr>
          <p:cNvPr id="36" name="TextBox 22">
            <a:extLst>
              <a:ext uri="{FF2B5EF4-FFF2-40B4-BE49-F238E27FC236}">
                <a16:creationId xmlns:a16="http://schemas.microsoft.com/office/drawing/2014/main" id="{D67B583C-6232-27A5-9CEC-668AA8594EA3}"/>
              </a:ext>
            </a:extLst>
          </p:cNvPr>
          <p:cNvSpPr txBox="1"/>
          <p:nvPr/>
        </p:nvSpPr>
        <p:spPr>
          <a:xfrm>
            <a:off x="6338703" y="5464838"/>
            <a:ext cx="1219200" cy="331432"/>
          </a:xfrm>
          <a:prstGeom prst="rect">
            <a:avLst/>
          </a:prstGeom>
        </p:spPr>
        <p:txBody>
          <a:bodyPr wrap="none" rtlCol="0" anchor="t">
            <a:noAutofit/>
          </a:bodyPr>
          <a:lstStyle/>
          <a:p>
            <a:pPr algn="ctr"/>
            <a:r>
              <a:rPr lang="en-US" sz="1400" b="1" dirty="0"/>
              <a:t>Fatigue</a:t>
            </a:r>
          </a:p>
        </p:txBody>
      </p:sp>
      <p:sp>
        <p:nvSpPr>
          <p:cNvPr id="38" name="TextBox 23">
            <a:extLst>
              <a:ext uri="{FF2B5EF4-FFF2-40B4-BE49-F238E27FC236}">
                <a16:creationId xmlns:a16="http://schemas.microsoft.com/office/drawing/2014/main" id="{5A4537C5-D2AE-7F8A-8F5D-77A5D664AAFF}"/>
              </a:ext>
            </a:extLst>
          </p:cNvPr>
          <p:cNvSpPr txBox="1"/>
          <p:nvPr/>
        </p:nvSpPr>
        <p:spPr>
          <a:xfrm>
            <a:off x="7310648" y="5464838"/>
            <a:ext cx="1219200" cy="331432"/>
          </a:xfrm>
          <a:prstGeom prst="rect">
            <a:avLst/>
          </a:prstGeom>
        </p:spPr>
        <p:txBody>
          <a:bodyPr wrap="none" rtlCol="0" anchor="t">
            <a:noAutofit/>
          </a:bodyPr>
          <a:lstStyle/>
          <a:p>
            <a:pPr algn="ctr"/>
            <a:r>
              <a:rPr lang="en-US" sz="1400" b="1" dirty="0"/>
              <a:t>Cough</a:t>
            </a:r>
          </a:p>
        </p:txBody>
      </p:sp>
      <p:sp>
        <p:nvSpPr>
          <p:cNvPr id="39" name="TextBox 24">
            <a:extLst>
              <a:ext uri="{FF2B5EF4-FFF2-40B4-BE49-F238E27FC236}">
                <a16:creationId xmlns:a16="http://schemas.microsoft.com/office/drawing/2014/main" id="{239737CF-AF5B-507F-AB44-61EAB12A34AA}"/>
              </a:ext>
            </a:extLst>
          </p:cNvPr>
          <p:cNvSpPr txBox="1"/>
          <p:nvPr/>
        </p:nvSpPr>
        <p:spPr>
          <a:xfrm>
            <a:off x="8269741" y="5464838"/>
            <a:ext cx="1219200" cy="331432"/>
          </a:xfrm>
          <a:prstGeom prst="rect">
            <a:avLst/>
          </a:prstGeom>
        </p:spPr>
        <p:txBody>
          <a:bodyPr wrap="none" rtlCol="0" anchor="t">
            <a:noAutofit/>
          </a:bodyPr>
          <a:lstStyle/>
          <a:p>
            <a:pPr algn="ctr"/>
            <a:r>
              <a:rPr lang="en-US" sz="1400" b="1" dirty="0"/>
              <a:t>Hyper-</a:t>
            </a:r>
            <a:br>
              <a:rPr lang="en-US" sz="1400" b="1" dirty="0"/>
            </a:br>
            <a:r>
              <a:rPr lang="en-US" sz="1400" b="1" dirty="0"/>
              <a:t>tension</a:t>
            </a:r>
          </a:p>
        </p:txBody>
      </p:sp>
      <p:sp>
        <p:nvSpPr>
          <p:cNvPr id="40" name="TextBox 25">
            <a:extLst>
              <a:ext uri="{FF2B5EF4-FFF2-40B4-BE49-F238E27FC236}">
                <a16:creationId xmlns:a16="http://schemas.microsoft.com/office/drawing/2014/main" id="{534E74B2-DF79-79C5-1C9B-1B593D481320}"/>
              </a:ext>
            </a:extLst>
          </p:cNvPr>
          <p:cNvSpPr txBox="1"/>
          <p:nvPr/>
        </p:nvSpPr>
        <p:spPr>
          <a:xfrm>
            <a:off x="9235436" y="5464838"/>
            <a:ext cx="1219200" cy="331432"/>
          </a:xfrm>
          <a:prstGeom prst="rect">
            <a:avLst/>
          </a:prstGeom>
        </p:spPr>
        <p:txBody>
          <a:bodyPr wrap="none" rtlCol="0" anchor="t">
            <a:noAutofit/>
          </a:bodyPr>
          <a:lstStyle/>
          <a:p>
            <a:pPr algn="ctr"/>
            <a:r>
              <a:rPr lang="en-US" sz="1400" b="1" dirty="0"/>
              <a:t>Dyspnea</a:t>
            </a:r>
          </a:p>
        </p:txBody>
      </p:sp>
      <p:sp>
        <p:nvSpPr>
          <p:cNvPr id="41" name="TextBox 26">
            <a:extLst>
              <a:ext uri="{FF2B5EF4-FFF2-40B4-BE49-F238E27FC236}">
                <a16:creationId xmlns:a16="http://schemas.microsoft.com/office/drawing/2014/main" id="{8362B42F-81A3-37A4-F70D-A736CD551C48}"/>
              </a:ext>
            </a:extLst>
          </p:cNvPr>
          <p:cNvSpPr txBox="1"/>
          <p:nvPr/>
        </p:nvSpPr>
        <p:spPr>
          <a:xfrm>
            <a:off x="10183952" y="5464838"/>
            <a:ext cx="1219200" cy="331432"/>
          </a:xfrm>
          <a:prstGeom prst="rect">
            <a:avLst/>
          </a:prstGeom>
        </p:spPr>
        <p:txBody>
          <a:bodyPr wrap="none" rtlCol="0" anchor="t">
            <a:noAutofit/>
          </a:bodyPr>
          <a:lstStyle/>
          <a:p>
            <a:pPr algn="ctr"/>
            <a:r>
              <a:rPr lang="en-US" sz="1400" b="1" dirty="0"/>
              <a:t>Hyper-</a:t>
            </a:r>
            <a:br>
              <a:rPr lang="en-US" sz="1400" b="1" dirty="0"/>
            </a:br>
            <a:r>
              <a:rPr lang="en-US" sz="1400" b="1" dirty="0"/>
              <a:t>thyroidism</a:t>
            </a:r>
          </a:p>
        </p:txBody>
      </p:sp>
      <p:sp>
        <p:nvSpPr>
          <p:cNvPr id="42" name="TextBox 27">
            <a:extLst>
              <a:ext uri="{FF2B5EF4-FFF2-40B4-BE49-F238E27FC236}">
                <a16:creationId xmlns:a16="http://schemas.microsoft.com/office/drawing/2014/main" id="{2D5CC1D0-3D60-75B5-4D01-A4ED8F7559A7}"/>
              </a:ext>
            </a:extLst>
          </p:cNvPr>
          <p:cNvSpPr txBox="1"/>
          <p:nvPr/>
        </p:nvSpPr>
        <p:spPr>
          <a:xfrm>
            <a:off x="1558532" y="3545519"/>
            <a:ext cx="487680" cy="331432"/>
          </a:xfrm>
          <a:prstGeom prst="rect">
            <a:avLst/>
          </a:prstGeom>
        </p:spPr>
        <p:txBody>
          <a:bodyPr wrap="none" rtlCol="0" anchor="t">
            <a:noAutofit/>
          </a:bodyPr>
          <a:lstStyle/>
          <a:p>
            <a:pPr algn="ctr"/>
            <a:r>
              <a:rPr lang="en-US" sz="1200" dirty="0"/>
              <a:t>22.9</a:t>
            </a:r>
          </a:p>
        </p:txBody>
      </p:sp>
      <p:sp>
        <p:nvSpPr>
          <p:cNvPr id="43" name="TextBox 28">
            <a:extLst>
              <a:ext uri="{FF2B5EF4-FFF2-40B4-BE49-F238E27FC236}">
                <a16:creationId xmlns:a16="http://schemas.microsoft.com/office/drawing/2014/main" id="{A9A9503B-8F9D-9CE6-E1DE-474C784EF77C}"/>
              </a:ext>
            </a:extLst>
          </p:cNvPr>
          <p:cNvSpPr txBox="1"/>
          <p:nvPr/>
        </p:nvSpPr>
        <p:spPr>
          <a:xfrm>
            <a:off x="1879087" y="3125935"/>
            <a:ext cx="487680" cy="331432"/>
          </a:xfrm>
          <a:prstGeom prst="rect">
            <a:avLst/>
          </a:prstGeom>
        </p:spPr>
        <p:txBody>
          <a:bodyPr wrap="none" rtlCol="0" anchor="t">
            <a:noAutofit/>
          </a:bodyPr>
          <a:lstStyle/>
          <a:p>
            <a:pPr algn="ctr"/>
            <a:r>
              <a:rPr lang="en-US" sz="1200" dirty="0"/>
              <a:t>28.9</a:t>
            </a:r>
          </a:p>
        </p:txBody>
      </p:sp>
      <p:sp>
        <p:nvSpPr>
          <p:cNvPr id="44" name="TextBox 29">
            <a:extLst>
              <a:ext uri="{FF2B5EF4-FFF2-40B4-BE49-F238E27FC236}">
                <a16:creationId xmlns:a16="http://schemas.microsoft.com/office/drawing/2014/main" id="{4FCB1917-BACB-0BEC-A805-3CE1065DA84D}"/>
              </a:ext>
            </a:extLst>
          </p:cNvPr>
          <p:cNvSpPr txBox="1"/>
          <p:nvPr/>
        </p:nvSpPr>
        <p:spPr>
          <a:xfrm>
            <a:off x="2536205" y="3644760"/>
            <a:ext cx="487680" cy="331432"/>
          </a:xfrm>
          <a:prstGeom prst="rect">
            <a:avLst/>
          </a:prstGeom>
        </p:spPr>
        <p:txBody>
          <a:bodyPr wrap="none" rtlCol="0" anchor="t">
            <a:noAutofit/>
          </a:bodyPr>
          <a:lstStyle/>
          <a:p>
            <a:pPr algn="ctr"/>
            <a:r>
              <a:rPr lang="en-US" sz="1200" dirty="0"/>
              <a:t>21.6</a:t>
            </a:r>
          </a:p>
        </p:txBody>
      </p:sp>
      <p:sp>
        <p:nvSpPr>
          <p:cNvPr id="45" name="TextBox 30">
            <a:extLst>
              <a:ext uri="{FF2B5EF4-FFF2-40B4-BE49-F238E27FC236}">
                <a16:creationId xmlns:a16="http://schemas.microsoft.com/office/drawing/2014/main" id="{4E784DF2-7B9B-D2C6-BA85-48C1CA2F51B8}"/>
              </a:ext>
            </a:extLst>
          </p:cNvPr>
          <p:cNvSpPr txBox="1"/>
          <p:nvPr/>
        </p:nvSpPr>
        <p:spPr>
          <a:xfrm>
            <a:off x="2867502" y="4278491"/>
            <a:ext cx="487680" cy="331432"/>
          </a:xfrm>
          <a:prstGeom prst="rect">
            <a:avLst/>
          </a:prstGeom>
        </p:spPr>
        <p:txBody>
          <a:bodyPr wrap="none" rtlCol="0" anchor="t">
            <a:noAutofit/>
          </a:bodyPr>
          <a:lstStyle/>
          <a:p>
            <a:pPr algn="ctr"/>
            <a:r>
              <a:rPr lang="en-US" sz="1200" dirty="0"/>
              <a:t>12.7</a:t>
            </a:r>
          </a:p>
        </p:txBody>
      </p:sp>
      <p:sp>
        <p:nvSpPr>
          <p:cNvPr id="46" name="TextBox 31">
            <a:extLst>
              <a:ext uri="{FF2B5EF4-FFF2-40B4-BE49-F238E27FC236}">
                <a16:creationId xmlns:a16="http://schemas.microsoft.com/office/drawing/2014/main" id="{07336829-B1B5-A7F3-314A-E0D73906BC18}"/>
              </a:ext>
            </a:extLst>
          </p:cNvPr>
          <p:cNvSpPr txBox="1"/>
          <p:nvPr/>
        </p:nvSpPr>
        <p:spPr>
          <a:xfrm>
            <a:off x="3523305" y="3696744"/>
            <a:ext cx="487680" cy="331432"/>
          </a:xfrm>
          <a:prstGeom prst="rect">
            <a:avLst/>
          </a:prstGeom>
        </p:spPr>
        <p:txBody>
          <a:bodyPr wrap="none" rtlCol="0" anchor="t">
            <a:noAutofit/>
          </a:bodyPr>
          <a:lstStyle/>
          <a:p>
            <a:pPr algn="ctr"/>
            <a:r>
              <a:rPr lang="en-US" sz="1200" dirty="0"/>
              <a:t>20.7</a:t>
            </a:r>
          </a:p>
        </p:txBody>
      </p:sp>
      <p:sp>
        <p:nvSpPr>
          <p:cNvPr id="47" name="TextBox 32">
            <a:extLst>
              <a:ext uri="{FF2B5EF4-FFF2-40B4-BE49-F238E27FC236}">
                <a16:creationId xmlns:a16="http://schemas.microsoft.com/office/drawing/2014/main" id="{B7872846-6B39-66F9-E4F9-859A29F5270F}"/>
              </a:ext>
            </a:extLst>
          </p:cNvPr>
          <p:cNvSpPr txBox="1"/>
          <p:nvPr/>
        </p:nvSpPr>
        <p:spPr>
          <a:xfrm>
            <a:off x="3850936" y="4868643"/>
            <a:ext cx="487680" cy="331432"/>
          </a:xfrm>
          <a:prstGeom prst="rect">
            <a:avLst/>
          </a:prstGeom>
        </p:spPr>
        <p:txBody>
          <a:bodyPr wrap="none" rtlCol="0" anchor="t">
            <a:noAutofit/>
          </a:bodyPr>
          <a:lstStyle/>
          <a:p>
            <a:pPr algn="ctr"/>
            <a:r>
              <a:rPr lang="en-US" sz="1200" dirty="0"/>
              <a:t>4.6</a:t>
            </a:r>
          </a:p>
        </p:txBody>
      </p:sp>
      <p:sp>
        <p:nvSpPr>
          <p:cNvPr id="48" name="TextBox 33">
            <a:extLst>
              <a:ext uri="{FF2B5EF4-FFF2-40B4-BE49-F238E27FC236}">
                <a16:creationId xmlns:a16="http://schemas.microsoft.com/office/drawing/2014/main" id="{03F81796-2645-7208-F43D-17C065D20435}"/>
              </a:ext>
            </a:extLst>
          </p:cNvPr>
          <p:cNvSpPr txBox="1"/>
          <p:nvPr/>
        </p:nvSpPr>
        <p:spPr>
          <a:xfrm>
            <a:off x="4508303" y="3852691"/>
            <a:ext cx="487680" cy="331432"/>
          </a:xfrm>
          <a:prstGeom prst="rect">
            <a:avLst/>
          </a:prstGeom>
        </p:spPr>
        <p:txBody>
          <a:bodyPr wrap="none" rtlCol="0" anchor="t">
            <a:noAutofit/>
          </a:bodyPr>
          <a:lstStyle/>
          <a:p>
            <a:pPr algn="ctr"/>
            <a:r>
              <a:rPr lang="en-US" sz="1200" dirty="0"/>
              <a:t>18.6</a:t>
            </a:r>
          </a:p>
        </p:txBody>
      </p:sp>
      <p:sp>
        <p:nvSpPr>
          <p:cNvPr id="49" name="TextBox 34">
            <a:extLst>
              <a:ext uri="{FF2B5EF4-FFF2-40B4-BE49-F238E27FC236}">
                <a16:creationId xmlns:a16="http://schemas.microsoft.com/office/drawing/2014/main" id="{3805DEA9-CF61-CE48-1236-C3AE1E51826D}"/>
              </a:ext>
            </a:extLst>
          </p:cNvPr>
          <p:cNvSpPr txBox="1"/>
          <p:nvPr/>
        </p:nvSpPr>
        <p:spPr>
          <a:xfrm>
            <a:off x="4835936" y="4270616"/>
            <a:ext cx="487680" cy="331432"/>
          </a:xfrm>
          <a:prstGeom prst="rect">
            <a:avLst/>
          </a:prstGeom>
        </p:spPr>
        <p:txBody>
          <a:bodyPr wrap="none" rtlCol="0" anchor="t">
            <a:noAutofit/>
          </a:bodyPr>
          <a:lstStyle/>
          <a:p>
            <a:pPr algn="ctr"/>
            <a:r>
              <a:rPr lang="en-US" sz="1200" dirty="0"/>
              <a:t>12.9</a:t>
            </a:r>
          </a:p>
        </p:txBody>
      </p:sp>
      <p:sp>
        <p:nvSpPr>
          <p:cNvPr id="50" name="TextBox 35">
            <a:extLst>
              <a:ext uri="{FF2B5EF4-FFF2-40B4-BE49-F238E27FC236}">
                <a16:creationId xmlns:a16="http://schemas.microsoft.com/office/drawing/2014/main" id="{8AE278E2-B28E-3B7F-5D9C-89D11692268C}"/>
              </a:ext>
            </a:extLst>
          </p:cNvPr>
          <p:cNvSpPr txBox="1"/>
          <p:nvPr/>
        </p:nvSpPr>
        <p:spPr>
          <a:xfrm>
            <a:off x="5496974" y="3870546"/>
            <a:ext cx="487680" cy="331432"/>
          </a:xfrm>
          <a:prstGeom prst="rect">
            <a:avLst/>
          </a:prstGeom>
        </p:spPr>
        <p:txBody>
          <a:bodyPr wrap="none" rtlCol="0" anchor="t">
            <a:noAutofit/>
          </a:bodyPr>
          <a:lstStyle/>
          <a:p>
            <a:pPr algn="ctr"/>
            <a:r>
              <a:rPr lang="en-US" sz="1200" dirty="0"/>
              <a:t>18.3</a:t>
            </a:r>
          </a:p>
        </p:txBody>
      </p:sp>
      <p:sp>
        <p:nvSpPr>
          <p:cNvPr id="51" name="TextBox 36">
            <a:extLst>
              <a:ext uri="{FF2B5EF4-FFF2-40B4-BE49-F238E27FC236}">
                <a16:creationId xmlns:a16="http://schemas.microsoft.com/office/drawing/2014/main" id="{2B278099-B558-E2CD-E7E4-F2BE69041312}"/>
              </a:ext>
            </a:extLst>
          </p:cNvPr>
          <p:cNvSpPr txBox="1"/>
          <p:nvPr/>
        </p:nvSpPr>
        <p:spPr>
          <a:xfrm>
            <a:off x="5831945" y="4155138"/>
            <a:ext cx="487680" cy="331432"/>
          </a:xfrm>
          <a:prstGeom prst="rect">
            <a:avLst/>
          </a:prstGeom>
        </p:spPr>
        <p:txBody>
          <a:bodyPr wrap="none" rtlCol="0" anchor="t">
            <a:noAutofit/>
          </a:bodyPr>
          <a:lstStyle/>
          <a:p>
            <a:pPr algn="ctr"/>
            <a:r>
              <a:rPr lang="en-US" sz="1200" dirty="0"/>
              <a:t>14.3</a:t>
            </a:r>
          </a:p>
        </p:txBody>
      </p:sp>
      <p:sp>
        <p:nvSpPr>
          <p:cNvPr id="52" name="TextBox 37">
            <a:extLst>
              <a:ext uri="{FF2B5EF4-FFF2-40B4-BE49-F238E27FC236}">
                <a16:creationId xmlns:a16="http://schemas.microsoft.com/office/drawing/2014/main" id="{63F5BA9A-0569-A04E-B1A0-3079A35F3ED8}"/>
              </a:ext>
            </a:extLst>
          </p:cNvPr>
          <p:cNvSpPr txBox="1"/>
          <p:nvPr/>
        </p:nvSpPr>
        <p:spPr>
          <a:xfrm>
            <a:off x="6489310" y="3994466"/>
            <a:ext cx="487680" cy="331432"/>
          </a:xfrm>
          <a:prstGeom prst="rect">
            <a:avLst/>
          </a:prstGeom>
        </p:spPr>
        <p:txBody>
          <a:bodyPr wrap="none" rtlCol="0" anchor="t">
            <a:noAutofit/>
          </a:bodyPr>
          <a:lstStyle/>
          <a:p>
            <a:pPr algn="ctr"/>
            <a:r>
              <a:rPr lang="en-US" sz="1200" dirty="0"/>
              <a:t>16.6</a:t>
            </a:r>
          </a:p>
        </p:txBody>
      </p:sp>
      <p:sp>
        <p:nvSpPr>
          <p:cNvPr id="53" name="TextBox 38">
            <a:extLst>
              <a:ext uri="{FF2B5EF4-FFF2-40B4-BE49-F238E27FC236}">
                <a16:creationId xmlns:a16="http://schemas.microsoft.com/office/drawing/2014/main" id="{5672BBB6-B32D-BFD1-83DB-1095A3C31E33}"/>
              </a:ext>
            </a:extLst>
          </p:cNvPr>
          <p:cNvSpPr txBox="1"/>
          <p:nvPr/>
        </p:nvSpPr>
        <p:spPr>
          <a:xfrm>
            <a:off x="6813270" y="4091060"/>
            <a:ext cx="487680" cy="331432"/>
          </a:xfrm>
          <a:prstGeom prst="rect">
            <a:avLst/>
          </a:prstGeom>
        </p:spPr>
        <p:txBody>
          <a:bodyPr wrap="none" rtlCol="0" anchor="t">
            <a:noAutofit/>
          </a:bodyPr>
          <a:lstStyle/>
          <a:p>
            <a:pPr algn="ctr"/>
            <a:r>
              <a:rPr lang="en-US" sz="1200" dirty="0"/>
              <a:t>15.3</a:t>
            </a:r>
          </a:p>
        </p:txBody>
      </p:sp>
      <p:sp>
        <p:nvSpPr>
          <p:cNvPr id="54" name="TextBox 39">
            <a:extLst>
              <a:ext uri="{FF2B5EF4-FFF2-40B4-BE49-F238E27FC236}">
                <a16:creationId xmlns:a16="http://schemas.microsoft.com/office/drawing/2014/main" id="{3D84D88E-8237-BAAE-1DEE-539640FC34CB}"/>
              </a:ext>
            </a:extLst>
          </p:cNvPr>
          <p:cNvSpPr txBox="1"/>
          <p:nvPr/>
        </p:nvSpPr>
        <p:spPr>
          <a:xfrm>
            <a:off x="7472743" y="4112064"/>
            <a:ext cx="487680" cy="331432"/>
          </a:xfrm>
          <a:prstGeom prst="rect">
            <a:avLst/>
          </a:prstGeom>
        </p:spPr>
        <p:txBody>
          <a:bodyPr wrap="none" rtlCol="0" anchor="t">
            <a:noAutofit/>
          </a:bodyPr>
          <a:lstStyle/>
          <a:p>
            <a:pPr algn="ctr"/>
            <a:r>
              <a:rPr lang="en-US" sz="1200" dirty="0"/>
              <a:t>15.0</a:t>
            </a:r>
          </a:p>
        </p:txBody>
      </p:sp>
      <p:sp>
        <p:nvSpPr>
          <p:cNvPr id="55" name="TextBox 40">
            <a:extLst>
              <a:ext uri="{FF2B5EF4-FFF2-40B4-BE49-F238E27FC236}">
                <a16:creationId xmlns:a16="http://schemas.microsoft.com/office/drawing/2014/main" id="{254C123D-8716-74DA-3E51-458B2C7A11E7}"/>
              </a:ext>
            </a:extLst>
          </p:cNvPr>
          <p:cNvSpPr txBox="1"/>
          <p:nvPr/>
        </p:nvSpPr>
        <p:spPr>
          <a:xfrm>
            <a:off x="7800375" y="3985030"/>
            <a:ext cx="487680" cy="331432"/>
          </a:xfrm>
          <a:prstGeom prst="rect">
            <a:avLst/>
          </a:prstGeom>
        </p:spPr>
        <p:txBody>
          <a:bodyPr wrap="none" rtlCol="0" anchor="t">
            <a:noAutofit/>
          </a:bodyPr>
          <a:lstStyle/>
          <a:p>
            <a:pPr algn="ctr"/>
            <a:r>
              <a:rPr lang="en-US" sz="1200" dirty="0"/>
              <a:t>16.9</a:t>
            </a:r>
          </a:p>
        </p:txBody>
      </p:sp>
      <p:sp>
        <p:nvSpPr>
          <p:cNvPr id="56" name="TextBox 41">
            <a:extLst>
              <a:ext uri="{FF2B5EF4-FFF2-40B4-BE49-F238E27FC236}">
                <a16:creationId xmlns:a16="http://schemas.microsoft.com/office/drawing/2014/main" id="{F785EF2D-2954-43BA-820D-D5A2634D21A3}"/>
              </a:ext>
            </a:extLst>
          </p:cNvPr>
          <p:cNvSpPr txBox="1"/>
          <p:nvPr/>
        </p:nvSpPr>
        <p:spPr>
          <a:xfrm>
            <a:off x="8457743" y="4366190"/>
            <a:ext cx="487680" cy="331432"/>
          </a:xfrm>
          <a:prstGeom prst="rect">
            <a:avLst/>
          </a:prstGeom>
        </p:spPr>
        <p:txBody>
          <a:bodyPr wrap="none" rtlCol="0" anchor="t">
            <a:noAutofit/>
          </a:bodyPr>
          <a:lstStyle/>
          <a:p>
            <a:pPr algn="ctr"/>
            <a:r>
              <a:rPr lang="en-US" sz="1200" dirty="0"/>
              <a:t>11.6</a:t>
            </a:r>
          </a:p>
        </p:txBody>
      </p:sp>
      <p:sp>
        <p:nvSpPr>
          <p:cNvPr id="57" name="TextBox 42">
            <a:extLst>
              <a:ext uri="{FF2B5EF4-FFF2-40B4-BE49-F238E27FC236}">
                <a16:creationId xmlns:a16="http://schemas.microsoft.com/office/drawing/2014/main" id="{1A2227A3-767E-5A0F-81F4-B35A4BD1C2BD}"/>
              </a:ext>
            </a:extLst>
          </p:cNvPr>
          <p:cNvSpPr txBox="1"/>
          <p:nvPr/>
        </p:nvSpPr>
        <p:spPr>
          <a:xfrm>
            <a:off x="8781700" y="4278523"/>
            <a:ext cx="487680" cy="331432"/>
          </a:xfrm>
          <a:prstGeom prst="rect">
            <a:avLst/>
          </a:prstGeom>
        </p:spPr>
        <p:txBody>
          <a:bodyPr wrap="none" rtlCol="0" anchor="t">
            <a:noAutofit/>
          </a:bodyPr>
          <a:lstStyle/>
          <a:p>
            <a:pPr algn="ctr"/>
            <a:r>
              <a:rPr lang="en-US" sz="1200" dirty="0"/>
              <a:t>12.7</a:t>
            </a:r>
          </a:p>
        </p:txBody>
      </p:sp>
      <p:sp>
        <p:nvSpPr>
          <p:cNvPr id="58" name="TextBox 43">
            <a:extLst>
              <a:ext uri="{FF2B5EF4-FFF2-40B4-BE49-F238E27FC236}">
                <a16:creationId xmlns:a16="http://schemas.microsoft.com/office/drawing/2014/main" id="{B697D8BD-A437-7A2A-491E-5699C137D2FE}"/>
              </a:ext>
            </a:extLst>
          </p:cNvPr>
          <p:cNvSpPr txBox="1"/>
          <p:nvPr/>
        </p:nvSpPr>
        <p:spPr>
          <a:xfrm>
            <a:off x="9441171" y="4373027"/>
            <a:ext cx="487680" cy="331432"/>
          </a:xfrm>
          <a:prstGeom prst="rect">
            <a:avLst/>
          </a:prstGeom>
        </p:spPr>
        <p:txBody>
          <a:bodyPr wrap="none" rtlCol="0" anchor="t">
            <a:noAutofit/>
          </a:bodyPr>
          <a:lstStyle/>
          <a:p>
            <a:pPr algn="ctr"/>
            <a:r>
              <a:rPr lang="en-US" sz="1200" dirty="0"/>
              <a:t>11.4</a:t>
            </a:r>
          </a:p>
        </p:txBody>
      </p:sp>
      <p:sp>
        <p:nvSpPr>
          <p:cNvPr id="59" name="TextBox 44">
            <a:extLst>
              <a:ext uri="{FF2B5EF4-FFF2-40B4-BE49-F238E27FC236}">
                <a16:creationId xmlns:a16="http://schemas.microsoft.com/office/drawing/2014/main" id="{EAD58731-D101-7539-D897-34E5E9D8E36B}"/>
              </a:ext>
            </a:extLst>
          </p:cNvPr>
          <p:cNvSpPr txBox="1"/>
          <p:nvPr/>
        </p:nvSpPr>
        <p:spPr>
          <a:xfrm>
            <a:off x="9772472" y="4296918"/>
            <a:ext cx="487680" cy="331432"/>
          </a:xfrm>
          <a:prstGeom prst="rect">
            <a:avLst/>
          </a:prstGeom>
        </p:spPr>
        <p:txBody>
          <a:bodyPr wrap="none" rtlCol="0" anchor="t">
            <a:noAutofit/>
          </a:bodyPr>
          <a:lstStyle/>
          <a:p>
            <a:pPr algn="ctr"/>
            <a:r>
              <a:rPr lang="en-US" sz="1200" dirty="0"/>
              <a:t>12.4</a:t>
            </a:r>
          </a:p>
        </p:txBody>
      </p:sp>
      <p:sp>
        <p:nvSpPr>
          <p:cNvPr id="60" name="TextBox 45">
            <a:extLst>
              <a:ext uri="{FF2B5EF4-FFF2-40B4-BE49-F238E27FC236}">
                <a16:creationId xmlns:a16="http://schemas.microsoft.com/office/drawing/2014/main" id="{07C66F2F-B8B7-2730-B7F0-A1C56CFB4918}"/>
              </a:ext>
            </a:extLst>
          </p:cNvPr>
          <p:cNvSpPr txBox="1"/>
          <p:nvPr/>
        </p:nvSpPr>
        <p:spPr>
          <a:xfrm>
            <a:off x="10427729" y="4425015"/>
            <a:ext cx="487680" cy="331432"/>
          </a:xfrm>
          <a:prstGeom prst="rect">
            <a:avLst/>
          </a:prstGeom>
        </p:spPr>
        <p:txBody>
          <a:bodyPr wrap="none" rtlCol="0" anchor="t">
            <a:noAutofit/>
          </a:bodyPr>
          <a:lstStyle/>
          <a:p>
            <a:pPr algn="ctr"/>
            <a:r>
              <a:rPr lang="en-US" sz="1200" dirty="0"/>
              <a:t>10.7</a:t>
            </a:r>
          </a:p>
        </p:txBody>
      </p:sp>
      <p:sp>
        <p:nvSpPr>
          <p:cNvPr id="61" name="TextBox 46">
            <a:extLst>
              <a:ext uri="{FF2B5EF4-FFF2-40B4-BE49-F238E27FC236}">
                <a16:creationId xmlns:a16="http://schemas.microsoft.com/office/drawing/2014/main" id="{0DA11E9F-CBD2-6A54-1049-2F8BC4712E9A}"/>
              </a:ext>
            </a:extLst>
          </p:cNvPr>
          <p:cNvSpPr txBox="1"/>
          <p:nvPr/>
        </p:nvSpPr>
        <p:spPr>
          <a:xfrm>
            <a:off x="10751687" y="4990499"/>
            <a:ext cx="487680" cy="331432"/>
          </a:xfrm>
          <a:prstGeom prst="rect">
            <a:avLst/>
          </a:prstGeom>
        </p:spPr>
        <p:txBody>
          <a:bodyPr wrap="none" rtlCol="0" anchor="t">
            <a:noAutofit/>
          </a:bodyPr>
          <a:lstStyle/>
          <a:p>
            <a:pPr algn="ctr"/>
            <a:r>
              <a:rPr lang="en-US" sz="1200" dirty="0"/>
              <a:t>2.9</a:t>
            </a:r>
          </a:p>
        </p:txBody>
      </p:sp>
      <p:sp>
        <p:nvSpPr>
          <p:cNvPr id="3" name="Text Placeholder 2">
            <a:extLst>
              <a:ext uri="{FF2B5EF4-FFF2-40B4-BE49-F238E27FC236}">
                <a16:creationId xmlns:a16="http://schemas.microsoft.com/office/drawing/2014/main" id="{ADEA5BA2-C923-CA92-DC0E-496E562D043A}"/>
              </a:ext>
            </a:extLst>
          </p:cNvPr>
          <p:cNvSpPr txBox="1">
            <a:spLocks/>
          </p:cNvSpPr>
          <p:nvPr/>
        </p:nvSpPr>
        <p:spPr>
          <a:xfrm>
            <a:off x="8131414" y="6473824"/>
            <a:ext cx="5465233" cy="391584"/>
          </a:xfrm>
          <a:prstGeom prst="rect">
            <a:avLst/>
          </a:prstGeom>
        </p:spPr>
        <p:txBody>
          <a:bodyPr vert="horz" lIns="91422" tIns="45711" rIns="91422" bIns="45711" rtlCol="0">
            <a:normAutofit/>
          </a:bodyPr>
          <a:lstStyle>
            <a:lvl1pPr marL="457071" indent="-457071" algn="l" defTabSz="12188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endParaRPr lang="en-GB" sz="1333" dirty="0">
              <a:latin typeface="Corbel" panose="020B0503020204020204" pitchFamily="34" charset="0"/>
            </a:endParaRPr>
          </a:p>
        </p:txBody>
      </p:sp>
      <p:sp>
        <p:nvSpPr>
          <p:cNvPr id="12" name="TextBox 11">
            <a:extLst>
              <a:ext uri="{FF2B5EF4-FFF2-40B4-BE49-F238E27FC236}">
                <a16:creationId xmlns:a16="http://schemas.microsoft.com/office/drawing/2014/main" id="{9CDE2AA6-3A64-2C6D-6165-1E5388C5F537}"/>
              </a:ext>
            </a:extLst>
          </p:cNvPr>
          <p:cNvSpPr txBox="1"/>
          <p:nvPr/>
        </p:nvSpPr>
        <p:spPr>
          <a:xfrm>
            <a:off x="1100282" y="1390358"/>
            <a:ext cx="1588029" cy="338554"/>
          </a:xfrm>
          <a:prstGeom prst="rect">
            <a:avLst/>
          </a:prstGeom>
          <a:noFill/>
        </p:spPr>
        <p:txBody>
          <a:bodyPr wrap="square">
            <a:spAutoFit/>
          </a:bodyPr>
          <a:lstStyle/>
          <a:p>
            <a:r>
              <a:rPr lang="en-GB" sz="1600" dirty="0"/>
              <a:t>KEYNOTE-091</a:t>
            </a:r>
            <a:endParaRPr lang="en-US" sz="1600" dirty="0"/>
          </a:p>
        </p:txBody>
      </p:sp>
      <p:sp>
        <p:nvSpPr>
          <p:cNvPr id="13" name="TextBox 12">
            <a:extLst>
              <a:ext uri="{FF2B5EF4-FFF2-40B4-BE49-F238E27FC236}">
                <a16:creationId xmlns:a16="http://schemas.microsoft.com/office/drawing/2014/main" id="{7A3E57CE-426A-7274-B7A3-D4F44E9F7786}"/>
              </a:ext>
            </a:extLst>
          </p:cNvPr>
          <p:cNvSpPr txBox="1"/>
          <p:nvPr/>
        </p:nvSpPr>
        <p:spPr>
          <a:xfrm>
            <a:off x="622792" y="848690"/>
            <a:ext cx="3427811" cy="338554"/>
          </a:xfrm>
          <a:prstGeom prst="rect">
            <a:avLst/>
          </a:prstGeom>
          <a:noFill/>
        </p:spPr>
        <p:txBody>
          <a:bodyPr wrap="square">
            <a:spAutoFit/>
          </a:bodyPr>
          <a:lstStyle/>
          <a:p>
            <a:r>
              <a:rPr lang="en-GB" sz="1600" b="1" dirty="0"/>
              <a:t>All-Cause AEs, Incidence ≥10%</a:t>
            </a:r>
            <a:endParaRPr lang="en-US" sz="1600" b="1" dirty="0"/>
          </a:p>
        </p:txBody>
      </p:sp>
      <p:sp>
        <p:nvSpPr>
          <p:cNvPr id="15" name="Footer Placeholder 14">
            <a:extLst>
              <a:ext uri="{FF2B5EF4-FFF2-40B4-BE49-F238E27FC236}">
                <a16:creationId xmlns:a16="http://schemas.microsoft.com/office/drawing/2014/main" id="{63B7B754-94C8-60A5-000E-DDDAFD14BA05}"/>
              </a:ext>
            </a:extLst>
          </p:cNvPr>
          <p:cNvSpPr>
            <a:spLocks noGrp="1"/>
          </p:cNvSpPr>
          <p:nvPr>
            <p:ph type="ftr" sz="quarter" idx="3"/>
          </p:nvPr>
        </p:nvSpPr>
        <p:spPr/>
        <p:txBody>
          <a:bodyPr/>
          <a:lstStyle/>
          <a:p>
            <a:r>
              <a:rPr lang="en-US" baseline="30000" dirty="0"/>
              <a:t>a </a:t>
            </a:r>
            <a:r>
              <a:rPr lang="en-US" dirty="0"/>
              <a:t>There were no AEs with incidence ≥10% that were of grade 4 or 5 severity. Data cutoff date: September 20, 2021</a:t>
            </a:r>
          </a:p>
          <a:p>
            <a:r>
              <a:rPr lang="en-US" dirty="0"/>
              <a:t>Paz-Ares L, et al. </a:t>
            </a:r>
            <a:r>
              <a:rPr lang="en-US" dirty="0" err="1"/>
              <a:t>ESMO</a:t>
            </a:r>
            <a:r>
              <a:rPr lang="en-US" dirty="0"/>
              <a:t> Virtual Plenary 2022; Abstract VP3-2022.</a:t>
            </a:r>
          </a:p>
        </p:txBody>
      </p:sp>
    </p:spTree>
    <p:extLst>
      <p:ext uri="{BB962C8B-B14F-4D97-AF65-F5344CB8AC3E}">
        <p14:creationId xmlns:p14="http://schemas.microsoft.com/office/powerpoint/2010/main" val="372081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52B2A42-3CE3-01EE-7FC4-52BF1D4200F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Lst>
          </a:blip>
          <a:stretch>
            <a:fillRect/>
          </a:stretch>
        </p:blipFill>
        <p:spPr>
          <a:xfrm>
            <a:off x="2209800" y="810550"/>
            <a:ext cx="7772400" cy="5427480"/>
          </a:xfrm>
          <a:prstGeom prst="rect">
            <a:avLst/>
          </a:prstGeom>
        </p:spPr>
      </p:pic>
      <p:sp>
        <p:nvSpPr>
          <p:cNvPr id="4" name="Title 3">
            <a:extLst>
              <a:ext uri="{FF2B5EF4-FFF2-40B4-BE49-F238E27FC236}">
                <a16:creationId xmlns:a16="http://schemas.microsoft.com/office/drawing/2014/main" id="{3E7D1A73-AF60-4719-98A4-14B85CD6FAD0}"/>
              </a:ext>
            </a:extLst>
          </p:cNvPr>
          <p:cNvSpPr>
            <a:spLocks noGrp="1"/>
          </p:cNvSpPr>
          <p:nvPr>
            <p:ph type="title"/>
          </p:nvPr>
        </p:nvSpPr>
        <p:spPr>
          <a:xfrm>
            <a:off x="609600" y="189232"/>
            <a:ext cx="10744200" cy="770398"/>
          </a:xfrm>
        </p:spPr>
        <p:txBody>
          <a:bodyPr/>
          <a:lstStyle/>
          <a:p>
            <a:r>
              <a:rPr lang="en-US" dirty="0"/>
              <a:t>Apply ESMO Guidelines - Conservatively</a:t>
            </a:r>
          </a:p>
        </p:txBody>
      </p:sp>
      <p:sp>
        <p:nvSpPr>
          <p:cNvPr id="5" name="Footer Placeholder 4">
            <a:extLst>
              <a:ext uri="{FF2B5EF4-FFF2-40B4-BE49-F238E27FC236}">
                <a16:creationId xmlns:a16="http://schemas.microsoft.com/office/drawing/2014/main" id="{52D9B2DB-16F3-E0E6-C882-2599B4DD7AA6}"/>
              </a:ext>
            </a:extLst>
          </p:cNvPr>
          <p:cNvSpPr>
            <a:spLocks noGrp="1"/>
          </p:cNvSpPr>
          <p:nvPr>
            <p:ph type="ftr" sz="quarter" idx="3"/>
          </p:nvPr>
        </p:nvSpPr>
        <p:spPr/>
        <p:txBody>
          <a:bodyPr/>
          <a:lstStyle/>
          <a:p>
            <a:r>
              <a:rPr lang="en-US" dirty="0"/>
              <a:t>ADL, activity of daily living; </a:t>
            </a:r>
            <a:r>
              <a:rPr lang="en-US" dirty="0" err="1"/>
              <a:t>BSA</a:t>
            </a:r>
            <a:r>
              <a:rPr lang="en-US" dirty="0"/>
              <a:t>, body surface area; CS, corticosteroid; </a:t>
            </a:r>
            <a:r>
              <a:rPr lang="en-US" dirty="0" err="1"/>
              <a:t>ESMO</a:t>
            </a:r>
            <a:r>
              <a:rPr lang="en-US" dirty="0"/>
              <a:t>, European Society for Medical Oncology; ICI, immune checkpoint inhibitor.</a:t>
            </a:r>
          </a:p>
          <a:p>
            <a:r>
              <a:rPr lang="en-US" dirty="0" err="1"/>
              <a:t>Haanen</a:t>
            </a:r>
            <a:r>
              <a:rPr lang="en-US" dirty="0"/>
              <a:t> J, et al. </a:t>
            </a:r>
            <a:r>
              <a:rPr lang="en-US" i="1" dirty="0"/>
              <a:t>Ann Oncol. </a:t>
            </a:r>
            <a:r>
              <a:rPr lang="en-US" dirty="0"/>
              <a:t>2022, in press.</a:t>
            </a:r>
          </a:p>
        </p:txBody>
      </p:sp>
    </p:spTree>
    <p:extLst>
      <p:ext uri="{BB962C8B-B14F-4D97-AF65-F5344CB8AC3E}">
        <p14:creationId xmlns:p14="http://schemas.microsoft.com/office/powerpoint/2010/main" val="29742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D1A73-AF60-4719-98A4-14B85CD6FAD0}"/>
              </a:ext>
            </a:extLst>
          </p:cNvPr>
          <p:cNvSpPr>
            <a:spLocks noGrp="1"/>
          </p:cNvSpPr>
          <p:nvPr>
            <p:ph type="title"/>
          </p:nvPr>
        </p:nvSpPr>
        <p:spPr>
          <a:xfrm>
            <a:off x="609600" y="199506"/>
            <a:ext cx="10744200" cy="755992"/>
          </a:xfrm>
        </p:spPr>
        <p:txBody>
          <a:bodyPr/>
          <a:lstStyle/>
          <a:p>
            <a:r>
              <a:rPr lang="en-US" dirty="0"/>
              <a:t>Apply ESMO Guidelines - Conservatively</a:t>
            </a:r>
          </a:p>
        </p:txBody>
      </p:sp>
      <p:sp>
        <p:nvSpPr>
          <p:cNvPr id="6" name="Footer Placeholder 5">
            <a:extLst>
              <a:ext uri="{FF2B5EF4-FFF2-40B4-BE49-F238E27FC236}">
                <a16:creationId xmlns:a16="http://schemas.microsoft.com/office/drawing/2014/main" id="{7767CF9D-F4E9-2330-D473-58AC620BC301}"/>
              </a:ext>
            </a:extLst>
          </p:cNvPr>
          <p:cNvSpPr>
            <a:spLocks noGrp="1"/>
          </p:cNvSpPr>
          <p:nvPr>
            <p:ph type="ftr" sz="quarter" idx="3"/>
          </p:nvPr>
        </p:nvSpPr>
        <p:spPr/>
        <p:txBody>
          <a:bodyPr/>
          <a:lstStyle/>
          <a:p>
            <a:r>
              <a:rPr lang="en-US" sz="1000" dirty="0"/>
              <a:t>ARDS, acute respiratory distress syndrome; BAL, bronchoalveolar lavage; CBC, complete blood count; CRP, c-reactive protein; CT, computed tomography; </a:t>
            </a:r>
            <a:r>
              <a:rPr lang="en-US" sz="1000" dirty="0" err="1"/>
              <a:t>ESR</a:t>
            </a:r>
            <a:r>
              <a:rPr lang="en-US" sz="1000" dirty="0"/>
              <a:t>, erythrocyte sedimentation rate; IVIG, intravenous immunoglobulin; </a:t>
            </a:r>
            <a:r>
              <a:rPr lang="en-US" sz="1000" dirty="0" err="1"/>
              <a:t>LFT</a:t>
            </a:r>
            <a:r>
              <a:rPr lang="en-US" sz="1000" dirty="0"/>
              <a:t>, liver function test; MMF, mycophenolate mofetil; </a:t>
            </a:r>
            <a:r>
              <a:rPr lang="en-US" sz="1000" dirty="0" err="1"/>
              <a:t>TLCO</a:t>
            </a:r>
            <a:r>
              <a:rPr lang="en-US" sz="1000" dirty="0"/>
              <a:t>, transfer factor for carbon monoxide; </a:t>
            </a:r>
            <a:r>
              <a:rPr lang="en-US" sz="1000" dirty="0" err="1"/>
              <a:t>UEC</a:t>
            </a:r>
            <a:r>
              <a:rPr lang="en-US" sz="1000" dirty="0"/>
              <a:t>, urea electrolytes and creatinine. </a:t>
            </a:r>
          </a:p>
          <a:p>
            <a:r>
              <a:rPr lang="en-US" sz="1000" dirty="0" err="1"/>
              <a:t>Haanen</a:t>
            </a:r>
            <a:r>
              <a:rPr lang="en-US" sz="1000" dirty="0"/>
              <a:t> J, et al. Ann Oncol. 2022, in press.</a:t>
            </a:r>
          </a:p>
        </p:txBody>
      </p:sp>
      <p:pic>
        <p:nvPicPr>
          <p:cNvPr id="5" name="Picture 4" descr="Diagram&#10;&#10;Description automatically generated">
            <a:extLst>
              <a:ext uri="{FF2B5EF4-FFF2-40B4-BE49-F238E27FC236}">
                <a16:creationId xmlns:a16="http://schemas.microsoft.com/office/drawing/2014/main" id="{04CAB718-73D3-2866-40C5-181D405476AC}"/>
              </a:ext>
            </a:extLst>
          </p:cNvPr>
          <p:cNvPicPr>
            <a:picLocks noChangeAspect="1"/>
          </p:cNvPicPr>
          <p:nvPr/>
        </p:nvPicPr>
        <p:blipFill>
          <a:blip r:embed="rId2"/>
          <a:stretch>
            <a:fillRect/>
          </a:stretch>
        </p:blipFill>
        <p:spPr>
          <a:xfrm>
            <a:off x="2266950" y="792970"/>
            <a:ext cx="7667625" cy="5598957"/>
          </a:xfrm>
          <a:prstGeom prst="rect">
            <a:avLst/>
          </a:prstGeom>
        </p:spPr>
      </p:pic>
    </p:spTree>
    <p:extLst>
      <p:ext uri="{BB962C8B-B14F-4D97-AF65-F5344CB8AC3E}">
        <p14:creationId xmlns:p14="http://schemas.microsoft.com/office/powerpoint/2010/main" val="340698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Neoadjuvant Nivolumab: </a:t>
            </a:r>
            <a:r>
              <a:rPr lang="en-US" dirty="0" err="1"/>
              <a:t>CheckMate</a:t>
            </a:r>
            <a:r>
              <a:rPr lang="en-US" dirty="0"/>
              <a:t> 816 and NADIM II</a:t>
            </a:r>
            <a:endParaRPr lang="en-IN" dirty="0"/>
          </a:p>
        </p:txBody>
      </p:sp>
      <p:sp>
        <p:nvSpPr>
          <p:cNvPr id="7" name="ZoneTexte 7"/>
          <p:cNvSpPr txBox="1"/>
          <p:nvPr/>
        </p:nvSpPr>
        <p:spPr>
          <a:xfrm>
            <a:off x="431214" y="2012133"/>
            <a:ext cx="2232000"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effectLst/>
                <a:uLnTx/>
                <a:uFillTx/>
                <a:ea typeface="+mn-ea"/>
                <a:cs typeface="Lucida Sans Unicode"/>
              </a:rPr>
              <a:t>CheckMate</a:t>
            </a:r>
            <a:r>
              <a:rPr kumimoji="0" lang="fr-FR" sz="1800" b="1" i="0" u="none" strike="noStrike" kern="1200" cap="none" spc="0" normalizeH="0" baseline="0" noProof="0" dirty="0">
                <a:ln>
                  <a:noFill/>
                </a:ln>
                <a:effectLst/>
                <a:uLnTx/>
                <a:uFillTx/>
                <a:ea typeface="+mn-ea"/>
                <a:cs typeface="Lucida Sans Unicode"/>
              </a:rPr>
              <a:t> 816</a:t>
            </a:r>
          </a:p>
        </p:txBody>
      </p:sp>
      <p:sp>
        <p:nvSpPr>
          <p:cNvPr id="8" name="Titre 2"/>
          <p:cNvSpPr txBox="1">
            <a:spLocks/>
          </p:cNvSpPr>
          <p:nvPr/>
        </p:nvSpPr>
        <p:spPr>
          <a:xfrm>
            <a:off x="777675" y="4211169"/>
            <a:ext cx="2232000" cy="369332"/>
          </a:xfrm>
          <a:prstGeom prst="rect">
            <a:avLst/>
          </a:prstGeom>
        </p:spPr>
        <p:txBody>
          <a:bodyPr vert="horz" lIns="0" tIns="36000" rIns="36000" bIns="36000" rtlCol="0" anchor="t" anchorCtr="0">
            <a:normAutofit/>
          </a:bodyPr>
          <a:lstStyle>
            <a:lvl1pPr algn="l" defTabSz="914400" rtl="0" eaLnBrk="1" latinLnBrk="0" hangingPunct="1">
              <a:lnSpc>
                <a:spcPct val="10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chemeClr val="tx1"/>
                </a:solidFill>
                <a:effectLst/>
                <a:uLnTx/>
                <a:uFillTx/>
                <a:latin typeface="+mn-lt"/>
                <a:ea typeface="+mj-ea"/>
                <a:cs typeface="Arial" panose="020B0604020202020204" pitchFamily="34" charset="0"/>
              </a:rPr>
              <a:t>NADIM II </a:t>
            </a:r>
            <a:endParaRPr kumimoji="0" lang="fr-FR" sz="1800" b="0" i="1" u="none" strike="noStrike" kern="1200" cap="none" spc="0" normalizeH="0" baseline="0" noProof="0" dirty="0">
              <a:ln>
                <a:noFill/>
              </a:ln>
              <a:solidFill>
                <a:schemeClr val="tx1"/>
              </a:solidFill>
              <a:effectLst/>
              <a:uLnTx/>
              <a:uFillTx/>
              <a:latin typeface="+mn-lt"/>
              <a:ea typeface="+mj-ea"/>
              <a:cs typeface="Arial" panose="020B0604020202020204" pitchFamily="34" charset="0"/>
            </a:endParaRPr>
          </a:p>
        </p:txBody>
      </p:sp>
      <p:pic>
        <p:nvPicPr>
          <p:cNvPr id="9" name="Picture 2">
            <a:extLst>
              <a:ext uri="{FF2B5EF4-FFF2-40B4-BE49-F238E27FC236}">
                <a16:creationId xmlns:a16="http://schemas.microsoft.com/office/drawing/2014/main" id="{90200B89-59C7-4E38-9E8F-553396AF764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6000"/>
                    </a14:imgEffect>
                  </a14:imgLayer>
                </a14:imgProps>
              </a:ext>
              <a:ext uri="{28A0092B-C50C-407E-A947-70E740481C1C}">
                <a14:useLocalDpi xmlns:a14="http://schemas.microsoft.com/office/drawing/2010/main" val="0"/>
              </a:ext>
            </a:extLst>
          </a:blip>
          <a:srcRect l="1590" t="17548" b="39106"/>
          <a:stretch/>
        </p:blipFill>
        <p:spPr bwMode="auto">
          <a:xfrm>
            <a:off x="2345142" y="1187533"/>
            <a:ext cx="7686059" cy="190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E647815A-5B91-440C-80FA-176FA42B57B8}"/>
              </a:ext>
            </a:extLst>
          </p:cNvPr>
          <p:cNvGrpSpPr/>
          <p:nvPr/>
        </p:nvGrpSpPr>
        <p:grpSpPr>
          <a:xfrm>
            <a:off x="2627077" y="3231927"/>
            <a:ext cx="6670722" cy="2811542"/>
            <a:chOff x="3494040" y="3629887"/>
            <a:chExt cx="6116486" cy="2386584"/>
          </a:xfrm>
        </p:grpSpPr>
        <p:pic>
          <p:nvPicPr>
            <p:cNvPr id="10" name="Image 12">
              <a:extLst>
                <a:ext uri="{FF2B5EF4-FFF2-40B4-BE49-F238E27FC236}">
                  <a16:creationId xmlns:a16="http://schemas.microsoft.com/office/drawing/2014/main" id="{20154337-FA3B-4972-AFD9-8303D12771FD}"/>
                </a:ext>
              </a:extLst>
            </p:cNvPr>
            <p:cNvPicPr>
              <a:picLocks noChangeAspect="1"/>
            </p:cNvPicPr>
            <p:nvPr/>
          </p:nvPicPr>
          <p:blipFill>
            <a:blip r:embed="rId5"/>
            <a:stretch>
              <a:fillRect/>
            </a:stretch>
          </p:blipFill>
          <p:spPr>
            <a:xfrm>
              <a:off x="3494040" y="3629887"/>
              <a:ext cx="6116486" cy="2289481"/>
            </a:xfrm>
            <a:prstGeom prst="rect">
              <a:avLst/>
            </a:prstGeom>
            <a:noFill/>
            <a:ln>
              <a:noFill/>
            </a:ln>
          </p:spPr>
        </p:pic>
        <p:sp>
          <p:nvSpPr>
            <p:cNvPr id="5" name="Rectangle 4">
              <a:extLst>
                <a:ext uri="{FF2B5EF4-FFF2-40B4-BE49-F238E27FC236}">
                  <a16:creationId xmlns:a16="http://schemas.microsoft.com/office/drawing/2014/main" id="{8CE042B9-4CD0-4ADE-9F53-C8A70904F209}"/>
                </a:ext>
              </a:extLst>
            </p:cNvPr>
            <p:cNvSpPr/>
            <p:nvPr/>
          </p:nvSpPr>
          <p:spPr>
            <a:xfrm>
              <a:off x="3494040" y="5676634"/>
              <a:ext cx="1198495" cy="339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Rectangle 10">
              <a:extLst>
                <a:ext uri="{FF2B5EF4-FFF2-40B4-BE49-F238E27FC236}">
                  <a16:creationId xmlns:a16="http://schemas.microsoft.com/office/drawing/2014/main" id="{BEE31CB3-63B4-44E0-B187-3C23F489624A}"/>
                </a:ext>
              </a:extLst>
            </p:cNvPr>
            <p:cNvSpPr/>
            <p:nvPr/>
          </p:nvSpPr>
          <p:spPr>
            <a:xfrm>
              <a:off x="7757084" y="5820997"/>
              <a:ext cx="1603047" cy="14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2" name="TextBox 6">
            <a:extLst>
              <a:ext uri="{FF2B5EF4-FFF2-40B4-BE49-F238E27FC236}">
                <a16:creationId xmlns:a16="http://schemas.microsoft.com/office/drawing/2014/main" id="{2BE6B5C3-B30E-36D7-85DC-360330BEFCE6}"/>
              </a:ext>
            </a:extLst>
          </p:cNvPr>
          <p:cNvSpPr txBox="1"/>
          <p:nvPr/>
        </p:nvSpPr>
        <p:spPr bwMode="auto">
          <a:xfrm>
            <a:off x="10072297" y="1848346"/>
            <a:ext cx="2027237" cy="694800"/>
          </a:xfrm>
          <a:prstGeom prst="rect">
            <a:avLst/>
          </a:prstGeom>
          <a:noFill/>
          <a:ln w="9525">
            <a:noFill/>
            <a:miter lim="800000"/>
            <a:headEnd/>
            <a:tailEnd/>
          </a:ln>
          <a:effectLst/>
        </p:spPr>
        <p:txBody>
          <a:bodyPr wrap="square" lIns="96000" tIns="24000" rIns="96000" bIns="24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0" cap="none" spc="0" normalizeH="0" baseline="0" noProof="0" dirty="0">
                <a:ln>
                  <a:noFill/>
                </a:ln>
                <a:effectLst/>
                <a:uLnTx/>
                <a:uFillTx/>
                <a:ea typeface="+mn-ea"/>
                <a:cs typeface="+mn-cs"/>
              </a:rPr>
              <a:t>Primary endpoints:</a:t>
            </a:r>
          </a:p>
          <a:p>
            <a:pPr marL="239178" marR="0" lvl="0" indent="-23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err="1">
                <a:ln>
                  <a:noFill/>
                </a:ln>
                <a:effectLst/>
                <a:uLnTx/>
                <a:uFillTx/>
                <a:ea typeface="+mn-ea"/>
                <a:cs typeface="+mn-cs"/>
              </a:rPr>
              <a:t>pCR</a:t>
            </a:r>
            <a:r>
              <a:rPr kumimoji="0" lang="en-GB" sz="1400" b="0" i="0" u="none" strike="noStrike" kern="0" cap="none" spc="0" normalizeH="0" baseline="0" noProof="0" dirty="0">
                <a:ln>
                  <a:noFill/>
                </a:ln>
                <a:effectLst/>
                <a:uLnTx/>
                <a:uFillTx/>
                <a:ea typeface="+mn-ea"/>
                <a:cs typeface="+mn-cs"/>
              </a:rPr>
              <a:t> by BICR</a:t>
            </a:r>
          </a:p>
          <a:p>
            <a:pPr marL="239178" marR="0" lvl="0" indent="-23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effectLst/>
                <a:uLnTx/>
                <a:uFillTx/>
                <a:ea typeface="+mn-ea"/>
                <a:cs typeface="+mn-cs"/>
              </a:rPr>
              <a:t>EFS by BICR</a:t>
            </a:r>
          </a:p>
        </p:txBody>
      </p:sp>
      <p:sp>
        <p:nvSpPr>
          <p:cNvPr id="4" name="TextBox 6">
            <a:extLst>
              <a:ext uri="{FF2B5EF4-FFF2-40B4-BE49-F238E27FC236}">
                <a16:creationId xmlns:a16="http://schemas.microsoft.com/office/drawing/2014/main" id="{497AAC6C-8ECD-2325-A13F-5CDC62E0877A}"/>
              </a:ext>
            </a:extLst>
          </p:cNvPr>
          <p:cNvSpPr txBox="1"/>
          <p:nvPr/>
        </p:nvSpPr>
        <p:spPr bwMode="auto">
          <a:xfrm>
            <a:off x="10072297" y="4278372"/>
            <a:ext cx="2027238" cy="479356"/>
          </a:xfrm>
          <a:prstGeom prst="rect">
            <a:avLst/>
          </a:prstGeom>
          <a:noFill/>
          <a:ln w="9525">
            <a:noFill/>
            <a:miter lim="800000"/>
            <a:headEnd/>
            <a:tailEnd/>
          </a:ln>
          <a:effectLst/>
        </p:spPr>
        <p:txBody>
          <a:bodyPr wrap="square" lIns="96000" tIns="24000" rIns="96000" bIns="24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0" cap="none" spc="0" normalizeH="0" baseline="0" noProof="0" dirty="0">
                <a:ln>
                  <a:noFill/>
                </a:ln>
                <a:effectLst/>
                <a:uLnTx/>
                <a:uFillTx/>
                <a:ea typeface="+mn-ea"/>
                <a:cs typeface="+mn-cs"/>
              </a:rPr>
              <a:t>Primary endpoints:</a:t>
            </a:r>
          </a:p>
          <a:p>
            <a:pPr marL="239178" marR="0" lvl="0" indent="-23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err="1">
                <a:ln>
                  <a:noFill/>
                </a:ln>
                <a:effectLst/>
                <a:uLnTx/>
                <a:uFillTx/>
                <a:ea typeface="+mn-ea"/>
                <a:cs typeface="+mn-cs"/>
              </a:rPr>
              <a:t>pCR</a:t>
            </a:r>
            <a:endParaRPr kumimoji="0" lang="en-GB" sz="1400" b="0" i="0" u="none" strike="noStrike" kern="0" cap="none" spc="0" normalizeH="0" baseline="0" noProof="0" dirty="0">
              <a:ln>
                <a:noFill/>
              </a:ln>
              <a:effectLst/>
              <a:uLnTx/>
              <a:uFillTx/>
              <a:ea typeface="+mn-ea"/>
              <a:cs typeface="+mn-cs"/>
            </a:endParaRPr>
          </a:p>
        </p:txBody>
      </p:sp>
      <p:pic>
        <p:nvPicPr>
          <p:cNvPr id="6" name="Picture 5">
            <a:extLst>
              <a:ext uri="{FF2B5EF4-FFF2-40B4-BE49-F238E27FC236}">
                <a16:creationId xmlns:a16="http://schemas.microsoft.com/office/drawing/2014/main" id="{DA5F1769-8407-F5CE-06D8-A883B77C5356}"/>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451" r="-1"/>
          <a:stretch/>
        </p:blipFill>
        <p:spPr>
          <a:xfrm>
            <a:off x="273029" y="6092488"/>
            <a:ext cx="7737337" cy="298938"/>
          </a:xfrm>
          <a:prstGeom prst="rect">
            <a:avLst/>
          </a:prstGeom>
        </p:spPr>
      </p:pic>
      <p:sp>
        <p:nvSpPr>
          <p:cNvPr id="15" name="Footer Placeholder 14">
            <a:extLst>
              <a:ext uri="{FF2B5EF4-FFF2-40B4-BE49-F238E27FC236}">
                <a16:creationId xmlns:a16="http://schemas.microsoft.com/office/drawing/2014/main" id="{7B7ED398-8E72-5098-6543-36913E84FE1F}"/>
              </a:ext>
            </a:extLst>
          </p:cNvPr>
          <p:cNvSpPr>
            <a:spLocks noGrp="1"/>
          </p:cNvSpPr>
          <p:nvPr>
            <p:ph type="ftr" sz="quarter" idx="3"/>
          </p:nvPr>
        </p:nvSpPr>
        <p:spPr>
          <a:xfrm>
            <a:off x="181535" y="6356350"/>
            <a:ext cx="12157729" cy="442131"/>
          </a:xfrm>
        </p:spPr>
        <p:txBody>
          <a:bodyPr/>
          <a:lstStyle/>
          <a:p>
            <a:r>
              <a:rPr lang="en-US" sz="1000" dirty="0"/>
              <a:t>ALK, anaplastic lymphoma kinase; BICR, blinded independent central review; chemo, chemotherapy; EGFR, epidermal growth factor receptor; NIVO, nivolumab; RT, radiotherapy; TNM, tumor, node, metastasis.</a:t>
            </a:r>
          </a:p>
          <a:p>
            <a:r>
              <a:rPr lang="en-US" sz="1000" dirty="0"/>
              <a:t>Forde PM, et al. AACR 2021. Abstract 5218; </a:t>
            </a:r>
            <a:r>
              <a:rPr lang="en-US" sz="1000" dirty="0" err="1"/>
              <a:t>Provencio</a:t>
            </a:r>
            <a:r>
              <a:rPr lang="en-US" sz="1000" dirty="0"/>
              <a:t> M, et al. Presented at WCLC 2022. #PL03.12.</a:t>
            </a:r>
          </a:p>
        </p:txBody>
      </p:sp>
    </p:spTree>
    <p:extLst>
      <p:ext uri="{BB962C8B-B14F-4D97-AF65-F5344CB8AC3E}">
        <p14:creationId xmlns:p14="http://schemas.microsoft.com/office/powerpoint/2010/main" val="2543694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 22</Template>
  <TotalTime>0</TotalTime>
  <Words>1989</Words>
  <Application>Microsoft Office PowerPoint</Application>
  <PresentationFormat>Widescreen</PresentationFormat>
  <Paragraphs>282</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Corbel</vt:lpstr>
      <vt:lpstr>Noto Sans Symbols</vt:lpstr>
      <vt:lpstr>Police système</vt:lpstr>
      <vt:lpstr>Hem-Onc 22</vt:lpstr>
      <vt:lpstr>What Are the Risks of Neoadjuvant and Adjuvant Immunotherapy in Resectable NSCLC?</vt:lpstr>
      <vt:lpstr>Disclaimer</vt:lpstr>
      <vt:lpstr>Phase III Immunotherapy Trials in Early-Stage Resectable NSCLC Are Starting to Read Out</vt:lpstr>
      <vt:lpstr>Adjuvant IO Phase III Randomized Trials</vt:lpstr>
      <vt:lpstr>IMpower010: Expected and Manageable Safety Profilea </vt:lpstr>
      <vt:lpstr>No Unexpected AEs</vt:lpstr>
      <vt:lpstr>Apply ESMO Guidelines - Conservatively</vt:lpstr>
      <vt:lpstr>Apply ESMO Guidelines - Conservatively</vt:lpstr>
      <vt:lpstr>Neoadjuvant Nivolumab: CheckMate 816 and NADIM II</vt:lpstr>
      <vt:lpstr>Neoadjuvant Nivolumab: Odds Ratio and EFS</vt:lpstr>
      <vt:lpstr>CM 816: Patient Disposition and Surgeries</vt:lpstr>
      <vt:lpstr>Why Could the Project Fail?</vt:lpstr>
      <vt:lpstr>Slide 10</vt:lpstr>
      <vt:lpstr>More Data Are Needed to Assess Risks  of Neoadjuvant Immunotherapy Strategies</vt:lpstr>
      <vt:lpstr>Summary: More Data Are Needed to Assess Risks of Neoadjuvant Immunotherapy Strategies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2022-11-30T19:05:10Z</dcterms:created>
  <dcterms:modified xsi:type="dcterms:W3CDTF">2022-12-02T20:02:48Z</dcterms:modified>
</cp:coreProperties>
</file>