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modernComment_106_9264BAAA.xml" ContentType="application/vnd.ms-powerpoint.comments+xml"/>
  <Override PartName="/ppt/comments/modernComment_107_6BCE4603.xml" ContentType="application/vnd.ms-powerpoint.comments+xml"/>
  <Override PartName="/ppt/comments/modernComment_133_767D9FE9.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62" r:id="rId2"/>
    <p:sldId id="256" r:id="rId3"/>
    <p:sldId id="941" r:id="rId4"/>
    <p:sldId id="263" r:id="rId5"/>
    <p:sldId id="259" r:id="rId6"/>
    <p:sldId id="307" r:id="rId7"/>
    <p:sldId id="940" r:id="rId8"/>
    <p:sldId id="308"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4D3200-C06E-2CFC-969A-908DB7228B22}" name="Patti Repetto" initials="PR" userId="S::prepetto@ushealthconnect.com::29a62dfc-181e-481e-a0bd-97f9faffa5d7" providerId="AD"/>
  <p188:author id="{C5A65102-597A-C4D6-4A5A-EC0FC2E22EFC}" name="Susan Diaz" initials="SD" userId="S::sdiaz@ushealthconnect.com::0160f941-b42d-4e94-b274-ad4158d91f49" providerId="AD"/>
  <p188:author id="{D7037B9D-489D-BD61-C2A8-D798FC9BE454}" name="Robert Garris" initials="RG" userId="S::rgarris@ushealthconnect.com::2e75e808-a6ec-4b4a-8020-a0cff90797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94158F-51F8-41C5-922E-EA223235AF32}" v="1" dt="2022-11-30T15:55:56.0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p:cViewPr varScale="1">
        <p:scale>
          <a:sx n="83" d="100"/>
          <a:sy n="83" d="100"/>
        </p:scale>
        <p:origin x="102" y="8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rey Knapp" userId="eaddf937-eef7-4e44-b8b8-eb6c9bae9fe4" providerId="ADAL" clId="{2194158F-51F8-41C5-922E-EA223235AF32}"/>
    <pc:docChg chg="custSel addSld modSld">
      <pc:chgData name="Jeffrey Knapp" userId="eaddf937-eef7-4e44-b8b8-eb6c9bae9fe4" providerId="ADAL" clId="{2194158F-51F8-41C5-922E-EA223235AF32}" dt="2022-11-30T15:55:59.358" v="3" actId="27636"/>
      <pc:docMkLst>
        <pc:docMk/>
      </pc:docMkLst>
      <pc:sldChg chg="modSp add mod">
        <pc:chgData name="Jeffrey Knapp" userId="eaddf937-eef7-4e44-b8b8-eb6c9bae9fe4" providerId="ADAL" clId="{2194158F-51F8-41C5-922E-EA223235AF32}" dt="2022-11-30T15:55:59.358" v="3" actId="27636"/>
        <pc:sldMkLst>
          <pc:docMk/>
          <pc:sldMk cId="3306514557" sldId="256"/>
        </pc:sldMkLst>
        <pc:spChg chg="mod">
          <ac:chgData name="Jeffrey Knapp" userId="eaddf937-eef7-4e44-b8b8-eb6c9bae9fe4" providerId="ADAL" clId="{2194158F-51F8-41C5-922E-EA223235AF32}" dt="2022-11-30T15:55:59.358" v="3" actId="27636"/>
          <ac:spMkLst>
            <pc:docMk/>
            <pc:sldMk cId="3306514557" sldId="256"/>
            <ac:spMk id="10" creationId="{ED686F8A-DE79-29E4-3A92-6740BE7B4ED7}"/>
          </ac:spMkLst>
        </pc:spChg>
      </pc:sldChg>
    </pc:docChg>
  </pc:docChgLst>
</pc:chgInfo>
</file>

<file path=ppt/comments/modernComment_106_9264BAAA.xml><?xml version="1.0" encoding="utf-8"?>
<p188:cmLst xmlns:a="http://schemas.openxmlformats.org/drawingml/2006/main" xmlns:r="http://schemas.openxmlformats.org/officeDocument/2006/relationships" xmlns:p188="http://schemas.microsoft.com/office/powerpoint/2018/8/main">
  <p188:cm id="{75654BD9-62F3-40AC-B2BD-B3C37BC07CFF}" authorId="{C5A65102-597A-C4D6-4A5A-EC0FC2E22EFC}" created="2022-11-08T17:30:39.276">
    <ac:txMkLst xmlns:ac="http://schemas.microsoft.com/office/drawing/2013/main/command">
      <pc:docMk xmlns:pc="http://schemas.microsoft.com/office/powerpoint/2013/main/command"/>
      <pc:sldMk xmlns:pc="http://schemas.microsoft.com/office/powerpoint/2013/main/command" cId="2456074922" sldId="262"/>
      <ac:spMk id="3" creationId="{96295704-12F1-479D-B9A1-5307F74A5DB2}"/>
      <ac:txMk cp="28" len="67">
        <ac:context len="141" hash="3422157953"/>
      </ac:txMk>
    </ac:txMkLst>
    <p188:pos x="8849948" y="602157"/>
    <p188:replyLst>
      <p188:reply id="{34580D17-17CB-43B5-8924-B4CDAFB6B27E}" authorId="{D7037B9D-489D-BD61-C2A8-D798FC9BE454}" created="2022-11-09T19:56:43.207">
        <p188:txBody>
          <a:bodyPr/>
          <a:lstStyle/>
          <a:p>
            <a:r>
              <a:rPr lang="en-US"/>
              <a:t>Title is correct</a:t>
            </a:r>
          </a:p>
        </p188:txBody>
      </p188:reply>
    </p188:replyLst>
    <p188:txBody>
      <a:bodyPr/>
      <a:lstStyle/>
      <a:p>
        <a:r>
          <a:rPr lang="en-US"/>
          <a:t>PM to confirm which to use, as slide and workbook differ</a:t>
        </a:r>
      </a:p>
    </p188:txBody>
  </p188:cm>
  <p188:cm id="{82F3CB65-6904-4478-B3AB-6E46E459F5F1}" authorId="{2E4D3200-C06E-2CFC-969A-908DB7228B22}" created="2022-11-10T17:36:40.575">
    <ac:txMkLst xmlns:ac="http://schemas.microsoft.com/office/drawing/2013/main/command">
      <pc:docMk xmlns:pc="http://schemas.microsoft.com/office/powerpoint/2013/main/command"/>
      <pc:sldMk xmlns:pc="http://schemas.microsoft.com/office/powerpoint/2013/main/command" cId="2456074922" sldId="262"/>
      <ac:spMk id="2" creationId="{806DBD6B-1B81-437F-BD26-DB790A32B44B}"/>
      <ac:txMk cp="0" len="54">
        <ac:context len="55" hash="3590638082"/>
      </ac:txMk>
    </ac:txMkLst>
    <p188:pos x="7934974" y="1888476"/>
    <p188:txBody>
      <a:bodyPr/>
      <a:lstStyle/>
      <a:p>
        <a:r>
          <a:rPr lang="en-US"/>
          <a:t>Global change - Please use Title Caps</a:t>
        </a:r>
      </a:p>
    </p188:txBody>
  </p188:cm>
</p188:cmLst>
</file>

<file path=ppt/comments/modernComment_107_6BCE4603.xml><?xml version="1.0" encoding="utf-8"?>
<p188:cmLst xmlns:a="http://schemas.openxmlformats.org/drawingml/2006/main" xmlns:r="http://schemas.openxmlformats.org/officeDocument/2006/relationships" xmlns:p188="http://schemas.microsoft.com/office/powerpoint/2018/8/main">
  <p188:cm id="{9BD3CA0D-7790-4F42-A290-AD4D13267B5C}" authorId="{D7037B9D-489D-BD61-C2A8-D798FC9BE454}" created="2022-11-09T20:08:28.011">
    <pc:sldMkLst xmlns:pc="http://schemas.microsoft.com/office/powerpoint/2013/main/command">
      <pc:docMk/>
      <pc:sldMk cId="1808680451" sldId="263"/>
    </pc:sldMkLst>
    <p188:txBody>
      <a:bodyPr/>
      <a:lstStyle/>
      <a:p>
        <a:r>
          <a:rPr lang="en-US"/>
          <a:t>Production please use superscripts for each bullet and move ref to bottom of slide</a:t>
        </a:r>
      </a:p>
    </p188:txBody>
  </p188:cm>
</p188:cmLst>
</file>

<file path=ppt/comments/modernComment_133_767D9FE9.xml><?xml version="1.0" encoding="utf-8"?>
<p188:cmLst xmlns:a="http://schemas.openxmlformats.org/drawingml/2006/main" xmlns:r="http://schemas.openxmlformats.org/officeDocument/2006/relationships" xmlns:p188="http://schemas.microsoft.com/office/powerpoint/2018/8/main">
  <p188:cm id="{111B0F75-CE74-486A-AD4F-4437640089C0}" authorId="{2E4D3200-C06E-2CFC-969A-908DB7228B22}" created="2022-11-10T19:37:08.433">
    <ac:txMkLst xmlns:ac="http://schemas.microsoft.com/office/drawing/2013/main/command">
      <pc:docMk xmlns:pc="http://schemas.microsoft.com/office/powerpoint/2013/main/command"/>
      <pc:sldMk xmlns:pc="http://schemas.microsoft.com/office/powerpoint/2013/main/command" cId="1987944425" sldId="307"/>
      <ac:spMk id="4" creationId="{3AF5BFEA-0B29-B6A1-9662-76E2D5783B00}"/>
      <ac:txMk cp="0" len="5">
        <ac:context len="47" hash="3324784953"/>
      </ac:txMk>
    </ac:txMkLst>
    <p188:txBody>
      <a:bodyPr/>
      <a:lstStyle/>
      <a:p>
        <a:r>
          <a:rPr lang="en-US"/>
          <a:t>Prod - can you make photos smaller so that it doesn't cover slide title, yet arrows still line up?</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D6952-D8CB-1E4F-A9D0-DE9327D71A15}" type="datetimeFigureOut">
              <a:rPr lang="en-US" smtClean="0"/>
              <a:t>11/30/2022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B0D4B-23CF-D84A-8429-C469933F8D02}" type="slidenum">
              <a:rPr lang="en-US" smtClean="0"/>
              <a:t>‹#›</a:t>
            </a:fld>
            <a:endParaRPr lang="en-US"/>
          </a:p>
        </p:txBody>
      </p:sp>
    </p:spTree>
    <p:extLst>
      <p:ext uri="{BB962C8B-B14F-4D97-AF65-F5344CB8AC3E}">
        <p14:creationId xmlns:p14="http://schemas.microsoft.com/office/powerpoint/2010/main" val="179263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ED6AB1-34D9-4D5C-AE2C-62BA449CBA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690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different solid tumor types in 8135 patients </a:t>
            </a:r>
          </a:p>
        </p:txBody>
      </p:sp>
      <p:sp>
        <p:nvSpPr>
          <p:cNvPr id="4" name="Slide Number Placeholder 3"/>
          <p:cNvSpPr>
            <a:spLocks noGrp="1"/>
          </p:cNvSpPr>
          <p:nvPr>
            <p:ph type="sldNum" sz="quarter" idx="5"/>
          </p:nvPr>
        </p:nvSpPr>
        <p:spPr/>
        <p:txBody>
          <a:bodyPr/>
          <a:lstStyle/>
          <a:p>
            <a:fld id="{313EC5B0-5EF9-46C3-97C2-F4789FA9985A}" type="slidenum">
              <a:rPr lang="en-US" smtClean="0"/>
              <a:t>8</a:t>
            </a:fld>
            <a:endParaRPr lang="en-US"/>
          </a:p>
        </p:txBody>
      </p:sp>
    </p:spTree>
    <p:extLst>
      <p:ext uri="{BB962C8B-B14F-4D97-AF65-F5344CB8AC3E}">
        <p14:creationId xmlns:p14="http://schemas.microsoft.com/office/powerpoint/2010/main" val="338394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405435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310827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798178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4279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920331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385073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92367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702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1757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663792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72932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9623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81421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2" Type="http://schemas.microsoft.com/office/2018/10/relationships/comments" Target="../comments/modernComment_106_9264BAAA.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07_6BCE460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133_767D9FE9.xml"/><Relationship Id="rId1" Type="http://schemas.openxmlformats.org/officeDocument/2006/relationships/slideLayout" Target="../slideLayouts/slideLayout8.xml"/><Relationship Id="rId5" Type="http://schemas.microsoft.com/office/2007/relationships/hdphoto" Target="../media/hdphoto4.wdp"/><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microsoft.com/office/2007/relationships/hdphoto" Target="../media/hdphoto6.wdp"/><Relationship Id="rId5" Type="http://schemas.openxmlformats.org/officeDocument/2006/relationships/image" Target="../media/image9.pn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BD6B-1B81-437F-BD26-DB790A32B44B}"/>
              </a:ext>
            </a:extLst>
          </p:cNvPr>
          <p:cNvSpPr>
            <a:spLocks noGrp="1"/>
          </p:cNvSpPr>
          <p:nvPr>
            <p:ph type="ctrTitle"/>
          </p:nvPr>
        </p:nvSpPr>
        <p:spPr/>
        <p:txBody>
          <a:bodyPr/>
          <a:lstStyle/>
          <a:p>
            <a:pPr lvl="0"/>
            <a:r>
              <a:rPr lang="en-US" dirty="0"/>
              <a:t>What Is the Role of Biomarkers in Predicting Response?</a:t>
            </a:r>
          </a:p>
        </p:txBody>
      </p:sp>
      <p:sp>
        <p:nvSpPr>
          <p:cNvPr id="3" name="Subtitle 2">
            <a:extLst>
              <a:ext uri="{FF2B5EF4-FFF2-40B4-BE49-F238E27FC236}">
                <a16:creationId xmlns:a16="http://schemas.microsoft.com/office/drawing/2014/main" id="{96295704-12F1-479D-B9A1-5307F74A5DB2}"/>
              </a:ext>
            </a:extLst>
          </p:cNvPr>
          <p:cNvSpPr>
            <a:spLocks noGrp="1"/>
          </p:cNvSpPr>
          <p:nvPr>
            <p:ph type="subTitle" idx="1"/>
          </p:nvPr>
        </p:nvSpPr>
        <p:spPr/>
        <p:txBody>
          <a:bodyPr>
            <a:normAutofit lnSpcReduction="10000"/>
          </a:bodyPr>
          <a:lstStyle/>
          <a:p>
            <a:r>
              <a:rPr lang="en-US" dirty="0"/>
              <a:t>Tricia R. Cottrell, MD, PhD</a:t>
            </a:r>
          </a:p>
          <a:p>
            <a:r>
              <a:rPr lang="en-US" dirty="0"/>
              <a:t>Assistant Professor, Department of Pathology and Molecular Medicine</a:t>
            </a:r>
          </a:p>
          <a:p>
            <a:r>
              <a:rPr lang="en-US" dirty="0"/>
              <a:t>Queen’s University</a:t>
            </a:r>
          </a:p>
          <a:p>
            <a:r>
              <a:rPr lang="en-US" dirty="0"/>
              <a:t>Kingston, Ontario, Canada</a:t>
            </a:r>
          </a:p>
        </p:txBody>
      </p:sp>
    </p:spTree>
    <p:extLst>
      <p:ext uri="{BB962C8B-B14F-4D97-AF65-F5344CB8AC3E}">
        <p14:creationId xmlns:p14="http://schemas.microsoft.com/office/powerpoint/2010/main" val="2456074922"/>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387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7FD1523-395B-C162-79C4-71A8BEEF5F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843" t="1047" r="33913" b="52101"/>
          <a:stretch/>
        </p:blipFill>
        <p:spPr bwMode="auto">
          <a:xfrm>
            <a:off x="6340483" y="1418363"/>
            <a:ext cx="4334218" cy="31489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a:extLst>
              <a:ext uri="{FF2B5EF4-FFF2-40B4-BE49-F238E27FC236}">
                <a16:creationId xmlns:a16="http://schemas.microsoft.com/office/drawing/2014/main" id="{57737D06-45E6-40BF-BE52-B74E9A1FF045}"/>
              </a:ext>
            </a:extLst>
          </p:cNvPr>
          <p:cNvSpPr>
            <a:spLocks noGrp="1"/>
          </p:cNvSpPr>
          <p:nvPr>
            <p:ph type="title"/>
          </p:nvPr>
        </p:nvSpPr>
        <p:spPr/>
        <p:txBody>
          <a:bodyPr/>
          <a:lstStyle/>
          <a:p>
            <a:r>
              <a:rPr lang="en-US" dirty="0"/>
              <a:t>Predicting Response to Immune Checkpoint Blockade</a:t>
            </a:r>
          </a:p>
        </p:txBody>
      </p:sp>
      <p:pic>
        <p:nvPicPr>
          <p:cNvPr id="4" name="Picture 3">
            <a:extLst>
              <a:ext uri="{FF2B5EF4-FFF2-40B4-BE49-F238E27FC236}">
                <a16:creationId xmlns:a16="http://schemas.microsoft.com/office/drawing/2014/main" id="{99A69A68-8DFB-45C6-A4F2-87143DC103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47" r="66888" b="52101"/>
          <a:stretch/>
        </p:blipFill>
        <p:spPr bwMode="auto">
          <a:xfrm>
            <a:off x="1350151" y="1418364"/>
            <a:ext cx="4450882" cy="31489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a:extLst>
              <a:ext uri="{FF2B5EF4-FFF2-40B4-BE49-F238E27FC236}">
                <a16:creationId xmlns:a16="http://schemas.microsoft.com/office/drawing/2014/main" id="{B64C551D-C559-4831-A5EE-F437CC09E907}"/>
              </a:ext>
            </a:extLst>
          </p:cNvPr>
          <p:cNvSpPr txBox="1"/>
          <p:nvPr/>
        </p:nvSpPr>
        <p:spPr>
          <a:xfrm>
            <a:off x="6226547" y="1345246"/>
            <a:ext cx="1482841" cy="696953"/>
          </a:xfrm>
          <a:prstGeom prst="roundRect">
            <a:avLst/>
          </a:prstGeom>
          <a:solidFill>
            <a:schemeClr val="bg1"/>
          </a:solidFill>
          <a:ln>
            <a:noFill/>
          </a:ln>
          <a:effectLst>
            <a:outerShdw blurRad="63500" sx="102000" sy="102000" algn="ctr" rotWithShape="0">
              <a:prstClr val="black">
                <a:alpha val="40000"/>
              </a:prstClr>
            </a:outerShdw>
          </a:effectLst>
        </p:spPr>
        <p:txBody>
          <a:bodyPr wrap="square" rtlCol="0">
            <a:spAutoFit/>
          </a:bodyPr>
          <a:lstStyle/>
          <a:p>
            <a:pPr algn="ctr" defTabSz="916669"/>
            <a:r>
              <a:rPr lang="en-US" sz="3375" dirty="0">
                <a:solidFill>
                  <a:prstClr val="black"/>
                </a:solidFill>
                <a:latin typeface="Arial" panose="020B0604020202020204" pitchFamily="34" charset="0"/>
                <a:cs typeface="Arial" panose="020B0604020202020204" pitchFamily="34" charset="0"/>
              </a:rPr>
              <a:t>PD-L1</a:t>
            </a:r>
          </a:p>
        </p:txBody>
      </p:sp>
      <p:sp>
        <p:nvSpPr>
          <p:cNvPr id="6" name="TextBox 5">
            <a:extLst>
              <a:ext uri="{FF2B5EF4-FFF2-40B4-BE49-F238E27FC236}">
                <a16:creationId xmlns:a16="http://schemas.microsoft.com/office/drawing/2014/main" id="{C74FC72A-464A-4B4B-B79D-42AE36873CF3}"/>
              </a:ext>
            </a:extLst>
          </p:cNvPr>
          <p:cNvSpPr txBox="1"/>
          <p:nvPr/>
        </p:nvSpPr>
        <p:spPr>
          <a:xfrm>
            <a:off x="1330486" y="1365418"/>
            <a:ext cx="1482841" cy="696953"/>
          </a:xfrm>
          <a:prstGeom prst="roundRect">
            <a:avLst/>
          </a:prstGeom>
          <a:solidFill>
            <a:schemeClr val="bg1"/>
          </a:solidFill>
          <a:ln>
            <a:noFill/>
          </a:ln>
          <a:effectLst>
            <a:outerShdw blurRad="63500" sx="102000" sy="102000" algn="ctr" rotWithShape="0">
              <a:prstClr val="black">
                <a:alpha val="40000"/>
              </a:prstClr>
            </a:outerShdw>
          </a:effectLst>
        </p:spPr>
        <p:txBody>
          <a:bodyPr wrap="square" rtlCol="0">
            <a:spAutoFit/>
          </a:bodyPr>
          <a:lstStyle/>
          <a:p>
            <a:pPr algn="ctr" defTabSz="916669"/>
            <a:r>
              <a:rPr lang="en-US" sz="3375" dirty="0">
                <a:solidFill>
                  <a:prstClr val="black"/>
                </a:solidFill>
                <a:latin typeface="Arial" panose="020B0604020202020204" pitchFamily="34" charset="0"/>
                <a:cs typeface="Arial" panose="020B0604020202020204" pitchFamily="34" charset="0"/>
              </a:rPr>
              <a:t>H&amp;E</a:t>
            </a:r>
          </a:p>
        </p:txBody>
      </p:sp>
      <p:sp>
        <p:nvSpPr>
          <p:cNvPr id="7" name="TextBox 6">
            <a:extLst>
              <a:ext uri="{FF2B5EF4-FFF2-40B4-BE49-F238E27FC236}">
                <a16:creationId xmlns:a16="http://schemas.microsoft.com/office/drawing/2014/main" id="{FB0B271E-FD12-48EE-A49A-645E7361C7B6}"/>
              </a:ext>
            </a:extLst>
          </p:cNvPr>
          <p:cNvSpPr txBox="1"/>
          <p:nvPr/>
        </p:nvSpPr>
        <p:spPr>
          <a:xfrm>
            <a:off x="1643884" y="4861674"/>
            <a:ext cx="8675630" cy="1200329"/>
          </a:xfrm>
          <a:prstGeom prst="rect">
            <a:avLst/>
          </a:prstGeom>
          <a:noFill/>
        </p:spPr>
        <p:txBody>
          <a:bodyPr wrap="square" rtlCol="0">
            <a:spAutoFit/>
          </a:bodyPr>
          <a:lstStyle/>
          <a:p>
            <a:pPr algn="ctr" defTabSz="916669"/>
            <a:r>
              <a:rPr lang="en-US" sz="2400" dirty="0">
                <a:solidFill>
                  <a:schemeClr val="accent3"/>
                </a:solidFill>
                <a:latin typeface="Arial" panose="020B0604020202020204" pitchFamily="34" charset="0"/>
                <a:cs typeface="Arial" panose="020B0604020202020204" pitchFamily="34" charset="0"/>
              </a:rPr>
              <a:t>Biomarker-driven therapy improves effectiveness, reduces toxicity, improves cost-effectiveness of care, and is necessary when many treatment options are available</a:t>
            </a:r>
          </a:p>
        </p:txBody>
      </p:sp>
      <p:sp>
        <p:nvSpPr>
          <p:cNvPr id="10" name="Footer Placeholder 9">
            <a:extLst>
              <a:ext uri="{FF2B5EF4-FFF2-40B4-BE49-F238E27FC236}">
                <a16:creationId xmlns:a16="http://schemas.microsoft.com/office/drawing/2014/main" id="{4FFC56F9-8625-0377-7C18-D7AC6460E02D}"/>
              </a:ext>
            </a:extLst>
          </p:cNvPr>
          <p:cNvSpPr>
            <a:spLocks noGrp="1"/>
          </p:cNvSpPr>
          <p:nvPr>
            <p:ph type="ftr" sz="quarter" idx="3"/>
          </p:nvPr>
        </p:nvSpPr>
        <p:spPr/>
        <p:txBody>
          <a:bodyPr/>
          <a:lstStyle/>
          <a:p>
            <a:r>
              <a:rPr lang="en-US"/>
              <a:t>H&amp;E, hematoxylin and eosin stain; PD-L1, programmed death-ligand 1.</a:t>
            </a:r>
          </a:p>
        </p:txBody>
      </p:sp>
    </p:spTree>
    <p:extLst>
      <p:ext uri="{BB962C8B-B14F-4D97-AF65-F5344CB8AC3E}">
        <p14:creationId xmlns:p14="http://schemas.microsoft.com/office/powerpoint/2010/main" val="2661575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2A6B5-98C8-4165-957E-F91DC44CDF57}"/>
              </a:ext>
            </a:extLst>
          </p:cNvPr>
          <p:cNvSpPr>
            <a:spLocks noGrp="1"/>
          </p:cNvSpPr>
          <p:nvPr>
            <p:ph type="title"/>
          </p:nvPr>
        </p:nvSpPr>
        <p:spPr/>
        <p:txBody>
          <a:bodyPr/>
          <a:lstStyle/>
          <a:p>
            <a:r>
              <a:rPr lang="en-CA" dirty="0"/>
              <a:t>Molecular Testing to Exclude EGFR/ALK Alterations from Neoadjuvant Immune Checkpoint Blockade</a:t>
            </a:r>
          </a:p>
        </p:txBody>
      </p:sp>
      <p:sp>
        <p:nvSpPr>
          <p:cNvPr id="3" name="Content Placeholder 2">
            <a:extLst>
              <a:ext uri="{FF2B5EF4-FFF2-40B4-BE49-F238E27FC236}">
                <a16:creationId xmlns:a16="http://schemas.microsoft.com/office/drawing/2014/main" id="{E5E009C4-447F-7927-50E2-BE5E52796501}"/>
              </a:ext>
            </a:extLst>
          </p:cNvPr>
          <p:cNvSpPr>
            <a:spLocks noGrp="1"/>
          </p:cNvSpPr>
          <p:nvPr>
            <p:ph idx="1"/>
          </p:nvPr>
        </p:nvSpPr>
        <p:spPr>
          <a:xfrm>
            <a:off x="609600" y="2014780"/>
            <a:ext cx="10177220" cy="4185603"/>
          </a:xfrm>
        </p:spPr>
        <p:txBody>
          <a:bodyPr>
            <a:normAutofit/>
          </a:bodyPr>
          <a:lstStyle/>
          <a:p>
            <a:r>
              <a:rPr lang="en-CA" sz="3200" dirty="0"/>
              <a:t>0/17 responses to neoadjuvant atezolizumab among patients with EGFR mutation or ALK rearrangements</a:t>
            </a:r>
            <a:r>
              <a:rPr lang="en-CA" sz="3200" baseline="30000" dirty="0"/>
              <a:t>1</a:t>
            </a:r>
            <a:r>
              <a:rPr lang="en-CA" sz="3200" dirty="0"/>
              <a:t> (LCMC3)</a:t>
            </a:r>
          </a:p>
          <a:p>
            <a:endParaRPr lang="en-CA" sz="3200" dirty="0"/>
          </a:p>
          <a:p>
            <a:r>
              <a:rPr lang="en-CA" sz="3200" dirty="0"/>
              <a:t>Tumors with EGFR mutation or ALK rearrangements were excluded from </a:t>
            </a:r>
            <a:r>
              <a:rPr lang="en-CA" sz="3200" dirty="0" err="1"/>
              <a:t>CheckMate</a:t>
            </a:r>
            <a:r>
              <a:rPr lang="en-CA" sz="3200" dirty="0"/>
              <a:t> 816</a:t>
            </a:r>
            <a:r>
              <a:rPr lang="en-CA" sz="3200" baseline="30000" dirty="0"/>
              <a:t>2</a:t>
            </a:r>
          </a:p>
        </p:txBody>
      </p:sp>
      <p:sp>
        <p:nvSpPr>
          <p:cNvPr id="9" name="Footer Placeholder 8">
            <a:extLst>
              <a:ext uri="{FF2B5EF4-FFF2-40B4-BE49-F238E27FC236}">
                <a16:creationId xmlns:a16="http://schemas.microsoft.com/office/drawing/2014/main" id="{AE6803F4-A65D-BB6E-0A6A-4501AAFD799A}"/>
              </a:ext>
            </a:extLst>
          </p:cNvPr>
          <p:cNvSpPr>
            <a:spLocks noGrp="1"/>
          </p:cNvSpPr>
          <p:nvPr>
            <p:ph type="ftr" sz="quarter" idx="3"/>
          </p:nvPr>
        </p:nvSpPr>
        <p:spPr/>
        <p:txBody>
          <a:bodyPr/>
          <a:lstStyle/>
          <a:p>
            <a:r>
              <a:rPr lang="en-US" dirty="0"/>
              <a:t>ALK, anaplastic lymphoma kinase; EGFR, epidermal growth factor receptor; LCMC3, Lung Cancer Mutation Consortium 3.</a:t>
            </a:r>
          </a:p>
          <a:p>
            <a:r>
              <a:rPr lang="en-US" dirty="0"/>
              <a:t> </a:t>
            </a:r>
          </a:p>
          <a:p>
            <a:pPr marL="228600" indent="-228600">
              <a:buFont typeface="+mj-lt"/>
              <a:buAutoNum type="arabicPeriod"/>
            </a:pPr>
            <a:r>
              <a:rPr lang="en-US" dirty="0" err="1"/>
              <a:t>Chaft</a:t>
            </a:r>
            <a:r>
              <a:rPr lang="en-US" dirty="0"/>
              <a:t> JE, et al</a:t>
            </a:r>
            <a:r>
              <a:rPr lang="en-US" i="1" dirty="0"/>
              <a:t>. Nat Med. </a:t>
            </a:r>
            <a:r>
              <a:rPr lang="en-US" dirty="0"/>
              <a:t>2022;28:2155-61</a:t>
            </a:r>
          </a:p>
          <a:p>
            <a:pPr marL="228600" indent="-228600">
              <a:buFont typeface="+mj-lt"/>
              <a:buAutoNum type="arabicPeriod"/>
            </a:pPr>
            <a:r>
              <a:rPr lang="en-US" dirty="0"/>
              <a:t>Forde PM, et al. </a:t>
            </a:r>
            <a:r>
              <a:rPr lang="en-US" i="1" dirty="0"/>
              <a:t>N </a:t>
            </a:r>
            <a:r>
              <a:rPr lang="en-US" i="1" dirty="0" err="1"/>
              <a:t>Engl</a:t>
            </a:r>
            <a:r>
              <a:rPr lang="en-US" i="1" dirty="0"/>
              <a:t> J Med. </a:t>
            </a:r>
            <a:r>
              <a:rPr lang="en-US" dirty="0"/>
              <a:t>2022;386:1973-85.</a:t>
            </a:r>
          </a:p>
        </p:txBody>
      </p:sp>
    </p:spTree>
    <p:extLst>
      <p:ext uri="{BB962C8B-B14F-4D97-AF65-F5344CB8AC3E}">
        <p14:creationId xmlns:p14="http://schemas.microsoft.com/office/powerpoint/2010/main" val="1808680451"/>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8A495A8-CE02-020D-3C2F-A5700384912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5345"/>
          <a:stretch/>
        </p:blipFill>
        <p:spPr>
          <a:xfrm>
            <a:off x="235974" y="1606768"/>
            <a:ext cx="5920188" cy="4710253"/>
          </a:xfrm>
          <a:prstGeom prst="rect">
            <a:avLst/>
          </a:prstGeom>
        </p:spPr>
      </p:pic>
      <p:sp>
        <p:nvSpPr>
          <p:cNvPr id="2" name="Title 1"/>
          <p:cNvSpPr>
            <a:spLocks noGrp="1"/>
          </p:cNvSpPr>
          <p:nvPr>
            <p:ph type="title"/>
          </p:nvPr>
        </p:nvSpPr>
        <p:spPr>
          <a:xfrm>
            <a:off x="0" y="199505"/>
            <a:ext cx="12192000" cy="1185577"/>
          </a:xfrm>
        </p:spPr>
        <p:txBody>
          <a:bodyPr>
            <a:normAutofit/>
          </a:bodyPr>
          <a:lstStyle/>
          <a:p>
            <a:pPr algn="ctr"/>
            <a:r>
              <a:rPr lang="en-US" sz="2600" dirty="0"/>
              <a:t>PD-L1 Status and Response to Neoadjuvant Nivolumab + Chemotherapy</a:t>
            </a:r>
            <a:endParaRPr lang="en-CA" sz="2600" dirty="0"/>
          </a:p>
        </p:txBody>
      </p:sp>
      <p:sp>
        <p:nvSpPr>
          <p:cNvPr id="5" name="TextBox 4"/>
          <p:cNvSpPr txBox="1"/>
          <p:nvPr/>
        </p:nvSpPr>
        <p:spPr>
          <a:xfrm>
            <a:off x="1897853" y="1270351"/>
            <a:ext cx="2786231" cy="461665"/>
          </a:xfrm>
          <a:prstGeom prst="rect">
            <a:avLst/>
          </a:prstGeom>
          <a:noFill/>
        </p:spPr>
        <p:txBody>
          <a:bodyPr wrap="square" rtlCol="0">
            <a:spAutoFit/>
          </a:bodyPr>
          <a:lstStyle/>
          <a:p>
            <a:pPr algn="ctr"/>
            <a:r>
              <a:rPr lang="en-US" sz="2400" b="1" dirty="0"/>
              <a:t>PD-L1 &lt; 1%</a:t>
            </a:r>
            <a:endParaRPr lang="en-CA" sz="2400" b="1" dirty="0"/>
          </a:p>
        </p:txBody>
      </p:sp>
      <p:sp>
        <p:nvSpPr>
          <p:cNvPr id="6" name="TextBox 5"/>
          <p:cNvSpPr txBox="1"/>
          <p:nvPr/>
        </p:nvSpPr>
        <p:spPr>
          <a:xfrm>
            <a:off x="7812172" y="1270351"/>
            <a:ext cx="2786231" cy="461665"/>
          </a:xfrm>
          <a:prstGeom prst="rect">
            <a:avLst/>
          </a:prstGeom>
          <a:noFill/>
        </p:spPr>
        <p:txBody>
          <a:bodyPr wrap="square" rtlCol="0">
            <a:spAutoFit/>
          </a:bodyPr>
          <a:lstStyle/>
          <a:p>
            <a:pPr algn="ctr"/>
            <a:r>
              <a:rPr lang="en-US" sz="2400" b="1" dirty="0"/>
              <a:t>PD-L1 ≥ 1%</a:t>
            </a:r>
            <a:endParaRPr lang="en-CA" sz="2400" b="1" dirty="0"/>
          </a:p>
        </p:txBody>
      </p:sp>
      <p:pic>
        <p:nvPicPr>
          <p:cNvPr id="11" name="Picture 10">
            <a:extLst>
              <a:ext uri="{FF2B5EF4-FFF2-40B4-BE49-F238E27FC236}">
                <a16:creationId xmlns:a16="http://schemas.microsoft.com/office/drawing/2014/main" id="{118BDA9A-5860-E82C-36C1-FC9B3EF36AB0}"/>
              </a:ext>
            </a:extLst>
          </p:cNvPr>
          <p:cNvPicPr>
            <a:picLocks noChangeAspect="1"/>
          </p:cNvPicPr>
          <p:nvPr/>
        </p:nvPicPr>
        <p:blipFill rotWithShape="1">
          <a:blip r:embed="rId4">
            <a:alphaModFix/>
            <a:extLst>
              <a:ext uri="{BEBA8EAE-BF5A-486C-A8C5-ECC9F3942E4B}">
                <a14:imgProps xmlns:a14="http://schemas.microsoft.com/office/drawing/2010/main">
                  <a14:imgLayer r:embed="rId5">
                    <a14:imgEffect>
                      <a14:sharpenSoften amount="25000"/>
                    </a14:imgEffect>
                  </a14:imgLayer>
                </a14:imgProps>
              </a:ext>
            </a:extLst>
          </a:blip>
          <a:srcRect l="5341" t="7851" r="13567"/>
          <a:stretch/>
        </p:blipFill>
        <p:spPr>
          <a:xfrm>
            <a:off x="6152907" y="1819368"/>
            <a:ext cx="5379698" cy="4411143"/>
          </a:xfrm>
          <a:prstGeom prst="rect">
            <a:avLst/>
          </a:prstGeom>
        </p:spPr>
      </p:pic>
      <p:sp>
        <p:nvSpPr>
          <p:cNvPr id="4" name="Footer Placeholder 3">
            <a:extLst>
              <a:ext uri="{FF2B5EF4-FFF2-40B4-BE49-F238E27FC236}">
                <a16:creationId xmlns:a16="http://schemas.microsoft.com/office/drawing/2014/main" id="{FA19593B-5FBD-067A-1B9F-246CE8A6896E}"/>
              </a:ext>
            </a:extLst>
          </p:cNvPr>
          <p:cNvSpPr>
            <a:spLocks noGrp="1"/>
          </p:cNvSpPr>
          <p:nvPr>
            <p:ph type="ftr" sz="quarter" idx="3"/>
          </p:nvPr>
        </p:nvSpPr>
        <p:spPr/>
        <p:txBody>
          <a:bodyPr/>
          <a:lstStyle/>
          <a:p>
            <a:r>
              <a:rPr lang="en-US" dirty="0"/>
              <a:t>CI, confidence interval; chemo, chemotherapy; EFS, event-free survival; </a:t>
            </a:r>
            <a:r>
              <a:rPr lang="en-US" dirty="0" err="1"/>
              <a:t>nivo</a:t>
            </a:r>
            <a:r>
              <a:rPr lang="en-US" dirty="0"/>
              <a:t>, nivolumab; NR, not reached.
Forde PM, et al. </a:t>
            </a:r>
            <a:r>
              <a:rPr lang="en-US" i="1" dirty="0"/>
              <a:t>N </a:t>
            </a:r>
            <a:r>
              <a:rPr lang="en-US" i="1" dirty="0" err="1"/>
              <a:t>Engl</a:t>
            </a:r>
            <a:r>
              <a:rPr lang="en-US" i="1" dirty="0"/>
              <a:t> J Med. </a:t>
            </a:r>
            <a:r>
              <a:rPr lang="en-US" dirty="0"/>
              <a:t>2022;386:1973-85.)</a:t>
            </a:r>
          </a:p>
        </p:txBody>
      </p:sp>
    </p:spTree>
    <p:extLst>
      <p:ext uri="{BB962C8B-B14F-4D97-AF65-F5344CB8AC3E}">
        <p14:creationId xmlns:p14="http://schemas.microsoft.com/office/powerpoint/2010/main" val="3408388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931695E1-EAAF-34F2-4C1F-0E14BB54C569}"/>
              </a:ext>
            </a:extLst>
          </p:cNvPr>
          <p:cNvGrpSpPr/>
          <p:nvPr/>
        </p:nvGrpSpPr>
        <p:grpSpPr>
          <a:xfrm>
            <a:off x="2001258" y="768806"/>
            <a:ext cx="7726010" cy="5591386"/>
            <a:chOff x="1873436" y="768806"/>
            <a:chExt cx="7726010" cy="5591386"/>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b="45820"/>
            <a:stretch/>
          </p:blipFill>
          <p:spPr>
            <a:xfrm>
              <a:off x="2312875" y="768806"/>
              <a:ext cx="7282619" cy="2967452"/>
            </a:xfrm>
            <a:prstGeom prst="rect">
              <a:avLst/>
            </a:prstGeom>
          </p:spPr>
        </p:pic>
        <p:sp>
          <p:nvSpPr>
            <p:cNvPr id="14" name="TextBox 13"/>
            <p:cNvSpPr txBox="1"/>
            <p:nvPr/>
          </p:nvSpPr>
          <p:spPr>
            <a:xfrm>
              <a:off x="4913760" y="1088488"/>
              <a:ext cx="1929490" cy="338554"/>
            </a:xfrm>
            <a:prstGeom prst="rect">
              <a:avLst/>
            </a:prstGeom>
            <a:solidFill>
              <a:schemeClr val="bg1"/>
            </a:solidFill>
            <a:ln>
              <a:solidFill>
                <a:schemeClr val="tx1">
                  <a:lumMod val="50000"/>
                </a:schemeClr>
              </a:solidFill>
            </a:ln>
          </p:spPr>
          <p:txBody>
            <a:bodyPr wrap="square" rtlCol="0">
              <a:spAutoFit/>
            </a:bodyPr>
            <a:lstStyle/>
            <a:p>
              <a:pPr algn="ctr"/>
              <a:r>
                <a:rPr lang="en-US" sz="1600" b="1" dirty="0">
                  <a:solidFill>
                    <a:schemeClr val="tx1">
                      <a:lumMod val="50000"/>
                    </a:schemeClr>
                  </a:solidFill>
                  <a:latin typeface="Arial Narrow" panose="020B0604020202020204" pitchFamily="34" charset="0"/>
                  <a:cs typeface="Arial Narrow" panose="020B0604020202020204" pitchFamily="34" charset="0"/>
                </a:rPr>
                <a:t>PD-L1 (+) tumor cells</a:t>
              </a:r>
              <a:endParaRPr lang="en-CA" sz="1600" b="1" dirty="0">
                <a:solidFill>
                  <a:schemeClr val="tx1">
                    <a:lumMod val="50000"/>
                  </a:schemeClr>
                </a:solidFill>
                <a:latin typeface="Arial Narrow" panose="020B0604020202020204" pitchFamily="34" charset="0"/>
                <a:cs typeface="Arial Narrow" panose="020B0604020202020204" pitchFamily="34" charset="0"/>
              </a:endParaRPr>
            </a:p>
          </p:txBody>
        </p:sp>
        <p:sp>
          <p:nvSpPr>
            <p:cNvPr id="25" name="TextBox 24"/>
            <p:cNvSpPr txBox="1"/>
            <p:nvPr/>
          </p:nvSpPr>
          <p:spPr>
            <a:xfrm>
              <a:off x="1873436" y="1027250"/>
              <a:ext cx="1407780" cy="338554"/>
            </a:xfrm>
            <a:prstGeom prst="rect">
              <a:avLst/>
            </a:prstGeom>
            <a:solidFill>
              <a:schemeClr val="bg1"/>
            </a:solidFill>
            <a:ln>
              <a:solidFill>
                <a:schemeClr val="tx1">
                  <a:lumMod val="50000"/>
                </a:schemeClr>
              </a:solidFill>
            </a:ln>
          </p:spPr>
          <p:txBody>
            <a:bodyPr wrap="square" rtlCol="0">
              <a:spAutoFit/>
            </a:bodyPr>
            <a:lstStyle/>
            <a:p>
              <a:r>
                <a:rPr lang="en-US" sz="1600" b="1" dirty="0">
                  <a:solidFill>
                    <a:schemeClr val="tx1">
                      <a:lumMod val="50000"/>
                    </a:schemeClr>
                  </a:solidFill>
                  <a:latin typeface="Arial Narrow" panose="020B0604020202020204" pitchFamily="34" charset="0"/>
                  <a:cs typeface="Arial Narrow" panose="020B0604020202020204" pitchFamily="34" charset="0"/>
                </a:rPr>
                <a:t>PD-L1(-) cells</a:t>
              </a:r>
              <a:endParaRPr lang="en-CA" sz="1600" b="1" dirty="0">
                <a:solidFill>
                  <a:schemeClr val="tx1">
                    <a:lumMod val="50000"/>
                  </a:schemeClr>
                </a:solidFill>
                <a:latin typeface="Arial Narrow" panose="020B0604020202020204" pitchFamily="34" charset="0"/>
                <a:cs typeface="Arial Narrow" panose="020B0604020202020204" pitchFamily="34" charset="0"/>
              </a:endParaRPr>
            </a:p>
          </p:txBody>
        </p:sp>
        <p:sp>
          <p:nvSpPr>
            <p:cNvPr id="31" name="TextBox 30"/>
            <p:cNvSpPr txBox="1"/>
            <p:nvPr/>
          </p:nvSpPr>
          <p:spPr>
            <a:xfrm>
              <a:off x="2702828" y="3492415"/>
              <a:ext cx="2989229" cy="307777"/>
            </a:xfrm>
            <a:prstGeom prst="rect">
              <a:avLst/>
            </a:prstGeom>
            <a:solidFill>
              <a:schemeClr val="bg1"/>
            </a:solidFill>
            <a:ln>
              <a:solidFill>
                <a:schemeClr val="tx1">
                  <a:lumMod val="50000"/>
                </a:schemeClr>
              </a:solidFill>
            </a:ln>
          </p:spPr>
          <p:txBody>
            <a:bodyPr wrap="square" rtlCol="0">
              <a:spAutoFit/>
            </a:bodyPr>
            <a:lstStyle/>
            <a:p>
              <a:pPr algn="ctr"/>
              <a:r>
                <a:rPr lang="en-US" sz="1400" b="1" dirty="0">
                  <a:solidFill>
                    <a:schemeClr val="tx1">
                      <a:lumMod val="50000"/>
                    </a:schemeClr>
                  </a:solidFill>
                  <a:latin typeface="Arial Narrow" panose="020B0604020202020204" pitchFamily="34" charset="0"/>
                  <a:cs typeface="Arial Narrow" panose="020B0604020202020204" pitchFamily="34" charset="0"/>
                </a:rPr>
                <a:t>PD-L1 (+) lymphocytes, macrophages </a:t>
              </a:r>
              <a:endParaRPr lang="en-CA" sz="1400" b="1" dirty="0">
                <a:solidFill>
                  <a:schemeClr val="tx1">
                    <a:lumMod val="50000"/>
                  </a:schemeClr>
                </a:solidFill>
                <a:latin typeface="Arial Narrow" panose="020B0604020202020204" pitchFamily="34" charset="0"/>
                <a:cs typeface="Arial Narrow" panose="020B0604020202020204" pitchFamily="34" charset="0"/>
              </a:endParaRPr>
            </a:p>
          </p:txBody>
        </p:sp>
        <p:cxnSp>
          <p:nvCxnSpPr>
            <p:cNvPr id="33" name="Straight Arrow Connector 32"/>
            <p:cNvCxnSpPr>
              <a:cxnSpLocks/>
            </p:cNvCxnSpPr>
            <p:nvPr/>
          </p:nvCxnSpPr>
          <p:spPr>
            <a:xfrm flipH="1" flipV="1">
              <a:off x="5041956" y="3054126"/>
              <a:ext cx="161103" cy="49952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B979DB0-098C-D092-B3BF-EAA605C69E32}"/>
                </a:ext>
              </a:extLst>
            </p:cNvPr>
            <p:cNvCxnSpPr>
              <a:cxnSpLocks/>
            </p:cNvCxnSpPr>
            <p:nvPr/>
          </p:nvCxnSpPr>
          <p:spPr>
            <a:xfrm flipV="1">
              <a:off x="3883739" y="3244950"/>
              <a:ext cx="275402" cy="34013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5E114A3-4A90-1F74-7BC3-CC25E3C8650E}"/>
                </a:ext>
              </a:extLst>
            </p:cNvPr>
            <p:cNvSpPr txBox="1"/>
            <p:nvPr/>
          </p:nvSpPr>
          <p:spPr>
            <a:xfrm>
              <a:off x="5955749" y="3507967"/>
              <a:ext cx="2989229" cy="307777"/>
            </a:xfrm>
            <a:prstGeom prst="rect">
              <a:avLst/>
            </a:prstGeom>
            <a:solidFill>
              <a:schemeClr val="bg1"/>
            </a:solidFill>
            <a:ln>
              <a:solidFill>
                <a:schemeClr val="tx1">
                  <a:lumMod val="50000"/>
                </a:schemeClr>
              </a:solidFill>
            </a:ln>
          </p:spPr>
          <p:txBody>
            <a:bodyPr wrap="square" rtlCol="0">
              <a:spAutoFit/>
            </a:bodyPr>
            <a:lstStyle/>
            <a:p>
              <a:pPr algn="ctr"/>
              <a:r>
                <a:rPr lang="en-US" sz="1400" b="1" dirty="0">
                  <a:solidFill>
                    <a:schemeClr val="tx1">
                      <a:lumMod val="50000"/>
                    </a:schemeClr>
                  </a:solidFill>
                  <a:latin typeface="Arial Narrow" panose="020B0604020202020204" pitchFamily="34" charset="0"/>
                  <a:cs typeface="Arial Narrow" panose="020B0604020202020204" pitchFamily="34" charset="0"/>
                </a:rPr>
                <a:t>PD-L1 (–) lymphocytes, macrophages </a:t>
              </a:r>
              <a:endParaRPr lang="en-CA" sz="1400" b="1" dirty="0">
                <a:solidFill>
                  <a:schemeClr val="tx1">
                    <a:lumMod val="50000"/>
                  </a:schemeClr>
                </a:solidFill>
                <a:latin typeface="Arial Narrow" panose="020B0604020202020204" pitchFamily="34" charset="0"/>
                <a:cs typeface="Arial Narrow" panose="020B0604020202020204" pitchFamily="34" charset="0"/>
              </a:endParaRPr>
            </a:p>
          </p:txBody>
        </p:sp>
        <p:cxnSp>
          <p:nvCxnSpPr>
            <p:cNvPr id="28" name="Straight Arrow Connector 27">
              <a:extLst>
                <a:ext uri="{FF2B5EF4-FFF2-40B4-BE49-F238E27FC236}">
                  <a16:creationId xmlns:a16="http://schemas.microsoft.com/office/drawing/2014/main" id="{16C5275A-5771-743A-342B-243BFCCF5958}"/>
                </a:ext>
              </a:extLst>
            </p:cNvPr>
            <p:cNvCxnSpPr>
              <a:cxnSpLocks/>
            </p:cNvCxnSpPr>
            <p:nvPr/>
          </p:nvCxnSpPr>
          <p:spPr>
            <a:xfrm flipV="1">
              <a:off x="8079656" y="3383492"/>
              <a:ext cx="233544" cy="201593"/>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BB1352C-5775-2831-011D-8ED8419D2D51}"/>
                </a:ext>
              </a:extLst>
            </p:cNvPr>
            <p:cNvCxnSpPr>
              <a:cxnSpLocks/>
            </p:cNvCxnSpPr>
            <p:nvPr/>
          </p:nvCxnSpPr>
          <p:spPr>
            <a:xfrm flipV="1">
              <a:off x="7651847" y="3399745"/>
              <a:ext cx="259842" cy="18534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8DA4222-60E6-3519-6F24-921D51AF11A2}"/>
                </a:ext>
              </a:extLst>
            </p:cNvPr>
            <p:cNvCxnSpPr>
              <a:cxnSpLocks/>
            </p:cNvCxnSpPr>
            <p:nvPr/>
          </p:nvCxnSpPr>
          <p:spPr>
            <a:xfrm>
              <a:off x="3070196" y="1243298"/>
              <a:ext cx="327365" cy="3486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F3186F8-04F3-6B70-D433-B6DC143A9480}"/>
                </a:ext>
              </a:extLst>
            </p:cNvPr>
            <p:cNvCxnSpPr>
              <a:cxnSpLocks/>
            </p:cNvCxnSpPr>
            <p:nvPr/>
          </p:nvCxnSpPr>
          <p:spPr>
            <a:xfrm>
              <a:off x="5869855" y="1376516"/>
              <a:ext cx="391738" cy="49959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0A227A5-A056-D80F-EC08-97339856658E}"/>
                </a:ext>
              </a:extLst>
            </p:cNvPr>
            <p:cNvCxnSpPr>
              <a:cxnSpLocks/>
            </p:cNvCxnSpPr>
            <p:nvPr/>
          </p:nvCxnSpPr>
          <p:spPr>
            <a:xfrm flipH="1">
              <a:off x="4637607" y="1365804"/>
              <a:ext cx="349068" cy="21162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A682A099-614D-C830-247E-B88ED7181BB5}"/>
                </a:ext>
              </a:extLst>
            </p:cNvPr>
            <p:cNvPicPr>
              <a:picLocks noChangeAspect="1"/>
            </p:cNvPicPr>
            <p:nvPr/>
          </p:nvPicPr>
          <p:blipFill rotWithShape="1">
            <a:blip r:embed="rId3">
              <a:extLst>
                <a:ext uri="{BEBA8EAE-BF5A-486C-A8C5-ECC9F3942E4B}">
                  <a14:imgProps xmlns:a14="http://schemas.microsoft.com/office/drawing/2010/main">
                    <a14:imgLayer r:embed="rId5">
                      <a14:imgEffect>
                        <a14:sharpenSoften amount="25000"/>
                      </a14:imgEffect>
                    </a14:imgLayer>
                  </a14:imgProps>
                </a:ext>
              </a:extLst>
            </a:blip>
            <a:srcRect t="54838"/>
            <a:stretch/>
          </p:blipFill>
          <p:spPr>
            <a:xfrm>
              <a:off x="2316827" y="3886641"/>
              <a:ext cx="7282619" cy="2473551"/>
            </a:xfrm>
            <a:prstGeom prst="rect">
              <a:avLst/>
            </a:prstGeom>
          </p:spPr>
        </p:pic>
      </p:grpSp>
      <p:sp>
        <p:nvSpPr>
          <p:cNvPr id="6" name="TextBox 5"/>
          <p:cNvSpPr txBox="1"/>
          <p:nvPr/>
        </p:nvSpPr>
        <p:spPr>
          <a:xfrm>
            <a:off x="234515" y="1489017"/>
            <a:ext cx="2274067" cy="1769715"/>
          </a:xfrm>
          <a:prstGeom prst="rect">
            <a:avLst/>
          </a:prstGeom>
          <a:noFill/>
        </p:spPr>
        <p:txBody>
          <a:bodyPr wrap="square" rtlCol="0">
            <a:spAutoFit/>
          </a:bodyPr>
          <a:lstStyle/>
          <a:p>
            <a:pPr>
              <a:spcAft>
                <a:spcPts val="1200"/>
              </a:spcAft>
            </a:pPr>
            <a:r>
              <a:rPr lang="en-US" sz="2000" b="1" dirty="0">
                <a:solidFill>
                  <a:schemeClr val="tx1">
                    <a:lumMod val="50000"/>
                  </a:schemeClr>
                </a:solidFill>
              </a:rPr>
              <a:t>Adaptive</a:t>
            </a:r>
            <a:r>
              <a:rPr lang="en-US" sz="2000" dirty="0">
                <a:solidFill>
                  <a:schemeClr val="tx1">
                    <a:lumMod val="50000"/>
                  </a:schemeClr>
                </a:solidFill>
              </a:rPr>
              <a:t> or </a:t>
            </a:r>
            <a:r>
              <a:rPr lang="en-US" sz="2000" b="1" dirty="0">
                <a:solidFill>
                  <a:schemeClr val="tx1">
                    <a:lumMod val="50000"/>
                  </a:schemeClr>
                </a:solidFill>
              </a:rPr>
              <a:t>Inducible</a:t>
            </a:r>
            <a:r>
              <a:rPr lang="en-US" sz="2000" dirty="0">
                <a:solidFill>
                  <a:schemeClr val="tx1">
                    <a:lumMod val="50000"/>
                  </a:schemeClr>
                </a:solidFill>
              </a:rPr>
              <a:t> PD-L1</a:t>
            </a:r>
          </a:p>
          <a:p>
            <a:pPr marL="285750" indent="-285750">
              <a:spcAft>
                <a:spcPts val="600"/>
              </a:spcAft>
              <a:buFont typeface="Arial" panose="020B0604020202020204" pitchFamily="34" charset="0"/>
              <a:buChar char="•"/>
            </a:pPr>
            <a:r>
              <a:rPr lang="en-US" dirty="0">
                <a:solidFill>
                  <a:schemeClr val="tx1">
                    <a:lumMod val="50000"/>
                  </a:schemeClr>
                </a:solidFill>
              </a:rPr>
              <a:t>Lymphocyte infiltration (TIL)</a:t>
            </a:r>
          </a:p>
          <a:p>
            <a:pPr marL="285750" indent="-285750">
              <a:spcAft>
                <a:spcPts val="600"/>
              </a:spcAft>
              <a:buFont typeface="Arial" panose="020B0604020202020204" pitchFamily="34" charset="0"/>
              <a:buChar char="•"/>
            </a:pPr>
            <a:r>
              <a:rPr lang="en-US" dirty="0">
                <a:solidFill>
                  <a:schemeClr val="tx1">
                    <a:lumMod val="50000"/>
                  </a:schemeClr>
                </a:solidFill>
              </a:rPr>
              <a:t>Interferon gamma </a:t>
            </a:r>
            <a:endParaRPr lang="en-CA" dirty="0">
              <a:solidFill>
                <a:schemeClr val="tx1">
                  <a:lumMod val="50000"/>
                </a:schemeClr>
              </a:solidFill>
            </a:endParaRPr>
          </a:p>
        </p:txBody>
      </p:sp>
      <p:sp>
        <p:nvSpPr>
          <p:cNvPr id="7" name="TextBox 6"/>
          <p:cNvSpPr txBox="1"/>
          <p:nvPr/>
        </p:nvSpPr>
        <p:spPr>
          <a:xfrm>
            <a:off x="9666240" y="1489016"/>
            <a:ext cx="2412240" cy="2046714"/>
          </a:xfrm>
          <a:prstGeom prst="rect">
            <a:avLst/>
          </a:prstGeom>
          <a:noFill/>
        </p:spPr>
        <p:txBody>
          <a:bodyPr wrap="square" rtlCol="0">
            <a:spAutoFit/>
          </a:bodyPr>
          <a:lstStyle/>
          <a:p>
            <a:pPr>
              <a:spcAft>
                <a:spcPts val="1200"/>
              </a:spcAft>
            </a:pPr>
            <a:r>
              <a:rPr lang="en-US" sz="2000" b="1" dirty="0">
                <a:solidFill>
                  <a:schemeClr val="tx1">
                    <a:lumMod val="50000"/>
                  </a:schemeClr>
                </a:solidFill>
              </a:rPr>
              <a:t>Constitutive </a:t>
            </a:r>
            <a:r>
              <a:rPr lang="en-US" sz="2000" dirty="0">
                <a:solidFill>
                  <a:schemeClr val="tx1">
                    <a:lumMod val="50000"/>
                  </a:schemeClr>
                </a:solidFill>
              </a:rPr>
              <a:t>or</a:t>
            </a:r>
            <a:r>
              <a:rPr lang="en-US" sz="2000" b="1" dirty="0">
                <a:solidFill>
                  <a:schemeClr val="tx1">
                    <a:lumMod val="50000"/>
                  </a:schemeClr>
                </a:solidFill>
              </a:rPr>
              <a:t> Intrinsic</a:t>
            </a:r>
            <a:r>
              <a:rPr lang="en-US" sz="2000" dirty="0">
                <a:solidFill>
                  <a:schemeClr val="tx1">
                    <a:lumMod val="50000"/>
                  </a:schemeClr>
                </a:solidFill>
              </a:rPr>
              <a:t> PD-L1</a:t>
            </a:r>
          </a:p>
          <a:p>
            <a:pPr marL="285750" indent="-285750">
              <a:spcAft>
                <a:spcPts val="600"/>
              </a:spcAft>
              <a:buFont typeface="Arial" panose="020B0604020202020204" pitchFamily="34" charset="0"/>
              <a:buChar char="•"/>
            </a:pPr>
            <a:r>
              <a:rPr lang="en-US" dirty="0">
                <a:solidFill>
                  <a:schemeClr val="tx1">
                    <a:lumMod val="50000"/>
                  </a:schemeClr>
                </a:solidFill>
              </a:rPr>
              <a:t>Genomic </a:t>
            </a:r>
            <a:br>
              <a:rPr lang="en-US" dirty="0">
                <a:solidFill>
                  <a:schemeClr val="tx1">
                    <a:lumMod val="50000"/>
                  </a:schemeClr>
                </a:solidFill>
              </a:rPr>
            </a:br>
            <a:r>
              <a:rPr lang="en-US" dirty="0">
                <a:solidFill>
                  <a:schemeClr val="tx1">
                    <a:lumMod val="50000"/>
                  </a:schemeClr>
                </a:solidFill>
              </a:rPr>
              <a:t>(e.g., amplification)</a:t>
            </a:r>
          </a:p>
          <a:p>
            <a:pPr marL="285750" indent="-285750">
              <a:spcAft>
                <a:spcPts val="600"/>
              </a:spcAft>
              <a:buFont typeface="Arial" panose="020B0604020202020204" pitchFamily="34" charset="0"/>
              <a:buChar char="•"/>
            </a:pPr>
            <a:r>
              <a:rPr lang="en-US" dirty="0">
                <a:solidFill>
                  <a:schemeClr val="tx1">
                    <a:lumMod val="50000"/>
                  </a:schemeClr>
                </a:solidFill>
              </a:rPr>
              <a:t>Epigenetic (e.g., hypomethylation)</a:t>
            </a:r>
            <a:endParaRPr lang="en-CA" dirty="0">
              <a:solidFill>
                <a:schemeClr val="tx1">
                  <a:lumMod val="50000"/>
                </a:schemeClr>
              </a:solidFill>
            </a:endParaRPr>
          </a:p>
        </p:txBody>
      </p:sp>
      <p:sp>
        <p:nvSpPr>
          <p:cNvPr id="5" name="Title 4">
            <a:extLst>
              <a:ext uri="{FF2B5EF4-FFF2-40B4-BE49-F238E27FC236}">
                <a16:creationId xmlns:a16="http://schemas.microsoft.com/office/drawing/2014/main" id="{FB595893-DFD1-EDC5-FE77-23CAFC1CB1D1}"/>
              </a:ext>
            </a:extLst>
          </p:cNvPr>
          <p:cNvSpPr>
            <a:spLocks noGrp="1"/>
          </p:cNvSpPr>
          <p:nvPr>
            <p:ph type="title"/>
          </p:nvPr>
        </p:nvSpPr>
        <p:spPr>
          <a:xfrm>
            <a:off x="609600" y="199505"/>
            <a:ext cx="10744200" cy="631605"/>
          </a:xfrm>
        </p:spPr>
        <p:txBody>
          <a:bodyPr anchor="t">
            <a:normAutofit/>
          </a:bodyPr>
          <a:lstStyle/>
          <a:p>
            <a:r>
              <a:rPr lang="en-US" sz="2800" dirty="0"/>
              <a:t>PD-L1 Expression in the Tumor Microenvironment</a:t>
            </a:r>
          </a:p>
        </p:txBody>
      </p:sp>
      <p:sp>
        <p:nvSpPr>
          <p:cNvPr id="8" name="Footer Placeholder 7">
            <a:extLst>
              <a:ext uri="{FF2B5EF4-FFF2-40B4-BE49-F238E27FC236}">
                <a16:creationId xmlns:a16="http://schemas.microsoft.com/office/drawing/2014/main" id="{8E31F5B9-DE3C-143E-9126-8C0E00F9ED05}"/>
              </a:ext>
            </a:extLst>
          </p:cNvPr>
          <p:cNvSpPr>
            <a:spLocks noGrp="1"/>
          </p:cNvSpPr>
          <p:nvPr>
            <p:ph type="ftr" sz="quarter" idx="3"/>
          </p:nvPr>
        </p:nvSpPr>
        <p:spPr/>
        <p:txBody>
          <a:bodyPr/>
          <a:lstStyle/>
          <a:p>
            <a:r>
              <a:rPr lang="en-US" dirty="0"/>
              <a:t>TIL, tumor-infiltrating lymphocyte.
Taube JM, et al. </a:t>
            </a:r>
            <a:r>
              <a:rPr lang="en-US" i="1" dirty="0"/>
              <a:t>Mod </a:t>
            </a:r>
            <a:r>
              <a:rPr lang="en-US" i="1" dirty="0" err="1"/>
              <a:t>Pathol</a:t>
            </a:r>
            <a:r>
              <a:rPr lang="en-US" i="1" dirty="0"/>
              <a:t>. </a:t>
            </a:r>
            <a:r>
              <a:rPr lang="en-US" dirty="0"/>
              <a:t>2018;31:214-234.</a:t>
            </a:r>
          </a:p>
        </p:txBody>
      </p:sp>
      <p:cxnSp>
        <p:nvCxnSpPr>
          <p:cNvPr id="51" name="Straight Connector 50">
            <a:extLst>
              <a:ext uri="{FF2B5EF4-FFF2-40B4-BE49-F238E27FC236}">
                <a16:creationId xmlns:a16="http://schemas.microsoft.com/office/drawing/2014/main" id="{59755CAC-C4E1-FA50-855D-531F06D02D77}"/>
              </a:ext>
            </a:extLst>
          </p:cNvPr>
          <p:cNvCxnSpPr/>
          <p:nvPr/>
        </p:nvCxnSpPr>
        <p:spPr>
          <a:xfrm>
            <a:off x="314632" y="2222089"/>
            <a:ext cx="1917291" cy="0"/>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9320DAF-BFE8-1C0C-3477-21C0E0FDB49B}"/>
              </a:ext>
            </a:extLst>
          </p:cNvPr>
          <p:cNvCxnSpPr/>
          <p:nvPr/>
        </p:nvCxnSpPr>
        <p:spPr>
          <a:xfrm>
            <a:off x="9666240" y="2222089"/>
            <a:ext cx="1917291" cy="0"/>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944425"/>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C71649D-89FC-47CC-A7EB-F6493757A26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69376" y="983098"/>
            <a:ext cx="3094703" cy="5131017"/>
          </a:xfrm>
          <a:prstGeom prst="rect">
            <a:avLst/>
          </a:prstGeom>
        </p:spPr>
      </p:pic>
      <p:sp>
        <p:nvSpPr>
          <p:cNvPr id="2" name="Title 1">
            <a:extLst>
              <a:ext uri="{FF2B5EF4-FFF2-40B4-BE49-F238E27FC236}">
                <a16:creationId xmlns:a16="http://schemas.microsoft.com/office/drawing/2014/main" id="{0B7DFF0E-8353-463D-9CB1-5BE86BFFAFE2}"/>
              </a:ext>
            </a:extLst>
          </p:cNvPr>
          <p:cNvSpPr>
            <a:spLocks noGrp="1"/>
          </p:cNvSpPr>
          <p:nvPr>
            <p:ph type="title"/>
          </p:nvPr>
        </p:nvSpPr>
        <p:spPr/>
        <p:txBody>
          <a:bodyPr anchor="t">
            <a:normAutofit/>
          </a:bodyPr>
          <a:lstStyle/>
          <a:p>
            <a:r>
              <a:rPr lang="en-US" sz="2800" dirty="0"/>
              <a:t>Putting PD-1/PD-L1 in Context</a:t>
            </a:r>
            <a:endParaRPr lang="en-CA" sz="2800" dirty="0"/>
          </a:p>
        </p:txBody>
      </p:sp>
      <p:sp>
        <p:nvSpPr>
          <p:cNvPr id="4" name="Footer Placeholder 3">
            <a:extLst>
              <a:ext uri="{FF2B5EF4-FFF2-40B4-BE49-F238E27FC236}">
                <a16:creationId xmlns:a16="http://schemas.microsoft.com/office/drawing/2014/main" id="{60F34846-009A-218F-70CA-0AE879EA8BB2}"/>
              </a:ext>
            </a:extLst>
          </p:cNvPr>
          <p:cNvSpPr>
            <a:spLocks noGrp="1"/>
          </p:cNvSpPr>
          <p:nvPr>
            <p:ph type="ftr" sz="quarter" idx="3"/>
          </p:nvPr>
        </p:nvSpPr>
        <p:spPr/>
        <p:txBody>
          <a:bodyPr/>
          <a:lstStyle/>
          <a:p>
            <a:r>
              <a:rPr lang="en-US" dirty="0"/>
              <a:t>PD-1, programmed death-1.
</a:t>
            </a:r>
            <a:r>
              <a:rPr lang="en-US" dirty="0" err="1"/>
              <a:t>Pardoll</a:t>
            </a:r>
            <a:r>
              <a:rPr lang="en-US" dirty="0"/>
              <a:t> D. </a:t>
            </a:r>
            <a:r>
              <a:rPr lang="en-US" i="1" dirty="0"/>
              <a:t>Nat Rev Cancer. </a:t>
            </a:r>
            <a:r>
              <a:rPr lang="en-US" dirty="0"/>
              <a:t>2012; Taube JM, et al. </a:t>
            </a:r>
            <a:r>
              <a:rPr lang="en-US" i="1" dirty="0"/>
              <a:t>Mod </a:t>
            </a:r>
            <a:r>
              <a:rPr lang="en-US" i="1" dirty="0" err="1"/>
              <a:t>Pathol</a:t>
            </a:r>
            <a:r>
              <a:rPr lang="en-US" i="1" dirty="0"/>
              <a:t>. </a:t>
            </a:r>
            <a:r>
              <a:rPr lang="en-US" dirty="0"/>
              <a:t>2018;31:214-234.</a:t>
            </a:r>
          </a:p>
        </p:txBody>
      </p:sp>
      <p:pic>
        <p:nvPicPr>
          <p:cNvPr id="6" name="Picture 2">
            <a:extLst>
              <a:ext uri="{FF2B5EF4-FFF2-40B4-BE49-F238E27FC236}">
                <a16:creationId xmlns:a16="http://schemas.microsoft.com/office/drawing/2014/main" id="{E41DCB79-A8DD-B880-D345-D93F97B8969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483512" y="963434"/>
            <a:ext cx="6712993" cy="500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390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777608-7224-4724-B625-BFF80AFCDA8A}"/>
              </a:ext>
            </a:extLst>
          </p:cNvPr>
          <p:cNvPicPr>
            <a:picLocks noChangeAspect="1"/>
          </p:cNvPicPr>
          <p:nvPr/>
        </p:nvPicPr>
        <p:blipFill>
          <a:blip r:embed="rId3"/>
          <a:stretch>
            <a:fillRect/>
          </a:stretch>
        </p:blipFill>
        <p:spPr>
          <a:xfrm>
            <a:off x="5417574" y="446921"/>
            <a:ext cx="6046838" cy="6113084"/>
          </a:xfrm>
          <a:prstGeom prst="rect">
            <a:avLst/>
          </a:prstGeom>
        </p:spPr>
      </p:pic>
      <p:sp>
        <p:nvSpPr>
          <p:cNvPr id="5" name="TextBox 4">
            <a:extLst>
              <a:ext uri="{FF2B5EF4-FFF2-40B4-BE49-F238E27FC236}">
                <a16:creationId xmlns:a16="http://schemas.microsoft.com/office/drawing/2014/main" id="{D689C9D2-A32A-455E-B73D-6A74E2BB7B8C}"/>
              </a:ext>
            </a:extLst>
          </p:cNvPr>
          <p:cNvSpPr txBox="1"/>
          <p:nvPr/>
        </p:nvSpPr>
        <p:spPr>
          <a:xfrm>
            <a:off x="609600" y="1933803"/>
            <a:ext cx="3490913" cy="1685846"/>
          </a:xfrm>
          <a:prstGeom prst="rect">
            <a:avLst/>
          </a:prstGeom>
          <a:noFill/>
        </p:spPr>
        <p:txBody>
          <a:bodyPr wrap="square" rtlCol="0">
            <a:spAutoFit/>
          </a:bodyPr>
          <a:lstStyle/>
          <a:p>
            <a:pPr>
              <a:lnSpc>
                <a:spcPct val="150000"/>
              </a:lnSpc>
            </a:pPr>
            <a:r>
              <a:rPr lang="en-US" sz="2400" u="sng" dirty="0">
                <a:latin typeface="+mj-lt"/>
              </a:rPr>
              <a:t>Meta-analysis</a:t>
            </a:r>
          </a:p>
          <a:p>
            <a:pPr marL="285750" indent="-285750">
              <a:lnSpc>
                <a:spcPct val="150000"/>
              </a:lnSpc>
              <a:buFont typeface="Arial" panose="020B0604020202020204" pitchFamily="34" charset="0"/>
              <a:buChar char="•"/>
            </a:pPr>
            <a:r>
              <a:rPr lang="en-US" sz="2400" dirty="0">
                <a:latin typeface="+mj-lt"/>
              </a:rPr>
              <a:t>8,135 patients</a:t>
            </a:r>
          </a:p>
          <a:p>
            <a:pPr marL="285750" indent="-285750">
              <a:lnSpc>
                <a:spcPct val="150000"/>
              </a:lnSpc>
              <a:buFont typeface="Arial" panose="020B0604020202020204" pitchFamily="34" charset="0"/>
              <a:buChar char="•"/>
            </a:pPr>
            <a:r>
              <a:rPr lang="en-US" sz="2400" dirty="0">
                <a:latin typeface="+mj-lt"/>
              </a:rPr>
              <a:t>10 solid tumor types</a:t>
            </a:r>
          </a:p>
        </p:txBody>
      </p:sp>
      <p:sp>
        <p:nvSpPr>
          <p:cNvPr id="6" name="TextBox 5">
            <a:extLst>
              <a:ext uri="{FF2B5EF4-FFF2-40B4-BE49-F238E27FC236}">
                <a16:creationId xmlns:a16="http://schemas.microsoft.com/office/drawing/2014/main" id="{EDB8A5EB-11D6-4DEA-91B2-BF2CDDA427F6}"/>
              </a:ext>
            </a:extLst>
          </p:cNvPr>
          <p:cNvSpPr txBox="1"/>
          <p:nvPr/>
        </p:nvSpPr>
        <p:spPr>
          <a:xfrm>
            <a:off x="8767955" y="2562400"/>
            <a:ext cx="3035575" cy="1323439"/>
          </a:xfrm>
          <a:prstGeom prst="rect">
            <a:avLst/>
          </a:prstGeom>
          <a:solidFill>
            <a:schemeClr val="bg1"/>
          </a:solidFill>
        </p:spPr>
        <p:txBody>
          <a:bodyPr wrap="square" rtlCol="0">
            <a:spAutoFit/>
          </a:bodyPr>
          <a:lstStyle/>
          <a:p>
            <a:r>
              <a:rPr lang="en-US" sz="2000" b="1" dirty="0">
                <a:solidFill>
                  <a:srgbClr val="16B0EE"/>
                </a:solidFill>
                <a:latin typeface="Arial Narrow" panose="020B0604020202020204" pitchFamily="34" charset="0"/>
                <a:cs typeface="Arial Narrow" panose="020B0604020202020204" pitchFamily="34" charset="0"/>
              </a:rPr>
              <a:t>Multiplex IHC/IF</a:t>
            </a:r>
          </a:p>
          <a:p>
            <a:r>
              <a:rPr lang="en-US" sz="2000" b="1" dirty="0">
                <a:solidFill>
                  <a:srgbClr val="F7992B"/>
                </a:solidFill>
                <a:latin typeface="Arial Narrow" panose="020B0604020202020204" pitchFamily="34" charset="0"/>
                <a:cs typeface="Arial Narrow" panose="020B0604020202020204" pitchFamily="34" charset="0"/>
              </a:rPr>
              <a:t>Tumor Mutational Burden</a:t>
            </a:r>
          </a:p>
          <a:p>
            <a:r>
              <a:rPr lang="en-US" sz="2000" b="1" dirty="0">
                <a:solidFill>
                  <a:srgbClr val="2C5763"/>
                </a:solidFill>
                <a:latin typeface="Arial Narrow" panose="020B0604020202020204" pitchFamily="34" charset="0"/>
                <a:cs typeface="Arial Narrow" panose="020B0604020202020204" pitchFamily="34" charset="0"/>
              </a:rPr>
              <a:t>PD-L1 IHC</a:t>
            </a:r>
          </a:p>
          <a:p>
            <a:r>
              <a:rPr lang="en-US" sz="2000" b="1" dirty="0">
                <a:solidFill>
                  <a:srgbClr val="B5AB96"/>
                </a:solidFill>
                <a:latin typeface="Arial Narrow" panose="020B0604020202020204" pitchFamily="34" charset="0"/>
                <a:cs typeface="Arial Narrow" panose="020B0604020202020204" pitchFamily="34" charset="0"/>
              </a:rPr>
              <a:t>Gene Expression Profiling</a:t>
            </a:r>
          </a:p>
        </p:txBody>
      </p:sp>
      <p:sp>
        <p:nvSpPr>
          <p:cNvPr id="8" name="Title 7">
            <a:extLst>
              <a:ext uri="{FF2B5EF4-FFF2-40B4-BE49-F238E27FC236}">
                <a16:creationId xmlns:a16="http://schemas.microsoft.com/office/drawing/2014/main" id="{515E1B13-B055-DC97-1E6B-EEC7DCD0A932}"/>
              </a:ext>
            </a:extLst>
          </p:cNvPr>
          <p:cNvSpPr>
            <a:spLocks noGrp="1"/>
          </p:cNvSpPr>
          <p:nvPr>
            <p:ph type="title"/>
          </p:nvPr>
        </p:nvSpPr>
        <p:spPr>
          <a:xfrm>
            <a:off x="609600" y="199505"/>
            <a:ext cx="4807974" cy="1734298"/>
          </a:xfrm>
        </p:spPr>
        <p:txBody>
          <a:bodyPr>
            <a:normAutofit/>
          </a:bodyPr>
          <a:lstStyle/>
          <a:p>
            <a:r>
              <a:rPr lang="en-US" sz="2800" dirty="0"/>
              <a:t>Multiplex IHC/IF Assays Show Superior Prediction of Anti-PD-(L)1 Response</a:t>
            </a:r>
          </a:p>
        </p:txBody>
      </p:sp>
      <p:sp>
        <p:nvSpPr>
          <p:cNvPr id="9" name="Footer Placeholder 8">
            <a:extLst>
              <a:ext uri="{FF2B5EF4-FFF2-40B4-BE49-F238E27FC236}">
                <a16:creationId xmlns:a16="http://schemas.microsoft.com/office/drawing/2014/main" id="{5777A3B1-EABC-6D1C-BBCD-333B304AB488}"/>
              </a:ext>
            </a:extLst>
          </p:cNvPr>
          <p:cNvSpPr>
            <a:spLocks noGrp="1"/>
          </p:cNvSpPr>
          <p:nvPr>
            <p:ph type="ftr" sz="quarter" idx="3"/>
          </p:nvPr>
        </p:nvSpPr>
        <p:spPr>
          <a:xfrm>
            <a:off x="609601" y="6356350"/>
            <a:ext cx="5869858" cy="442131"/>
          </a:xfrm>
        </p:spPr>
        <p:txBody>
          <a:bodyPr/>
          <a:lstStyle/>
          <a:p>
            <a:pPr>
              <a:spcAft>
                <a:spcPts val="600"/>
              </a:spcAft>
            </a:pPr>
            <a:r>
              <a:rPr lang="en-US" baseline="30000" dirty="0" err="1">
                <a:latin typeface="+mj-lt"/>
              </a:rPr>
              <a:t>a</a:t>
            </a:r>
            <a:r>
              <a:rPr lang="en-US" dirty="0" err="1">
                <a:latin typeface="+mj-lt"/>
              </a:rPr>
              <a:t>Indicates</a:t>
            </a:r>
            <a:r>
              <a:rPr lang="en-US" dirty="0">
                <a:latin typeface="+mj-lt"/>
              </a:rPr>
              <a:t> statistical significance (P &lt;0.05), Hanley and McNeil method.
AUC, area under the curve; GEP, gene expression profiling; </a:t>
            </a:r>
            <a:br>
              <a:rPr lang="en-US" dirty="0">
                <a:latin typeface="+mj-lt"/>
              </a:rPr>
            </a:br>
            <a:r>
              <a:rPr lang="en-US" dirty="0">
                <a:latin typeface="+mj-lt"/>
              </a:rPr>
              <a:t>IHC, immunohistochemistry; IF, immunofluorescence; </a:t>
            </a:r>
            <a:br>
              <a:rPr lang="en-US" dirty="0">
                <a:latin typeface="+mj-lt"/>
              </a:rPr>
            </a:br>
            <a:r>
              <a:rPr lang="en-US" dirty="0" err="1">
                <a:latin typeface="+mj-lt"/>
              </a:rPr>
              <a:t>mIHC</a:t>
            </a:r>
            <a:r>
              <a:rPr lang="en-US" dirty="0">
                <a:latin typeface="+mj-lt"/>
              </a:rPr>
              <a:t>, multiplex immunohistochemistry; TMB, tumor mutation burden.
Lu S, et al. </a:t>
            </a:r>
            <a:r>
              <a:rPr lang="en-US" i="1" dirty="0">
                <a:latin typeface="+mj-lt"/>
              </a:rPr>
              <a:t>JAMA Oncol. </a:t>
            </a:r>
            <a:r>
              <a:rPr lang="en-US" dirty="0">
                <a:latin typeface="+mj-lt"/>
              </a:rPr>
              <a:t>2019;5:1195-1204.</a:t>
            </a:r>
          </a:p>
        </p:txBody>
      </p:sp>
    </p:spTree>
    <p:extLst>
      <p:ext uri="{BB962C8B-B14F-4D97-AF65-F5344CB8AC3E}">
        <p14:creationId xmlns:p14="http://schemas.microsoft.com/office/powerpoint/2010/main" val="3332092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and Future Directions</a:t>
            </a:r>
            <a:endParaRPr lang="en-CA" dirty="0"/>
          </a:p>
        </p:txBody>
      </p:sp>
      <p:sp>
        <p:nvSpPr>
          <p:cNvPr id="3" name="Content Placeholder 2"/>
          <p:cNvSpPr>
            <a:spLocks noGrp="1"/>
          </p:cNvSpPr>
          <p:nvPr>
            <p:ph idx="1"/>
          </p:nvPr>
        </p:nvSpPr>
        <p:spPr/>
        <p:txBody>
          <a:bodyPr/>
          <a:lstStyle/>
          <a:p>
            <a:pPr>
              <a:spcAft>
                <a:spcPts val="600"/>
              </a:spcAft>
            </a:pPr>
            <a:r>
              <a:rPr lang="en-US" dirty="0"/>
              <a:t>Biomarkers are valuable for increasing response rates, reducing toxicity, and controlling costs of therapy</a:t>
            </a:r>
          </a:p>
          <a:p>
            <a:pPr>
              <a:spcAft>
                <a:spcPts val="600"/>
              </a:spcAft>
            </a:pPr>
            <a:r>
              <a:rPr lang="en-US" dirty="0"/>
              <a:t>Current data does not support the use of neoadjuvant immune checkpoint blockade in patients with EGFR or ALK alterations</a:t>
            </a:r>
          </a:p>
          <a:p>
            <a:pPr>
              <a:spcAft>
                <a:spcPts val="600"/>
              </a:spcAft>
            </a:pPr>
            <a:r>
              <a:rPr lang="en-US" dirty="0"/>
              <a:t>PD-L1 expression enriches the response to neoadjuvant anti-PD-1 based therapies</a:t>
            </a:r>
          </a:p>
          <a:p>
            <a:pPr>
              <a:spcAft>
                <a:spcPts val="600"/>
              </a:spcAft>
            </a:pPr>
            <a:r>
              <a:rPr lang="en-US" dirty="0"/>
              <a:t>Next generation multiplex-IHC/IF biomarkers are likely to improve response prediction</a:t>
            </a:r>
          </a:p>
          <a:p>
            <a:pPr>
              <a:spcAft>
                <a:spcPts val="600"/>
              </a:spcAft>
            </a:pPr>
            <a:r>
              <a:rPr lang="en-US" dirty="0" err="1"/>
              <a:t>ctDNA</a:t>
            </a:r>
            <a:r>
              <a:rPr lang="en-US" dirty="0"/>
              <a:t> may play a role in disease monitoring, but highly sensitive assays are needed</a:t>
            </a:r>
          </a:p>
        </p:txBody>
      </p:sp>
      <p:sp>
        <p:nvSpPr>
          <p:cNvPr id="9" name="Footer Placeholder 8">
            <a:extLst>
              <a:ext uri="{FF2B5EF4-FFF2-40B4-BE49-F238E27FC236}">
                <a16:creationId xmlns:a16="http://schemas.microsoft.com/office/drawing/2014/main" id="{43AE3AC2-537E-BD7B-7AC3-1C4F9CC19EEE}"/>
              </a:ext>
            </a:extLst>
          </p:cNvPr>
          <p:cNvSpPr>
            <a:spLocks noGrp="1"/>
          </p:cNvSpPr>
          <p:nvPr>
            <p:ph type="ftr" sz="quarter" idx="3"/>
          </p:nvPr>
        </p:nvSpPr>
        <p:spPr/>
        <p:txBody>
          <a:bodyPr/>
          <a:lstStyle/>
          <a:p>
            <a:r>
              <a:rPr lang="en-US"/>
              <a:t>ctDNA, circulating tumor DNA.</a:t>
            </a:r>
          </a:p>
        </p:txBody>
      </p:sp>
    </p:spTree>
    <p:extLst>
      <p:ext uri="{BB962C8B-B14F-4D97-AF65-F5344CB8AC3E}">
        <p14:creationId xmlns:p14="http://schemas.microsoft.com/office/powerpoint/2010/main" val="3387813668"/>
      </p:ext>
    </p:extLst>
  </p:cSld>
  <p:clrMapOvr>
    <a:masterClrMapping/>
  </p:clrMapOvr>
</p:sld>
</file>

<file path=ppt/theme/theme1.xml><?xml version="1.0" encoding="utf-8"?>
<a:theme xmlns:a="http://schemas.openxmlformats.org/drawingml/2006/main" name="Hem-Onc 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 22" id="{E12A7785-9153-754E-BFF8-B70BEB47CB96}" vid="{C525A16D-7D79-E74D-B882-BC89E4B70C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 22</Template>
  <TotalTime>38</TotalTime>
  <Words>659</Words>
  <Application>Microsoft Office PowerPoint</Application>
  <PresentationFormat>Widescreen</PresentationFormat>
  <Paragraphs>57</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Arial Narrow</vt:lpstr>
      <vt:lpstr>Calibri</vt:lpstr>
      <vt:lpstr>Hem-Onc 22</vt:lpstr>
      <vt:lpstr>What Is the Role of Biomarkers in Predicting Response?</vt:lpstr>
      <vt:lpstr>Disclaimer</vt:lpstr>
      <vt:lpstr>Predicting Response to Immune Checkpoint Blockade</vt:lpstr>
      <vt:lpstr>Molecular Testing to Exclude EGFR/ALK Alterations from Neoadjuvant Immune Checkpoint Blockade</vt:lpstr>
      <vt:lpstr>PD-L1 Status and Response to Neoadjuvant Nivolumab + Chemotherapy</vt:lpstr>
      <vt:lpstr>PD-L1 Expression in the Tumor Microenvironment</vt:lpstr>
      <vt:lpstr>Putting PD-1/PD-L1 in Context</vt:lpstr>
      <vt:lpstr>Multiplex IHC/IF Assays Show Superior Prediction of Anti-PD-(L)1 Response</vt:lpstr>
      <vt:lpstr>Conclusions and Future Directions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Role of Biomarkers in Predicting Response?</dc:title>
  <dc:creator>Microsoft Office User</dc:creator>
  <cp:lastModifiedBy>Jeffrey Knapp</cp:lastModifiedBy>
  <cp:revision>3</cp:revision>
  <dcterms:created xsi:type="dcterms:W3CDTF">2022-11-18T16:52:35Z</dcterms:created>
  <dcterms:modified xsi:type="dcterms:W3CDTF">2022-11-30T15:56:02Z</dcterms:modified>
</cp:coreProperties>
</file>