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4"/>
  </p:notesMasterIdLst>
  <p:sldIdLst>
    <p:sldId id="257" r:id="rId2"/>
    <p:sldId id="256" r:id="rId3"/>
    <p:sldId id="266" r:id="rId4"/>
    <p:sldId id="741" r:id="rId5"/>
    <p:sldId id="267" r:id="rId6"/>
    <p:sldId id="265" r:id="rId7"/>
    <p:sldId id="742" r:id="rId8"/>
    <p:sldId id="269" r:id="rId9"/>
    <p:sldId id="738" r:id="rId10"/>
    <p:sldId id="271" r:id="rId11"/>
    <p:sldId id="739"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96" userDrawn="1">
          <p15:clr>
            <a:srgbClr val="A4A3A4"/>
          </p15:clr>
        </p15:guide>
        <p15:guide id="3" pos="2520" userDrawn="1">
          <p15:clr>
            <a:srgbClr val="A4A3A4"/>
          </p15:clr>
        </p15:guide>
        <p15:guide id="4" orient="horz" pos="611" userDrawn="1">
          <p15:clr>
            <a:srgbClr val="A4A3A4"/>
          </p15:clr>
        </p15:guide>
        <p15:guide id="5" orient="horz"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16161"/>
    <a:srgbClr val="0000FF"/>
    <a:srgbClr val="F4E4F7"/>
    <a:srgbClr val="C7A9CE"/>
    <a:srgbClr val="FFF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2F933-A522-4D46-833A-E207B0EA787C}" v="28" dt="2022-11-30T15:46:28.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04" d="100"/>
          <a:sy n="104" d="100"/>
        </p:scale>
        <p:origin x="114" y="414"/>
      </p:cViewPr>
      <p:guideLst>
        <p:guide orient="horz" pos="2160"/>
        <p:guide pos="96"/>
        <p:guide pos="2520"/>
        <p:guide orient="horz" pos="611"/>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6C8C9-2268-924F-B150-0740B76B2DEF}"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FBCCC-E2FD-4E40-AFC2-6C8A5A150D54}" type="slidenum">
              <a:rPr lang="en-US" smtClean="0"/>
              <a:t>‹#›</a:t>
            </a:fld>
            <a:endParaRPr lang="en-US"/>
          </a:p>
        </p:txBody>
      </p:sp>
    </p:spTree>
    <p:extLst>
      <p:ext uri="{BB962C8B-B14F-4D97-AF65-F5344CB8AC3E}">
        <p14:creationId xmlns:p14="http://schemas.microsoft.com/office/powerpoint/2010/main" val="321642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466671" rtl="0" eaLnBrk="1" fontAlgn="auto" latinLnBrk="0" hangingPunct="1">
              <a:lnSpc>
                <a:spcPct val="100000"/>
              </a:lnSpc>
              <a:spcBef>
                <a:spcPts val="0"/>
              </a:spcBef>
              <a:spcAft>
                <a:spcPts val="0"/>
              </a:spcAft>
              <a:buClrTx/>
              <a:buSzTx/>
              <a:buFontTx/>
              <a:buNone/>
              <a:tabLst/>
              <a:defRPr/>
            </a:pPr>
            <a:fld id="{313EC5B0-5EF9-46C3-97C2-F4789FA998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46667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70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466671" rtl="0" eaLnBrk="1" fontAlgn="auto" latinLnBrk="0" hangingPunct="1">
              <a:lnSpc>
                <a:spcPct val="100000"/>
              </a:lnSpc>
              <a:spcBef>
                <a:spcPts val="0"/>
              </a:spcBef>
              <a:spcAft>
                <a:spcPts val="0"/>
              </a:spcAft>
              <a:buClrTx/>
              <a:buSzTx/>
              <a:buFontTx/>
              <a:buNone/>
              <a:tabLst/>
              <a:defRPr/>
            </a:pPr>
            <a:fld id="{313EC5B0-5EF9-46C3-97C2-F4789FA998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46667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18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FDF8B-7756-4EC3-84CC-2C43829765EB}" type="slidenum">
              <a:rPr lang="en-CA" smtClean="0"/>
              <a:t>5</a:t>
            </a:fld>
            <a:endParaRPr lang="en-CA"/>
          </a:p>
        </p:txBody>
      </p:sp>
    </p:spTree>
    <p:extLst>
      <p:ext uri="{BB962C8B-B14F-4D97-AF65-F5344CB8AC3E}">
        <p14:creationId xmlns:p14="http://schemas.microsoft.com/office/powerpoint/2010/main" val="38364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466671" rtl="0" eaLnBrk="1" fontAlgn="auto" latinLnBrk="0" hangingPunct="1">
              <a:lnSpc>
                <a:spcPct val="100000"/>
              </a:lnSpc>
              <a:spcBef>
                <a:spcPts val="0"/>
              </a:spcBef>
              <a:spcAft>
                <a:spcPts val="0"/>
              </a:spcAft>
              <a:buClrTx/>
              <a:buSzTx/>
              <a:buFontTx/>
              <a:buNone/>
              <a:tabLst/>
              <a:defRPr/>
            </a:pPr>
            <a:fld id="{313EC5B0-5EF9-46C3-97C2-F4789FA998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46667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95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FDF8B-7756-4EC3-84CC-2C43829765EB}" type="slidenum">
              <a:rPr lang="en-CA" smtClean="0"/>
              <a:t>7</a:t>
            </a:fld>
            <a:endParaRPr lang="en-CA"/>
          </a:p>
        </p:txBody>
      </p:sp>
    </p:spTree>
    <p:extLst>
      <p:ext uri="{BB962C8B-B14F-4D97-AF65-F5344CB8AC3E}">
        <p14:creationId xmlns:p14="http://schemas.microsoft.com/office/powerpoint/2010/main" val="425466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FDF8B-7756-4EC3-84CC-2C43829765EB}" type="slidenum">
              <a:rPr lang="en-CA" smtClean="0"/>
              <a:t>8</a:t>
            </a:fld>
            <a:endParaRPr lang="en-CA"/>
          </a:p>
        </p:txBody>
      </p:sp>
    </p:spTree>
    <p:extLst>
      <p:ext uri="{BB962C8B-B14F-4D97-AF65-F5344CB8AC3E}">
        <p14:creationId xmlns:p14="http://schemas.microsoft.com/office/powerpoint/2010/main" val="94076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939B3B62-59BB-49FF-B232-43DB6C31CF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699" name="Rectangle 7"/>
          <p:cNvSpPr txBox="1">
            <a:spLocks noGrp="1" noChangeArrowheads="1"/>
          </p:cNvSpPr>
          <p:nvPr/>
        </p:nvSpPr>
        <p:spPr bwMode="auto">
          <a:xfrm>
            <a:off x="3935042" y="8770945"/>
            <a:ext cx="3011461" cy="462044"/>
          </a:xfrm>
          <a:prstGeom prst="rect">
            <a:avLst/>
          </a:prstGeom>
          <a:noFill/>
          <a:ln w="9525">
            <a:noFill/>
            <a:miter lim="800000"/>
            <a:headEnd/>
            <a:tailEnd/>
          </a:ln>
        </p:spPr>
        <p:txBody>
          <a:bodyPr lIns="91575" tIns="45787" rIns="91575" bIns="45787" anchor="b"/>
          <a:lstStyle/>
          <a:p>
            <a:pPr marL="0" marR="0" lvl="0" indent="0" algn="r" defTabSz="1218987" rtl="0" eaLnBrk="1" fontAlgn="auto" latinLnBrk="0" hangingPunct="1">
              <a:lnSpc>
                <a:spcPct val="100000"/>
              </a:lnSpc>
              <a:spcBef>
                <a:spcPts val="0"/>
              </a:spcBef>
              <a:spcAft>
                <a:spcPts val="0"/>
              </a:spcAft>
              <a:buClrTx/>
              <a:buSzTx/>
              <a:buFontTx/>
              <a:buNone/>
              <a:tabLst/>
              <a:defRPr/>
            </a:pPr>
            <a:fld id="{E159860A-213C-4550-A01F-D735DBB3EEF0}" type="slidenum">
              <a:rPr kumimoji="0" lang="en-US" sz="2400" b="0" i="0" u="none" strike="noStrike" kern="1200" cap="none" spc="0" normalizeH="0" baseline="0" noProof="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Image Placeholder 2"/>
          <p:cNvSpPr>
            <a:spLocks noGrp="1" noRot="1" noChangeAspect="1"/>
          </p:cNvSpPr>
          <p:nvPr>
            <p:ph type="sldImg"/>
          </p:nvPr>
        </p:nvSpPr>
        <p:spPr>
          <a:xfrm>
            <a:off x="422275" y="703263"/>
            <a:ext cx="6257925" cy="3521075"/>
          </a:xfrm>
        </p:spPr>
      </p:sp>
      <p:sp>
        <p:nvSpPr>
          <p:cNvPr id="4" name="Notes Placeholder 3"/>
          <p:cNvSpPr>
            <a:spLocks noGrp="1"/>
          </p:cNvSpPr>
          <p:nvPr>
            <p:ph type="body" idx="1"/>
          </p:nvPr>
        </p:nvSpPr>
        <p:spPr/>
        <p:txBody>
          <a:bodyPr/>
          <a:lstStyle/>
          <a:p>
            <a:pPr>
              <a:buFont typeface="Courier New" pitchFamily="49" charset="0"/>
              <a:buNone/>
            </a:pPr>
            <a:endParaRPr lang="en-US" dirty="0"/>
          </a:p>
        </p:txBody>
      </p:sp>
    </p:spTree>
    <p:extLst>
      <p:ext uri="{BB962C8B-B14F-4D97-AF65-F5344CB8AC3E}">
        <p14:creationId xmlns:p14="http://schemas.microsoft.com/office/powerpoint/2010/main" val="173999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FDF8B-7756-4EC3-84CC-2C43829765EB}" type="slidenum">
              <a:rPr lang="en-CA" smtClean="0"/>
              <a:t>11</a:t>
            </a:fld>
            <a:endParaRPr lang="en-CA"/>
          </a:p>
        </p:txBody>
      </p:sp>
    </p:spTree>
    <p:extLst>
      <p:ext uri="{BB962C8B-B14F-4D97-AF65-F5344CB8AC3E}">
        <p14:creationId xmlns:p14="http://schemas.microsoft.com/office/powerpoint/2010/main" val="2348823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848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77850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311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6634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4823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1994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4983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398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41046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56368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2157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49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35105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p:txBody>
          <a:bodyPr>
            <a:normAutofit fontScale="90000"/>
          </a:bodyPr>
          <a:lstStyle/>
          <a:p>
            <a:pPr lvl="0"/>
            <a:r>
              <a:rPr lang="en-US" dirty="0"/>
              <a:t>What Are the Pathological Criteria and Markers for Assessing Response to Immune Checkpoint Blockade?</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p:txBody>
          <a:bodyPr>
            <a:normAutofit lnSpcReduction="10000"/>
          </a:bodyPr>
          <a:lstStyle/>
          <a:p>
            <a:r>
              <a:rPr lang="en-US" dirty="0"/>
              <a:t>Tricia R. Cottrell, MD, PhD</a:t>
            </a:r>
          </a:p>
          <a:p>
            <a:r>
              <a:rPr lang="en-US" dirty="0"/>
              <a:t>Assistant Professor, Department of Pathology and Molecular Medicine</a:t>
            </a:r>
          </a:p>
          <a:p>
            <a:r>
              <a:rPr lang="en-US" dirty="0"/>
              <a:t>Queen’s University</a:t>
            </a:r>
          </a:p>
          <a:p>
            <a:r>
              <a:rPr lang="en-US" dirty="0"/>
              <a:t>Kingston, Ontario, Canada</a:t>
            </a:r>
          </a:p>
          <a:p>
            <a:endParaRPr lang="en-US" dirty="0"/>
          </a:p>
          <a:p>
            <a:endParaRPr lang="en-US" dirty="0"/>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BD6B36-6D9F-4417-8A3E-450B56F586DE}"/>
              </a:ext>
            </a:extLst>
          </p:cNvPr>
          <p:cNvSpPr/>
          <p:nvPr/>
        </p:nvSpPr>
        <p:spPr>
          <a:xfrm>
            <a:off x="10128133" y="2815383"/>
            <a:ext cx="288156" cy="280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9"/>
            <a:endParaRPr lang="en-US" dirty="0">
              <a:solidFill>
                <a:srgbClr val="FFFFFF"/>
              </a:solidFill>
              <a:latin typeface="+mj-lt"/>
            </a:endParaRPr>
          </a:p>
        </p:txBody>
      </p:sp>
      <p:sp>
        <p:nvSpPr>
          <p:cNvPr id="2" name="Title 1"/>
          <p:cNvSpPr>
            <a:spLocks noGrp="1"/>
          </p:cNvSpPr>
          <p:nvPr>
            <p:ph type="title"/>
          </p:nvPr>
        </p:nvSpPr>
        <p:spPr>
          <a:xfrm>
            <a:off x="609600" y="199505"/>
            <a:ext cx="11013169" cy="1185577"/>
          </a:xfrm>
        </p:spPr>
        <p:txBody>
          <a:bodyPr anchor="t">
            <a:normAutofit/>
          </a:bodyPr>
          <a:lstStyle/>
          <a:p>
            <a:r>
              <a:rPr lang="en-US" sz="2400" dirty="0"/>
              <a:t>Association of % RVT and % Regression in the Primary Tumor With </a:t>
            </a:r>
            <a:r>
              <a:rPr lang="en-US" sz="2400" dirty="0" err="1"/>
              <a:t>EFS</a:t>
            </a:r>
            <a:r>
              <a:rPr lang="en-US" sz="2400" baseline="30000" dirty="0" err="1"/>
              <a:t>a</a:t>
            </a:r>
            <a:endParaRPr lang="en-US" sz="2400" baseline="30000" dirty="0"/>
          </a:p>
        </p:txBody>
      </p:sp>
      <p:sp>
        <p:nvSpPr>
          <p:cNvPr id="11" name="Content Placeholder 2">
            <a:extLst>
              <a:ext uri="{FF2B5EF4-FFF2-40B4-BE49-F238E27FC236}">
                <a16:creationId xmlns:a16="http://schemas.microsoft.com/office/drawing/2014/main" id="{3A6D48D3-8546-5B82-8833-2B6D753B796E}"/>
              </a:ext>
            </a:extLst>
          </p:cNvPr>
          <p:cNvSpPr txBox="1">
            <a:spLocks/>
          </p:cNvSpPr>
          <p:nvPr/>
        </p:nvSpPr>
        <p:spPr>
          <a:xfrm>
            <a:off x="630963" y="5564239"/>
            <a:ext cx="11013169" cy="323250"/>
          </a:xfrm>
          <a:prstGeom prst="rect">
            <a:avLst/>
          </a:prstGeom>
        </p:spPr>
        <p:txBody>
          <a:bodyPr/>
          <a:lstStyle>
            <a:lvl1pPr marL="304724" indent="-304724" algn="l" defTabSz="1218895" rtl="0" eaLnBrk="1" latinLnBrk="0" hangingPunct="1">
              <a:lnSpc>
                <a:spcPct val="100000"/>
              </a:lnSpc>
              <a:spcBef>
                <a:spcPts val="1600"/>
              </a:spcBef>
              <a:spcAft>
                <a:spcPts val="0"/>
              </a:spcAft>
              <a:buClr>
                <a:schemeClr val="tx2"/>
              </a:buClr>
              <a:buFont typeface="Arial" panose="020B0604020202020204" pitchFamily="34" charset="0"/>
              <a:buChar char="•"/>
              <a:tabLst/>
              <a:defRPr lang="en-US" sz="2666" b="0" kern="1200" dirty="0">
                <a:solidFill>
                  <a:schemeClr val="tx2"/>
                </a:solidFill>
                <a:latin typeface="+mn-lt"/>
                <a:ea typeface="+mn-ea"/>
                <a:cs typeface="+mn-cs"/>
              </a:defRPr>
            </a:lvl1pPr>
            <a:lvl2pPr marL="228600" indent="-228600" algn="l" defTabSz="1218895" rtl="0" eaLnBrk="1" latinLnBrk="0" hangingPunct="1">
              <a:lnSpc>
                <a:spcPct val="100000"/>
              </a:lnSpc>
              <a:spcBef>
                <a:spcPts val="1200"/>
              </a:spcBef>
              <a:spcAft>
                <a:spcPts val="0"/>
              </a:spcAft>
              <a:buClr>
                <a:schemeClr val="tx1"/>
              </a:buClr>
              <a:buFont typeface="Arial" panose="020B0604020202020204" pitchFamily="34" charset="0"/>
              <a:buChar char="•"/>
              <a:defRPr lang="en-US" sz="2400" kern="1200" dirty="0">
                <a:solidFill>
                  <a:schemeClr val="tx1"/>
                </a:solidFill>
                <a:latin typeface="+mn-lt"/>
                <a:ea typeface="+mn-ea"/>
                <a:cs typeface="+mn-cs"/>
              </a:defRPr>
            </a:lvl2pPr>
            <a:lvl3pPr marL="457200" indent="-228600" algn="l" defTabSz="1218895" rtl="0" eaLnBrk="1" latinLnBrk="0" hangingPunct="1">
              <a:lnSpc>
                <a:spcPct val="100000"/>
              </a:lnSpc>
              <a:spcBef>
                <a:spcPts val="400"/>
              </a:spcBef>
              <a:spcAft>
                <a:spcPts val="0"/>
              </a:spcAft>
              <a:buClr>
                <a:schemeClr val="tx1"/>
              </a:buClr>
              <a:buFont typeface="Trebuchet MS" panose="020B0603020202020204" pitchFamily="34" charset="0"/>
              <a:buChar char="—"/>
              <a:tabLst/>
              <a:defRPr lang="en-US" sz="2000" kern="1200" dirty="0">
                <a:solidFill>
                  <a:schemeClr val="tx1"/>
                </a:solidFill>
                <a:latin typeface="+mn-lt"/>
                <a:ea typeface="+mn-ea"/>
                <a:cs typeface="+mn-cs"/>
              </a:defRPr>
            </a:lvl3pPr>
            <a:lvl4pPr marL="685800" indent="-228600" algn="l" defTabSz="1218895" rtl="0" eaLnBrk="1" latinLnBrk="0" hangingPunct="1">
              <a:lnSpc>
                <a:spcPct val="100000"/>
              </a:lnSpc>
              <a:spcBef>
                <a:spcPts val="400"/>
              </a:spcBef>
              <a:spcAft>
                <a:spcPts val="0"/>
              </a:spcAft>
              <a:buClr>
                <a:schemeClr val="tx1"/>
              </a:buClr>
              <a:buFont typeface="Wingdings" pitchFamily="2" charset="2"/>
              <a:buChar char="§"/>
              <a:tabLst/>
              <a:defRPr lang="en-US" sz="2000" kern="1200" dirty="0">
                <a:solidFill>
                  <a:schemeClr val="tx1"/>
                </a:solidFill>
                <a:latin typeface="+mn-lt"/>
                <a:ea typeface="+mn-ea"/>
                <a:cs typeface="+mn-cs"/>
              </a:defRPr>
            </a:lvl4pPr>
            <a:lvl5pPr marL="914400" indent="-228600" algn="l" defTabSz="1218895" rtl="0" eaLnBrk="1" latinLnBrk="0" hangingPunct="1">
              <a:lnSpc>
                <a:spcPct val="100000"/>
              </a:lnSpc>
              <a:spcBef>
                <a:spcPts val="400"/>
              </a:spcBef>
              <a:spcAft>
                <a:spcPts val="0"/>
              </a:spcAft>
              <a:buClr>
                <a:schemeClr val="tx1"/>
              </a:buClr>
              <a:buFont typeface="Courier New" panose="02070309020205020404" pitchFamily="49" charset="0"/>
              <a:buChar char="o"/>
              <a:tabLst/>
              <a:defRPr lang="en-US" sz="2000" kern="1200" dirty="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a:lstStyle>
          <a:p>
            <a:pPr marL="171493" lvl="1" indent="-171493" defTabSz="914400">
              <a:spcBef>
                <a:spcPts val="900"/>
              </a:spcBef>
              <a:buClr>
                <a:srgbClr val="595454"/>
              </a:buClr>
            </a:pPr>
            <a:r>
              <a:rPr lang="en-US" sz="1400" dirty="0">
                <a:solidFill>
                  <a:srgbClr val="433F3F"/>
                </a:solidFill>
                <a:latin typeface="+mj-lt"/>
              </a:rPr>
              <a:t>Similar AUCs for % RVT and % regression were observed with NIVO + chemo in both patients with or without LN </a:t>
            </a:r>
            <a:r>
              <a:rPr lang="en-US" sz="1400" dirty="0" err="1">
                <a:solidFill>
                  <a:srgbClr val="433F3F"/>
                </a:solidFill>
                <a:latin typeface="+mj-lt"/>
              </a:rPr>
              <a:t>involvement</a:t>
            </a:r>
            <a:r>
              <a:rPr lang="en-US" sz="1400" baseline="30000" dirty="0" err="1">
                <a:solidFill>
                  <a:srgbClr val="433F3F"/>
                </a:solidFill>
                <a:latin typeface="+mj-lt"/>
              </a:rPr>
              <a:t>e</a:t>
            </a:r>
            <a:endParaRPr lang="en-US" sz="1400" baseline="30000" dirty="0">
              <a:solidFill>
                <a:srgbClr val="433F3F"/>
              </a:solidFill>
              <a:latin typeface="+mj-lt"/>
            </a:endParaRPr>
          </a:p>
        </p:txBody>
      </p:sp>
      <p:grpSp>
        <p:nvGrpSpPr>
          <p:cNvPr id="33" name="Group 32">
            <a:extLst>
              <a:ext uri="{FF2B5EF4-FFF2-40B4-BE49-F238E27FC236}">
                <a16:creationId xmlns:a16="http://schemas.microsoft.com/office/drawing/2014/main" id="{97462D90-6B21-C8CA-EF97-0D35269E5480}"/>
              </a:ext>
            </a:extLst>
          </p:cNvPr>
          <p:cNvGrpSpPr/>
          <p:nvPr/>
        </p:nvGrpSpPr>
        <p:grpSpPr>
          <a:xfrm>
            <a:off x="652992" y="2512909"/>
            <a:ext cx="5199264" cy="2852791"/>
            <a:chOff x="573906" y="2702947"/>
            <a:chExt cx="5608587" cy="3062272"/>
          </a:xfrm>
        </p:grpSpPr>
        <p:sp>
          <p:nvSpPr>
            <p:cNvPr id="392" name="Title 1">
              <a:extLst>
                <a:ext uri="{FF2B5EF4-FFF2-40B4-BE49-F238E27FC236}">
                  <a16:creationId xmlns:a16="http://schemas.microsoft.com/office/drawing/2014/main" id="{CFA3E22D-D29C-EE83-DC53-87BE5E2C7945}"/>
                </a:ext>
              </a:extLst>
            </p:cNvPr>
            <p:cNvSpPr txBox="1">
              <a:spLocks/>
            </p:cNvSpPr>
            <p:nvPr/>
          </p:nvSpPr>
          <p:spPr>
            <a:xfrm>
              <a:off x="1182318" y="2702947"/>
              <a:ext cx="4780932" cy="34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9" tIns="34538" rIns="34299" bIns="34538" numCol="1" anchor="b" anchorCtr="0" compatLnSpc="1">
              <a:prstTxWarp prst="textNoShape">
                <a:avLst/>
              </a:prstTxWarp>
            </a:bodyPr>
            <a:lstStyle>
              <a:lvl1pPr algn="l" defTabSz="1218895" rtl="0" eaLnBrk="1" latinLnBrk="0" hangingPunct="1">
                <a:lnSpc>
                  <a:spcPct val="90000"/>
                </a:lnSpc>
                <a:spcBef>
                  <a:spcPct val="0"/>
                </a:spcBef>
                <a:buNone/>
                <a:defRPr lang="en-US" sz="3200" b="1" kern="1200">
                  <a:solidFill>
                    <a:schemeClr val="tx1"/>
                  </a:solidFill>
                  <a:latin typeface="+mj-lt"/>
                  <a:ea typeface="+mj-ea"/>
                  <a:cs typeface="+mj-cs"/>
                </a:defRPr>
              </a:lvl1pPr>
            </a:lstStyle>
            <a:p>
              <a:pPr algn="ctr" defTabSz="914400"/>
              <a:r>
                <a:rPr lang="en-US" sz="1400" u="sng" dirty="0">
                  <a:solidFill>
                    <a:srgbClr val="433F3F"/>
                  </a:solidFill>
                </a:rPr>
                <a:t>2-year EFS by % </a:t>
              </a:r>
              <a:r>
                <a:rPr lang="en-US" sz="1400" u="sng" dirty="0" err="1">
                  <a:solidFill>
                    <a:srgbClr val="433F3F"/>
                  </a:solidFill>
                </a:rPr>
                <a:t>RVT</a:t>
              </a:r>
              <a:r>
                <a:rPr lang="en-US" sz="1400" u="sng" baseline="30000" dirty="0" err="1">
                  <a:solidFill>
                    <a:srgbClr val="433F3F"/>
                  </a:solidFill>
                </a:rPr>
                <a:t>c</a:t>
              </a:r>
              <a:endParaRPr lang="en-US" sz="1400" u="sng" baseline="30000" dirty="0">
                <a:solidFill>
                  <a:srgbClr val="433F3F"/>
                </a:solidFill>
              </a:endParaRPr>
            </a:p>
          </p:txBody>
        </p:sp>
        <p:sp>
          <p:nvSpPr>
            <p:cNvPr id="395" name="Freeform 394">
              <a:extLst>
                <a:ext uri="{FF2B5EF4-FFF2-40B4-BE49-F238E27FC236}">
                  <a16:creationId xmlns:a16="http://schemas.microsoft.com/office/drawing/2014/main" id="{52BC46B6-AE52-A604-2A68-FA424764E832}"/>
                </a:ext>
              </a:extLst>
            </p:cNvPr>
            <p:cNvSpPr/>
            <p:nvPr/>
          </p:nvSpPr>
          <p:spPr>
            <a:xfrm>
              <a:off x="1219029" y="3201774"/>
              <a:ext cx="12639" cy="1990428"/>
            </a:xfrm>
            <a:custGeom>
              <a:avLst/>
              <a:gdLst>
                <a:gd name="connsiteX0" fmla="*/ 0 w 12639"/>
                <a:gd name="connsiteY0" fmla="*/ 1990428 h 1990428"/>
                <a:gd name="connsiteX1" fmla="*/ 0 w 12639"/>
                <a:gd name="connsiteY1" fmla="*/ 0 h 1990428"/>
              </a:gdLst>
              <a:ahLst/>
              <a:cxnLst>
                <a:cxn ang="0">
                  <a:pos x="connsiteX0" y="connsiteY0"/>
                </a:cxn>
                <a:cxn ang="0">
                  <a:pos x="connsiteX1" y="connsiteY1"/>
                </a:cxn>
              </a:cxnLst>
              <a:rect l="l" t="t" r="r" b="b"/>
              <a:pathLst>
                <a:path w="12639" h="1990428">
                  <a:moveTo>
                    <a:pt x="0" y="1990428"/>
                  </a:moveTo>
                  <a:lnTo>
                    <a:pt x="0" y="0"/>
                  </a:lnTo>
                </a:path>
              </a:pathLst>
            </a:custGeom>
            <a:ln w="12630" cap="sq">
              <a:solidFill>
                <a:srgbClr val="595454"/>
              </a:solidFill>
              <a:prstDash val="solid"/>
              <a:miter/>
            </a:ln>
          </p:spPr>
          <p:txBody>
            <a:bodyPr rtlCol="0" anchor="ctr"/>
            <a:lstStyle/>
            <a:p>
              <a:pPr defTabSz="914469"/>
              <a:endParaRPr lang="en-US">
                <a:solidFill>
                  <a:srgbClr val="433F3F"/>
                </a:solidFill>
                <a:latin typeface="+mj-lt"/>
              </a:endParaRPr>
            </a:p>
          </p:txBody>
        </p:sp>
        <p:sp>
          <p:nvSpPr>
            <p:cNvPr id="396" name="Freeform 395">
              <a:extLst>
                <a:ext uri="{FF2B5EF4-FFF2-40B4-BE49-F238E27FC236}">
                  <a16:creationId xmlns:a16="http://schemas.microsoft.com/office/drawing/2014/main" id="{BBED9E4A-9EB2-A62F-C060-77AB0F9A5512}"/>
                </a:ext>
              </a:extLst>
            </p:cNvPr>
            <p:cNvSpPr/>
            <p:nvPr/>
          </p:nvSpPr>
          <p:spPr>
            <a:xfrm>
              <a:off x="1125119" y="5192202"/>
              <a:ext cx="96817" cy="12653"/>
            </a:xfrm>
            <a:custGeom>
              <a:avLst/>
              <a:gdLst>
                <a:gd name="connsiteX0" fmla="*/ 0 w 96817"/>
                <a:gd name="connsiteY0" fmla="*/ 0 h 12653"/>
                <a:gd name="connsiteX1" fmla="*/ 96817 w 96817"/>
                <a:gd name="connsiteY1" fmla="*/ 0 h 12653"/>
              </a:gdLst>
              <a:ahLst/>
              <a:cxnLst>
                <a:cxn ang="0">
                  <a:pos x="connsiteX0" y="connsiteY0"/>
                </a:cxn>
                <a:cxn ang="0">
                  <a:pos x="connsiteX1" y="connsiteY1"/>
                </a:cxn>
              </a:cxnLst>
              <a:rect l="l" t="t" r="r" b="b"/>
              <a:pathLst>
                <a:path w="96817" h="12653">
                  <a:moveTo>
                    <a:pt x="0" y="0"/>
                  </a:moveTo>
                  <a:lnTo>
                    <a:pt x="96817" y="0"/>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01" name="Freeform 400">
              <a:extLst>
                <a:ext uri="{FF2B5EF4-FFF2-40B4-BE49-F238E27FC236}">
                  <a16:creationId xmlns:a16="http://schemas.microsoft.com/office/drawing/2014/main" id="{680350E3-32F9-5A08-256D-296C418C818D}"/>
                </a:ext>
              </a:extLst>
            </p:cNvPr>
            <p:cNvSpPr/>
            <p:nvPr/>
          </p:nvSpPr>
          <p:spPr>
            <a:xfrm>
              <a:off x="1125119" y="3201774"/>
              <a:ext cx="96817" cy="12653"/>
            </a:xfrm>
            <a:custGeom>
              <a:avLst/>
              <a:gdLst>
                <a:gd name="connsiteX0" fmla="*/ 0 w 96817"/>
                <a:gd name="connsiteY0" fmla="*/ 0 h 12653"/>
                <a:gd name="connsiteX1" fmla="*/ 96817 w 96817"/>
                <a:gd name="connsiteY1" fmla="*/ 0 h 12653"/>
              </a:gdLst>
              <a:ahLst/>
              <a:cxnLst>
                <a:cxn ang="0">
                  <a:pos x="connsiteX0" y="connsiteY0"/>
                </a:cxn>
                <a:cxn ang="0">
                  <a:pos x="connsiteX1" y="connsiteY1"/>
                </a:cxn>
              </a:cxnLst>
              <a:rect l="l" t="t" r="r" b="b"/>
              <a:pathLst>
                <a:path w="96817" h="12653">
                  <a:moveTo>
                    <a:pt x="0" y="0"/>
                  </a:moveTo>
                  <a:lnTo>
                    <a:pt x="96817" y="0"/>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02" name="Freeform 401">
              <a:extLst>
                <a:ext uri="{FF2B5EF4-FFF2-40B4-BE49-F238E27FC236}">
                  <a16:creationId xmlns:a16="http://schemas.microsoft.com/office/drawing/2014/main" id="{A4B64663-3357-7299-5717-DD0D108DCFFF}"/>
                </a:ext>
              </a:extLst>
            </p:cNvPr>
            <p:cNvSpPr/>
            <p:nvPr/>
          </p:nvSpPr>
          <p:spPr>
            <a:xfrm>
              <a:off x="1219029" y="5194100"/>
              <a:ext cx="12639" cy="95535"/>
            </a:xfrm>
            <a:custGeom>
              <a:avLst/>
              <a:gdLst>
                <a:gd name="connsiteX0" fmla="*/ 0 w 12639"/>
                <a:gd name="connsiteY0" fmla="*/ 0 h 95535"/>
                <a:gd name="connsiteX1" fmla="*/ 0 w 12639"/>
                <a:gd name="connsiteY1" fmla="*/ 95535 h 95535"/>
              </a:gdLst>
              <a:ahLst/>
              <a:cxnLst>
                <a:cxn ang="0">
                  <a:pos x="connsiteX0" y="connsiteY0"/>
                </a:cxn>
                <a:cxn ang="0">
                  <a:pos x="connsiteX1" y="connsiteY1"/>
                </a:cxn>
              </a:cxnLst>
              <a:rect l="l" t="t" r="r" b="b"/>
              <a:pathLst>
                <a:path w="12639" h="95535">
                  <a:moveTo>
                    <a:pt x="0" y="0"/>
                  </a:moveTo>
                  <a:lnTo>
                    <a:pt x="0" y="95535"/>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03" name="Freeform 402">
              <a:extLst>
                <a:ext uri="{FF2B5EF4-FFF2-40B4-BE49-F238E27FC236}">
                  <a16:creationId xmlns:a16="http://schemas.microsoft.com/office/drawing/2014/main" id="{6D05B8BB-0C94-DF39-3135-3A2452432635}"/>
                </a:ext>
              </a:extLst>
            </p:cNvPr>
            <p:cNvSpPr/>
            <p:nvPr/>
          </p:nvSpPr>
          <p:spPr>
            <a:xfrm>
              <a:off x="2387281" y="5194100"/>
              <a:ext cx="12639" cy="95535"/>
            </a:xfrm>
            <a:custGeom>
              <a:avLst/>
              <a:gdLst>
                <a:gd name="connsiteX0" fmla="*/ 0 w 12639"/>
                <a:gd name="connsiteY0" fmla="*/ 0 h 95535"/>
                <a:gd name="connsiteX1" fmla="*/ 0 w 12639"/>
                <a:gd name="connsiteY1" fmla="*/ 95535 h 95535"/>
              </a:gdLst>
              <a:ahLst/>
              <a:cxnLst>
                <a:cxn ang="0">
                  <a:pos x="connsiteX0" y="connsiteY0"/>
                </a:cxn>
                <a:cxn ang="0">
                  <a:pos x="connsiteX1" y="connsiteY1"/>
                </a:cxn>
              </a:cxnLst>
              <a:rect l="l" t="t" r="r" b="b"/>
              <a:pathLst>
                <a:path w="12639" h="95535">
                  <a:moveTo>
                    <a:pt x="0" y="0"/>
                  </a:moveTo>
                  <a:lnTo>
                    <a:pt x="0" y="95535"/>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04" name="Freeform 403">
              <a:extLst>
                <a:ext uri="{FF2B5EF4-FFF2-40B4-BE49-F238E27FC236}">
                  <a16:creationId xmlns:a16="http://schemas.microsoft.com/office/drawing/2014/main" id="{8EE67FEE-3AEA-99BE-E429-7767F1B0F0BE}"/>
                </a:ext>
              </a:extLst>
            </p:cNvPr>
            <p:cNvSpPr/>
            <p:nvPr/>
          </p:nvSpPr>
          <p:spPr>
            <a:xfrm>
              <a:off x="3555659" y="5194100"/>
              <a:ext cx="12639" cy="95535"/>
            </a:xfrm>
            <a:custGeom>
              <a:avLst/>
              <a:gdLst>
                <a:gd name="connsiteX0" fmla="*/ 0 w 12639"/>
                <a:gd name="connsiteY0" fmla="*/ 0 h 95535"/>
                <a:gd name="connsiteX1" fmla="*/ 0 w 12639"/>
                <a:gd name="connsiteY1" fmla="*/ 95535 h 95535"/>
              </a:gdLst>
              <a:ahLst/>
              <a:cxnLst>
                <a:cxn ang="0">
                  <a:pos x="connsiteX0" y="connsiteY0"/>
                </a:cxn>
                <a:cxn ang="0">
                  <a:pos x="connsiteX1" y="connsiteY1"/>
                </a:cxn>
              </a:cxnLst>
              <a:rect l="l" t="t" r="r" b="b"/>
              <a:pathLst>
                <a:path w="12639" h="95535">
                  <a:moveTo>
                    <a:pt x="0" y="0"/>
                  </a:moveTo>
                  <a:lnTo>
                    <a:pt x="0" y="95535"/>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05" name="Freeform 404">
              <a:extLst>
                <a:ext uri="{FF2B5EF4-FFF2-40B4-BE49-F238E27FC236}">
                  <a16:creationId xmlns:a16="http://schemas.microsoft.com/office/drawing/2014/main" id="{F1B264A6-B33B-3C40-DCC2-AE61120405A1}"/>
                </a:ext>
              </a:extLst>
            </p:cNvPr>
            <p:cNvSpPr/>
            <p:nvPr/>
          </p:nvSpPr>
          <p:spPr>
            <a:xfrm>
              <a:off x="4723911" y="5194100"/>
              <a:ext cx="12639" cy="95535"/>
            </a:xfrm>
            <a:custGeom>
              <a:avLst/>
              <a:gdLst>
                <a:gd name="connsiteX0" fmla="*/ 0 w 12639"/>
                <a:gd name="connsiteY0" fmla="*/ 0 h 95535"/>
                <a:gd name="connsiteX1" fmla="*/ 0 w 12639"/>
                <a:gd name="connsiteY1" fmla="*/ 95535 h 95535"/>
              </a:gdLst>
              <a:ahLst/>
              <a:cxnLst>
                <a:cxn ang="0">
                  <a:pos x="connsiteX0" y="connsiteY0"/>
                </a:cxn>
                <a:cxn ang="0">
                  <a:pos x="connsiteX1" y="connsiteY1"/>
                </a:cxn>
              </a:cxnLst>
              <a:rect l="l" t="t" r="r" b="b"/>
              <a:pathLst>
                <a:path w="12639" h="95535">
                  <a:moveTo>
                    <a:pt x="0" y="0"/>
                  </a:moveTo>
                  <a:lnTo>
                    <a:pt x="0" y="95535"/>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06" name="Freeform 405">
              <a:extLst>
                <a:ext uri="{FF2B5EF4-FFF2-40B4-BE49-F238E27FC236}">
                  <a16:creationId xmlns:a16="http://schemas.microsoft.com/office/drawing/2014/main" id="{15E99C06-D769-E123-8BDD-E1AC591429C4}"/>
                </a:ext>
              </a:extLst>
            </p:cNvPr>
            <p:cNvSpPr/>
            <p:nvPr/>
          </p:nvSpPr>
          <p:spPr>
            <a:xfrm>
              <a:off x="5892164" y="5194100"/>
              <a:ext cx="12639" cy="95535"/>
            </a:xfrm>
            <a:custGeom>
              <a:avLst/>
              <a:gdLst>
                <a:gd name="connsiteX0" fmla="*/ 0 w 12639"/>
                <a:gd name="connsiteY0" fmla="*/ 0 h 95535"/>
                <a:gd name="connsiteX1" fmla="*/ 0 w 12639"/>
                <a:gd name="connsiteY1" fmla="*/ 95535 h 95535"/>
              </a:gdLst>
              <a:ahLst/>
              <a:cxnLst>
                <a:cxn ang="0">
                  <a:pos x="connsiteX0" y="connsiteY0"/>
                </a:cxn>
                <a:cxn ang="0">
                  <a:pos x="connsiteX1" y="connsiteY1"/>
                </a:cxn>
              </a:cxnLst>
              <a:rect l="l" t="t" r="r" b="b"/>
              <a:pathLst>
                <a:path w="12639" h="95535">
                  <a:moveTo>
                    <a:pt x="0" y="0"/>
                  </a:moveTo>
                  <a:lnTo>
                    <a:pt x="0" y="95535"/>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07" name="Freeform 406">
              <a:extLst>
                <a:ext uri="{FF2B5EF4-FFF2-40B4-BE49-F238E27FC236}">
                  <a16:creationId xmlns:a16="http://schemas.microsoft.com/office/drawing/2014/main" id="{B9B02E8E-FD01-67C2-3D69-EE4C13B90C10}"/>
                </a:ext>
              </a:extLst>
            </p:cNvPr>
            <p:cNvSpPr/>
            <p:nvPr/>
          </p:nvSpPr>
          <p:spPr>
            <a:xfrm>
              <a:off x="1221809" y="5192202"/>
              <a:ext cx="4670354" cy="12653"/>
            </a:xfrm>
            <a:custGeom>
              <a:avLst/>
              <a:gdLst>
                <a:gd name="connsiteX0" fmla="*/ 0 w 4670354"/>
                <a:gd name="connsiteY0" fmla="*/ 0 h 12653"/>
                <a:gd name="connsiteX1" fmla="*/ 4670354 w 4670354"/>
                <a:gd name="connsiteY1" fmla="*/ 0 h 12653"/>
              </a:gdLst>
              <a:ahLst/>
              <a:cxnLst>
                <a:cxn ang="0">
                  <a:pos x="connsiteX0" y="connsiteY0"/>
                </a:cxn>
                <a:cxn ang="0">
                  <a:pos x="connsiteX1" y="connsiteY1"/>
                </a:cxn>
              </a:cxnLst>
              <a:rect l="l" t="t" r="r" b="b"/>
              <a:pathLst>
                <a:path w="4670354" h="12653">
                  <a:moveTo>
                    <a:pt x="0" y="0"/>
                  </a:moveTo>
                  <a:lnTo>
                    <a:pt x="4670354" y="0"/>
                  </a:lnTo>
                </a:path>
              </a:pathLst>
            </a:custGeom>
            <a:ln w="12630" cap="sq">
              <a:solidFill>
                <a:srgbClr val="595454"/>
              </a:solidFill>
              <a:prstDash val="solid"/>
              <a:miter/>
            </a:ln>
          </p:spPr>
          <p:txBody>
            <a:bodyPr rtlCol="0" anchor="ctr"/>
            <a:lstStyle/>
            <a:p>
              <a:pPr defTabSz="914469"/>
              <a:endParaRPr lang="en-US">
                <a:solidFill>
                  <a:srgbClr val="433F3F"/>
                </a:solidFill>
                <a:latin typeface="+mj-lt"/>
              </a:endParaRPr>
            </a:p>
          </p:txBody>
        </p:sp>
        <p:sp>
          <p:nvSpPr>
            <p:cNvPr id="408" name="Freeform 407">
              <a:extLst>
                <a:ext uri="{FF2B5EF4-FFF2-40B4-BE49-F238E27FC236}">
                  <a16:creationId xmlns:a16="http://schemas.microsoft.com/office/drawing/2014/main" id="{B18B4350-8464-DB34-C08F-B00238DC3F40}"/>
                </a:ext>
              </a:extLst>
            </p:cNvPr>
            <p:cNvSpPr/>
            <p:nvPr/>
          </p:nvSpPr>
          <p:spPr>
            <a:xfrm>
              <a:off x="1218902" y="3199243"/>
              <a:ext cx="4652406" cy="1993844"/>
            </a:xfrm>
            <a:custGeom>
              <a:avLst/>
              <a:gdLst>
                <a:gd name="connsiteX0" fmla="*/ 0 w 4652406"/>
                <a:gd name="connsiteY0" fmla="*/ 1993845 h 1993844"/>
                <a:gd name="connsiteX1" fmla="*/ 4652407 w 4652406"/>
                <a:gd name="connsiteY1" fmla="*/ 0 h 1993844"/>
              </a:gdLst>
              <a:ahLst/>
              <a:cxnLst>
                <a:cxn ang="0">
                  <a:pos x="connsiteX0" y="connsiteY0"/>
                </a:cxn>
                <a:cxn ang="0">
                  <a:pos x="connsiteX1" y="connsiteY1"/>
                </a:cxn>
              </a:cxnLst>
              <a:rect l="l" t="t" r="r" b="b"/>
              <a:pathLst>
                <a:path w="4652406" h="1993844">
                  <a:moveTo>
                    <a:pt x="0" y="1993845"/>
                  </a:moveTo>
                  <a:lnTo>
                    <a:pt x="4652407" y="0"/>
                  </a:lnTo>
                </a:path>
              </a:pathLst>
            </a:custGeom>
            <a:ln w="12700" cap="flat">
              <a:solidFill>
                <a:srgbClr val="595454"/>
              </a:solidFill>
              <a:prstDash val="dash"/>
              <a:miter/>
            </a:ln>
          </p:spPr>
          <p:txBody>
            <a:bodyPr rtlCol="0" anchor="ctr"/>
            <a:lstStyle/>
            <a:p>
              <a:pPr defTabSz="914469"/>
              <a:endParaRPr lang="en-US">
                <a:solidFill>
                  <a:srgbClr val="433F3F"/>
                </a:solidFill>
                <a:latin typeface="+mj-lt"/>
              </a:endParaRPr>
            </a:p>
          </p:txBody>
        </p:sp>
        <p:sp>
          <p:nvSpPr>
            <p:cNvPr id="409" name="Freeform 408">
              <a:extLst>
                <a:ext uri="{FF2B5EF4-FFF2-40B4-BE49-F238E27FC236}">
                  <a16:creationId xmlns:a16="http://schemas.microsoft.com/office/drawing/2014/main" id="{AC12FA85-A733-B627-6A02-FBCED9E5DFBD}"/>
                </a:ext>
              </a:extLst>
            </p:cNvPr>
            <p:cNvSpPr/>
            <p:nvPr/>
          </p:nvSpPr>
          <p:spPr>
            <a:xfrm>
              <a:off x="1159118" y="5128301"/>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10" name="Freeform 409">
              <a:extLst>
                <a:ext uri="{FF2B5EF4-FFF2-40B4-BE49-F238E27FC236}">
                  <a16:creationId xmlns:a16="http://schemas.microsoft.com/office/drawing/2014/main" id="{0BA87D09-A147-0093-010E-E55DB6A0BE18}"/>
                </a:ext>
              </a:extLst>
            </p:cNvPr>
            <p:cNvSpPr/>
            <p:nvPr/>
          </p:nvSpPr>
          <p:spPr>
            <a:xfrm>
              <a:off x="1376515" y="5006573"/>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11" name="Freeform 410">
              <a:extLst>
                <a:ext uri="{FF2B5EF4-FFF2-40B4-BE49-F238E27FC236}">
                  <a16:creationId xmlns:a16="http://schemas.microsoft.com/office/drawing/2014/main" id="{A1943909-DA06-49BA-1C74-70F8F377E6A9}"/>
                </a:ext>
              </a:extLst>
            </p:cNvPr>
            <p:cNvSpPr/>
            <p:nvPr/>
          </p:nvSpPr>
          <p:spPr>
            <a:xfrm>
              <a:off x="1443882" y="4914707"/>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12" name="Freeform 411">
              <a:extLst>
                <a:ext uri="{FF2B5EF4-FFF2-40B4-BE49-F238E27FC236}">
                  <a16:creationId xmlns:a16="http://schemas.microsoft.com/office/drawing/2014/main" id="{A0FB08E9-8425-4A87-1994-DF937C93BBE7}"/>
                </a:ext>
              </a:extLst>
            </p:cNvPr>
            <p:cNvSpPr/>
            <p:nvPr/>
          </p:nvSpPr>
          <p:spPr>
            <a:xfrm>
              <a:off x="1514915" y="4794117"/>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13" name="Freeform 412">
              <a:extLst>
                <a:ext uri="{FF2B5EF4-FFF2-40B4-BE49-F238E27FC236}">
                  <a16:creationId xmlns:a16="http://schemas.microsoft.com/office/drawing/2014/main" id="{72AD1A8D-656F-DD8F-503A-2F75960F56D2}"/>
                </a:ext>
              </a:extLst>
            </p:cNvPr>
            <p:cNvSpPr/>
            <p:nvPr/>
          </p:nvSpPr>
          <p:spPr>
            <a:xfrm>
              <a:off x="1538930" y="4750715"/>
              <a:ext cx="118177" cy="118438"/>
            </a:xfrm>
            <a:custGeom>
              <a:avLst/>
              <a:gdLst>
                <a:gd name="connsiteX0" fmla="*/ 59152 w 118177"/>
                <a:gd name="connsiteY0" fmla="*/ 0 h 118438"/>
                <a:gd name="connsiteX1" fmla="*/ 118178 w 118177"/>
                <a:gd name="connsiteY1" fmla="*/ 118439 h 118438"/>
                <a:gd name="connsiteX2" fmla="*/ 0 w 118177"/>
                <a:gd name="connsiteY2" fmla="*/ 118439 h 118438"/>
                <a:gd name="connsiteX3" fmla="*/ 59152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152" y="0"/>
                  </a:moveTo>
                  <a:lnTo>
                    <a:pt x="118178"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14" name="Freeform 413">
              <a:extLst>
                <a:ext uri="{FF2B5EF4-FFF2-40B4-BE49-F238E27FC236}">
                  <a16:creationId xmlns:a16="http://schemas.microsoft.com/office/drawing/2014/main" id="{0BFAF0F1-746B-2B3A-CC71-EEAA72549F1B}"/>
                </a:ext>
              </a:extLst>
            </p:cNvPr>
            <p:cNvSpPr/>
            <p:nvPr/>
          </p:nvSpPr>
          <p:spPr>
            <a:xfrm>
              <a:off x="1560922" y="4685675"/>
              <a:ext cx="118304" cy="118312"/>
            </a:xfrm>
            <a:custGeom>
              <a:avLst/>
              <a:gdLst>
                <a:gd name="connsiteX0" fmla="*/ 59026 w 118304"/>
                <a:gd name="connsiteY0" fmla="*/ 0 h 118312"/>
                <a:gd name="connsiteX1" fmla="*/ 118304 w 118304"/>
                <a:gd name="connsiteY1" fmla="*/ 118312 h 118312"/>
                <a:gd name="connsiteX2" fmla="*/ 0 w 118304"/>
                <a:gd name="connsiteY2" fmla="*/ 118312 h 118312"/>
                <a:gd name="connsiteX3" fmla="*/ 59026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026" y="0"/>
                  </a:moveTo>
                  <a:lnTo>
                    <a:pt x="118304"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15" name="Freeform 414">
              <a:extLst>
                <a:ext uri="{FF2B5EF4-FFF2-40B4-BE49-F238E27FC236}">
                  <a16:creationId xmlns:a16="http://schemas.microsoft.com/office/drawing/2014/main" id="{EFC33B59-AF30-C3A9-8633-2A8C70C0D293}"/>
                </a:ext>
              </a:extLst>
            </p:cNvPr>
            <p:cNvSpPr/>
            <p:nvPr/>
          </p:nvSpPr>
          <p:spPr>
            <a:xfrm>
              <a:off x="1580513" y="4610638"/>
              <a:ext cx="118304" cy="118438"/>
            </a:xfrm>
            <a:custGeom>
              <a:avLst/>
              <a:gdLst>
                <a:gd name="connsiteX0" fmla="*/ 59152 w 118304"/>
                <a:gd name="connsiteY0" fmla="*/ 0 h 118438"/>
                <a:gd name="connsiteX1" fmla="*/ 118304 w 118304"/>
                <a:gd name="connsiteY1" fmla="*/ 118439 h 118438"/>
                <a:gd name="connsiteX2" fmla="*/ 0 w 118304"/>
                <a:gd name="connsiteY2" fmla="*/ 118439 h 118438"/>
                <a:gd name="connsiteX3" fmla="*/ 59152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152" y="0"/>
                  </a:moveTo>
                  <a:lnTo>
                    <a:pt x="118304"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16" name="Freeform 415">
              <a:extLst>
                <a:ext uri="{FF2B5EF4-FFF2-40B4-BE49-F238E27FC236}">
                  <a16:creationId xmlns:a16="http://schemas.microsoft.com/office/drawing/2014/main" id="{EAC10CE1-3F84-B2A2-CE6E-8F9FDA2B8A32}"/>
                </a:ext>
              </a:extLst>
            </p:cNvPr>
            <p:cNvSpPr/>
            <p:nvPr/>
          </p:nvSpPr>
          <p:spPr>
            <a:xfrm>
              <a:off x="1594037" y="4577106"/>
              <a:ext cx="118304" cy="118438"/>
            </a:xfrm>
            <a:custGeom>
              <a:avLst/>
              <a:gdLst>
                <a:gd name="connsiteX0" fmla="*/ 59152 w 118304"/>
                <a:gd name="connsiteY0" fmla="*/ 0 h 118438"/>
                <a:gd name="connsiteX1" fmla="*/ 118304 w 118304"/>
                <a:gd name="connsiteY1" fmla="*/ 118439 h 118438"/>
                <a:gd name="connsiteX2" fmla="*/ 0 w 118304"/>
                <a:gd name="connsiteY2" fmla="*/ 118439 h 118438"/>
                <a:gd name="connsiteX3" fmla="*/ 59152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152" y="0"/>
                  </a:moveTo>
                  <a:lnTo>
                    <a:pt x="118304"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17" name="Freeform 416">
              <a:extLst>
                <a:ext uri="{FF2B5EF4-FFF2-40B4-BE49-F238E27FC236}">
                  <a16:creationId xmlns:a16="http://schemas.microsoft.com/office/drawing/2014/main" id="{E5558E5A-8F2D-F2CE-B25A-1B68BA21034E}"/>
                </a:ext>
              </a:extLst>
            </p:cNvPr>
            <p:cNvSpPr/>
            <p:nvPr/>
          </p:nvSpPr>
          <p:spPr>
            <a:xfrm>
              <a:off x="1611859" y="4543320"/>
              <a:ext cx="118304" cy="118438"/>
            </a:xfrm>
            <a:custGeom>
              <a:avLst/>
              <a:gdLst>
                <a:gd name="connsiteX0" fmla="*/ 59278 w 118304"/>
                <a:gd name="connsiteY0" fmla="*/ 0 h 118438"/>
                <a:gd name="connsiteX1" fmla="*/ 118304 w 118304"/>
                <a:gd name="connsiteY1" fmla="*/ 118439 h 118438"/>
                <a:gd name="connsiteX2" fmla="*/ 0 w 118304"/>
                <a:gd name="connsiteY2" fmla="*/ 118439 h 118438"/>
                <a:gd name="connsiteX3" fmla="*/ 59278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278" y="0"/>
                  </a:moveTo>
                  <a:lnTo>
                    <a:pt x="118304" y="118439"/>
                  </a:lnTo>
                  <a:lnTo>
                    <a:pt x="0" y="118439"/>
                  </a:lnTo>
                  <a:lnTo>
                    <a:pt x="59278"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18" name="Freeform 417">
              <a:extLst>
                <a:ext uri="{FF2B5EF4-FFF2-40B4-BE49-F238E27FC236}">
                  <a16:creationId xmlns:a16="http://schemas.microsoft.com/office/drawing/2014/main" id="{4ECA43AB-FA0E-BE85-4775-51A43E3AF513}"/>
                </a:ext>
              </a:extLst>
            </p:cNvPr>
            <p:cNvSpPr/>
            <p:nvPr/>
          </p:nvSpPr>
          <p:spPr>
            <a:xfrm>
              <a:off x="1649524" y="4518266"/>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19" name="Freeform 418">
              <a:extLst>
                <a:ext uri="{FF2B5EF4-FFF2-40B4-BE49-F238E27FC236}">
                  <a16:creationId xmlns:a16="http://schemas.microsoft.com/office/drawing/2014/main" id="{C3137D7D-DD76-404C-3909-0A79F6677182}"/>
                </a:ext>
              </a:extLst>
            </p:cNvPr>
            <p:cNvSpPr/>
            <p:nvPr/>
          </p:nvSpPr>
          <p:spPr>
            <a:xfrm>
              <a:off x="1663301" y="4491060"/>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20" name="Freeform 419">
              <a:extLst>
                <a:ext uri="{FF2B5EF4-FFF2-40B4-BE49-F238E27FC236}">
                  <a16:creationId xmlns:a16="http://schemas.microsoft.com/office/drawing/2014/main" id="{2CDF1AF8-4742-C9C1-FAAE-1A36405BEEB2}"/>
                </a:ext>
              </a:extLst>
            </p:cNvPr>
            <p:cNvSpPr/>
            <p:nvPr/>
          </p:nvSpPr>
          <p:spPr>
            <a:xfrm>
              <a:off x="1731553" y="4418302"/>
              <a:ext cx="118177" cy="118312"/>
            </a:xfrm>
            <a:custGeom>
              <a:avLst/>
              <a:gdLst>
                <a:gd name="connsiteX0" fmla="*/ 59152 w 118177"/>
                <a:gd name="connsiteY0" fmla="*/ 0 h 118312"/>
                <a:gd name="connsiteX1" fmla="*/ 118178 w 118177"/>
                <a:gd name="connsiteY1" fmla="*/ 118312 h 118312"/>
                <a:gd name="connsiteX2" fmla="*/ 0 w 118177"/>
                <a:gd name="connsiteY2" fmla="*/ 118312 h 118312"/>
                <a:gd name="connsiteX3" fmla="*/ 59152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152" y="0"/>
                  </a:moveTo>
                  <a:lnTo>
                    <a:pt x="118178"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21" name="Freeform 420">
              <a:extLst>
                <a:ext uri="{FF2B5EF4-FFF2-40B4-BE49-F238E27FC236}">
                  <a16:creationId xmlns:a16="http://schemas.microsoft.com/office/drawing/2014/main" id="{4D1FA772-75A5-2A18-4220-AF30F3A1DA2D}"/>
                </a:ext>
              </a:extLst>
            </p:cNvPr>
            <p:cNvSpPr/>
            <p:nvPr/>
          </p:nvSpPr>
          <p:spPr>
            <a:xfrm>
              <a:off x="1751270" y="4381353"/>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22" name="Freeform 421">
              <a:extLst>
                <a:ext uri="{FF2B5EF4-FFF2-40B4-BE49-F238E27FC236}">
                  <a16:creationId xmlns:a16="http://schemas.microsoft.com/office/drawing/2014/main" id="{47948DF7-AF64-07BB-9130-5725AAD4B327}"/>
                </a:ext>
              </a:extLst>
            </p:cNvPr>
            <p:cNvSpPr/>
            <p:nvPr/>
          </p:nvSpPr>
          <p:spPr>
            <a:xfrm>
              <a:off x="1802460" y="4333775"/>
              <a:ext cx="118304" cy="118438"/>
            </a:xfrm>
            <a:custGeom>
              <a:avLst/>
              <a:gdLst>
                <a:gd name="connsiteX0" fmla="*/ 59278 w 118304"/>
                <a:gd name="connsiteY0" fmla="*/ 0 h 118438"/>
                <a:gd name="connsiteX1" fmla="*/ 118304 w 118304"/>
                <a:gd name="connsiteY1" fmla="*/ 118439 h 118438"/>
                <a:gd name="connsiteX2" fmla="*/ 0 w 118304"/>
                <a:gd name="connsiteY2" fmla="*/ 118439 h 118438"/>
                <a:gd name="connsiteX3" fmla="*/ 59278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278" y="0"/>
                  </a:moveTo>
                  <a:lnTo>
                    <a:pt x="118304" y="118439"/>
                  </a:lnTo>
                  <a:lnTo>
                    <a:pt x="0" y="118439"/>
                  </a:lnTo>
                  <a:lnTo>
                    <a:pt x="59278"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23" name="Freeform 422">
              <a:extLst>
                <a:ext uri="{FF2B5EF4-FFF2-40B4-BE49-F238E27FC236}">
                  <a16:creationId xmlns:a16="http://schemas.microsoft.com/office/drawing/2014/main" id="{84FD679F-04EF-3617-A007-D948F287B0D0}"/>
                </a:ext>
              </a:extLst>
            </p:cNvPr>
            <p:cNvSpPr/>
            <p:nvPr/>
          </p:nvSpPr>
          <p:spPr>
            <a:xfrm>
              <a:off x="2033759" y="4176869"/>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24" name="Freeform 423">
              <a:extLst>
                <a:ext uri="{FF2B5EF4-FFF2-40B4-BE49-F238E27FC236}">
                  <a16:creationId xmlns:a16="http://schemas.microsoft.com/office/drawing/2014/main" id="{8EA2B9F5-9CA2-5628-71D3-1BBBA8D1821E}"/>
                </a:ext>
              </a:extLst>
            </p:cNvPr>
            <p:cNvSpPr/>
            <p:nvPr/>
          </p:nvSpPr>
          <p:spPr>
            <a:xfrm>
              <a:off x="2067632" y="4166619"/>
              <a:ext cx="118177" cy="118438"/>
            </a:xfrm>
            <a:custGeom>
              <a:avLst/>
              <a:gdLst>
                <a:gd name="connsiteX0" fmla="*/ 59152 w 118177"/>
                <a:gd name="connsiteY0" fmla="*/ 0 h 118438"/>
                <a:gd name="connsiteX1" fmla="*/ 118178 w 118177"/>
                <a:gd name="connsiteY1" fmla="*/ 118439 h 118438"/>
                <a:gd name="connsiteX2" fmla="*/ 0 w 118177"/>
                <a:gd name="connsiteY2" fmla="*/ 118439 h 118438"/>
                <a:gd name="connsiteX3" fmla="*/ 59152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152" y="0"/>
                  </a:moveTo>
                  <a:lnTo>
                    <a:pt x="118178"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25" name="Freeform 424">
              <a:extLst>
                <a:ext uri="{FF2B5EF4-FFF2-40B4-BE49-F238E27FC236}">
                  <a16:creationId xmlns:a16="http://schemas.microsoft.com/office/drawing/2014/main" id="{6CDC8DE2-56E3-5658-6515-781AE17C186B}"/>
                </a:ext>
              </a:extLst>
            </p:cNvPr>
            <p:cNvSpPr/>
            <p:nvPr/>
          </p:nvSpPr>
          <p:spPr>
            <a:xfrm>
              <a:off x="2124762" y="4134352"/>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26" name="Freeform 425">
              <a:extLst>
                <a:ext uri="{FF2B5EF4-FFF2-40B4-BE49-F238E27FC236}">
                  <a16:creationId xmlns:a16="http://schemas.microsoft.com/office/drawing/2014/main" id="{C07A9AAF-7612-5FBE-1D88-759040C39CB6}"/>
                </a:ext>
              </a:extLst>
            </p:cNvPr>
            <p:cNvSpPr/>
            <p:nvPr/>
          </p:nvSpPr>
          <p:spPr>
            <a:xfrm>
              <a:off x="2136264" y="4109298"/>
              <a:ext cx="118304" cy="118438"/>
            </a:xfrm>
            <a:custGeom>
              <a:avLst/>
              <a:gdLst>
                <a:gd name="connsiteX0" fmla="*/ 59152 w 118304"/>
                <a:gd name="connsiteY0" fmla="*/ 0 h 118438"/>
                <a:gd name="connsiteX1" fmla="*/ 118304 w 118304"/>
                <a:gd name="connsiteY1" fmla="*/ 118439 h 118438"/>
                <a:gd name="connsiteX2" fmla="*/ 0 w 118304"/>
                <a:gd name="connsiteY2" fmla="*/ 118439 h 118438"/>
                <a:gd name="connsiteX3" fmla="*/ 59152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152" y="0"/>
                  </a:moveTo>
                  <a:lnTo>
                    <a:pt x="118304"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27" name="Freeform 426">
              <a:extLst>
                <a:ext uri="{FF2B5EF4-FFF2-40B4-BE49-F238E27FC236}">
                  <a16:creationId xmlns:a16="http://schemas.microsoft.com/office/drawing/2014/main" id="{A34B87DE-798E-51A7-56E9-D83F3B808666}"/>
                </a:ext>
              </a:extLst>
            </p:cNvPr>
            <p:cNvSpPr/>
            <p:nvPr/>
          </p:nvSpPr>
          <p:spPr>
            <a:xfrm>
              <a:off x="2185304" y="4099428"/>
              <a:ext cx="118177" cy="118312"/>
            </a:xfrm>
            <a:custGeom>
              <a:avLst/>
              <a:gdLst>
                <a:gd name="connsiteX0" fmla="*/ 59152 w 118177"/>
                <a:gd name="connsiteY0" fmla="*/ 0 h 118312"/>
                <a:gd name="connsiteX1" fmla="*/ 118178 w 118177"/>
                <a:gd name="connsiteY1" fmla="*/ 118312 h 118312"/>
                <a:gd name="connsiteX2" fmla="*/ 0 w 118177"/>
                <a:gd name="connsiteY2" fmla="*/ 118312 h 118312"/>
                <a:gd name="connsiteX3" fmla="*/ 59152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152" y="0"/>
                  </a:moveTo>
                  <a:lnTo>
                    <a:pt x="118178"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28" name="Freeform 427">
              <a:extLst>
                <a:ext uri="{FF2B5EF4-FFF2-40B4-BE49-F238E27FC236}">
                  <a16:creationId xmlns:a16="http://schemas.microsoft.com/office/drawing/2014/main" id="{A949DCA5-E771-DB26-156E-26406C2DB5A5}"/>
                </a:ext>
              </a:extLst>
            </p:cNvPr>
            <p:cNvSpPr/>
            <p:nvPr/>
          </p:nvSpPr>
          <p:spPr>
            <a:xfrm>
              <a:off x="2205022" y="4075386"/>
              <a:ext cx="118304" cy="118312"/>
            </a:xfrm>
            <a:custGeom>
              <a:avLst/>
              <a:gdLst>
                <a:gd name="connsiteX0" fmla="*/ 59278 w 118304"/>
                <a:gd name="connsiteY0" fmla="*/ 0 h 118312"/>
                <a:gd name="connsiteX1" fmla="*/ 118304 w 118304"/>
                <a:gd name="connsiteY1" fmla="*/ 118312 h 118312"/>
                <a:gd name="connsiteX2" fmla="*/ 0 w 118304"/>
                <a:gd name="connsiteY2" fmla="*/ 118312 h 118312"/>
                <a:gd name="connsiteX3" fmla="*/ 59278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278" y="0"/>
                  </a:moveTo>
                  <a:lnTo>
                    <a:pt x="118304" y="118312"/>
                  </a:lnTo>
                  <a:lnTo>
                    <a:pt x="0" y="118312"/>
                  </a:lnTo>
                  <a:lnTo>
                    <a:pt x="59278"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29" name="Freeform 428">
              <a:extLst>
                <a:ext uri="{FF2B5EF4-FFF2-40B4-BE49-F238E27FC236}">
                  <a16:creationId xmlns:a16="http://schemas.microsoft.com/office/drawing/2014/main" id="{A7C83654-E46E-B797-EBD1-6D34AB3A44CE}"/>
                </a:ext>
              </a:extLst>
            </p:cNvPr>
            <p:cNvSpPr/>
            <p:nvPr/>
          </p:nvSpPr>
          <p:spPr>
            <a:xfrm>
              <a:off x="2233081" y="4051850"/>
              <a:ext cx="118177" cy="118438"/>
            </a:xfrm>
            <a:custGeom>
              <a:avLst/>
              <a:gdLst>
                <a:gd name="connsiteX0" fmla="*/ 59152 w 118177"/>
                <a:gd name="connsiteY0" fmla="*/ 0 h 118438"/>
                <a:gd name="connsiteX1" fmla="*/ 118178 w 118177"/>
                <a:gd name="connsiteY1" fmla="*/ 118439 h 118438"/>
                <a:gd name="connsiteX2" fmla="*/ 0 w 118177"/>
                <a:gd name="connsiteY2" fmla="*/ 118439 h 118438"/>
                <a:gd name="connsiteX3" fmla="*/ 59152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152" y="0"/>
                  </a:moveTo>
                  <a:lnTo>
                    <a:pt x="118178"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30" name="Freeform 429">
              <a:extLst>
                <a:ext uri="{FF2B5EF4-FFF2-40B4-BE49-F238E27FC236}">
                  <a16:creationId xmlns:a16="http://schemas.microsoft.com/office/drawing/2014/main" id="{BFC8D108-2FB7-4D3F-42BC-9658F99C9E94}"/>
                </a:ext>
              </a:extLst>
            </p:cNvPr>
            <p:cNvSpPr/>
            <p:nvPr/>
          </p:nvSpPr>
          <p:spPr>
            <a:xfrm>
              <a:off x="2270367" y="4001235"/>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31" name="Freeform 430">
              <a:extLst>
                <a:ext uri="{FF2B5EF4-FFF2-40B4-BE49-F238E27FC236}">
                  <a16:creationId xmlns:a16="http://schemas.microsoft.com/office/drawing/2014/main" id="{A6D089DE-9A67-8B1D-01FD-A077ADEF7397}"/>
                </a:ext>
              </a:extLst>
            </p:cNvPr>
            <p:cNvSpPr/>
            <p:nvPr/>
          </p:nvSpPr>
          <p:spPr>
            <a:xfrm>
              <a:off x="2288315" y="3968209"/>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32" name="Freeform 431">
              <a:extLst>
                <a:ext uri="{FF2B5EF4-FFF2-40B4-BE49-F238E27FC236}">
                  <a16:creationId xmlns:a16="http://schemas.microsoft.com/office/drawing/2014/main" id="{D0E43462-42E2-FF82-B9A2-DE39631BEB18}"/>
                </a:ext>
              </a:extLst>
            </p:cNvPr>
            <p:cNvSpPr/>
            <p:nvPr/>
          </p:nvSpPr>
          <p:spPr>
            <a:xfrm>
              <a:off x="2330909" y="3943535"/>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33" name="Freeform 432">
              <a:extLst>
                <a:ext uri="{FF2B5EF4-FFF2-40B4-BE49-F238E27FC236}">
                  <a16:creationId xmlns:a16="http://schemas.microsoft.com/office/drawing/2014/main" id="{D4D90E00-132D-E551-8299-7702FC52C063}"/>
                </a:ext>
              </a:extLst>
            </p:cNvPr>
            <p:cNvSpPr/>
            <p:nvPr/>
          </p:nvSpPr>
          <p:spPr>
            <a:xfrm>
              <a:off x="2360106" y="3918986"/>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34" name="Freeform 433">
              <a:extLst>
                <a:ext uri="{FF2B5EF4-FFF2-40B4-BE49-F238E27FC236}">
                  <a16:creationId xmlns:a16="http://schemas.microsoft.com/office/drawing/2014/main" id="{9060F72B-98E2-4844-7DB4-82E6521F9CD4}"/>
                </a:ext>
              </a:extLst>
            </p:cNvPr>
            <p:cNvSpPr/>
            <p:nvPr/>
          </p:nvSpPr>
          <p:spPr>
            <a:xfrm>
              <a:off x="2380203" y="3903928"/>
              <a:ext cx="118177" cy="118312"/>
            </a:xfrm>
            <a:custGeom>
              <a:avLst/>
              <a:gdLst>
                <a:gd name="connsiteX0" fmla="*/ 59152 w 118177"/>
                <a:gd name="connsiteY0" fmla="*/ 0 h 118312"/>
                <a:gd name="connsiteX1" fmla="*/ 118178 w 118177"/>
                <a:gd name="connsiteY1" fmla="*/ 118312 h 118312"/>
                <a:gd name="connsiteX2" fmla="*/ 0 w 118177"/>
                <a:gd name="connsiteY2" fmla="*/ 118312 h 118312"/>
                <a:gd name="connsiteX3" fmla="*/ 59152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152" y="0"/>
                  </a:moveTo>
                  <a:lnTo>
                    <a:pt x="118178"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35" name="Freeform 434">
              <a:extLst>
                <a:ext uri="{FF2B5EF4-FFF2-40B4-BE49-F238E27FC236}">
                  <a16:creationId xmlns:a16="http://schemas.microsoft.com/office/drawing/2014/main" id="{5EB15813-6754-240A-A9EB-84C0161C42B6}"/>
                </a:ext>
              </a:extLst>
            </p:cNvPr>
            <p:cNvSpPr/>
            <p:nvPr/>
          </p:nvSpPr>
          <p:spPr>
            <a:xfrm>
              <a:off x="2495347" y="3822059"/>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36" name="Freeform 435">
              <a:extLst>
                <a:ext uri="{FF2B5EF4-FFF2-40B4-BE49-F238E27FC236}">
                  <a16:creationId xmlns:a16="http://schemas.microsoft.com/office/drawing/2014/main" id="{00149D6A-13B7-29C1-A1C5-E3D6F4589A46}"/>
                </a:ext>
              </a:extLst>
            </p:cNvPr>
            <p:cNvSpPr/>
            <p:nvPr/>
          </p:nvSpPr>
          <p:spPr>
            <a:xfrm>
              <a:off x="2721591" y="3725385"/>
              <a:ext cx="118177" cy="118438"/>
            </a:xfrm>
            <a:custGeom>
              <a:avLst/>
              <a:gdLst>
                <a:gd name="connsiteX0" fmla="*/ 59152 w 118177"/>
                <a:gd name="connsiteY0" fmla="*/ 0 h 118438"/>
                <a:gd name="connsiteX1" fmla="*/ 118178 w 118177"/>
                <a:gd name="connsiteY1" fmla="*/ 118439 h 118438"/>
                <a:gd name="connsiteX2" fmla="*/ 0 w 118177"/>
                <a:gd name="connsiteY2" fmla="*/ 118439 h 118438"/>
                <a:gd name="connsiteX3" fmla="*/ 59152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152" y="0"/>
                  </a:moveTo>
                  <a:lnTo>
                    <a:pt x="118178"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37" name="Freeform 436">
              <a:extLst>
                <a:ext uri="{FF2B5EF4-FFF2-40B4-BE49-F238E27FC236}">
                  <a16:creationId xmlns:a16="http://schemas.microsoft.com/office/drawing/2014/main" id="{8995DEF0-D322-3FBA-ADB8-0462733E91F1}"/>
                </a:ext>
              </a:extLst>
            </p:cNvPr>
            <p:cNvSpPr/>
            <p:nvPr/>
          </p:nvSpPr>
          <p:spPr>
            <a:xfrm>
              <a:off x="2821062" y="3680970"/>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38" name="Freeform 437">
              <a:extLst>
                <a:ext uri="{FF2B5EF4-FFF2-40B4-BE49-F238E27FC236}">
                  <a16:creationId xmlns:a16="http://schemas.microsoft.com/office/drawing/2014/main" id="{FC94387C-4C3E-8C8A-C288-6A850193AF1F}"/>
                </a:ext>
              </a:extLst>
            </p:cNvPr>
            <p:cNvSpPr/>
            <p:nvPr/>
          </p:nvSpPr>
          <p:spPr>
            <a:xfrm>
              <a:off x="2851776" y="3668823"/>
              <a:ext cx="118177" cy="118438"/>
            </a:xfrm>
            <a:custGeom>
              <a:avLst/>
              <a:gdLst>
                <a:gd name="connsiteX0" fmla="*/ 59152 w 118177"/>
                <a:gd name="connsiteY0" fmla="*/ 0 h 118438"/>
                <a:gd name="connsiteX1" fmla="*/ 118178 w 118177"/>
                <a:gd name="connsiteY1" fmla="*/ 118439 h 118438"/>
                <a:gd name="connsiteX2" fmla="*/ 0 w 118177"/>
                <a:gd name="connsiteY2" fmla="*/ 118439 h 118438"/>
                <a:gd name="connsiteX3" fmla="*/ 59152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152" y="0"/>
                  </a:moveTo>
                  <a:lnTo>
                    <a:pt x="118178"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39" name="Freeform 438">
              <a:extLst>
                <a:ext uri="{FF2B5EF4-FFF2-40B4-BE49-F238E27FC236}">
                  <a16:creationId xmlns:a16="http://schemas.microsoft.com/office/drawing/2014/main" id="{76C64CAD-6DD1-27AE-D482-7C6CD4DC026F}"/>
                </a:ext>
              </a:extLst>
            </p:cNvPr>
            <p:cNvSpPr/>
            <p:nvPr/>
          </p:nvSpPr>
          <p:spPr>
            <a:xfrm>
              <a:off x="2873389" y="3644401"/>
              <a:ext cx="118304" cy="118438"/>
            </a:xfrm>
            <a:custGeom>
              <a:avLst/>
              <a:gdLst>
                <a:gd name="connsiteX0" fmla="*/ 59152 w 118304"/>
                <a:gd name="connsiteY0" fmla="*/ 0 h 118438"/>
                <a:gd name="connsiteX1" fmla="*/ 118304 w 118304"/>
                <a:gd name="connsiteY1" fmla="*/ 118439 h 118438"/>
                <a:gd name="connsiteX2" fmla="*/ 0 w 118304"/>
                <a:gd name="connsiteY2" fmla="*/ 118439 h 118438"/>
                <a:gd name="connsiteX3" fmla="*/ 59152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152" y="0"/>
                  </a:moveTo>
                  <a:lnTo>
                    <a:pt x="118304"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40" name="Freeform 439">
              <a:extLst>
                <a:ext uri="{FF2B5EF4-FFF2-40B4-BE49-F238E27FC236}">
                  <a16:creationId xmlns:a16="http://schemas.microsoft.com/office/drawing/2014/main" id="{CC895B58-C4F3-D237-F22C-824538EDDE34}"/>
                </a:ext>
              </a:extLst>
            </p:cNvPr>
            <p:cNvSpPr/>
            <p:nvPr/>
          </p:nvSpPr>
          <p:spPr>
            <a:xfrm>
              <a:off x="2906504" y="3631874"/>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41" name="Freeform 440">
              <a:extLst>
                <a:ext uri="{FF2B5EF4-FFF2-40B4-BE49-F238E27FC236}">
                  <a16:creationId xmlns:a16="http://schemas.microsoft.com/office/drawing/2014/main" id="{79BA2A7B-73FE-3087-3EAF-CFE217385263}"/>
                </a:ext>
              </a:extLst>
            </p:cNvPr>
            <p:cNvSpPr/>
            <p:nvPr/>
          </p:nvSpPr>
          <p:spPr>
            <a:xfrm>
              <a:off x="2962117" y="3583916"/>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42" name="Freeform 441">
              <a:extLst>
                <a:ext uri="{FF2B5EF4-FFF2-40B4-BE49-F238E27FC236}">
                  <a16:creationId xmlns:a16="http://schemas.microsoft.com/office/drawing/2014/main" id="{743D28CC-B6DB-E326-8607-F5C4092DE7F6}"/>
                </a:ext>
              </a:extLst>
            </p:cNvPr>
            <p:cNvSpPr/>
            <p:nvPr/>
          </p:nvSpPr>
          <p:spPr>
            <a:xfrm>
              <a:off x="3114168" y="3552029"/>
              <a:ext cx="118177" cy="118438"/>
            </a:xfrm>
            <a:custGeom>
              <a:avLst/>
              <a:gdLst>
                <a:gd name="connsiteX0" fmla="*/ 59152 w 118177"/>
                <a:gd name="connsiteY0" fmla="*/ 0 h 118438"/>
                <a:gd name="connsiteX1" fmla="*/ 118178 w 118177"/>
                <a:gd name="connsiteY1" fmla="*/ 118439 h 118438"/>
                <a:gd name="connsiteX2" fmla="*/ 0 w 118177"/>
                <a:gd name="connsiteY2" fmla="*/ 118439 h 118438"/>
                <a:gd name="connsiteX3" fmla="*/ 59152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152" y="0"/>
                  </a:moveTo>
                  <a:lnTo>
                    <a:pt x="118178"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43" name="Freeform 442">
              <a:extLst>
                <a:ext uri="{FF2B5EF4-FFF2-40B4-BE49-F238E27FC236}">
                  <a16:creationId xmlns:a16="http://schemas.microsoft.com/office/drawing/2014/main" id="{048A5A73-FC95-395C-6AE3-210D003EFA63}"/>
                </a:ext>
              </a:extLst>
            </p:cNvPr>
            <p:cNvSpPr/>
            <p:nvPr/>
          </p:nvSpPr>
          <p:spPr>
            <a:xfrm>
              <a:off x="3147283" y="3537983"/>
              <a:ext cx="118303" cy="118312"/>
            </a:xfrm>
            <a:custGeom>
              <a:avLst/>
              <a:gdLst>
                <a:gd name="connsiteX0" fmla="*/ 59152 w 118303"/>
                <a:gd name="connsiteY0" fmla="*/ 0 h 118312"/>
                <a:gd name="connsiteX1" fmla="*/ 118304 w 118303"/>
                <a:gd name="connsiteY1" fmla="*/ 118312 h 118312"/>
                <a:gd name="connsiteX2" fmla="*/ 0 w 118303"/>
                <a:gd name="connsiteY2" fmla="*/ 118312 h 118312"/>
                <a:gd name="connsiteX3" fmla="*/ 59152 w 118303"/>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3"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44" name="Freeform 443">
              <a:extLst>
                <a:ext uri="{FF2B5EF4-FFF2-40B4-BE49-F238E27FC236}">
                  <a16:creationId xmlns:a16="http://schemas.microsoft.com/office/drawing/2014/main" id="{34D4BC20-3B3A-FB4A-B3A3-EAC6636CCFC1}"/>
                </a:ext>
              </a:extLst>
            </p:cNvPr>
            <p:cNvSpPr/>
            <p:nvPr/>
          </p:nvSpPr>
          <p:spPr>
            <a:xfrm>
              <a:off x="3214651" y="3450546"/>
              <a:ext cx="118304" cy="118438"/>
            </a:xfrm>
            <a:custGeom>
              <a:avLst/>
              <a:gdLst>
                <a:gd name="connsiteX0" fmla="*/ 59152 w 118304"/>
                <a:gd name="connsiteY0" fmla="*/ 0 h 118438"/>
                <a:gd name="connsiteX1" fmla="*/ 118304 w 118304"/>
                <a:gd name="connsiteY1" fmla="*/ 118439 h 118438"/>
                <a:gd name="connsiteX2" fmla="*/ 0 w 118304"/>
                <a:gd name="connsiteY2" fmla="*/ 118439 h 118438"/>
                <a:gd name="connsiteX3" fmla="*/ 59152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152" y="0"/>
                  </a:moveTo>
                  <a:lnTo>
                    <a:pt x="118304"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45" name="Freeform 444">
              <a:extLst>
                <a:ext uri="{FF2B5EF4-FFF2-40B4-BE49-F238E27FC236}">
                  <a16:creationId xmlns:a16="http://schemas.microsoft.com/office/drawing/2014/main" id="{F5C440FE-0815-626A-0B28-5A1A361D7356}"/>
                </a:ext>
              </a:extLst>
            </p:cNvPr>
            <p:cNvSpPr/>
            <p:nvPr/>
          </p:nvSpPr>
          <p:spPr>
            <a:xfrm>
              <a:off x="3325876" y="3435615"/>
              <a:ext cx="118177" cy="118438"/>
            </a:xfrm>
            <a:custGeom>
              <a:avLst/>
              <a:gdLst>
                <a:gd name="connsiteX0" fmla="*/ 59152 w 118177"/>
                <a:gd name="connsiteY0" fmla="*/ 0 h 118438"/>
                <a:gd name="connsiteX1" fmla="*/ 118178 w 118177"/>
                <a:gd name="connsiteY1" fmla="*/ 118439 h 118438"/>
                <a:gd name="connsiteX2" fmla="*/ 0 w 118177"/>
                <a:gd name="connsiteY2" fmla="*/ 118439 h 118438"/>
                <a:gd name="connsiteX3" fmla="*/ 59152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152" y="0"/>
                  </a:moveTo>
                  <a:lnTo>
                    <a:pt x="118178"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46" name="Freeform 445">
              <a:extLst>
                <a:ext uri="{FF2B5EF4-FFF2-40B4-BE49-F238E27FC236}">
                  <a16:creationId xmlns:a16="http://schemas.microsoft.com/office/drawing/2014/main" id="{583FE49F-5C32-8C0B-05F8-BE1CA72F0233}"/>
                </a:ext>
              </a:extLst>
            </p:cNvPr>
            <p:cNvSpPr/>
            <p:nvPr/>
          </p:nvSpPr>
          <p:spPr>
            <a:xfrm>
              <a:off x="3372136" y="3427263"/>
              <a:ext cx="118304" cy="118438"/>
            </a:xfrm>
            <a:custGeom>
              <a:avLst/>
              <a:gdLst>
                <a:gd name="connsiteX0" fmla="*/ 59152 w 118304"/>
                <a:gd name="connsiteY0" fmla="*/ 0 h 118438"/>
                <a:gd name="connsiteX1" fmla="*/ 118304 w 118304"/>
                <a:gd name="connsiteY1" fmla="*/ 118439 h 118438"/>
                <a:gd name="connsiteX2" fmla="*/ 0 w 118304"/>
                <a:gd name="connsiteY2" fmla="*/ 118439 h 118438"/>
                <a:gd name="connsiteX3" fmla="*/ 59152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152" y="0"/>
                  </a:moveTo>
                  <a:lnTo>
                    <a:pt x="118304"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47" name="Freeform 446">
              <a:extLst>
                <a:ext uri="{FF2B5EF4-FFF2-40B4-BE49-F238E27FC236}">
                  <a16:creationId xmlns:a16="http://schemas.microsoft.com/office/drawing/2014/main" id="{20C8BA48-EA4C-F398-5901-EA9B0FC4D24C}"/>
                </a:ext>
              </a:extLst>
            </p:cNvPr>
            <p:cNvSpPr/>
            <p:nvPr/>
          </p:nvSpPr>
          <p:spPr>
            <a:xfrm>
              <a:off x="3565897" y="3399552"/>
              <a:ext cx="118303" cy="118438"/>
            </a:xfrm>
            <a:custGeom>
              <a:avLst/>
              <a:gdLst>
                <a:gd name="connsiteX0" fmla="*/ 59152 w 118303"/>
                <a:gd name="connsiteY0" fmla="*/ 0 h 118438"/>
                <a:gd name="connsiteX1" fmla="*/ 118304 w 118303"/>
                <a:gd name="connsiteY1" fmla="*/ 118439 h 118438"/>
                <a:gd name="connsiteX2" fmla="*/ 0 w 118303"/>
                <a:gd name="connsiteY2" fmla="*/ 118439 h 118438"/>
                <a:gd name="connsiteX3" fmla="*/ 59152 w 118303"/>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3" h="118438">
                  <a:moveTo>
                    <a:pt x="59152" y="0"/>
                  </a:moveTo>
                  <a:lnTo>
                    <a:pt x="118304"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48" name="Freeform 447">
              <a:extLst>
                <a:ext uri="{FF2B5EF4-FFF2-40B4-BE49-F238E27FC236}">
                  <a16:creationId xmlns:a16="http://schemas.microsoft.com/office/drawing/2014/main" id="{81556269-B21E-1743-B775-DFC2E148F122}"/>
                </a:ext>
              </a:extLst>
            </p:cNvPr>
            <p:cNvSpPr/>
            <p:nvPr/>
          </p:nvSpPr>
          <p:spPr>
            <a:xfrm>
              <a:off x="3879731" y="3288705"/>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49" name="Freeform 448">
              <a:extLst>
                <a:ext uri="{FF2B5EF4-FFF2-40B4-BE49-F238E27FC236}">
                  <a16:creationId xmlns:a16="http://schemas.microsoft.com/office/drawing/2014/main" id="{423261CB-2F65-1B83-F8AA-B616E2281EEC}"/>
                </a:ext>
              </a:extLst>
            </p:cNvPr>
            <p:cNvSpPr/>
            <p:nvPr/>
          </p:nvSpPr>
          <p:spPr>
            <a:xfrm>
              <a:off x="5841101" y="3143947"/>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50" name="Freeform 449">
              <a:extLst>
                <a:ext uri="{FF2B5EF4-FFF2-40B4-BE49-F238E27FC236}">
                  <a16:creationId xmlns:a16="http://schemas.microsoft.com/office/drawing/2014/main" id="{9BC8EF4D-CD43-5794-99B1-33A3C047B0D4}"/>
                </a:ext>
              </a:extLst>
            </p:cNvPr>
            <p:cNvSpPr/>
            <p:nvPr/>
          </p:nvSpPr>
          <p:spPr>
            <a:xfrm>
              <a:off x="3227543" y="3480788"/>
              <a:ext cx="125255" cy="48463"/>
            </a:xfrm>
            <a:custGeom>
              <a:avLst/>
              <a:gdLst>
                <a:gd name="connsiteX0" fmla="*/ 0 w 125255"/>
                <a:gd name="connsiteY0" fmla="*/ 0 h 48463"/>
                <a:gd name="connsiteX1" fmla="*/ 125256 w 125255"/>
                <a:gd name="connsiteY1" fmla="*/ 0 h 48463"/>
                <a:gd name="connsiteX2" fmla="*/ 125256 w 125255"/>
                <a:gd name="connsiteY2" fmla="*/ 48464 h 48463"/>
                <a:gd name="connsiteX3" fmla="*/ 0 w 125255"/>
                <a:gd name="connsiteY3" fmla="*/ 48464 h 48463"/>
              </a:gdLst>
              <a:ahLst/>
              <a:cxnLst>
                <a:cxn ang="0">
                  <a:pos x="connsiteX0" y="connsiteY0"/>
                </a:cxn>
                <a:cxn ang="0">
                  <a:pos x="connsiteX1" y="connsiteY1"/>
                </a:cxn>
                <a:cxn ang="0">
                  <a:pos x="connsiteX2" y="connsiteY2"/>
                </a:cxn>
                <a:cxn ang="0">
                  <a:pos x="connsiteX3" y="connsiteY3"/>
                </a:cxn>
              </a:cxnLst>
              <a:rect l="l" t="t" r="r" b="b"/>
              <a:pathLst>
                <a:path w="125255" h="48463">
                  <a:moveTo>
                    <a:pt x="0" y="0"/>
                  </a:moveTo>
                  <a:lnTo>
                    <a:pt x="125256" y="0"/>
                  </a:lnTo>
                  <a:lnTo>
                    <a:pt x="125256" y="48464"/>
                  </a:lnTo>
                  <a:lnTo>
                    <a:pt x="0" y="48464"/>
                  </a:lnTo>
                  <a:close/>
                </a:path>
              </a:pathLst>
            </a:custGeom>
            <a:solidFill>
              <a:srgbClr val="00836B"/>
            </a:solidFill>
            <a:ln w="12630" cap="flat">
              <a:noFill/>
              <a:prstDash val="solid"/>
              <a:miter/>
            </a:ln>
          </p:spPr>
          <p:txBody>
            <a:bodyPr rtlCol="0" anchor="ctr"/>
            <a:lstStyle/>
            <a:p>
              <a:pPr defTabSz="914469"/>
              <a:endParaRPr lang="en-US">
                <a:solidFill>
                  <a:srgbClr val="433F3F"/>
                </a:solidFill>
                <a:latin typeface="+mj-lt"/>
              </a:endParaRPr>
            </a:p>
          </p:txBody>
        </p:sp>
        <p:sp>
          <p:nvSpPr>
            <p:cNvPr id="451" name="Freeform 450">
              <a:extLst>
                <a:ext uri="{FF2B5EF4-FFF2-40B4-BE49-F238E27FC236}">
                  <a16:creationId xmlns:a16="http://schemas.microsoft.com/office/drawing/2014/main" id="{22F5E3F6-042D-A2E6-6080-CBE2143F8FBE}"/>
                </a:ext>
              </a:extLst>
            </p:cNvPr>
            <p:cNvSpPr/>
            <p:nvPr/>
          </p:nvSpPr>
          <p:spPr>
            <a:xfrm>
              <a:off x="1221430" y="3196080"/>
              <a:ext cx="4676673" cy="1993338"/>
            </a:xfrm>
            <a:custGeom>
              <a:avLst/>
              <a:gdLst>
                <a:gd name="connsiteX0" fmla="*/ 0 w 4676673"/>
                <a:gd name="connsiteY0" fmla="*/ 1993339 h 1993338"/>
                <a:gd name="connsiteX1" fmla="*/ 182891 w 4676673"/>
                <a:gd name="connsiteY1" fmla="*/ 1892868 h 1993338"/>
                <a:gd name="connsiteX2" fmla="*/ 280214 w 4676673"/>
                <a:gd name="connsiteY2" fmla="*/ 1776201 h 1993338"/>
                <a:gd name="connsiteX3" fmla="*/ 360094 w 4676673"/>
                <a:gd name="connsiteY3" fmla="*/ 1637010 h 1993338"/>
                <a:gd name="connsiteX4" fmla="*/ 400919 w 4676673"/>
                <a:gd name="connsiteY4" fmla="*/ 1546283 h 1993338"/>
                <a:gd name="connsiteX5" fmla="*/ 423417 w 4676673"/>
                <a:gd name="connsiteY5" fmla="*/ 1447078 h 1993338"/>
                <a:gd name="connsiteX6" fmla="*/ 472458 w 4676673"/>
                <a:gd name="connsiteY6" fmla="*/ 1381279 h 1993338"/>
                <a:gd name="connsiteX7" fmla="*/ 539067 w 4676673"/>
                <a:gd name="connsiteY7" fmla="*/ 1309659 h 1993338"/>
                <a:gd name="connsiteX8" fmla="*/ 609847 w 4676673"/>
                <a:gd name="connsiteY8" fmla="*/ 1234622 h 1993338"/>
                <a:gd name="connsiteX9" fmla="*/ 658888 w 4676673"/>
                <a:gd name="connsiteY9" fmla="*/ 1205519 h 1993338"/>
                <a:gd name="connsiteX10" fmla="*/ 873630 w 4676673"/>
                <a:gd name="connsiteY10" fmla="*/ 1053927 h 1993338"/>
                <a:gd name="connsiteX11" fmla="*/ 1040848 w 4676673"/>
                <a:gd name="connsiteY11" fmla="*/ 941436 h 1993338"/>
                <a:gd name="connsiteX12" fmla="*/ 1244720 w 4676673"/>
                <a:gd name="connsiteY12" fmla="*/ 765549 h 1993338"/>
                <a:gd name="connsiteX13" fmla="*/ 1338757 w 4676673"/>
                <a:gd name="connsiteY13" fmla="*/ 694815 h 1993338"/>
                <a:gd name="connsiteX14" fmla="*/ 1563484 w 4676673"/>
                <a:gd name="connsiteY14" fmla="*/ 593206 h 1993338"/>
                <a:gd name="connsiteX15" fmla="*/ 1729944 w 4676673"/>
                <a:gd name="connsiteY15" fmla="*/ 511463 h 1993338"/>
                <a:gd name="connsiteX16" fmla="*/ 1810582 w 4676673"/>
                <a:gd name="connsiteY16" fmla="*/ 454015 h 1993338"/>
                <a:gd name="connsiteX17" fmla="*/ 1960358 w 4676673"/>
                <a:gd name="connsiteY17" fmla="*/ 414915 h 1993338"/>
                <a:gd name="connsiteX18" fmla="*/ 2061093 w 4676673"/>
                <a:gd name="connsiteY18" fmla="*/ 317355 h 1993338"/>
                <a:gd name="connsiteX19" fmla="*/ 2202528 w 4676673"/>
                <a:gd name="connsiteY19" fmla="*/ 281545 h 1993338"/>
                <a:gd name="connsiteX20" fmla="*/ 2400586 w 4676673"/>
                <a:gd name="connsiteY20" fmla="*/ 264969 h 1993338"/>
                <a:gd name="connsiteX21" fmla="*/ 2719349 w 4676673"/>
                <a:gd name="connsiteY21" fmla="*/ 159057 h 1993338"/>
                <a:gd name="connsiteX22" fmla="*/ 4676674 w 4676673"/>
                <a:gd name="connsiteY22" fmla="*/ 0 h 199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6673" h="1993338">
                  <a:moveTo>
                    <a:pt x="0" y="1993339"/>
                  </a:moveTo>
                  <a:lnTo>
                    <a:pt x="182891" y="1892868"/>
                  </a:lnTo>
                  <a:lnTo>
                    <a:pt x="280214" y="1776201"/>
                  </a:lnTo>
                  <a:lnTo>
                    <a:pt x="360094" y="1637010"/>
                  </a:lnTo>
                  <a:lnTo>
                    <a:pt x="400919" y="1546283"/>
                  </a:lnTo>
                  <a:lnTo>
                    <a:pt x="423417" y="1447078"/>
                  </a:lnTo>
                  <a:lnTo>
                    <a:pt x="472458" y="1381279"/>
                  </a:lnTo>
                  <a:lnTo>
                    <a:pt x="539067" y="1309659"/>
                  </a:lnTo>
                  <a:lnTo>
                    <a:pt x="609847" y="1234622"/>
                  </a:lnTo>
                  <a:lnTo>
                    <a:pt x="658888" y="1205519"/>
                  </a:lnTo>
                  <a:lnTo>
                    <a:pt x="873630" y="1053927"/>
                  </a:lnTo>
                  <a:lnTo>
                    <a:pt x="1040848" y="941436"/>
                  </a:lnTo>
                  <a:lnTo>
                    <a:pt x="1244720" y="765549"/>
                  </a:lnTo>
                  <a:lnTo>
                    <a:pt x="1338757" y="694815"/>
                  </a:lnTo>
                  <a:lnTo>
                    <a:pt x="1563484" y="593206"/>
                  </a:lnTo>
                  <a:lnTo>
                    <a:pt x="1729944" y="511463"/>
                  </a:lnTo>
                  <a:lnTo>
                    <a:pt x="1810582" y="454015"/>
                  </a:lnTo>
                  <a:lnTo>
                    <a:pt x="1960358" y="414915"/>
                  </a:lnTo>
                  <a:lnTo>
                    <a:pt x="2061093" y="317355"/>
                  </a:lnTo>
                  <a:lnTo>
                    <a:pt x="2202528" y="281545"/>
                  </a:lnTo>
                  <a:lnTo>
                    <a:pt x="2400586" y="264969"/>
                  </a:lnTo>
                  <a:lnTo>
                    <a:pt x="2719349" y="159057"/>
                  </a:lnTo>
                  <a:lnTo>
                    <a:pt x="4676674" y="0"/>
                  </a:lnTo>
                </a:path>
              </a:pathLst>
            </a:custGeom>
            <a:noFill/>
            <a:ln w="1313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52" name="Rectangle 451">
              <a:extLst>
                <a:ext uri="{FF2B5EF4-FFF2-40B4-BE49-F238E27FC236}">
                  <a16:creationId xmlns:a16="http://schemas.microsoft.com/office/drawing/2014/main" id="{29AE460A-B28D-435E-5F3D-7D23C8FEE4DA}"/>
                </a:ext>
              </a:extLst>
            </p:cNvPr>
            <p:cNvSpPr/>
            <p:nvPr/>
          </p:nvSpPr>
          <p:spPr>
            <a:xfrm rot="16200000">
              <a:off x="-485490" y="4064315"/>
              <a:ext cx="2384397" cy="265605"/>
            </a:xfrm>
            <a:prstGeom prst="rect">
              <a:avLst/>
            </a:prstGeom>
          </p:spPr>
          <p:txBody>
            <a:bodyPr wrap="square">
              <a:spAutoFit/>
            </a:bodyPr>
            <a:lstStyle/>
            <a:p>
              <a:pPr algn="ctr" defTabSz="914606">
                <a:defRPr/>
              </a:pPr>
              <a:r>
                <a:rPr lang="en-US" sz="1000" b="1" dirty="0">
                  <a:solidFill>
                    <a:srgbClr val="433F3F"/>
                  </a:solidFill>
                  <a:latin typeface="+mj-lt"/>
                </a:rPr>
                <a:t>True positive rate (sensitivity)</a:t>
              </a:r>
              <a:endParaRPr lang="en-GB" sz="1000" dirty="0">
                <a:solidFill>
                  <a:srgbClr val="433F3F"/>
                </a:solidFill>
                <a:latin typeface="+mj-lt"/>
              </a:endParaRPr>
            </a:p>
          </p:txBody>
        </p:sp>
        <p:sp>
          <p:nvSpPr>
            <p:cNvPr id="453" name="Rectangle 452">
              <a:extLst>
                <a:ext uri="{FF2B5EF4-FFF2-40B4-BE49-F238E27FC236}">
                  <a16:creationId xmlns:a16="http://schemas.microsoft.com/office/drawing/2014/main" id="{D61AE8E1-081C-AE71-77C3-B162A82F6C5C}"/>
                </a:ext>
              </a:extLst>
            </p:cNvPr>
            <p:cNvSpPr/>
            <p:nvPr/>
          </p:nvSpPr>
          <p:spPr>
            <a:xfrm>
              <a:off x="712802" y="3068756"/>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100</a:t>
              </a:r>
              <a:endParaRPr lang="en-GB" sz="800" dirty="0">
                <a:solidFill>
                  <a:srgbClr val="433F3F"/>
                </a:solidFill>
                <a:latin typeface="+mj-lt"/>
              </a:endParaRPr>
            </a:p>
          </p:txBody>
        </p:sp>
        <p:sp>
          <p:nvSpPr>
            <p:cNvPr id="454" name="Rectangle 453">
              <a:extLst>
                <a:ext uri="{FF2B5EF4-FFF2-40B4-BE49-F238E27FC236}">
                  <a16:creationId xmlns:a16="http://schemas.microsoft.com/office/drawing/2014/main" id="{E4772EF4-0944-0031-E8BB-88D9C8075237}"/>
                </a:ext>
              </a:extLst>
            </p:cNvPr>
            <p:cNvSpPr/>
            <p:nvPr/>
          </p:nvSpPr>
          <p:spPr>
            <a:xfrm>
              <a:off x="780365" y="5048664"/>
              <a:ext cx="291236" cy="231264"/>
            </a:xfrm>
            <a:prstGeom prst="rect">
              <a:avLst/>
            </a:prstGeom>
          </p:spPr>
          <p:txBody>
            <a:bodyPr wrap="square" lIns="0" rIns="0">
              <a:spAutoFit/>
            </a:bodyPr>
            <a:lstStyle/>
            <a:p>
              <a:pPr algn="r" defTabSz="914606">
                <a:defRPr/>
              </a:pPr>
              <a:r>
                <a:rPr lang="en-US" sz="800" dirty="0">
                  <a:solidFill>
                    <a:srgbClr val="433F3F"/>
                  </a:solidFill>
                  <a:latin typeface="+mj-lt"/>
                </a:rPr>
                <a:t>0</a:t>
              </a:r>
              <a:endParaRPr lang="en-GB" sz="800" dirty="0">
                <a:solidFill>
                  <a:srgbClr val="433F3F"/>
                </a:solidFill>
                <a:latin typeface="+mj-lt"/>
              </a:endParaRPr>
            </a:p>
          </p:txBody>
        </p:sp>
        <p:sp>
          <p:nvSpPr>
            <p:cNvPr id="459" name="TextBox 458">
              <a:extLst>
                <a:ext uri="{FF2B5EF4-FFF2-40B4-BE49-F238E27FC236}">
                  <a16:creationId xmlns:a16="http://schemas.microsoft.com/office/drawing/2014/main" id="{5C58D2E4-4113-7484-856A-1DAC2891476F}"/>
                </a:ext>
              </a:extLst>
            </p:cNvPr>
            <p:cNvSpPr txBox="1"/>
            <p:nvPr/>
          </p:nvSpPr>
          <p:spPr>
            <a:xfrm>
              <a:off x="1491736" y="5500918"/>
              <a:ext cx="3806680" cy="264301"/>
            </a:xfrm>
            <a:prstGeom prst="rect">
              <a:avLst/>
            </a:prstGeom>
            <a:noFill/>
          </p:spPr>
          <p:txBody>
            <a:bodyPr wrap="square" rtlCol="0">
              <a:spAutoFit/>
            </a:bodyPr>
            <a:lstStyle/>
            <a:p>
              <a:pPr algn="ctr" defTabSz="914469"/>
              <a:r>
                <a:rPr lang="en-GB" sz="1000" b="1" dirty="0">
                  <a:solidFill>
                    <a:srgbClr val="433F3F"/>
                  </a:solidFill>
                  <a:latin typeface="+mj-lt"/>
                  <a:sym typeface="Trebuchet MS"/>
                  <a:rtl val="0"/>
                </a:rPr>
                <a:t>False positivity rate (100-specificity)</a:t>
              </a:r>
            </a:p>
          </p:txBody>
        </p:sp>
        <p:sp>
          <p:nvSpPr>
            <p:cNvPr id="460" name="TextBox 459">
              <a:extLst>
                <a:ext uri="{FF2B5EF4-FFF2-40B4-BE49-F238E27FC236}">
                  <a16:creationId xmlns:a16="http://schemas.microsoft.com/office/drawing/2014/main" id="{3F3252D5-5C0D-7D3C-467E-562CE753FCCD}"/>
                </a:ext>
              </a:extLst>
            </p:cNvPr>
            <p:cNvSpPr txBox="1"/>
            <p:nvPr/>
          </p:nvSpPr>
          <p:spPr>
            <a:xfrm>
              <a:off x="1006827" y="5251346"/>
              <a:ext cx="431999" cy="231264"/>
            </a:xfrm>
            <a:prstGeom prst="rect">
              <a:avLst/>
            </a:prstGeom>
            <a:noFill/>
          </p:spPr>
          <p:txBody>
            <a:bodyPr wrap="square" rtlCol="0">
              <a:spAutoFit/>
            </a:bodyPr>
            <a:lstStyle/>
            <a:p>
              <a:pPr algn="ctr" defTabSz="914469"/>
              <a:r>
                <a:rPr lang="en-GB" sz="800" dirty="0">
                  <a:solidFill>
                    <a:srgbClr val="433F3F"/>
                  </a:solidFill>
                  <a:latin typeface="+mj-lt"/>
                  <a:sym typeface="Trebuchet MS"/>
                  <a:rtl val="0"/>
                </a:rPr>
                <a:t>0</a:t>
              </a:r>
            </a:p>
          </p:txBody>
        </p:sp>
        <p:sp>
          <p:nvSpPr>
            <p:cNvPr id="461" name="TextBox 460">
              <a:extLst>
                <a:ext uri="{FF2B5EF4-FFF2-40B4-BE49-F238E27FC236}">
                  <a16:creationId xmlns:a16="http://schemas.microsoft.com/office/drawing/2014/main" id="{C83583A7-346C-5680-B5F1-9175BAE9B606}"/>
                </a:ext>
              </a:extLst>
            </p:cNvPr>
            <p:cNvSpPr txBox="1"/>
            <p:nvPr/>
          </p:nvSpPr>
          <p:spPr>
            <a:xfrm>
              <a:off x="2171415" y="5251346"/>
              <a:ext cx="431999" cy="231264"/>
            </a:xfrm>
            <a:prstGeom prst="rect">
              <a:avLst/>
            </a:prstGeom>
            <a:noFill/>
          </p:spPr>
          <p:txBody>
            <a:bodyPr wrap="square" rtlCol="0">
              <a:spAutoFit/>
            </a:bodyPr>
            <a:lstStyle/>
            <a:p>
              <a:pPr algn="ctr" defTabSz="914469"/>
              <a:r>
                <a:rPr lang="en-GB" sz="800" dirty="0">
                  <a:solidFill>
                    <a:srgbClr val="433F3F"/>
                  </a:solidFill>
                  <a:latin typeface="+mj-lt"/>
                  <a:sym typeface="Trebuchet MS"/>
                  <a:rtl val="0"/>
                </a:rPr>
                <a:t>25</a:t>
              </a:r>
            </a:p>
          </p:txBody>
        </p:sp>
        <p:sp>
          <p:nvSpPr>
            <p:cNvPr id="462" name="TextBox 461">
              <a:extLst>
                <a:ext uri="{FF2B5EF4-FFF2-40B4-BE49-F238E27FC236}">
                  <a16:creationId xmlns:a16="http://schemas.microsoft.com/office/drawing/2014/main" id="{E61A4423-1BB6-88D9-1DE0-B83D5C85C1AF}"/>
                </a:ext>
              </a:extLst>
            </p:cNvPr>
            <p:cNvSpPr txBox="1"/>
            <p:nvPr/>
          </p:nvSpPr>
          <p:spPr>
            <a:xfrm>
              <a:off x="3337570" y="5251346"/>
              <a:ext cx="431999" cy="231264"/>
            </a:xfrm>
            <a:prstGeom prst="rect">
              <a:avLst/>
            </a:prstGeom>
            <a:noFill/>
          </p:spPr>
          <p:txBody>
            <a:bodyPr wrap="square" rtlCol="0">
              <a:spAutoFit/>
            </a:bodyPr>
            <a:lstStyle/>
            <a:p>
              <a:pPr algn="ctr" defTabSz="914469"/>
              <a:r>
                <a:rPr lang="en-GB" sz="800" dirty="0">
                  <a:solidFill>
                    <a:srgbClr val="433F3F"/>
                  </a:solidFill>
                  <a:latin typeface="+mj-lt"/>
                  <a:sym typeface="Trebuchet MS"/>
                  <a:rtl val="0"/>
                </a:rPr>
                <a:t>50</a:t>
              </a:r>
            </a:p>
          </p:txBody>
        </p:sp>
        <p:sp>
          <p:nvSpPr>
            <p:cNvPr id="463" name="TextBox 462">
              <a:extLst>
                <a:ext uri="{FF2B5EF4-FFF2-40B4-BE49-F238E27FC236}">
                  <a16:creationId xmlns:a16="http://schemas.microsoft.com/office/drawing/2014/main" id="{14F64BB6-D73F-3C69-D4D0-51FD79F8BAD9}"/>
                </a:ext>
              </a:extLst>
            </p:cNvPr>
            <p:cNvSpPr txBox="1"/>
            <p:nvPr/>
          </p:nvSpPr>
          <p:spPr>
            <a:xfrm>
              <a:off x="4509877" y="5251346"/>
              <a:ext cx="431999" cy="231264"/>
            </a:xfrm>
            <a:prstGeom prst="rect">
              <a:avLst/>
            </a:prstGeom>
            <a:noFill/>
          </p:spPr>
          <p:txBody>
            <a:bodyPr wrap="square" rtlCol="0">
              <a:spAutoFit/>
            </a:bodyPr>
            <a:lstStyle/>
            <a:p>
              <a:pPr algn="ctr" defTabSz="914469"/>
              <a:r>
                <a:rPr lang="en-GB" sz="800" dirty="0">
                  <a:solidFill>
                    <a:srgbClr val="433F3F"/>
                  </a:solidFill>
                  <a:latin typeface="+mj-lt"/>
                  <a:sym typeface="Trebuchet MS"/>
                  <a:rtl val="0"/>
                </a:rPr>
                <a:t>75</a:t>
              </a:r>
            </a:p>
          </p:txBody>
        </p:sp>
        <p:sp>
          <p:nvSpPr>
            <p:cNvPr id="464" name="TextBox 463">
              <a:extLst>
                <a:ext uri="{FF2B5EF4-FFF2-40B4-BE49-F238E27FC236}">
                  <a16:creationId xmlns:a16="http://schemas.microsoft.com/office/drawing/2014/main" id="{C9B77AEC-F3F4-2FB8-2CB2-097E592B04F4}"/>
                </a:ext>
              </a:extLst>
            </p:cNvPr>
            <p:cNvSpPr txBox="1"/>
            <p:nvPr/>
          </p:nvSpPr>
          <p:spPr>
            <a:xfrm>
              <a:off x="5589997" y="5251346"/>
              <a:ext cx="592496" cy="231264"/>
            </a:xfrm>
            <a:prstGeom prst="rect">
              <a:avLst/>
            </a:prstGeom>
            <a:noFill/>
          </p:spPr>
          <p:txBody>
            <a:bodyPr wrap="square" rtlCol="0">
              <a:spAutoFit/>
            </a:bodyPr>
            <a:lstStyle/>
            <a:p>
              <a:pPr algn="ctr" defTabSz="914469"/>
              <a:r>
                <a:rPr lang="en-GB" sz="800" spc="-13" dirty="0">
                  <a:solidFill>
                    <a:srgbClr val="433F3F"/>
                  </a:solidFill>
                  <a:latin typeface="+mj-lt"/>
                  <a:sym typeface="Trebuchet MS"/>
                  <a:rtl val="0"/>
                </a:rPr>
                <a:t>100</a:t>
              </a:r>
            </a:p>
          </p:txBody>
        </p:sp>
        <p:sp>
          <p:nvSpPr>
            <p:cNvPr id="465" name="TextBox 464">
              <a:extLst>
                <a:ext uri="{FF2B5EF4-FFF2-40B4-BE49-F238E27FC236}">
                  <a16:creationId xmlns:a16="http://schemas.microsoft.com/office/drawing/2014/main" id="{48B2B8A0-5472-CC47-6F44-6C28481D8F89}"/>
                </a:ext>
              </a:extLst>
            </p:cNvPr>
            <p:cNvSpPr txBox="1"/>
            <p:nvPr/>
          </p:nvSpPr>
          <p:spPr>
            <a:xfrm>
              <a:off x="5426678" y="4677914"/>
              <a:ext cx="581756" cy="446008"/>
            </a:xfrm>
            <a:prstGeom prst="rect">
              <a:avLst/>
            </a:prstGeom>
            <a:noFill/>
          </p:spPr>
          <p:txBody>
            <a:bodyPr wrap="square" rtlCol="0">
              <a:spAutoFit/>
            </a:bodyPr>
            <a:lstStyle/>
            <a:p>
              <a:pPr algn="ctr" defTabSz="914469"/>
              <a:r>
                <a:rPr lang="en-GB" sz="1000" b="1" spc="-13" dirty="0">
                  <a:solidFill>
                    <a:srgbClr val="433F3F"/>
                  </a:solidFill>
                  <a:latin typeface="+mj-lt"/>
                  <a:sym typeface="Trebuchet MS"/>
                  <a:rtl val="0"/>
                </a:rPr>
                <a:t>AUC</a:t>
              </a:r>
            </a:p>
            <a:p>
              <a:pPr algn="ctr" defTabSz="914469"/>
              <a:r>
                <a:rPr lang="en-GB" sz="1000" b="1" spc="-13" dirty="0">
                  <a:solidFill>
                    <a:srgbClr val="433F3F"/>
                  </a:solidFill>
                  <a:latin typeface="+mj-lt"/>
                  <a:sym typeface="Trebuchet MS"/>
                  <a:rtl val="0"/>
                </a:rPr>
                <a:t>0.74</a:t>
              </a:r>
            </a:p>
          </p:txBody>
        </p:sp>
        <p:sp>
          <p:nvSpPr>
            <p:cNvPr id="541" name="Rectangle 540">
              <a:extLst>
                <a:ext uri="{FF2B5EF4-FFF2-40B4-BE49-F238E27FC236}">
                  <a16:creationId xmlns:a16="http://schemas.microsoft.com/office/drawing/2014/main" id="{0A757652-8CBF-98BD-34D0-276290C4585F}"/>
                </a:ext>
              </a:extLst>
            </p:cNvPr>
            <p:cNvSpPr/>
            <p:nvPr/>
          </p:nvSpPr>
          <p:spPr>
            <a:xfrm>
              <a:off x="1386709" y="4999537"/>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100</a:t>
              </a:r>
              <a:endParaRPr lang="en-GB" sz="800" dirty="0">
                <a:solidFill>
                  <a:srgbClr val="433F3F"/>
                </a:solidFill>
                <a:latin typeface="+mj-lt"/>
              </a:endParaRPr>
            </a:p>
          </p:txBody>
        </p:sp>
        <p:sp>
          <p:nvSpPr>
            <p:cNvPr id="542" name="Rectangle 541">
              <a:extLst>
                <a:ext uri="{FF2B5EF4-FFF2-40B4-BE49-F238E27FC236}">
                  <a16:creationId xmlns:a16="http://schemas.microsoft.com/office/drawing/2014/main" id="{05FC882C-07B0-48EE-37D2-F68DAC060FCD}"/>
                </a:ext>
              </a:extLst>
            </p:cNvPr>
            <p:cNvSpPr/>
            <p:nvPr/>
          </p:nvSpPr>
          <p:spPr>
            <a:xfrm>
              <a:off x="2824117" y="3309664"/>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5</a:t>
              </a:r>
              <a:r>
                <a:rPr lang="en-US" sz="800" baseline="30000" dirty="0">
                  <a:solidFill>
                    <a:srgbClr val="433F3F"/>
                  </a:solidFill>
                  <a:latin typeface="+mj-lt"/>
                </a:rPr>
                <a:t>d</a:t>
              </a:r>
              <a:endParaRPr lang="en-GB" sz="800" dirty="0">
                <a:solidFill>
                  <a:srgbClr val="433F3F"/>
                </a:solidFill>
                <a:latin typeface="+mj-lt"/>
              </a:endParaRPr>
            </a:p>
          </p:txBody>
        </p:sp>
        <p:sp>
          <p:nvSpPr>
            <p:cNvPr id="543" name="Rectangle 542">
              <a:extLst>
                <a:ext uri="{FF2B5EF4-FFF2-40B4-BE49-F238E27FC236}">
                  <a16:creationId xmlns:a16="http://schemas.microsoft.com/office/drawing/2014/main" id="{A87D099B-54F7-E0BB-58A9-660F946837C5}"/>
                </a:ext>
              </a:extLst>
            </p:cNvPr>
            <p:cNvSpPr/>
            <p:nvPr/>
          </p:nvSpPr>
          <p:spPr>
            <a:xfrm>
              <a:off x="1212752" y="4477658"/>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90</a:t>
              </a:r>
              <a:endParaRPr lang="en-GB" sz="800" dirty="0">
                <a:solidFill>
                  <a:srgbClr val="433F3F"/>
                </a:solidFill>
                <a:latin typeface="+mj-lt"/>
              </a:endParaRPr>
            </a:p>
          </p:txBody>
        </p:sp>
        <p:sp>
          <p:nvSpPr>
            <p:cNvPr id="544" name="Rectangle 543">
              <a:extLst>
                <a:ext uri="{FF2B5EF4-FFF2-40B4-BE49-F238E27FC236}">
                  <a16:creationId xmlns:a16="http://schemas.microsoft.com/office/drawing/2014/main" id="{B79576ED-20F5-2A8F-DA2A-63A332AE69D2}"/>
                </a:ext>
              </a:extLst>
            </p:cNvPr>
            <p:cNvSpPr/>
            <p:nvPr/>
          </p:nvSpPr>
          <p:spPr>
            <a:xfrm>
              <a:off x="1417933" y="4210029"/>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80</a:t>
              </a:r>
              <a:endParaRPr lang="en-GB" sz="800" dirty="0">
                <a:solidFill>
                  <a:srgbClr val="433F3F"/>
                </a:solidFill>
                <a:latin typeface="+mj-lt"/>
              </a:endParaRPr>
            </a:p>
          </p:txBody>
        </p:sp>
        <p:sp>
          <p:nvSpPr>
            <p:cNvPr id="545" name="Rectangle 544">
              <a:extLst>
                <a:ext uri="{FF2B5EF4-FFF2-40B4-BE49-F238E27FC236}">
                  <a16:creationId xmlns:a16="http://schemas.microsoft.com/office/drawing/2014/main" id="{72BAD3CE-9376-9779-E8E4-D40E3DE678E2}"/>
                </a:ext>
              </a:extLst>
            </p:cNvPr>
            <p:cNvSpPr/>
            <p:nvPr/>
          </p:nvSpPr>
          <p:spPr>
            <a:xfrm>
              <a:off x="2189598" y="4071754"/>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70</a:t>
              </a:r>
              <a:endParaRPr lang="en-GB" sz="800" dirty="0">
                <a:solidFill>
                  <a:srgbClr val="433F3F"/>
                </a:solidFill>
                <a:latin typeface="+mj-lt"/>
              </a:endParaRPr>
            </a:p>
          </p:txBody>
        </p:sp>
        <p:sp>
          <p:nvSpPr>
            <p:cNvPr id="546" name="Rectangle 545">
              <a:extLst>
                <a:ext uri="{FF2B5EF4-FFF2-40B4-BE49-F238E27FC236}">
                  <a16:creationId xmlns:a16="http://schemas.microsoft.com/office/drawing/2014/main" id="{CBE0DDDA-D466-224D-55E5-DF904B3B0EAD}"/>
                </a:ext>
              </a:extLst>
            </p:cNvPr>
            <p:cNvSpPr/>
            <p:nvPr/>
          </p:nvSpPr>
          <p:spPr>
            <a:xfrm>
              <a:off x="1859520" y="3920096"/>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60</a:t>
              </a:r>
              <a:endParaRPr lang="en-GB" sz="800" dirty="0">
                <a:solidFill>
                  <a:srgbClr val="433F3F"/>
                </a:solidFill>
                <a:latin typeface="+mj-lt"/>
              </a:endParaRPr>
            </a:p>
          </p:txBody>
        </p:sp>
        <p:sp>
          <p:nvSpPr>
            <p:cNvPr id="547" name="Rectangle 546">
              <a:extLst>
                <a:ext uri="{FF2B5EF4-FFF2-40B4-BE49-F238E27FC236}">
                  <a16:creationId xmlns:a16="http://schemas.microsoft.com/office/drawing/2014/main" id="{6823FE30-0EEE-57F7-0054-0F8F60A7CF55}"/>
                </a:ext>
              </a:extLst>
            </p:cNvPr>
            <p:cNvSpPr/>
            <p:nvPr/>
          </p:nvSpPr>
          <p:spPr>
            <a:xfrm>
              <a:off x="2350175" y="3906716"/>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50</a:t>
              </a:r>
              <a:endParaRPr lang="en-GB" sz="800" dirty="0">
                <a:solidFill>
                  <a:srgbClr val="433F3F"/>
                </a:solidFill>
                <a:latin typeface="+mj-lt"/>
              </a:endParaRPr>
            </a:p>
          </p:txBody>
        </p:sp>
        <p:sp>
          <p:nvSpPr>
            <p:cNvPr id="548" name="Rectangle 547">
              <a:extLst>
                <a:ext uri="{FF2B5EF4-FFF2-40B4-BE49-F238E27FC236}">
                  <a16:creationId xmlns:a16="http://schemas.microsoft.com/office/drawing/2014/main" id="{4D4221AD-9A3D-DD84-D2C6-31CE98CEFE8E}"/>
                </a:ext>
              </a:extLst>
            </p:cNvPr>
            <p:cNvSpPr/>
            <p:nvPr/>
          </p:nvSpPr>
          <p:spPr>
            <a:xfrm>
              <a:off x="2006717" y="3777361"/>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40</a:t>
              </a:r>
              <a:endParaRPr lang="en-GB" sz="800" dirty="0">
                <a:solidFill>
                  <a:srgbClr val="433F3F"/>
                </a:solidFill>
                <a:latin typeface="+mj-lt"/>
              </a:endParaRPr>
            </a:p>
          </p:txBody>
        </p:sp>
        <p:sp>
          <p:nvSpPr>
            <p:cNvPr id="549" name="Rectangle 548">
              <a:extLst>
                <a:ext uri="{FF2B5EF4-FFF2-40B4-BE49-F238E27FC236}">
                  <a16:creationId xmlns:a16="http://schemas.microsoft.com/office/drawing/2014/main" id="{E2D66D60-1416-2688-C4A2-60FA89AF2DA3}"/>
                </a:ext>
              </a:extLst>
            </p:cNvPr>
            <p:cNvSpPr/>
            <p:nvPr/>
          </p:nvSpPr>
          <p:spPr>
            <a:xfrm>
              <a:off x="2109309" y="3643547"/>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30</a:t>
              </a:r>
              <a:endParaRPr lang="en-GB" sz="800" dirty="0">
                <a:solidFill>
                  <a:srgbClr val="433F3F"/>
                </a:solidFill>
                <a:latin typeface="+mj-lt"/>
              </a:endParaRPr>
            </a:p>
          </p:txBody>
        </p:sp>
        <p:sp>
          <p:nvSpPr>
            <p:cNvPr id="550" name="Rectangle 549">
              <a:extLst>
                <a:ext uri="{FF2B5EF4-FFF2-40B4-BE49-F238E27FC236}">
                  <a16:creationId xmlns:a16="http://schemas.microsoft.com/office/drawing/2014/main" id="{1E2D24D4-B61B-3249-DA7A-3F1CA5632492}"/>
                </a:ext>
              </a:extLst>
            </p:cNvPr>
            <p:cNvSpPr/>
            <p:nvPr/>
          </p:nvSpPr>
          <p:spPr>
            <a:xfrm>
              <a:off x="2466146" y="3523114"/>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20</a:t>
              </a:r>
              <a:endParaRPr lang="en-GB" sz="800" dirty="0">
                <a:solidFill>
                  <a:srgbClr val="433F3F"/>
                </a:solidFill>
                <a:latin typeface="+mj-lt"/>
              </a:endParaRPr>
            </a:p>
          </p:txBody>
        </p:sp>
        <p:sp>
          <p:nvSpPr>
            <p:cNvPr id="551" name="Rectangle 550">
              <a:extLst>
                <a:ext uri="{FF2B5EF4-FFF2-40B4-BE49-F238E27FC236}">
                  <a16:creationId xmlns:a16="http://schemas.microsoft.com/office/drawing/2014/main" id="{3C24A879-97A4-7AE9-BFC7-1CF8A4835C5C}"/>
                </a:ext>
              </a:extLst>
            </p:cNvPr>
            <p:cNvSpPr/>
            <p:nvPr/>
          </p:nvSpPr>
          <p:spPr>
            <a:xfrm>
              <a:off x="2608885" y="3398220"/>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10</a:t>
              </a:r>
              <a:endParaRPr lang="en-GB" sz="800" dirty="0">
                <a:solidFill>
                  <a:srgbClr val="433F3F"/>
                </a:solidFill>
                <a:latin typeface="+mj-lt"/>
              </a:endParaRPr>
            </a:p>
          </p:txBody>
        </p:sp>
        <p:sp>
          <p:nvSpPr>
            <p:cNvPr id="552" name="Rectangle 551">
              <a:extLst>
                <a:ext uri="{FF2B5EF4-FFF2-40B4-BE49-F238E27FC236}">
                  <a16:creationId xmlns:a16="http://schemas.microsoft.com/office/drawing/2014/main" id="{33B7B11D-F285-0EED-D63E-D4796DFAE5BE}"/>
                </a:ext>
              </a:extLst>
            </p:cNvPr>
            <p:cNvSpPr/>
            <p:nvPr/>
          </p:nvSpPr>
          <p:spPr>
            <a:xfrm>
              <a:off x="3715085" y="3121671"/>
              <a:ext cx="358799" cy="231264"/>
            </a:xfrm>
            <a:prstGeom prst="rect">
              <a:avLst/>
            </a:prstGeom>
          </p:spPr>
          <p:txBody>
            <a:bodyPr wrap="square" lIns="0" rIns="0">
              <a:spAutoFit/>
            </a:bodyPr>
            <a:lstStyle/>
            <a:p>
              <a:pPr algn="r" defTabSz="914606">
                <a:defRPr/>
              </a:pPr>
              <a:r>
                <a:rPr lang="en-US" sz="800" dirty="0">
                  <a:solidFill>
                    <a:srgbClr val="433F3F"/>
                  </a:solidFill>
                  <a:latin typeface="+mj-lt"/>
                </a:rPr>
                <a:t>0</a:t>
              </a:r>
              <a:endParaRPr lang="en-GB" sz="800" dirty="0">
                <a:solidFill>
                  <a:srgbClr val="433F3F"/>
                </a:solidFill>
                <a:latin typeface="+mj-lt"/>
              </a:endParaRPr>
            </a:p>
          </p:txBody>
        </p:sp>
        <p:sp>
          <p:nvSpPr>
            <p:cNvPr id="3" name="Freeform 2">
              <a:extLst>
                <a:ext uri="{FF2B5EF4-FFF2-40B4-BE49-F238E27FC236}">
                  <a16:creationId xmlns:a16="http://schemas.microsoft.com/office/drawing/2014/main" id="{94733B22-2BFC-24CF-085A-0A3A124EA2A6}"/>
                </a:ext>
              </a:extLst>
            </p:cNvPr>
            <p:cNvSpPr/>
            <p:nvPr/>
          </p:nvSpPr>
          <p:spPr>
            <a:xfrm>
              <a:off x="1124040" y="4714666"/>
              <a:ext cx="96817" cy="12653"/>
            </a:xfrm>
            <a:custGeom>
              <a:avLst/>
              <a:gdLst>
                <a:gd name="connsiteX0" fmla="*/ 0 w 96817"/>
                <a:gd name="connsiteY0" fmla="*/ 0 h 12653"/>
                <a:gd name="connsiteX1" fmla="*/ 96817 w 96817"/>
                <a:gd name="connsiteY1" fmla="*/ 0 h 12653"/>
              </a:gdLst>
              <a:ahLst/>
              <a:cxnLst>
                <a:cxn ang="0">
                  <a:pos x="connsiteX0" y="connsiteY0"/>
                </a:cxn>
                <a:cxn ang="0">
                  <a:pos x="connsiteX1" y="connsiteY1"/>
                </a:cxn>
              </a:cxnLst>
              <a:rect l="l" t="t" r="r" b="b"/>
              <a:pathLst>
                <a:path w="96817" h="12653">
                  <a:moveTo>
                    <a:pt x="0" y="0"/>
                  </a:moveTo>
                  <a:lnTo>
                    <a:pt x="96817" y="0"/>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5" name="Freeform 4">
              <a:extLst>
                <a:ext uri="{FF2B5EF4-FFF2-40B4-BE49-F238E27FC236}">
                  <a16:creationId xmlns:a16="http://schemas.microsoft.com/office/drawing/2014/main" id="{41F0A09C-146E-DA84-4852-7117D1B36D05}"/>
                </a:ext>
              </a:extLst>
            </p:cNvPr>
            <p:cNvSpPr/>
            <p:nvPr/>
          </p:nvSpPr>
          <p:spPr>
            <a:xfrm>
              <a:off x="1124040" y="4217122"/>
              <a:ext cx="96817" cy="12653"/>
            </a:xfrm>
            <a:custGeom>
              <a:avLst/>
              <a:gdLst>
                <a:gd name="connsiteX0" fmla="*/ 0 w 96817"/>
                <a:gd name="connsiteY0" fmla="*/ 0 h 12653"/>
                <a:gd name="connsiteX1" fmla="*/ 96817 w 96817"/>
                <a:gd name="connsiteY1" fmla="*/ 0 h 12653"/>
              </a:gdLst>
              <a:ahLst/>
              <a:cxnLst>
                <a:cxn ang="0">
                  <a:pos x="connsiteX0" y="connsiteY0"/>
                </a:cxn>
                <a:cxn ang="0">
                  <a:pos x="connsiteX1" y="connsiteY1"/>
                </a:cxn>
              </a:cxnLst>
              <a:rect l="l" t="t" r="r" b="b"/>
              <a:pathLst>
                <a:path w="96817" h="12653">
                  <a:moveTo>
                    <a:pt x="0" y="0"/>
                  </a:moveTo>
                  <a:lnTo>
                    <a:pt x="96817" y="0"/>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6" name="Freeform 5">
              <a:extLst>
                <a:ext uri="{FF2B5EF4-FFF2-40B4-BE49-F238E27FC236}">
                  <a16:creationId xmlns:a16="http://schemas.microsoft.com/office/drawing/2014/main" id="{6B2335F4-119E-DAF1-EF84-7E1788E58E82}"/>
                </a:ext>
              </a:extLst>
            </p:cNvPr>
            <p:cNvSpPr/>
            <p:nvPr/>
          </p:nvSpPr>
          <p:spPr>
            <a:xfrm>
              <a:off x="1124040" y="3719452"/>
              <a:ext cx="96817" cy="12653"/>
            </a:xfrm>
            <a:custGeom>
              <a:avLst/>
              <a:gdLst>
                <a:gd name="connsiteX0" fmla="*/ 0 w 96817"/>
                <a:gd name="connsiteY0" fmla="*/ 0 h 12653"/>
                <a:gd name="connsiteX1" fmla="*/ 96817 w 96817"/>
                <a:gd name="connsiteY1" fmla="*/ 0 h 12653"/>
              </a:gdLst>
              <a:ahLst/>
              <a:cxnLst>
                <a:cxn ang="0">
                  <a:pos x="connsiteX0" y="connsiteY0"/>
                </a:cxn>
                <a:cxn ang="0">
                  <a:pos x="connsiteX1" y="connsiteY1"/>
                </a:cxn>
              </a:cxnLst>
              <a:rect l="l" t="t" r="r" b="b"/>
              <a:pathLst>
                <a:path w="96817" h="12653">
                  <a:moveTo>
                    <a:pt x="0" y="0"/>
                  </a:moveTo>
                  <a:lnTo>
                    <a:pt x="96817" y="0"/>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7" name="Rectangle 6">
              <a:extLst>
                <a:ext uri="{FF2B5EF4-FFF2-40B4-BE49-F238E27FC236}">
                  <a16:creationId xmlns:a16="http://schemas.microsoft.com/office/drawing/2014/main" id="{07B4DFE7-FFAC-FB0A-AD3D-4557FF668D3D}"/>
                </a:ext>
              </a:extLst>
            </p:cNvPr>
            <p:cNvSpPr/>
            <p:nvPr/>
          </p:nvSpPr>
          <p:spPr>
            <a:xfrm>
              <a:off x="696578" y="3584926"/>
              <a:ext cx="373944" cy="231264"/>
            </a:xfrm>
            <a:prstGeom prst="rect">
              <a:avLst/>
            </a:prstGeom>
          </p:spPr>
          <p:txBody>
            <a:bodyPr wrap="square" lIns="0" rIns="0">
              <a:spAutoFit/>
            </a:bodyPr>
            <a:lstStyle/>
            <a:p>
              <a:pPr algn="r" defTabSz="914606">
                <a:defRPr/>
              </a:pPr>
              <a:r>
                <a:rPr lang="en-US" sz="800" dirty="0">
                  <a:solidFill>
                    <a:srgbClr val="433F3F"/>
                  </a:solidFill>
                  <a:latin typeface="+mj-lt"/>
                </a:rPr>
                <a:t>75</a:t>
              </a:r>
              <a:endParaRPr lang="en-GB" sz="800" dirty="0">
                <a:solidFill>
                  <a:srgbClr val="433F3F"/>
                </a:solidFill>
                <a:latin typeface="+mj-lt"/>
              </a:endParaRPr>
            </a:p>
          </p:txBody>
        </p:sp>
        <p:sp>
          <p:nvSpPr>
            <p:cNvPr id="8" name="Rectangle 7">
              <a:extLst>
                <a:ext uri="{FF2B5EF4-FFF2-40B4-BE49-F238E27FC236}">
                  <a16:creationId xmlns:a16="http://schemas.microsoft.com/office/drawing/2014/main" id="{D9A3E970-A3B1-F97A-3A26-D30E37D76962}"/>
                </a:ext>
              </a:extLst>
            </p:cNvPr>
            <p:cNvSpPr/>
            <p:nvPr/>
          </p:nvSpPr>
          <p:spPr>
            <a:xfrm>
              <a:off x="696578" y="4078461"/>
              <a:ext cx="373944" cy="231264"/>
            </a:xfrm>
            <a:prstGeom prst="rect">
              <a:avLst/>
            </a:prstGeom>
          </p:spPr>
          <p:txBody>
            <a:bodyPr wrap="square" lIns="0" rIns="0">
              <a:spAutoFit/>
            </a:bodyPr>
            <a:lstStyle/>
            <a:p>
              <a:pPr algn="r" defTabSz="914606">
                <a:defRPr/>
              </a:pPr>
              <a:r>
                <a:rPr lang="en-US" sz="800" dirty="0">
                  <a:solidFill>
                    <a:srgbClr val="433F3F"/>
                  </a:solidFill>
                  <a:latin typeface="+mj-lt"/>
                </a:rPr>
                <a:t>50</a:t>
              </a:r>
              <a:endParaRPr lang="en-GB" sz="800" dirty="0">
                <a:solidFill>
                  <a:srgbClr val="433F3F"/>
                </a:solidFill>
                <a:latin typeface="+mj-lt"/>
              </a:endParaRPr>
            </a:p>
          </p:txBody>
        </p:sp>
        <p:sp>
          <p:nvSpPr>
            <p:cNvPr id="12" name="Rectangle 11">
              <a:extLst>
                <a:ext uri="{FF2B5EF4-FFF2-40B4-BE49-F238E27FC236}">
                  <a16:creationId xmlns:a16="http://schemas.microsoft.com/office/drawing/2014/main" id="{87C8AF4E-D845-91C3-3E55-DA9227F16B91}"/>
                </a:ext>
              </a:extLst>
            </p:cNvPr>
            <p:cNvSpPr/>
            <p:nvPr/>
          </p:nvSpPr>
          <p:spPr>
            <a:xfrm>
              <a:off x="675850" y="4579937"/>
              <a:ext cx="394672" cy="231264"/>
            </a:xfrm>
            <a:prstGeom prst="rect">
              <a:avLst/>
            </a:prstGeom>
          </p:spPr>
          <p:txBody>
            <a:bodyPr wrap="square" lIns="0" rIns="0">
              <a:spAutoFit/>
            </a:bodyPr>
            <a:lstStyle/>
            <a:p>
              <a:pPr algn="r" defTabSz="914606">
                <a:defRPr/>
              </a:pPr>
              <a:r>
                <a:rPr lang="en-US" sz="800" dirty="0">
                  <a:solidFill>
                    <a:srgbClr val="433F3F"/>
                  </a:solidFill>
                  <a:latin typeface="+mj-lt"/>
                </a:rPr>
                <a:t>25</a:t>
              </a:r>
              <a:endParaRPr lang="en-GB" sz="800" dirty="0">
                <a:solidFill>
                  <a:srgbClr val="433F3F"/>
                </a:solidFill>
                <a:latin typeface="+mj-lt"/>
              </a:endParaRPr>
            </a:p>
          </p:txBody>
        </p:sp>
      </p:grpSp>
      <p:grpSp>
        <p:nvGrpSpPr>
          <p:cNvPr id="16" name="Group 15">
            <a:extLst>
              <a:ext uri="{FF2B5EF4-FFF2-40B4-BE49-F238E27FC236}">
                <a16:creationId xmlns:a16="http://schemas.microsoft.com/office/drawing/2014/main" id="{4DCBAC38-60CD-C0D5-35AC-AFF61813608B}"/>
              </a:ext>
            </a:extLst>
          </p:cNvPr>
          <p:cNvGrpSpPr/>
          <p:nvPr/>
        </p:nvGrpSpPr>
        <p:grpSpPr>
          <a:xfrm>
            <a:off x="1010719" y="821438"/>
            <a:ext cx="9903224" cy="1453613"/>
            <a:chOff x="1798229" y="874514"/>
            <a:chExt cx="8603531" cy="1453613"/>
          </a:xfrm>
        </p:grpSpPr>
        <p:pic>
          <p:nvPicPr>
            <p:cNvPr id="13" name="Picture 12">
              <a:extLst>
                <a:ext uri="{FF2B5EF4-FFF2-40B4-BE49-F238E27FC236}">
                  <a16:creationId xmlns:a16="http://schemas.microsoft.com/office/drawing/2014/main" id="{24EB4014-9CD6-D451-DF08-3F325A895950}"/>
                </a:ext>
              </a:extLst>
            </p:cNvPr>
            <p:cNvPicPr>
              <a:picLocks/>
            </p:cNvPicPr>
            <p:nvPr/>
          </p:nvPicPr>
          <p:blipFill>
            <a:blip r:embed="rId4"/>
            <a:stretch>
              <a:fillRect/>
            </a:stretch>
          </p:blipFill>
          <p:spPr>
            <a:xfrm>
              <a:off x="2552968" y="1129159"/>
              <a:ext cx="7662381" cy="692838"/>
            </a:xfrm>
            <a:prstGeom prst="rect">
              <a:avLst/>
            </a:prstGeom>
          </p:spPr>
        </p:pic>
        <p:sp>
          <p:nvSpPr>
            <p:cNvPr id="393" name="Title 1">
              <a:extLst>
                <a:ext uri="{FF2B5EF4-FFF2-40B4-BE49-F238E27FC236}">
                  <a16:creationId xmlns:a16="http://schemas.microsoft.com/office/drawing/2014/main" id="{83E9C43A-AD1A-BA11-776D-ADE24655BFF2}"/>
                </a:ext>
              </a:extLst>
            </p:cNvPr>
            <p:cNvSpPr txBox="1">
              <a:spLocks/>
            </p:cNvSpPr>
            <p:nvPr/>
          </p:nvSpPr>
          <p:spPr>
            <a:xfrm>
              <a:off x="4301886" y="2067437"/>
              <a:ext cx="3588228" cy="26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9" tIns="34538" rIns="34299" bIns="34538" numCol="1" anchor="b" anchorCtr="0" compatLnSpc="1">
              <a:prstTxWarp prst="textNoShape">
                <a:avLst/>
              </a:prstTxWarp>
            </a:bodyPr>
            <a:lstStyle>
              <a:lvl1pPr algn="l" defTabSz="1218895" rtl="0" eaLnBrk="1" latinLnBrk="0" hangingPunct="1">
                <a:lnSpc>
                  <a:spcPct val="90000"/>
                </a:lnSpc>
                <a:spcBef>
                  <a:spcPct val="0"/>
                </a:spcBef>
                <a:buNone/>
                <a:defRPr lang="en-US" sz="3200" b="1" kern="1200">
                  <a:solidFill>
                    <a:schemeClr val="tx1"/>
                  </a:solidFill>
                  <a:latin typeface="+mj-lt"/>
                  <a:ea typeface="+mj-ea"/>
                  <a:cs typeface="+mj-cs"/>
                </a:defRPr>
              </a:lvl1pPr>
            </a:lstStyle>
            <a:p>
              <a:pPr algn="ctr" defTabSz="914400"/>
              <a:r>
                <a:rPr lang="en-US" sz="1400" u="sng" dirty="0">
                  <a:solidFill>
                    <a:srgbClr val="433F3F"/>
                  </a:solidFill>
                </a:rPr>
                <a:t>ROC curve analysis</a:t>
              </a:r>
            </a:p>
          </p:txBody>
        </p:sp>
        <p:sp>
          <p:nvSpPr>
            <p:cNvPr id="884" name="Rectangle 5">
              <a:extLst>
                <a:ext uri="{FF2B5EF4-FFF2-40B4-BE49-F238E27FC236}">
                  <a16:creationId xmlns:a16="http://schemas.microsoft.com/office/drawing/2014/main" id="{6C2391A4-DEE8-FE95-F07A-369E9B0EEB04}"/>
                </a:ext>
              </a:extLst>
            </p:cNvPr>
            <p:cNvSpPr>
              <a:spLocks noChangeArrowheads="1"/>
            </p:cNvSpPr>
            <p:nvPr/>
          </p:nvSpPr>
          <p:spPr bwMode="auto">
            <a:xfrm rot="16200000">
              <a:off x="1512734" y="1325245"/>
              <a:ext cx="847989" cy="276999"/>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561">
                <a:defRPr/>
              </a:pPr>
              <a:r>
                <a:rPr lang="en-US" altLang="en-US" sz="900" b="1" dirty="0">
                  <a:solidFill>
                    <a:srgbClr val="433F3F"/>
                  </a:solidFill>
                  <a:latin typeface="+mj-lt"/>
                </a:rPr>
                <a:t>RVT/necrosis/</a:t>
              </a:r>
              <a:br>
                <a:rPr lang="en-US" altLang="en-US" sz="900" b="1" dirty="0">
                  <a:solidFill>
                    <a:srgbClr val="433F3F"/>
                  </a:solidFill>
                  <a:latin typeface="+mj-lt"/>
                </a:rPr>
              </a:br>
              <a:r>
                <a:rPr lang="en-US" altLang="en-US" sz="900" b="1" dirty="0">
                  <a:solidFill>
                    <a:srgbClr val="433F3F"/>
                  </a:solidFill>
                  <a:latin typeface="+mj-lt"/>
                </a:rPr>
                <a:t>regression (%)</a:t>
              </a:r>
              <a:r>
                <a:rPr lang="en-US" altLang="en-US" sz="900" b="1" baseline="30000" dirty="0">
                  <a:solidFill>
                    <a:srgbClr val="433F3F"/>
                  </a:solidFill>
                  <a:latin typeface="+mj-lt"/>
                </a:rPr>
                <a:t>b</a:t>
              </a:r>
            </a:p>
          </p:txBody>
        </p:sp>
        <p:sp>
          <p:nvSpPr>
            <p:cNvPr id="888" name="Title 1">
              <a:extLst>
                <a:ext uri="{FF2B5EF4-FFF2-40B4-BE49-F238E27FC236}">
                  <a16:creationId xmlns:a16="http://schemas.microsoft.com/office/drawing/2014/main" id="{33FC3B0D-0D7F-8CD7-130F-5F44852C072A}"/>
                </a:ext>
              </a:extLst>
            </p:cNvPr>
            <p:cNvSpPr txBox="1">
              <a:spLocks/>
            </p:cNvSpPr>
            <p:nvPr/>
          </p:nvSpPr>
          <p:spPr>
            <a:xfrm>
              <a:off x="2443259" y="874514"/>
              <a:ext cx="1920740" cy="26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9" tIns="34538" rIns="34299" bIns="34538" numCol="1" anchor="b" anchorCtr="0" compatLnSpc="1">
              <a:prstTxWarp prst="textNoShape">
                <a:avLst/>
              </a:prstTxWarp>
            </a:bodyPr>
            <a:lstStyle>
              <a:lvl1pPr algn="l" defTabSz="1218895" rtl="0" eaLnBrk="1" latinLnBrk="0" hangingPunct="1">
                <a:lnSpc>
                  <a:spcPct val="90000"/>
                </a:lnSpc>
                <a:spcBef>
                  <a:spcPct val="0"/>
                </a:spcBef>
                <a:buNone/>
                <a:defRPr lang="en-US" sz="3200" b="1" kern="1200">
                  <a:solidFill>
                    <a:schemeClr val="tx1"/>
                  </a:solidFill>
                  <a:latin typeface="+mj-lt"/>
                  <a:ea typeface="+mj-ea"/>
                  <a:cs typeface="+mj-cs"/>
                </a:defRPr>
              </a:lvl1pPr>
            </a:lstStyle>
            <a:p>
              <a:pPr algn="ctr" defTabSz="685766">
                <a:defRPr/>
              </a:pPr>
              <a:r>
                <a:rPr lang="en-US" sz="1200" dirty="0">
                  <a:solidFill>
                    <a:srgbClr val="138967"/>
                  </a:solidFill>
                </a:rPr>
                <a:t>NIVO + chemo (n = 141)</a:t>
              </a:r>
            </a:p>
          </p:txBody>
        </p:sp>
        <p:sp>
          <p:nvSpPr>
            <p:cNvPr id="566" name="Freeform 1798">
              <a:extLst>
                <a:ext uri="{FF2B5EF4-FFF2-40B4-BE49-F238E27FC236}">
                  <a16:creationId xmlns:a16="http://schemas.microsoft.com/office/drawing/2014/main" id="{FD8108C5-AC54-43E9-A7D2-B30F2B98363F}"/>
                </a:ext>
              </a:extLst>
            </p:cNvPr>
            <p:cNvSpPr/>
            <p:nvPr/>
          </p:nvSpPr>
          <p:spPr>
            <a:xfrm>
              <a:off x="9829484" y="958055"/>
              <a:ext cx="125209" cy="125180"/>
            </a:xfrm>
            <a:custGeom>
              <a:avLst/>
              <a:gdLst>
                <a:gd name="connsiteX0" fmla="*/ 0 w 166902"/>
                <a:gd name="connsiteY0" fmla="*/ 0 h 166863"/>
                <a:gd name="connsiteX1" fmla="*/ 166902 w 166902"/>
                <a:gd name="connsiteY1" fmla="*/ 0 h 166863"/>
                <a:gd name="connsiteX2" fmla="*/ 166902 w 166902"/>
                <a:gd name="connsiteY2" fmla="*/ 166863 h 166863"/>
                <a:gd name="connsiteX3" fmla="*/ 0 w 166902"/>
                <a:gd name="connsiteY3" fmla="*/ 166863 h 166863"/>
              </a:gdLst>
              <a:ahLst/>
              <a:cxnLst>
                <a:cxn ang="0">
                  <a:pos x="connsiteX0" y="connsiteY0"/>
                </a:cxn>
                <a:cxn ang="0">
                  <a:pos x="connsiteX1" y="connsiteY1"/>
                </a:cxn>
                <a:cxn ang="0">
                  <a:pos x="connsiteX2" y="connsiteY2"/>
                </a:cxn>
                <a:cxn ang="0">
                  <a:pos x="connsiteX3" y="connsiteY3"/>
                </a:cxn>
              </a:cxnLst>
              <a:rect l="l" t="t" r="r" b="b"/>
              <a:pathLst>
                <a:path w="166902" h="166863">
                  <a:moveTo>
                    <a:pt x="0" y="0"/>
                  </a:moveTo>
                  <a:lnTo>
                    <a:pt x="166902" y="0"/>
                  </a:lnTo>
                  <a:lnTo>
                    <a:pt x="166902" y="166863"/>
                  </a:lnTo>
                  <a:lnTo>
                    <a:pt x="0" y="166863"/>
                  </a:lnTo>
                  <a:close/>
                </a:path>
              </a:pathLst>
            </a:custGeom>
            <a:solidFill>
              <a:srgbClr val="00836B"/>
            </a:solidFill>
            <a:ln w="12799" cap="flat">
              <a:noFill/>
              <a:prstDash val="solid"/>
              <a:miter/>
            </a:ln>
          </p:spPr>
          <p:txBody>
            <a:bodyPr rtlCol="0" anchor="ctr"/>
            <a:lstStyle/>
            <a:p>
              <a:pPr defTabSz="914469"/>
              <a:endParaRPr lang="en-US" sz="1000">
                <a:solidFill>
                  <a:srgbClr val="595454"/>
                </a:solidFill>
                <a:latin typeface="+mj-lt"/>
              </a:endParaRPr>
            </a:p>
          </p:txBody>
        </p:sp>
        <p:sp>
          <p:nvSpPr>
            <p:cNvPr id="567" name="TextBox 566">
              <a:extLst>
                <a:ext uri="{FF2B5EF4-FFF2-40B4-BE49-F238E27FC236}">
                  <a16:creationId xmlns:a16="http://schemas.microsoft.com/office/drawing/2014/main" id="{6B8A1418-1FA1-4067-81BE-FA1C477C5B2A}"/>
                </a:ext>
              </a:extLst>
            </p:cNvPr>
            <p:cNvSpPr txBox="1"/>
            <p:nvPr/>
          </p:nvSpPr>
          <p:spPr>
            <a:xfrm>
              <a:off x="9990091" y="951381"/>
              <a:ext cx="411669" cy="173169"/>
            </a:xfrm>
            <a:prstGeom prst="rect">
              <a:avLst/>
            </a:prstGeom>
            <a:noFill/>
          </p:spPr>
          <p:txBody>
            <a:bodyPr wrap="square" lIns="0" tIns="0" rIns="0" bIns="0" rtlCol="0">
              <a:noAutofit/>
            </a:bodyPr>
            <a:lstStyle/>
            <a:p>
              <a:pPr defTabSz="914469">
                <a:spcBef>
                  <a:spcPts val="900"/>
                </a:spcBef>
                <a:buSzPct val="100000"/>
              </a:pPr>
              <a:r>
                <a:rPr lang="en-US" sz="1000" dirty="0">
                  <a:solidFill>
                    <a:srgbClr val="433F3F"/>
                  </a:solidFill>
                  <a:latin typeface="+mj-lt"/>
                </a:rPr>
                <a:t>RVT</a:t>
              </a:r>
            </a:p>
          </p:txBody>
        </p:sp>
        <p:sp>
          <p:nvSpPr>
            <p:cNvPr id="568" name="Freeform 2419">
              <a:extLst>
                <a:ext uri="{FF2B5EF4-FFF2-40B4-BE49-F238E27FC236}">
                  <a16:creationId xmlns:a16="http://schemas.microsoft.com/office/drawing/2014/main" id="{480568D9-A71A-45A8-AAD7-13CE8478740B}"/>
                </a:ext>
              </a:extLst>
            </p:cNvPr>
            <p:cNvSpPr/>
            <p:nvPr/>
          </p:nvSpPr>
          <p:spPr>
            <a:xfrm>
              <a:off x="8187876" y="951648"/>
              <a:ext cx="125209" cy="125180"/>
            </a:xfrm>
            <a:custGeom>
              <a:avLst/>
              <a:gdLst>
                <a:gd name="connsiteX0" fmla="*/ 0 w 166902"/>
                <a:gd name="connsiteY0" fmla="*/ 0 h 166863"/>
                <a:gd name="connsiteX1" fmla="*/ 166902 w 166902"/>
                <a:gd name="connsiteY1" fmla="*/ 0 h 166863"/>
                <a:gd name="connsiteX2" fmla="*/ 166902 w 166902"/>
                <a:gd name="connsiteY2" fmla="*/ 166863 h 166863"/>
                <a:gd name="connsiteX3" fmla="*/ 0 w 166902"/>
                <a:gd name="connsiteY3" fmla="*/ 166863 h 166863"/>
              </a:gdLst>
              <a:ahLst/>
              <a:cxnLst>
                <a:cxn ang="0">
                  <a:pos x="connsiteX0" y="connsiteY0"/>
                </a:cxn>
                <a:cxn ang="0">
                  <a:pos x="connsiteX1" y="connsiteY1"/>
                </a:cxn>
                <a:cxn ang="0">
                  <a:pos x="connsiteX2" y="connsiteY2"/>
                </a:cxn>
                <a:cxn ang="0">
                  <a:pos x="connsiteX3" y="connsiteY3"/>
                </a:cxn>
              </a:cxnLst>
              <a:rect l="l" t="t" r="r" b="b"/>
              <a:pathLst>
                <a:path w="166902" h="166863">
                  <a:moveTo>
                    <a:pt x="0" y="0"/>
                  </a:moveTo>
                  <a:lnTo>
                    <a:pt x="166902" y="0"/>
                  </a:lnTo>
                  <a:lnTo>
                    <a:pt x="166902" y="166863"/>
                  </a:lnTo>
                  <a:lnTo>
                    <a:pt x="0" y="166863"/>
                  </a:lnTo>
                  <a:close/>
                </a:path>
              </a:pathLst>
            </a:custGeom>
            <a:solidFill>
              <a:srgbClr val="98CDC4"/>
            </a:solidFill>
            <a:ln w="12799" cap="flat">
              <a:noFill/>
              <a:prstDash val="solid"/>
              <a:miter/>
            </a:ln>
          </p:spPr>
          <p:txBody>
            <a:bodyPr rtlCol="0" anchor="ctr"/>
            <a:lstStyle/>
            <a:p>
              <a:pPr defTabSz="914469"/>
              <a:endParaRPr lang="en-US" sz="1000">
                <a:solidFill>
                  <a:srgbClr val="595454"/>
                </a:solidFill>
                <a:latin typeface="+mj-lt"/>
              </a:endParaRPr>
            </a:p>
          </p:txBody>
        </p:sp>
        <p:sp>
          <p:nvSpPr>
            <p:cNvPr id="569" name="TextBox 568">
              <a:extLst>
                <a:ext uri="{FF2B5EF4-FFF2-40B4-BE49-F238E27FC236}">
                  <a16:creationId xmlns:a16="http://schemas.microsoft.com/office/drawing/2014/main" id="{4A48BC54-4B40-403B-8014-2B93EB548ED4}"/>
                </a:ext>
              </a:extLst>
            </p:cNvPr>
            <p:cNvSpPr txBox="1"/>
            <p:nvPr/>
          </p:nvSpPr>
          <p:spPr>
            <a:xfrm>
              <a:off x="8348483" y="943191"/>
              <a:ext cx="738034" cy="174954"/>
            </a:xfrm>
            <a:prstGeom prst="rect">
              <a:avLst/>
            </a:prstGeom>
            <a:noFill/>
          </p:spPr>
          <p:txBody>
            <a:bodyPr wrap="square" lIns="0" tIns="0" rIns="0" bIns="0" rtlCol="0">
              <a:noAutofit/>
            </a:bodyPr>
            <a:lstStyle/>
            <a:p>
              <a:pPr defTabSz="914469">
                <a:spcBef>
                  <a:spcPts val="900"/>
                </a:spcBef>
                <a:buSzPct val="100000"/>
              </a:pPr>
              <a:r>
                <a:rPr lang="en-US" sz="1000" dirty="0">
                  <a:solidFill>
                    <a:srgbClr val="433F3F"/>
                  </a:solidFill>
                  <a:latin typeface="+mj-lt"/>
                </a:rPr>
                <a:t>Regression</a:t>
              </a:r>
            </a:p>
          </p:txBody>
        </p:sp>
        <p:sp>
          <p:nvSpPr>
            <p:cNvPr id="570" name="Freeform 2421">
              <a:extLst>
                <a:ext uri="{FF2B5EF4-FFF2-40B4-BE49-F238E27FC236}">
                  <a16:creationId xmlns:a16="http://schemas.microsoft.com/office/drawing/2014/main" id="{EA0F92D5-0949-4D36-8F77-B3C64D6A04AE}"/>
                </a:ext>
              </a:extLst>
            </p:cNvPr>
            <p:cNvSpPr/>
            <p:nvPr/>
          </p:nvSpPr>
          <p:spPr>
            <a:xfrm>
              <a:off x="9067869" y="951648"/>
              <a:ext cx="125209" cy="125180"/>
            </a:xfrm>
            <a:custGeom>
              <a:avLst/>
              <a:gdLst>
                <a:gd name="connsiteX0" fmla="*/ 0 w 166902"/>
                <a:gd name="connsiteY0" fmla="*/ 0 h 166863"/>
                <a:gd name="connsiteX1" fmla="*/ 166902 w 166902"/>
                <a:gd name="connsiteY1" fmla="*/ 0 h 166863"/>
                <a:gd name="connsiteX2" fmla="*/ 166902 w 166902"/>
                <a:gd name="connsiteY2" fmla="*/ 166863 h 166863"/>
                <a:gd name="connsiteX3" fmla="*/ 0 w 166902"/>
                <a:gd name="connsiteY3" fmla="*/ 166863 h 166863"/>
              </a:gdLst>
              <a:ahLst/>
              <a:cxnLst>
                <a:cxn ang="0">
                  <a:pos x="connsiteX0" y="connsiteY0"/>
                </a:cxn>
                <a:cxn ang="0">
                  <a:pos x="connsiteX1" y="connsiteY1"/>
                </a:cxn>
                <a:cxn ang="0">
                  <a:pos x="connsiteX2" y="connsiteY2"/>
                </a:cxn>
                <a:cxn ang="0">
                  <a:pos x="connsiteX3" y="connsiteY3"/>
                </a:cxn>
              </a:cxnLst>
              <a:rect l="l" t="t" r="r" b="b"/>
              <a:pathLst>
                <a:path w="166902" h="166863">
                  <a:moveTo>
                    <a:pt x="0" y="0"/>
                  </a:moveTo>
                  <a:lnTo>
                    <a:pt x="166902" y="0"/>
                  </a:lnTo>
                  <a:lnTo>
                    <a:pt x="166902" y="166863"/>
                  </a:lnTo>
                  <a:lnTo>
                    <a:pt x="0" y="166863"/>
                  </a:lnTo>
                  <a:close/>
                </a:path>
              </a:pathLst>
            </a:custGeom>
            <a:solidFill>
              <a:srgbClr val="CCE6E1"/>
            </a:solidFill>
            <a:ln w="12799" cap="flat">
              <a:noFill/>
              <a:prstDash val="solid"/>
              <a:miter/>
            </a:ln>
          </p:spPr>
          <p:txBody>
            <a:bodyPr rtlCol="0" anchor="ctr"/>
            <a:lstStyle/>
            <a:p>
              <a:pPr defTabSz="914469"/>
              <a:endParaRPr lang="en-US" sz="1000">
                <a:solidFill>
                  <a:srgbClr val="595454"/>
                </a:solidFill>
                <a:latin typeface="+mj-lt"/>
              </a:endParaRPr>
            </a:p>
          </p:txBody>
        </p:sp>
        <p:sp>
          <p:nvSpPr>
            <p:cNvPr id="571" name="TextBox 570">
              <a:extLst>
                <a:ext uri="{FF2B5EF4-FFF2-40B4-BE49-F238E27FC236}">
                  <a16:creationId xmlns:a16="http://schemas.microsoft.com/office/drawing/2014/main" id="{5A8C6C3E-F6FA-4E42-837C-8B29458992BF}"/>
                </a:ext>
              </a:extLst>
            </p:cNvPr>
            <p:cNvSpPr txBox="1"/>
            <p:nvPr/>
          </p:nvSpPr>
          <p:spPr>
            <a:xfrm>
              <a:off x="9228476" y="944975"/>
              <a:ext cx="576724" cy="173169"/>
            </a:xfrm>
            <a:prstGeom prst="rect">
              <a:avLst/>
            </a:prstGeom>
            <a:noFill/>
          </p:spPr>
          <p:txBody>
            <a:bodyPr wrap="square" lIns="0" tIns="0" rIns="0" bIns="0" rtlCol="0">
              <a:noAutofit/>
            </a:bodyPr>
            <a:lstStyle/>
            <a:p>
              <a:pPr defTabSz="914469">
                <a:spcBef>
                  <a:spcPts val="900"/>
                </a:spcBef>
                <a:buSzPct val="100000"/>
              </a:pPr>
              <a:r>
                <a:rPr lang="en-US" sz="1000" dirty="0">
                  <a:solidFill>
                    <a:srgbClr val="433F3F"/>
                  </a:solidFill>
                  <a:latin typeface="+mj-lt"/>
                </a:rPr>
                <a:t>Necrosis</a:t>
              </a:r>
            </a:p>
          </p:txBody>
        </p:sp>
        <p:sp>
          <p:nvSpPr>
            <p:cNvPr id="2080" name="Freeform 2079">
              <a:extLst>
                <a:ext uri="{FF2B5EF4-FFF2-40B4-BE49-F238E27FC236}">
                  <a16:creationId xmlns:a16="http://schemas.microsoft.com/office/drawing/2014/main" id="{87178275-40D4-30B5-B82C-0DCC64E8F9F9}"/>
                </a:ext>
              </a:extLst>
            </p:cNvPr>
            <p:cNvSpPr/>
            <p:nvPr/>
          </p:nvSpPr>
          <p:spPr>
            <a:xfrm>
              <a:off x="2450945" y="1824290"/>
              <a:ext cx="7862740" cy="2641"/>
            </a:xfrm>
            <a:custGeom>
              <a:avLst/>
              <a:gdLst>
                <a:gd name="connsiteX0" fmla="*/ 0 w 4710890"/>
                <a:gd name="connsiteY0" fmla="*/ 0 h 12796"/>
                <a:gd name="connsiteX1" fmla="*/ 4710891 w 4710890"/>
                <a:gd name="connsiteY1" fmla="*/ 0 h 12796"/>
              </a:gdLst>
              <a:ahLst/>
              <a:cxnLst>
                <a:cxn ang="0">
                  <a:pos x="connsiteX0" y="connsiteY0"/>
                </a:cxn>
                <a:cxn ang="0">
                  <a:pos x="connsiteX1" y="connsiteY1"/>
                </a:cxn>
              </a:cxnLst>
              <a:rect l="l" t="t" r="r" b="b"/>
              <a:pathLst>
                <a:path w="4710890" h="12796">
                  <a:moveTo>
                    <a:pt x="0" y="0"/>
                  </a:moveTo>
                  <a:lnTo>
                    <a:pt x="4710891" y="0"/>
                  </a:lnTo>
                </a:path>
              </a:pathLst>
            </a:custGeom>
            <a:ln w="12799" cap="flat">
              <a:solidFill>
                <a:srgbClr val="433F3F"/>
              </a:solidFill>
              <a:prstDash val="solid"/>
              <a:miter/>
            </a:ln>
          </p:spPr>
          <p:txBody>
            <a:bodyPr rtlCol="0" anchor="ctr"/>
            <a:lstStyle/>
            <a:p>
              <a:pPr defTabSz="914469"/>
              <a:endParaRPr lang="en-US">
                <a:solidFill>
                  <a:srgbClr val="595454"/>
                </a:solidFill>
                <a:latin typeface="+mj-lt"/>
              </a:endParaRPr>
            </a:p>
          </p:txBody>
        </p:sp>
        <p:sp>
          <p:nvSpPr>
            <p:cNvPr id="2081" name="Freeform 2080">
              <a:extLst>
                <a:ext uri="{FF2B5EF4-FFF2-40B4-BE49-F238E27FC236}">
                  <a16:creationId xmlns:a16="http://schemas.microsoft.com/office/drawing/2014/main" id="{6378EA7F-3CF2-4505-8BC9-37BA9858C168}"/>
                </a:ext>
              </a:extLst>
            </p:cNvPr>
            <p:cNvSpPr/>
            <p:nvPr/>
          </p:nvSpPr>
          <p:spPr>
            <a:xfrm>
              <a:off x="5047494" y="1856585"/>
              <a:ext cx="21363" cy="19943"/>
            </a:xfrm>
            <a:custGeom>
              <a:avLst/>
              <a:gdLst>
                <a:gd name="connsiteX0" fmla="*/ 0 w 12799"/>
                <a:gd name="connsiteY0" fmla="*/ 0 h 96611"/>
                <a:gd name="connsiteX1" fmla="*/ 0 w 12799"/>
                <a:gd name="connsiteY1" fmla="*/ 96612 h 96611"/>
              </a:gdLst>
              <a:ahLst/>
              <a:cxnLst>
                <a:cxn ang="0">
                  <a:pos x="connsiteX0" y="connsiteY0"/>
                </a:cxn>
                <a:cxn ang="0">
                  <a:pos x="connsiteX1" y="connsiteY1"/>
                </a:cxn>
              </a:cxnLst>
              <a:rect l="l" t="t" r="r" b="b"/>
              <a:pathLst>
                <a:path w="12799" h="96611">
                  <a:moveTo>
                    <a:pt x="0" y="0"/>
                  </a:moveTo>
                  <a:lnTo>
                    <a:pt x="0" y="96612"/>
                  </a:lnTo>
                </a:path>
              </a:pathLst>
            </a:custGeom>
            <a:ln w="19198" cap="flat">
              <a:solidFill>
                <a:srgbClr val="595454"/>
              </a:solidFill>
              <a:prstDash val="solid"/>
              <a:miter/>
            </a:ln>
          </p:spPr>
          <p:txBody>
            <a:bodyPr rtlCol="0" anchor="ctr"/>
            <a:lstStyle/>
            <a:p>
              <a:pPr defTabSz="914469"/>
              <a:endParaRPr lang="en-US" sz="1000">
                <a:solidFill>
                  <a:srgbClr val="595454"/>
                </a:solidFill>
                <a:latin typeface="+mj-lt"/>
              </a:endParaRPr>
            </a:p>
          </p:txBody>
        </p:sp>
        <p:sp>
          <p:nvSpPr>
            <p:cNvPr id="2082" name="Freeform 2081">
              <a:extLst>
                <a:ext uri="{FF2B5EF4-FFF2-40B4-BE49-F238E27FC236}">
                  <a16:creationId xmlns:a16="http://schemas.microsoft.com/office/drawing/2014/main" id="{B19E8062-5BC0-E7DD-552A-27EF87DAED55}"/>
                </a:ext>
              </a:extLst>
            </p:cNvPr>
            <p:cNvSpPr/>
            <p:nvPr/>
          </p:nvSpPr>
          <p:spPr>
            <a:xfrm>
              <a:off x="5047494" y="1151110"/>
              <a:ext cx="21363" cy="672916"/>
            </a:xfrm>
            <a:custGeom>
              <a:avLst/>
              <a:gdLst>
                <a:gd name="connsiteX0" fmla="*/ 0 w 12799"/>
                <a:gd name="connsiteY0" fmla="*/ 0 h 3259977"/>
                <a:gd name="connsiteX1" fmla="*/ 0 w 12799"/>
                <a:gd name="connsiteY1" fmla="*/ 3259977 h 3259977"/>
              </a:gdLst>
              <a:ahLst/>
              <a:cxnLst>
                <a:cxn ang="0">
                  <a:pos x="connsiteX0" y="connsiteY0"/>
                </a:cxn>
                <a:cxn ang="0">
                  <a:pos x="connsiteX1" y="connsiteY1"/>
                </a:cxn>
              </a:cxnLst>
              <a:rect l="l" t="t" r="r" b="b"/>
              <a:pathLst>
                <a:path w="12799" h="3259977">
                  <a:moveTo>
                    <a:pt x="0" y="0"/>
                  </a:moveTo>
                  <a:lnTo>
                    <a:pt x="0" y="3259977"/>
                  </a:lnTo>
                </a:path>
              </a:pathLst>
            </a:custGeom>
            <a:ln w="19198" cap="flat">
              <a:solidFill>
                <a:srgbClr val="595454"/>
              </a:solidFill>
              <a:prstDash val="dash"/>
              <a:miter/>
            </a:ln>
          </p:spPr>
          <p:txBody>
            <a:bodyPr rtlCol="0" anchor="ctr"/>
            <a:lstStyle/>
            <a:p>
              <a:pPr defTabSz="914469"/>
              <a:endParaRPr lang="en-US">
                <a:solidFill>
                  <a:srgbClr val="595454"/>
                </a:solidFill>
                <a:latin typeface="+mj-lt"/>
              </a:endParaRPr>
            </a:p>
          </p:txBody>
        </p:sp>
        <p:grpSp>
          <p:nvGrpSpPr>
            <p:cNvPr id="14" name="Group 13">
              <a:extLst>
                <a:ext uri="{FF2B5EF4-FFF2-40B4-BE49-F238E27FC236}">
                  <a16:creationId xmlns:a16="http://schemas.microsoft.com/office/drawing/2014/main" id="{9788FA1C-CA51-D18E-45C8-5B34677B8A87}"/>
                </a:ext>
              </a:extLst>
            </p:cNvPr>
            <p:cNvGrpSpPr/>
            <p:nvPr/>
          </p:nvGrpSpPr>
          <p:grpSpPr>
            <a:xfrm>
              <a:off x="2354718" y="1151612"/>
              <a:ext cx="115486" cy="675320"/>
              <a:chOff x="1107334" y="1364954"/>
              <a:chExt cx="153941" cy="900192"/>
            </a:xfrm>
          </p:grpSpPr>
          <p:sp>
            <p:nvSpPr>
              <p:cNvPr id="2079" name="Freeform 2078">
                <a:extLst>
                  <a:ext uri="{FF2B5EF4-FFF2-40B4-BE49-F238E27FC236}">
                    <a16:creationId xmlns:a16="http://schemas.microsoft.com/office/drawing/2014/main" id="{9B679367-29F0-34A1-A1F9-8F10A69C530E}"/>
                  </a:ext>
                </a:extLst>
              </p:cNvPr>
              <p:cNvSpPr/>
              <p:nvPr/>
            </p:nvSpPr>
            <p:spPr>
              <a:xfrm>
                <a:off x="1232799" y="1364954"/>
                <a:ext cx="28476" cy="896671"/>
              </a:xfrm>
              <a:custGeom>
                <a:avLst/>
                <a:gdLst>
                  <a:gd name="connsiteX0" fmla="*/ 0 w 12799"/>
                  <a:gd name="connsiteY0" fmla="*/ 3258826 h 3258825"/>
                  <a:gd name="connsiteX1" fmla="*/ 0 w 12799"/>
                  <a:gd name="connsiteY1" fmla="*/ 0 h 3258825"/>
                </a:gdLst>
                <a:ahLst/>
                <a:cxnLst>
                  <a:cxn ang="0">
                    <a:pos x="connsiteX0" y="connsiteY0"/>
                  </a:cxn>
                  <a:cxn ang="0">
                    <a:pos x="connsiteX1" y="connsiteY1"/>
                  </a:cxn>
                </a:cxnLst>
                <a:rect l="l" t="t" r="r" b="b"/>
                <a:pathLst>
                  <a:path w="12799" h="3258825">
                    <a:moveTo>
                      <a:pt x="0" y="3258826"/>
                    </a:moveTo>
                    <a:lnTo>
                      <a:pt x="0" y="0"/>
                    </a:lnTo>
                  </a:path>
                </a:pathLst>
              </a:custGeom>
              <a:ln w="12799" cap="flat">
                <a:solidFill>
                  <a:srgbClr val="433F3F"/>
                </a:solidFill>
                <a:prstDash val="solid"/>
                <a:miter/>
              </a:ln>
            </p:spPr>
            <p:txBody>
              <a:bodyPr rtlCol="0" anchor="ctr"/>
              <a:lstStyle/>
              <a:p>
                <a:pPr defTabSz="914469"/>
                <a:endParaRPr lang="en-US" sz="800">
                  <a:solidFill>
                    <a:srgbClr val="595454"/>
                  </a:solidFill>
                  <a:latin typeface="+mj-lt"/>
                </a:endParaRPr>
              </a:p>
            </p:txBody>
          </p:sp>
          <p:sp>
            <p:nvSpPr>
              <p:cNvPr id="2083" name="Freeform 2082">
                <a:extLst>
                  <a:ext uri="{FF2B5EF4-FFF2-40B4-BE49-F238E27FC236}">
                    <a16:creationId xmlns:a16="http://schemas.microsoft.com/office/drawing/2014/main" id="{D2F65ECE-6DE4-072D-64C1-84802BC46C45}"/>
                  </a:ext>
                </a:extLst>
              </p:cNvPr>
              <p:cNvSpPr/>
              <p:nvPr/>
            </p:nvSpPr>
            <p:spPr>
              <a:xfrm>
                <a:off x="1107334" y="2261625"/>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sp>
            <p:nvSpPr>
              <p:cNvPr id="2084" name="Freeform 2083">
                <a:extLst>
                  <a:ext uri="{FF2B5EF4-FFF2-40B4-BE49-F238E27FC236}">
                    <a16:creationId xmlns:a16="http://schemas.microsoft.com/office/drawing/2014/main" id="{9C699B35-8DA3-35AA-BA4B-A3C5F679CA11}"/>
                  </a:ext>
                </a:extLst>
              </p:cNvPr>
              <p:cNvSpPr/>
              <p:nvPr/>
            </p:nvSpPr>
            <p:spPr>
              <a:xfrm>
                <a:off x="1107334" y="2171948"/>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sp>
            <p:nvSpPr>
              <p:cNvPr id="2085" name="Freeform 2084">
                <a:extLst>
                  <a:ext uri="{FF2B5EF4-FFF2-40B4-BE49-F238E27FC236}">
                    <a16:creationId xmlns:a16="http://schemas.microsoft.com/office/drawing/2014/main" id="{082CC704-3476-E80C-E55D-4B5DDCE0FE4D}"/>
                  </a:ext>
                </a:extLst>
              </p:cNvPr>
              <p:cNvSpPr/>
              <p:nvPr/>
            </p:nvSpPr>
            <p:spPr>
              <a:xfrm>
                <a:off x="1107334" y="2082305"/>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sp>
            <p:nvSpPr>
              <p:cNvPr id="2086" name="Freeform 2085">
                <a:extLst>
                  <a:ext uri="{FF2B5EF4-FFF2-40B4-BE49-F238E27FC236}">
                    <a16:creationId xmlns:a16="http://schemas.microsoft.com/office/drawing/2014/main" id="{512FB156-933D-C904-D740-3CFA3D29B11F}"/>
                  </a:ext>
                </a:extLst>
              </p:cNvPr>
              <p:cNvSpPr/>
              <p:nvPr/>
            </p:nvSpPr>
            <p:spPr>
              <a:xfrm>
                <a:off x="1107334" y="1992627"/>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sp>
            <p:nvSpPr>
              <p:cNvPr id="2087" name="Freeform 2086">
                <a:extLst>
                  <a:ext uri="{FF2B5EF4-FFF2-40B4-BE49-F238E27FC236}">
                    <a16:creationId xmlns:a16="http://schemas.microsoft.com/office/drawing/2014/main" id="{ADCBFBC0-F946-D6A9-EACD-A78F5AEB530F}"/>
                  </a:ext>
                </a:extLst>
              </p:cNvPr>
              <p:cNvSpPr/>
              <p:nvPr/>
            </p:nvSpPr>
            <p:spPr>
              <a:xfrm>
                <a:off x="1107334" y="1902950"/>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sp>
            <p:nvSpPr>
              <p:cNvPr id="2088" name="Freeform 2087">
                <a:extLst>
                  <a:ext uri="{FF2B5EF4-FFF2-40B4-BE49-F238E27FC236}">
                    <a16:creationId xmlns:a16="http://schemas.microsoft.com/office/drawing/2014/main" id="{3AAE5BFC-F38F-A59F-3A03-D81471477FEB}"/>
                  </a:ext>
                </a:extLst>
              </p:cNvPr>
              <p:cNvSpPr/>
              <p:nvPr/>
            </p:nvSpPr>
            <p:spPr>
              <a:xfrm>
                <a:off x="1107334" y="1813307"/>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sp>
            <p:nvSpPr>
              <p:cNvPr id="2089" name="Freeform 2088">
                <a:extLst>
                  <a:ext uri="{FF2B5EF4-FFF2-40B4-BE49-F238E27FC236}">
                    <a16:creationId xmlns:a16="http://schemas.microsoft.com/office/drawing/2014/main" id="{8FB19556-3256-9707-3803-AA30CCE74611}"/>
                  </a:ext>
                </a:extLst>
              </p:cNvPr>
              <p:cNvSpPr/>
              <p:nvPr/>
            </p:nvSpPr>
            <p:spPr>
              <a:xfrm>
                <a:off x="1107334" y="1723630"/>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sp>
            <p:nvSpPr>
              <p:cNvPr id="2090" name="Freeform 2089">
                <a:extLst>
                  <a:ext uri="{FF2B5EF4-FFF2-40B4-BE49-F238E27FC236}">
                    <a16:creationId xmlns:a16="http://schemas.microsoft.com/office/drawing/2014/main" id="{EE1EDD15-4EC6-F864-C1DB-067695795792}"/>
                  </a:ext>
                </a:extLst>
              </p:cNvPr>
              <p:cNvSpPr/>
              <p:nvPr/>
            </p:nvSpPr>
            <p:spPr>
              <a:xfrm>
                <a:off x="1107334" y="1633952"/>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sp>
            <p:nvSpPr>
              <p:cNvPr id="2091" name="Freeform 2090">
                <a:extLst>
                  <a:ext uri="{FF2B5EF4-FFF2-40B4-BE49-F238E27FC236}">
                    <a16:creationId xmlns:a16="http://schemas.microsoft.com/office/drawing/2014/main" id="{56BFD5E7-59E0-13CF-93B2-14B0E1A8DC13}"/>
                  </a:ext>
                </a:extLst>
              </p:cNvPr>
              <p:cNvSpPr/>
              <p:nvPr/>
            </p:nvSpPr>
            <p:spPr>
              <a:xfrm>
                <a:off x="1107334" y="1544274"/>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sp>
            <p:nvSpPr>
              <p:cNvPr id="2092" name="Freeform 2091">
                <a:extLst>
                  <a:ext uri="{FF2B5EF4-FFF2-40B4-BE49-F238E27FC236}">
                    <a16:creationId xmlns:a16="http://schemas.microsoft.com/office/drawing/2014/main" id="{2478827B-6C27-9FCA-92CA-8CC231942565}"/>
                  </a:ext>
                </a:extLst>
              </p:cNvPr>
              <p:cNvSpPr/>
              <p:nvPr/>
            </p:nvSpPr>
            <p:spPr>
              <a:xfrm>
                <a:off x="1107334" y="1454632"/>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sp>
            <p:nvSpPr>
              <p:cNvPr id="2093" name="Freeform 2092">
                <a:extLst>
                  <a:ext uri="{FF2B5EF4-FFF2-40B4-BE49-F238E27FC236}">
                    <a16:creationId xmlns:a16="http://schemas.microsoft.com/office/drawing/2014/main" id="{E3FF17DD-770E-93B7-7756-14BE2437A4F6}"/>
                  </a:ext>
                </a:extLst>
              </p:cNvPr>
              <p:cNvSpPr/>
              <p:nvPr/>
            </p:nvSpPr>
            <p:spPr>
              <a:xfrm>
                <a:off x="1107334" y="1364954"/>
                <a:ext cx="128136" cy="3521"/>
              </a:xfrm>
              <a:custGeom>
                <a:avLst/>
                <a:gdLst>
                  <a:gd name="connsiteX0" fmla="*/ 0 w 97914"/>
                  <a:gd name="connsiteY0" fmla="*/ 0 h 12796"/>
                  <a:gd name="connsiteX1" fmla="*/ 97914 w 97914"/>
                  <a:gd name="connsiteY1" fmla="*/ 0 h 12796"/>
                </a:gdLst>
                <a:ahLst/>
                <a:cxnLst>
                  <a:cxn ang="0">
                    <a:pos x="connsiteX0" y="connsiteY0"/>
                  </a:cxn>
                  <a:cxn ang="0">
                    <a:pos x="connsiteX1" y="connsiteY1"/>
                  </a:cxn>
                </a:cxnLst>
                <a:rect l="l" t="t" r="r" b="b"/>
                <a:pathLst>
                  <a:path w="97914" h="12796">
                    <a:moveTo>
                      <a:pt x="0" y="0"/>
                    </a:moveTo>
                    <a:lnTo>
                      <a:pt x="97914" y="0"/>
                    </a:lnTo>
                  </a:path>
                </a:pathLst>
              </a:custGeom>
              <a:ln w="12799" cap="flat">
                <a:solidFill>
                  <a:srgbClr val="433F3F"/>
                </a:solidFill>
                <a:prstDash val="solid"/>
                <a:miter/>
              </a:ln>
            </p:spPr>
            <p:txBody>
              <a:bodyPr rtlCol="0" anchor="ctr"/>
              <a:lstStyle/>
              <a:p>
                <a:pPr defTabSz="914469"/>
                <a:endParaRPr lang="en-US" sz="800">
                  <a:solidFill>
                    <a:srgbClr val="433F3F"/>
                  </a:solidFill>
                  <a:latin typeface="+mj-lt"/>
                </a:endParaRPr>
              </a:p>
            </p:txBody>
          </p:sp>
        </p:grpSp>
        <p:grpSp>
          <p:nvGrpSpPr>
            <p:cNvPr id="2094" name="Group 2093">
              <a:extLst>
                <a:ext uri="{FF2B5EF4-FFF2-40B4-BE49-F238E27FC236}">
                  <a16:creationId xmlns:a16="http://schemas.microsoft.com/office/drawing/2014/main" id="{3F673413-CF26-459C-4574-0BF879B533C6}"/>
                </a:ext>
              </a:extLst>
            </p:cNvPr>
            <p:cNvGrpSpPr/>
            <p:nvPr/>
          </p:nvGrpSpPr>
          <p:grpSpPr>
            <a:xfrm>
              <a:off x="2036379" y="1046956"/>
              <a:ext cx="269169" cy="888026"/>
              <a:chOff x="682992" y="3236984"/>
              <a:chExt cx="358799" cy="1183726"/>
            </a:xfrm>
          </p:grpSpPr>
          <p:sp>
            <p:nvSpPr>
              <p:cNvPr id="2095" name="Rectangle 2094">
                <a:extLst>
                  <a:ext uri="{FF2B5EF4-FFF2-40B4-BE49-F238E27FC236}">
                    <a16:creationId xmlns:a16="http://schemas.microsoft.com/office/drawing/2014/main" id="{83FFB7A4-2422-D778-261A-B2A116FDD697}"/>
                  </a:ext>
                </a:extLst>
              </p:cNvPr>
              <p:cNvSpPr/>
              <p:nvPr/>
            </p:nvSpPr>
            <p:spPr>
              <a:xfrm>
                <a:off x="682992" y="3236984"/>
                <a:ext cx="358799" cy="287184"/>
              </a:xfrm>
              <a:prstGeom prst="rect">
                <a:avLst/>
              </a:prstGeom>
            </p:spPr>
            <p:txBody>
              <a:bodyPr wrap="square" lIns="0" rIns="0">
                <a:spAutoFit/>
              </a:bodyPr>
              <a:lstStyle/>
              <a:p>
                <a:pPr algn="r" defTabSz="914606">
                  <a:defRPr/>
                </a:pPr>
                <a:r>
                  <a:rPr lang="en-US" sz="800" dirty="0">
                    <a:solidFill>
                      <a:srgbClr val="433F3F"/>
                    </a:solidFill>
                    <a:latin typeface="+mj-lt"/>
                  </a:rPr>
                  <a:t>100</a:t>
                </a:r>
                <a:endParaRPr lang="en-GB" sz="800" dirty="0">
                  <a:solidFill>
                    <a:srgbClr val="433F3F"/>
                  </a:solidFill>
                  <a:latin typeface="+mj-lt"/>
                </a:endParaRPr>
              </a:p>
            </p:txBody>
          </p:sp>
          <p:sp>
            <p:nvSpPr>
              <p:cNvPr id="2096" name="Rectangle 2095">
                <a:extLst>
                  <a:ext uri="{FF2B5EF4-FFF2-40B4-BE49-F238E27FC236}">
                    <a16:creationId xmlns:a16="http://schemas.microsoft.com/office/drawing/2014/main" id="{D32AFC26-2A33-076F-E48B-12DE4C0038DA}"/>
                  </a:ext>
                </a:extLst>
              </p:cNvPr>
              <p:cNvSpPr/>
              <p:nvPr/>
            </p:nvSpPr>
            <p:spPr>
              <a:xfrm>
                <a:off x="750554" y="4133526"/>
                <a:ext cx="291237" cy="287184"/>
              </a:xfrm>
              <a:prstGeom prst="rect">
                <a:avLst/>
              </a:prstGeom>
            </p:spPr>
            <p:txBody>
              <a:bodyPr wrap="square" lIns="0" rIns="0">
                <a:spAutoFit/>
              </a:bodyPr>
              <a:lstStyle/>
              <a:p>
                <a:pPr algn="r" defTabSz="914606">
                  <a:defRPr/>
                </a:pPr>
                <a:r>
                  <a:rPr lang="en-US" sz="800" dirty="0">
                    <a:solidFill>
                      <a:srgbClr val="433F3F"/>
                    </a:solidFill>
                    <a:latin typeface="+mj-lt"/>
                  </a:rPr>
                  <a:t>0</a:t>
                </a:r>
                <a:endParaRPr lang="en-GB" sz="800" dirty="0">
                  <a:solidFill>
                    <a:srgbClr val="433F3F"/>
                  </a:solidFill>
                  <a:latin typeface="+mj-lt"/>
                </a:endParaRPr>
              </a:p>
            </p:txBody>
          </p:sp>
          <p:sp>
            <p:nvSpPr>
              <p:cNvPr id="2097" name="Rectangle 2096">
                <a:extLst>
                  <a:ext uri="{FF2B5EF4-FFF2-40B4-BE49-F238E27FC236}">
                    <a16:creationId xmlns:a16="http://schemas.microsoft.com/office/drawing/2014/main" id="{1C0217EA-0F8B-A195-E6C6-97A93F5F7E44}"/>
                  </a:ext>
                </a:extLst>
              </p:cNvPr>
              <p:cNvSpPr/>
              <p:nvPr/>
            </p:nvSpPr>
            <p:spPr>
              <a:xfrm>
                <a:off x="750554" y="3692092"/>
                <a:ext cx="291237" cy="287184"/>
              </a:xfrm>
              <a:prstGeom prst="rect">
                <a:avLst/>
              </a:prstGeom>
            </p:spPr>
            <p:txBody>
              <a:bodyPr wrap="square" lIns="0" rIns="0">
                <a:spAutoFit/>
              </a:bodyPr>
              <a:lstStyle/>
              <a:p>
                <a:pPr algn="r" defTabSz="914606">
                  <a:defRPr/>
                </a:pPr>
                <a:r>
                  <a:rPr lang="en-US" sz="800" dirty="0">
                    <a:solidFill>
                      <a:srgbClr val="433F3F"/>
                    </a:solidFill>
                    <a:latin typeface="+mj-lt"/>
                  </a:rPr>
                  <a:t>50</a:t>
                </a:r>
                <a:endParaRPr lang="en-GB" sz="800" dirty="0">
                  <a:solidFill>
                    <a:srgbClr val="433F3F"/>
                  </a:solidFill>
                  <a:latin typeface="+mj-lt"/>
                </a:endParaRPr>
              </a:p>
            </p:txBody>
          </p:sp>
        </p:grpSp>
        <p:sp>
          <p:nvSpPr>
            <p:cNvPr id="204" name="TextBox 203">
              <a:extLst>
                <a:ext uri="{FF2B5EF4-FFF2-40B4-BE49-F238E27FC236}">
                  <a16:creationId xmlns:a16="http://schemas.microsoft.com/office/drawing/2014/main" id="{9F19C673-B97D-4E0B-A0C1-C8297F9C4A48}"/>
                </a:ext>
              </a:extLst>
            </p:cNvPr>
            <p:cNvSpPr txBox="1"/>
            <p:nvPr/>
          </p:nvSpPr>
          <p:spPr>
            <a:xfrm>
              <a:off x="5079389" y="1859160"/>
              <a:ext cx="617381" cy="173169"/>
            </a:xfrm>
            <a:prstGeom prst="rect">
              <a:avLst/>
            </a:prstGeom>
            <a:noFill/>
          </p:spPr>
          <p:txBody>
            <a:bodyPr wrap="square" lIns="0" tIns="0" rIns="0" bIns="0" rtlCol="0">
              <a:noAutofit/>
            </a:bodyPr>
            <a:lstStyle/>
            <a:p>
              <a:pPr algn="ctr" defTabSz="914469">
                <a:spcBef>
                  <a:spcPts val="900"/>
                </a:spcBef>
                <a:buSzPct val="100000"/>
              </a:pPr>
              <a:r>
                <a:rPr lang="en-US" sz="1000" b="1" dirty="0">
                  <a:solidFill>
                    <a:srgbClr val="433F3F"/>
                  </a:solidFill>
                  <a:latin typeface="+mj-lt"/>
                </a:rPr>
                <a:t>&gt; 0% RVT</a:t>
              </a:r>
            </a:p>
          </p:txBody>
        </p:sp>
        <p:sp>
          <p:nvSpPr>
            <p:cNvPr id="205" name="TextBox 204">
              <a:extLst>
                <a:ext uri="{FF2B5EF4-FFF2-40B4-BE49-F238E27FC236}">
                  <a16:creationId xmlns:a16="http://schemas.microsoft.com/office/drawing/2014/main" id="{0990B4F2-426F-4F77-9D22-529994AE95BE}"/>
                </a:ext>
              </a:extLst>
            </p:cNvPr>
            <p:cNvSpPr txBox="1"/>
            <p:nvPr/>
          </p:nvSpPr>
          <p:spPr>
            <a:xfrm>
              <a:off x="4455789" y="1859160"/>
              <a:ext cx="548783" cy="173169"/>
            </a:xfrm>
            <a:prstGeom prst="rect">
              <a:avLst/>
            </a:prstGeom>
            <a:noFill/>
          </p:spPr>
          <p:txBody>
            <a:bodyPr wrap="square" lIns="0" tIns="0" rIns="0" bIns="0" rtlCol="0">
              <a:noAutofit/>
            </a:bodyPr>
            <a:lstStyle/>
            <a:p>
              <a:pPr algn="ctr" defTabSz="914469">
                <a:spcBef>
                  <a:spcPts val="900"/>
                </a:spcBef>
                <a:buSzPct val="100000"/>
              </a:pPr>
              <a:r>
                <a:rPr lang="en-US" sz="1000" b="1" dirty="0">
                  <a:solidFill>
                    <a:srgbClr val="433F3F"/>
                  </a:solidFill>
                  <a:latin typeface="+mj-lt"/>
                </a:rPr>
                <a:t>0% RVT</a:t>
              </a:r>
            </a:p>
          </p:txBody>
        </p:sp>
      </p:grpSp>
      <p:grpSp>
        <p:nvGrpSpPr>
          <p:cNvPr id="4" name="Group 3">
            <a:extLst>
              <a:ext uri="{FF2B5EF4-FFF2-40B4-BE49-F238E27FC236}">
                <a16:creationId xmlns:a16="http://schemas.microsoft.com/office/drawing/2014/main" id="{073D4293-DE3F-4C98-9EBE-A3B89BCCF2D3}"/>
              </a:ext>
            </a:extLst>
          </p:cNvPr>
          <p:cNvGrpSpPr/>
          <p:nvPr/>
        </p:nvGrpSpPr>
        <p:grpSpPr>
          <a:xfrm>
            <a:off x="6063750" y="2491786"/>
            <a:ext cx="5108061" cy="2877989"/>
            <a:chOff x="6385083" y="2659878"/>
            <a:chExt cx="5566059" cy="3037604"/>
          </a:xfrm>
        </p:grpSpPr>
        <p:sp>
          <p:nvSpPr>
            <p:cNvPr id="467" name="Title 1">
              <a:extLst>
                <a:ext uri="{FF2B5EF4-FFF2-40B4-BE49-F238E27FC236}">
                  <a16:creationId xmlns:a16="http://schemas.microsoft.com/office/drawing/2014/main" id="{0C8043AA-15BB-1E6A-993A-2961EB993F5A}"/>
                </a:ext>
              </a:extLst>
            </p:cNvPr>
            <p:cNvSpPr txBox="1">
              <a:spLocks/>
            </p:cNvSpPr>
            <p:nvPr/>
          </p:nvSpPr>
          <p:spPr>
            <a:xfrm>
              <a:off x="7002167" y="2659878"/>
              <a:ext cx="4667927" cy="34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9" tIns="34538" rIns="34299" bIns="34538" numCol="1" anchor="b" anchorCtr="0" compatLnSpc="1">
              <a:prstTxWarp prst="textNoShape">
                <a:avLst/>
              </a:prstTxWarp>
            </a:bodyPr>
            <a:lstStyle>
              <a:lvl1pPr algn="l" defTabSz="1218895" rtl="0" eaLnBrk="1" latinLnBrk="0" hangingPunct="1">
                <a:lnSpc>
                  <a:spcPct val="90000"/>
                </a:lnSpc>
                <a:spcBef>
                  <a:spcPct val="0"/>
                </a:spcBef>
                <a:buNone/>
                <a:defRPr lang="en-US" sz="3200" b="1" kern="1200">
                  <a:solidFill>
                    <a:schemeClr val="tx1"/>
                  </a:solidFill>
                  <a:latin typeface="+mj-lt"/>
                  <a:ea typeface="+mj-ea"/>
                  <a:cs typeface="+mj-cs"/>
                </a:defRPr>
              </a:lvl1pPr>
            </a:lstStyle>
            <a:p>
              <a:pPr algn="ctr" defTabSz="914400"/>
              <a:r>
                <a:rPr lang="en-US" sz="1400" u="sng" dirty="0">
                  <a:solidFill>
                    <a:srgbClr val="433F3F"/>
                  </a:solidFill>
                </a:rPr>
                <a:t>2-year EFS by % regression</a:t>
              </a:r>
            </a:p>
          </p:txBody>
        </p:sp>
        <p:sp>
          <p:nvSpPr>
            <p:cNvPr id="468" name="Freeform 467">
              <a:extLst>
                <a:ext uri="{FF2B5EF4-FFF2-40B4-BE49-F238E27FC236}">
                  <a16:creationId xmlns:a16="http://schemas.microsoft.com/office/drawing/2014/main" id="{4DAEEA9E-5197-F8F2-A230-3CCACBD3E382}"/>
                </a:ext>
              </a:extLst>
            </p:cNvPr>
            <p:cNvSpPr/>
            <p:nvPr/>
          </p:nvSpPr>
          <p:spPr>
            <a:xfrm>
              <a:off x="6984049" y="3158537"/>
              <a:ext cx="12639" cy="1990428"/>
            </a:xfrm>
            <a:custGeom>
              <a:avLst/>
              <a:gdLst>
                <a:gd name="connsiteX0" fmla="*/ 0 w 12639"/>
                <a:gd name="connsiteY0" fmla="*/ 1990428 h 1990428"/>
                <a:gd name="connsiteX1" fmla="*/ 0 w 12639"/>
                <a:gd name="connsiteY1" fmla="*/ 0 h 1990428"/>
              </a:gdLst>
              <a:ahLst/>
              <a:cxnLst>
                <a:cxn ang="0">
                  <a:pos x="connsiteX0" y="connsiteY0"/>
                </a:cxn>
                <a:cxn ang="0">
                  <a:pos x="connsiteX1" y="connsiteY1"/>
                </a:cxn>
              </a:cxnLst>
              <a:rect l="l" t="t" r="r" b="b"/>
              <a:pathLst>
                <a:path w="12639" h="1990428">
                  <a:moveTo>
                    <a:pt x="0" y="1990428"/>
                  </a:moveTo>
                  <a:lnTo>
                    <a:pt x="0" y="0"/>
                  </a:lnTo>
                </a:path>
              </a:pathLst>
            </a:custGeom>
            <a:ln w="12630" cap="sq">
              <a:solidFill>
                <a:srgbClr val="595454"/>
              </a:solidFill>
              <a:prstDash val="solid"/>
              <a:miter/>
            </a:ln>
          </p:spPr>
          <p:txBody>
            <a:bodyPr rtlCol="0" anchor="ctr"/>
            <a:lstStyle/>
            <a:p>
              <a:pPr defTabSz="914469"/>
              <a:endParaRPr lang="en-US">
                <a:solidFill>
                  <a:srgbClr val="433F3F"/>
                </a:solidFill>
                <a:latin typeface="+mj-lt"/>
              </a:endParaRPr>
            </a:p>
          </p:txBody>
        </p:sp>
        <p:sp>
          <p:nvSpPr>
            <p:cNvPr id="469" name="Freeform 468">
              <a:extLst>
                <a:ext uri="{FF2B5EF4-FFF2-40B4-BE49-F238E27FC236}">
                  <a16:creationId xmlns:a16="http://schemas.microsoft.com/office/drawing/2014/main" id="{5904E689-7A98-CB22-7849-A1DA21112BAB}"/>
                </a:ext>
              </a:extLst>
            </p:cNvPr>
            <p:cNvSpPr/>
            <p:nvPr/>
          </p:nvSpPr>
          <p:spPr>
            <a:xfrm>
              <a:off x="6890139" y="5148965"/>
              <a:ext cx="96817" cy="12653"/>
            </a:xfrm>
            <a:custGeom>
              <a:avLst/>
              <a:gdLst>
                <a:gd name="connsiteX0" fmla="*/ 0 w 96817"/>
                <a:gd name="connsiteY0" fmla="*/ 0 h 12653"/>
                <a:gd name="connsiteX1" fmla="*/ 96817 w 96817"/>
                <a:gd name="connsiteY1" fmla="*/ 0 h 12653"/>
              </a:gdLst>
              <a:ahLst/>
              <a:cxnLst>
                <a:cxn ang="0">
                  <a:pos x="connsiteX0" y="connsiteY0"/>
                </a:cxn>
                <a:cxn ang="0">
                  <a:pos x="connsiteX1" y="connsiteY1"/>
                </a:cxn>
              </a:cxnLst>
              <a:rect l="l" t="t" r="r" b="b"/>
              <a:pathLst>
                <a:path w="96817" h="12653">
                  <a:moveTo>
                    <a:pt x="0" y="0"/>
                  </a:moveTo>
                  <a:lnTo>
                    <a:pt x="96817" y="0"/>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70" name="Freeform 469">
              <a:extLst>
                <a:ext uri="{FF2B5EF4-FFF2-40B4-BE49-F238E27FC236}">
                  <a16:creationId xmlns:a16="http://schemas.microsoft.com/office/drawing/2014/main" id="{F7AC4F18-9810-4F40-DA62-937BA4ECBA7A}"/>
                </a:ext>
              </a:extLst>
            </p:cNvPr>
            <p:cNvSpPr/>
            <p:nvPr/>
          </p:nvSpPr>
          <p:spPr>
            <a:xfrm>
              <a:off x="6890139" y="4651295"/>
              <a:ext cx="96817" cy="12653"/>
            </a:xfrm>
            <a:custGeom>
              <a:avLst/>
              <a:gdLst>
                <a:gd name="connsiteX0" fmla="*/ 0 w 96817"/>
                <a:gd name="connsiteY0" fmla="*/ 0 h 12653"/>
                <a:gd name="connsiteX1" fmla="*/ 96817 w 96817"/>
                <a:gd name="connsiteY1" fmla="*/ 0 h 12653"/>
              </a:gdLst>
              <a:ahLst/>
              <a:cxnLst>
                <a:cxn ang="0">
                  <a:pos x="connsiteX0" y="connsiteY0"/>
                </a:cxn>
                <a:cxn ang="0">
                  <a:pos x="connsiteX1" y="connsiteY1"/>
                </a:cxn>
              </a:cxnLst>
              <a:rect l="l" t="t" r="r" b="b"/>
              <a:pathLst>
                <a:path w="96817" h="12653">
                  <a:moveTo>
                    <a:pt x="0" y="0"/>
                  </a:moveTo>
                  <a:lnTo>
                    <a:pt x="96817" y="0"/>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71" name="Freeform 470">
              <a:extLst>
                <a:ext uri="{FF2B5EF4-FFF2-40B4-BE49-F238E27FC236}">
                  <a16:creationId xmlns:a16="http://schemas.microsoft.com/office/drawing/2014/main" id="{8004DF0E-74F5-6DF0-D16D-5543BCA18BBD}"/>
                </a:ext>
              </a:extLst>
            </p:cNvPr>
            <p:cNvSpPr/>
            <p:nvPr/>
          </p:nvSpPr>
          <p:spPr>
            <a:xfrm>
              <a:off x="6890139" y="4153751"/>
              <a:ext cx="96817" cy="12653"/>
            </a:xfrm>
            <a:custGeom>
              <a:avLst/>
              <a:gdLst>
                <a:gd name="connsiteX0" fmla="*/ 0 w 96817"/>
                <a:gd name="connsiteY0" fmla="*/ 0 h 12653"/>
                <a:gd name="connsiteX1" fmla="*/ 96817 w 96817"/>
                <a:gd name="connsiteY1" fmla="*/ 0 h 12653"/>
              </a:gdLst>
              <a:ahLst/>
              <a:cxnLst>
                <a:cxn ang="0">
                  <a:pos x="connsiteX0" y="connsiteY0"/>
                </a:cxn>
                <a:cxn ang="0">
                  <a:pos x="connsiteX1" y="connsiteY1"/>
                </a:cxn>
              </a:cxnLst>
              <a:rect l="l" t="t" r="r" b="b"/>
              <a:pathLst>
                <a:path w="96817" h="12653">
                  <a:moveTo>
                    <a:pt x="0" y="0"/>
                  </a:moveTo>
                  <a:lnTo>
                    <a:pt x="96817" y="0"/>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72" name="Freeform 471">
              <a:extLst>
                <a:ext uri="{FF2B5EF4-FFF2-40B4-BE49-F238E27FC236}">
                  <a16:creationId xmlns:a16="http://schemas.microsoft.com/office/drawing/2014/main" id="{558DA98F-30ED-C5C3-2403-795AC9D6CF10}"/>
                </a:ext>
              </a:extLst>
            </p:cNvPr>
            <p:cNvSpPr/>
            <p:nvPr/>
          </p:nvSpPr>
          <p:spPr>
            <a:xfrm>
              <a:off x="6890139" y="3656081"/>
              <a:ext cx="96817" cy="12653"/>
            </a:xfrm>
            <a:custGeom>
              <a:avLst/>
              <a:gdLst>
                <a:gd name="connsiteX0" fmla="*/ 0 w 96817"/>
                <a:gd name="connsiteY0" fmla="*/ 0 h 12653"/>
                <a:gd name="connsiteX1" fmla="*/ 96817 w 96817"/>
                <a:gd name="connsiteY1" fmla="*/ 0 h 12653"/>
              </a:gdLst>
              <a:ahLst/>
              <a:cxnLst>
                <a:cxn ang="0">
                  <a:pos x="connsiteX0" y="connsiteY0"/>
                </a:cxn>
                <a:cxn ang="0">
                  <a:pos x="connsiteX1" y="connsiteY1"/>
                </a:cxn>
              </a:cxnLst>
              <a:rect l="l" t="t" r="r" b="b"/>
              <a:pathLst>
                <a:path w="96817" h="12653">
                  <a:moveTo>
                    <a:pt x="0" y="0"/>
                  </a:moveTo>
                  <a:lnTo>
                    <a:pt x="96817" y="0"/>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73" name="Freeform 472">
              <a:extLst>
                <a:ext uri="{FF2B5EF4-FFF2-40B4-BE49-F238E27FC236}">
                  <a16:creationId xmlns:a16="http://schemas.microsoft.com/office/drawing/2014/main" id="{DD84546F-63B6-A6CC-83F4-7571426B08AD}"/>
                </a:ext>
              </a:extLst>
            </p:cNvPr>
            <p:cNvSpPr/>
            <p:nvPr/>
          </p:nvSpPr>
          <p:spPr>
            <a:xfrm>
              <a:off x="6890139" y="3158537"/>
              <a:ext cx="96817" cy="12653"/>
            </a:xfrm>
            <a:custGeom>
              <a:avLst/>
              <a:gdLst>
                <a:gd name="connsiteX0" fmla="*/ 0 w 96817"/>
                <a:gd name="connsiteY0" fmla="*/ 0 h 12653"/>
                <a:gd name="connsiteX1" fmla="*/ 96817 w 96817"/>
                <a:gd name="connsiteY1" fmla="*/ 0 h 12653"/>
              </a:gdLst>
              <a:ahLst/>
              <a:cxnLst>
                <a:cxn ang="0">
                  <a:pos x="connsiteX0" y="connsiteY0"/>
                </a:cxn>
                <a:cxn ang="0">
                  <a:pos x="connsiteX1" y="connsiteY1"/>
                </a:cxn>
              </a:cxnLst>
              <a:rect l="l" t="t" r="r" b="b"/>
              <a:pathLst>
                <a:path w="96817" h="12653">
                  <a:moveTo>
                    <a:pt x="0" y="0"/>
                  </a:moveTo>
                  <a:lnTo>
                    <a:pt x="96817" y="0"/>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74" name="Freeform 473">
              <a:extLst>
                <a:ext uri="{FF2B5EF4-FFF2-40B4-BE49-F238E27FC236}">
                  <a16:creationId xmlns:a16="http://schemas.microsoft.com/office/drawing/2014/main" id="{E2D48E8B-B51E-E279-DEF8-31860F99D599}"/>
                </a:ext>
              </a:extLst>
            </p:cNvPr>
            <p:cNvSpPr/>
            <p:nvPr/>
          </p:nvSpPr>
          <p:spPr>
            <a:xfrm>
              <a:off x="6984049" y="5150736"/>
              <a:ext cx="12639" cy="95662"/>
            </a:xfrm>
            <a:custGeom>
              <a:avLst/>
              <a:gdLst>
                <a:gd name="connsiteX0" fmla="*/ 0 w 12639"/>
                <a:gd name="connsiteY0" fmla="*/ 0 h 95662"/>
                <a:gd name="connsiteX1" fmla="*/ 0 w 12639"/>
                <a:gd name="connsiteY1" fmla="*/ 95662 h 95662"/>
              </a:gdLst>
              <a:ahLst/>
              <a:cxnLst>
                <a:cxn ang="0">
                  <a:pos x="connsiteX0" y="connsiteY0"/>
                </a:cxn>
                <a:cxn ang="0">
                  <a:pos x="connsiteX1" y="connsiteY1"/>
                </a:cxn>
              </a:cxnLst>
              <a:rect l="l" t="t" r="r" b="b"/>
              <a:pathLst>
                <a:path w="12639" h="95662">
                  <a:moveTo>
                    <a:pt x="0" y="0"/>
                  </a:moveTo>
                  <a:lnTo>
                    <a:pt x="0" y="95662"/>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75" name="Freeform 474">
              <a:extLst>
                <a:ext uri="{FF2B5EF4-FFF2-40B4-BE49-F238E27FC236}">
                  <a16:creationId xmlns:a16="http://schemas.microsoft.com/office/drawing/2014/main" id="{9237CF72-A681-A9D0-5CBC-7986FB5BEF05}"/>
                </a:ext>
              </a:extLst>
            </p:cNvPr>
            <p:cNvSpPr/>
            <p:nvPr/>
          </p:nvSpPr>
          <p:spPr>
            <a:xfrm>
              <a:off x="8152301" y="5150736"/>
              <a:ext cx="12639" cy="95662"/>
            </a:xfrm>
            <a:custGeom>
              <a:avLst/>
              <a:gdLst>
                <a:gd name="connsiteX0" fmla="*/ 0 w 12639"/>
                <a:gd name="connsiteY0" fmla="*/ 0 h 95662"/>
                <a:gd name="connsiteX1" fmla="*/ 0 w 12639"/>
                <a:gd name="connsiteY1" fmla="*/ 95662 h 95662"/>
              </a:gdLst>
              <a:ahLst/>
              <a:cxnLst>
                <a:cxn ang="0">
                  <a:pos x="connsiteX0" y="connsiteY0"/>
                </a:cxn>
                <a:cxn ang="0">
                  <a:pos x="connsiteX1" y="connsiteY1"/>
                </a:cxn>
              </a:cxnLst>
              <a:rect l="l" t="t" r="r" b="b"/>
              <a:pathLst>
                <a:path w="12639" h="95662">
                  <a:moveTo>
                    <a:pt x="0" y="0"/>
                  </a:moveTo>
                  <a:lnTo>
                    <a:pt x="0" y="95662"/>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76" name="Freeform 475">
              <a:extLst>
                <a:ext uri="{FF2B5EF4-FFF2-40B4-BE49-F238E27FC236}">
                  <a16:creationId xmlns:a16="http://schemas.microsoft.com/office/drawing/2014/main" id="{795E3D59-2376-3D85-B6FE-7EE7E0D1EB98}"/>
                </a:ext>
              </a:extLst>
            </p:cNvPr>
            <p:cNvSpPr/>
            <p:nvPr/>
          </p:nvSpPr>
          <p:spPr>
            <a:xfrm>
              <a:off x="9320679" y="5150736"/>
              <a:ext cx="12639" cy="95662"/>
            </a:xfrm>
            <a:custGeom>
              <a:avLst/>
              <a:gdLst>
                <a:gd name="connsiteX0" fmla="*/ 0 w 12639"/>
                <a:gd name="connsiteY0" fmla="*/ 0 h 95662"/>
                <a:gd name="connsiteX1" fmla="*/ 0 w 12639"/>
                <a:gd name="connsiteY1" fmla="*/ 95662 h 95662"/>
              </a:gdLst>
              <a:ahLst/>
              <a:cxnLst>
                <a:cxn ang="0">
                  <a:pos x="connsiteX0" y="connsiteY0"/>
                </a:cxn>
                <a:cxn ang="0">
                  <a:pos x="connsiteX1" y="connsiteY1"/>
                </a:cxn>
              </a:cxnLst>
              <a:rect l="l" t="t" r="r" b="b"/>
              <a:pathLst>
                <a:path w="12639" h="95662">
                  <a:moveTo>
                    <a:pt x="0" y="0"/>
                  </a:moveTo>
                  <a:lnTo>
                    <a:pt x="0" y="95662"/>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77" name="Freeform 476">
              <a:extLst>
                <a:ext uri="{FF2B5EF4-FFF2-40B4-BE49-F238E27FC236}">
                  <a16:creationId xmlns:a16="http://schemas.microsoft.com/office/drawing/2014/main" id="{8BD5B5C7-96F8-57BA-A96A-E041B8BA2CD7}"/>
                </a:ext>
              </a:extLst>
            </p:cNvPr>
            <p:cNvSpPr/>
            <p:nvPr/>
          </p:nvSpPr>
          <p:spPr>
            <a:xfrm>
              <a:off x="10488931" y="5150736"/>
              <a:ext cx="12639" cy="95662"/>
            </a:xfrm>
            <a:custGeom>
              <a:avLst/>
              <a:gdLst>
                <a:gd name="connsiteX0" fmla="*/ 0 w 12639"/>
                <a:gd name="connsiteY0" fmla="*/ 0 h 95662"/>
                <a:gd name="connsiteX1" fmla="*/ 0 w 12639"/>
                <a:gd name="connsiteY1" fmla="*/ 95662 h 95662"/>
              </a:gdLst>
              <a:ahLst/>
              <a:cxnLst>
                <a:cxn ang="0">
                  <a:pos x="connsiteX0" y="connsiteY0"/>
                </a:cxn>
                <a:cxn ang="0">
                  <a:pos x="connsiteX1" y="connsiteY1"/>
                </a:cxn>
              </a:cxnLst>
              <a:rect l="l" t="t" r="r" b="b"/>
              <a:pathLst>
                <a:path w="12639" h="95662">
                  <a:moveTo>
                    <a:pt x="0" y="0"/>
                  </a:moveTo>
                  <a:lnTo>
                    <a:pt x="0" y="95662"/>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78" name="Freeform 477">
              <a:extLst>
                <a:ext uri="{FF2B5EF4-FFF2-40B4-BE49-F238E27FC236}">
                  <a16:creationId xmlns:a16="http://schemas.microsoft.com/office/drawing/2014/main" id="{8D94C72A-F407-DED0-F389-B1D67CE70181}"/>
                </a:ext>
              </a:extLst>
            </p:cNvPr>
            <p:cNvSpPr/>
            <p:nvPr/>
          </p:nvSpPr>
          <p:spPr>
            <a:xfrm>
              <a:off x="11657184" y="5150736"/>
              <a:ext cx="12639" cy="95662"/>
            </a:xfrm>
            <a:custGeom>
              <a:avLst/>
              <a:gdLst>
                <a:gd name="connsiteX0" fmla="*/ 0 w 12639"/>
                <a:gd name="connsiteY0" fmla="*/ 0 h 95662"/>
                <a:gd name="connsiteX1" fmla="*/ 0 w 12639"/>
                <a:gd name="connsiteY1" fmla="*/ 95662 h 95662"/>
              </a:gdLst>
              <a:ahLst/>
              <a:cxnLst>
                <a:cxn ang="0">
                  <a:pos x="connsiteX0" y="connsiteY0"/>
                </a:cxn>
                <a:cxn ang="0">
                  <a:pos x="connsiteX1" y="connsiteY1"/>
                </a:cxn>
              </a:cxnLst>
              <a:rect l="l" t="t" r="r" b="b"/>
              <a:pathLst>
                <a:path w="12639" h="95662">
                  <a:moveTo>
                    <a:pt x="0" y="0"/>
                  </a:moveTo>
                  <a:lnTo>
                    <a:pt x="0" y="95662"/>
                  </a:lnTo>
                </a:path>
              </a:pathLst>
            </a:custGeom>
            <a:ln w="12630" cap="flat">
              <a:solidFill>
                <a:srgbClr val="595454"/>
              </a:solidFill>
              <a:prstDash val="solid"/>
              <a:miter/>
            </a:ln>
          </p:spPr>
          <p:txBody>
            <a:bodyPr rtlCol="0" anchor="ctr"/>
            <a:lstStyle/>
            <a:p>
              <a:pPr defTabSz="914469"/>
              <a:endParaRPr lang="en-US">
                <a:solidFill>
                  <a:srgbClr val="433F3F"/>
                </a:solidFill>
                <a:latin typeface="+mj-lt"/>
              </a:endParaRPr>
            </a:p>
          </p:txBody>
        </p:sp>
        <p:sp>
          <p:nvSpPr>
            <p:cNvPr id="479" name="Freeform 478">
              <a:extLst>
                <a:ext uri="{FF2B5EF4-FFF2-40B4-BE49-F238E27FC236}">
                  <a16:creationId xmlns:a16="http://schemas.microsoft.com/office/drawing/2014/main" id="{7C1A50A6-8E1C-A3B3-C02B-08336FCFFA27}"/>
                </a:ext>
              </a:extLst>
            </p:cNvPr>
            <p:cNvSpPr/>
            <p:nvPr/>
          </p:nvSpPr>
          <p:spPr>
            <a:xfrm>
              <a:off x="6986829" y="5148965"/>
              <a:ext cx="4670354" cy="12653"/>
            </a:xfrm>
            <a:custGeom>
              <a:avLst/>
              <a:gdLst>
                <a:gd name="connsiteX0" fmla="*/ 0 w 4670354"/>
                <a:gd name="connsiteY0" fmla="*/ 0 h 12653"/>
                <a:gd name="connsiteX1" fmla="*/ 4670354 w 4670354"/>
                <a:gd name="connsiteY1" fmla="*/ 0 h 12653"/>
              </a:gdLst>
              <a:ahLst/>
              <a:cxnLst>
                <a:cxn ang="0">
                  <a:pos x="connsiteX0" y="connsiteY0"/>
                </a:cxn>
                <a:cxn ang="0">
                  <a:pos x="connsiteX1" y="connsiteY1"/>
                </a:cxn>
              </a:cxnLst>
              <a:rect l="l" t="t" r="r" b="b"/>
              <a:pathLst>
                <a:path w="4670354" h="12653">
                  <a:moveTo>
                    <a:pt x="0" y="0"/>
                  </a:moveTo>
                  <a:lnTo>
                    <a:pt x="4670354" y="0"/>
                  </a:lnTo>
                </a:path>
              </a:pathLst>
            </a:custGeom>
            <a:ln w="12630" cap="sq">
              <a:solidFill>
                <a:srgbClr val="595454"/>
              </a:solidFill>
              <a:prstDash val="solid"/>
              <a:miter/>
            </a:ln>
          </p:spPr>
          <p:txBody>
            <a:bodyPr rtlCol="0" anchor="ctr"/>
            <a:lstStyle/>
            <a:p>
              <a:pPr defTabSz="914469"/>
              <a:endParaRPr lang="en-US">
                <a:solidFill>
                  <a:srgbClr val="433F3F"/>
                </a:solidFill>
                <a:latin typeface="+mj-lt"/>
              </a:endParaRPr>
            </a:p>
          </p:txBody>
        </p:sp>
        <p:sp>
          <p:nvSpPr>
            <p:cNvPr id="480" name="Freeform 479">
              <a:extLst>
                <a:ext uri="{FF2B5EF4-FFF2-40B4-BE49-F238E27FC236}">
                  <a16:creationId xmlns:a16="http://schemas.microsoft.com/office/drawing/2014/main" id="{AEB92F78-C806-673D-1AB1-2234C4DC515D}"/>
                </a:ext>
              </a:extLst>
            </p:cNvPr>
            <p:cNvSpPr/>
            <p:nvPr/>
          </p:nvSpPr>
          <p:spPr>
            <a:xfrm>
              <a:off x="6983922" y="3162333"/>
              <a:ext cx="4667573" cy="1987517"/>
            </a:xfrm>
            <a:custGeom>
              <a:avLst/>
              <a:gdLst>
                <a:gd name="connsiteX0" fmla="*/ 0 w 4667573"/>
                <a:gd name="connsiteY0" fmla="*/ 1987518 h 1987517"/>
                <a:gd name="connsiteX1" fmla="*/ 4667574 w 4667573"/>
                <a:gd name="connsiteY1" fmla="*/ 0 h 1987517"/>
              </a:gdLst>
              <a:ahLst/>
              <a:cxnLst>
                <a:cxn ang="0">
                  <a:pos x="connsiteX0" y="connsiteY0"/>
                </a:cxn>
                <a:cxn ang="0">
                  <a:pos x="connsiteX1" y="connsiteY1"/>
                </a:cxn>
              </a:cxnLst>
              <a:rect l="l" t="t" r="r" b="b"/>
              <a:pathLst>
                <a:path w="4667573" h="1987517">
                  <a:moveTo>
                    <a:pt x="0" y="1987518"/>
                  </a:moveTo>
                  <a:lnTo>
                    <a:pt x="4667574" y="0"/>
                  </a:lnTo>
                </a:path>
              </a:pathLst>
            </a:custGeom>
            <a:ln w="12700" cap="flat">
              <a:solidFill>
                <a:srgbClr val="595454"/>
              </a:solidFill>
              <a:prstDash val="dash"/>
              <a:miter/>
            </a:ln>
          </p:spPr>
          <p:txBody>
            <a:bodyPr rtlCol="0" anchor="ctr"/>
            <a:lstStyle/>
            <a:p>
              <a:pPr defTabSz="914469"/>
              <a:endParaRPr lang="en-US">
                <a:solidFill>
                  <a:srgbClr val="433F3F"/>
                </a:solidFill>
                <a:latin typeface="+mj-lt"/>
              </a:endParaRPr>
            </a:p>
          </p:txBody>
        </p:sp>
        <p:sp>
          <p:nvSpPr>
            <p:cNvPr id="481" name="Freeform 480">
              <a:extLst>
                <a:ext uri="{FF2B5EF4-FFF2-40B4-BE49-F238E27FC236}">
                  <a16:creationId xmlns:a16="http://schemas.microsoft.com/office/drawing/2014/main" id="{48735184-B3D1-4178-2DA5-1B222BC4A946}"/>
                </a:ext>
              </a:extLst>
            </p:cNvPr>
            <p:cNvSpPr/>
            <p:nvPr/>
          </p:nvSpPr>
          <p:spPr>
            <a:xfrm>
              <a:off x="6924138" y="5085064"/>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82" name="Freeform 481">
              <a:extLst>
                <a:ext uri="{FF2B5EF4-FFF2-40B4-BE49-F238E27FC236}">
                  <a16:creationId xmlns:a16="http://schemas.microsoft.com/office/drawing/2014/main" id="{BEBFF19A-FA85-7D46-B804-CF8E0CACE2E5}"/>
                </a:ext>
              </a:extLst>
            </p:cNvPr>
            <p:cNvSpPr/>
            <p:nvPr/>
          </p:nvSpPr>
          <p:spPr>
            <a:xfrm>
              <a:off x="7148613" y="4691281"/>
              <a:ext cx="118304" cy="118311"/>
            </a:xfrm>
            <a:custGeom>
              <a:avLst/>
              <a:gdLst>
                <a:gd name="connsiteX0" fmla="*/ 59026 w 118304"/>
                <a:gd name="connsiteY0" fmla="*/ 0 h 118311"/>
                <a:gd name="connsiteX1" fmla="*/ 118304 w 118304"/>
                <a:gd name="connsiteY1" fmla="*/ 118312 h 118311"/>
                <a:gd name="connsiteX2" fmla="*/ 0 w 118304"/>
                <a:gd name="connsiteY2" fmla="*/ 118312 h 118311"/>
                <a:gd name="connsiteX3" fmla="*/ 59026 w 118304"/>
                <a:gd name="connsiteY3" fmla="*/ 0 h 118311"/>
              </a:gdLst>
              <a:ahLst/>
              <a:cxnLst>
                <a:cxn ang="0">
                  <a:pos x="connsiteX0" y="connsiteY0"/>
                </a:cxn>
                <a:cxn ang="0">
                  <a:pos x="connsiteX1" y="connsiteY1"/>
                </a:cxn>
                <a:cxn ang="0">
                  <a:pos x="connsiteX2" y="connsiteY2"/>
                </a:cxn>
                <a:cxn ang="0">
                  <a:pos x="connsiteX3" y="connsiteY3"/>
                </a:cxn>
              </a:cxnLst>
              <a:rect l="l" t="t" r="r" b="b"/>
              <a:pathLst>
                <a:path w="118304" h="118311">
                  <a:moveTo>
                    <a:pt x="59026" y="0"/>
                  </a:moveTo>
                  <a:lnTo>
                    <a:pt x="118304"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83" name="Freeform 482">
              <a:extLst>
                <a:ext uri="{FF2B5EF4-FFF2-40B4-BE49-F238E27FC236}">
                  <a16:creationId xmlns:a16="http://schemas.microsoft.com/office/drawing/2014/main" id="{FD506EFD-B1C4-250A-1F8E-62F52B3168D6}"/>
                </a:ext>
              </a:extLst>
            </p:cNvPr>
            <p:cNvSpPr/>
            <p:nvPr/>
          </p:nvSpPr>
          <p:spPr>
            <a:xfrm>
              <a:off x="7236203" y="4544624"/>
              <a:ext cx="118304" cy="118312"/>
            </a:xfrm>
            <a:custGeom>
              <a:avLst/>
              <a:gdLst>
                <a:gd name="connsiteX0" fmla="*/ 59026 w 118304"/>
                <a:gd name="connsiteY0" fmla="*/ 0 h 118312"/>
                <a:gd name="connsiteX1" fmla="*/ 118304 w 118304"/>
                <a:gd name="connsiteY1" fmla="*/ 118312 h 118312"/>
                <a:gd name="connsiteX2" fmla="*/ 0 w 118304"/>
                <a:gd name="connsiteY2" fmla="*/ 118312 h 118312"/>
                <a:gd name="connsiteX3" fmla="*/ 59026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026" y="0"/>
                  </a:moveTo>
                  <a:lnTo>
                    <a:pt x="118304"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84" name="Freeform 483">
              <a:extLst>
                <a:ext uri="{FF2B5EF4-FFF2-40B4-BE49-F238E27FC236}">
                  <a16:creationId xmlns:a16="http://schemas.microsoft.com/office/drawing/2014/main" id="{9BAF7356-3C36-3431-4B3B-B9EFB7A4D1CA}"/>
                </a:ext>
              </a:extLst>
            </p:cNvPr>
            <p:cNvSpPr/>
            <p:nvPr/>
          </p:nvSpPr>
          <p:spPr>
            <a:xfrm>
              <a:off x="7328596" y="4415429"/>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85" name="Freeform 484">
              <a:extLst>
                <a:ext uri="{FF2B5EF4-FFF2-40B4-BE49-F238E27FC236}">
                  <a16:creationId xmlns:a16="http://schemas.microsoft.com/office/drawing/2014/main" id="{0167E054-D3AF-7F45-4698-D441FD706825}"/>
                </a:ext>
              </a:extLst>
            </p:cNvPr>
            <p:cNvSpPr/>
            <p:nvPr/>
          </p:nvSpPr>
          <p:spPr>
            <a:xfrm>
              <a:off x="7405064" y="4286362"/>
              <a:ext cx="118177" cy="118311"/>
            </a:xfrm>
            <a:custGeom>
              <a:avLst/>
              <a:gdLst>
                <a:gd name="connsiteX0" fmla="*/ 59026 w 118177"/>
                <a:gd name="connsiteY0" fmla="*/ 0 h 118311"/>
                <a:gd name="connsiteX1" fmla="*/ 118178 w 118177"/>
                <a:gd name="connsiteY1" fmla="*/ 118312 h 118311"/>
                <a:gd name="connsiteX2" fmla="*/ 0 w 118177"/>
                <a:gd name="connsiteY2" fmla="*/ 118312 h 118311"/>
                <a:gd name="connsiteX3" fmla="*/ 59026 w 118177"/>
                <a:gd name="connsiteY3" fmla="*/ 0 h 118311"/>
              </a:gdLst>
              <a:ahLst/>
              <a:cxnLst>
                <a:cxn ang="0">
                  <a:pos x="connsiteX0" y="connsiteY0"/>
                </a:cxn>
                <a:cxn ang="0">
                  <a:pos x="connsiteX1" y="connsiteY1"/>
                </a:cxn>
                <a:cxn ang="0">
                  <a:pos x="connsiteX2" y="connsiteY2"/>
                </a:cxn>
                <a:cxn ang="0">
                  <a:pos x="connsiteX3" y="connsiteY3"/>
                </a:cxn>
              </a:cxnLst>
              <a:rect l="l" t="t" r="r" b="b"/>
              <a:pathLst>
                <a:path w="118177" h="118311">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86" name="Freeform 485">
              <a:extLst>
                <a:ext uri="{FF2B5EF4-FFF2-40B4-BE49-F238E27FC236}">
                  <a16:creationId xmlns:a16="http://schemas.microsoft.com/office/drawing/2014/main" id="{1A9D4324-3F8C-AC29-583B-8C12770727BF}"/>
                </a:ext>
              </a:extLst>
            </p:cNvPr>
            <p:cNvSpPr/>
            <p:nvPr/>
          </p:nvSpPr>
          <p:spPr>
            <a:xfrm>
              <a:off x="7424150" y="4272063"/>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87" name="Freeform 486">
              <a:extLst>
                <a:ext uri="{FF2B5EF4-FFF2-40B4-BE49-F238E27FC236}">
                  <a16:creationId xmlns:a16="http://schemas.microsoft.com/office/drawing/2014/main" id="{466D6CF3-01FE-3462-4E52-0968AF0F6AC5}"/>
                </a:ext>
              </a:extLst>
            </p:cNvPr>
            <p:cNvSpPr/>
            <p:nvPr/>
          </p:nvSpPr>
          <p:spPr>
            <a:xfrm>
              <a:off x="7444878" y="4257638"/>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88" name="Freeform 487">
              <a:extLst>
                <a:ext uri="{FF2B5EF4-FFF2-40B4-BE49-F238E27FC236}">
                  <a16:creationId xmlns:a16="http://schemas.microsoft.com/office/drawing/2014/main" id="{229DC9E7-D77F-3349-1652-5E8914C4A405}"/>
                </a:ext>
              </a:extLst>
            </p:cNvPr>
            <p:cNvSpPr/>
            <p:nvPr/>
          </p:nvSpPr>
          <p:spPr>
            <a:xfrm>
              <a:off x="7460677" y="4240176"/>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89" name="Freeform 488">
              <a:extLst>
                <a:ext uri="{FF2B5EF4-FFF2-40B4-BE49-F238E27FC236}">
                  <a16:creationId xmlns:a16="http://schemas.microsoft.com/office/drawing/2014/main" id="{FF1312D8-5DE8-10DF-4786-3B8337B47320}"/>
                </a:ext>
              </a:extLst>
            </p:cNvPr>
            <p:cNvSpPr/>
            <p:nvPr/>
          </p:nvSpPr>
          <p:spPr>
            <a:xfrm>
              <a:off x="7481406" y="4217779"/>
              <a:ext cx="118304" cy="118438"/>
            </a:xfrm>
            <a:custGeom>
              <a:avLst/>
              <a:gdLst>
                <a:gd name="connsiteX0" fmla="*/ 59026 w 118304"/>
                <a:gd name="connsiteY0" fmla="*/ 0 h 118438"/>
                <a:gd name="connsiteX1" fmla="*/ 118304 w 118304"/>
                <a:gd name="connsiteY1" fmla="*/ 118439 h 118438"/>
                <a:gd name="connsiteX2" fmla="*/ 0 w 118304"/>
                <a:gd name="connsiteY2" fmla="*/ 118439 h 118438"/>
                <a:gd name="connsiteX3" fmla="*/ 59026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026" y="0"/>
                  </a:moveTo>
                  <a:lnTo>
                    <a:pt x="118304"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90" name="Freeform 489">
              <a:extLst>
                <a:ext uri="{FF2B5EF4-FFF2-40B4-BE49-F238E27FC236}">
                  <a16:creationId xmlns:a16="http://schemas.microsoft.com/office/drawing/2014/main" id="{5F9C9210-5F0D-4CC3-99D5-AD629671BD9B}"/>
                </a:ext>
              </a:extLst>
            </p:cNvPr>
            <p:cNvSpPr/>
            <p:nvPr/>
          </p:nvSpPr>
          <p:spPr>
            <a:xfrm>
              <a:off x="7576959" y="4147677"/>
              <a:ext cx="118304" cy="118312"/>
            </a:xfrm>
            <a:custGeom>
              <a:avLst/>
              <a:gdLst>
                <a:gd name="connsiteX0" fmla="*/ 59026 w 118304"/>
                <a:gd name="connsiteY0" fmla="*/ 0 h 118312"/>
                <a:gd name="connsiteX1" fmla="*/ 118304 w 118304"/>
                <a:gd name="connsiteY1" fmla="*/ 118312 h 118312"/>
                <a:gd name="connsiteX2" fmla="*/ 0 w 118304"/>
                <a:gd name="connsiteY2" fmla="*/ 118312 h 118312"/>
                <a:gd name="connsiteX3" fmla="*/ 59026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026" y="0"/>
                  </a:moveTo>
                  <a:lnTo>
                    <a:pt x="118304"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91" name="Freeform 490">
              <a:extLst>
                <a:ext uri="{FF2B5EF4-FFF2-40B4-BE49-F238E27FC236}">
                  <a16:creationId xmlns:a16="http://schemas.microsoft.com/office/drawing/2014/main" id="{8B7E9D82-4A36-FA20-A761-FC4FD66AF976}"/>
                </a:ext>
              </a:extLst>
            </p:cNvPr>
            <p:cNvSpPr/>
            <p:nvPr/>
          </p:nvSpPr>
          <p:spPr>
            <a:xfrm>
              <a:off x="7627896" y="4128570"/>
              <a:ext cx="118304" cy="118311"/>
            </a:xfrm>
            <a:custGeom>
              <a:avLst/>
              <a:gdLst>
                <a:gd name="connsiteX0" fmla="*/ 59152 w 118304"/>
                <a:gd name="connsiteY0" fmla="*/ 0 h 118311"/>
                <a:gd name="connsiteX1" fmla="*/ 118304 w 118304"/>
                <a:gd name="connsiteY1" fmla="*/ 118312 h 118311"/>
                <a:gd name="connsiteX2" fmla="*/ 0 w 118304"/>
                <a:gd name="connsiteY2" fmla="*/ 118312 h 118311"/>
                <a:gd name="connsiteX3" fmla="*/ 59152 w 118304"/>
                <a:gd name="connsiteY3" fmla="*/ 0 h 118311"/>
              </a:gdLst>
              <a:ahLst/>
              <a:cxnLst>
                <a:cxn ang="0">
                  <a:pos x="connsiteX0" y="connsiteY0"/>
                </a:cxn>
                <a:cxn ang="0">
                  <a:pos x="connsiteX1" y="connsiteY1"/>
                </a:cxn>
                <a:cxn ang="0">
                  <a:pos x="connsiteX2" y="connsiteY2"/>
                </a:cxn>
                <a:cxn ang="0">
                  <a:pos x="connsiteX3" y="connsiteY3"/>
                </a:cxn>
              </a:cxnLst>
              <a:rect l="l" t="t" r="r" b="b"/>
              <a:pathLst>
                <a:path w="118304" h="118311">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92" name="Freeform 491">
              <a:extLst>
                <a:ext uri="{FF2B5EF4-FFF2-40B4-BE49-F238E27FC236}">
                  <a16:creationId xmlns:a16="http://schemas.microsoft.com/office/drawing/2014/main" id="{45D26620-D454-3957-2308-23EC2CF9D800}"/>
                </a:ext>
              </a:extLst>
            </p:cNvPr>
            <p:cNvSpPr/>
            <p:nvPr/>
          </p:nvSpPr>
          <p:spPr>
            <a:xfrm>
              <a:off x="7747337" y="4072767"/>
              <a:ext cx="118304" cy="118312"/>
            </a:xfrm>
            <a:custGeom>
              <a:avLst/>
              <a:gdLst>
                <a:gd name="connsiteX0" fmla="*/ 59026 w 118304"/>
                <a:gd name="connsiteY0" fmla="*/ 0 h 118312"/>
                <a:gd name="connsiteX1" fmla="*/ 118304 w 118304"/>
                <a:gd name="connsiteY1" fmla="*/ 118312 h 118312"/>
                <a:gd name="connsiteX2" fmla="*/ 0 w 118304"/>
                <a:gd name="connsiteY2" fmla="*/ 118312 h 118312"/>
                <a:gd name="connsiteX3" fmla="*/ 59026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026" y="0"/>
                  </a:moveTo>
                  <a:lnTo>
                    <a:pt x="118304"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93" name="Freeform 492">
              <a:extLst>
                <a:ext uri="{FF2B5EF4-FFF2-40B4-BE49-F238E27FC236}">
                  <a16:creationId xmlns:a16="http://schemas.microsoft.com/office/drawing/2014/main" id="{7534F533-EF1D-C041-670B-5340DB2EA01C}"/>
                </a:ext>
              </a:extLst>
            </p:cNvPr>
            <p:cNvSpPr/>
            <p:nvPr/>
          </p:nvSpPr>
          <p:spPr>
            <a:xfrm>
              <a:off x="7807880" y="4045688"/>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94" name="Freeform 493">
              <a:extLst>
                <a:ext uri="{FF2B5EF4-FFF2-40B4-BE49-F238E27FC236}">
                  <a16:creationId xmlns:a16="http://schemas.microsoft.com/office/drawing/2014/main" id="{79B50285-3577-6DD0-1B9D-3D544004AB3F}"/>
                </a:ext>
              </a:extLst>
            </p:cNvPr>
            <p:cNvSpPr/>
            <p:nvPr/>
          </p:nvSpPr>
          <p:spPr>
            <a:xfrm>
              <a:off x="8137513" y="3860691"/>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95" name="Freeform 494">
              <a:extLst>
                <a:ext uri="{FF2B5EF4-FFF2-40B4-BE49-F238E27FC236}">
                  <a16:creationId xmlns:a16="http://schemas.microsoft.com/office/drawing/2014/main" id="{43460123-4FA2-2082-F18F-CDEC4905A4A3}"/>
                </a:ext>
              </a:extLst>
            </p:cNvPr>
            <p:cNvSpPr/>
            <p:nvPr/>
          </p:nvSpPr>
          <p:spPr>
            <a:xfrm>
              <a:off x="8178843" y="3838420"/>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96" name="Freeform 495">
              <a:extLst>
                <a:ext uri="{FF2B5EF4-FFF2-40B4-BE49-F238E27FC236}">
                  <a16:creationId xmlns:a16="http://schemas.microsoft.com/office/drawing/2014/main" id="{95002D44-93EC-CE55-4E2F-A528DB53E51F}"/>
                </a:ext>
              </a:extLst>
            </p:cNvPr>
            <p:cNvSpPr/>
            <p:nvPr/>
          </p:nvSpPr>
          <p:spPr>
            <a:xfrm>
              <a:off x="8226620" y="3812860"/>
              <a:ext cx="118304" cy="118438"/>
            </a:xfrm>
            <a:custGeom>
              <a:avLst/>
              <a:gdLst>
                <a:gd name="connsiteX0" fmla="*/ 59152 w 118304"/>
                <a:gd name="connsiteY0" fmla="*/ 0 h 118438"/>
                <a:gd name="connsiteX1" fmla="*/ 118304 w 118304"/>
                <a:gd name="connsiteY1" fmla="*/ 118439 h 118438"/>
                <a:gd name="connsiteX2" fmla="*/ 0 w 118304"/>
                <a:gd name="connsiteY2" fmla="*/ 118439 h 118438"/>
                <a:gd name="connsiteX3" fmla="*/ 59152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152" y="0"/>
                  </a:moveTo>
                  <a:lnTo>
                    <a:pt x="118304"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97" name="Freeform 496">
              <a:extLst>
                <a:ext uri="{FF2B5EF4-FFF2-40B4-BE49-F238E27FC236}">
                  <a16:creationId xmlns:a16="http://schemas.microsoft.com/office/drawing/2014/main" id="{DB8C1A48-92FA-E9CA-3AA1-67851B681A7E}"/>
                </a:ext>
              </a:extLst>
            </p:cNvPr>
            <p:cNvSpPr/>
            <p:nvPr/>
          </p:nvSpPr>
          <p:spPr>
            <a:xfrm>
              <a:off x="8260114" y="3793753"/>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98" name="Freeform 497">
              <a:extLst>
                <a:ext uri="{FF2B5EF4-FFF2-40B4-BE49-F238E27FC236}">
                  <a16:creationId xmlns:a16="http://schemas.microsoft.com/office/drawing/2014/main" id="{88434F60-CA21-0116-36F0-91423EB3EFAE}"/>
                </a:ext>
              </a:extLst>
            </p:cNvPr>
            <p:cNvSpPr/>
            <p:nvPr/>
          </p:nvSpPr>
          <p:spPr>
            <a:xfrm>
              <a:off x="8301571" y="3771482"/>
              <a:ext cx="118177" cy="118311"/>
            </a:xfrm>
            <a:custGeom>
              <a:avLst/>
              <a:gdLst>
                <a:gd name="connsiteX0" fmla="*/ 59026 w 118177"/>
                <a:gd name="connsiteY0" fmla="*/ 0 h 118311"/>
                <a:gd name="connsiteX1" fmla="*/ 118178 w 118177"/>
                <a:gd name="connsiteY1" fmla="*/ 118312 h 118311"/>
                <a:gd name="connsiteX2" fmla="*/ 0 w 118177"/>
                <a:gd name="connsiteY2" fmla="*/ 118312 h 118311"/>
                <a:gd name="connsiteX3" fmla="*/ 59026 w 118177"/>
                <a:gd name="connsiteY3" fmla="*/ 0 h 118311"/>
              </a:gdLst>
              <a:ahLst/>
              <a:cxnLst>
                <a:cxn ang="0">
                  <a:pos x="connsiteX0" y="connsiteY0"/>
                </a:cxn>
                <a:cxn ang="0">
                  <a:pos x="connsiteX1" y="connsiteY1"/>
                </a:cxn>
                <a:cxn ang="0">
                  <a:pos x="connsiteX2" y="connsiteY2"/>
                </a:cxn>
                <a:cxn ang="0">
                  <a:pos x="connsiteX3" y="connsiteY3"/>
                </a:cxn>
              </a:cxnLst>
              <a:rect l="l" t="t" r="r" b="b"/>
              <a:pathLst>
                <a:path w="118177" h="118311">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499" name="Freeform 498">
              <a:extLst>
                <a:ext uri="{FF2B5EF4-FFF2-40B4-BE49-F238E27FC236}">
                  <a16:creationId xmlns:a16="http://schemas.microsoft.com/office/drawing/2014/main" id="{DE7E69AB-F878-813E-CA4C-9C24E81ADE92}"/>
                </a:ext>
              </a:extLst>
            </p:cNvPr>
            <p:cNvSpPr/>
            <p:nvPr/>
          </p:nvSpPr>
          <p:spPr>
            <a:xfrm>
              <a:off x="8406604" y="3712390"/>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00" name="Freeform 499">
              <a:extLst>
                <a:ext uri="{FF2B5EF4-FFF2-40B4-BE49-F238E27FC236}">
                  <a16:creationId xmlns:a16="http://schemas.microsoft.com/office/drawing/2014/main" id="{BB72269C-F1A6-02E0-D3F6-CA73F5347EE4}"/>
                </a:ext>
              </a:extLst>
            </p:cNvPr>
            <p:cNvSpPr/>
            <p:nvPr/>
          </p:nvSpPr>
          <p:spPr>
            <a:xfrm>
              <a:off x="8444775" y="3696572"/>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01" name="Freeform 500">
              <a:extLst>
                <a:ext uri="{FF2B5EF4-FFF2-40B4-BE49-F238E27FC236}">
                  <a16:creationId xmlns:a16="http://schemas.microsoft.com/office/drawing/2014/main" id="{DA022012-8C2A-CAFD-88CF-1C6FA726B04A}"/>
                </a:ext>
              </a:extLst>
            </p:cNvPr>
            <p:cNvSpPr/>
            <p:nvPr/>
          </p:nvSpPr>
          <p:spPr>
            <a:xfrm>
              <a:off x="8494194" y="3672657"/>
              <a:ext cx="118177" cy="118311"/>
            </a:xfrm>
            <a:custGeom>
              <a:avLst/>
              <a:gdLst>
                <a:gd name="connsiteX0" fmla="*/ 59026 w 118177"/>
                <a:gd name="connsiteY0" fmla="*/ 0 h 118311"/>
                <a:gd name="connsiteX1" fmla="*/ 118178 w 118177"/>
                <a:gd name="connsiteY1" fmla="*/ 118312 h 118311"/>
                <a:gd name="connsiteX2" fmla="*/ 0 w 118177"/>
                <a:gd name="connsiteY2" fmla="*/ 118312 h 118311"/>
                <a:gd name="connsiteX3" fmla="*/ 59026 w 118177"/>
                <a:gd name="connsiteY3" fmla="*/ 0 h 118311"/>
              </a:gdLst>
              <a:ahLst/>
              <a:cxnLst>
                <a:cxn ang="0">
                  <a:pos x="connsiteX0" y="connsiteY0"/>
                </a:cxn>
                <a:cxn ang="0">
                  <a:pos x="connsiteX1" y="connsiteY1"/>
                </a:cxn>
                <a:cxn ang="0">
                  <a:pos x="connsiteX2" y="connsiteY2"/>
                </a:cxn>
                <a:cxn ang="0">
                  <a:pos x="connsiteX3" y="connsiteY3"/>
                </a:cxn>
              </a:cxnLst>
              <a:rect l="l" t="t" r="r" b="b"/>
              <a:pathLst>
                <a:path w="118177" h="118311">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02" name="Freeform 501">
              <a:extLst>
                <a:ext uri="{FF2B5EF4-FFF2-40B4-BE49-F238E27FC236}">
                  <a16:creationId xmlns:a16="http://schemas.microsoft.com/office/drawing/2014/main" id="{0A4A63DA-1E4B-E126-5EA1-5DEFCAAA3D33}"/>
                </a:ext>
              </a:extLst>
            </p:cNvPr>
            <p:cNvSpPr/>
            <p:nvPr/>
          </p:nvSpPr>
          <p:spPr>
            <a:xfrm>
              <a:off x="8532365" y="3650260"/>
              <a:ext cx="118304" cy="118438"/>
            </a:xfrm>
            <a:custGeom>
              <a:avLst/>
              <a:gdLst>
                <a:gd name="connsiteX0" fmla="*/ 59152 w 118304"/>
                <a:gd name="connsiteY0" fmla="*/ 0 h 118438"/>
                <a:gd name="connsiteX1" fmla="*/ 118304 w 118304"/>
                <a:gd name="connsiteY1" fmla="*/ 118439 h 118438"/>
                <a:gd name="connsiteX2" fmla="*/ 0 w 118304"/>
                <a:gd name="connsiteY2" fmla="*/ 118439 h 118438"/>
                <a:gd name="connsiteX3" fmla="*/ 59152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152" y="0"/>
                  </a:moveTo>
                  <a:lnTo>
                    <a:pt x="118304" y="118439"/>
                  </a:lnTo>
                  <a:lnTo>
                    <a:pt x="0" y="118439"/>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03" name="Freeform 502">
              <a:extLst>
                <a:ext uri="{FF2B5EF4-FFF2-40B4-BE49-F238E27FC236}">
                  <a16:creationId xmlns:a16="http://schemas.microsoft.com/office/drawing/2014/main" id="{D8B40750-C460-ADAD-9B9C-9E6F9FBCC3E4}"/>
                </a:ext>
              </a:extLst>
            </p:cNvPr>
            <p:cNvSpPr/>
            <p:nvPr/>
          </p:nvSpPr>
          <p:spPr>
            <a:xfrm>
              <a:off x="8639041" y="3604074"/>
              <a:ext cx="118304" cy="118312"/>
            </a:xfrm>
            <a:custGeom>
              <a:avLst/>
              <a:gdLst>
                <a:gd name="connsiteX0" fmla="*/ 59152 w 118304"/>
                <a:gd name="connsiteY0" fmla="*/ 0 h 118312"/>
                <a:gd name="connsiteX1" fmla="*/ 118304 w 118304"/>
                <a:gd name="connsiteY1" fmla="*/ 118312 h 118312"/>
                <a:gd name="connsiteX2" fmla="*/ 0 w 118304"/>
                <a:gd name="connsiteY2" fmla="*/ 118312 h 118312"/>
                <a:gd name="connsiteX3" fmla="*/ 59152 w 118304"/>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4"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04" name="Freeform 503">
              <a:extLst>
                <a:ext uri="{FF2B5EF4-FFF2-40B4-BE49-F238E27FC236}">
                  <a16:creationId xmlns:a16="http://schemas.microsoft.com/office/drawing/2014/main" id="{34521E64-6702-69F0-DE9A-A3113E1192AB}"/>
                </a:ext>
              </a:extLst>
            </p:cNvPr>
            <p:cNvSpPr/>
            <p:nvPr/>
          </p:nvSpPr>
          <p:spPr>
            <a:xfrm>
              <a:off x="8779590" y="3577121"/>
              <a:ext cx="118303" cy="118312"/>
            </a:xfrm>
            <a:custGeom>
              <a:avLst/>
              <a:gdLst>
                <a:gd name="connsiteX0" fmla="*/ 59025 w 118303"/>
                <a:gd name="connsiteY0" fmla="*/ 0 h 118312"/>
                <a:gd name="connsiteX1" fmla="*/ 118304 w 118303"/>
                <a:gd name="connsiteY1" fmla="*/ 118312 h 118312"/>
                <a:gd name="connsiteX2" fmla="*/ 0 w 118303"/>
                <a:gd name="connsiteY2" fmla="*/ 118312 h 118312"/>
                <a:gd name="connsiteX3" fmla="*/ 59025 w 118303"/>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3" h="118312">
                  <a:moveTo>
                    <a:pt x="59025" y="0"/>
                  </a:moveTo>
                  <a:lnTo>
                    <a:pt x="118304" y="118312"/>
                  </a:lnTo>
                  <a:lnTo>
                    <a:pt x="0" y="118312"/>
                  </a:lnTo>
                  <a:lnTo>
                    <a:pt x="59025"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05" name="Freeform 504">
              <a:extLst>
                <a:ext uri="{FF2B5EF4-FFF2-40B4-BE49-F238E27FC236}">
                  <a16:creationId xmlns:a16="http://schemas.microsoft.com/office/drawing/2014/main" id="{F1A20CCC-91AE-86E0-9EA0-DA0AED06D582}"/>
                </a:ext>
              </a:extLst>
            </p:cNvPr>
            <p:cNvSpPr/>
            <p:nvPr/>
          </p:nvSpPr>
          <p:spPr>
            <a:xfrm>
              <a:off x="8815233" y="3562317"/>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06" name="Freeform 505">
              <a:extLst>
                <a:ext uri="{FF2B5EF4-FFF2-40B4-BE49-F238E27FC236}">
                  <a16:creationId xmlns:a16="http://schemas.microsoft.com/office/drawing/2014/main" id="{9E64E316-CCB2-2D2F-EF88-9523FD539A60}"/>
                </a:ext>
              </a:extLst>
            </p:cNvPr>
            <p:cNvSpPr/>
            <p:nvPr/>
          </p:nvSpPr>
          <p:spPr>
            <a:xfrm>
              <a:off x="8845568" y="3552826"/>
              <a:ext cx="118177" cy="118311"/>
            </a:xfrm>
            <a:custGeom>
              <a:avLst/>
              <a:gdLst>
                <a:gd name="connsiteX0" fmla="*/ 59025 w 118177"/>
                <a:gd name="connsiteY0" fmla="*/ 0 h 118311"/>
                <a:gd name="connsiteX1" fmla="*/ 118177 w 118177"/>
                <a:gd name="connsiteY1" fmla="*/ 118312 h 118311"/>
                <a:gd name="connsiteX2" fmla="*/ 0 w 118177"/>
                <a:gd name="connsiteY2" fmla="*/ 118312 h 118311"/>
                <a:gd name="connsiteX3" fmla="*/ 59025 w 118177"/>
                <a:gd name="connsiteY3" fmla="*/ 0 h 118311"/>
              </a:gdLst>
              <a:ahLst/>
              <a:cxnLst>
                <a:cxn ang="0">
                  <a:pos x="connsiteX0" y="connsiteY0"/>
                </a:cxn>
                <a:cxn ang="0">
                  <a:pos x="connsiteX1" y="connsiteY1"/>
                </a:cxn>
                <a:cxn ang="0">
                  <a:pos x="connsiteX2" y="connsiteY2"/>
                </a:cxn>
                <a:cxn ang="0">
                  <a:pos x="connsiteX3" y="connsiteY3"/>
                </a:cxn>
              </a:cxnLst>
              <a:rect l="l" t="t" r="r" b="b"/>
              <a:pathLst>
                <a:path w="118177" h="118311">
                  <a:moveTo>
                    <a:pt x="59025" y="0"/>
                  </a:moveTo>
                  <a:lnTo>
                    <a:pt x="118177" y="118312"/>
                  </a:lnTo>
                  <a:lnTo>
                    <a:pt x="0" y="118312"/>
                  </a:lnTo>
                  <a:lnTo>
                    <a:pt x="59025"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07" name="Freeform 506">
              <a:extLst>
                <a:ext uri="{FF2B5EF4-FFF2-40B4-BE49-F238E27FC236}">
                  <a16:creationId xmlns:a16="http://schemas.microsoft.com/office/drawing/2014/main" id="{DCA37BAB-E882-B667-32F9-0C47D603ECD0}"/>
                </a:ext>
              </a:extLst>
            </p:cNvPr>
            <p:cNvSpPr/>
            <p:nvPr/>
          </p:nvSpPr>
          <p:spPr>
            <a:xfrm>
              <a:off x="8894987" y="3537136"/>
              <a:ext cx="118304" cy="118438"/>
            </a:xfrm>
            <a:custGeom>
              <a:avLst/>
              <a:gdLst>
                <a:gd name="connsiteX0" fmla="*/ 59026 w 118304"/>
                <a:gd name="connsiteY0" fmla="*/ 0 h 118438"/>
                <a:gd name="connsiteX1" fmla="*/ 118304 w 118304"/>
                <a:gd name="connsiteY1" fmla="*/ 118439 h 118438"/>
                <a:gd name="connsiteX2" fmla="*/ 0 w 118304"/>
                <a:gd name="connsiteY2" fmla="*/ 118439 h 118438"/>
                <a:gd name="connsiteX3" fmla="*/ 59026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026" y="0"/>
                  </a:moveTo>
                  <a:lnTo>
                    <a:pt x="118304"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08" name="Freeform 507">
              <a:extLst>
                <a:ext uri="{FF2B5EF4-FFF2-40B4-BE49-F238E27FC236}">
                  <a16:creationId xmlns:a16="http://schemas.microsoft.com/office/drawing/2014/main" id="{BB54697C-5BEF-CFA0-8D7F-866BDDBBB8BD}"/>
                </a:ext>
              </a:extLst>
            </p:cNvPr>
            <p:cNvSpPr/>
            <p:nvPr/>
          </p:nvSpPr>
          <p:spPr>
            <a:xfrm>
              <a:off x="9036421" y="3482472"/>
              <a:ext cx="118177" cy="118311"/>
            </a:xfrm>
            <a:custGeom>
              <a:avLst/>
              <a:gdLst>
                <a:gd name="connsiteX0" fmla="*/ 59026 w 118177"/>
                <a:gd name="connsiteY0" fmla="*/ 0 h 118311"/>
                <a:gd name="connsiteX1" fmla="*/ 118178 w 118177"/>
                <a:gd name="connsiteY1" fmla="*/ 118312 h 118311"/>
                <a:gd name="connsiteX2" fmla="*/ 0 w 118177"/>
                <a:gd name="connsiteY2" fmla="*/ 118312 h 118311"/>
                <a:gd name="connsiteX3" fmla="*/ 59026 w 118177"/>
                <a:gd name="connsiteY3" fmla="*/ 0 h 118311"/>
              </a:gdLst>
              <a:ahLst/>
              <a:cxnLst>
                <a:cxn ang="0">
                  <a:pos x="connsiteX0" y="connsiteY0"/>
                </a:cxn>
                <a:cxn ang="0">
                  <a:pos x="connsiteX1" y="connsiteY1"/>
                </a:cxn>
                <a:cxn ang="0">
                  <a:pos x="connsiteX2" y="connsiteY2"/>
                </a:cxn>
                <a:cxn ang="0">
                  <a:pos x="connsiteX3" y="connsiteY3"/>
                </a:cxn>
              </a:cxnLst>
              <a:rect l="l" t="t" r="r" b="b"/>
              <a:pathLst>
                <a:path w="118177" h="118311">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09" name="Freeform 508">
              <a:extLst>
                <a:ext uri="{FF2B5EF4-FFF2-40B4-BE49-F238E27FC236}">
                  <a16:creationId xmlns:a16="http://schemas.microsoft.com/office/drawing/2014/main" id="{0AD5B763-7FDD-33EB-234B-6506D13401CB}"/>
                </a:ext>
              </a:extLst>
            </p:cNvPr>
            <p:cNvSpPr/>
            <p:nvPr/>
          </p:nvSpPr>
          <p:spPr>
            <a:xfrm>
              <a:off x="9205156" y="3422113"/>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10" name="Freeform 509">
              <a:extLst>
                <a:ext uri="{FF2B5EF4-FFF2-40B4-BE49-F238E27FC236}">
                  <a16:creationId xmlns:a16="http://schemas.microsoft.com/office/drawing/2014/main" id="{66E6886D-F5A6-2D61-2C2C-1C5D45CCC020}"/>
                </a:ext>
              </a:extLst>
            </p:cNvPr>
            <p:cNvSpPr/>
            <p:nvPr/>
          </p:nvSpPr>
          <p:spPr>
            <a:xfrm>
              <a:off x="9237892" y="3408321"/>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11" name="Freeform 510">
              <a:extLst>
                <a:ext uri="{FF2B5EF4-FFF2-40B4-BE49-F238E27FC236}">
                  <a16:creationId xmlns:a16="http://schemas.microsoft.com/office/drawing/2014/main" id="{A6129205-1676-B1D9-ECF5-33563E2C624F}"/>
                </a:ext>
              </a:extLst>
            </p:cNvPr>
            <p:cNvSpPr/>
            <p:nvPr/>
          </p:nvSpPr>
          <p:spPr>
            <a:xfrm>
              <a:off x="9274040" y="3397945"/>
              <a:ext cx="118177" cy="118438"/>
            </a:xfrm>
            <a:custGeom>
              <a:avLst/>
              <a:gdLst>
                <a:gd name="connsiteX0" fmla="*/ 59025 w 118177"/>
                <a:gd name="connsiteY0" fmla="*/ 0 h 118438"/>
                <a:gd name="connsiteX1" fmla="*/ 118178 w 118177"/>
                <a:gd name="connsiteY1" fmla="*/ 118439 h 118438"/>
                <a:gd name="connsiteX2" fmla="*/ 0 w 118177"/>
                <a:gd name="connsiteY2" fmla="*/ 118439 h 118438"/>
                <a:gd name="connsiteX3" fmla="*/ 59025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5" y="0"/>
                  </a:moveTo>
                  <a:lnTo>
                    <a:pt x="118178" y="118439"/>
                  </a:lnTo>
                  <a:lnTo>
                    <a:pt x="0" y="118439"/>
                  </a:lnTo>
                  <a:lnTo>
                    <a:pt x="59025"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12" name="Freeform 511">
              <a:extLst>
                <a:ext uri="{FF2B5EF4-FFF2-40B4-BE49-F238E27FC236}">
                  <a16:creationId xmlns:a16="http://schemas.microsoft.com/office/drawing/2014/main" id="{0817EF47-C738-220D-3583-9DDC5C067C3F}"/>
                </a:ext>
              </a:extLst>
            </p:cNvPr>
            <p:cNvSpPr/>
            <p:nvPr/>
          </p:nvSpPr>
          <p:spPr>
            <a:xfrm>
              <a:off x="9299824" y="3385924"/>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13" name="Freeform 512">
              <a:extLst>
                <a:ext uri="{FF2B5EF4-FFF2-40B4-BE49-F238E27FC236}">
                  <a16:creationId xmlns:a16="http://schemas.microsoft.com/office/drawing/2014/main" id="{F0AD2D38-F8AA-1558-E92D-F2A236DC4DDE}"/>
                </a:ext>
              </a:extLst>
            </p:cNvPr>
            <p:cNvSpPr/>
            <p:nvPr/>
          </p:nvSpPr>
          <p:spPr>
            <a:xfrm>
              <a:off x="9329148" y="3375548"/>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14" name="Freeform 513">
              <a:extLst>
                <a:ext uri="{FF2B5EF4-FFF2-40B4-BE49-F238E27FC236}">
                  <a16:creationId xmlns:a16="http://schemas.microsoft.com/office/drawing/2014/main" id="{096C5B06-E4E7-2C2A-2791-0165AD8EBD51}"/>
                </a:ext>
              </a:extLst>
            </p:cNvPr>
            <p:cNvSpPr/>
            <p:nvPr/>
          </p:nvSpPr>
          <p:spPr>
            <a:xfrm>
              <a:off x="9358344" y="3366943"/>
              <a:ext cx="118304" cy="118438"/>
            </a:xfrm>
            <a:custGeom>
              <a:avLst/>
              <a:gdLst>
                <a:gd name="connsiteX0" fmla="*/ 59026 w 118304"/>
                <a:gd name="connsiteY0" fmla="*/ 0 h 118438"/>
                <a:gd name="connsiteX1" fmla="*/ 118304 w 118304"/>
                <a:gd name="connsiteY1" fmla="*/ 118439 h 118438"/>
                <a:gd name="connsiteX2" fmla="*/ 0 w 118304"/>
                <a:gd name="connsiteY2" fmla="*/ 118439 h 118438"/>
                <a:gd name="connsiteX3" fmla="*/ 59026 w 118304"/>
                <a:gd name="connsiteY3" fmla="*/ 0 h 118438"/>
              </a:gdLst>
              <a:ahLst/>
              <a:cxnLst>
                <a:cxn ang="0">
                  <a:pos x="connsiteX0" y="connsiteY0"/>
                </a:cxn>
                <a:cxn ang="0">
                  <a:pos x="connsiteX1" y="connsiteY1"/>
                </a:cxn>
                <a:cxn ang="0">
                  <a:pos x="connsiteX2" y="connsiteY2"/>
                </a:cxn>
                <a:cxn ang="0">
                  <a:pos x="connsiteX3" y="connsiteY3"/>
                </a:cxn>
              </a:cxnLst>
              <a:rect l="l" t="t" r="r" b="b"/>
              <a:pathLst>
                <a:path w="118304" h="118438">
                  <a:moveTo>
                    <a:pt x="59026" y="0"/>
                  </a:moveTo>
                  <a:lnTo>
                    <a:pt x="118304"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15" name="Freeform 514">
              <a:extLst>
                <a:ext uri="{FF2B5EF4-FFF2-40B4-BE49-F238E27FC236}">
                  <a16:creationId xmlns:a16="http://schemas.microsoft.com/office/drawing/2014/main" id="{4B71A6D8-5D2C-5E9A-AAED-4928ACBF9062}"/>
                </a:ext>
              </a:extLst>
            </p:cNvPr>
            <p:cNvSpPr/>
            <p:nvPr/>
          </p:nvSpPr>
          <p:spPr>
            <a:xfrm>
              <a:off x="9385898" y="3354922"/>
              <a:ext cx="118303" cy="118312"/>
            </a:xfrm>
            <a:custGeom>
              <a:avLst/>
              <a:gdLst>
                <a:gd name="connsiteX0" fmla="*/ 59025 w 118303"/>
                <a:gd name="connsiteY0" fmla="*/ 0 h 118312"/>
                <a:gd name="connsiteX1" fmla="*/ 118304 w 118303"/>
                <a:gd name="connsiteY1" fmla="*/ 118312 h 118312"/>
                <a:gd name="connsiteX2" fmla="*/ 0 w 118303"/>
                <a:gd name="connsiteY2" fmla="*/ 118312 h 118312"/>
                <a:gd name="connsiteX3" fmla="*/ 59025 w 118303"/>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3" h="118312">
                  <a:moveTo>
                    <a:pt x="59025" y="0"/>
                  </a:moveTo>
                  <a:lnTo>
                    <a:pt x="118304" y="118312"/>
                  </a:lnTo>
                  <a:lnTo>
                    <a:pt x="0" y="118312"/>
                  </a:lnTo>
                  <a:lnTo>
                    <a:pt x="59025"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16" name="Freeform 515">
              <a:extLst>
                <a:ext uri="{FF2B5EF4-FFF2-40B4-BE49-F238E27FC236}">
                  <a16:creationId xmlns:a16="http://schemas.microsoft.com/office/drawing/2014/main" id="{8049DF92-1170-5969-7833-1110EF546BC6}"/>
                </a:ext>
              </a:extLst>
            </p:cNvPr>
            <p:cNvSpPr/>
            <p:nvPr/>
          </p:nvSpPr>
          <p:spPr>
            <a:xfrm>
              <a:off x="9410039" y="3344546"/>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17" name="Freeform 516">
              <a:extLst>
                <a:ext uri="{FF2B5EF4-FFF2-40B4-BE49-F238E27FC236}">
                  <a16:creationId xmlns:a16="http://schemas.microsoft.com/office/drawing/2014/main" id="{799266D4-B9C6-D5AE-3B79-F931D2BF1397}"/>
                </a:ext>
              </a:extLst>
            </p:cNvPr>
            <p:cNvSpPr/>
            <p:nvPr/>
          </p:nvSpPr>
          <p:spPr>
            <a:xfrm>
              <a:off x="9441006" y="3334170"/>
              <a:ext cx="118177" cy="118438"/>
            </a:xfrm>
            <a:custGeom>
              <a:avLst/>
              <a:gdLst>
                <a:gd name="connsiteX0" fmla="*/ 59026 w 118177"/>
                <a:gd name="connsiteY0" fmla="*/ 0 h 118438"/>
                <a:gd name="connsiteX1" fmla="*/ 118178 w 118177"/>
                <a:gd name="connsiteY1" fmla="*/ 118439 h 118438"/>
                <a:gd name="connsiteX2" fmla="*/ 0 w 118177"/>
                <a:gd name="connsiteY2" fmla="*/ 118439 h 118438"/>
                <a:gd name="connsiteX3" fmla="*/ 59026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6" y="0"/>
                  </a:moveTo>
                  <a:lnTo>
                    <a:pt x="118178" y="118439"/>
                  </a:lnTo>
                  <a:lnTo>
                    <a:pt x="0" y="118439"/>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18" name="Freeform 517">
              <a:extLst>
                <a:ext uri="{FF2B5EF4-FFF2-40B4-BE49-F238E27FC236}">
                  <a16:creationId xmlns:a16="http://schemas.microsoft.com/office/drawing/2014/main" id="{DDCC656E-ABAB-C0E7-57B0-FB0D19110ABE}"/>
                </a:ext>
              </a:extLst>
            </p:cNvPr>
            <p:cNvSpPr/>
            <p:nvPr/>
          </p:nvSpPr>
          <p:spPr>
            <a:xfrm>
              <a:off x="9490931" y="3318733"/>
              <a:ext cx="118177" cy="118312"/>
            </a:xfrm>
            <a:custGeom>
              <a:avLst/>
              <a:gdLst>
                <a:gd name="connsiteX0" fmla="*/ 59025 w 118177"/>
                <a:gd name="connsiteY0" fmla="*/ 0 h 118312"/>
                <a:gd name="connsiteX1" fmla="*/ 118177 w 118177"/>
                <a:gd name="connsiteY1" fmla="*/ 118312 h 118312"/>
                <a:gd name="connsiteX2" fmla="*/ 0 w 118177"/>
                <a:gd name="connsiteY2" fmla="*/ 118312 h 118312"/>
                <a:gd name="connsiteX3" fmla="*/ 59025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5" y="0"/>
                  </a:moveTo>
                  <a:lnTo>
                    <a:pt x="118177" y="118312"/>
                  </a:lnTo>
                  <a:lnTo>
                    <a:pt x="0" y="118312"/>
                  </a:lnTo>
                  <a:lnTo>
                    <a:pt x="59025"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19" name="Freeform 518">
              <a:extLst>
                <a:ext uri="{FF2B5EF4-FFF2-40B4-BE49-F238E27FC236}">
                  <a16:creationId xmlns:a16="http://schemas.microsoft.com/office/drawing/2014/main" id="{C680EB7D-D178-CCBC-1BF9-A66BB2B7F76E}"/>
                </a:ext>
              </a:extLst>
            </p:cNvPr>
            <p:cNvSpPr/>
            <p:nvPr/>
          </p:nvSpPr>
          <p:spPr>
            <a:xfrm>
              <a:off x="9668261" y="3265334"/>
              <a:ext cx="118303" cy="118312"/>
            </a:xfrm>
            <a:custGeom>
              <a:avLst/>
              <a:gdLst>
                <a:gd name="connsiteX0" fmla="*/ 59025 w 118303"/>
                <a:gd name="connsiteY0" fmla="*/ 0 h 118312"/>
                <a:gd name="connsiteX1" fmla="*/ 118304 w 118303"/>
                <a:gd name="connsiteY1" fmla="*/ 118312 h 118312"/>
                <a:gd name="connsiteX2" fmla="*/ 0 w 118303"/>
                <a:gd name="connsiteY2" fmla="*/ 118312 h 118312"/>
                <a:gd name="connsiteX3" fmla="*/ 59025 w 118303"/>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3" h="118312">
                  <a:moveTo>
                    <a:pt x="59025" y="0"/>
                  </a:moveTo>
                  <a:lnTo>
                    <a:pt x="118304" y="118312"/>
                  </a:lnTo>
                  <a:lnTo>
                    <a:pt x="0" y="118312"/>
                  </a:lnTo>
                  <a:lnTo>
                    <a:pt x="59025"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20" name="Freeform 519">
              <a:extLst>
                <a:ext uri="{FF2B5EF4-FFF2-40B4-BE49-F238E27FC236}">
                  <a16:creationId xmlns:a16="http://schemas.microsoft.com/office/drawing/2014/main" id="{810814C1-3D15-D10F-3901-8637D397306A}"/>
                </a:ext>
              </a:extLst>
            </p:cNvPr>
            <p:cNvSpPr/>
            <p:nvPr/>
          </p:nvSpPr>
          <p:spPr>
            <a:xfrm>
              <a:off x="9721599" y="3254958"/>
              <a:ext cx="118303" cy="118312"/>
            </a:xfrm>
            <a:custGeom>
              <a:avLst/>
              <a:gdLst>
                <a:gd name="connsiteX0" fmla="*/ 59152 w 118303"/>
                <a:gd name="connsiteY0" fmla="*/ 0 h 118312"/>
                <a:gd name="connsiteX1" fmla="*/ 118304 w 118303"/>
                <a:gd name="connsiteY1" fmla="*/ 118312 h 118312"/>
                <a:gd name="connsiteX2" fmla="*/ 0 w 118303"/>
                <a:gd name="connsiteY2" fmla="*/ 118312 h 118312"/>
                <a:gd name="connsiteX3" fmla="*/ 59152 w 118303"/>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3" h="118312">
                  <a:moveTo>
                    <a:pt x="59152" y="0"/>
                  </a:moveTo>
                  <a:lnTo>
                    <a:pt x="118304" y="118312"/>
                  </a:lnTo>
                  <a:lnTo>
                    <a:pt x="0" y="118312"/>
                  </a:lnTo>
                  <a:lnTo>
                    <a:pt x="59152"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21" name="Freeform 520">
              <a:extLst>
                <a:ext uri="{FF2B5EF4-FFF2-40B4-BE49-F238E27FC236}">
                  <a16:creationId xmlns:a16="http://schemas.microsoft.com/office/drawing/2014/main" id="{BCD1A3A2-DBAE-A80C-93B0-6841D03E3351}"/>
                </a:ext>
              </a:extLst>
            </p:cNvPr>
            <p:cNvSpPr/>
            <p:nvPr/>
          </p:nvSpPr>
          <p:spPr>
            <a:xfrm>
              <a:off x="9850772" y="3206621"/>
              <a:ext cx="118177" cy="118438"/>
            </a:xfrm>
            <a:custGeom>
              <a:avLst/>
              <a:gdLst>
                <a:gd name="connsiteX0" fmla="*/ 59025 w 118177"/>
                <a:gd name="connsiteY0" fmla="*/ 0 h 118438"/>
                <a:gd name="connsiteX1" fmla="*/ 118177 w 118177"/>
                <a:gd name="connsiteY1" fmla="*/ 118439 h 118438"/>
                <a:gd name="connsiteX2" fmla="*/ 0 w 118177"/>
                <a:gd name="connsiteY2" fmla="*/ 118439 h 118438"/>
                <a:gd name="connsiteX3" fmla="*/ 59025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5" y="0"/>
                  </a:moveTo>
                  <a:lnTo>
                    <a:pt x="118177" y="118439"/>
                  </a:lnTo>
                  <a:lnTo>
                    <a:pt x="0" y="118439"/>
                  </a:lnTo>
                  <a:lnTo>
                    <a:pt x="59025"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22" name="Freeform 521">
              <a:extLst>
                <a:ext uri="{FF2B5EF4-FFF2-40B4-BE49-F238E27FC236}">
                  <a16:creationId xmlns:a16="http://schemas.microsoft.com/office/drawing/2014/main" id="{1D91B08B-4F57-A2F2-F5C6-6D29F0399E84}"/>
                </a:ext>
              </a:extLst>
            </p:cNvPr>
            <p:cNvSpPr/>
            <p:nvPr/>
          </p:nvSpPr>
          <p:spPr>
            <a:xfrm>
              <a:off x="9947210" y="3172203"/>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23" name="Freeform 522">
              <a:extLst>
                <a:ext uri="{FF2B5EF4-FFF2-40B4-BE49-F238E27FC236}">
                  <a16:creationId xmlns:a16="http://schemas.microsoft.com/office/drawing/2014/main" id="{86318459-6024-B62D-15C1-7C6E80732278}"/>
                </a:ext>
              </a:extLst>
            </p:cNvPr>
            <p:cNvSpPr/>
            <p:nvPr/>
          </p:nvSpPr>
          <p:spPr>
            <a:xfrm>
              <a:off x="9995366" y="3160182"/>
              <a:ext cx="118303" cy="118312"/>
            </a:xfrm>
            <a:custGeom>
              <a:avLst/>
              <a:gdLst>
                <a:gd name="connsiteX0" fmla="*/ 59025 w 118303"/>
                <a:gd name="connsiteY0" fmla="*/ 0 h 118312"/>
                <a:gd name="connsiteX1" fmla="*/ 118304 w 118303"/>
                <a:gd name="connsiteY1" fmla="*/ 118312 h 118312"/>
                <a:gd name="connsiteX2" fmla="*/ 0 w 118303"/>
                <a:gd name="connsiteY2" fmla="*/ 118312 h 118312"/>
                <a:gd name="connsiteX3" fmla="*/ 59025 w 118303"/>
                <a:gd name="connsiteY3" fmla="*/ 0 h 118312"/>
              </a:gdLst>
              <a:ahLst/>
              <a:cxnLst>
                <a:cxn ang="0">
                  <a:pos x="connsiteX0" y="connsiteY0"/>
                </a:cxn>
                <a:cxn ang="0">
                  <a:pos x="connsiteX1" y="connsiteY1"/>
                </a:cxn>
                <a:cxn ang="0">
                  <a:pos x="connsiteX2" y="connsiteY2"/>
                </a:cxn>
                <a:cxn ang="0">
                  <a:pos x="connsiteX3" y="connsiteY3"/>
                </a:cxn>
              </a:cxnLst>
              <a:rect l="l" t="t" r="r" b="b"/>
              <a:pathLst>
                <a:path w="118303" h="118312">
                  <a:moveTo>
                    <a:pt x="59025" y="0"/>
                  </a:moveTo>
                  <a:lnTo>
                    <a:pt x="118304" y="118312"/>
                  </a:lnTo>
                  <a:lnTo>
                    <a:pt x="0" y="118312"/>
                  </a:lnTo>
                  <a:lnTo>
                    <a:pt x="59025"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24" name="Freeform 523">
              <a:extLst>
                <a:ext uri="{FF2B5EF4-FFF2-40B4-BE49-F238E27FC236}">
                  <a16:creationId xmlns:a16="http://schemas.microsoft.com/office/drawing/2014/main" id="{47500649-3BEC-A153-5622-B9455B067928}"/>
                </a:ext>
              </a:extLst>
            </p:cNvPr>
            <p:cNvSpPr/>
            <p:nvPr/>
          </p:nvSpPr>
          <p:spPr>
            <a:xfrm>
              <a:off x="10226160" y="3151577"/>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25" name="Freeform 524">
              <a:extLst>
                <a:ext uri="{FF2B5EF4-FFF2-40B4-BE49-F238E27FC236}">
                  <a16:creationId xmlns:a16="http://schemas.microsoft.com/office/drawing/2014/main" id="{A11022A9-1652-35A6-36EE-7E8733048A6C}"/>
                </a:ext>
              </a:extLst>
            </p:cNvPr>
            <p:cNvSpPr/>
            <p:nvPr/>
          </p:nvSpPr>
          <p:spPr>
            <a:xfrm>
              <a:off x="10492976" y="3134242"/>
              <a:ext cx="118177" cy="118438"/>
            </a:xfrm>
            <a:custGeom>
              <a:avLst/>
              <a:gdLst>
                <a:gd name="connsiteX0" fmla="*/ 59025 w 118177"/>
                <a:gd name="connsiteY0" fmla="*/ 0 h 118438"/>
                <a:gd name="connsiteX1" fmla="*/ 118177 w 118177"/>
                <a:gd name="connsiteY1" fmla="*/ 118439 h 118438"/>
                <a:gd name="connsiteX2" fmla="*/ 0 w 118177"/>
                <a:gd name="connsiteY2" fmla="*/ 118439 h 118438"/>
                <a:gd name="connsiteX3" fmla="*/ 59025 w 118177"/>
                <a:gd name="connsiteY3" fmla="*/ 0 h 118438"/>
              </a:gdLst>
              <a:ahLst/>
              <a:cxnLst>
                <a:cxn ang="0">
                  <a:pos x="connsiteX0" y="connsiteY0"/>
                </a:cxn>
                <a:cxn ang="0">
                  <a:pos x="connsiteX1" y="connsiteY1"/>
                </a:cxn>
                <a:cxn ang="0">
                  <a:pos x="connsiteX2" y="connsiteY2"/>
                </a:cxn>
                <a:cxn ang="0">
                  <a:pos x="connsiteX3" y="connsiteY3"/>
                </a:cxn>
              </a:cxnLst>
              <a:rect l="l" t="t" r="r" b="b"/>
              <a:pathLst>
                <a:path w="118177" h="118438">
                  <a:moveTo>
                    <a:pt x="59025" y="0"/>
                  </a:moveTo>
                  <a:lnTo>
                    <a:pt x="118177" y="118439"/>
                  </a:lnTo>
                  <a:lnTo>
                    <a:pt x="0" y="118439"/>
                  </a:lnTo>
                  <a:lnTo>
                    <a:pt x="59025"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26" name="Freeform 525">
              <a:extLst>
                <a:ext uri="{FF2B5EF4-FFF2-40B4-BE49-F238E27FC236}">
                  <a16:creationId xmlns:a16="http://schemas.microsoft.com/office/drawing/2014/main" id="{B725BD18-B6BC-B8ED-26B3-3636B549CB43}"/>
                </a:ext>
              </a:extLst>
            </p:cNvPr>
            <p:cNvSpPr/>
            <p:nvPr/>
          </p:nvSpPr>
          <p:spPr>
            <a:xfrm>
              <a:off x="6985945" y="3159169"/>
              <a:ext cx="4665551" cy="1989542"/>
            </a:xfrm>
            <a:custGeom>
              <a:avLst/>
              <a:gdLst>
                <a:gd name="connsiteX0" fmla="*/ 0 w 4665551"/>
                <a:gd name="connsiteY0" fmla="*/ 1989543 h 1989542"/>
                <a:gd name="connsiteX1" fmla="*/ 221314 w 4665551"/>
                <a:gd name="connsiteY1" fmla="*/ 1605376 h 1989542"/>
                <a:gd name="connsiteX2" fmla="*/ 310422 w 4665551"/>
                <a:gd name="connsiteY2" fmla="*/ 1461883 h 1989542"/>
                <a:gd name="connsiteX3" fmla="*/ 404458 w 4665551"/>
                <a:gd name="connsiteY3" fmla="*/ 1323198 h 1989542"/>
                <a:gd name="connsiteX4" fmla="*/ 471320 w 4665551"/>
                <a:gd name="connsiteY4" fmla="*/ 1214756 h 1989542"/>
                <a:gd name="connsiteX5" fmla="*/ 552465 w 4665551"/>
                <a:gd name="connsiteY5" fmla="*/ 1130229 h 1989542"/>
                <a:gd name="connsiteX6" fmla="*/ 708560 w 4665551"/>
                <a:gd name="connsiteY6" fmla="*/ 1042539 h 1989542"/>
                <a:gd name="connsiteX7" fmla="*/ 894864 w 4665551"/>
                <a:gd name="connsiteY7" fmla="*/ 954849 h 1989542"/>
                <a:gd name="connsiteX8" fmla="*/ 1206928 w 4665551"/>
                <a:gd name="connsiteY8" fmla="*/ 779595 h 1989542"/>
                <a:gd name="connsiteX9" fmla="*/ 1447455 w 4665551"/>
                <a:gd name="connsiteY9" fmla="*/ 655209 h 1989542"/>
                <a:gd name="connsiteX10" fmla="*/ 1633758 w 4665551"/>
                <a:gd name="connsiteY10" fmla="*/ 557902 h 1989542"/>
                <a:gd name="connsiteX11" fmla="*/ 1662450 w 4665551"/>
                <a:gd name="connsiteY11" fmla="*/ 541959 h 1989542"/>
                <a:gd name="connsiteX12" fmla="*/ 1724509 w 4665551"/>
                <a:gd name="connsiteY12" fmla="*/ 516524 h 1989542"/>
                <a:gd name="connsiteX13" fmla="*/ 1845467 w 4665551"/>
                <a:gd name="connsiteY13" fmla="*/ 492609 h 1989542"/>
                <a:gd name="connsiteX14" fmla="*/ 1939503 w 4665551"/>
                <a:gd name="connsiteY14" fmla="*/ 463885 h 1989542"/>
                <a:gd name="connsiteX15" fmla="*/ 2127324 w 4665551"/>
                <a:gd name="connsiteY15" fmla="*/ 395302 h 1989542"/>
                <a:gd name="connsiteX16" fmla="*/ 2463403 w 4665551"/>
                <a:gd name="connsiteY16" fmla="*/ 269398 h 1989542"/>
                <a:gd name="connsiteX17" fmla="*/ 2695840 w 4665551"/>
                <a:gd name="connsiteY17" fmla="*/ 197651 h 1989542"/>
                <a:gd name="connsiteX18" fmla="*/ 2775468 w 4665551"/>
                <a:gd name="connsiteY18" fmla="*/ 173736 h 1989542"/>
                <a:gd name="connsiteX19" fmla="*/ 2934723 w 4665551"/>
                <a:gd name="connsiteY19" fmla="*/ 125904 h 1989542"/>
                <a:gd name="connsiteX20" fmla="*/ 3054165 w 4665551"/>
                <a:gd name="connsiteY20" fmla="*/ 73265 h 1989542"/>
                <a:gd name="connsiteX21" fmla="*/ 3296208 w 4665551"/>
                <a:gd name="connsiteY21" fmla="*/ 62130 h 1989542"/>
                <a:gd name="connsiteX22" fmla="*/ 3570102 w 4665551"/>
                <a:gd name="connsiteY22" fmla="*/ 47831 h 1989542"/>
                <a:gd name="connsiteX23" fmla="*/ 4665552 w 4665551"/>
                <a:gd name="connsiteY23" fmla="*/ 0 h 198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65551" h="1989542">
                  <a:moveTo>
                    <a:pt x="0" y="1989543"/>
                  </a:moveTo>
                  <a:lnTo>
                    <a:pt x="221314" y="1605376"/>
                  </a:lnTo>
                  <a:lnTo>
                    <a:pt x="310422" y="1461883"/>
                  </a:lnTo>
                  <a:lnTo>
                    <a:pt x="404458" y="1323198"/>
                  </a:lnTo>
                  <a:lnTo>
                    <a:pt x="471320" y="1214756"/>
                  </a:lnTo>
                  <a:lnTo>
                    <a:pt x="552465" y="1130229"/>
                  </a:lnTo>
                  <a:lnTo>
                    <a:pt x="708560" y="1042539"/>
                  </a:lnTo>
                  <a:lnTo>
                    <a:pt x="894864" y="954849"/>
                  </a:lnTo>
                  <a:lnTo>
                    <a:pt x="1206928" y="779595"/>
                  </a:lnTo>
                  <a:lnTo>
                    <a:pt x="1447455" y="655209"/>
                  </a:lnTo>
                  <a:lnTo>
                    <a:pt x="1633758" y="557902"/>
                  </a:lnTo>
                  <a:lnTo>
                    <a:pt x="1662450" y="541959"/>
                  </a:lnTo>
                  <a:lnTo>
                    <a:pt x="1724509" y="516524"/>
                  </a:lnTo>
                  <a:lnTo>
                    <a:pt x="1845467" y="492609"/>
                  </a:lnTo>
                  <a:lnTo>
                    <a:pt x="1939503" y="463885"/>
                  </a:lnTo>
                  <a:lnTo>
                    <a:pt x="2127324" y="395302"/>
                  </a:lnTo>
                  <a:lnTo>
                    <a:pt x="2463403" y="269398"/>
                  </a:lnTo>
                  <a:lnTo>
                    <a:pt x="2695840" y="197651"/>
                  </a:lnTo>
                  <a:lnTo>
                    <a:pt x="2775468" y="173736"/>
                  </a:lnTo>
                  <a:lnTo>
                    <a:pt x="2934723" y="125904"/>
                  </a:lnTo>
                  <a:lnTo>
                    <a:pt x="3054165" y="73265"/>
                  </a:lnTo>
                  <a:lnTo>
                    <a:pt x="3296208" y="62130"/>
                  </a:lnTo>
                  <a:lnTo>
                    <a:pt x="3570102" y="47831"/>
                  </a:lnTo>
                  <a:lnTo>
                    <a:pt x="4665552" y="0"/>
                  </a:lnTo>
                </a:path>
              </a:pathLst>
            </a:custGeom>
            <a:noFill/>
            <a:ln w="13135" cap="flat">
              <a:solidFill>
                <a:srgbClr val="00836B"/>
              </a:solidFill>
              <a:prstDash val="solid"/>
              <a:miter/>
            </a:ln>
          </p:spPr>
          <p:txBody>
            <a:bodyPr rtlCol="0" anchor="ctr"/>
            <a:lstStyle/>
            <a:p>
              <a:pPr defTabSz="914469"/>
              <a:endParaRPr lang="en-US">
                <a:solidFill>
                  <a:srgbClr val="433F3F"/>
                </a:solidFill>
                <a:latin typeface="+mj-lt"/>
              </a:endParaRPr>
            </a:p>
          </p:txBody>
        </p:sp>
        <p:sp>
          <p:nvSpPr>
            <p:cNvPr id="527" name="Freeform 526">
              <a:extLst>
                <a:ext uri="{FF2B5EF4-FFF2-40B4-BE49-F238E27FC236}">
                  <a16:creationId xmlns:a16="http://schemas.microsoft.com/office/drawing/2014/main" id="{4B900446-C34F-60F3-668D-6756B3417374}"/>
                </a:ext>
              </a:extLst>
            </p:cNvPr>
            <p:cNvSpPr/>
            <p:nvPr/>
          </p:nvSpPr>
          <p:spPr>
            <a:xfrm>
              <a:off x="8543488" y="3690119"/>
              <a:ext cx="91255" cy="48463"/>
            </a:xfrm>
            <a:custGeom>
              <a:avLst/>
              <a:gdLst>
                <a:gd name="connsiteX0" fmla="*/ 0 w 91255"/>
                <a:gd name="connsiteY0" fmla="*/ 0 h 48463"/>
                <a:gd name="connsiteX1" fmla="*/ 91256 w 91255"/>
                <a:gd name="connsiteY1" fmla="*/ 0 h 48463"/>
                <a:gd name="connsiteX2" fmla="*/ 91256 w 91255"/>
                <a:gd name="connsiteY2" fmla="*/ 48463 h 48463"/>
                <a:gd name="connsiteX3" fmla="*/ 0 w 91255"/>
                <a:gd name="connsiteY3" fmla="*/ 48463 h 48463"/>
              </a:gdLst>
              <a:ahLst/>
              <a:cxnLst>
                <a:cxn ang="0">
                  <a:pos x="connsiteX0" y="connsiteY0"/>
                </a:cxn>
                <a:cxn ang="0">
                  <a:pos x="connsiteX1" y="connsiteY1"/>
                </a:cxn>
                <a:cxn ang="0">
                  <a:pos x="connsiteX2" y="connsiteY2"/>
                </a:cxn>
                <a:cxn ang="0">
                  <a:pos x="connsiteX3" y="connsiteY3"/>
                </a:cxn>
              </a:cxnLst>
              <a:rect l="l" t="t" r="r" b="b"/>
              <a:pathLst>
                <a:path w="91255" h="48463">
                  <a:moveTo>
                    <a:pt x="0" y="0"/>
                  </a:moveTo>
                  <a:lnTo>
                    <a:pt x="91256" y="0"/>
                  </a:lnTo>
                  <a:lnTo>
                    <a:pt x="91256" y="48463"/>
                  </a:lnTo>
                  <a:lnTo>
                    <a:pt x="0" y="48463"/>
                  </a:lnTo>
                  <a:close/>
                </a:path>
              </a:pathLst>
            </a:custGeom>
            <a:solidFill>
              <a:srgbClr val="00836B"/>
            </a:solidFill>
            <a:ln w="12630" cap="flat">
              <a:noFill/>
              <a:prstDash val="solid"/>
              <a:miter/>
            </a:ln>
          </p:spPr>
          <p:txBody>
            <a:bodyPr rtlCol="0" anchor="ctr"/>
            <a:lstStyle/>
            <a:p>
              <a:pPr defTabSz="914469"/>
              <a:endParaRPr lang="en-US">
                <a:solidFill>
                  <a:srgbClr val="433F3F"/>
                </a:solidFill>
                <a:latin typeface="+mj-lt"/>
              </a:endParaRPr>
            </a:p>
          </p:txBody>
        </p:sp>
        <p:sp>
          <p:nvSpPr>
            <p:cNvPr id="528" name="Rectangle 527">
              <a:extLst>
                <a:ext uri="{FF2B5EF4-FFF2-40B4-BE49-F238E27FC236}">
                  <a16:creationId xmlns:a16="http://schemas.microsoft.com/office/drawing/2014/main" id="{CD1EBC5C-86CF-6A0E-364B-93A227F4732F}"/>
                </a:ext>
              </a:extLst>
            </p:cNvPr>
            <p:cNvSpPr/>
            <p:nvPr/>
          </p:nvSpPr>
          <p:spPr>
            <a:xfrm rot="16200000">
              <a:off x="5327033" y="4009869"/>
              <a:ext cx="2384397" cy="268298"/>
            </a:xfrm>
            <a:prstGeom prst="rect">
              <a:avLst/>
            </a:prstGeom>
          </p:spPr>
          <p:txBody>
            <a:bodyPr wrap="square">
              <a:spAutoFit/>
            </a:bodyPr>
            <a:lstStyle/>
            <a:p>
              <a:pPr algn="ctr" defTabSz="914606">
                <a:defRPr/>
              </a:pPr>
              <a:r>
                <a:rPr lang="en-US" sz="1000" b="1" dirty="0">
                  <a:solidFill>
                    <a:srgbClr val="433F3F"/>
                  </a:solidFill>
                  <a:latin typeface="+mj-lt"/>
                </a:rPr>
                <a:t>True positive rate (sensitivity)</a:t>
              </a:r>
              <a:endParaRPr lang="en-GB" sz="1000" dirty="0">
                <a:solidFill>
                  <a:srgbClr val="433F3F"/>
                </a:solidFill>
                <a:latin typeface="+mj-lt"/>
              </a:endParaRPr>
            </a:p>
          </p:txBody>
        </p:sp>
        <p:sp>
          <p:nvSpPr>
            <p:cNvPr id="529" name="Rectangle 528">
              <a:extLst>
                <a:ext uri="{FF2B5EF4-FFF2-40B4-BE49-F238E27FC236}">
                  <a16:creationId xmlns:a16="http://schemas.microsoft.com/office/drawing/2014/main" id="{9DF2C257-E9E9-C0A3-E252-CEA1B982BA8E}"/>
                </a:ext>
              </a:extLst>
            </p:cNvPr>
            <p:cNvSpPr/>
            <p:nvPr/>
          </p:nvSpPr>
          <p:spPr>
            <a:xfrm>
              <a:off x="6477822" y="3015659"/>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100</a:t>
              </a:r>
              <a:endParaRPr lang="en-GB" sz="800" dirty="0">
                <a:solidFill>
                  <a:srgbClr val="433F3F"/>
                </a:solidFill>
                <a:latin typeface="+mj-lt"/>
              </a:endParaRPr>
            </a:p>
          </p:txBody>
        </p:sp>
        <p:sp>
          <p:nvSpPr>
            <p:cNvPr id="530" name="Rectangle 529">
              <a:extLst>
                <a:ext uri="{FF2B5EF4-FFF2-40B4-BE49-F238E27FC236}">
                  <a16:creationId xmlns:a16="http://schemas.microsoft.com/office/drawing/2014/main" id="{B42F66BE-5837-BC62-3871-66BC381DD929}"/>
                </a:ext>
              </a:extLst>
            </p:cNvPr>
            <p:cNvSpPr/>
            <p:nvPr/>
          </p:nvSpPr>
          <p:spPr>
            <a:xfrm>
              <a:off x="6448393" y="4995567"/>
              <a:ext cx="388228" cy="219189"/>
            </a:xfrm>
            <a:prstGeom prst="rect">
              <a:avLst/>
            </a:prstGeom>
          </p:spPr>
          <p:txBody>
            <a:bodyPr wrap="square" lIns="0" rIns="0">
              <a:spAutoFit/>
            </a:bodyPr>
            <a:lstStyle/>
            <a:p>
              <a:pPr algn="r" defTabSz="914606">
                <a:defRPr/>
              </a:pPr>
              <a:r>
                <a:rPr lang="en-US" sz="800" dirty="0">
                  <a:solidFill>
                    <a:srgbClr val="433F3F"/>
                  </a:solidFill>
                  <a:latin typeface="+mj-lt"/>
                </a:rPr>
                <a:t>0</a:t>
              </a:r>
              <a:endParaRPr lang="en-GB" sz="800" dirty="0">
                <a:solidFill>
                  <a:srgbClr val="433F3F"/>
                </a:solidFill>
                <a:latin typeface="+mj-lt"/>
              </a:endParaRPr>
            </a:p>
          </p:txBody>
        </p:sp>
        <p:sp>
          <p:nvSpPr>
            <p:cNvPr id="531" name="Rectangle 530">
              <a:extLst>
                <a:ext uri="{FF2B5EF4-FFF2-40B4-BE49-F238E27FC236}">
                  <a16:creationId xmlns:a16="http://schemas.microsoft.com/office/drawing/2014/main" id="{40CCAA2C-398D-A56D-2B97-B21D501889F0}"/>
                </a:ext>
              </a:extLst>
            </p:cNvPr>
            <p:cNvSpPr/>
            <p:nvPr/>
          </p:nvSpPr>
          <p:spPr>
            <a:xfrm>
              <a:off x="6462677" y="3521556"/>
              <a:ext cx="373944" cy="219189"/>
            </a:xfrm>
            <a:prstGeom prst="rect">
              <a:avLst/>
            </a:prstGeom>
          </p:spPr>
          <p:txBody>
            <a:bodyPr wrap="square" lIns="0" rIns="0">
              <a:spAutoFit/>
            </a:bodyPr>
            <a:lstStyle/>
            <a:p>
              <a:pPr algn="r" defTabSz="914606">
                <a:defRPr/>
              </a:pPr>
              <a:r>
                <a:rPr lang="en-US" sz="800" dirty="0">
                  <a:solidFill>
                    <a:srgbClr val="433F3F"/>
                  </a:solidFill>
                  <a:latin typeface="+mj-lt"/>
                </a:rPr>
                <a:t>75</a:t>
              </a:r>
              <a:endParaRPr lang="en-GB" sz="800" dirty="0">
                <a:solidFill>
                  <a:srgbClr val="433F3F"/>
                </a:solidFill>
                <a:latin typeface="+mj-lt"/>
              </a:endParaRPr>
            </a:p>
          </p:txBody>
        </p:sp>
        <p:sp>
          <p:nvSpPr>
            <p:cNvPr id="532" name="Rectangle 531">
              <a:extLst>
                <a:ext uri="{FF2B5EF4-FFF2-40B4-BE49-F238E27FC236}">
                  <a16:creationId xmlns:a16="http://schemas.microsoft.com/office/drawing/2014/main" id="{46F692A2-E370-15C7-9705-72BC01E19542}"/>
                </a:ext>
              </a:extLst>
            </p:cNvPr>
            <p:cNvSpPr/>
            <p:nvPr/>
          </p:nvSpPr>
          <p:spPr>
            <a:xfrm>
              <a:off x="6462677" y="4015092"/>
              <a:ext cx="373944" cy="219189"/>
            </a:xfrm>
            <a:prstGeom prst="rect">
              <a:avLst/>
            </a:prstGeom>
          </p:spPr>
          <p:txBody>
            <a:bodyPr wrap="square" lIns="0" rIns="0">
              <a:spAutoFit/>
            </a:bodyPr>
            <a:lstStyle/>
            <a:p>
              <a:pPr algn="r" defTabSz="914606">
                <a:defRPr/>
              </a:pPr>
              <a:r>
                <a:rPr lang="en-US" sz="800" dirty="0">
                  <a:solidFill>
                    <a:srgbClr val="433F3F"/>
                  </a:solidFill>
                  <a:latin typeface="+mj-lt"/>
                </a:rPr>
                <a:t>50</a:t>
              </a:r>
              <a:endParaRPr lang="en-GB" sz="800" dirty="0">
                <a:solidFill>
                  <a:srgbClr val="433F3F"/>
                </a:solidFill>
                <a:latin typeface="+mj-lt"/>
              </a:endParaRPr>
            </a:p>
          </p:txBody>
        </p:sp>
        <p:sp>
          <p:nvSpPr>
            <p:cNvPr id="533" name="Rectangle 532">
              <a:extLst>
                <a:ext uri="{FF2B5EF4-FFF2-40B4-BE49-F238E27FC236}">
                  <a16:creationId xmlns:a16="http://schemas.microsoft.com/office/drawing/2014/main" id="{AD7953FB-FE9D-E492-9103-8ECD2B882276}"/>
                </a:ext>
              </a:extLst>
            </p:cNvPr>
            <p:cNvSpPr/>
            <p:nvPr/>
          </p:nvSpPr>
          <p:spPr>
            <a:xfrm>
              <a:off x="6441948" y="4516566"/>
              <a:ext cx="394672" cy="219189"/>
            </a:xfrm>
            <a:prstGeom prst="rect">
              <a:avLst/>
            </a:prstGeom>
          </p:spPr>
          <p:txBody>
            <a:bodyPr wrap="square" lIns="0" rIns="0">
              <a:spAutoFit/>
            </a:bodyPr>
            <a:lstStyle/>
            <a:p>
              <a:pPr algn="r" defTabSz="914606">
                <a:defRPr/>
              </a:pPr>
              <a:r>
                <a:rPr lang="en-US" sz="800" dirty="0">
                  <a:solidFill>
                    <a:srgbClr val="433F3F"/>
                  </a:solidFill>
                  <a:latin typeface="+mj-lt"/>
                </a:rPr>
                <a:t>25</a:t>
              </a:r>
              <a:endParaRPr lang="en-GB" sz="800" dirty="0">
                <a:solidFill>
                  <a:srgbClr val="433F3F"/>
                </a:solidFill>
                <a:latin typeface="+mj-lt"/>
              </a:endParaRPr>
            </a:p>
          </p:txBody>
        </p:sp>
        <p:sp>
          <p:nvSpPr>
            <p:cNvPr id="534" name="TextBox 533">
              <a:extLst>
                <a:ext uri="{FF2B5EF4-FFF2-40B4-BE49-F238E27FC236}">
                  <a16:creationId xmlns:a16="http://schemas.microsoft.com/office/drawing/2014/main" id="{E9981E38-5E0D-A6CE-B685-0B1B1A915FEB}"/>
                </a:ext>
              </a:extLst>
            </p:cNvPr>
            <p:cNvSpPr txBox="1"/>
            <p:nvPr/>
          </p:nvSpPr>
          <p:spPr>
            <a:xfrm>
              <a:off x="7415884" y="5446981"/>
              <a:ext cx="3806681" cy="250501"/>
            </a:xfrm>
            <a:prstGeom prst="rect">
              <a:avLst/>
            </a:prstGeom>
            <a:noFill/>
          </p:spPr>
          <p:txBody>
            <a:bodyPr wrap="square" rtlCol="0">
              <a:spAutoFit/>
            </a:bodyPr>
            <a:lstStyle/>
            <a:p>
              <a:pPr algn="ctr" defTabSz="914469"/>
              <a:r>
                <a:rPr lang="en-GB" sz="1000" b="1" dirty="0">
                  <a:solidFill>
                    <a:srgbClr val="433F3F"/>
                  </a:solidFill>
                  <a:latin typeface="+mj-lt"/>
                  <a:sym typeface="Trebuchet MS"/>
                  <a:rtl val="0"/>
                </a:rPr>
                <a:t>False positivity rate (100-specificity)</a:t>
              </a:r>
            </a:p>
          </p:txBody>
        </p:sp>
        <p:sp>
          <p:nvSpPr>
            <p:cNvPr id="535" name="TextBox 534">
              <a:extLst>
                <a:ext uri="{FF2B5EF4-FFF2-40B4-BE49-F238E27FC236}">
                  <a16:creationId xmlns:a16="http://schemas.microsoft.com/office/drawing/2014/main" id="{9F3A8B68-F3DE-13A3-7D2E-0A47850DEE0E}"/>
                </a:ext>
              </a:extLst>
            </p:cNvPr>
            <p:cNvSpPr txBox="1"/>
            <p:nvPr/>
          </p:nvSpPr>
          <p:spPr>
            <a:xfrm>
              <a:off x="6771846" y="5198249"/>
              <a:ext cx="431999" cy="219189"/>
            </a:xfrm>
            <a:prstGeom prst="rect">
              <a:avLst/>
            </a:prstGeom>
            <a:noFill/>
          </p:spPr>
          <p:txBody>
            <a:bodyPr wrap="square" rtlCol="0">
              <a:spAutoFit/>
            </a:bodyPr>
            <a:lstStyle/>
            <a:p>
              <a:pPr algn="ctr" defTabSz="914469"/>
              <a:r>
                <a:rPr lang="en-GB" sz="800" dirty="0">
                  <a:solidFill>
                    <a:srgbClr val="433F3F"/>
                  </a:solidFill>
                  <a:latin typeface="+mj-lt"/>
                  <a:sym typeface="Trebuchet MS"/>
                  <a:rtl val="0"/>
                </a:rPr>
                <a:t>0</a:t>
              </a:r>
            </a:p>
          </p:txBody>
        </p:sp>
        <p:sp>
          <p:nvSpPr>
            <p:cNvPr id="536" name="TextBox 535">
              <a:extLst>
                <a:ext uri="{FF2B5EF4-FFF2-40B4-BE49-F238E27FC236}">
                  <a16:creationId xmlns:a16="http://schemas.microsoft.com/office/drawing/2014/main" id="{1B7FE8A6-BC52-9C86-5F9F-312B1705A2D8}"/>
                </a:ext>
              </a:extLst>
            </p:cNvPr>
            <p:cNvSpPr txBox="1"/>
            <p:nvPr/>
          </p:nvSpPr>
          <p:spPr>
            <a:xfrm>
              <a:off x="7911031" y="5198249"/>
              <a:ext cx="483313" cy="219189"/>
            </a:xfrm>
            <a:prstGeom prst="rect">
              <a:avLst/>
            </a:prstGeom>
            <a:noFill/>
          </p:spPr>
          <p:txBody>
            <a:bodyPr wrap="square" rtlCol="0">
              <a:spAutoFit/>
            </a:bodyPr>
            <a:lstStyle/>
            <a:p>
              <a:pPr algn="ctr" defTabSz="914469"/>
              <a:r>
                <a:rPr lang="en-GB" sz="800" dirty="0">
                  <a:solidFill>
                    <a:srgbClr val="433F3F"/>
                  </a:solidFill>
                  <a:latin typeface="+mj-lt"/>
                  <a:sym typeface="Trebuchet MS"/>
                  <a:rtl val="0"/>
                </a:rPr>
                <a:t>25</a:t>
              </a:r>
            </a:p>
          </p:txBody>
        </p:sp>
        <p:sp>
          <p:nvSpPr>
            <p:cNvPr id="537" name="TextBox 536">
              <a:extLst>
                <a:ext uri="{FF2B5EF4-FFF2-40B4-BE49-F238E27FC236}">
                  <a16:creationId xmlns:a16="http://schemas.microsoft.com/office/drawing/2014/main" id="{702A5DF4-1C81-5BCE-E26B-EB310647E352}"/>
                </a:ext>
              </a:extLst>
            </p:cNvPr>
            <p:cNvSpPr txBox="1"/>
            <p:nvPr/>
          </p:nvSpPr>
          <p:spPr>
            <a:xfrm>
              <a:off x="9062669" y="5198249"/>
              <a:ext cx="515895" cy="219189"/>
            </a:xfrm>
            <a:prstGeom prst="rect">
              <a:avLst/>
            </a:prstGeom>
            <a:noFill/>
          </p:spPr>
          <p:txBody>
            <a:bodyPr wrap="square" rtlCol="0">
              <a:spAutoFit/>
            </a:bodyPr>
            <a:lstStyle/>
            <a:p>
              <a:pPr algn="ctr" defTabSz="914469"/>
              <a:r>
                <a:rPr lang="en-GB" sz="800" dirty="0">
                  <a:solidFill>
                    <a:srgbClr val="433F3F"/>
                  </a:solidFill>
                  <a:latin typeface="+mj-lt"/>
                  <a:sym typeface="Trebuchet MS"/>
                  <a:rtl val="0"/>
                </a:rPr>
                <a:t>50</a:t>
              </a:r>
            </a:p>
          </p:txBody>
        </p:sp>
        <p:sp>
          <p:nvSpPr>
            <p:cNvPr id="538" name="TextBox 537">
              <a:extLst>
                <a:ext uri="{FF2B5EF4-FFF2-40B4-BE49-F238E27FC236}">
                  <a16:creationId xmlns:a16="http://schemas.microsoft.com/office/drawing/2014/main" id="{598C116A-77F3-C820-D4BD-BAF39E7833F6}"/>
                </a:ext>
              </a:extLst>
            </p:cNvPr>
            <p:cNvSpPr txBox="1"/>
            <p:nvPr/>
          </p:nvSpPr>
          <p:spPr>
            <a:xfrm>
              <a:off x="10230313" y="5198249"/>
              <a:ext cx="516505" cy="219189"/>
            </a:xfrm>
            <a:prstGeom prst="rect">
              <a:avLst/>
            </a:prstGeom>
            <a:noFill/>
          </p:spPr>
          <p:txBody>
            <a:bodyPr wrap="square" rtlCol="0">
              <a:spAutoFit/>
            </a:bodyPr>
            <a:lstStyle/>
            <a:p>
              <a:pPr algn="ctr" defTabSz="914469"/>
              <a:r>
                <a:rPr lang="en-GB" sz="800" dirty="0">
                  <a:solidFill>
                    <a:srgbClr val="433F3F"/>
                  </a:solidFill>
                  <a:latin typeface="+mj-lt"/>
                  <a:sym typeface="Trebuchet MS"/>
                  <a:rtl val="0"/>
                </a:rPr>
                <a:t>75</a:t>
              </a:r>
            </a:p>
          </p:txBody>
        </p:sp>
        <p:sp>
          <p:nvSpPr>
            <p:cNvPr id="539" name="TextBox 538">
              <a:extLst>
                <a:ext uri="{FF2B5EF4-FFF2-40B4-BE49-F238E27FC236}">
                  <a16:creationId xmlns:a16="http://schemas.microsoft.com/office/drawing/2014/main" id="{1F9C531E-4C8A-33BE-7249-6269DEADA67C}"/>
                </a:ext>
              </a:extLst>
            </p:cNvPr>
            <p:cNvSpPr txBox="1"/>
            <p:nvPr/>
          </p:nvSpPr>
          <p:spPr>
            <a:xfrm>
              <a:off x="11358646" y="5198249"/>
              <a:ext cx="592496" cy="219189"/>
            </a:xfrm>
            <a:prstGeom prst="rect">
              <a:avLst/>
            </a:prstGeom>
            <a:noFill/>
          </p:spPr>
          <p:txBody>
            <a:bodyPr wrap="square" rtlCol="0">
              <a:spAutoFit/>
            </a:bodyPr>
            <a:lstStyle/>
            <a:p>
              <a:pPr algn="ctr" defTabSz="914469"/>
              <a:r>
                <a:rPr lang="en-GB" sz="800" spc="-13" dirty="0">
                  <a:solidFill>
                    <a:srgbClr val="433F3F"/>
                  </a:solidFill>
                  <a:latin typeface="+mj-lt"/>
                  <a:sym typeface="Trebuchet MS"/>
                  <a:rtl val="0"/>
                </a:rPr>
                <a:t>100</a:t>
              </a:r>
            </a:p>
          </p:txBody>
        </p:sp>
        <p:sp>
          <p:nvSpPr>
            <p:cNvPr id="540" name="TextBox 539">
              <a:extLst>
                <a:ext uri="{FF2B5EF4-FFF2-40B4-BE49-F238E27FC236}">
                  <a16:creationId xmlns:a16="http://schemas.microsoft.com/office/drawing/2014/main" id="{223BAB0E-0836-EDDC-AE0D-DF1148B78620}"/>
                </a:ext>
              </a:extLst>
            </p:cNvPr>
            <p:cNvSpPr txBox="1"/>
            <p:nvPr/>
          </p:nvSpPr>
          <p:spPr>
            <a:xfrm>
              <a:off x="11200751" y="4626648"/>
              <a:ext cx="581756" cy="422720"/>
            </a:xfrm>
            <a:prstGeom prst="rect">
              <a:avLst/>
            </a:prstGeom>
            <a:noFill/>
          </p:spPr>
          <p:txBody>
            <a:bodyPr wrap="square" rtlCol="0">
              <a:spAutoFit/>
            </a:bodyPr>
            <a:lstStyle/>
            <a:p>
              <a:pPr algn="ctr" defTabSz="914469"/>
              <a:r>
                <a:rPr lang="en-GB" sz="1000" b="1" spc="-13" dirty="0">
                  <a:solidFill>
                    <a:srgbClr val="433F3F"/>
                  </a:solidFill>
                  <a:latin typeface="+mj-lt"/>
                  <a:sym typeface="Trebuchet MS"/>
                  <a:rtl val="0"/>
                </a:rPr>
                <a:t>AUC</a:t>
              </a:r>
            </a:p>
            <a:p>
              <a:pPr algn="ctr" defTabSz="914469"/>
              <a:r>
                <a:rPr lang="en-GB" sz="1000" b="1" spc="-13" dirty="0">
                  <a:solidFill>
                    <a:srgbClr val="433F3F"/>
                  </a:solidFill>
                  <a:latin typeface="+mj-lt"/>
                  <a:sym typeface="Trebuchet MS"/>
                  <a:rtl val="0"/>
                </a:rPr>
                <a:t>0.76</a:t>
              </a:r>
            </a:p>
          </p:txBody>
        </p:sp>
        <p:sp>
          <p:nvSpPr>
            <p:cNvPr id="553" name="Rectangle 552">
              <a:extLst>
                <a:ext uri="{FF2B5EF4-FFF2-40B4-BE49-F238E27FC236}">
                  <a16:creationId xmlns:a16="http://schemas.microsoft.com/office/drawing/2014/main" id="{7E699288-5ADA-27D9-3901-04DE3BA3340B}"/>
                </a:ext>
              </a:extLst>
            </p:cNvPr>
            <p:cNvSpPr/>
            <p:nvPr/>
          </p:nvSpPr>
          <p:spPr>
            <a:xfrm>
              <a:off x="10503403" y="3140644"/>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100</a:t>
              </a:r>
              <a:endParaRPr lang="en-GB" sz="800" dirty="0">
                <a:solidFill>
                  <a:srgbClr val="433F3F"/>
                </a:solidFill>
                <a:latin typeface="+mj-lt"/>
              </a:endParaRPr>
            </a:p>
          </p:txBody>
        </p:sp>
        <p:sp>
          <p:nvSpPr>
            <p:cNvPr id="555" name="Rectangle 554">
              <a:extLst>
                <a:ext uri="{FF2B5EF4-FFF2-40B4-BE49-F238E27FC236}">
                  <a16:creationId xmlns:a16="http://schemas.microsoft.com/office/drawing/2014/main" id="{36293DC1-96CC-C4D9-BD24-75CC85624B84}"/>
                </a:ext>
              </a:extLst>
            </p:cNvPr>
            <p:cNvSpPr/>
            <p:nvPr/>
          </p:nvSpPr>
          <p:spPr>
            <a:xfrm>
              <a:off x="8916357" y="3223432"/>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80</a:t>
              </a:r>
              <a:endParaRPr lang="en-GB" sz="800" dirty="0">
                <a:solidFill>
                  <a:srgbClr val="433F3F"/>
                </a:solidFill>
                <a:latin typeface="+mj-lt"/>
              </a:endParaRPr>
            </a:p>
          </p:txBody>
        </p:sp>
        <p:sp>
          <p:nvSpPr>
            <p:cNvPr id="556" name="Rectangle 555">
              <a:extLst>
                <a:ext uri="{FF2B5EF4-FFF2-40B4-BE49-F238E27FC236}">
                  <a16:creationId xmlns:a16="http://schemas.microsoft.com/office/drawing/2014/main" id="{4D4C313F-2ECB-5215-EDF7-A8D1629C3F3F}"/>
                </a:ext>
              </a:extLst>
            </p:cNvPr>
            <p:cNvSpPr/>
            <p:nvPr/>
          </p:nvSpPr>
          <p:spPr>
            <a:xfrm>
              <a:off x="8552920" y="3344830"/>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70</a:t>
              </a:r>
              <a:endParaRPr lang="en-GB" sz="800" dirty="0">
                <a:solidFill>
                  <a:srgbClr val="433F3F"/>
                </a:solidFill>
                <a:latin typeface="+mj-lt"/>
              </a:endParaRPr>
            </a:p>
          </p:txBody>
        </p:sp>
        <p:sp>
          <p:nvSpPr>
            <p:cNvPr id="557" name="Rectangle 556">
              <a:extLst>
                <a:ext uri="{FF2B5EF4-FFF2-40B4-BE49-F238E27FC236}">
                  <a16:creationId xmlns:a16="http://schemas.microsoft.com/office/drawing/2014/main" id="{997C9692-2F48-F326-1EE4-389DD4CF74C9}"/>
                </a:ext>
              </a:extLst>
            </p:cNvPr>
            <p:cNvSpPr/>
            <p:nvPr/>
          </p:nvSpPr>
          <p:spPr>
            <a:xfrm>
              <a:off x="8299377" y="3427555"/>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60</a:t>
              </a:r>
              <a:r>
                <a:rPr lang="en-US" sz="800" baseline="30000" dirty="0">
                  <a:solidFill>
                    <a:srgbClr val="433F3F"/>
                  </a:solidFill>
                  <a:latin typeface="+mj-lt"/>
                </a:rPr>
                <a:t>d</a:t>
              </a:r>
              <a:endParaRPr lang="en-GB" sz="800" baseline="30000" dirty="0">
                <a:solidFill>
                  <a:srgbClr val="433F3F"/>
                </a:solidFill>
                <a:latin typeface="+mj-lt"/>
              </a:endParaRPr>
            </a:p>
          </p:txBody>
        </p:sp>
        <p:sp>
          <p:nvSpPr>
            <p:cNvPr id="558" name="Rectangle 557">
              <a:extLst>
                <a:ext uri="{FF2B5EF4-FFF2-40B4-BE49-F238E27FC236}">
                  <a16:creationId xmlns:a16="http://schemas.microsoft.com/office/drawing/2014/main" id="{72746CFA-DA93-D475-8C69-59AEADE7C632}"/>
                </a:ext>
              </a:extLst>
            </p:cNvPr>
            <p:cNvSpPr/>
            <p:nvPr/>
          </p:nvSpPr>
          <p:spPr>
            <a:xfrm>
              <a:off x="8086502" y="3548456"/>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50</a:t>
              </a:r>
              <a:endParaRPr lang="en-GB" sz="800" dirty="0">
                <a:solidFill>
                  <a:srgbClr val="433F3F"/>
                </a:solidFill>
                <a:latin typeface="+mj-lt"/>
              </a:endParaRPr>
            </a:p>
          </p:txBody>
        </p:sp>
        <p:sp>
          <p:nvSpPr>
            <p:cNvPr id="559" name="Rectangle 558">
              <a:extLst>
                <a:ext uri="{FF2B5EF4-FFF2-40B4-BE49-F238E27FC236}">
                  <a16:creationId xmlns:a16="http://schemas.microsoft.com/office/drawing/2014/main" id="{68F14E53-9CA4-CD5A-078D-B5B6B7E1ECB3}"/>
                </a:ext>
              </a:extLst>
            </p:cNvPr>
            <p:cNvSpPr/>
            <p:nvPr/>
          </p:nvSpPr>
          <p:spPr>
            <a:xfrm>
              <a:off x="7917219" y="3627590"/>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40</a:t>
              </a:r>
              <a:endParaRPr lang="en-GB" sz="800" dirty="0">
                <a:solidFill>
                  <a:srgbClr val="433F3F"/>
                </a:solidFill>
                <a:latin typeface="+mj-lt"/>
              </a:endParaRPr>
            </a:p>
          </p:txBody>
        </p:sp>
        <p:sp>
          <p:nvSpPr>
            <p:cNvPr id="560" name="Rectangle 559">
              <a:extLst>
                <a:ext uri="{FF2B5EF4-FFF2-40B4-BE49-F238E27FC236}">
                  <a16:creationId xmlns:a16="http://schemas.microsoft.com/office/drawing/2014/main" id="{D49485F8-B35C-4337-2F5E-2863FE07E29E}"/>
                </a:ext>
              </a:extLst>
            </p:cNvPr>
            <p:cNvSpPr/>
            <p:nvPr/>
          </p:nvSpPr>
          <p:spPr>
            <a:xfrm>
              <a:off x="7783753" y="3751300"/>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30</a:t>
              </a:r>
              <a:endParaRPr lang="en-GB" sz="800" dirty="0">
                <a:solidFill>
                  <a:srgbClr val="433F3F"/>
                </a:solidFill>
                <a:latin typeface="+mj-lt"/>
              </a:endParaRPr>
            </a:p>
          </p:txBody>
        </p:sp>
        <p:sp>
          <p:nvSpPr>
            <p:cNvPr id="561" name="Rectangle 560">
              <a:extLst>
                <a:ext uri="{FF2B5EF4-FFF2-40B4-BE49-F238E27FC236}">
                  <a16:creationId xmlns:a16="http://schemas.microsoft.com/office/drawing/2014/main" id="{41653DEB-E814-A3C9-7578-32842524967C}"/>
                </a:ext>
              </a:extLst>
            </p:cNvPr>
            <p:cNvSpPr/>
            <p:nvPr/>
          </p:nvSpPr>
          <p:spPr>
            <a:xfrm>
              <a:off x="7428651" y="3889655"/>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20</a:t>
              </a:r>
              <a:endParaRPr lang="en-GB" sz="800" dirty="0">
                <a:solidFill>
                  <a:srgbClr val="433F3F"/>
                </a:solidFill>
                <a:latin typeface="+mj-lt"/>
              </a:endParaRPr>
            </a:p>
          </p:txBody>
        </p:sp>
        <p:sp>
          <p:nvSpPr>
            <p:cNvPr id="562" name="Rectangle 561">
              <a:extLst>
                <a:ext uri="{FF2B5EF4-FFF2-40B4-BE49-F238E27FC236}">
                  <a16:creationId xmlns:a16="http://schemas.microsoft.com/office/drawing/2014/main" id="{7B6A7E77-256B-0062-99F2-D8426BA3D84F}"/>
                </a:ext>
              </a:extLst>
            </p:cNvPr>
            <p:cNvSpPr/>
            <p:nvPr/>
          </p:nvSpPr>
          <p:spPr>
            <a:xfrm>
              <a:off x="7092087" y="4087117"/>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10</a:t>
              </a:r>
              <a:endParaRPr lang="en-GB" sz="800" dirty="0">
                <a:solidFill>
                  <a:srgbClr val="433F3F"/>
                </a:solidFill>
                <a:latin typeface="+mj-lt"/>
              </a:endParaRPr>
            </a:p>
          </p:txBody>
        </p:sp>
        <p:sp>
          <p:nvSpPr>
            <p:cNvPr id="563" name="Rectangle 562">
              <a:extLst>
                <a:ext uri="{FF2B5EF4-FFF2-40B4-BE49-F238E27FC236}">
                  <a16:creationId xmlns:a16="http://schemas.microsoft.com/office/drawing/2014/main" id="{BB50A0ED-0004-544C-9823-0AEF5B6EF4F2}"/>
                </a:ext>
              </a:extLst>
            </p:cNvPr>
            <p:cNvSpPr/>
            <p:nvPr/>
          </p:nvSpPr>
          <p:spPr>
            <a:xfrm>
              <a:off x="6780266" y="4944779"/>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0</a:t>
              </a:r>
              <a:endParaRPr lang="en-GB" sz="800" dirty="0">
                <a:solidFill>
                  <a:srgbClr val="433F3F"/>
                </a:solidFill>
                <a:latin typeface="+mj-lt"/>
              </a:endParaRPr>
            </a:p>
          </p:txBody>
        </p:sp>
        <p:sp>
          <p:nvSpPr>
            <p:cNvPr id="564" name="Rectangle 563">
              <a:extLst>
                <a:ext uri="{FF2B5EF4-FFF2-40B4-BE49-F238E27FC236}">
                  <a16:creationId xmlns:a16="http://schemas.microsoft.com/office/drawing/2014/main" id="{F6B3E11C-C7CA-C8A8-CDD6-2B6F806F90E4}"/>
                </a:ext>
              </a:extLst>
            </p:cNvPr>
            <p:cNvSpPr/>
            <p:nvPr/>
          </p:nvSpPr>
          <p:spPr>
            <a:xfrm>
              <a:off x="9156731" y="3114985"/>
              <a:ext cx="358798" cy="219189"/>
            </a:xfrm>
            <a:prstGeom prst="rect">
              <a:avLst/>
            </a:prstGeom>
          </p:spPr>
          <p:txBody>
            <a:bodyPr wrap="square" lIns="0" rIns="0">
              <a:spAutoFit/>
            </a:bodyPr>
            <a:lstStyle/>
            <a:p>
              <a:pPr algn="r" defTabSz="914606">
                <a:defRPr/>
              </a:pPr>
              <a:r>
                <a:rPr lang="en-US" sz="800" dirty="0">
                  <a:solidFill>
                    <a:srgbClr val="433F3F"/>
                  </a:solidFill>
                  <a:latin typeface="+mj-lt"/>
                </a:rPr>
                <a:t>90</a:t>
              </a:r>
              <a:endParaRPr lang="en-GB" sz="800" dirty="0">
                <a:solidFill>
                  <a:srgbClr val="433F3F"/>
                </a:solidFill>
                <a:latin typeface="+mj-lt"/>
              </a:endParaRPr>
            </a:p>
          </p:txBody>
        </p:sp>
        <p:sp>
          <p:nvSpPr>
            <p:cNvPr id="206" name="Freeform 523">
              <a:extLst>
                <a:ext uri="{FF2B5EF4-FFF2-40B4-BE49-F238E27FC236}">
                  <a16:creationId xmlns:a16="http://schemas.microsoft.com/office/drawing/2014/main" id="{5E02601D-802F-4584-BFD6-C9CAEFB07B00}"/>
                </a:ext>
              </a:extLst>
            </p:cNvPr>
            <p:cNvSpPr/>
            <p:nvPr/>
          </p:nvSpPr>
          <p:spPr>
            <a:xfrm>
              <a:off x="11602487" y="3080176"/>
              <a:ext cx="118177" cy="118312"/>
            </a:xfrm>
            <a:custGeom>
              <a:avLst/>
              <a:gdLst>
                <a:gd name="connsiteX0" fmla="*/ 59026 w 118177"/>
                <a:gd name="connsiteY0" fmla="*/ 0 h 118312"/>
                <a:gd name="connsiteX1" fmla="*/ 118178 w 118177"/>
                <a:gd name="connsiteY1" fmla="*/ 118312 h 118312"/>
                <a:gd name="connsiteX2" fmla="*/ 0 w 118177"/>
                <a:gd name="connsiteY2" fmla="*/ 118312 h 118312"/>
                <a:gd name="connsiteX3" fmla="*/ 59026 w 118177"/>
                <a:gd name="connsiteY3" fmla="*/ 0 h 118312"/>
              </a:gdLst>
              <a:ahLst/>
              <a:cxnLst>
                <a:cxn ang="0">
                  <a:pos x="connsiteX0" y="connsiteY0"/>
                </a:cxn>
                <a:cxn ang="0">
                  <a:pos x="connsiteX1" y="connsiteY1"/>
                </a:cxn>
                <a:cxn ang="0">
                  <a:pos x="connsiteX2" y="connsiteY2"/>
                </a:cxn>
                <a:cxn ang="0">
                  <a:pos x="connsiteX3" y="connsiteY3"/>
                </a:cxn>
              </a:cxnLst>
              <a:rect l="l" t="t" r="r" b="b"/>
              <a:pathLst>
                <a:path w="118177" h="118312">
                  <a:moveTo>
                    <a:pt x="59026" y="0"/>
                  </a:moveTo>
                  <a:lnTo>
                    <a:pt x="118178" y="118312"/>
                  </a:lnTo>
                  <a:lnTo>
                    <a:pt x="0" y="118312"/>
                  </a:lnTo>
                  <a:lnTo>
                    <a:pt x="59026" y="0"/>
                  </a:lnTo>
                  <a:close/>
                </a:path>
              </a:pathLst>
            </a:custGeom>
            <a:noFill/>
            <a:ln w="6315" cap="flat">
              <a:solidFill>
                <a:srgbClr val="00836B"/>
              </a:solidFill>
              <a:prstDash val="solid"/>
              <a:miter/>
            </a:ln>
          </p:spPr>
          <p:txBody>
            <a:bodyPr rtlCol="0" anchor="ctr"/>
            <a:lstStyle/>
            <a:p>
              <a:pPr defTabSz="914469"/>
              <a:endParaRPr lang="en-US">
                <a:solidFill>
                  <a:srgbClr val="433F3F"/>
                </a:solidFill>
                <a:latin typeface="+mj-lt"/>
              </a:endParaRPr>
            </a:p>
          </p:txBody>
        </p:sp>
      </p:grpSp>
      <p:sp>
        <p:nvSpPr>
          <p:cNvPr id="15" name="Footer Placeholder 14">
            <a:extLst>
              <a:ext uri="{FF2B5EF4-FFF2-40B4-BE49-F238E27FC236}">
                <a16:creationId xmlns:a16="http://schemas.microsoft.com/office/drawing/2014/main" id="{8196DF5A-B2DA-4CAC-CCE1-B2C1D480F6F1}"/>
              </a:ext>
            </a:extLst>
          </p:cNvPr>
          <p:cNvSpPr>
            <a:spLocks noGrp="1"/>
          </p:cNvSpPr>
          <p:nvPr>
            <p:ph type="ftr" sz="quarter" idx="3"/>
          </p:nvPr>
        </p:nvSpPr>
        <p:spPr>
          <a:xfrm>
            <a:off x="609600" y="6356350"/>
            <a:ext cx="11034532" cy="442131"/>
          </a:xfrm>
        </p:spPr>
        <p:txBody>
          <a:bodyPr/>
          <a:lstStyle/>
          <a:p>
            <a:r>
              <a:rPr lang="en-US" sz="1000" baseline="30000" dirty="0" err="1"/>
              <a:t>a</a:t>
            </a:r>
            <a:r>
              <a:rPr lang="en-US" sz="1000" dirty="0" err="1"/>
              <a:t>In</a:t>
            </a:r>
            <a:r>
              <a:rPr lang="en-US" sz="1000" dirty="0"/>
              <a:t> patients who underwent surgery and had path-evaluable primary tumor samples; </a:t>
            </a:r>
            <a:r>
              <a:rPr lang="en-US" sz="1000" baseline="30000" dirty="0" err="1"/>
              <a:t>b</a:t>
            </a:r>
            <a:r>
              <a:rPr lang="en-US" sz="1000" dirty="0" err="1"/>
              <a:t>In</a:t>
            </a:r>
            <a:r>
              <a:rPr lang="en-US" sz="1000" dirty="0"/>
              <a:t> individual patients; </a:t>
            </a:r>
            <a:r>
              <a:rPr lang="en-US" sz="1000" baseline="30000" dirty="0" err="1"/>
              <a:t>c</a:t>
            </a:r>
            <a:r>
              <a:rPr lang="en-US" sz="1000" dirty="0" err="1"/>
              <a:t>Adapted</a:t>
            </a:r>
            <a:r>
              <a:rPr lang="en-US" sz="1000" dirty="0"/>
              <a:t> with permission from </a:t>
            </a:r>
            <a:r>
              <a:rPr lang="en-US" sz="1000" dirty="0" err="1"/>
              <a:t>Provencio-Pulla</a:t>
            </a:r>
            <a:r>
              <a:rPr lang="en-US" sz="1000" dirty="0"/>
              <a:t> M, et al. ASCO 2022. Abstract LBA8511; </a:t>
            </a:r>
            <a:r>
              <a:rPr lang="en-US" sz="1000" baseline="30000" dirty="0" err="1"/>
              <a:t>d</a:t>
            </a:r>
            <a:r>
              <a:rPr lang="en-US" sz="1000" dirty="0" err="1"/>
              <a:t>The</a:t>
            </a:r>
            <a:r>
              <a:rPr lang="en-US" sz="1000" dirty="0"/>
              <a:t> solid square is the optimal cutoff (i.e., the difference between the true positive rate and false positive rate over all possible cutoff values); </a:t>
            </a:r>
            <a:r>
              <a:rPr lang="en-US" sz="1000" baseline="30000" dirty="0" err="1"/>
              <a:t>e</a:t>
            </a:r>
            <a:r>
              <a:rPr lang="en-US" sz="1000" dirty="0" err="1"/>
              <a:t>LN</a:t>
            </a:r>
            <a:r>
              <a:rPr lang="en-US" sz="1000" dirty="0"/>
              <a:t> involvement refers to pathologic evidence of LN disease at resection that had or had not fully regressed after neoadjuvant treatment (0% or &gt; 0% RVT in the resected LN).
AUC, area under the curve; LN, lymph node; ROC, receiver operating characteristic.</a:t>
            </a:r>
            <a:r>
              <a:rPr lang="en-US" sz="1100" dirty="0"/>
              <a:t>
Deutsch JS, et al. ESMO 2022. Abstract LBA50. </a:t>
            </a:r>
          </a:p>
        </p:txBody>
      </p:sp>
    </p:spTree>
    <p:custDataLst>
      <p:tags r:id="rId1"/>
    </p:custDataLst>
    <p:extLst>
      <p:ext uri="{BB962C8B-B14F-4D97-AF65-F5344CB8AC3E}">
        <p14:creationId xmlns:p14="http://schemas.microsoft.com/office/powerpoint/2010/main" val="3609560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4E970E-35B9-AA05-66F0-F85F3BEDC257}"/>
              </a:ext>
            </a:extLst>
          </p:cNvPr>
          <p:cNvSpPr>
            <a:spLocks noGrp="1"/>
          </p:cNvSpPr>
          <p:nvPr>
            <p:ph type="title"/>
          </p:nvPr>
        </p:nvSpPr>
        <p:spPr>
          <a:xfrm>
            <a:off x="609599" y="199505"/>
            <a:ext cx="11114761" cy="1185577"/>
          </a:xfrm>
        </p:spPr>
        <p:txBody>
          <a:bodyPr anchor="t">
            <a:normAutofit/>
          </a:bodyPr>
          <a:lstStyle/>
          <a:p>
            <a:r>
              <a:rPr lang="en-US" sz="2800" dirty="0"/>
              <a:t>EFS by % RVT in Patients With LN </a:t>
            </a:r>
            <a:r>
              <a:rPr lang="en-US" sz="2800" dirty="0" err="1"/>
              <a:t>Involvementa</a:t>
            </a:r>
            <a:r>
              <a:rPr lang="en-US" sz="2800" dirty="0"/>
              <a:t>: NIVO + Chemo </a:t>
            </a:r>
          </a:p>
        </p:txBody>
      </p:sp>
      <p:pic>
        <p:nvPicPr>
          <p:cNvPr id="7" name="Content Placeholder 6">
            <a:extLst>
              <a:ext uri="{FF2B5EF4-FFF2-40B4-BE49-F238E27FC236}">
                <a16:creationId xmlns:a16="http://schemas.microsoft.com/office/drawing/2014/main" id="{3B0C6EA8-275F-0BC7-0314-376F1EEEAAF2}"/>
              </a:ext>
            </a:extLst>
          </p:cNvPr>
          <p:cNvPicPr>
            <a:picLocks noGrp="1" noChangeAspect="1"/>
          </p:cNvPicPr>
          <p:nvPr>
            <p:ph idx="4294967295"/>
          </p:nvPr>
        </p:nvPicPr>
        <p:blipFill rotWithShape="1">
          <a:blip r:embed="rId3"/>
          <a:srcRect l="7500" t="10417" b="5769"/>
          <a:stretch/>
        </p:blipFill>
        <p:spPr>
          <a:xfrm>
            <a:off x="995361" y="1978287"/>
            <a:ext cx="5292188" cy="3245066"/>
          </a:xfrm>
          <a:prstGeom prst="rect">
            <a:avLst/>
          </a:prstGeom>
        </p:spPr>
      </p:pic>
      <p:sp>
        <p:nvSpPr>
          <p:cNvPr id="8" name="TextBox 7">
            <a:extLst>
              <a:ext uri="{FF2B5EF4-FFF2-40B4-BE49-F238E27FC236}">
                <a16:creationId xmlns:a16="http://schemas.microsoft.com/office/drawing/2014/main" id="{18E6CB1C-2BF9-C6D7-E96D-929C56C9E0F4}"/>
              </a:ext>
            </a:extLst>
          </p:cNvPr>
          <p:cNvSpPr txBox="1"/>
          <p:nvPr/>
        </p:nvSpPr>
        <p:spPr>
          <a:xfrm>
            <a:off x="807605" y="1185027"/>
            <a:ext cx="4583499" cy="400110"/>
          </a:xfrm>
          <a:prstGeom prst="rect">
            <a:avLst/>
          </a:prstGeom>
          <a:noFill/>
        </p:spPr>
        <p:txBody>
          <a:bodyPr wrap="none" rtlCol="0">
            <a:spAutoFit/>
          </a:bodyPr>
          <a:lstStyle/>
          <a:p>
            <a:pPr algn="ctr" defTabSz="914584">
              <a:defRPr/>
            </a:pPr>
            <a:r>
              <a:rPr lang="en-US" sz="2000" b="1" u="sng" dirty="0">
                <a:solidFill>
                  <a:srgbClr val="433F3F"/>
                </a:solidFill>
                <a:latin typeface="+mj-lt"/>
              </a:rPr>
              <a:t>% RVT (primary tumor [PT] and LN)</a:t>
            </a:r>
            <a:r>
              <a:rPr lang="en-US" sz="2000" b="1" u="sng" baseline="30000" dirty="0">
                <a:solidFill>
                  <a:srgbClr val="433F3F"/>
                </a:solidFill>
                <a:latin typeface="+mj-lt"/>
              </a:rPr>
              <a:t>b</a:t>
            </a:r>
          </a:p>
        </p:txBody>
      </p:sp>
      <p:pic>
        <p:nvPicPr>
          <p:cNvPr id="10" name="Picture 9">
            <a:extLst>
              <a:ext uri="{FF2B5EF4-FFF2-40B4-BE49-F238E27FC236}">
                <a16:creationId xmlns:a16="http://schemas.microsoft.com/office/drawing/2014/main" id="{428BD895-B701-598B-2AB7-98F4DCED55F0}"/>
              </a:ext>
            </a:extLst>
          </p:cNvPr>
          <p:cNvPicPr>
            <a:picLocks noChangeAspect="1"/>
          </p:cNvPicPr>
          <p:nvPr/>
        </p:nvPicPr>
        <p:blipFill>
          <a:blip r:embed="rId4"/>
          <a:stretch>
            <a:fillRect/>
          </a:stretch>
        </p:blipFill>
        <p:spPr>
          <a:xfrm>
            <a:off x="609600" y="5733864"/>
            <a:ext cx="11114762" cy="821944"/>
          </a:xfrm>
          <a:prstGeom prst="rect">
            <a:avLst/>
          </a:prstGeom>
        </p:spPr>
      </p:pic>
      <p:pic>
        <p:nvPicPr>
          <p:cNvPr id="12" name="Picture 11">
            <a:extLst>
              <a:ext uri="{FF2B5EF4-FFF2-40B4-BE49-F238E27FC236}">
                <a16:creationId xmlns:a16="http://schemas.microsoft.com/office/drawing/2014/main" id="{DDFD5ACE-0ADE-E728-56D5-5C05BC03BA28}"/>
              </a:ext>
            </a:extLst>
          </p:cNvPr>
          <p:cNvPicPr>
            <a:picLocks noChangeAspect="1"/>
          </p:cNvPicPr>
          <p:nvPr/>
        </p:nvPicPr>
        <p:blipFill>
          <a:blip r:embed="rId5"/>
          <a:stretch>
            <a:fillRect/>
          </a:stretch>
        </p:blipFill>
        <p:spPr>
          <a:xfrm>
            <a:off x="6401679" y="1116864"/>
            <a:ext cx="4982716" cy="4416945"/>
          </a:xfrm>
          <a:prstGeom prst="rect">
            <a:avLst/>
          </a:prstGeom>
        </p:spPr>
      </p:pic>
      <p:sp>
        <p:nvSpPr>
          <p:cNvPr id="3" name="Footer Placeholder 2">
            <a:extLst>
              <a:ext uri="{FF2B5EF4-FFF2-40B4-BE49-F238E27FC236}">
                <a16:creationId xmlns:a16="http://schemas.microsoft.com/office/drawing/2014/main" id="{2B5773B8-DEFE-7134-CBC9-F176B00413E6}"/>
              </a:ext>
            </a:extLst>
          </p:cNvPr>
          <p:cNvSpPr>
            <a:spLocks noGrp="1"/>
          </p:cNvSpPr>
          <p:nvPr>
            <p:ph type="ftr" sz="quarter" idx="3"/>
          </p:nvPr>
        </p:nvSpPr>
        <p:spPr/>
        <p:txBody>
          <a:bodyPr/>
          <a:lstStyle/>
          <a:p>
            <a:r>
              <a:rPr lang="en-US"/>
              <a:t>Deutsch JS, et al. ESMO 2022. Abstract LBA50. </a:t>
            </a:r>
          </a:p>
        </p:txBody>
      </p:sp>
    </p:spTree>
    <p:extLst>
      <p:ext uri="{BB962C8B-B14F-4D97-AF65-F5344CB8AC3E}">
        <p14:creationId xmlns:p14="http://schemas.microsoft.com/office/powerpoint/2010/main" val="30620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en-CA" dirty="0"/>
          </a:p>
        </p:txBody>
      </p:sp>
      <p:sp>
        <p:nvSpPr>
          <p:cNvPr id="3" name="Content Placeholder 2"/>
          <p:cNvSpPr>
            <a:spLocks noGrp="1"/>
          </p:cNvSpPr>
          <p:nvPr>
            <p:ph idx="1"/>
          </p:nvPr>
        </p:nvSpPr>
        <p:spPr>
          <a:xfrm>
            <a:off x="609600" y="1420031"/>
            <a:ext cx="10744200" cy="4992342"/>
          </a:xfrm>
        </p:spPr>
        <p:txBody>
          <a:bodyPr>
            <a:normAutofit/>
          </a:bodyPr>
          <a:lstStyle/>
          <a:p>
            <a:pPr>
              <a:spcAft>
                <a:spcPts val="1200"/>
              </a:spcAft>
            </a:pPr>
            <a:r>
              <a:rPr lang="en-CA" sz="2800" dirty="0"/>
              <a:t>Pathologic response is a valuable clinical trial endpoint that correlates with patient survival, and it can be used to guide adjuvant therapy decisions</a:t>
            </a:r>
            <a:endParaRPr lang="en-CA" sz="2800" strike="sngStrike" dirty="0"/>
          </a:p>
          <a:p>
            <a:pPr>
              <a:spcAft>
                <a:spcPts val="1200"/>
              </a:spcAft>
            </a:pPr>
            <a:r>
              <a:rPr lang="en-CA" sz="2800" dirty="0"/>
              <a:t>Following neoadjuvant immune checkpoint blockade, histologic features of tumor regression reflect immune cell activation, tumor cell death, and tissue repair</a:t>
            </a:r>
          </a:p>
          <a:p>
            <a:pPr>
              <a:spcAft>
                <a:spcPts val="1200"/>
              </a:spcAft>
            </a:pPr>
            <a:r>
              <a:rPr lang="en-CA" sz="2800" dirty="0"/>
              <a:t>Future studies are needed to define the response thresholds which strongly predict distinct survival outcomes, including response assessments in lymph nodes, after neoadjuvant immune checkpoint blockade</a:t>
            </a:r>
            <a:endParaRPr lang="en-CA" sz="2800" strike="sngStrike" dirty="0"/>
          </a:p>
        </p:txBody>
      </p:sp>
    </p:spTree>
    <p:extLst>
      <p:ext uri="{BB962C8B-B14F-4D97-AF65-F5344CB8AC3E}">
        <p14:creationId xmlns:p14="http://schemas.microsoft.com/office/powerpoint/2010/main" val="135287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925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DCC9C9E-8C46-4FE9-3DBF-0B91D1C8F6DC}"/>
              </a:ext>
            </a:extLst>
          </p:cNvPr>
          <p:cNvSpPr>
            <a:spLocks noGrp="1"/>
          </p:cNvSpPr>
          <p:nvPr>
            <p:ph type="title"/>
          </p:nvPr>
        </p:nvSpPr>
        <p:spPr/>
        <p:txBody>
          <a:bodyPr/>
          <a:lstStyle/>
          <a:p>
            <a:r>
              <a:rPr lang="en-US" dirty="0"/>
              <a:t>Why Does Pathologic Response Matter?</a:t>
            </a:r>
          </a:p>
        </p:txBody>
      </p:sp>
      <p:sp>
        <p:nvSpPr>
          <p:cNvPr id="19" name="Footer Placeholder 18">
            <a:extLst>
              <a:ext uri="{FF2B5EF4-FFF2-40B4-BE49-F238E27FC236}">
                <a16:creationId xmlns:a16="http://schemas.microsoft.com/office/drawing/2014/main" id="{DB91AD76-4D2E-F9F0-6E50-0BEDBF23F150}"/>
              </a:ext>
            </a:extLst>
          </p:cNvPr>
          <p:cNvSpPr>
            <a:spLocks noGrp="1"/>
          </p:cNvSpPr>
          <p:nvPr>
            <p:ph type="ftr" sz="quarter" idx="3"/>
          </p:nvPr>
        </p:nvSpPr>
        <p:spPr/>
        <p:txBody>
          <a:bodyPr/>
          <a:lstStyle/>
          <a:p>
            <a:r>
              <a:rPr lang="en-US" dirty="0"/>
              <a:t>OS, overall survival.</a:t>
            </a:r>
          </a:p>
          <a:p>
            <a:r>
              <a:rPr lang="en-US" dirty="0"/>
              <a:t>
Hellmann MD, et al. </a:t>
            </a:r>
            <a:r>
              <a:rPr lang="en-US" i="1" dirty="0"/>
              <a:t>Lancet Oncol. </a:t>
            </a:r>
            <a:r>
              <a:rPr lang="en-US" dirty="0"/>
              <a:t>2014;15:e42-50; </a:t>
            </a:r>
            <a:r>
              <a:rPr lang="en-US" dirty="0" err="1"/>
              <a:t>Pataer</a:t>
            </a:r>
            <a:r>
              <a:rPr lang="en-US" dirty="0"/>
              <a:t> A, et al. </a:t>
            </a:r>
            <a:r>
              <a:rPr lang="en-US" i="1" dirty="0"/>
              <a:t>J </a:t>
            </a:r>
            <a:r>
              <a:rPr lang="en-US" i="1" dirty="0" err="1"/>
              <a:t>Thorac</a:t>
            </a:r>
            <a:r>
              <a:rPr lang="en-US" i="1" dirty="0"/>
              <a:t> Oncol. </a:t>
            </a:r>
            <a:r>
              <a:rPr lang="en-US" dirty="0"/>
              <a:t>2012;7:825-32; Wu D, et al. </a:t>
            </a:r>
            <a:r>
              <a:rPr lang="en-US" i="1" dirty="0"/>
              <a:t>J </a:t>
            </a:r>
            <a:r>
              <a:rPr lang="en-US" i="1" dirty="0" err="1"/>
              <a:t>Hematol</a:t>
            </a:r>
            <a:r>
              <a:rPr lang="en-US" i="1" dirty="0"/>
              <a:t> Oncol. </a:t>
            </a:r>
            <a:r>
              <a:rPr lang="en-US" dirty="0"/>
              <a:t>2022;15:16.</a:t>
            </a:r>
          </a:p>
        </p:txBody>
      </p:sp>
      <p:pic>
        <p:nvPicPr>
          <p:cNvPr id="5" name="Picture 4">
            <a:extLst>
              <a:ext uri="{FF2B5EF4-FFF2-40B4-BE49-F238E27FC236}">
                <a16:creationId xmlns:a16="http://schemas.microsoft.com/office/drawing/2014/main" id="{E434A8D3-FFF2-8535-2475-DCA72193390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221" t="5184" r="8353" b="2058"/>
          <a:stretch/>
        </p:blipFill>
        <p:spPr>
          <a:xfrm>
            <a:off x="6413326" y="1401992"/>
            <a:ext cx="4846938" cy="4054016"/>
          </a:xfrm>
          <a:prstGeom prst="rect">
            <a:avLst/>
          </a:prstGeom>
        </p:spPr>
      </p:pic>
      <p:sp>
        <p:nvSpPr>
          <p:cNvPr id="20" name="Content Placeholder 2">
            <a:extLst>
              <a:ext uri="{FF2B5EF4-FFF2-40B4-BE49-F238E27FC236}">
                <a16:creationId xmlns:a16="http://schemas.microsoft.com/office/drawing/2014/main" id="{07EB2103-7667-0517-A800-40E350B4D667}"/>
              </a:ext>
            </a:extLst>
          </p:cNvPr>
          <p:cNvSpPr txBox="1">
            <a:spLocks/>
          </p:cNvSpPr>
          <p:nvPr/>
        </p:nvSpPr>
        <p:spPr>
          <a:xfrm>
            <a:off x="609687" y="1603375"/>
            <a:ext cx="5265020" cy="47228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b="1" dirty="0"/>
              <a:t>Major pathologic response (MPR)</a:t>
            </a:r>
          </a:p>
          <a:p>
            <a:pPr lvl="1">
              <a:spcAft>
                <a:spcPts val="600"/>
              </a:spcAft>
            </a:pPr>
            <a:r>
              <a:rPr lang="en-US" b="1" dirty="0"/>
              <a:t>≤10% </a:t>
            </a:r>
            <a:r>
              <a:rPr lang="en-US" dirty="0"/>
              <a:t>residual viable tumor</a:t>
            </a:r>
          </a:p>
          <a:p>
            <a:pPr lvl="1">
              <a:spcAft>
                <a:spcPts val="600"/>
              </a:spcAft>
            </a:pPr>
            <a:r>
              <a:rPr lang="en-US" dirty="0"/>
              <a:t>Correlates with patient survival </a:t>
            </a:r>
          </a:p>
          <a:p>
            <a:pPr lvl="1">
              <a:spcAft>
                <a:spcPts val="600"/>
              </a:spcAft>
            </a:pPr>
            <a:r>
              <a:rPr lang="en-US" dirty="0"/>
              <a:t>Pathologic response is a valuable clinical trial endpoint</a:t>
            </a:r>
          </a:p>
          <a:p>
            <a:pPr lvl="1">
              <a:spcAft>
                <a:spcPts val="600"/>
              </a:spcAft>
            </a:pPr>
            <a:r>
              <a:rPr lang="en-US" dirty="0"/>
              <a:t>Rapid availability (6-8 weeks vs. </a:t>
            </a:r>
            <a:br>
              <a:rPr lang="en-US" dirty="0"/>
            </a:br>
            <a:r>
              <a:rPr lang="en-US" dirty="0"/>
              <a:t>years for survival data)</a:t>
            </a:r>
          </a:p>
          <a:p>
            <a:pPr lvl="1">
              <a:spcAft>
                <a:spcPts val="600"/>
              </a:spcAft>
            </a:pPr>
            <a:r>
              <a:rPr lang="en-US" dirty="0"/>
              <a:t>Proposed as a surrogate for </a:t>
            </a:r>
            <a:br>
              <a:rPr lang="en-US" dirty="0"/>
            </a:br>
            <a:r>
              <a:rPr lang="en-US" dirty="0"/>
              <a:t>survival for applications for </a:t>
            </a:r>
            <a:br>
              <a:rPr lang="en-US" dirty="0"/>
            </a:br>
            <a:r>
              <a:rPr lang="en-US" dirty="0"/>
              <a:t>FDA approval</a:t>
            </a:r>
          </a:p>
          <a:p>
            <a:pPr lvl="1">
              <a:spcAft>
                <a:spcPts val="600"/>
              </a:spcAft>
            </a:pPr>
            <a:endParaRPr lang="en-US" dirty="0"/>
          </a:p>
        </p:txBody>
      </p:sp>
    </p:spTree>
    <p:extLst>
      <p:ext uri="{BB962C8B-B14F-4D97-AF65-F5344CB8AC3E}">
        <p14:creationId xmlns:p14="http://schemas.microsoft.com/office/powerpoint/2010/main" val="68928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DCC9C9E-8C46-4FE9-3DBF-0B91D1C8F6DC}"/>
              </a:ext>
            </a:extLst>
          </p:cNvPr>
          <p:cNvSpPr>
            <a:spLocks noGrp="1"/>
          </p:cNvSpPr>
          <p:nvPr>
            <p:ph type="title"/>
          </p:nvPr>
        </p:nvSpPr>
        <p:spPr/>
        <p:txBody>
          <a:bodyPr/>
          <a:lstStyle/>
          <a:p>
            <a:r>
              <a:rPr lang="en-US" dirty="0"/>
              <a:t>Why Does Pathologic Response Matter?</a:t>
            </a:r>
          </a:p>
        </p:txBody>
      </p:sp>
      <p:sp>
        <p:nvSpPr>
          <p:cNvPr id="19" name="Footer Placeholder 18">
            <a:extLst>
              <a:ext uri="{FF2B5EF4-FFF2-40B4-BE49-F238E27FC236}">
                <a16:creationId xmlns:a16="http://schemas.microsoft.com/office/drawing/2014/main" id="{DB91AD76-4D2E-F9F0-6E50-0BEDBF23F150}"/>
              </a:ext>
            </a:extLst>
          </p:cNvPr>
          <p:cNvSpPr>
            <a:spLocks noGrp="1"/>
          </p:cNvSpPr>
          <p:nvPr>
            <p:ph type="ftr" sz="quarter" idx="3"/>
          </p:nvPr>
        </p:nvSpPr>
        <p:spPr/>
        <p:txBody>
          <a:bodyPr/>
          <a:lstStyle/>
          <a:p>
            <a:r>
              <a:rPr lang="en-US" dirty="0"/>
              <a:t>OS, overall survival.</a:t>
            </a:r>
          </a:p>
          <a:p>
            <a:r>
              <a:rPr lang="en-US" dirty="0"/>
              <a:t>
Hellmann MD, et al. </a:t>
            </a:r>
            <a:r>
              <a:rPr lang="en-US" i="1" dirty="0"/>
              <a:t>Lancet Oncol. </a:t>
            </a:r>
            <a:r>
              <a:rPr lang="en-US" dirty="0"/>
              <a:t>2014;15:e42-50; </a:t>
            </a:r>
            <a:r>
              <a:rPr lang="en-US" dirty="0" err="1"/>
              <a:t>Pataer</a:t>
            </a:r>
            <a:r>
              <a:rPr lang="en-US" dirty="0"/>
              <a:t> A, et al. </a:t>
            </a:r>
            <a:r>
              <a:rPr lang="en-US" i="1" dirty="0"/>
              <a:t>J </a:t>
            </a:r>
            <a:r>
              <a:rPr lang="en-US" i="1" dirty="0" err="1"/>
              <a:t>Thorac</a:t>
            </a:r>
            <a:r>
              <a:rPr lang="en-US" i="1" dirty="0"/>
              <a:t> Oncol. </a:t>
            </a:r>
            <a:r>
              <a:rPr lang="en-US" dirty="0"/>
              <a:t>2012;7:825-32; Wu D, et al. </a:t>
            </a:r>
            <a:r>
              <a:rPr lang="en-US" i="1" dirty="0"/>
              <a:t>J </a:t>
            </a:r>
            <a:r>
              <a:rPr lang="en-US" i="1" dirty="0" err="1"/>
              <a:t>Hematol</a:t>
            </a:r>
            <a:r>
              <a:rPr lang="en-US" i="1" dirty="0"/>
              <a:t> Oncol. </a:t>
            </a:r>
            <a:r>
              <a:rPr lang="en-US" dirty="0"/>
              <a:t>2022;15:16.</a:t>
            </a:r>
          </a:p>
        </p:txBody>
      </p:sp>
      <p:sp>
        <p:nvSpPr>
          <p:cNvPr id="20" name="Content Placeholder 2">
            <a:extLst>
              <a:ext uri="{FF2B5EF4-FFF2-40B4-BE49-F238E27FC236}">
                <a16:creationId xmlns:a16="http://schemas.microsoft.com/office/drawing/2014/main" id="{07EB2103-7667-0517-A800-40E350B4D667}"/>
              </a:ext>
            </a:extLst>
          </p:cNvPr>
          <p:cNvSpPr txBox="1">
            <a:spLocks/>
          </p:cNvSpPr>
          <p:nvPr/>
        </p:nvSpPr>
        <p:spPr>
          <a:xfrm>
            <a:off x="609687" y="1603375"/>
            <a:ext cx="5265020" cy="47228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b="1" dirty="0"/>
              <a:t>Major pathologic response (MPR)</a:t>
            </a:r>
          </a:p>
          <a:p>
            <a:pPr lvl="1">
              <a:spcAft>
                <a:spcPts val="600"/>
              </a:spcAft>
            </a:pPr>
            <a:r>
              <a:rPr lang="en-US" b="1" dirty="0"/>
              <a:t>≤10% </a:t>
            </a:r>
            <a:r>
              <a:rPr lang="en-US" dirty="0"/>
              <a:t>residual viable tumor</a:t>
            </a:r>
          </a:p>
          <a:p>
            <a:pPr lvl="1">
              <a:spcAft>
                <a:spcPts val="600"/>
              </a:spcAft>
            </a:pPr>
            <a:r>
              <a:rPr lang="en-US" dirty="0"/>
              <a:t>Correlates with patient survival </a:t>
            </a:r>
          </a:p>
          <a:p>
            <a:pPr lvl="1">
              <a:spcAft>
                <a:spcPts val="600"/>
              </a:spcAft>
            </a:pPr>
            <a:r>
              <a:rPr lang="en-US" dirty="0"/>
              <a:t>Pathologic response is a valuable clinical trial endpoint</a:t>
            </a:r>
          </a:p>
          <a:p>
            <a:pPr lvl="1">
              <a:spcAft>
                <a:spcPts val="600"/>
              </a:spcAft>
            </a:pPr>
            <a:r>
              <a:rPr lang="en-US" dirty="0"/>
              <a:t>Rapid availability (6-8 weeks vs. </a:t>
            </a:r>
            <a:br>
              <a:rPr lang="en-US" dirty="0"/>
            </a:br>
            <a:r>
              <a:rPr lang="en-US" dirty="0"/>
              <a:t>years for survival data)</a:t>
            </a:r>
          </a:p>
          <a:p>
            <a:pPr lvl="1">
              <a:spcAft>
                <a:spcPts val="600"/>
              </a:spcAft>
            </a:pPr>
            <a:r>
              <a:rPr lang="en-US" dirty="0"/>
              <a:t>Proposed as a surrogate for </a:t>
            </a:r>
            <a:br>
              <a:rPr lang="en-US" dirty="0"/>
            </a:br>
            <a:r>
              <a:rPr lang="en-US" dirty="0"/>
              <a:t>survival for applications for </a:t>
            </a:r>
            <a:br>
              <a:rPr lang="en-US" dirty="0"/>
            </a:br>
            <a:r>
              <a:rPr lang="en-US" dirty="0"/>
              <a:t>FDA approval</a:t>
            </a:r>
          </a:p>
          <a:p>
            <a:pPr lvl="1">
              <a:spcAft>
                <a:spcPts val="600"/>
              </a:spcAft>
            </a:pPr>
            <a:endParaRPr lang="en-US" dirty="0"/>
          </a:p>
        </p:txBody>
      </p:sp>
      <p:grpSp>
        <p:nvGrpSpPr>
          <p:cNvPr id="8" name="Group 7">
            <a:extLst>
              <a:ext uri="{FF2B5EF4-FFF2-40B4-BE49-F238E27FC236}">
                <a16:creationId xmlns:a16="http://schemas.microsoft.com/office/drawing/2014/main" id="{CD2D1ABE-9773-FE12-8CA6-3BF7F6577C2E}"/>
              </a:ext>
            </a:extLst>
          </p:cNvPr>
          <p:cNvGrpSpPr/>
          <p:nvPr/>
        </p:nvGrpSpPr>
        <p:grpSpPr>
          <a:xfrm>
            <a:off x="5498926" y="2336052"/>
            <a:ext cx="6233090" cy="3570127"/>
            <a:chOff x="5498926" y="2336052"/>
            <a:chExt cx="6233090" cy="3570127"/>
          </a:xfrm>
        </p:grpSpPr>
        <p:pic>
          <p:nvPicPr>
            <p:cNvPr id="2" name="Picture 1">
              <a:extLst>
                <a:ext uri="{FF2B5EF4-FFF2-40B4-BE49-F238E27FC236}">
                  <a16:creationId xmlns:a16="http://schemas.microsoft.com/office/drawing/2014/main" id="{962FAFB6-8B2C-A63D-06F0-EA9AB970DABF}"/>
                </a:ext>
              </a:extLst>
            </p:cNvPr>
            <p:cNvPicPr>
              <a:picLocks noChangeAspect="1"/>
            </p:cNvPicPr>
            <p:nvPr/>
          </p:nvPicPr>
          <p:blipFill>
            <a:blip r:embed="rId3"/>
            <a:stretch>
              <a:fillRect/>
            </a:stretch>
          </p:blipFill>
          <p:spPr>
            <a:xfrm>
              <a:off x="5498926" y="2336052"/>
              <a:ext cx="6233090" cy="3570127"/>
            </a:xfrm>
            <a:prstGeom prst="rect">
              <a:avLst/>
            </a:prstGeom>
          </p:spPr>
        </p:pic>
        <p:sp>
          <p:nvSpPr>
            <p:cNvPr id="4" name="TextBox 3">
              <a:extLst>
                <a:ext uri="{FF2B5EF4-FFF2-40B4-BE49-F238E27FC236}">
                  <a16:creationId xmlns:a16="http://schemas.microsoft.com/office/drawing/2014/main" id="{EE548C94-E82E-2CB4-201D-63B0A08FD1EB}"/>
                </a:ext>
              </a:extLst>
            </p:cNvPr>
            <p:cNvSpPr txBox="1"/>
            <p:nvPr/>
          </p:nvSpPr>
          <p:spPr>
            <a:xfrm>
              <a:off x="8656829" y="5542277"/>
              <a:ext cx="902038" cy="246221"/>
            </a:xfrm>
            <a:prstGeom prst="rect">
              <a:avLst/>
            </a:prstGeom>
            <a:solidFill>
              <a:schemeClr val="bg1"/>
            </a:solidFill>
          </p:spPr>
          <p:txBody>
            <a:bodyPr wrap="square" lIns="0" rIns="0" rtlCol="0">
              <a:spAutoFit/>
            </a:bodyPr>
            <a:lstStyle/>
            <a:p>
              <a:r>
                <a:rPr lang="en-US" sz="1000" dirty="0">
                  <a:solidFill>
                    <a:srgbClr val="616161"/>
                  </a:solidFill>
                  <a:latin typeface="Arial" panose="020B0604020202020204" pitchFamily="34" charset="0"/>
                  <a:cs typeface="Arial" panose="020B0604020202020204" pitchFamily="34" charset="0"/>
                </a:rPr>
                <a:t>Adjuvant-only</a:t>
              </a:r>
            </a:p>
          </p:txBody>
        </p:sp>
        <p:sp>
          <p:nvSpPr>
            <p:cNvPr id="6" name="TextBox 5">
              <a:extLst>
                <a:ext uri="{FF2B5EF4-FFF2-40B4-BE49-F238E27FC236}">
                  <a16:creationId xmlns:a16="http://schemas.microsoft.com/office/drawing/2014/main" id="{5531B45B-FB38-B4F1-B498-94E65696FC65}"/>
                </a:ext>
              </a:extLst>
            </p:cNvPr>
            <p:cNvSpPr txBox="1"/>
            <p:nvPr/>
          </p:nvSpPr>
          <p:spPr>
            <a:xfrm>
              <a:off x="7336029" y="5542276"/>
              <a:ext cx="902038" cy="246221"/>
            </a:xfrm>
            <a:prstGeom prst="rect">
              <a:avLst/>
            </a:prstGeom>
            <a:solidFill>
              <a:schemeClr val="bg1"/>
            </a:solidFill>
          </p:spPr>
          <p:txBody>
            <a:bodyPr wrap="square" lIns="0" rIns="0" rtlCol="0">
              <a:spAutoFit/>
            </a:bodyPr>
            <a:lstStyle/>
            <a:p>
              <a:r>
                <a:rPr lang="en-US" sz="1000" dirty="0">
                  <a:solidFill>
                    <a:srgbClr val="616161"/>
                  </a:solidFill>
                  <a:latin typeface="Arial" panose="020B0604020202020204" pitchFamily="34" charset="0"/>
                  <a:cs typeface="Arial" panose="020B0604020202020204" pitchFamily="34" charset="0"/>
                </a:rPr>
                <a:t>Neoadjuvant</a:t>
              </a:r>
            </a:p>
          </p:txBody>
        </p:sp>
        <p:sp>
          <p:nvSpPr>
            <p:cNvPr id="7" name="TextBox 6">
              <a:extLst>
                <a:ext uri="{FF2B5EF4-FFF2-40B4-BE49-F238E27FC236}">
                  <a16:creationId xmlns:a16="http://schemas.microsoft.com/office/drawing/2014/main" id="{942901C0-00BF-7D04-7F56-92ACA312982A}"/>
                </a:ext>
              </a:extLst>
            </p:cNvPr>
            <p:cNvSpPr txBox="1"/>
            <p:nvPr/>
          </p:nvSpPr>
          <p:spPr>
            <a:xfrm>
              <a:off x="9943763" y="5542275"/>
              <a:ext cx="427904" cy="246221"/>
            </a:xfrm>
            <a:prstGeom prst="rect">
              <a:avLst/>
            </a:prstGeom>
            <a:solidFill>
              <a:schemeClr val="bg1"/>
            </a:solidFill>
          </p:spPr>
          <p:txBody>
            <a:bodyPr wrap="square" lIns="0" rIns="0" rtlCol="0">
              <a:spAutoFit/>
            </a:bodyPr>
            <a:lstStyle/>
            <a:p>
              <a:r>
                <a:rPr lang="en-US" sz="1000" dirty="0">
                  <a:solidFill>
                    <a:srgbClr val="616161"/>
                  </a:solidFill>
                  <a:latin typeface="Arial" panose="020B0604020202020204" pitchFamily="34" charset="0"/>
                  <a:cs typeface="Arial" panose="020B0604020202020204" pitchFamily="34" charset="0"/>
                </a:rPr>
                <a:t>Total</a:t>
              </a:r>
            </a:p>
          </p:txBody>
        </p:sp>
      </p:grpSp>
      <p:pic>
        <p:nvPicPr>
          <p:cNvPr id="9" name="Picture 8">
            <a:extLst>
              <a:ext uri="{FF2B5EF4-FFF2-40B4-BE49-F238E27FC236}">
                <a16:creationId xmlns:a16="http://schemas.microsoft.com/office/drawing/2014/main" id="{966C29DE-FDFB-FFC0-9EED-90B2E41F42CC}"/>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221" t="5184" r="8353" b="2058"/>
          <a:stretch/>
        </p:blipFill>
        <p:spPr>
          <a:xfrm>
            <a:off x="6317295" y="1328422"/>
            <a:ext cx="3056143" cy="2556181"/>
          </a:xfrm>
          <a:prstGeom prst="rect">
            <a:avLst/>
          </a:prstGeom>
        </p:spPr>
      </p:pic>
    </p:spTree>
    <p:extLst>
      <p:ext uri="{BB962C8B-B14F-4D97-AF65-F5344CB8AC3E}">
        <p14:creationId xmlns:p14="http://schemas.microsoft.com/office/powerpoint/2010/main" val="207690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4BB2DC-BF9E-B92F-33FB-DF967A5860FF}"/>
              </a:ext>
            </a:extLst>
          </p:cNvPr>
          <p:cNvSpPr txBox="1"/>
          <p:nvPr/>
        </p:nvSpPr>
        <p:spPr>
          <a:xfrm>
            <a:off x="6906354" y="2613478"/>
            <a:ext cx="4687988" cy="2821285"/>
          </a:xfrm>
          <a:prstGeom prst="rect">
            <a:avLst/>
          </a:prstGeom>
          <a:noFill/>
        </p:spPr>
        <p:txBody>
          <a:bodyPr wrap="square">
            <a:spAutoFit/>
          </a:bodyPr>
          <a:lstStyle/>
          <a:p>
            <a:pPr defTabSz="916669">
              <a:spcAft>
                <a:spcPts val="1950"/>
              </a:spcAft>
            </a:pPr>
            <a:r>
              <a:rPr lang="en-US" sz="2400" dirty="0">
                <a:latin typeface="+mj-lt"/>
              </a:rPr>
              <a:t>“stroma” does </a:t>
            </a:r>
            <a:r>
              <a:rPr lang="en-US" sz="2400" u="sng" dirty="0">
                <a:latin typeface="+mj-lt"/>
              </a:rPr>
              <a:t>not</a:t>
            </a:r>
            <a:r>
              <a:rPr lang="en-US" sz="2400" dirty="0">
                <a:latin typeface="+mj-lt"/>
              </a:rPr>
              <a:t> distinguish between intra-tumoral stroma and treatment effect</a:t>
            </a:r>
            <a:endParaRPr lang="en-US" sz="2400" b="1" dirty="0">
              <a:latin typeface="+mj-lt"/>
            </a:endParaRPr>
          </a:p>
          <a:p>
            <a:pPr defTabSz="916669">
              <a:spcAft>
                <a:spcPts val="1950"/>
              </a:spcAft>
            </a:pPr>
            <a:r>
              <a:rPr lang="en-US" sz="2400" dirty="0">
                <a:latin typeface="+mj-lt"/>
              </a:rPr>
              <a:t>“viable tumor” = tumor cellularity</a:t>
            </a:r>
          </a:p>
          <a:p>
            <a:pPr defTabSz="916669">
              <a:spcAft>
                <a:spcPts val="1950"/>
              </a:spcAft>
            </a:pPr>
            <a:r>
              <a:rPr lang="en-US" sz="2400" dirty="0">
                <a:latin typeface="+mj-lt"/>
              </a:rPr>
              <a:t>Impact of lymph node evaluation is unknown</a:t>
            </a:r>
          </a:p>
        </p:txBody>
      </p:sp>
      <p:pic>
        <p:nvPicPr>
          <p:cNvPr id="12" name="Picture 11">
            <a:extLst>
              <a:ext uri="{FF2B5EF4-FFF2-40B4-BE49-F238E27FC236}">
                <a16:creationId xmlns:a16="http://schemas.microsoft.com/office/drawing/2014/main" id="{A0108B67-8772-A1A0-7A17-32BE5790C5AD}"/>
              </a:ext>
            </a:extLst>
          </p:cNvPr>
          <p:cNvPicPr>
            <a:picLocks noChangeAspect="1"/>
          </p:cNvPicPr>
          <p:nvPr/>
        </p:nvPicPr>
        <p:blipFill>
          <a:blip r:embed="rId3"/>
          <a:stretch>
            <a:fillRect/>
          </a:stretch>
        </p:blipFill>
        <p:spPr>
          <a:xfrm>
            <a:off x="516612" y="601179"/>
            <a:ext cx="6064065" cy="4990361"/>
          </a:xfrm>
          <a:prstGeom prst="rect">
            <a:avLst/>
          </a:prstGeom>
        </p:spPr>
      </p:pic>
      <p:pic>
        <p:nvPicPr>
          <p:cNvPr id="6" name="Picture 5">
            <a:extLst>
              <a:ext uri="{FF2B5EF4-FFF2-40B4-BE49-F238E27FC236}">
                <a16:creationId xmlns:a16="http://schemas.microsoft.com/office/drawing/2014/main" id="{6DC36553-339D-BD4B-9BC7-2E94FB849ADF}"/>
              </a:ext>
            </a:extLst>
          </p:cNvPr>
          <p:cNvPicPr>
            <a:picLocks noChangeAspect="1"/>
          </p:cNvPicPr>
          <p:nvPr/>
        </p:nvPicPr>
        <p:blipFill>
          <a:blip r:embed="rId4"/>
          <a:stretch>
            <a:fillRect/>
          </a:stretch>
        </p:blipFill>
        <p:spPr>
          <a:xfrm>
            <a:off x="739947" y="5166783"/>
            <a:ext cx="3119097" cy="595190"/>
          </a:xfrm>
          <a:prstGeom prst="rect">
            <a:avLst/>
          </a:prstGeom>
        </p:spPr>
      </p:pic>
      <p:sp>
        <p:nvSpPr>
          <p:cNvPr id="4" name="Title 3">
            <a:extLst>
              <a:ext uri="{FF2B5EF4-FFF2-40B4-BE49-F238E27FC236}">
                <a16:creationId xmlns:a16="http://schemas.microsoft.com/office/drawing/2014/main" id="{8A367922-DCFF-0101-2C4B-556C5B827609}"/>
              </a:ext>
            </a:extLst>
          </p:cNvPr>
          <p:cNvSpPr>
            <a:spLocks noGrp="1"/>
          </p:cNvSpPr>
          <p:nvPr>
            <p:ph type="title"/>
          </p:nvPr>
        </p:nvSpPr>
        <p:spPr>
          <a:xfrm>
            <a:off x="6906354" y="455631"/>
            <a:ext cx="5153416" cy="1992550"/>
          </a:xfrm>
        </p:spPr>
        <p:txBody>
          <a:bodyPr>
            <a:normAutofit/>
          </a:bodyPr>
          <a:lstStyle/>
          <a:p>
            <a:r>
              <a:rPr lang="en-US" sz="2800" dirty="0"/>
              <a:t>Assessment of Pathologic Response Following Neoadjuvant </a:t>
            </a:r>
            <a:r>
              <a:rPr lang="en-US" sz="2800" i="1" u="sng" dirty="0"/>
              <a:t>Chemotherapy</a:t>
            </a:r>
            <a:r>
              <a:rPr lang="en-US" sz="2800" dirty="0"/>
              <a:t> in NSCLC</a:t>
            </a:r>
          </a:p>
        </p:txBody>
      </p:sp>
      <p:sp>
        <p:nvSpPr>
          <p:cNvPr id="5" name="Footer Placeholder 4">
            <a:extLst>
              <a:ext uri="{FF2B5EF4-FFF2-40B4-BE49-F238E27FC236}">
                <a16:creationId xmlns:a16="http://schemas.microsoft.com/office/drawing/2014/main" id="{9613C4B5-8D91-8B2E-2BDE-22CE9ABE0A09}"/>
              </a:ext>
            </a:extLst>
          </p:cNvPr>
          <p:cNvSpPr>
            <a:spLocks noGrp="1"/>
          </p:cNvSpPr>
          <p:nvPr>
            <p:ph type="ftr" sz="quarter" idx="3"/>
          </p:nvPr>
        </p:nvSpPr>
        <p:spPr/>
        <p:txBody>
          <a:bodyPr/>
          <a:lstStyle/>
          <a:p>
            <a:r>
              <a:rPr lang="en-US" dirty="0"/>
              <a:t>IASLC, International Association for the Study of Lung Cancer; NSCLC, non-small cell lung cancer.</a:t>
            </a:r>
          </a:p>
          <a:p>
            <a:r>
              <a:rPr lang="en-US" dirty="0"/>
              <a:t>
Travis WD, et al. </a:t>
            </a:r>
            <a:r>
              <a:rPr lang="en-US" i="1" dirty="0"/>
              <a:t>J </a:t>
            </a:r>
            <a:r>
              <a:rPr lang="en-US" i="1" dirty="0" err="1"/>
              <a:t>Thorac</a:t>
            </a:r>
            <a:r>
              <a:rPr lang="en-US" i="1" dirty="0"/>
              <a:t> Oncol. </a:t>
            </a:r>
            <a:r>
              <a:rPr lang="en-US" dirty="0"/>
              <a:t>2020;15:709-740.</a:t>
            </a:r>
          </a:p>
        </p:txBody>
      </p:sp>
    </p:spTree>
    <p:extLst>
      <p:ext uri="{BB962C8B-B14F-4D97-AF65-F5344CB8AC3E}">
        <p14:creationId xmlns:p14="http://schemas.microsoft.com/office/powerpoint/2010/main" val="419631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853607-3E16-460F-896F-D5D27D5CC49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8143" y="952823"/>
            <a:ext cx="5722761" cy="4751935"/>
          </a:xfrm>
          <a:prstGeom prst="rect">
            <a:avLst/>
          </a:prstGeom>
          <a:ln>
            <a:noFill/>
          </a:ln>
        </p:spPr>
      </p:pic>
      <p:grpSp>
        <p:nvGrpSpPr>
          <p:cNvPr id="5" name="Group 4">
            <a:extLst>
              <a:ext uri="{FF2B5EF4-FFF2-40B4-BE49-F238E27FC236}">
                <a16:creationId xmlns:a16="http://schemas.microsoft.com/office/drawing/2014/main" id="{9DE32A99-6B61-4833-AD8E-864A0FFE81E8}"/>
              </a:ext>
            </a:extLst>
          </p:cNvPr>
          <p:cNvGrpSpPr/>
          <p:nvPr/>
        </p:nvGrpSpPr>
        <p:grpSpPr>
          <a:xfrm>
            <a:off x="6864952" y="749235"/>
            <a:ext cx="4832506" cy="5858299"/>
            <a:chOff x="1759239" y="688539"/>
            <a:chExt cx="7089991" cy="8970442"/>
          </a:xfrm>
        </p:grpSpPr>
        <p:pic>
          <p:nvPicPr>
            <p:cNvPr id="6" name="Picture 5">
              <a:extLst>
                <a:ext uri="{FF2B5EF4-FFF2-40B4-BE49-F238E27FC236}">
                  <a16:creationId xmlns:a16="http://schemas.microsoft.com/office/drawing/2014/main" id="{DF135AFB-BA41-4B84-97EF-58FF8208AAED}"/>
                </a:ext>
              </a:extLst>
            </p:cNvPr>
            <p:cNvPicPr>
              <a:picLocks noChangeAspect="1"/>
            </p:cNvPicPr>
            <p:nvPr/>
          </p:nvPicPr>
          <p:blipFill rotWithShape="1">
            <a:blip r:embed="rId4"/>
            <a:srcRect l="56730" t="19491" r="28965" b="16018"/>
            <a:stretch/>
          </p:blipFill>
          <p:spPr>
            <a:xfrm>
              <a:off x="1759239" y="688539"/>
              <a:ext cx="7075004" cy="8970442"/>
            </a:xfrm>
            <a:prstGeom prst="rect">
              <a:avLst/>
            </a:prstGeom>
            <a:ln>
              <a:solidFill>
                <a:schemeClr val="tx1"/>
              </a:solidFill>
            </a:ln>
          </p:spPr>
        </p:pic>
        <p:sp>
          <p:nvSpPr>
            <p:cNvPr id="7" name="Rectangle 6"/>
            <p:cNvSpPr/>
            <p:nvPr/>
          </p:nvSpPr>
          <p:spPr>
            <a:xfrm>
              <a:off x="1759240" y="1323002"/>
              <a:ext cx="7089990" cy="440504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24D6767-3221-B2D6-496C-3F5BD5C1CE84}"/>
              </a:ext>
            </a:extLst>
          </p:cNvPr>
          <p:cNvSpPr>
            <a:spLocks noGrp="1"/>
          </p:cNvSpPr>
          <p:nvPr>
            <p:ph type="title"/>
          </p:nvPr>
        </p:nvSpPr>
        <p:spPr/>
        <p:txBody>
          <a:bodyPr anchor="t">
            <a:noAutofit/>
          </a:bodyPr>
          <a:lstStyle/>
          <a:p>
            <a:r>
              <a:rPr lang="en-US" sz="2000" dirty="0"/>
              <a:t>Systematic Identification of Features of Pathologic Response Following Neoadjuvant </a:t>
            </a:r>
            <a:r>
              <a:rPr lang="en-US" sz="2000" i="1" u="sng" dirty="0"/>
              <a:t>Immune Checkpoint Blockade</a:t>
            </a:r>
            <a:endParaRPr lang="en-US" sz="2000" dirty="0"/>
          </a:p>
        </p:txBody>
      </p:sp>
      <p:sp>
        <p:nvSpPr>
          <p:cNvPr id="9" name="Footer Placeholder 8">
            <a:extLst>
              <a:ext uri="{FF2B5EF4-FFF2-40B4-BE49-F238E27FC236}">
                <a16:creationId xmlns:a16="http://schemas.microsoft.com/office/drawing/2014/main" id="{A222A753-9F4E-496C-5036-74ABAD30E001}"/>
              </a:ext>
            </a:extLst>
          </p:cNvPr>
          <p:cNvSpPr>
            <a:spLocks noGrp="1"/>
          </p:cNvSpPr>
          <p:nvPr>
            <p:ph type="ftr" sz="quarter" idx="3"/>
          </p:nvPr>
        </p:nvSpPr>
        <p:spPr>
          <a:xfrm>
            <a:off x="609600" y="6356350"/>
            <a:ext cx="6105525" cy="442131"/>
          </a:xfrm>
        </p:spPr>
        <p:txBody>
          <a:bodyPr/>
          <a:lstStyle/>
          <a:p>
            <a:pPr>
              <a:spcAft>
                <a:spcPts val="600"/>
              </a:spcAft>
            </a:pPr>
            <a:r>
              <a:rPr lang="en-US" baseline="30000" dirty="0"/>
              <a:t>a</a:t>
            </a:r>
            <a:r>
              <a:rPr lang="en-US" dirty="0"/>
              <a:t> All features are reported as </a:t>
            </a:r>
            <a:r>
              <a:rPr lang="en-US" i="1" dirty="0"/>
              <a:t>n</a:t>
            </a:r>
            <a:r>
              <a:rPr lang="en-US" dirty="0"/>
              <a:t> (%) of patients with the feature present, unless otherwise noted; </a:t>
            </a:r>
            <a:r>
              <a:rPr lang="en-US" baseline="30000" dirty="0"/>
              <a:t>b</a:t>
            </a:r>
            <a:r>
              <a:rPr lang="en-US" dirty="0"/>
              <a:t> Fisher’s Exact test, unless otherwise noted;</a:t>
            </a:r>
            <a:r>
              <a:rPr lang="en-US" baseline="30000" dirty="0"/>
              <a:t> c </a:t>
            </a:r>
            <a:r>
              <a:rPr lang="en-US" dirty="0"/>
              <a:t>Student’s t-test.
MPR, major pathologic response; NR, normal response.
Cottrell TR, et al. </a:t>
            </a:r>
            <a:r>
              <a:rPr lang="en-US" i="1" dirty="0"/>
              <a:t>Ann Oncol. </a:t>
            </a:r>
            <a:r>
              <a:rPr lang="en-US" dirty="0"/>
              <a:t>2018;29:1853-60.</a:t>
            </a:r>
          </a:p>
        </p:txBody>
      </p:sp>
    </p:spTree>
    <p:extLst>
      <p:ext uri="{BB962C8B-B14F-4D97-AF65-F5344CB8AC3E}">
        <p14:creationId xmlns:p14="http://schemas.microsoft.com/office/powerpoint/2010/main" val="264268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A77B231-5D4D-0D8B-E86C-A77F752B0CC6}"/>
              </a:ext>
            </a:extLst>
          </p:cNvPr>
          <p:cNvSpPr>
            <a:spLocks noGrp="1"/>
          </p:cNvSpPr>
          <p:nvPr>
            <p:ph type="title"/>
          </p:nvPr>
        </p:nvSpPr>
        <p:spPr>
          <a:xfrm>
            <a:off x="609600" y="285233"/>
            <a:ext cx="10744200" cy="1185577"/>
          </a:xfrm>
        </p:spPr>
        <p:txBody>
          <a:bodyPr anchor="t">
            <a:normAutofit/>
          </a:bodyPr>
          <a:lstStyle/>
          <a:p>
            <a:r>
              <a:rPr lang="en-US" sz="2800" dirty="0">
                <a:latin typeface="Arial" panose="020B0604020202020204" pitchFamily="34" charset="0"/>
                <a:cs typeface="Arial" panose="020B0604020202020204" pitchFamily="34" charset="0"/>
              </a:rPr>
              <a:t>Immune-Related Pathologic Response Criteria (</a:t>
            </a:r>
            <a:r>
              <a:rPr lang="en-US" sz="2800" dirty="0" err="1">
                <a:latin typeface="Arial" panose="020B0604020202020204" pitchFamily="34" charset="0"/>
                <a:cs typeface="Arial" panose="020B0604020202020204" pitchFamily="34" charset="0"/>
              </a:rPr>
              <a:t>irPRC</a:t>
            </a:r>
            <a:r>
              <a:rPr lang="en-US" sz="2800" dirty="0">
                <a:latin typeface="Arial" panose="020B0604020202020204" pitchFamily="34" charset="0"/>
                <a:cs typeface="Arial" panose="020B0604020202020204" pitchFamily="34" charset="0"/>
              </a:rPr>
              <a:t>)</a:t>
            </a:r>
          </a:p>
        </p:txBody>
      </p:sp>
      <p:sp>
        <p:nvSpPr>
          <p:cNvPr id="23" name="Footer Placeholder 22">
            <a:extLst>
              <a:ext uri="{FF2B5EF4-FFF2-40B4-BE49-F238E27FC236}">
                <a16:creationId xmlns:a16="http://schemas.microsoft.com/office/drawing/2014/main" id="{43836A26-7943-C228-0105-CAFBC918B48D}"/>
              </a:ext>
            </a:extLst>
          </p:cNvPr>
          <p:cNvSpPr>
            <a:spLocks noGrp="1"/>
          </p:cNvSpPr>
          <p:nvPr>
            <p:ph type="ftr" sz="quarter" idx="3"/>
          </p:nvPr>
        </p:nvSpPr>
        <p:spPr/>
        <p:txBody>
          <a:bodyPr/>
          <a:lstStyle/>
          <a:p>
            <a:r>
              <a:rPr lang="en-US" dirty="0" err="1">
                <a:latin typeface="Arial" panose="020B0604020202020204" pitchFamily="34" charset="0"/>
                <a:cs typeface="Arial" panose="020B0604020202020204" pitchFamily="34" charset="0"/>
              </a:rPr>
              <a:t>cRVT</a:t>
            </a:r>
            <a:r>
              <a:rPr lang="en-US" dirty="0">
                <a:latin typeface="Arial" panose="020B0604020202020204" pitchFamily="34" charset="0"/>
                <a:cs typeface="Arial" panose="020B0604020202020204" pitchFamily="34" charset="0"/>
              </a:rPr>
              <a:t>, chemotherapy-related residual viable tumor; </a:t>
            </a:r>
            <a:r>
              <a:rPr lang="en-US" dirty="0" err="1">
                <a:latin typeface="Arial" panose="020B0604020202020204" pitchFamily="34" charset="0"/>
                <a:cs typeface="Arial" panose="020B0604020202020204" pitchFamily="34" charset="0"/>
              </a:rPr>
              <a:t>irRVT</a:t>
            </a:r>
            <a:r>
              <a:rPr lang="en-US" dirty="0">
                <a:latin typeface="Arial" panose="020B0604020202020204" pitchFamily="34" charset="0"/>
                <a:cs typeface="Arial" panose="020B0604020202020204" pitchFamily="34" charset="0"/>
              </a:rPr>
              <a:t>, immune-related residual viable tumor.</a:t>
            </a:r>
          </a:p>
          <a:p>
            <a:r>
              <a:rPr lang="en-US" dirty="0">
                <a:latin typeface="Arial" panose="020B0604020202020204" pitchFamily="34" charset="0"/>
                <a:cs typeface="Arial" panose="020B0604020202020204" pitchFamily="34" charset="0"/>
              </a:rPr>
              <a:t>
Cottrell TR, et al. </a:t>
            </a:r>
            <a:r>
              <a:rPr lang="en-US" i="1" dirty="0">
                <a:latin typeface="Arial" panose="020B0604020202020204" pitchFamily="34" charset="0"/>
                <a:cs typeface="Arial" panose="020B0604020202020204" pitchFamily="34" charset="0"/>
              </a:rPr>
              <a:t>Ann Oncol. </a:t>
            </a:r>
            <a:r>
              <a:rPr lang="en-US" dirty="0">
                <a:latin typeface="Arial" panose="020B0604020202020204" pitchFamily="34" charset="0"/>
                <a:cs typeface="Arial" panose="020B0604020202020204" pitchFamily="34" charset="0"/>
              </a:rPr>
              <a:t>2018;29:1853-60.</a:t>
            </a:r>
          </a:p>
        </p:txBody>
      </p:sp>
      <p:sp>
        <p:nvSpPr>
          <p:cNvPr id="25" name="Rectangle 24">
            <a:extLst>
              <a:ext uri="{FF2B5EF4-FFF2-40B4-BE49-F238E27FC236}">
                <a16:creationId xmlns:a16="http://schemas.microsoft.com/office/drawing/2014/main" id="{468C01FA-66DD-B6F3-D28C-5F378A986B70}"/>
              </a:ext>
            </a:extLst>
          </p:cNvPr>
          <p:cNvSpPr/>
          <p:nvPr/>
        </p:nvSpPr>
        <p:spPr>
          <a:xfrm>
            <a:off x="178594" y="3735927"/>
            <a:ext cx="3811040" cy="1038060"/>
          </a:xfrm>
          <a:prstGeom prst="rect">
            <a:avLst/>
          </a:prstGeom>
          <a:solidFill>
            <a:srgbClr val="FF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4020202020204" pitchFamily="34" charset="0"/>
              <a:cs typeface="Arial Narrow" panose="020B0604020202020204" pitchFamily="34" charset="0"/>
            </a:endParaRPr>
          </a:p>
        </p:txBody>
      </p:sp>
      <p:sp>
        <p:nvSpPr>
          <p:cNvPr id="26" name="TextBox 25">
            <a:extLst>
              <a:ext uri="{FF2B5EF4-FFF2-40B4-BE49-F238E27FC236}">
                <a16:creationId xmlns:a16="http://schemas.microsoft.com/office/drawing/2014/main" id="{3C19BA1F-9E05-F814-AE6C-D7D855524EB4}"/>
              </a:ext>
            </a:extLst>
          </p:cNvPr>
          <p:cNvSpPr txBox="1"/>
          <p:nvPr/>
        </p:nvSpPr>
        <p:spPr>
          <a:xfrm>
            <a:off x="930994" y="3835220"/>
            <a:ext cx="2779349" cy="784382"/>
          </a:xfrm>
          <a:prstGeom prst="rect">
            <a:avLst/>
          </a:prstGeom>
          <a:noFill/>
          <a:ln>
            <a:noFill/>
          </a:ln>
        </p:spPr>
        <p:txBody>
          <a:bodyPr wrap="square" rtlCol="0">
            <a:spAutoFit/>
          </a:bodyPr>
          <a:lstStyle/>
          <a:p>
            <a:pPr algn="ctr" defTabSz="685800">
              <a:lnSpc>
                <a:spcPct val="150000"/>
              </a:lnSpc>
            </a:pPr>
            <a:r>
              <a:rPr lang="en-US" sz="1600" dirty="0">
                <a:solidFill>
                  <a:srgbClr val="0070C0"/>
                </a:solidFill>
                <a:latin typeface="Arial Narrow" panose="020B0604020202020204" pitchFamily="34" charset="0"/>
                <a:cs typeface="Arial Narrow" panose="020B0604020202020204" pitchFamily="34" charset="0"/>
              </a:rPr>
              <a:t>Total </a:t>
            </a:r>
            <a:r>
              <a:rPr lang="en-US" sz="1600" b="1" dirty="0">
                <a:solidFill>
                  <a:srgbClr val="0070C0"/>
                </a:solidFill>
                <a:latin typeface="Arial Narrow" panose="020B0604020202020204" pitchFamily="34" charset="0"/>
                <a:cs typeface="Arial Narrow" panose="020B0604020202020204" pitchFamily="34" charset="0"/>
              </a:rPr>
              <a:t>area</a:t>
            </a:r>
            <a:r>
              <a:rPr lang="en-US" sz="1600" dirty="0">
                <a:solidFill>
                  <a:srgbClr val="0070C0"/>
                </a:solidFill>
                <a:latin typeface="Arial Narrow" panose="020B0604020202020204" pitchFamily="34" charset="0"/>
                <a:cs typeface="Arial Narrow" panose="020B0604020202020204" pitchFamily="34" charset="0"/>
              </a:rPr>
              <a:t> involved by tumor</a:t>
            </a:r>
            <a:endParaRPr lang="en-US" sz="1600" dirty="0">
              <a:latin typeface="Arial Narrow" panose="020B0604020202020204" pitchFamily="34" charset="0"/>
              <a:cs typeface="Arial Narrow" panose="020B0604020202020204" pitchFamily="34" charset="0"/>
            </a:endParaRPr>
          </a:p>
          <a:p>
            <a:pPr algn="ctr" defTabSz="685800">
              <a:lnSpc>
                <a:spcPct val="150000"/>
              </a:lnSpc>
            </a:pPr>
            <a:r>
              <a:rPr lang="en-US" sz="1600" dirty="0">
                <a:solidFill>
                  <a:srgbClr val="00B050"/>
                </a:solidFill>
                <a:latin typeface="Arial Narrow" panose="020B0604020202020204" pitchFamily="34" charset="0"/>
                <a:cs typeface="Arial Narrow" panose="020B0604020202020204" pitchFamily="34" charset="0"/>
              </a:rPr>
              <a:t>Total tumor bed area</a:t>
            </a:r>
          </a:p>
        </p:txBody>
      </p:sp>
      <p:sp>
        <p:nvSpPr>
          <p:cNvPr id="27" name="TextBox 26">
            <a:extLst>
              <a:ext uri="{FF2B5EF4-FFF2-40B4-BE49-F238E27FC236}">
                <a16:creationId xmlns:a16="http://schemas.microsoft.com/office/drawing/2014/main" id="{8DFB3B1E-B5D0-43FF-44B3-353D242B63A4}"/>
              </a:ext>
            </a:extLst>
          </p:cNvPr>
          <p:cNvSpPr txBox="1"/>
          <p:nvPr/>
        </p:nvSpPr>
        <p:spPr>
          <a:xfrm>
            <a:off x="158423" y="4095719"/>
            <a:ext cx="1051715" cy="369332"/>
          </a:xfrm>
          <a:prstGeom prst="rect">
            <a:avLst/>
          </a:prstGeom>
          <a:noFill/>
        </p:spPr>
        <p:txBody>
          <a:bodyPr wrap="square" rtlCol="0">
            <a:spAutoFit/>
          </a:bodyPr>
          <a:lstStyle/>
          <a:p>
            <a:pPr defTabSz="685800"/>
            <a:r>
              <a:rPr lang="en-US" dirty="0">
                <a:solidFill>
                  <a:schemeClr val="tx1">
                    <a:lumMod val="50000"/>
                  </a:schemeClr>
                </a:solidFill>
                <a:latin typeface="Arial Narrow" panose="020B0604020202020204" pitchFamily="34" charset="0"/>
                <a:cs typeface="Arial Narrow" panose="020B0604020202020204" pitchFamily="34" charset="0"/>
              </a:rPr>
              <a:t>% </a:t>
            </a:r>
            <a:r>
              <a:rPr lang="en-US" dirty="0" err="1">
                <a:solidFill>
                  <a:schemeClr val="tx1">
                    <a:lumMod val="50000"/>
                  </a:schemeClr>
                </a:solidFill>
                <a:latin typeface="Arial Narrow" panose="020B0604020202020204" pitchFamily="34" charset="0"/>
                <a:cs typeface="Arial Narrow" panose="020B0604020202020204" pitchFamily="34" charset="0"/>
              </a:rPr>
              <a:t>irRVT</a:t>
            </a:r>
            <a:r>
              <a:rPr lang="en-US" dirty="0">
                <a:solidFill>
                  <a:schemeClr val="tx1">
                    <a:lumMod val="50000"/>
                  </a:schemeClr>
                </a:solidFill>
                <a:latin typeface="Arial Narrow" panose="020B0604020202020204" pitchFamily="34" charset="0"/>
                <a:cs typeface="Arial Narrow" panose="020B0604020202020204" pitchFamily="34" charset="0"/>
              </a:rPr>
              <a:t> =</a:t>
            </a:r>
          </a:p>
        </p:txBody>
      </p:sp>
      <p:sp>
        <p:nvSpPr>
          <p:cNvPr id="29" name="TextBox 28">
            <a:extLst>
              <a:ext uri="{FF2B5EF4-FFF2-40B4-BE49-F238E27FC236}">
                <a16:creationId xmlns:a16="http://schemas.microsoft.com/office/drawing/2014/main" id="{6E724774-3DD2-4A74-0326-BBF6B459FA6A}"/>
              </a:ext>
            </a:extLst>
          </p:cNvPr>
          <p:cNvSpPr txBox="1"/>
          <p:nvPr/>
        </p:nvSpPr>
        <p:spPr>
          <a:xfrm>
            <a:off x="3395954" y="4095719"/>
            <a:ext cx="602918" cy="338554"/>
          </a:xfrm>
          <a:prstGeom prst="rect">
            <a:avLst/>
          </a:prstGeom>
          <a:noFill/>
        </p:spPr>
        <p:txBody>
          <a:bodyPr wrap="square" rtlCol="0">
            <a:spAutoFit/>
          </a:bodyPr>
          <a:lstStyle/>
          <a:p>
            <a:r>
              <a:rPr lang="en-US" sz="1600" dirty="0">
                <a:solidFill>
                  <a:schemeClr val="tx1">
                    <a:lumMod val="50000"/>
                  </a:schemeClr>
                </a:solidFill>
                <a:latin typeface="Arial Narrow" panose="020B0604020202020204" pitchFamily="34" charset="0"/>
                <a:cs typeface="Arial Narrow" panose="020B0604020202020204" pitchFamily="34" charset="0"/>
              </a:rPr>
              <a:t>x100</a:t>
            </a:r>
          </a:p>
        </p:txBody>
      </p:sp>
      <p:cxnSp>
        <p:nvCxnSpPr>
          <p:cNvPr id="31" name="Straight Connector 30">
            <a:extLst>
              <a:ext uri="{FF2B5EF4-FFF2-40B4-BE49-F238E27FC236}">
                <a16:creationId xmlns:a16="http://schemas.microsoft.com/office/drawing/2014/main" id="{7FF0AAC8-CC66-988A-D3B9-4F582585A4D2}"/>
              </a:ext>
            </a:extLst>
          </p:cNvPr>
          <p:cNvCxnSpPr/>
          <p:nvPr/>
        </p:nvCxnSpPr>
        <p:spPr>
          <a:xfrm>
            <a:off x="1320207" y="4261288"/>
            <a:ext cx="202727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39C159F-51D3-795C-1B70-FF94809F333A}"/>
              </a:ext>
            </a:extLst>
          </p:cNvPr>
          <p:cNvSpPr txBox="1"/>
          <p:nvPr/>
        </p:nvSpPr>
        <p:spPr>
          <a:xfrm>
            <a:off x="4224750" y="3917438"/>
            <a:ext cx="3862773" cy="2062103"/>
          </a:xfrm>
          <a:prstGeom prst="rect">
            <a:avLst/>
          </a:prstGeom>
          <a:solidFill>
            <a:srgbClr val="F4E4F7"/>
          </a:solidFill>
          <a:ln>
            <a:noFill/>
          </a:ln>
        </p:spPr>
        <p:txBody>
          <a:bodyPr wrap="square" rtlCol="0">
            <a:spAutoFit/>
          </a:bodyPr>
          <a:lstStyle/>
          <a:p>
            <a:pPr marL="285750" indent="-285750">
              <a:spcAft>
                <a:spcPts val="750"/>
              </a:spcAft>
              <a:buFont typeface="Arial" panose="020B0604020202020204" pitchFamily="34" charset="0"/>
              <a:buChar char="•"/>
            </a:pPr>
            <a:r>
              <a:rPr lang="en-US" dirty="0">
                <a:latin typeface="Arial" panose="020B0604020202020204" pitchFamily="34" charset="0"/>
                <a:cs typeface="Arial" panose="020B0604020202020204" pitchFamily="34" charset="0"/>
              </a:rPr>
              <a:t>Define regression bed</a:t>
            </a:r>
          </a:p>
          <a:p>
            <a:pPr marL="285750" indent="-285750">
              <a:spcAft>
                <a:spcPts val="750"/>
              </a:spcAft>
              <a:buFont typeface="Arial" panose="020B0604020202020204" pitchFamily="34" charset="0"/>
              <a:buChar char="•"/>
            </a:pPr>
            <a:r>
              <a:rPr lang="en-US" dirty="0">
                <a:latin typeface="Arial" panose="020B0604020202020204" pitchFamily="34" charset="0"/>
                <a:cs typeface="Arial" panose="020B0604020202020204" pitchFamily="34" charset="0"/>
              </a:rPr>
              <a:t>Distinct from tumor-associated stroma other forms of fibrosis</a:t>
            </a:r>
          </a:p>
          <a:p>
            <a:pPr marL="285750" indent="-285750">
              <a:spcAft>
                <a:spcPts val="750"/>
              </a:spcAft>
              <a:buFont typeface="Arial" panose="020B0604020202020204" pitchFamily="34" charset="0"/>
              <a:buChar char="•"/>
            </a:pPr>
            <a:r>
              <a:rPr lang="en-US" dirty="0">
                <a:latin typeface="Arial" panose="020B0604020202020204" pitchFamily="34" charset="0"/>
                <a:cs typeface="Arial" panose="020B0604020202020204" pitchFamily="34" charset="0"/>
              </a:rPr>
              <a:t>Area-based calculation of residual viable tumor (RVT) </a:t>
            </a:r>
          </a:p>
          <a:p>
            <a:pPr marL="285750" indent="-285750">
              <a:spcAft>
                <a:spcPts val="750"/>
              </a:spcAft>
              <a:buFont typeface="Arial" panose="020B0604020202020204" pitchFamily="34" charset="0"/>
              <a:buChar char="•"/>
            </a:pPr>
            <a:r>
              <a:rPr lang="en-US" dirty="0">
                <a:latin typeface="Arial" panose="020B0604020202020204" pitchFamily="34" charset="0"/>
                <a:cs typeface="Arial" panose="020B0604020202020204" pitchFamily="34" charset="0"/>
              </a:rPr>
              <a:t>Implications for tissue sampling</a:t>
            </a:r>
          </a:p>
        </p:txBody>
      </p:sp>
      <p:grpSp>
        <p:nvGrpSpPr>
          <p:cNvPr id="45" name="Group 44">
            <a:extLst>
              <a:ext uri="{FF2B5EF4-FFF2-40B4-BE49-F238E27FC236}">
                <a16:creationId xmlns:a16="http://schemas.microsoft.com/office/drawing/2014/main" id="{E3A7733D-7C16-C999-6B62-01EF9FFF6116}"/>
              </a:ext>
            </a:extLst>
          </p:cNvPr>
          <p:cNvGrpSpPr/>
          <p:nvPr/>
        </p:nvGrpSpPr>
        <p:grpSpPr>
          <a:xfrm>
            <a:off x="8289970" y="970749"/>
            <a:ext cx="3693428" cy="2840685"/>
            <a:chOff x="8289970" y="959174"/>
            <a:chExt cx="3693428" cy="2840685"/>
          </a:xfrm>
        </p:grpSpPr>
        <p:sp>
          <p:nvSpPr>
            <p:cNvPr id="36" name="Rectangle 35">
              <a:extLst>
                <a:ext uri="{FF2B5EF4-FFF2-40B4-BE49-F238E27FC236}">
                  <a16:creationId xmlns:a16="http://schemas.microsoft.com/office/drawing/2014/main" id="{DFD18314-7D22-E76A-7D5E-A4A890C19483}"/>
                </a:ext>
              </a:extLst>
            </p:cNvPr>
            <p:cNvSpPr/>
            <p:nvPr/>
          </p:nvSpPr>
          <p:spPr>
            <a:xfrm>
              <a:off x="8289970" y="959174"/>
              <a:ext cx="3693428" cy="28406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51635FB6-07BB-17A0-146D-3C6A9ADA1C24}"/>
                </a:ext>
              </a:extLst>
            </p:cNvPr>
            <p:cNvPicPr>
              <a:picLocks noChangeAspect="1"/>
            </p:cNvPicPr>
            <p:nvPr/>
          </p:nvPicPr>
          <p:blipFill rotWithShape="1">
            <a:blip r:embed="rId3"/>
            <a:srcRect r="23741"/>
            <a:stretch/>
          </p:blipFill>
          <p:spPr>
            <a:xfrm>
              <a:off x="8526649" y="1238883"/>
              <a:ext cx="3369621" cy="2356197"/>
            </a:xfrm>
            <a:prstGeom prst="rect">
              <a:avLst/>
            </a:prstGeom>
            <a:solidFill>
              <a:schemeClr val="bg1"/>
            </a:solidFill>
          </p:spPr>
        </p:pic>
        <p:pic>
          <p:nvPicPr>
            <p:cNvPr id="42" name="Picture 41">
              <a:extLst>
                <a:ext uri="{FF2B5EF4-FFF2-40B4-BE49-F238E27FC236}">
                  <a16:creationId xmlns:a16="http://schemas.microsoft.com/office/drawing/2014/main" id="{93A9BE31-CAC6-69C3-E3BD-632F95C8D76E}"/>
                </a:ext>
              </a:extLst>
            </p:cNvPr>
            <p:cNvPicPr>
              <a:picLocks noChangeAspect="1"/>
            </p:cNvPicPr>
            <p:nvPr/>
          </p:nvPicPr>
          <p:blipFill rotWithShape="1">
            <a:blip r:embed="rId4"/>
            <a:srcRect l="81617" t="17822" r="2312" b="67079"/>
            <a:stretch/>
          </p:blipFill>
          <p:spPr>
            <a:xfrm>
              <a:off x="11135671" y="2450677"/>
              <a:ext cx="662034" cy="364620"/>
            </a:xfrm>
            <a:prstGeom prst="rect">
              <a:avLst/>
            </a:prstGeom>
            <a:solidFill>
              <a:schemeClr val="bg1"/>
            </a:solidFill>
            <a:ln>
              <a:solidFill>
                <a:schemeClr val="bg1">
                  <a:lumMod val="85000"/>
                </a:schemeClr>
              </a:solidFill>
            </a:ln>
          </p:spPr>
        </p:pic>
        <p:sp>
          <p:nvSpPr>
            <p:cNvPr id="39" name="TextBox 38">
              <a:extLst>
                <a:ext uri="{FF2B5EF4-FFF2-40B4-BE49-F238E27FC236}">
                  <a16:creationId xmlns:a16="http://schemas.microsoft.com/office/drawing/2014/main" id="{74C2D2FF-A31F-27A5-F141-984DC0443225}"/>
                </a:ext>
              </a:extLst>
            </p:cNvPr>
            <p:cNvSpPr txBox="1"/>
            <p:nvPr/>
          </p:nvSpPr>
          <p:spPr>
            <a:xfrm rot="16200000">
              <a:off x="7533647" y="2169705"/>
              <a:ext cx="2158844" cy="461665"/>
            </a:xfrm>
            <a:prstGeom prst="rect">
              <a:avLst/>
            </a:prstGeom>
            <a:solidFill>
              <a:schemeClr val="bg1"/>
            </a:solidFill>
          </p:spPr>
          <p:txBody>
            <a:bodyPr wrap="square" rtlCol="0">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 Residual Viable Tumor</a:t>
              </a:r>
            </a:p>
            <a:p>
              <a:pPr algn="ctr"/>
              <a:r>
                <a:rPr lang="en-US" sz="1200" dirty="0">
                  <a:solidFill>
                    <a:schemeClr val="tx1">
                      <a:lumMod val="50000"/>
                    </a:schemeClr>
                  </a:solidFill>
                  <a:latin typeface="Arial" panose="020B0604020202020204" pitchFamily="34" charset="0"/>
                  <a:cs typeface="Arial" panose="020B0604020202020204" pitchFamily="34" charset="0"/>
                </a:rPr>
                <a:t>(Mean ± SD)</a:t>
              </a:r>
            </a:p>
          </p:txBody>
        </p:sp>
        <p:sp>
          <p:nvSpPr>
            <p:cNvPr id="40" name="TextBox 39">
              <a:extLst>
                <a:ext uri="{FF2B5EF4-FFF2-40B4-BE49-F238E27FC236}">
                  <a16:creationId xmlns:a16="http://schemas.microsoft.com/office/drawing/2014/main" id="{4F88BDF0-E0C7-3DC3-0C03-5980D7231738}"/>
                </a:ext>
              </a:extLst>
            </p:cNvPr>
            <p:cNvSpPr txBox="1"/>
            <p:nvPr/>
          </p:nvSpPr>
          <p:spPr>
            <a:xfrm>
              <a:off x="9785348" y="3300775"/>
              <a:ext cx="1271385" cy="253916"/>
            </a:xfrm>
            <a:prstGeom prst="rect">
              <a:avLst/>
            </a:prstGeom>
            <a:solidFill>
              <a:schemeClr val="bg1"/>
            </a:solidFill>
          </p:spPr>
          <p:txBody>
            <a:bodyPr rot="0" spcFirstLastPara="0" vertOverflow="overflow" horzOverflow="overflow" vert="horz" wrap="square" lIns="68581" tIns="34290" rIns="68581" bIns="34290" numCol="1" spcCol="0" rtlCol="0" fromWordArt="0" anchor="t" anchorCtr="0" forceAA="0" compatLnSpc="1">
              <a:prstTxWarp prst="textNoShape">
                <a:avLst/>
              </a:prstTxWarp>
              <a:spAutoFit/>
            </a:bodyPr>
            <a:lstStyle/>
            <a:p>
              <a:pPr algn="ctr"/>
              <a:r>
                <a:rPr lang="en-US" sz="1200" dirty="0">
                  <a:solidFill>
                    <a:schemeClr val="tx1">
                      <a:lumMod val="50000"/>
                    </a:schemeClr>
                  </a:solidFill>
                  <a:latin typeface="Arial" panose="020B0604020202020204" pitchFamily="34" charset="0"/>
                  <a:cs typeface="Arial" panose="020B0604020202020204" pitchFamily="34" charset="0"/>
                </a:rPr>
                <a:t>Patient #</a:t>
              </a:r>
            </a:p>
          </p:txBody>
        </p:sp>
      </p:grpSp>
      <p:sp>
        <p:nvSpPr>
          <p:cNvPr id="44" name="Rectangle 43">
            <a:extLst>
              <a:ext uri="{FF2B5EF4-FFF2-40B4-BE49-F238E27FC236}">
                <a16:creationId xmlns:a16="http://schemas.microsoft.com/office/drawing/2014/main" id="{E8A1BAF6-F2F4-3E74-28AF-C7D631412E32}"/>
              </a:ext>
            </a:extLst>
          </p:cNvPr>
          <p:cNvSpPr/>
          <p:nvPr/>
        </p:nvSpPr>
        <p:spPr>
          <a:xfrm>
            <a:off x="8289969" y="3914115"/>
            <a:ext cx="3693429" cy="1200329"/>
          </a:xfrm>
          <a:prstGeom prst="rect">
            <a:avLst/>
          </a:prstGeom>
        </p:spPr>
        <p:txBody>
          <a:bodyPr wrap="square">
            <a:spAutoFit/>
          </a:bodyPr>
          <a:lstStyle/>
          <a:p>
            <a:r>
              <a:rPr lang="en-US" dirty="0">
                <a:solidFill>
                  <a:schemeClr val="tx1">
                    <a:lumMod val="50000"/>
                  </a:schemeClr>
                </a:solidFill>
                <a:latin typeface="Arial" panose="020B0604020202020204" pitchFamily="34" charset="0"/>
                <a:cs typeface="Arial" panose="020B0604020202020204" pitchFamily="34" charset="0"/>
              </a:rPr>
              <a:t>Reproducibility of blinded pathologist scoring (n=4): </a:t>
            </a:r>
            <a:r>
              <a:rPr lang="en-US" u="sng" dirty="0">
                <a:solidFill>
                  <a:srgbClr val="0000FF"/>
                </a:solidFill>
                <a:latin typeface="Arial" panose="020B0604020202020204" pitchFamily="34" charset="0"/>
                <a:cs typeface="Arial" panose="020B0604020202020204" pitchFamily="34" charset="0"/>
              </a:rPr>
              <a:t>chemotherapy</a:t>
            </a:r>
            <a:r>
              <a:rPr lang="en-US" dirty="0">
                <a:solidFill>
                  <a:schemeClr val="tx1">
                    <a:lumMod val="50000"/>
                  </a:schemeClr>
                </a:solidFill>
                <a:latin typeface="Arial" panose="020B0604020202020204" pitchFamily="34" charset="0"/>
                <a:cs typeface="Arial" panose="020B0604020202020204" pitchFamily="34" charset="0"/>
              </a:rPr>
              <a:t> vs. </a:t>
            </a:r>
            <a:r>
              <a:rPr lang="en-US" u="sng" dirty="0">
                <a:solidFill>
                  <a:schemeClr val="tx1">
                    <a:lumMod val="50000"/>
                  </a:schemeClr>
                </a:solidFill>
                <a:latin typeface="Arial" panose="020B0604020202020204" pitchFamily="34" charset="0"/>
                <a:cs typeface="Arial" panose="020B0604020202020204" pitchFamily="34" charset="0"/>
              </a:rPr>
              <a:t>immune-related</a:t>
            </a:r>
            <a:r>
              <a:rPr lang="en-US" dirty="0">
                <a:solidFill>
                  <a:schemeClr val="tx1">
                    <a:lumMod val="50000"/>
                  </a:schemeClr>
                </a:solidFill>
                <a:latin typeface="Arial" panose="020B0604020202020204" pitchFamily="34" charset="0"/>
                <a:cs typeface="Arial" panose="020B0604020202020204" pitchFamily="34" charset="0"/>
              </a:rPr>
              <a:t> criteria</a:t>
            </a:r>
            <a:endParaRPr lang="en-CA" dirty="0">
              <a:solidFill>
                <a:schemeClr val="tx1">
                  <a:lumMod val="50000"/>
                </a:schemeClr>
              </a:solidFill>
              <a:latin typeface="Arial" panose="020B0604020202020204" pitchFamily="34" charset="0"/>
              <a:cs typeface="Arial" panose="020B0604020202020204" pitchFamily="34" charset="0"/>
            </a:endParaRPr>
          </a:p>
        </p:txBody>
      </p:sp>
      <p:pic>
        <p:nvPicPr>
          <p:cNvPr id="5" name="Picture 4" descr="Map&#10;&#10;Description automatically generated">
            <a:extLst>
              <a:ext uri="{FF2B5EF4-FFF2-40B4-BE49-F238E27FC236}">
                <a16:creationId xmlns:a16="http://schemas.microsoft.com/office/drawing/2014/main" id="{418D636E-57B5-A7B2-5636-7FFDDAB19E0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16000"/>
                    </a14:imgEffect>
                  </a14:imgLayer>
                </a14:imgProps>
              </a:ext>
            </a:extLst>
          </a:blip>
          <a:stretch>
            <a:fillRect/>
          </a:stretch>
        </p:blipFill>
        <p:spPr>
          <a:xfrm>
            <a:off x="178214" y="981007"/>
            <a:ext cx="3810000" cy="2752725"/>
          </a:xfrm>
          <a:prstGeom prst="rect">
            <a:avLst/>
          </a:prstGeom>
        </p:spPr>
      </p:pic>
      <p:pic>
        <p:nvPicPr>
          <p:cNvPr id="9" name="Picture 8" descr="Map&#10;&#10;Description automatically generated">
            <a:extLst>
              <a:ext uri="{FF2B5EF4-FFF2-40B4-BE49-F238E27FC236}">
                <a16:creationId xmlns:a16="http://schemas.microsoft.com/office/drawing/2014/main" id="{56F34267-EC63-31AD-AB3A-B1A4E5EF4814}"/>
              </a:ext>
            </a:extLst>
          </p:cNvPr>
          <p:cNvPicPr>
            <a:picLocks noChangeAspect="1"/>
          </p:cNvPicPr>
          <p:nvPr/>
        </p:nvPicPr>
        <p:blipFill>
          <a:blip r:embed="rId7"/>
          <a:stretch>
            <a:fillRect/>
          </a:stretch>
        </p:blipFill>
        <p:spPr>
          <a:xfrm>
            <a:off x="4221042" y="981007"/>
            <a:ext cx="3873787" cy="2944078"/>
          </a:xfrm>
          <a:prstGeom prst="rect">
            <a:avLst/>
          </a:prstGeom>
        </p:spPr>
      </p:pic>
    </p:spTree>
    <p:extLst>
      <p:ext uri="{BB962C8B-B14F-4D97-AF65-F5344CB8AC3E}">
        <p14:creationId xmlns:p14="http://schemas.microsoft.com/office/powerpoint/2010/main" val="386887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7412" y="306981"/>
            <a:ext cx="5108451" cy="2629005"/>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903304" y="384869"/>
            <a:ext cx="4818665" cy="2473228"/>
          </a:xfrm>
          <a:prstGeom prst="rect">
            <a:avLst/>
          </a:prstGeom>
          <a:ln>
            <a:solidFill>
              <a:schemeClr val="bg1">
                <a:lumMod val="85000"/>
              </a:schemeClr>
            </a:solidFill>
          </a:ln>
        </p:spPr>
      </p:pic>
      <p:pic>
        <p:nvPicPr>
          <p:cNvPr id="3" name="Picture 2"/>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r="773"/>
          <a:stretch/>
        </p:blipFill>
        <p:spPr>
          <a:xfrm>
            <a:off x="273239" y="3467229"/>
            <a:ext cx="6541467" cy="2540026"/>
          </a:xfrm>
          <a:prstGeom prst="rect">
            <a:avLst/>
          </a:prstGeom>
          <a:ln>
            <a:solidFill>
              <a:schemeClr val="bg1">
                <a:lumMod val="85000"/>
              </a:schemeClr>
            </a:solidFill>
          </a:ln>
        </p:spPr>
      </p:pic>
      <p:pic>
        <p:nvPicPr>
          <p:cNvPr id="5" name="Picture 4"/>
          <p:cNvPicPr>
            <a:picLocks noChangeAspect="1"/>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Lst>
          </a:blip>
          <a:srcRect l="803" t="1708"/>
          <a:stretch/>
        </p:blipFill>
        <p:spPr>
          <a:xfrm>
            <a:off x="6903304" y="3467229"/>
            <a:ext cx="4818665" cy="2540026"/>
          </a:xfrm>
          <a:prstGeom prst="rect">
            <a:avLst/>
          </a:prstGeom>
          <a:ln>
            <a:solidFill>
              <a:schemeClr val="bg1">
                <a:lumMod val="85000"/>
              </a:schemeClr>
            </a:solidFill>
          </a:ln>
        </p:spPr>
      </p:pic>
      <p:sp>
        <p:nvSpPr>
          <p:cNvPr id="6" name="TextBox 5"/>
          <p:cNvSpPr txBox="1"/>
          <p:nvPr/>
        </p:nvSpPr>
        <p:spPr>
          <a:xfrm>
            <a:off x="6903304" y="3083325"/>
            <a:ext cx="4818665" cy="437385"/>
          </a:xfrm>
          <a:prstGeom prst="rect">
            <a:avLst/>
          </a:prstGeom>
          <a:noFill/>
        </p:spPr>
        <p:txBody>
          <a:bodyPr wrap="square" rtlCol="0">
            <a:spAutoFit/>
          </a:bodyPr>
          <a:lstStyle/>
          <a:p>
            <a:pPr algn="ctr" defTabSz="685800"/>
            <a:r>
              <a:rPr lang="en-US" sz="1600" b="1" dirty="0">
                <a:solidFill>
                  <a:prstClr val="black"/>
                </a:solidFill>
                <a:latin typeface="Calibri" panose="020F0502020204030204" pitchFamily="34" charset="0"/>
                <a:cs typeface="Calibri" panose="020F0502020204030204" pitchFamily="34" charset="0"/>
              </a:rPr>
              <a:t>Overall Survival</a:t>
            </a:r>
            <a:endParaRPr lang="en-CA" sz="1600" b="1" dirty="0">
              <a:solidFill>
                <a:prstClr val="black"/>
              </a:solidFill>
              <a:latin typeface="Calibri" panose="020F0502020204030204" pitchFamily="34" charset="0"/>
              <a:cs typeface="Calibri" panose="020F0502020204030204" pitchFamily="34" charset="0"/>
            </a:endParaRPr>
          </a:p>
        </p:txBody>
      </p:sp>
      <p:sp>
        <p:nvSpPr>
          <p:cNvPr id="7" name="TextBox 6"/>
          <p:cNvSpPr txBox="1"/>
          <p:nvPr/>
        </p:nvSpPr>
        <p:spPr>
          <a:xfrm>
            <a:off x="420905" y="3083325"/>
            <a:ext cx="6541467" cy="437385"/>
          </a:xfrm>
          <a:prstGeom prst="rect">
            <a:avLst/>
          </a:prstGeom>
          <a:noFill/>
        </p:spPr>
        <p:txBody>
          <a:bodyPr wrap="square" rtlCol="0">
            <a:spAutoFit/>
          </a:bodyPr>
          <a:lstStyle/>
          <a:p>
            <a:pPr algn="ctr" defTabSz="685800"/>
            <a:r>
              <a:rPr lang="en-US" sz="1600" b="1" dirty="0">
                <a:solidFill>
                  <a:prstClr val="black"/>
                </a:solidFill>
                <a:latin typeface="Calibri" panose="020F0502020204030204" pitchFamily="34" charset="0"/>
                <a:cs typeface="Calibri" panose="020F0502020204030204" pitchFamily="34" charset="0"/>
              </a:rPr>
              <a:t>Event-free Survival</a:t>
            </a:r>
            <a:endParaRPr lang="en-CA" sz="1600" b="1" dirty="0">
              <a:solidFill>
                <a:prstClr val="black"/>
              </a:solidFill>
              <a:latin typeface="Calibri" panose="020F0502020204030204" pitchFamily="34" charset="0"/>
              <a:cs typeface="Calibri" panose="020F0502020204030204" pitchFamily="34" charset="0"/>
            </a:endParaRPr>
          </a:p>
        </p:txBody>
      </p:sp>
      <p:sp>
        <p:nvSpPr>
          <p:cNvPr id="9" name="Footer Placeholder 8">
            <a:extLst>
              <a:ext uri="{FF2B5EF4-FFF2-40B4-BE49-F238E27FC236}">
                <a16:creationId xmlns:a16="http://schemas.microsoft.com/office/drawing/2014/main" id="{2416AC71-FCB0-F17B-EFF7-D40658A6F5FD}"/>
              </a:ext>
            </a:extLst>
          </p:cNvPr>
          <p:cNvSpPr>
            <a:spLocks noGrp="1"/>
          </p:cNvSpPr>
          <p:nvPr>
            <p:ph type="ftr" sz="quarter" idx="3"/>
          </p:nvPr>
        </p:nvSpPr>
        <p:spPr/>
        <p:txBody>
          <a:bodyPr/>
          <a:lstStyle/>
          <a:p>
            <a:r>
              <a:rPr lang="en-US" dirty="0"/>
              <a:t>CI, confidence interval; NR, not reached.</a:t>
            </a:r>
          </a:p>
          <a:p>
            <a:r>
              <a:rPr lang="en-US" dirty="0"/>
              <a:t>
Forde PM, et al. </a:t>
            </a:r>
            <a:r>
              <a:rPr lang="en-US" i="1" dirty="0"/>
              <a:t>N </a:t>
            </a:r>
            <a:r>
              <a:rPr lang="en-US" i="1" dirty="0" err="1"/>
              <a:t>Engl</a:t>
            </a:r>
            <a:r>
              <a:rPr lang="en-US" i="1" dirty="0"/>
              <a:t> J Med. </a:t>
            </a:r>
            <a:r>
              <a:rPr lang="en-US" dirty="0"/>
              <a:t>2022:386:1973-1985.</a:t>
            </a:r>
          </a:p>
        </p:txBody>
      </p:sp>
    </p:spTree>
    <p:extLst>
      <p:ext uri="{BB962C8B-B14F-4D97-AF65-F5344CB8AC3E}">
        <p14:creationId xmlns:p14="http://schemas.microsoft.com/office/powerpoint/2010/main" val="82038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54306"/>
            <a:ext cx="4078147" cy="2974694"/>
          </a:xfrm>
        </p:spPr>
        <p:txBody>
          <a:bodyPr>
            <a:normAutofit/>
          </a:bodyPr>
          <a:lstStyle/>
          <a:p>
            <a:r>
              <a:rPr lang="en-US" sz="2800" dirty="0"/>
              <a:t>Data For IO/ Combinatorial Therapies Are Needed to Define Meaningful Thresholds of Pathologic Response</a:t>
            </a:r>
            <a:endParaRPr lang="en-CA" sz="2800" dirty="0"/>
          </a:p>
        </p:txBody>
      </p:sp>
      <p:pic>
        <p:nvPicPr>
          <p:cNvPr id="3" name="Picture 2">
            <a:extLst>
              <a:ext uri="{FF2B5EF4-FFF2-40B4-BE49-F238E27FC236}">
                <a16:creationId xmlns:a16="http://schemas.microsoft.com/office/drawing/2014/main" id="{467596A0-B41D-159D-0EDB-D647469EDFA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318" r="3736"/>
          <a:stretch/>
        </p:blipFill>
        <p:spPr>
          <a:xfrm>
            <a:off x="4791919" y="299271"/>
            <a:ext cx="7050071" cy="5600063"/>
          </a:xfrm>
          <a:prstGeom prst="rect">
            <a:avLst/>
          </a:prstGeom>
        </p:spPr>
      </p:pic>
      <p:sp>
        <p:nvSpPr>
          <p:cNvPr id="6" name="Footer Placeholder 5">
            <a:extLst>
              <a:ext uri="{FF2B5EF4-FFF2-40B4-BE49-F238E27FC236}">
                <a16:creationId xmlns:a16="http://schemas.microsoft.com/office/drawing/2014/main" id="{0675F89B-0FFA-668B-1A3A-0590BB91C3ED}"/>
              </a:ext>
            </a:extLst>
          </p:cNvPr>
          <p:cNvSpPr>
            <a:spLocks noGrp="1"/>
          </p:cNvSpPr>
          <p:nvPr>
            <p:ph type="ftr" sz="quarter" idx="3"/>
          </p:nvPr>
        </p:nvSpPr>
        <p:spPr/>
        <p:txBody>
          <a:bodyPr/>
          <a:lstStyle/>
          <a:p>
            <a:pPr>
              <a:spcAft>
                <a:spcPts val="600"/>
              </a:spcAft>
            </a:pPr>
            <a:r>
              <a:rPr lang="en-US" sz="1400" dirty="0"/>
              <a:t>Checkmate 816</a:t>
            </a:r>
          </a:p>
          <a:p>
            <a:pPr>
              <a:spcAft>
                <a:spcPts val="600"/>
              </a:spcAft>
            </a:pPr>
            <a:r>
              <a:rPr lang="en-US" sz="1400" dirty="0"/>
              <a:t>%RVT – depth of pathological response</a:t>
            </a:r>
          </a:p>
          <a:p>
            <a:pPr>
              <a:spcAft>
                <a:spcPts val="600"/>
              </a:spcAft>
            </a:pPr>
            <a:r>
              <a:rPr lang="en-US" dirty="0"/>
              <a:t>EFS, event-free survival; IO, immuno-oncology; NIVO, nivolumab; RVT, residual viable tumor
</a:t>
            </a:r>
            <a:r>
              <a:rPr lang="en-US" dirty="0" err="1"/>
              <a:t>Provencio-Pulla</a:t>
            </a:r>
            <a:r>
              <a:rPr lang="en-US" dirty="0"/>
              <a:t> M, et al. ASCO 2022.Poster presentation at the ASCO Annual Meeting; June 3–7, 2022. Abstract LBA8511. </a:t>
            </a:r>
          </a:p>
        </p:txBody>
      </p:sp>
    </p:spTree>
    <p:extLst>
      <p:ext uri="{BB962C8B-B14F-4D97-AF65-F5344CB8AC3E}">
        <p14:creationId xmlns:p14="http://schemas.microsoft.com/office/powerpoint/2010/main" val="149536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em-Onc 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 22" id="{E12A7785-9153-754E-BFF8-B70BEB47CB96}" vid="{C525A16D-7D79-E74D-B882-BC89E4B70C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 22</Template>
  <TotalTime>0</TotalTime>
  <Words>1111</Words>
  <Application>Microsoft Office PowerPoint</Application>
  <PresentationFormat>Widescreen</PresentationFormat>
  <Paragraphs>142</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Courier New</vt:lpstr>
      <vt:lpstr>Hem-Onc 22</vt:lpstr>
      <vt:lpstr>What Are the Pathological Criteria and Markers for Assessing Response to Immune Checkpoint Blockade?</vt:lpstr>
      <vt:lpstr>Disclaimer</vt:lpstr>
      <vt:lpstr>Why Does Pathologic Response Matter?</vt:lpstr>
      <vt:lpstr>Why Does Pathologic Response Matter?</vt:lpstr>
      <vt:lpstr>Assessment of Pathologic Response Following Neoadjuvant Chemotherapy in NSCLC</vt:lpstr>
      <vt:lpstr>Systematic Identification of Features of Pathologic Response Following Neoadjuvant Immune Checkpoint Blockade</vt:lpstr>
      <vt:lpstr>Immune-Related Pathologic Response Criteria (irPRC)</vt:lpstr>
      <vt:lpstr>PowerPoint Presentation</vt:lpstr>
      <vt:lpstr>Data For IO/ Combinatorial Therapies Are Needed to Define Meaningful Thresholds of Pathologic Response</vt:lpstr>
      <vt:lpstr>Association of % RVT and % Regression in the Primary Tumor With EFSa</vt:lpstr>
      <vt:lpstr>EFS by % RVT in Patients With LN Involvementa: NIVO + Chemo </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2022-11-30T15:47:46Z</dcterms:created>
  <dcterms:modified xsi:type="dcterms:W3CDTF">2022-11-30T15:56:30Z</dcterms:modified>
</cp:coreProperties>
</file>