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2"/>
  </p:notesMasterIdLst>
  <p:sldIdLst>
    <p:sldId id="740" r:id="rId2"/>
    <p:sldId id="256" r:id="rId3"/>
    <p:sldId id="728" r:id="rId4"/>
    <p:sldId id="688" r:id="rId5"/>
    <p:sldId id="690" r:id="rId6"/>
    <p:sldId id="693" r:id="rId7"/>
    <p:sldId id="730" r:id="rId8"/>
    <p:sldId id="745" r:id="rId9"/>
    <p:sldId id="732"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DC2"/>
    <a:srgbClr val="B40234"/>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73" autoAdjust="0"/>
    <p:restoredTop sz="91077" autoAdjust="0"/>
  </p:normalViewPr>
  <p:slideViewPr>
    <p:cSldViewPr snapToGrid="0">
      <p:cViewPr varScale="1">
        <p:scale>
          <a:sx n="121" d="100"/>
          <a:sy n="121" d="100"/>
        </p:scale>
        <p:origin x="102" y="300"/>
      </p:cViewPr>
      <p:guideLst>
        <p:guide orient="horz" pos="2160"/>
        <p:guide pos="3840"/>
        <p:guide orient="horz" pos="3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4.6706376329493468E-2"/>
          <c:y val="0"/>
          <c:w val="0.91334067457495927"/>
          <c:h val="0.81718183673271094"/>
        </c:manualLayout>
      </c:layout>
      <c:scatterChart>
        <c:scatterStyle val="lineMarker"/>
        <c:varyColors val="0"/>
        <c:ser>
          <c:idx val="22"/>
          <c:order val="0"/>
          <c:spPr>
            <a:ln w="19050" cap="rnd">
              <a:solidFill>
                <a:srgbClr val="595454"/>
              </a:solidFill>
              <a:round/>
            </a:ln>
            <a:effectLst/>
          </c:spPr>
          <c:marker>
            <c:symbol val="circle"/>
            <c:size val="5"/>
            <c:spPr>
              <a:solidFill>
                <a:schemeClr val="accent5">
                  <a:lumMod val="80000"/>
                </a:schemeClr>
              </a:solidFill>
              <a:ln w="9525">
                <a:solidFill>
                  <a:schemeClr val="accent5">
                    <a:lumMod val="80000"/>
                  </a:schemeClr>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01-734A-4D21-B25D-E7A85068BFDA}"/>
              </c:ext>
            </c:extLst>
          </c:dPt>
          <c:dPt>
            <c:idx val="1"/>
            <c:marker>
              <c:symbol val="none"/>
            </c:marker>
            <c:bubble3D val="0"/>
            <c:extLst>
              <c:ext xmlns:c16="http://schemas.microsoft.com/office/drawing/2014/chart" uri="{C3380CC4-5D6E-409C-BE32-E72D297353CC}">
                <c16:uniqueId val="{00000002-734A-4D21-B25D-E7A85068BFDA}"/>
              </c:ext>
            </c:extLst>
          </c:dPt>
          <c:dPt>
            <c:idx val="2"/>
            <c:marker>
              <c:symbol val="none"/>
            </c:marker>
            <c:bubble3D val="0"/>
            <c:extLst>
              <c:ext xmlns:c16="http://schemas.microsoft.com/office/drawing/2014/chart" uri="{C3380CC4-5D6E-409C-BE32-E72D297353CC}">
                <c16:uniqueId val="{00000003-734A-4D21-B25D-E7A85068BFDA}"/>
              </c:ext>
            </c:extLst>
          </c:dPt>
          <c:xVal>
            <c:numRef>
              <c:f>Sheet1!$B$2:$D$2</c:f>
              <c:numCache>
                <c:formatCode>General</c:formatCode>
                <c:ptCount val="3"/>
                <c:pt idx="0">
                  <c:v>0.63</c:v>
                </c:pt>
                <c:pt idx="1">
                  <c:v>0.45</c:v>
                </c:pt>
                <c:pt idx="2">
                  <c:v>0.87</c:v>
                </c:pt>
              </c:numCache>
            </c:numRef>
          </c:xVal>
          <c:yVal>
            <c:numRef>
              <c:f>Sheet1!$F$2:$I$2</c:f>
              <c:numCache>
                <c:formatCode>General</c:formatCode>
                <c:ptCount val="4"/>
                <c:pt idx="0">
                  <c:v>23.2</c:v>
                </c:pt>
                <c:pt idx="1">
                  <c:v>23.2</c:v>
                </c:pt>
                <c:pt idx="2">
                  <c:v>23.2</c:v>
                </c:pt>
              </c:numCache>
            </c:numRef>
          </c:yVal>
          <c:smooth val="0"/>
          <c:extLst>
            <c:ext xmlns:c15="http://schemas.microsoft.com/office/drawing/2012/chart" uri="{02D57815-91ED-43cb-92C2-25804820EDAC}">
              <c15:filteredSeriesTitle>
                <c15:tx>
                  <c:strRef>
                    <c:extLst>
                      <c:ext uri="{02D57815-91ED-43cb-92C2-25804820EDAC}">
                        <c15:formulaRef>
                          <c15:sqref>Sheet1!$A$2</c15:sqref>
                        </c15:formulaRef>
                      </c:ext>
                    </c:extLst>
                    <c:strCache>
                      <c:ptCount val="1"/>
                      <c:pt idx="0">
                        <c:v>Overall</c:v>
                      </c:pt>
                    </c:strCache>
                  </c:strRef>
                </c15:tx>
              </c15:filteredSeriesTitle>
            </c:ext>
            <c:ext xmlns:c16="http://schemas.microsoft.com/office/drawing/2014/chart" uri="{C3380CC4-5D6E-409C-BE32-E72D297353CC}">
              <c16:uniqueId val="{00000004-734A-4D21-B25D-E7A85068BFDA}"/>
            </c:ext>
          </c:extLst>
        </c:ser>
        <c:ser>
          <c:idx val="21"/>
          <c:order val="1"/>
          <c:spPr>
            <a:ln w="19050" cap="rnd">
              <a:solidFill>
                <a:srgbClr val="595454"/>
              </a:solidFill>
              <a:round/>
            </a:ln>
            <a:effectLst/>
          </c:spPr>
          <c:marker>
            <c:symbol val="circle"/>
            <c:size val="5"/>
            <c:spPr>
              <a:solidFill>
                <a:schemeClr val="accent4">
                  <a:lumMod val="80000"/>
                </a:schemeClr>
              </a:solidFill>
              <a:ln w="9525">
                <a:solidFill>
                  <a:schemeClr val="accent4">
                    <a:lumMod val="80000"/>
                  </a:schemeClr>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06-734A-4D21-B25D-E7A85068BFDA}"/>
              </c:ext>
            </c:extLst>
          </c:dPt>
          <c:dPt>
            <c:idx val="1"/>
            <c:marker>
              <c:symbol val="none"/>
            </c:marker>
            <c:bubble3D val="0"/>
            <c:extLst>
              <c:ext xmlns:c16="http://schemas.microsoft.com/office/drawing/2014/chart" uri="{C3380CC4-5D6E-409C-BE32-E72D297353CC}">
                <c16:uniqueId val="{00000007-734A-4D21-B25D-E7A85068BFDA}"/>
              </c:ext>
            </c:extLst>
          </c:dPt>
          <c:dPt>
            <c:idx val="2"/>
            <c:marker>
              <c:symbol val="none"/>
            </c:marker>
            <c:bubble3D val="0"/>
            <c:extLst>
              <c:ext xmlns:c16="http://schemas.microsoft.com/office/drawing/2014/chart" uri="{C3380CC4-5D6E-409C-BE32-E72D297353CC}">
                <c16:uniqueId val="{00000008-734A-4D21-B25D-E7A85068BFDA}"/>
              </c:ext>
            </c:extLst>
          </c:dPt>
          <c:xVal>
            <c:numRef>
              <c:f>Sheet1!$B$3:$D$3</c:f>
              <c:numCache>
                <c:formatCode>General</c:formatCode>
                <c:ptCount val="3"/>
                <c:pt idx="0">
                  <c:v>0.56999999999999995</c:v>
                </c:pt>
                <c:pt idx="1">
                  <c:v>0.35</c:v>
                </c:pt>
                <c:pt idx="2">
                  <c:v>0.93</c:v>
                </c:pt>
              </c:numCache>
            </c:numRef>
          </c:xVal>
          <c:yVal>
            <c:numRef>
              <c:f>Sheet1!$F$3:$H$3</c:f>
              <c:numCache>
                <c:formatCode>General</c:formatCode>
                <c:ptCount val="3"/>
                <c:pt idx="0">
                  <c:v>22.1</c:v>
                </c:pt>
                <c:pt idx="1">
                  <c:v>22.1</c:v>
                </c:pt>
                <c:pt idx="2">
                  <c:v>22.1</c:v>
                </c:pt>
              </c:numCache>
            </c:numRef>
          </c:yVal>
          <c:smooth val="0"/>
          <c:extLst>
            <c:ext xmlns:c15="http://schemas.microsoft.com/office/drawing/2012/chart" uri="{02D57815-91ED-43cb-92C2-25804820EDAC}">
              <c15:filteredSeriesTitle>
                <c15:tx>
                  <c:strRef>
                    <c:extLst>
                      <c:ext uri="{02D57815-91ED-43cb-92C2-25804820EDAC}">
                        <c15:formulaRef>
                          <c15:sqref>Sheet1!$A$3</c15:sqref>
                        </c15:formulaRef>
                      </c:ext>
                    </c:extLst>
                    <c:strCache>
                      <c:ptCount val="1"/>
                      <c:pt idx="0">
                        <c:v>&lt;65  years</c:v>
                      </c:pt>
                    </c:strCache>
                  </c:strRef>
                </c15:tx>
              </c15:filteredSeriesTitle>
            </c:ext>
            <c:ext xmlns:c16="http://schemas.microsoft.com/office/drawing/2014/chart" uri="{C3380CC4-5D6E-409C-BE32-E72D297353CC}">
              <c16:uniqueId val="{00000009-734A-4D21-B25D-E7A85068BFDA}"/>
            </c:ext>
          </c:extLst>
        </c:ser>
        <c:ser>
          <c:idx val="0"/>
          <c:order val="2"/>
          <c:spPr>
            <a:ln w="19050" cap="rnd">
              <a:solidFill>
                <a:srgbClr val="595454"/>
              </a:solidFill>
              <a:round/>
            </a:ln>
            <a:effectLst/>
          </c:spPr>
          <c:marker>
            <c:symbol val="circle"/>
            <c:size val="5"/>
            <c:spPr>
              <a:solidFill>
                <a:srgbClr val="595454">
                  <a:lumMod val="50000"/>
                </a:srgbClr>
              </a:solidFill>
              <a:ln w="9525">
                <a:solidFill>
                  <a:srgbClr val="000000"/>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0B-734A-4D21-B25D-E7A85068BFDA}"/>
              </c:ext>
            </c:extLst>
          </c:dPt>
          <c:dPt>
            <c:idx val="1"/>
            <c:marker>
              <c:symbol val="none"/>
            </c:marker>
            <c:bubble3D val="0"/>
            <c:spPr>
              <a:ln w="19050" cap="rnd">
                <a:solidFill>
                  <a:srgbClr val="595454"/>
                </a:solidFill>
                <a:round/>
              </a:ln>
              <a:effectLst/>
            </c:spPr>
            <c:extLst>
              <c:ext xmlns:c16="http://schemas.microsoft.com/office/drawing/2014/chart" uri="{C3380CC4-5D6E-409C-BE32-E72D297353CC}">
                <c16:uniqueId val="{0000000D-734A-4D21-B25D-E7A85068BFDA}"/>
              </c:ext>
            </c:extLst>
          </c:dPt>
          <c:dPt>
            <c:idx val="2"/>
            <c:marker>
              <c:symbol val="none"/>
            </c:marker>
            <c:bubble3D val="0"/>
            <c:spPr>
              <a:ln w="19050" cap="rnd">
                <a:solidFill>
                  <a:srgbClr val="595454"/>
                </a:solidFill>
                <a:round/>
              </a:ln>
              <a:effectLst/>
            </c:spPr>
            <c:extLst>
              <c:ext xmlns:c16="http://schemas.microsoft.com/office/drawing/2014/chart" uri="{C3380CC4-5D6E-409C-BE32-E72D297353CC}">
                <c16:uniqueId val="{0000000F-734A-4D21-B25D-E7A85068BFDA}"/>
              </c:ext>
            </c:extLst>
          </c:dPt>
          <c:xVal>
            <c:numRef>
              <c:f>Sheet1!$B$4:$D$4</c:f>
              <c:numCache>
                <c:formatCode>General</c:formatCode>
                <c:ptCount val="3"/>
                <c:pt idx="0">
                  <c:v>0.7</c:v>
                </c:pt>
                <c:pt idx="1">
                  <c:v>0.45</c:v>
                </c:pt>
                <c:pt idx="2">
                  <c:v>1.08</c:v>
                </c:pt>
              </c:numCache>
            </c:numRef>
          </c:xVal>
          <c:yVal>
            <c:numRef>
              <c:f>Sheet1!$F$4:$H$4</c:f>
              <c:numCache>
                <c:formatCode>General</c:formatCode>
                <c:ptCount val="3"/>
                <c:pt idx="0">
                  <c:v>21.2</c:v>
                </c:pt>
                <c:pt idx="1">
                  <c:v>21.2</c:v>
                </c:pt>
                <c:pt idx="2">
                  <c:v>21.2</c:v>
                </c:pt>
              </c:numCache>
            </c:numRef>
          </c:yVal>
          <c:smooth val="0"/>
          <c:extLst>
            <c:ext xmlns:c15="http://schemas.microsoft.com/office/drawing/2012/chart" uri="{02D57815-91ED-43cb-92C2-25804820EDAC}">
              <c15:filteredSeriesTitle>
                <c15:tx>
                  <c:strRef>
                    <c:extLst>
                      <c:ext uri="{02D57815-91ED-43cb-92C2-25804820EDAC}">
                        <c15:formulaRef>
                          <c15:sqref>Sheet1!$A$4</c15:sqref>
                        </c15:formulaRef>
                      </c:ext>
                    </c:extLst>
                    <c:strCache>
                      <c:ptCount val="1"/>
                      <c:pt idx="0">
                        <c:v>&gt;=65years</c:v>
                      </c:pt>
                    </c:strCache>
                  </c:strRef>
                </c15:tx>
              </c15:filteredSeriesTitle>
            </c:ext>
            <c:ext xmlns:c16="http://schemas.microsoft.com/office/drawing/2014/chart" uri="{C3380CC4-5D6E-409C-BE32-E72D297353CC}">
              <c16:uniqueId val="{00000010-734A-4D21-B25D-E7A85068BFDA}"/>
            </c:ext>
          </c:extLst>
        </c:ser>
        <c:ser>
          <c:idx val="13"/>
          <c:order val="3"/>
          <c:spPr>
            <a:ln w="19050" cap="rnd">
              <a:solidFill>
                <a:srgbClr val="595454"/>
              </a:solidFill>
              <a:round/>
            </a:ln>
            <a:effectLst/>
          </c:spPr>
          <c:marker>
            <c:symbol val="circle"/>
            <c:size val="5"/>
            <c:spPr>
              <a:solidFill>
                <a:schemeClr val="accent2">
                  <a:lumMod val="80000"/>
                  <a:lumOff val="20000"/>
                </a:schemeClr>
              </a:solidFill>
              <a:ln w="9525">
                <a:solidFill>
                  <a:srgbClr val="000000"/>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11-734A-4D21-B25D-E7A85068BFDA}"/>
              </c:ext>
            </c:extLst>
          </c:dPt>
          <c:dPt>
            <c:idx val="1"/>
            <c:marker>
              <c:symbol val="none"/>
            </c:marker>
            <c:bubble3D val="0"/>
            <c:spPr>
              <a:ln w="19050" cap="rnd">
                <a:solidFill>
                  <a:srgbClr val="595454"/>
                </a:solidFill>
                <a:round/>
              </a:ln>
              <a:effectLst/>
            </c:spPr>
            <c:extLst>
              <c:ext xmlns:c16="http://schemas.microsoft.com/office/drawing/2014/chart" uri="{C3380CC4-5D6E-409C-BE32-E72D297353CC}">
                <c16:uniqueId val="{00000013-734A-4D21-B25D-E7A85068BFDA}"/>
              </c:ext>
            </c:extLst>
          </c:dPt>
          <c:dPt>
            <c:idx val="2"/>
            <c:marker>
              <c:symbol val="none"/>
            </c:marker>
            <c:bubble3D val="0"/>
            <c:spPr>
              <a:ln w="19050" cap="rnd">
                <a:solidFill>
                  <a:srgbClr val="595454"/>
                </a:solidFill>
                <a:round/>
              </a:ln>
              <a:effectLst/>
            </c:spPr>
            <c:extLst>
              <c:ext xmlns:c16="http://schemas.microsoft.com/office/drawing/2014/chart" uri="{C3380CC4-5D6E-409C-BE32-E72D297353CC}">
                <c16:uniqueId val="{00000015-734A-4D21-B25D-E7A85068BFDA}"/>
              </c:ext>
            </c:extLst>
          </c:dPt>
          <c:xVal>
            <c:numRef>
              <c:f>Sheet1!$B$5:$D$5</c:f>
              <c:numCache>
                <c:formatCode>General</c:formatCode>
                <c:ptCount val="3"/>
                <c:pt idx="0">
                  <c:v>0.68</c:v>
                </c:pt>
                <c:pt idx="1">
                  <c:v>0.47</c:v>
                </c:pt>
                <c:pt idx="2">
                  <c:v>0.98</c:v>
                </c:pt>
              </c:numCache>
            </c:numRef>
          </c:xVal>
          <c:yVal>
            <c:numRef>
              <c:f>Sheet1!$F$5:$H$5</c:f>
              <c:numCache>
                <c:formatCode>General</c:formatCode>
                <c:ptCount val="3"/>
                <c:pt idx="0">
                  <c:v>20.3</c:v>
                </c:pt>
                <c:pt idx="1">
                  <c:v>20.3</c:v>
                </c:pt>
                <c:pt idx="2">
                  <c:v>20.3</c:v>
                </c:pt>
              </c:numCache>
            </c:numRef>
          </c:yVal>
          <c:smooth val="0"/>
          <c:extLst>
            <c:ext xmlns:c15="http://schemas.microsoft.com/office/drawing/2012/chart" uri="{02D57815-91ED-43cb-92C2-25804820EDAC}">
              <c15:filteredSeriesTitle>
                <c15:tx>
                  <c:strRef>
                    <c:extLst>
                      <c:ext uri="{02D57815-91ED-43cb-92C2-25804820EDAC}">
                        <c15:formulaRef>
                          <c15:sqref>Sheet1!$A$5</c15:sqref>
                        </c15:formulaRef>
                      </c:ext>
                    </c:extLst>
                    <c:strCache>
                      <c:ptCount val="1"/>
                      <c:pt idx="0">
                        <c:v>Male</c:v>
                      </c:pt>
                    </c:strCache>
                  </c:strRef>
                </c15:tx>
              </c15:filteredSeriesTitle>
            </c:ext>
            <c:ext xmlns:c16="http://schemas.microsoft.com/office/drawing/2014/chart" uri="{C3380CC4-5D6E-409C-BE32-E72D297353CC}">
              <c16:uniqueId val="{00000016-734A-4D21-B25D-E7A85068BFDA}"/>
            </c:ext>
          </c:extLst>
        </c:ser>
        <c:ser>
          <c:idx val="1"/>
          <c:order val="4"/>
          <c:spPr>
            <a:ln w="19050" cap="rnd">
              <a:solidFill>
                <a:srgbClr val="595454"/>
              </a:solidFill>
              <a:round/>
            </a:ln>
            <a:effectLst/>
          </c:spPr>
          <c:marker>
            <c:symbol val="circle"/>
            <c:size val="5"/>
            <c:spPr>
              <a:solidFill>
                <a:schemeClr val="accent2"/>
              </a:solidFill>
              <a:ln w="9525">
                <a:solidFill>
                  <a:srgbClr val="000000"/>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18-734A-4D21-B25D-E7A85068BFDA}"/>
              </c:ext>
            </c:extLst>
          </c:dPt>
          <c:dPt>
            <c:idx val="1"/>
            <c:marker>
              <c:symbol val="none"/>
            </c:marker>
            <c:bubble3D val="0"/>
            <c:spPr>
              <a:ln w="19050" cap="rnd">
                <a:solidFill>
                  <a:srgbClr val="595454"/>
                </a:solidFill>
                <a:round/>
              </a:ln>
              <a:effectLst/>
            </c:spPr>
            <c:extLst>
              <c:ext xmlns:c16="http://schemas.microsoft.com/office/drawing/2014/chart" uri="{C3380CC4-5D6E-409C-BE32-E72D297353CC}">
                <c16:uniqueId val="{0000001A-734A-4D21-B25D-E7A85068BFDA}"/>
              </c:ext>
            </c:extLst>
          </c:dPt>
          <c:dPt>
            <c:idx val="2"/>
            <c:marker>
              <c:symbol val="none"/>
            </c:marker>
            <c:bubble3D val="0"/>
            <c:spPr>
              <a:ln w="19050" cap="rnd">
                <a:solidFill>
                  <a:srgbClr val="595454"/>
                </a:solidFill>
                <a:round/>
              </a:ln>
              <a:effectLst/>
            </c:spPr>
            <c:extLst>
              <c:ext xmlns:c16="http://schemas.microsoft.com/office/drawing/2014/chart" uri="{C3380CC4-5D6E-409C-BE32-E72D297353CC}">
                <c16:uniqueId val="{0000001C-734A-4D21-B25D-E7A85068BFDA}"/>
              </c:ext>
            </c:extLst>
          </c:dPt>
          <c:xVal>
            <c:numRef>
              <c:f>Sheet1!$B$6:$D$6</c:f>
              <c:numCache>
                <c:formatCode>General</c:formatCode>
                <c:ptCount val="3"/>
                <c:pt idx="0">
                  <c:v>0.46</c:v>
                </c:pt>
                <c:pt idx="1">
                  <c:v>0.22</c:v>
                </c:pt>
                <c:pt idx="2">
                  <c:v>0.96</c:v>
                </c:pt>
              </c:numCache>
            </c:numRef>
          </c:xVal>
          <c:yVal>
            <c:numRef>
              <c:f>Sheet1!$F$6:$H$6</c:f>
              <c:numCache>
                <c:formatCode>General</c:formatCode>
                <c:ptCount val="3"/>
                <c:pt idx="0">
                  <c:v>19.3</c:v>
                </c:pt>
                <c:pt idx="1">
                  <c:v>19.3</c:v>
                </c:pt>
                <c:pt idx="2">
                  <c:v>19.3</c:v>
                </c:pt>
              </c:numCache>
            </c:numRef>
          </c:yVal>
          <c:smooth val="0"/>
          <c:extLst>
            <c:ext xmlns:c15="http://schemas.microsoft.com/office/drawing/2012/chart" uri="{02D57815-91ED-43cb-92C2-25804820EDAC}">
              <c15:filteredSeriesTitle>
                <c15:tx>
                  <c:strRef>
                    <c:extLst>
                      <c:ext uri="{02D57815-91ED-43cb-92C2-25804820EDAC}">
                        <c15:formulaRef>
                          <c15:sqref>Sheet1!$A$6</c15:sqref>
                        </c15:formulaRef>
                      </c:ext>
                    </c:extLst>
                    <c:strCache>
                      <c:ptCount val="1"/>
                      <c:pt idx="0">
                        <c:v>Female</c:v>
                      </c:pt>
                    </c:strCache>
                  </c:strRef>
                </c15:tx>
              </c15:filteredSeriesTitle>
            </c:ext>
            <c:ext xmlns:c16="http://schemas.microsoft.com/office/drawing/2014/chart" uri="{C3380CC4-5D6E-409C-BE32-E72D297353CC}">
              <c16:uniqueId val="{0000001D-734A-4D21-B25D-E7A85068BFDA}"/>
            </c:ext>
          </c:extLst>
        </c:ser>
        <c:ser>
          <c:idx val="2"/>
          <c:order val="5"/>
          <c:spPr>
            <a:ln w="19050" cap="rnd">
              <a:solidFill>
                <a:srgbClr val="595454"/>
              </a:solidFill>
              <a:round/>
            </a:ln>
            <a:effectLst/>
          </c:spPr>
          <c:marker>
            <c:symbol val="circle"/>
            <c:size val="5"/>
            <c:spPr>
              <a:solidFill>
                <a:schemeClr val="accent3"/>
              </a:solidFill>
              <a:ln w="9525">
                <a:solidFill>
                  <a:srgbClr val="000000"/>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1F-734A-4D21-B25D-E7A85068BFDA}"/>
              </c:ext>
            </c:extLst>
          </c:dPt>
          <c:dPt>
            <c:idx val="1"/>
            <c:marker>
              <c:symbol val="none"/>
            </c:marker>
            <c:bubble3D val="0"/>
            <c:extLst>
              <c:ext xmlns:c16="http://schemas.microsoft.com/office/drawing/2014/chart" uri="{C3380CC4-5D6E-409C-BE32-E72D297353CC}">
                <c16:uniqueId val="{00000020-734A-4D21-B25D-E7A85068BFDA}"/>
              </c:ext>
            </c:extLst>
          </c:dPt>
          <c:dPt>
            <c:idx val="2"/>
            <c:marker>
              <c:symbol val="none"/>
            </c:marker>
            <c:bubble3D val="0"/>
            <c:extLst>
              <c:ext xmlns:c16="http://schemas.microsoft.com/office/drawing/2014/chart" uri="{C3380CC4-5D6E-409C-BE32-E72D297353CC}">
                <c16:uniqueId val="{00000021-734A-4D21-B25D-E7A85068BFDA}"/>
              </c:ext>
            </c:extLst>
          </c:dPt>
          <c:xVal>
            <c:numRef>
              <c:f>Sheet1!$B$7:$D$7</c:f>
              <c:numCache>
                <c:formatCode>General</c:formatCode>
                <c:ptCount val="3"/>
                <c:pt idx="0">
                  <c:v>0.78</c:v>
                </c:pt>
                <c:pt idx="1">
                  <c:v>0.38</c:v>
                </c:pt>
                <c:pt idx="2">
                  <c:v>1.62</c:v>
                </c:pt>
              </c:numCache>
            </c:numRef>
          </c:xVal>
          <c:yVal>
            <c:numRef>
              <c:f>Sheet1!$F$7:$H$7</c:f>
              <c:numCache>
                <c:formatCode>General</c:formatCode>
                <c:ptCount val="3"/>
                <c:pt idx="0">
                  <c:v>18.3</c:v>
                </c:pt>
                <c:pt idx="1">
                  <c:v>18.3</c:v>
                </c:pt>
                <c:pt idx="2">
                  <c:v>18.3</c:v>
                </c:pt>
              </c:numCache>
            </c:numRef>
          </c:yVal>
          <c:smooth val="0"/>
          <c:extLst>
            <c:ext xmlns:c15="http://schemas.microsoft.com/office/drawing/2012/chart" uri="{02D57815-91ED-43cb-92C2-25804820EDAC}">
              <c15:filteredSeriesTitle>
                <c15:tx>
                  <c:strRef>
                    <c:extLst>
                      <c:ext uri="{02D57815-91ED-43cb-92C2-25804820EDAC}">
                        <c15:formulaRef>
                          <c15:sqref>Sheet1!$A$7</c15:sqref>
                        </c15:formulaRef>
                      </c:ext>
                    </c:extLst>
                    <c:strCache>
                      <c:ptCount val="1"/>
                      <c:pt idx="0">
                        <c:v>North America</c:v>
                      </c:pt>
                    </c:strCache>
                  </c:strRef>
                </c15:tx>
              </c15:filteredSeriesTitle>
            </c:ext>
            <c:ext xmlns:c16="http://schemas.microsoft.com/office/drawing/2014/chart" uri="{C3380CC4-5D6E-409C-BE32-E72D297353CC}">
              <c16:uniqueId val="{00000022-734A-4D21-B25D-E7A85068BFDA}"/>
            </c:ext>
          </c:extLst>
        </c:ser>
        <c:ser>
          <c:idx val="4"/>
          <c:order val="6"/>
          <c:spPr>
            <a:ln w="19050" cap="rnd">
              <a:solidFill>
                <a:srgbClr val="595454"/>
              </a:solidFill>
              <a:round/>
            </a:ln>
            <a:effectLst/>
          </c:spPr>
          <c:marker>
            <c:symbol val="circle"/>
            <c:size val="5"/>
            <c:spPr>
              <a:solidFill>
                <a:schemeClr val="accent5"/>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24-734A-4D21-B25D-E7A85068BFDA}"/>
              </c:ext>
            </c:extLst>
          </c:dPt>
          <c:dPt>
            <c:idx val="1"/>
            <c:marker>
              <c:symbol val="none"/>
            </c:marker>
            <c:bubble3D val="0"/>
            <c:extLst>
              <c:ext xmlns:c16="http://schemas.microsoft.com/office/drawing/2014/chart" uri="{C3380CC4-5D6E-409C-BE32-E72D297353CC}">
                <c16:uniqueId val="{00000025-734A-4D21-B25D-E7A85068BFDA}"/>
              </c:ext>
            </c:extLst>
          </c:dPt>
          <c:dPt>
            <c:idx val="2"/>
            <c:marker>
              <c:symbol val="none"/>
            </c:marker>
            <c:bubble3D val="0"/>
            <c:extLst>
              <c:ext xmlns:c16="http://schemas.microsoft.com/office/drawing/2014/chart" uri="{C3380CC4-5D6E-409C-BE32-E72D297353CC}">
                <c16:uniqueId val="{00000026-734A-4D21-B25D-E7A85068BFDA}"/>
              </c:ext>
            </c:extLst>
          </c:dPt>
          <c:xVal>
            <c:numRef>
              <c:f>Sheet1!$B$8:$D$8</c:f>
              <c:numCache>
                <c:formatCode>General</c:formatCode>
                <c:ptCount val="3"/>
                <c:pt idx="0">
                  <c:v>0.8</c:v>
                </c:pt>
                <c:pt idx="1">
                  <c:v>0.36</c:v>
                </c:pt>
                <c:pt idx="2">
                  <c:v>1.77</c:v>
                </c:pt>
              </c:numCache>
            </c:numRef>
          </c:xVal>
          <c:yVal>
            <c:numRef>
              <c:f>Sheet1!$F$8:$H$8</c:f>
              <c:numCache>
                <c:formatCode>General</c:formatCode>
                <c:ptCount val="3"/>
                <c:pt idx="0">
                  <c:v>17.399999999999999</c:v>
                </c:pt>
                <c:pt idx="1">
                  <c:v>17.399999999999999</c:v>
                </c:pt>
                <c:pt idx="2">
                  <c:v>17.399999999999999</c:v>
                </c:pt>
              </c:numCache>
            </c:numRef>
          </c:yVal>
          <c:smooth val="0"/>
          <c:extLst>
            <c:ext xmlns:c15="http://schemas.microsoft.com/office/drawing/2012/chart" uri="{02D57815-91ED-43cb-92C2-25804820EDAC}">
              <c15:filteredSeriesTitle>
                <c15:tx>
                  <c:strRef>
                    <c:extLst>
                      <c:ext uri="{02D57815-91ED-43cb-92C2-25804820EDAC}">
                        <c15:formulaRef>
                          <c15:sqref>Sheet1!$A$8</c15:sqref>
                        </c15:formulaRef>
                      </c:ext>
                    </c:extLst>
                    <c:strCache>
                      <c:ptCount val="1"/>
                      <c:pt idx="0">
                        <c:v>Europe</c:v>
                      </c:pt>
                    </c:strCache>
                  </c:strRef>
                </c15:tx>
              </c15:filteredSeriesTitle>
            </c:ext>
            <c:ext xmlns:c16="http://schemas.microsoft.com/office/drawing/2014/chart" uri="{C3380CC4-5D6E-409C-BE32-E72D297353CC}">
              <c16:uniqueId val="{00000027-734A-4D21-B25D-E7A85068BFDA}"/>
            </c:ext>
          </c:extLst>
        </c:ser>
        <c:ser>
          <c:idx val="5"/>
          <c:order val="7"/>
          <c:spPr>
            <a:ln w="19050" cap="rnd">
              <a:solidFill>
                <a:srgbClr val="595454"/>
              </a:solidFill>
              <a:round/>
            </a:ln>
            <a:effectLst/>
          </c:spPr>
          <c:marker>
            <c:symbol val="circle"/>
            <c:size val="5"/>
            <c:spPr>
              <a:solidFill>
                <a:schemeClr val="accent6"/>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29-734A-4D21-B25D-E7A85068BFDA}"/>
              </c:ext>
            </c:extLst>
          </c:dPt>
          <c:dPt>
            <c:idx val="1"/>
            <c:marker>
              <c:symbol val="none"/>
            </c:marker>
            <c:bubble3D val="0"/>
            <c:extLst>
              <c:ext xmlns:c16="http://schemas.microsoft.com/office/drawing/2014/chart" uri="{C3380CC4-5D6E-409C-BE32-E72D297353CC}">
                <c16:uniqueId val="{0000002A-734A-4D21-B25D-E7A85068BFDA}"/>
              </c:ext>
            </c:extLst>
          </c:dPt>
          <c:dPt>
            <c:idx val="2"/>
            <c:marker>
              <c:symbol val="none"/>
            </c:marker>
            <c:bubble3D val="0"/>
            <c:extLst>
              <c:ext xmlns:c16="http://schemas.microsoft.com/office/drawing/2014/chart" uri="{C3380CC4-5D6E-409C-BE32-E72D297353CC}">
                <c16:uniqueId val="{0000002B-734A-4D21-B25D-E7A85068BFDA}"/>
              </c:ext>
            </c:extLst>
          </c:dPt>
          <c:xVal>
            <c:numRef>
              <c:f>Sheet1!$B$9:$D$9</c:f>
              <c:numCache>
                <c:formatCode>General</c:formatCode>
                <c:ptCount val="3"/>
                <c:pt idx="0">
                  <c:v>0.45</c:v>
                </c:pt>
                <c:pt idx="1">
                  <c:v>0.28999999999999998</c:v>
                </c:pt>
                <c:pt idx="2">
                  <c:v>0.71</c:v>
                </c:pt>
              </c:numCache>
            </c:numRef>
          </c:xVal>
          <c:yVal>
            <c:numRef>
              <c:f>Sheet1!$F$9:$H$9</c:f>
              <c:numCache>
                <c:formatCode>General</c:formatCode>
                <c:ptCount val="3"/>
                <c:pt idx="0">
                  <c:v>16.5</c:v>
                </c:pt>
                <c:pt idx="1">
                  <c:v>16.5</c:v>
                </c:pt>
                <c:pt idx="2">
                  <c:v>16.5</c:v>
                </c:pt>
              </c:numCache>
            </c:numRef>
          </c:yVal>
          <c:smooth val="0"/>
          <c:extLst>
            <c:ext xmlns:c15="http://schemas.microsoft.com/office/drawing/2012/chart" uri="{02D57815-91ED-43cb-92C2-25804820EDAC}">
              <c15:filteredSeriesTitle>
                <c15:tx>
                  <c:strRef>
                    <c:extLst>
                      <c:ext uri="{02D57815-91ED-43cb-92C2-25804820EDAC}">
                        <c15:formulaRef>
                          <c15:sqref>Sheet1!$A$9</c15:sqref>
                        </c15:formulaRef>
                      </c:ext>
                    </c:extLst>
                    <c:strCache>
                      <c:ptCount val="1"/>
                      <c:pt idx="0">
                        <c:v>Asia</c:v>
                      </c:pt>
                    </c:strCache>
                  </c:strRef>
                </c15:tx>
              </c15:filteredSeriesTitle>
            </c:ext>
            <c:ext xmlns:c16="http://schemas.microsoft.com/office/drawing/2014/chart" uri="{C3380CC4-5D6E-409C-BE32-E72D297353CC}">
              <c16:uniqueId val="{0000002C-734A-4D21-B25D-E7A85068BFDA}"/>
            </c:ext>
          </c:extLst>
        </c:ser>
        <c:ser>
          <c:idx val="23"/>
          <c:order val="8"/>
          <c:spPr>
            <a:ln w="19050" cap="rnd">
              <a:solidFill>
                <a:srgbClr val="595454"/>
              </a:solidFill>
              <a:round/>
            </a:ln>
            <a:effectLst/>
          </c:spPr>
          <c:marker>
            <c:symbol val="circle"/>
            <c:size val="5"/>
            <c:spPr>
              <a:solidFill>
                <a:srgbClr val="595454"/>
              </a:solidFill>
              <a:ln w="9525">
                <a:noFill/>
              </a:ln>
              <a:effectLst/>
            </c:spPr>
          </c:marker>
          <c:dPt>
            <c:idx val="1"/>
            <c:marker>
              <c:symbol val="circle"/>
              <c:size val="5"/>
              <c:spPr>
                <a:noFill/>
                <a:ln w="9525">
                  <a:noFill/>
                </a:ln>
                <a:effectLst/>
              </c:spPr>
            </c:marker>
            <c:bubble3D val="0"/>
            <c:extLst>
              <c:ext xmlns:c16="http://schemas.microsoft.com/office/drawing/2014/chart" uri="{C3380CC4-5D6E-409C-BE32-E72D297353CC}">
                <c16:uniqueId val="{0000005A-13BF-46A3-96B9-4C75698E9395}"/>
              </c:ext>
            </c:extLst>
          </c:dPt>
          <c:dPt>
            <c:idx val="2"/>
            <c:marker>
              <c:symbol val="circle"/>
              <c:size val="5"/>
              <c:spPr>
                <a:noFill/>
                <a:ln w="9525">
                  <a:noFill/>
                </a:ln>
                <a:effectLst/>
              </c:spPr>
            </c:marker>
            <c:bubble3D val="0"/>
            <c:extLst>
              <c:ext xmlns:c16="http://schemas.microsoft.com/office/drawing/2014/chart" uri="{C3380CC4-5D6E-409C-BE32-E72D297353CC}">
                <c16:uniqueId val="{00000059-13BF-46A3-96B9-4C75698E9395}"/>
              </c:ext>
            </c:extLst>
          </c:dPt>
          <c:xVal>
            <c:numRef>
              <c:f>Sheet1!$B$10:$D$10</c:f>
              <c:numCache>
                <c:formatCode>General</c:formatCode>
                <c:ptCount val="3"/>
                <c:pt idx="0">
                  <c:v>0.61</c:v>
                </c:pt>
                <c:pt idx="1">
                  <c:v>0.41</c:v>
                </c:pt>
                <c:pt idx="2">
                  <c:v>0.91</c:v>
                </c:pt>
              </c:numCache>
            </c:numRef>
          </c:xVal>
          <c:yVal>
            <c:numRef>
              <c:f>Sheet1!$F$10:$H$10</c:f>
              <c:numCache>
                <c:formatCode>General</c:formatCode>
                <c:ptCount val="3"/>
                <c:pt idx="0">
                  <c:v>15.5</c:v>
                </c:pt>
                <c:pt idx="1">
                  <c:v>15.5</c:v>
                </c:pt>
                <c:pt idx="2">
                  <c:v>15.5</c:v>
                </c:pt>
              </c:numCache>
            </c:numRef>
          </c:yVal>
          <c:smooth val="0"/>
          <c:extLst>
            <c:ext xmlns:c15="http://schemas.microsoft.com/office/drawing/2012/chart" uri="{02D57815-91ED-43cb-92C2-25804820EDAC}">
              <c15:filteredSeriesTitle>
                <c15:tx>
                  <c:strRef>
                    <c:extLst>
                      <c:ext uri="{02D57815-91ED-43cb-92C2-25804820EDAC}">
                        <c15:formulaRef>
                          <c15:sqref>Sheet1!$A$10</c15:sqref>
                        </c15:formulaRef>
                      </c:ext>
                    </c:extLst>
                    <c:strCache>
                      <c:ptCount val="1"/>
                      <c:pt idx="0">
                        <c:v>ECOG PS 0</c:v>
                      </c:pt>
                    </c:strCache>
                  </c:strRef>
                </c15:tx>
              </c15:filteredSeriesTitle>
            </c:ext>
            <c:ext xmlns:c16="http://schemas.microsoft.com/office/drawing/2014/chart" uri="{C3380CC4-5D6E-409C-BE32-E72D297353CC}">
              <c16:uniqueId val="{00000056-13BF-46A3-96B9-4C75698E9395}"/>
            </c:ext>
          </c:extLst>
        </c:ser>
        <c:ser>
          <c:idx val="3"/>
          <c:order val="9"/>
          <c:spPr>
            <a:ln w="19050" cap="rnd">
              <a:solidFill>
                <a:srgbClr val="595454"/>
              </a:solidFill>
              <a:round/>
            </a:ln>
            <a:effectLst/>
          </c:spPr>
          <c:marker>
            <c:symbol val="circle"/>
            <c:size val="5"/>
            <c:spPr>
              <a:solidFill>
                <a:srgbClr val="595454"/>
              </a:solidFill>
              <a:ln w="9525">
                <a:solidFill>
                  <a:srgbClr val="595454"/>
                </a:solidFill>
              </a:ln>
              <a:effectLst/>
            </c:spPr>
          </c:marker>
          <c:dPt>
            <c:idx val="1"/>
            <c:marker>
              <c:symbol val="circle"/>
              <c:size val="5"/>
              <c:spPr>
                <a:noFill/>
                <a:ln w="9525">
                  <a:noFill/>
                </a:ln>
                <a:effectLst/>
              </c:spPr>
            </c:marker>
            <c:bubble3D val="0"/>
            <c:extLst>
              <c:ext xmlns:c16="http://schemas.microsoft.com/office/drawing/2014/chart" uri="{C3380CC4-5D6E-409C-BE32-E72D297353CC}">
                <c16:uniqueId val="{00000058-13BF-46A3-96B9-4C75698E9395}"/>
              </c:ext>
            </c:extLst>
          </c:dPt>
          <c:dPt>
            <c:idx val="2"/>
            <c:marker>
              <c:symbol val="circle"/>
              <c:size val="5"/>
              <c:spPr>
                <a:noFill/>
                <a:ln w="9525">
                  <a:noFill/>
                </a:ln>
                <a:effectLst/>
              </c:spPr>
            </c:marker>
            <c:bubble3D val="0"/>
            <c:extLst>
              <c:ext xmlns:c16="http://schemas.microsoft.com/office/drawing/2014/chart" uri="{C3380CC4-5D6E-409C-BE32-E72D297353CC}">
                <c16:uniqueId val="{00000057-13BF-46A3-96B9-4C75698E9395}"/>
              </c:ext>
            </c:extLst>
          </c:dPt>
          <c:xVal>
            <c:numRef>
              <c:f>Sheet1!$B$11:$D$11</c:f>
              <c:numCache>
                <c:formatCode>General</c:formatCode>
                <c:ptCount val="3"/>
                <c:pt idx="0">
                  <c:v>0.71</c:v>
                </c:pt>
                <c:pt idx="1">
                  <c:v>0.41</c:v>
                </c:pt>
                <c:pt idx="2">
                  <c:v>1.21</c:v>
                </c:pt>
              </c:numCache>
            </c:numRef>
          </c:xVal>
          <c:yVal>
            <c:numRef>
              <c:f>Sheet1!$F$11:$H$11</c:f>
              <c:numCache>
                <c:formatCode>General</c:formatCode>
                <c:ptCount val="3"/>
                <c:pt idx="0">
                  <c:v>14.6</c:v>
                </c:pt>
                <c:pt idx="1">
                  <c:v>14.6</c:v>
                </c:pt>
                <c:pt idx="2">
                  <c:v>14.6</c:v>
                </c:pt>
              </c:numCache>
            </c:numRef>
          </c:yVal>
          <c:smooth val="0"/>
          <c:extLst>
            <c:ext xmlns:c15="http://schemas.microsoft.com/office/drawing/2012/chart" uri="{02D57815-91ED-43cb-92C2-25804820EDAC}">
              <c15:filteredSeriesTitle>
                <c15:tx>
                  <c:strRef>
                    <c:extLst>
                      <c:ext uri="{02D57815-91ED-43cb-92C2-25804820EDAC}">
                        <c15:formulaRef>
                          <c15:sqref>Sheet1!$A$11</c15:sqref>
                        </c15:formulaRef>
                      </c:ext>
                    </c:extLst>
                    <c:strCache>
                      <c:ptCount val="1"/>
                      <c:pt idx="0">
                        <c:v>ECOG PS 1</c:v>
                      </c:pt>
                    </c:strCache>
                  </c:strRef>
                </c15:tx>
              </c15:filteredSeriesTitle>
            </c:ext>
            <c:ext xmlns:c16="http://schemas.microsoft.com/office/drawing/2014/chart" uri="{C3380CC4-5D6E-409C-BE32-E72D297353CC}">
              <c16:uniqueId val="{00000055-13BF-46A3-96B9-4C75698E9395}"/>
            </c:ext>
          </c:extLst>
        </c:ser>
        <c:ser>
          <c:idx val="7"/>
          <c:order val="10"/>
          <c:spPr>
            <a:ln w="19050" cap="rnd">
              <a:solidFill>
                <a:srgbClr val="595454"/>
              </a:solidFill>
              <a:round/>
            </a:ln>
            <a:effectLst/>
          </c:spPr>
          <c:marker>
            <c:symbol val="circle"/>
            <c:size val="5"/>
            <c:spPr>
              <a:solidFill>
                <a:schemeClr val="accent2">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2D-734A-4D21-B25D-E7A85068BFDA}"/>
              </c:ext>
            </c:extLst>
          </c:dPt>
          <c:dPt>
            <c:idx val="1"/>
            <c:marker>
              <c:symbol val="none"/>
            </c:marker>
            <c:bubble3D val="0"/>
            <c:extLst>
              <c:ext xmlns:c16="http://schemas.microsoft.com/office/drawing/2014/chart" uri="{C3380CC4-5D6E-409C-BE32-E72D297353CC}">
                <c16:uniqueId val="{0000002E-734A-4D21-B25D-E7A85068BFDA}"/>
              </c:ext>
            </c:extLst>
          </c:dPt>
          <c:dPt>
            <c:idx val="2"/>
            <c:marker>
              <c:symbol val="none"/>
            </c:marker>
            <c:bubble3D val="0"/>
            <c:extLst>
              <c:ext xmlns:c16="http://schemas.microsoft.com/office/drawing/2014/chart" uri="{C3380CC4-5D6E-409C-BE32-E72D297353CC}">
                <c16:uniqueId val="{0000002F-734A-4D21-B25D-E7A85068BFDA}"/>
              </c:ext>
            </c:extLst>
          </c:dPt>
          <c:xVal>
            <c:numRef>
              <c:f>Sheet1!$B$12:$D$12</c:f>
              <c:numCache>
                <c:formatCode>General</c:formatCode>
                <c:ptCount val="3"/>
                <c:pt idx="0">
                  <c:v>0.87</c:v>
                </c:pt>
                <c:pt idx="1">
                  <c:v>0.48</c:v>
                </c:pt>
                <c:pt idx="2">
                  <c:v>1.56</c:v>
                </c:pt>
              </c:numCache>
            </c:numRef>
          </c:xVal>
          <c:yVal>
            <c:numRef>
              <c:f>Sheet1!$F$12:$H$12</c:f>
              <c:numCache>
                <c:formatCode>General</c:formatCode>
                <c:ptCount val="3"/>
                <c:pt idx="0">
                  <c:v>13.6</c:v>
                </c:pt>
                <c:pt idx="1">
                  <c:v>13.6</c:v>
                </c:pt>
                <c:pt idx="2">
                  <c:v>13.6</c:v>
                </c:pt>
              </c:numCache>
            </c:numRef>
          </c:yVal>
          <c:smooth val="0"/>
          <c:extLst>
            <c:ext xmlns:c15="http://schemas.microsoft.com/office/drawing/2012/chart" uri="{02D57815-91ED-43cb-92C2-25804820EDAC}">
              <c15:filteredSeriesTitle>
                <c15:tx>
                  <c:strRef>
                    <c:extLst>
                      <c:ext uri="{02D57815-91ED-43cb-92C2-25804820EDAC}">
                        <c15:formulaRef>
                          <c15:sqref>Sheet1!$A$12</c15:sqref>
                        </c15:formulaRef>
                      </c:ext>
                    </c:extLst>
                    <c:strCache>
                      <c:ptCount val="1"/>
                      <c:pt idx="0">
                        <c:v>IB / II</c:v>
                      </c:pt>
                    </c:strCache>
                  </c:strRef>
                </c15:tx>
              </c15:filteredSeriesTitle>
            </c:ext>
            <c:ext xmlns:c16="http://schemas.microsoft.com/office/drawing/2014/chart" uri="{C3380CC4-5D6E-409C-BE32-E72D297353CC}">
              <c16:uniqueId val="{00000030-734A-4D21-B25D-E7A85068BFDA}"/>
            </c:ext>
          </c:extLst>
        </c:ser>
        <c:ser>
          <c:idx val="9"/>
          <c:order val="11"/>
          <c:spPr>
            <a:ln w="19050" cap="rnd">
              <a:solidFill>
                <a:srgbClr val="595454"/>
              </a:solidFill>
              <a:round/>
            </a:ln>
            <a:effectLst/>
          </c:spPr>
          <c:marker>
            <c:symbol val="circle"/>
            <c:size val="5"/>
            <c:spPr>
              <a:solidFill>
                <a:schemeClr val="accent4">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32-734A-4D21-B25D-E7A85068BFDA}"/>
              </c:ext>
            </c:extLst>
          </c:dPt>
          <c:dPt>
            <c:idx val="1"/>
            <c:marker>
              <c:symbol val="none"/>
            </c:marker>
            <c:bubble3D val="0"/>
            <c:extLst>
              <c:ext xmlns:c16="http://schemas.microsoft.com/office/drawing/2014/chart" uri="{C3380CC4-5D6E-409C-BE32-E72D297353CC}">
                <c16:uniqueId val="{00000033-734A-4D21-B25D-E7A85068BFDA}"/>
              </c:ext>
            </c:extLst>
          </c:dPt>
          <c:dPt>
            <c:idx val="2"/>
            <c:marker>
              <c:symbol val="none"/>
            </c:marker>
            <c:bubble3D val="0"/>
            <c:extLst>
              <c:ext xmlns:c16="http://schemas.microsoft.com/office/drawing/2014/chart" uri="{C3380CC4-5D6E-409C-BE32-E72D297353CC}">
                <c16:uniqueId val="{00000034-734A-4D21-B25D-E7A85068BFDA}"/>
              </c:ext>
            </c:extLst>
          </c:dPt>
          <c:xVal>
            <c:numRef>
              <c:f>Sheet1!$B$13:$D$13</c:f>
              <c:numCache>
                <c:formatCode>General</c:formatCode>
                <c:ptCount val="3"/>
                <c:pt idx="0">
                  <c:v>0.54</c:v>
                </c:pt>
                <c:pt idx="1">
                  <c:v>0.37</c:v>
                </c:pt>
                <c:pt idx="2">
                  <c:v>0.8</c:v>
                </c:pt>
              </c:numCache>
            </c:numRef>
          </c:xVal>
          <c:yVal>
            <c:numRef>
              <c:f>Sheet1!$F$13:$H$13</c:f>
              <c:numCache>
                <c:formatCode>General</c:formatCode>
                <c:ptCount val="3"/>
                <c:pt idx="0">
                  <c:v>12.6</c:v>
                </c:pt>
                <c:pt idx="1">
                  <c:v>12.6</c:v>
                </c:pt>
                <c:pt idx="2">
                  <c:v>12.6</c:v>
                </c:pt>
              </c:numCache>
            </c:numRef>
          </c:yVal>
          <c:smooth val="0"/>
          <c:extLst>
            <c:ext xmlns:c15="http://schemas.microsoft.com/office/drawing/2012/chart" uri="{02D57815-91ED-43cb-92C2-25804820EDAC}">
              <c15:filteredSeriesTitle>
                <c15:tx>
                  <c:strRef>
                    <c:extLst>
                      <c:ext uri="{02D57815-91ED-43cb-92C2-25804820EDAC}">
                        <c15:formulaRef>
                          <c15:sqref>Sheet1!$A$13</c15:sqref>
                        </c15:formulaRef>
                      </c:ext>
                    </c:extLst>
                    <c:strCache>
                      <c:ptCount val="1"/>
                      <c:pt idx="0">
                        <c:v>IIIA</c:v>
                      </c:pt>
                    </c:strCache>
                  </c:strRef>
                </c15:tx>
              </c15:filteredSeriesTitle>
            </c:ext>
            <c:ext xmlns:c16="http://schemas.microsoft.com/office/drawing/2014/chart" uri="{C3380CC4-5D6E-409C-BE32-E72D297353CC}">
              <c16:uniqueId val="{00000035-734A-4D21-B25D-E7A85068BFDA}"/>
            </c:ext>
          </c:extLst>
        </c:ser>
        <c:ser>
          <c:idx val="10"/>
          <c:order val="12"/>
          <c:spPr>
            <a:ln w="19050" cap="rnd">
              <a:solidFill>
                <a:srgbClr val="595454"/>
              </a:solidFill>
              <a:round/>
            </a:ln>
            <a:effectLst/>
          </c:spPr>
          <c:marker>
            <c:symbol val="circle"/>
            <c:size val="5"/>
            <c:spPr>
              <a:solidFill>
                <a:schemeClr val="accent5">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36-734A-4D21-B25D-E7A85068BFDA}"/>
              </c:ext>
            </c:extLst>
          </c:dPt>
          <c:dPt>
            <c:idx val="1"/>
            <c:marker>
              <c:symbol val="none"/>
            </c:marker>
            <c:bubble3D val="0"/>
            <c:extLst>
              <c:ext xmlns:c16="http://schemas.microsoft.com/office/drawing/2014/chart" uri="{C3380CC4-5D6E-409C-BE32-E72D297353CC}">
                <c16:uniqueId val="{00000037-734A-4D21-B25D-E7A85068BFDA}"/>
              </c:ext>
            </c:extLst>
          </c:dPt>
          <c:dPt>
            <c:idx val="2"/>
            <c:marker>
              <c:symbol val="none"/>
            </c:marker>
            <c:bubble3D val="0"/>
            <c:extLst>
              <c:ext xmlns:c16="http://schemas.microsoft.com/office/drawing/2014/chart" uri="{C3380CC4-5D6E-409C-BE32-E72D297353CC}">
                <c16:uniqueId val="{00000038-734A-4D21-B25D-E7A85068BFDA}"/>
              </c:ext>
            </c:extLst>
          </c:dPt>
          <c:xVal>
            <c:numRef>
              <c:f>Sheet1!$B$14:$D$14</c:f>
              <c:numCache>
                <c:formatCode>General</c:formatCode>
                <c:ptCount val="3"/>
                <c:pt idx="0">
                  <c:v>0.77</c:v>
                </c:pt>
                <c:pt idx="1">
                  <c:v>0.49</c:v>
                </c:pt>
                <c:pt idx="2">
                  <c:v>1.22</c:v>
                </c:pt>
              </c:numCache>
            </c:numRef>
          </c:xVal>
          <c:yVal>
            <c:numRef>
              <c:f>Sheet1!$F$14:$H$14</c:f>
              <c:numCache>
                <c:formatCode>General</c:formatCode>
                <c:ptCount val="3"/>
                <c:pt idx="0">
                  <c:v>11.7</c:v>
                </c:pt>
                <c:pt idx="1">
                  <c:v>11.7</c:v>
                </c:pt>
                <c:pt idx="2">
                  <c:v>11.7</c:v>
                </c:pt>
              </c:numCache>
            </c:numRef>
          </c:yVal>
          <c:smooth val="0"/>
          <c:extLst>
            <c:ext xmlns:c15="http://schemas.microsoft.com/office/drawing/2012/chart" uri="{02D57815-91ED-43cb-92C2-25804820EDAC}">
              <c15:filteredSeriesTitle>
                <c15:tx>
                  <c:strRef>
                    <c:extLst>
                      <c:ext uri="{02D57815-91ED-43cb-92C2-25804820EDAC}">
                        <c15:formulaRef>
                          <c15:sqref>Sheet1!$A$14</c15:sqref>
                        </c15:formulaRef>
                      </c:ext>
                    </c:extLst>
                    <c:strCache>
                      <c:ptCount val="1"/>
                      <c:pt idx="0">
                        <c:v>Squamous</c:v>
                      </c:pt>
                    </c:strCache>
                  </c:strRef>
                </c15:tx>
              </c15:filteredSeriesTitle>
            </c:ext>
            <c:ext xmlns:c16="http://schemas.microsoft.com/office/drawing/2014/chart" uri="{C3380CC4-5D6E-409C-BE32-E72D297353CC}">
              <c16:uniqueId val="{00000039-734A-4D21-B25D-E7A85068BFDA}"/>
            </c:ext>
          </c:extLst>
        </c:ser>
        <c:ser>
          <c:idx val="15"/>
          <c:order val="13"/>
          <c:spPr>
            <a:ln w="19050" cap="rnd">
              <a:solidFill>
                <a:srgbClr val="595454"/>
              </a:solidFill>
              <a:round/>
            </a:ln>
            <a:effectLst/>
          </c:spPr>
          <c:marker>
            <c:symbol val="circle"/>
            <c:size val="5"/>
            <c:spPr>
              <a:solidFill>
                <a:srgbClr val="000000"/>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3A-734A-4D21-B25D-E7A85068BFDA}"/>
              </c:ext>
            </c:extLst>
          </c:dPt>
          <c:dPt>
            <c:idx val="1"/>
            <c:marker>
              <c:symbol val="none"/>
            </c:marker>
            <c:bubble3D val="0"/>
            <c:extLst>
              <c:ext xmlns:c16="http://schemas.microsoft.com/office/drawing/2014/chart" uri="{C3380CC4-5D6E-409C-BE32-E72D297353CC}">
                <c16:uniqueId val="{0000003B-734A-4D21-B25D-E7A85068BFDA}"/>
              </c:ext>
            </c:extLst>
          </c:dPt>
          <c:dPt>
            <c:idx val="2"/>
            <c:marker>
              <c:symbol val="none"/>
            </c:marker>
            <c:bubble3D val="0"/>
            <c:extLst>
              <c:ext xmlns:c16="http://schemas.microsoft.com/office/drawing/2014/chart" uri="{C3380CC4-5D6E-409C-BE32-E72D297353CC}">
                <c16:uniqueId val="{0000003C-734A-4D21-B25D-E7A85068BFDA}"/>
              </c:ext>
            </c:extLst>
          </c:dPt>
          <c:xVal>
            <c:numRef>
              <c:f>Sheet1!$B$15:$D$15</c:f>
              <c:numCache>
                <c:formatCode>General</c:formatCode>
                <c:ptCount val="3"/>
                <c:pt idx="0">
                  <c:v>0.5</c:v>
                </c:pt>
                <c:pt idx="1">
                  <c:v>0.32</c:v>
                </c:pt>
                <c:pt idx="2">
                  <c:v>0.79</c:v>
                </c:pt>
              </c:numCache>
            </c:numRef>
          </c:xVal>
          <c:yVal>
            <c:numRef>
              <c:f>Sheet1!$F$15:$H$15</c:f>
              <c:numCache>
                <c:formatCode>General</c:formatCode>
                <c:ptCount val="3"/>
                <c:pt idx="0">
                  <c:v>10.8</c:v>
                </c:pt>
                <c:pt idx="1">
                  <c:v>10.8</c:v>
                </c:pt>
                <c:pt idx="2">
                  <c:v>10.8</c:v>
                </c:pt>
              </c:numCache>
            </c:numRef>
          </c:yVal>
          <c:smooth val="0"/>
          <c:extLst>
            <c:ext xmlns:c15="http://schemas.microsoft.com/office/drawing/2012/chart" uri="{02D57815-91ED-43cb-92C2-25804820EDAC}">
              <c15:filteredSeriesTitle>
                <c15:tx>
                  <c:strRef>
                    <c:extLst>
                      <c:ext uri="{02D57815-91ED-43cb-92C2-25804820EDAC}">
                        <c15:formulaRef>
                          <c15:sqref>Sheet1!$A$15</c15:sqref>
                        </c15:formulaRef>
                      </c:ext>
                    </c:extLst>
                    <c:strCache>
                      <c:ptCount val="1"/>
                      <c:pt idx="0">
                        <c:v>Non-squamous</c:v>
                      </c:pt>
                    </c:strCache>
                  </c:strRef>
                </c15:tx>
              </c15:filteredSeriesTitle>
            </c:ext>
            <c:ext xmlns:c16="http://schemas.microsoft.com/office/drawing/2014/chart" uri="{C3380CC4-5D6E-409C-BE32-E72D297353CC}">
              <c16:uniqueId val="{0000003D-734A-4D21-B25D-E7A85068BFDA}"/>
            </c:ext>
          </c:extLst>
        </c:ser>
        <c:ser>
          <c:idx val="20"/>
          <c:order val="14"/>
          <c:spPr>
            <a:ln w="19050" cap="rnd">
              <a:solidFill>
                <a:srgbClr val="595454"/>
              </a:solidFill>
              <a:round/>
            </a:ln>
            <a:effectLst/>
          </c:spPr>
          <c:marker>
            <c:symbol val="circle"/>
            <c:size val="5"/>
            <c:spPr>
              <a:no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3E-734A-4D21-B25D-E7A85068BFDA}"/>
              </c:ext>
            </c:extLst>
          </c:dPt>
          <c:dPt>
            <c:idx val="1"/>
            <c:marker>
              <c:symbol val="none"/>
            </c:marker>
            <c:bubble3D val="0"/>
            <c:extLst>
              <c:ext xmlns:c16="http://schemas.microsoft.com/office/drawing/2014/chart" uri="{C3380CC4-5D6E-409C-BE32-E72D297353CC}">
                <c16:uniqueId val="{0000003F-734A-4D21-B25D-E7A85068BFDA}"/>
              </c:ext>
            </c:extLst>
          </c:dPt>
          <c:dPt>
            <c:idx val="2"/>
            <c:marker>
              <c:symbol val="none"/>
            </c:marker>
            <c:bubble3D val="0"/>
            <c:extLst>
              <c:ext xmlns:c16="http://schemas.microsoft.com/office/drawing/2014/chart" uri="{C3380CC4-5D6E-409C-BE32-E72D297353CC}">
                <c16:uniqueId val="{00000040-734A-4D21-B25D-E7A85068BFDA}"/>
              </c:ext>
            </c:extLst>
          </c:dPt>
          <c:xVal>
            <c:numRef>
              <c:f>Sheet1!$B$16:$D$16</c:f>
              <c:numCache>
                <c:formatCode>General</c:formatCode>
                <c:ptCount val="3"/>
                <c:pt idx="0">
                  <c:v>0.68</c:v>
                </c:pt>
                <c:pt idx="1">
                  <c:v>0.48</c:v>
                </c:pt>
                <c:pt idx="2">
                  <c:v>0.96</c:v>
                </c:pt>
              </c:numCache>
            </c:numRef>
          </c:xVal>
          <c:yVal>
            <c:numRef>
              <c:f>Sheet1!$F$16:$H$16</c:f>
              <c:numCache>
                <c:formatCode>General</c:formatCode>
                <c:ptCount val="3"/>
                <c:pt idx="0">
                  <c:v>9.9</c:v>
                </c:pt>
                <c:pt idx="1">
                  <c:v>9.9</c:v>
                </c:pt>
                <c:pt idx="2">
                  <c:v>9.9</c:v>
                </c:pt>
              </c:numCache>
            </c:numRef>
          </c:yVal>
          <c:smooth val="0"/>
          <c:extLst>
            <c:ext xmlns:c15="http://schemas.microsoft.com/office/drawing/2012/chart" uri="{02D57815-91ED-43cb-92C2-25804820EDAC}">
              <c15:filteredSeriesTitle>
                <c15:tx>
                  <c:strRef>
                    <c:extLst>
                      <c:ext uri="{02D57815-91ED-43cb-92C2-25804820EDAC}">
                        <c15:formulaRef>
                          <c15:sqref>Sheet1!$A$16</c15:sqref>
                        </c15:formulaRef>
                      </c:ext>
                    </c:extLst>
                    <c:strCache>
                      <c:ptCount val="1"/>
                      <c:pt idx="0">
                        <c:v>Current/Former</c:v>
                      </c:pt>
                    </c:strCache>
                  </c:strRef>
                </c15:tx>
              </c15:filteredSeriesTitle>
            </c:ext>
            <c:ext xmlns:c16="http://schemas.microsoft.com/office/drawing/2014/chart" uri="{C3380CC4-5D6E-409C-BE32-E72D297353CC}">
              <c16:uniqueId val="{00000041-734A-4D21-B25D-E7A85068BFDA}"/>
            </c:ext>
          </c:extLst>
        </c:ser>
        <c:ser>
          <c:idx val="6"/>
          <c:order val="15"/>
          <c:spPr>
            <a:ln w="19050" cap="rnd">
              <a:solidFill>
                <a:srgbClr val="595454"/>
              </a:solidFill>
              <a:round/>
            </a:ln>
            <a:effectLst/>
          </c:spPr>
          <c:marker>
            <c:symbol val="circle"/>
            <c:size val="5"/>
            <c:spPr>
              <a:solidFill>
                <a:schemeClr val="accent1">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42-734A-4D21-B25D-E7A85068BFDA}"/>
              </c:ext>
            </c:extLst>
          </c:dPt>
          <c:dPt>
            <c:idx val="1"/>
            <c:marker>
              <c:symbol val="none"/>
            </c:marker>
            <c:bubble3D val="0"/>
            <c:extLst>
              <c:ext xmlns:c16="http://schemas.microsoft.com/office/drawing/2014/chart" uri="{C3380CC4-5D6E-409C-BE32-E72D297353CC}">
                <c16:uniqueId val="{00000043-734A-4D21-B25D-E7A85068BFDA}"/>
              </c:ext>
            </c:extLst>
          </c:dPt>
          <c:dPt>
            <c:idx val="2"/>
            <c:marker>
              <c:symbol val="none"/>
            </c:marker>
            <c:bubble3D val="0"/>
            <c:extLst>
              <c:ext xmlns:c16="http://schemas.microsoft.com/office/drawing/2014/chart" uri="{C3380CC4-5D6E-409C-BE32-E72D297353CC}">
                <c16:uniqueId val="{00000044-734A-4D21-B25D-E7A85068BFDA}"/>
              </c:ext>
            </c:extLst>
          </c:dPt>
          <c:xVal>
            <c:numRef>
              <c:f>Sheet1!$B$17:$D$17</c:f>
              <c:numCache>
                <c:formatCode>General</c:formatCode>
                <c:ptCount val="3"/>
                <c:pt idx="0">
                  <c:v>0.33</c:v>
                </c:pt>
                <c:pt idx="1">
                  <c:v>0.13</c:v>
                </c:pt>
                <c:pt idx="2">
                  <c:v>0.87</c:v>
                </c:pt>
              </c:numCache>
            </c:numRef>
          </c:xVal>
          <c:yVal>
            <c:numRef>
              <c:f>Sheet1!$F$17:$H$17</c:f>
              <c:numCache>
                <c:formatCode>General</c:formatCode>
                <c:ptCount val="3"/>
                <c:pt idx="0">
                  <c:v>8.9</c:v>
                </c:pt>
                <c:pt idx="1">
                  <c:v>8.9</c:v>
                </c:pt>
                <c:pt idx="2">
                  <c:v>8.9</c:v>
                </c:pt>
              </c:numCache>
            </c:numRef>
          </c:yVal>
          <c:smooth val="0"/>
          <c:extLst>
            <c:ext xmlns:c15="http://schemas.microsoft.com/office/drawing/2012/chart" uri="{02D57815-91ED-43cb-92C2-25804820EDAC}">
              <c15:filteredSeriesTitle>
                <c15:tx>
                  <c:strRef>
                    <c:extLst>
                      <c:ext uri="{02D57815-91ED-43cb-92C2-25804820EDAC}">
                        <c15:formulaRef>
                          <c15:sqref>Sheet1!$A$17</c15:sqref>
                        </c15:formulaRef>
                      </c:ext>
                    </c:extLst>
                    <c:strCache>
                      <c:ptCount val="1"/>
                      <c:pt idx="0">
                        <c:v>Never</c:v>
                      </c:pt>
                    </c:strCache>
                  </c:strRef>
                </c15:tx>
              </c15:filteredSeriesTitle>
            </c:ext>
            <c:ext xmlns:c16="http://schemas.microsoft.com/office/drawing/2014/chart" uri="{C3380CC4-5D6E-409C-BE32-E72D297353CC}">
              <c16:uniqueId val="{00000045-734A-4D21-B25D-E7A85068BFDA}"/>
            </c:ext>
          </c:extLst>
        </c:ser>
        <c:ser>
          <c:idx val="16"/>
          <c:order val="16"/>
          <c:spPr>
            <a:ln w="19050" cap="rnd">
              <a:solidFill>
                <a:srgbClr val="595454"/>
              </a:solidFill>
              <a:round/>
            </a:ln>
            <a:effectLst/>
          </c:spPr>
          <c:marker>
            <c:symbol val="circle"/>
            <c:size val="5"/>
            <c:spPr>
              <a:solidFill>
                <a:srgbClr val="000000"/>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46-734A-4D21-B25D-E7A85068BFDA}"/>
              </c:ext>
            </c:extLst>
          </c:dPt>
          <c:dPt>
            <c:idx val="1"/>
            <c:marker>
              <c:symbol val="none"/>
            </c:marker>
            <c:bubble3D val="0"/>
            <c:extLst>
              <c:ext xmlns:c16="http://schemas.microsoft.com/office/drawing/2014/chart" uri="{C3380CC4-5D6E-409C-BE32-E72D297353CC}">
                <c16:uniqueId val="{00000047-734A-4D21-B25D-E7A85068BFDA}"/>
              </c:ext>
            </c:extLst>
          </c:dPt>
          <c:dPt>
            <c:idx val="2"/>
            <c:marker>
              <c:symbol val="none"/>
            </c:marker>
            <c:bubble3D val="0"/>
            <c:extLst>
              <c:ext xmlns:c16="http://schemas.microsoft.com/office/drawing/2014/chart" uri="{C3380CC4-5D6E-409C-BE32-E72D297353CC}">
                <c16:uniqueId val="{00000048-734A-4D21-B25D-E7A85068BFDA}"/>
              </c:ext>
            </c:extLst>
          </c:dPt>
          <c:xVal>
            <c:numRef>
              <c:f>Sheet1!$B$18:$D$18</c:f>
              <c:numCache>
                <c:formatCode>General</c:formatCode>
                <c:ptCount val="3"/>
                <c:pt idx="0">
                  <c:v>0.85</c:v>
                </c:pt>
                <c:pt idx="1">
                  <c:v>0.54</c:v>
                </c:pt>
                <c:pt idx="2">
                  <c:v>1.32</c:v>
                </c:pt>
              </c:numCache>
            </c:numRef>
          </c:xVal>
          <c:yVal>
            <c:numRef>
              <c:f>Sheet1!$F$18:$H$18</c:f>
              <c:numCache>
                <c:formatCode>General</c:formatCode>
                <c:ptCount val="3"/>
                <c:pt idx="0">
                  <c:v>8</c:v>
                </c:pt>
                <c:pt idx="1">
                  <c:v>8</c:v>
                </c:pt>
                <c:pt idx="2">
                  <c:v>8</c:v>
                </c:pt>
              </c:numCache>
            </c:numRef>
          </c:yVal>
          <c:smooth val="0"/>
          <c:extLst>
            <c:ext xmlns:c15="http://schemas.microsoft.com/office/drawing/2012/chart" uri="{02D57815-91ED-43cb-92C2-25804820EDAC}">
              <c15:filteredSeriesTitle>
                <c15:tx>
                  <c:strRef>
                    <c:extLst>
                      <c:ext uri="{02D57815-91ED-43cb-92C2-25804820EDAC}">
                        <c15:formulaRef>
                          <c15:sqref>Sheet1!$A$18</c15:sqref>
                        </c15:formulaRef>
                      </c:ext>
                    </c:extLst>
                    <c:strCache>
                      <c:ptCount val="1"/>
                      <c:pt idx="0">
                        <c:v>PD-L1 &lt;1%</c:v>
                      </c:pt>
                    </c:strCache>
                  </c:strRef>
                </c15:tx>
              </c15:filteredSeriesTitle>
            </c:ext>
            <c:ext xmlns:c16="http://schemas.microsoft.com/office/drawing/2014/chart" uri="{C3380CC4-5D6E-409C-BE32-E72D297353CC}">
              <c16:uniqueId val="{00000049-734A-4D21-B25D-E7A85068BFDA}"/>
            </c:ext>
          </c:extLst>
        </c:ser>
        <c:ser>
          <c:idx val="17"/>
          <c:order val="17"/>
          <c:spPr>
            <a:ln w="19050" cap="rnd">
              <a:solidFill>
                <a:srgbClr val="595454"/>
              </a:solidFill>
              <a:round/>
            </a:ln>
            <a:effectLst/>
          </c:spPr>
          <c:marker>
            <c:symbol val="circle"/>
            <c:size val="5"/>
            <c:spPr>
              <a:solidFill>
                <a:srgbClr val="000000"/>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4B-734A-4D21-B25D-E7A85068BFDA}"/>
              </c:ext>
            </c:extLst>
          </c:dPt>
          <c:dPt>
            <c:idx val="1"/>
            <c:marker>
              <c:symbol val="none"/>
            </c:marker>
            <c:bubble3D val="0"/>
            <c:extLst>
              <c:ext xmlns:c16="http://schemas.microsoft.com/office/drawing/2014/chart" uri="{C3380CC4-5D6E-409C-BE32-E72D297353CC}">
                <c16:uniqueId val="{0000004C-734A-4D21-B25D-E7A85068BFDA}"/>
              </c:ext>
            </c:extLst>
          </c:dPt>
          <c:dPt>
            <c:idx val="2"/>
            <c:marker>
              <c:symbol val="none"/>
            </c:marker>
            <c:bubble3D val="0"/>
            <c:extLst>
              <c:ext xmlns:c16="http://schemas.microsoft.com/office/drawing/2014/chart" uri="{C3380CC4-5D6E-409C-BE32-E72D297353CC}">
                <c16:uniqueId val="{0000004D-734A-4D21-B25D-E7A85068BFDA}"/>
              </c:ext>
            </c:extLst>
          </c:dPt>
          <c:xVal>
            <c:numRef>
              <c:f>Sheet1!$B$19:$D$19</c:f>
              <c:numCache>
                <c:formatCode>General</c:formatCode>
                <c:ptCount val="3"/>
                <c:pt idx="0">
                  <c:v>0.41</c:v>
                </c:pt>
                <c:pt idx="1">
                  <c:v>0.24</c:v>
                </c:pt>
                <c:pt idx="2">
                  <c:v>0.7</c:v>
                </c:pt>
              </c:numCache>
            </c:numRef>
          </c:xVal>
          <c:yVal>
            <c:numRef>
              <c:f>Sheet1!$F$19:$H$19</c:f>
              <c:numCache>
                <c:formatCode>General</c:formatCode>
                <c:ptCount val="3"/>
                <c:pt idx="0">
                  <c:v>7.1</c:v>
                </c:pt>
                <c:pt idx="1">
                  <c:v>7.1</c:v>
                </c:pt>
                <c:pt idx="2">
                  <c:v>7.1</c:v>
                </c:pt>
              </c:numCache>
            </c:numRef>
          </c:yVal>
          <c:smooth val="0"/>
          <c:extLst>
            <c:ext xmlns:c15="http://schemas.microsoft.com/office/drawing/2012/chart" uri="{02D57815-91ED-43cb-92C2-25804820EDAC}">
              <c15:filteredSeriesTitle>
                <c15:tx>
                  <c:strRef>
                    <c:extLst>
                      <c:ext uri="{02D57815-91ED-43cb-92C2-25804820EDAC}">
                        <c15:formulaRef>
                          <c15:sqref>Sheet1!$A$19</c15:sqref>
                        </c15:formulaRef>
                      </c:ext>
                    </c:extLst>
                    <c:strCache>
                      <c:ptCount val="1"/>
                      <c:pt idx="0">
                        <c:v>PD-L1 ≥1%</c:v>
                      </c:pt>
                    </c:strCache>
                  </c:strRef>
                </c15:tx>
              </c15:filteredSeriesTitle>
            </c:ext>
            <c:ext xmlns:c16="http://schemas.microsoft.com/office/drawing/2014/chart" uri="{C3380CC4-5D6E-409C-BE32-E72D297353CC}">
              <c16:uniqueId val="{0000004E-734A-4D21-B25D-E7A85068BFDA}"/>
            </c:ext>
          </c:extLst>
        </c:ser>
        <c:ser>
          <c:idx val="18"/>
          <c:order val="18"/>
          <c:spPr>
            <a:ln w="19050" cap="rnd">
              <a:solidFill>
                <a:srgbClr val="595454"/>
              </a:solidFill>
              <a:round/>
            </a:ln>
            <a:effectLst/>
          </c:spPr>
          <c:marker>
            <c:symbol val="circle"/>
            <c:size val="5"/>
            <c:spPr>
              <a:no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4F-734A-4D21-B25D-E7A85068BFDA}"/>
              </c:ext>
            </c:extLst>
          </c:dPt>
          <c:dPt>
            <c:idx val="1"/>
            <c:marker>
              <c:symbol val="none"/>
            </c:marker>
            <c:bubble3D val="0"/>
            <c:extLst>
              <c:ext xmlns:c16="http://schemas.microsoft.com/office/drawing/2014/chart" uri="{C3380CC4-5D6E-409C-BE32-E72D297353CC}">
                <c16:uniqueId val="{00000050-734A-4D21-B25D-E7A85068BFDA}"/>
              </c:ext>
            </c:extLst>
          </c:dPt>
          <c:dPt>
            <c:idx val="2"/>
            <c:marker>
              <c:symbol val="none"/>
            </c:marker>
            <c:bubble3D val="0"/>
            <c:extLst>
              <c:ext xmlns:c16="http://schemas.microsoft.com/office/drawing/2014/chart" uri="{C3380CC4-5D6E-409C-BE32-E72D297353CC}">
                <c16:uniqueId val="{00000051-734A-4D21-B25D-E7A85068BFDA}"/>
              </c:ext>
            </c:extLst>
          </c:dPt>
          <c:xVal>
            <c:numRef>
              <c:f>Sheet1!$B$20:$D$20</c:f>
              <c:numCache>
                <c:formatCode>General</c:formatCode>
                <c:ptCount val="3"/>
                <c:pt idx="0">
                  <c:v>0.57999999999999996</c:v>
                </c:pt>
                <c:pt idx="1">
                  <c:v>0.3</c:v>
                </c:pt>
                <c:pt idx="2">
                  <c:v>1.1200000000000001</c:v>
                </c:pt>
              </c:numCache>
            </c:numRef>
          </c:xVal>
          <c:yVal>
            <c:numRef>
              <c:f>Sheet1!$F$20:$H$20</c:f>
              <c:numCache>
                <c:formatCode>General</c:formatCode>
                <c:ptCount val="3"/>
                <c:pt idx="0">
                  <c:v>6.2</c:v>
                </c:pt>
                <c:pt idx="1">
                  <c:v>6.2</c:v>
                </c:pt>
                <c:pt idx="2">
                  <c:v>6.2</c:v>
                </c:pt>
              </c:numCache>
            </c:numRef>
          </c:yVal>
          <c:smooth val="0"/>
          <c:extLst>
            <c:ext xmlns:c15="http://schemas.microsoft.com/office/drawing/2012/chart" uri="{02D57815-91ED-43cb-92C2-25804820EDAC}">
              <c15:filteredSeriesTitle>
                <c15:tx>
                  <c:strRef>
                    <c:extLst>
                      <c:ext uri="{02D57815-91ED-43cb-92C2-25804820EDAC}">
                        <c15:formulaRef>
                          <c15:sqref>Sheet1!$A$20</c15:sqref>
                        </c15:formulaRef>
                      </c:ext>
                    </c:extLst>
                    <c:strCache>
                      <c:ptCount val="1"/>
                      <c:pt idx="0">
                        <c:v>PD-L1 1-49%</c:v>
                      </c:pt>
                    </c:strCache>
                  </c:strRef>
                </c15:tx>
              </c15:filteredSeriesTitle>
            </c:ext>
            <c:ext xmlns:c16="http://schemas.microsoft.com/office/drawing/2014/chart" uri="{C3380CC4-5D6E-409C-BE32-E72D297353CC}">
              <c16:uniqueId val="{00000052-734A-4D21-B25D-E7A85068BFDA}"/>
            </c:ext>
          </c:extLst>
        </c:ser>
        <c:ser>
          <c:idx val="19"/>
          <c:order val="19"/>
          <c:spPr>
            <a:ln w="19050" cap="rnd">
              <a:solidFill>
                <a:srgbClr val="595454"/>
              </a:solidFill>
              <a:round/>
            </a:ln>
            <a:effectLst/>
          </c:spPr>
          <c:marker>
            <c:symbol val="circle"/>
            <c:size val="5"/>
            <c:spPr>
              <a:no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53-734A-4D21-B25D-E7A85068BFDA}"/>
              </c:ext>
            </c:extLst>
          </c:dPt>
          <c:dPt>
            <c:idx val="1"/>
            <c:marker>
              <c:symbol val="none"/>
            </c:marker>
            <c:bubble3D val="0"/>
            <c:extLst>
              <c:ext xmlns:c16="http://schemas.microsoft.com/office/drawing/2014/chart" uri="{C3380CC4-5D6E-409C-BE32-E72D297353CC}">
                <c16:uniqueId val="{00000054-734A-4D21-B25D-E7A85068BFDA}"/>
              </c:ext>
            </c:extLst>
          </c:dPt>
          <c:dPt>
            <c:idx val="2"/>
            <c:marker>
              <c:symbol val="none"/>
            </c:marker>
            <c:bubble3D val="0"/>
            <c:extLst>
              <c:ext xmlns:c16="http://schemas.microsoft.com/office/drawing/2014/chart" uri="{C3380CC4-5D6E-409C-BE32-E72D297353CC}">
                <c16:uniqueId val="{00000055-734A-4D21-B25D-E7A85068BFDA}"/>
              </c:ext>
            </c:extLst>
          </c:dPt>
          <c:xVal>
            <c:numRef>
              <c:f>Sheet1!$B$21:$D$21</c:f>
              <c:numCache>
                <c:formatCode>General</c:formatCode>
                <c:ptCount val="3"/>
                <c:pt idx="0">
                  <c:v>0.24</c:v>
                </c:pt>
                <c:pt idx="1">
                  <c:v>0.1</c:v>
                </c:pt>
                <c:pt idx="2">
                  <c:v>0.61</c:v>
                </c:pt>
              </c:numCache>
            </c:numRef>
          </c:xVal>
          <c:yVal>
            <c:numRef>
              <c:f>Sheet1!$F$21:$H$21</c:f>
              <c:numCache>
                <c:formatCode>General</c:formatCode>
                <c:ptCount val="3"/>
                <c:pt idx="0">
                  <c:v>5.2</c:v>
                </c:pt>
                <c:pt idx="1">
                  <c:v>5.2</c:v>
                </c:pt>
                <c:pt idx="2">
                  <c:v>5.2</c:v>
                </c:pt>
              </c:numCache>
            </c:numRef>
          </c:yVal>
          <c:smooth val="0"/>
          <c:extLst>
            <c:ext xmlns:c15="http://schemas.microsoft.com/office/drawing/2012/chart" uri="{02D57815-91ED-43cb-92C2-25804820EDAC}">
              <c15:filteredSeriesTitle>
                <c15:tx>
                  <c:strRef>
                    <c:extLst>
                      <c:ext uri="{02D57815-91ED-43cb-92C2-25804820EDAC}">
                        <c15:formulaRef>
                          <c15:sqref>Sheet1!$A$21</c15:sqref>
                        </c15:formulaRef>
                      </c:ext>
                    </c:extLst>
                    <c:strCache>
                      <c:ptCount val="1"/>
                      <c:pt idx="0">
                        <c:v>PD-L1 &gt;=50%</c:v>
                      </c:pt>
                    </c:strCache>
                  </c:strRef>
                </c15:tx>
              </c15:filteredSeriesTitle>
            </c:ext>
            <c:ext xmlns:c16="http://schemas.microsoft.com/office/drawing/2014/chart" uri="{C3380CC4-5D6E-409C-BE32-E72D297353CC}">
              <c16:uniqueId val="{00000056-734A-4D21-B25D-E7A85068BFDA}"/>
            </c:ext>
          </c:extLst>
        </c:ser>
        <c:ser>
          <c:idx val="8"/>
          <c:order val="20"/>
          <c:spPr>
            <a:ln w="19050" cap="rnd">
              <a:solidFill>
                <a:srgbClr val="595454"/>
              </a:solidFill>
              <a:round/>
            </a:ln>
            <a:effectLst/>
          </c:spPr>
          <c:marker>
            <c:symbol val="circle"/>
            <c:size val="5"/>
            <c:spPr>
              <a:solidFill>
                <a:schemeClr val="accent3">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57-734A-4D21-B25D-E7A85068BFDA}"/>
              </c:ext>
            </c:extLst>
          </c:dPt>
          <c:dPt>
            <c:idx val="1"/>
            <c:marker>
              <c:symbol val="none"/>
            </c:marker>
            <c:bubble3D val="0"/>
            <c:extLst>
              <c:ext xmlns:c16="http://schemas.microsoft.com/office/drawing/2014/chart" uri="{C3380CC4-5D6E-409C-BE32-E72D297353CC}">
                <c16:uniqueId val="{00000058-734A-4D21-B25D-E7A85068BFDA}"/>
              </c:ext>
            </c:extLst>
          </c:dPt>
          <c:dPt>
            <c:idx val="2"/>
            <c:marker>
              <c:symbol val="none"/>
            </c:marker>
            <c:bubble3D val="0"/>
            <c:spPr>
              <a:ln w="19050" cap="rnd">
                <a:solidFill>
                  <a:srgbClr val="595454"/>
                </a:solidFill>
                <a:round/>
              </a:ln>
              <a:effectLst/>
            </c:spPr>
            <c:extLst>
              <c:ext xmlns:c16="http://schemas.microsoft.com/office/drawing/2014/chart" uri="{C3380CC4-5D6E-409C-BE32-E72D297353CC}">
                <c16:uniqueId val="{0000005A-734A-4D21-B25D-E7A85068BFDA}"/>
              </c:ext>
            </c:extLst>
          </c:dPt>
          <c:xVal>
            <c:numRef>
              <c:f>Sheet1!$B$22:$D$22</c:f>
              <c:numCache>
                <c:formatCode>General</c:formatCode>
                <c:ptCount val="3"/>
                <c:pt idx="0">
                  <c:v>0.86</c:v>
                </c:pt>
                <c:pt idx="1">
                  <c:v>0.47</c:v>
                </c:pt>
                <c:pt idx="2">
                  <c:v>1.57</c:v>
                </c:pt>
              </c:numCache>
            </c:numRef>
          </c:xVal>
          <c:yVal>
            <c:numRef>
              <c:f>Sheet1!$F$22:$H$22</c:f>
              <c:numCache>
                <c:formatCode>General</c:formatCode>
                <c:ptCount val="3"/>
                <c:pt idx="0">
                  <c:v>4.3</c:v>
                </c:pt>
                <c:pt idx="1">
                  <c:v>4.3</c:v>
                </c:pt>
                <c:pt idx="2">
                  <c:v>4.3</c:v>
                </c:pt>
              </c:numCache>
            </c:numRef>
          </c:yVal>
          <c:smooth val="0"/>
          <c:extLst>
            <c:ext xmlns:c15="http://schemas.microsoft.com/office/drawing/2012/chart" uri="{02D57815-91ED-43cb-92C2-25804820EDAC}">
              <c15:filteredSeriesTitle>
                <c15:tx>
                  <c:strRef>
                    <c:extLst>
                      <c:ext uri="{02D57815-91ED-43cb-92C2-25804820EDAC}">
                        <c15:formulaRef>
                          <c15:sqref>Sheet1!$A$22</c15:sqref>
                        </c15:formulaRef>
                      </c:ext>
                    </c:extLst>
                    <c:strCache>
                      <c:ptCount val="1"/>
                      <c:pt idx="0">
                        <c:v>TMB &lt;12.3</c:v>
                      </c:pt>
                    </c:strCache>
                  </c:strRef>
                </c15:tx>
              </c15:filteredSeriesTitle>
            </c:ext>
            <c:ext xmlns:c16="http://schemas.microsoft.com/office/drawing/2014/chart" uri="{C3380CC4-5D6E-409C-BE32-E72D297353CC}">
              <c16:uniqueId val="{0000005B-734A-4D21-B25D-E7A85068BFDA}"/>
            </c:ext>
          </c:extLst>
        </c:ser>
        <c:ser>
          <c:idx val="11"/>
          <c:order val="21"/>
          <c:spPr>
            <a:ln w="19050" cap="rnd">
              <a:solidFill>
                <a:srgbClr val="595454"/>
              </a:solidFill>
              <a:round/>
            </a:ln>
            <a:effectLst/>
          </c:spPr>
          <c:marker>
            <c:symbol val="circle"/>
            <c:size val="5"/>
            <c:spPr>
              <a:solidFill>
                <a:schemeClr val="accent6">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5C-734A-4D21-B25D-E7A85068BFDA}"/>
              </c:ext>
            </c:extLst>
          </c:dPt>
          <c:dPt>
            <c:idx val="1"/>
            <c:marker>
              <c:symbol val="none"/>
            </c:marker>
            <c:bubble3D val="0"/>
            <c:spPr>
              <a:ln w="19050" cap="rnd">
                <a:solidFill>
                  <a:srgbClr val="595454"/>
                </a:solidFill>
                <a:round/>
              </a:ln>
              <a:effectLst/>
            </c:spPr>
            <c:extLst>
              <c:ext xmlns:c16="http://schemas.microsoft.com/office/drawing/2014/chart" uri="{C3380CC4-5D6E-409C-BE32-E72D297353CC}">
                <c16:uniqueId val="{0000005E-734A-4D21-B25D-E7A85068BFDA}"/>
              </c:ext>
            </c:extLst>
          </c:dPt>
          <c:dPt>
            <c:idx val="2"/>
            <c:marker>
              <c:symbol val="none"/>
            </c:marker>
            <c:bubble3D val="0"/>
            <c:extLst>
              <c:ext xmlns:c16="http://schemas.microsoft.com/office/drawing/2014/chart" uri="{C3380CC4-5D6E-409C-BE32-E72D297353CC}">
                <c16:uniqueId val="{0000005F-734A-4D21-B25D-E7A85068BFDA}"/>
              </c:ext>
            </c:extLst>
          </c:dPt>
          <c:xVal>
            <c:numRef>
              <c:f>Sheet1!$B$23:$D$23</c:f>
              <c:numCache>
                <c:formatCode>General</c:formatCode>
                <c:ptCount val="3"/>
                <c:pt idx="0">
                  <c:v>0.69</c:v>
                </c:pt>
                <c:pt idx="1">
                  <c:v>0.33</c:v>
                </c:pt>
                <c:pt idx="2">
                  <c:v>1.46</c:v>
                </c:pt>
              </c:numCache>
            </c:numRef>
          </c:xVal>
          <c:yVal>
            <c:numRef>
              <c:f>Sheet1!$F$23:$H$23</c:f>
              <c:numCache>
                <c:formatCode>General</c:formatCode>
                <c:ptCount val="3"/>
                <c:pt idx="0">
                  <c:v>3.3</c:v>
                </c:pt>
                <c:pt idx="1">
                  <c:v>3.3</c:v>
                </c:pt>
                <c:pt idx="2">
                  <c:v>3.3</c:v>
                </c:pt>
              </c:numCache>
            </c:numRef>
          </c:yVal>
          <c:smooth val="0"/>
          <c:extLst>
            <c:ext xmlns:c15="http://schemas.microsoft.com/office/drawing/2012/chart" uri="{02D57815-91ED-43cb-92C2-25804820EDAC}">
              <c15:filteredSeriesTitle>
                <c15:tx>
                  <c:strRef>
                    <c:extLst>
                      <c:ext uri="{02D57815-91ED-43cb-92C2-25804820EDAC}">
                        <c15:formulaRef>
                          <c15:sqref>Sheet1!$A$23</c15:sqref>
                        </c15:formulaRef>
                      </c:ext>
                    </c:extLst>
                    <c:strCache>
                      <c:ptCount val="1"/>
                      <c:pt idx="0">
                        <c:v>TMB&gt;=12.3</c:v>
                      </c:pt>
                    </c:strCache>
                  </c:strRef>
                </c15:tx>
              </c15:filteredSeriesTitle>
            </c:ext>
            <c:ext xmlns:c16="http://schemas.microsoft.com/office/drawing/2014/chart" uri="{C3380CC4-5D6E-409C-BE32-E72D297353CC}">
              <c16:uniqueId val="{00000060-734A-4D21-B25D-E7A85068BFDA}"/>
            </c:ext>
          </c:extLst>
        </c:ser>
        <c:ser>
          <c:idx val="12"/>
          <c:order val="22"/>
          <c:spPr>
            <a:ln w="19050" cap="rnd">
              <a:solidFill>
                <a:srgbClr val="595454"/>
              </a:solidFill>
              <a:round/>
            </a:ln>
            <a:effectLst/>
          </c:spPr>
          <c:marker>
            <c:symbol val="circle"/>
            <c:size val="5"/>
            <c:spPr>
              <a:solidFill>
                <a:schemeClr val="accent1">
                  <a:lumMod val="80000"/>
                  <a:lumOff val="2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61-734A-4D21-B25D-E7A85068BFDA}"/>
              </c:ext>
            </c:extLst>
          </c:dPt>
          <c:dPt>
            <c:idx val="1"/>
            <c:marker>
              <c:symbol val="none"/>
            </c:marker>
            <c:bubble3D val="0"/>
            <c:extLst>
              <c:ext xmlns:c16="http://schemas.microsoft.com/office/drawing/2014/chart" uri="{C3380CC4-5D6E-409C-BE32-E72D297353CC}">
                <c16:uniqueId val="{00000062-734A-4D21-B25D-E7A85068BFDA}"/>
              </c:ext>
            </c:extLst>
          </c:dPt>
          <c:dPt>
            <c:idx val="2"/>
            <c:marker>
              <c:symbol val="none"/>
            </c:marker>
            <c:bubble3D val="0"/>
            <c:extLst>
              <c:ext xmlns:c16="http://schemas.microsoft.com/office/drawing/2014/chart" uri="{C3380CC4-5D6E-409C-BE32-E72D297353CC}">
                <c16:uniqueId val="{00000063-734A-4D21-B25D-E7A85068BFDA}"/>
              </c:ext>
            </c:extLst>
          </c:dPt>
          <c:xVal>
            <c:numRef>
              <c:f>Sheet1!$B$24:$D$24</c:f>
              <c:numCache>
                <c:formatCode>General</c:formatCode>
                <c:ptCount val="3"/>
                <c:pt idx="0">
                  <c:v>0.71</c:v>
                </c:pt>
                <c:pt idx="1">
                  <c:v>0.49</c:v>
                </c:pt>
                <c:pt idx="2">
                  <c:v>1.03</c:v>
                </c:pt>
              </c:numCache>
            </c:numRef>
          </c:xVal>
          <c:yVal>
            <c:numRef>
              <c:f>Sheet1!$F$24:$H$24</c:f>
              <c:numCache>
                <c:formatCode>General</c:formatCode>
                <c:ptCount val="3"/>
                <c:pt idx="0">
                  <c:v>2.4</c:v>
                </c:pt>
                <c:pt idx="1">
                  <c:v>2.4</c:v>
                </c:pt>
                <c:pt idx="2">
                  <c:v>2.4</c:v>
                </c:pt>
              </c:numCache>
            </c:numRef>
          </c:yVal>
          <c:smooth val="0"/>
          <c:extLst>
            <c:ext xmlns:c15="http://schemas.microsoft.com/office/drawing/2012/chart" uri="{02D57815-91ED-43cb-92C2-25804820EDAC}">
              <c15:filteredSeriesTitle>
                <c15:tx>
                  <c:strRef>
                    <c:extLst>
                      <c:ext uri="{02D57815-91ED-43cb-92C2-25804820EDAC}">
                        <c15:formulaRef>
                          <c15:sqref>Sheet1!$A$24</c15:sqref>
                        </c15:formulaRef>
                      </c:ext>
                    </c:extLst>
                    <c:strCache>
                      <c:ptCount val="1"/>
                      <c:pt idx="0">
                        <c:v>Cisplatin</c:v>
                      </c:pt>
                    </c:strCache>
                  </c:strRef>
                </c15:tx>
              </c15:filteredSeriesTitle>
            </c:ext>
            <c:ext xmlns:c16="http://schemas.microsoft.com/office/drawing/2014/chart" uri="{C3380CC4-5D6E-409C-BE32-E72D297353CC}">
              <c16:uniqueId val="{00000064-734A-4D21-B25D-E7A85068BFDA}"/>
            </c:ext>
          </c:extLst>
        </c:ser>
        <c:ser>
          <c:idx val="14"/>
          <c:order val="23"/>
          <c:spPr>
            <a:ln w="19050" cap="rnd">
              <a:solidFill>
                <a:srgbClr val="595454"/>
              </a:solidFill>
              <a:round/>
            </a:ln>
            <a:effectLst/>
          </c:spPr>
          <c:marker>
            <c:symbol val="circle"/>
            <c:size val="5"/>
            <c:spPr>
              <a:solidFill>
                <a:srgbClr val="595454"/>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65-734A-4D21-B25D-E7A85068BFDA}"/>
              </c:ext>
            </c:extLst>
          </c:dPt>
          <c:dPt>
            <c:idx val="1"/>
            <c:marker>
              <c:symbol val="none"/>
            </c:marker>
            <c:bubble3D val="0"/>
            <c:extLst>
              <c:ext xmlns:c16="http://schemas.microsoft.com/office/drawing/2014/chart" uri="{C3380CC4-5D6E-409C-BE32-E72D297353CC}">
                <c16:uniqueId val="{00000066-734A-4D21-B25D-E7A85068BFDA}"/>
              </c:ext>
            </c:extLst>
          </c:dPt>
          <c:dPt>
            <c:idx val="2"/>
            <c:marker>
              <c:symbol val="none"/>
            </c:marker>
            <c:bubble3D val="0"/>
            <c:extLst>
              <c:ext xmlns:c16="http://schemas.microsoft.com/office/drawing/2014/chart" uri="{C3380CC4-5D6E-409C-BE32-E72D297353CC}">
                <c16:uniqueId val="{00000067-734A-4D21-B25D-E7A85068BFDA}"/>
              </c:ext>
            </c:extLst>
          </c:dPt>
          <c:xVal>
            <c:numRef>
              <c:f>Sheet1!$B$25:$D$25</c:f>
              <c:numCache>
                <c:formatCode>General</c:formatCode>
                <c:ptCount val="3"/>
                <c:pt idx="0">
                  <c:v>0.31</c:v>
                </c:pt>
                <c:pt idx="1">
                  <c:v>0.14000000000000001</c:v>
                </c:pt>
                <c:pt idx="2">
                  <c:v>0.67</c:v>
                </c:pt>
              </c:numCache>
            </c:numRef>
          </c:xVal>
          <c:yVal>
            <c:numRef>
              <c:f>Sheet1!$F$25:$H$25</c:f>
              <c:numCache>
                <c:formatCode>General</c:formatCode>
                <c:ptCount val="3"/>
                <c:pt idx="0">
                  <c:v>1.4</c:v>
                </c:pt>
                <c:pt idx="1">
                  <c:v>1.4</c:v>
                </c:pt>
                <c:pt idx="2">
                  <c:v>1.4</c:v>
                </c:pt>
              </c:numCache>
            </c:numRef>
          </c:yVal>
          <c:smooth val="0"/>
          <c:extLst>
            <c:ext xmlns:c15="http://schemas.microsoft.com/office/drawing/2012/chart" uri="{02D57815-91ED-43cb-92C2-25804820EDAC}">
              <c15:filteredSeriesTitle>
                <c15:tx>
                  <c:strRef>
                    <c:extLst>
                      <c:ext uri="{02D57815-91ED-43cb-92C2-25804820EDAC}">
                        <c15:formulaRef>
                          <c15:sqref>Sheet1!$A$25</c15:sqref>
                        </c15:formulaRef>
                      </c:ext>
                    </c:extLst>
                    <c:strCache>
                      <c:ptCount val="1"/>
                      <c:pt idx="0">
                        <c:v>Carboplatin</c:v>
                      </c:pt>
                    </c:strCache>
                  </c:strRef>
                </c15:tx>
              </c15:filteredSeriesTitle>
            </c:ext>
            <c:ext xmlns:c16="http://schemas.microsoft.com/office/drawing/2014/chart" uri="{C3380CC4-5D6E-409C-BE32-E72D297353CC}">
              <c16:uniqueId val="{00000068-734A-4D21-B25D-E7A85068BFDA}"/>
            </c:ext>
          </c:extLst>
        </c:ser>
        <c:dLbls>
          <c:showLegendKey val="0"/>
          <c:showVal val="0"/>
          <c:showCatName val="0"/>
          <c:showSerName val="0"/>
          <c:showPercent val="0"/>
          <c:showBubbleSize val="0"/>
        </c:dLbls>
        <c:axId val="494700904"/>
        <c:axId val="494693456"/>
        <c:extLst/>
      </c:scatterChart>
      <c:valAx>
        <c:axId val="494700904"/>
        <c:scaling>
          <c:logBase val="2"/>
          <c:orientation val="minMax"/>
          <c:max val="4"/>
          <c:min val="0.125"/>
        </c:scaling>
        <c:delete val="0"/>
        <c:axPos val="b"/>
        <c:numFmt formatCode="General" sourceLinked="1"/>
        <c:majorTickMark val="out"/>
        <c:minorTickMark val="none"/>
        <c:tickLblPos val="nextTo"/>
        <c:spPr>
          <a:noFill/>
          <a:ln w="12700" cap="sq" cmpd="sng" algn="ctr">
            <a:solidFill>
              <a:srgbClr val="595454"/>
            </a:solidFill>
            <a:round/>
          </a:ln>
          <a:effectLst/>
        </c:spPr>
        <c:txPr>
          <a:bodyPr rot="-60000000" spcFirstLastPara="1" vertOverflow="ellipsis" vert="horz" wrap="square" anchor="ctr" anchorCtr="1"/>
          <a:lstStyle/>
          <a:p>
            <a:pPr>
              <a:defRPr sz="1200" b="1" i="0" u="none" strike="noStrike" kern="1200" baseline="0">
                <a:solidFill>
                  <a:srgbClr val="595454"/>
                </a:solidFill>
                <a:latin typeface="Trebuchet MS" panose="020B0603020202020204" pitchFamily="34" charset="0"/>
                <a:ea typeface="+mn-ea"/>
                <a:cs typeface="+mn-cs"/>
              </a:defRPr>
            </a:pPr>
            <a:endParaRPr lang="en-US"/>
          </a:p>
        </c:txPr>
        <c:crossAx val="494693456"/>
        <c:crossesAt val="0"/>
        <c:crossBetween val="midCat"/>
      </c:valAx>
      <c:valAx>
        <c:axId val="494693456"/>
        <c:scaling>
          <c:orientation val="minMax"/>
          <c:max val="24"/>
          <c:min val="1"/>
        </c:scaling>
        <c:delete val="1"/>
        <c:axPos val="r"/>
        <c:numFmt formatCode="General" sourceLinked="1"/>
        <c:majorTickMark val="out"/>
        <c:minorTickMark val="none"/>
        <c:tickLblPos val="nextTo"/>
        <c:crossAx val="494700904"/>
        <c:crosses val="max"/>
        <c:crossBetween val="midCat"/>
      </c:valAx>
      <c:spPr>
        <a:noFill/>
        <a:ln w="25400">
          <a:noFill/>
        </a:ln>
        <a:effectLst/>
      </c:spPr>
    </c:plotArea>
    <c:plotVisOnly val="1"/>
    <c:dispBlanksAs val="gap"/>
    <c:showDLblsOverMax val="0"/>
  </c:chart>
  <c:spPr>
    <a:noFill/>
    <a:ln cap="flat">
      <a:noFill/>
      <a:bevel/>
    </a:ln>
    <a:effectLst/>
  </c:spPr>
  <c:txPr>
    <a:bodyPr/>
    <a:lstStyle/>
    <a:p>
      <a:pPr>
        <a:defRPr b="1"/>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11/30/2022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6753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27025"/>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6202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34997"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4997"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4495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04963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0180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27025"/>
            <a:ext cx="6096000" cy="3429000"/>
          </a:xfrm>
        </p:spPr>
      </p:sp>
      <p:sp>
        <p:nvSpPr>
          <p:cNvPr id="3" name="Notes Placeholder 2"/>
          <p:cNvSpPr>
            <a:spLocks noGrp="1"/>
          </p:cNvSpPr>
          <p:nvPr>
            <p:ph type="body" idx="1"/>
          </p:nvPr>
        </p:nvSpPr>
        <p:spPr/>
        <p:txBody>
          <a:bodyPr/>
          <a:lstStyle/>
          <a:p>
            <a:endParaRPr lang="en-US">
              <a:solidFill>
                <a:schemeClr val="tx1"/>
              </a:solidFill>
            </a:endParaRPr>
          </a:p>
        </p:txBody>
      </p:sp>
      <p:sp>
        <p:nvSpPr>
          <p:cNvPr id="5" name="Slide Number Placeholder 4">
            <a:extLst>
              <a:ext uri="{FF2B5EF4-FFF2-40B4-BE49-F238E27FC236}">
                <a16:creationId xmlns:a16="http://schemas.microsoft.com/office/drawing/2014/main" id="{5084DBA0-9793-4C46-8E22-63D8483592C3}"/>
              </a:ext>
            </a:extLst>
          </p:cNvPr>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8999A51-F79F-4870-A4B8-3ABB13B10596}"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23278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327025"/>
            <a:ext cx="6096000" cy="3429000"/>
          </a:xfrm>
        </p:spPr>
      </p:sp>
      <p:sp>
        <p:nvSpPr>
          <p:cNvPr id="3" name="Notes Placeholder 2"/>
          <p:cNvSpPr>
            <a:spLocks noGrp="1"/>
          </p:cNvSpPr>
          <p:nvPr>
            <p:ph type="body" idx="1"/>
          </p:nvPr>
        </p:nvSpPr>
        <p:spPr/>
        <p:txBody>
          <a:bodyPr/>
          <a:lstStyle/>
          <a:p>
            <a:endParaRPr lang="en-US">
              <a:solidFill>
                <a:schemeClr val="tx1"/>
              </a:solidFill>
            </a:endParaRPr>
          </a:p>
        </p:txBody>
      </p:sp>
      <p:sp>
        <p:nvSpPr>
          <p:cNvPr id="5" name="Slide Number Placeholder 4">
            <a:extLst>
              <a:ext uri="{FF2B5EF4-FFF2-40B4-BE49-F238E27FC236}">
                <a16:creationId xmlns:a16="http://schemas.microsoft.com/office/drawing/2014/main" id="{2BAD0406-D5E4-4E5E-A0FD-5C9A0FA0474E}"/>
              </a:ext>
            </a:extLst>
          </p:cNvPr>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8999A51-F79F-4870-A4B8-3ABB13B10596}"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1310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40146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2420174"/>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Blank">
    <p:spTree>
      <p:nvGrpSpPr>
        <p:cNvPr id="1" name=""/>
        <p:cNvGrpSpPr/>
        <p:nvPr/>
      </p:nvGrpSpPr>
      <p:grpSpPr>
        <a:xfrm>
          <a:off x="0" y="0"/>
          <a:ext cx="0" cy="0"/>
          <a:chOff x="0" y="0"/>
          <a:chExt cx="0" cy="0"/>
        </a:xfrm>
      </p:grpSpPr>
      <p:sp>
        <p:nvSpPr>
          <p:cNvPr id="5" name="Text Placeholder 8"/>
          <p:cNvSpPr>
            <a:spLocks noGrp="1"/>
          </p:cNvSpPr>
          <p:nvPr>
            <p:ph type="body" sz="quarter" idx="10" hasCustomPrompt="1"/>
          </p:nvPr>
        </p:nvSpPr>
        <p:spPr>
          <a:xfrm>
            <a:off x="152400" y="6460351"/>
            <a:ext cx="11266488" cy="276999"/>
          </a:xfrm>
        </p:spPr>
        <p:txBody>
          <a:bodyPr anchor="b" anchorCtr="0">
            <a:spAutoFit/>
          </a:bodyPr>
          <a:lstStyle>
            <a:lvl1pPr marL="0" indent="0">
              <a:spcBef>
                <a:spcPts val="0"/>
              </a:spcBef>
              <a:buNone/>
              <a:tabLst/>
              <a:defRPr sz="1200"/>
            </a:lvl1pPr>
            <a:lvl2pPr marL="0" indent="0">
              <a:spcBef>
                <a:spcPts val="0"/>
              </a:spcBef>
              <a:buNone/>
              <a:tabLst/>
              <a:defRPr sz="1200"/>
            </a:lvl2pPr>
            <a:lvl3pPr marL="0" indent="0">
              <a:spcBef>
                <a:spcPts val="0"/>
              </a:spcBef>
              <a:buNone/>
              <a:tabLst/>
              <a:defRPr sz="1200"/>
            </a:lvl3pPr>
            <a:lvl4pPr marL="0" indent="0">
              <a:spcBef>
                <a:spcPts val="0"/>
              </a:spcBef>
              <a:buNone/>
              <a:tabLst/>
              <a:defRPr sz="1200"/>
            </a:lvl4pPr>
            <a:lvl5pPr marL="0" indent="0">
              <a:spcBef>
                <a:spcPts val="0"/>
              </a:spcBef>
              <a:buNone/>
              <a:tabLst/>
              <a:defRPr sz="1200"/>
            </a:lvl5pPr>
          </a:lstStyle>
          <a:p>
            <a:pPr lvl="0"/>
            <a:r>
              <a:rPr lang="en-US"/>
              <a:t>References, footnotes.</a:t>
            </a:r>
          </a:p>
        </p:txBody>
      </p:sp>
    </p:spTree>
    <p:extLst>
      <p:ext uri="{BB962C8B-B14F-4D97-AF65-F5344CB8AC3E}">
        <p14:creationId xmlns:p14="http://schemas.microsoft.com/office/powerpoint/2010/main" val="1027000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Slide Number Placeholder 5"/>
          <p:cNvSpPr>
            <a:spLocks noGrp="1"/>
          </p:cNvSpPr>
          <p:nvPr>
            <p:ph type="sldNum" sz="quarter" idx="4"/>
          </p:nvPr>
        </p:nvSpPr>
        <p:spPr>
          <a:xfrm>
            <a:off x="11334443" y="6413120"/>
            <a:ext cx="662940" cy="365125"/>
          </a:xfrm>
          <a:prstGeom prst="rect">
            <a:avLst/>
          </a:prstGeom>
        </p:spPr>
        <p:txBody>
          <a:bodyPr vert="horz" lIns="91440" tIns="45720" rIns="91440" bIns="45720" rtlCol="0" anchor="ctr"/>
          <a:lstStyle>
            <a:lvl1pPr algn="r">
              <a:defRPr lang="en-US" sz="1400" smtClean="0"/>
            </a:lvl1pPr>
          </a:lstStyle>
          <a:p>
            <a:fld id="{AF1AFCDA-ABCC-4704-AB71-48FDE4F2FA4C}" type="slidenum">
              <a:rPr lang="en-US" smtClean="0"/>
              <a:pPr/>
              <a:t>‹#›</a:t>
            </a:fld>
            <a:endParaRPr lang="en-US"/>
          </a:p>
        </p:txBody>
      </p:sp>
      <p:sp>
        <p:nvSpPr>
          <p:cNvPr id="6" name="Content Placeholder 5">
            <a:extLst>
              <a:ext uri="{FF2B5EF4-FFF2-40B4-BE49-F238E27FC236}">
                <a16:creationId xmlns:a16="http://schemas.microsoft.com/office/drawing/2014/main" id="{E6C95D4A-3CC5-4C27-823A-CAA475AFD2E8}"/>
              </a:ext>
            </a:extLst>
          </p:cNvPr>
          <p:cNvSpPr>
            <a:spLocks noGrp="1"/>
          </p:cNvSpPr>
          <p:nvPr>
            <p:ph sz="quarter" idx="13"/>
          </p:nvPr>
        </p:nvSpPr>
        <p:spPr>
          <a:xfrm>
            <a:off x="378000" y="1396800"/>
            <a:ext cx="11433600" cy="4622400"/>
          </a:xfrm>
        </p:spPr>
        <p:txBody>
          <a:bodyPr/>
          <a:lstStyle>
            <a:lvl2pPr>
              <a:defRPr/>
            </a:lvl2pPr>
            <a:lvl3pPr>
              <a:defRPr/>
            </a:lvl3pPr>
            <a:lvl4pP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1"/>
    </p:custDataLst>
    <p:extLst>
      <p:ext uri="{BB962C8B-B14F-4D97-AF65-F5344CB8AC3E}">
        <p14:creationId xmlns:p14="http://schemas.microsoft.com/office/powerpoint/2010/main" val="2532993043"/>
      </p:ext>
    </p:extLst>
  </p:cSld>
  <p:clrMapOvr>
    <a:masterClrMapping/>
  </p:clrMapOvr>
  <p:extLst>
    <p:ext uri="{DCECCB84-F9BA-43D5-87BE-67443E8EF086}">
      <p15:sldGuideLst xmlns:p15="http://schemas.microsoft.com/office/powerpoint/2012/main">
        <p15:guide id="1" orient="horz" pos="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7">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8.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1240971"/>
            <a:ext cx="3167743" cy="599053"/>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3" name="TextBox 12"/>
          <p:cNvSpPr txBox="1"/>
          <p:nvPr/>
        </p:nvSpPr>
        <p:spPr>
          <a:xfrm>
            <a:off x="9068671" y="1240971"/>
            <a:ext cx="3167743" cy="599053"/>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5" name="TextBox 4"/>
          <p:cNvSpPr txBox="1"/>
          <p:nvPr/>
        </p:nvSpPr>
        <p:spPr>
          <a:xfrm>
            <a:off x="3167743" y="1016000"/>
            <a:ext cx="6281057" cy="982133"/>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3" name="Title 2">
            <a:extLst>
              <a:ext uri="{FF2B5EF4-FFF2-40B4-BE49-F238E27FC236}">
                <a16:creationId xmlns:a16="http://schemas.microsoft.com/office/drawing/2014/main" id="{A6E63147-B9F2-F041-9C3B-C6FFA3C011D7}"/>
              </a:ext>
            </a:extLst>
          </p:cNvPr>
          <p:cNvSpPr>
            <a:spLocks noGrp="1"/>
          </p:cNvSpPr>
          <p:nvPr>
            <p:ph type="title"/>
          </p:nvPr>
        </p:nvSpPr>
        <p:spPr/>
        <p:txBody>
          <a:bodyPr>
            <a:normAutofit/>
          </a:bodyPr>
          <a:lstStyle/>
          <a:p>
            <a:r>
              <a:rPr lang="en-US" sz="4000" dirty="0"/>
              <a:t>Which Patients Should I Consider For </a:t>
            </a:r>
            <a:br>
              <a:rPr lang="en-US" sz="4000" dirty="0"/>
            </a:br>
            <a:r>
              <a:rPr lang="en-US" sz="4000" dirty="0"/>
              <a:t>Neoadjuvant or Adjuvant Immunotherapy?</a:t>
            </a:r>
          </a:p>
        </p:txBody>
      </p:sp>
      <p:sp>
        <p:nvSpPr>
          <p:cNvPr id="4" name="Text Placeholder 3">
            <a:extLst>
              <a:ext uri="{FF2B5EF4-FFF2-40B4-BE49-F238E27FC236}">
                <a16:creationId xmlns:a16="http://schemas.microsoft.com/office/drawing/2014/main" id="{A38DA037-8C99-AF0D-CE93-2B073E58C31D}"/>
              </a:ext>
            </a:extLst>
          </p:cNvPr>
          <p:cNvSpPr>
            <a:spLocks noGrp="1"/>
          </p:cNvSpPr>
          <p:nvPr>
            <p:ph type="body" idx="1"/>
          </p:nvPr>
        </p:nvSpPr>
        <p:spPr>
          <a:xfrm>
            <a:off x="609601" y="4171308"/>
            <a:ext cx="10515600" cy="2686691"/>
          </a:xfrm>
        </p:spPr>
        <p:txBody>
          <a:bodyPr>
            <a:normAutofit/>
          </a:bodyPr>
          <a:lstStyle/>
          <a:p>
            <a:r>
              <a:rPr lang="en-US" dirty="0"/>
              <a:t>Patrick Forde, MBBCH</a:t>
            </a:r>
          </a:p>
          <a:p>
            <a:r>
              <a:rPr lang="en-US" dirty="0"/>
              <a:t>Co-Director, Division of Upper Aerodigestive Malignancies</a:t>
            </a:r>
          </a:p>
          <a:p>
            <a:r>
              <a:rPr lang="en-US" dirty="0"/>
              <a:t>Associate Professor of Oncology</a:t>
            </a:r>
          </a:p>
          <a:p>
            <a:r>
              <a:rPr lang="en-US" dirty="0"/>
              <a:t>The Johns Hopkins University</a:t>
            </a:r>
          </a:p>
          <a:p>
            <a:r>
              <a:rPr lang="en-US" dirty="0"/>
              <a:t>Baltimore, MD</a:t>
            </a:r>
          </a:p>
          <a:p>
            <a:endParaRPr lang="en-US" dirty="0"/>
          </a:p>
        </p:txBody>
      </p:sp>
    </p:spTree>
    <p:extLst>
      <p:ext uri="{BB962C8B-B14F-4D97-AF65-F5344CB8AC3E}">
        <p14:creationId xmlns:p14="http://schemas.microsoft.com/office/powerpoint/2010/main" val="1698894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BAC7B-D313-9009-C95B-9A9BD9B9E7E8}"/>
              </a:ext>
            </a:extLst>
          </p:cNvPr>
          <p:cNvSpPr>
            <a:spLocks noGrp="1"/>
          </p:cNvSpPr>
          <p:nvPr>
            <p:ph type="title"/>
          </p:nvPr>
        </p:nvSpPr>
        <p:spPr/>
        <p:txBody>
          <a:bodyPr/>
          <a:lstStyle/>
          <a:p>
            <a:r>
              <a:rPr lang="en-US" dirty="0"/>
              <a:t>Which Patients Should I Consider for </a:t>
            </a:r>
            <a:br>
              <a:rPr lang="en-US" dirty="0"/>
            </a:br>
            <a:r>
              <a:rPr lang="en-US" dirty="0"/>
              <a:t>Neoadjuvant or Adjuvant Immunotherapy?</a:t>
            </a:r>
          </a:p>
        </p:txBody>
      </p:sp>
      <p:sp>
        <p:nvSpPr>
          <p:cNvPr id="4" name="Content Placeholder 3"/>
          <p:cNvSpPr>
            <a:spLocks noGrp="1"/>
          </p:cNvSpPr>
          <p:nvPr>
            <p:ph idx="1"/>
          </p:nvPr>
        </p:nvSpPr>
        <p:spPr>
          <a:xfrm>
            <a:off x="609600" y="1737789"/>
            <a:ext cx="10744200" cy="4722477"/>
          </a:xfrm>
        </p:spPr>
        <p:txBody>
          <a:bodyPr>
            <a:normAutofit/>
          </a:bodyPr>
          <a:lstStyle/>
          <a:p>
            <a:r>
              <a:rPr lang="en-US" sz="2600" dirty="0"/>
              <a:t>Patients with NSCLC measuring 4 cm+ and/or node positive and without </a:t>
            </a:r>
            <a:r>
              <a:rPr lang="en-US" sz="2600" i="1" dirty="0"/>
              <a:t>EGFR/</a:t>
            </a:r>
            <a:r>
              <a:rPr lang="en-US" sz="2600" i="1" dirty="0" err="1"/>
              <a:t>ALK</a:t>
            </a:r>
            <a:r>
              <a:rPr lang="en-US" sz="2600" i="1" dirty="0"/>
              <a:t> </a:t>
            </a:r>
            <a:r>
              <a:rPr lang="en-US" sz="2600" dirty="0"/>
              <a:t>alterations are potential candidates for neoadjuvant chemotherapy plus nivolumab</a:t>
            </a:r>
          </a:p>
          <a:p>
            <a:endParaRPr lang="en-US" sz="2600" dirty="0"/>
          </a:p>
          <a:p>
            <a:r>
              <a:rPr lang="en-US" sz="2600" dirty="0"/>
              <a:t>Adjuvant atezolizumab is approved for PD-L1 positive NSCLC after adjuvant chemotherapy with the greatest benefit seen in the PD-L1 ≥50% group</a:t>
            </a:r>
          </a:p>
          <a:p>
            <a:endParaRPr lang="en-US" sz="2600" dirty="0"/>
          </a:p>
          <a:p>
            <a:r>
              <a:rPr lang="en-US" sz="2600" dirty="0"/>
              <a:t>Adjuvant pembrolizumab may be a future option</a:t>
            </a:r>
          </a:p>
          <a:p>
            <a:endParaRPr lang="en-US" sz="2600" dirty="0"/>
          </a:p>
        </p:txBody>
      </p:sp>
    </p:spTree>
    <p:extLst>
      <p:ext uri="{BB962C8B-B14F-4D97-AF65-F5344CB8AC3E}">
        <p14:creationId xmlns:p14="http://schemas.microsoft.com/office/powerpoint/2010/main" val="275895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4839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1D660-ADE3-AF40-B5DE-1F99B4F422AF}"/>
              </a:ext>
            </a:extLst>
          </p:cNvPr>
          <p:cNvSpPr>
            <a:spLocks noGrp="1"/>
          </p:cNvSpPr>
          <p:nvPr>
            <p:ph type="title"/>
          </p:nvPr>
        </p:nvSpPr>
        <p:spPr/>
        <p:txBody>
          <a:bodyPr/>
          <a:lstStyle/>
          <a:p>
            <a:r>
              <a:rPr lang="en-US"/>
              <a:t>Novel Therapy Development for Earlier Stage NSCLC Has Been Slow Despite Unmet Need</a:t>
            </a:r>
          </a:p>
        </p:txBody>
      </p:sp>
      <p:graphicFrame>
        <p:nvGraphicFramePr>
          <p:cNvPr id="29" name="Table 29">
            <a:extLst>
              <a:ext uri="{FF2B5EF4-FFF2-40B4-BE49-F238E27FC236}">
                <a16:creationId xmlns:a16="http://schemas.microsoft.com/office/drawing/2014/main" id="{1302A033-C335-CB43-AB2D-A556FC37AD6A}"/>
              </a:ext>
            </a:extLst>
          </p:cNvPr>
          <p:cNvGraphicFramePr>
            <a:graphicFrameLocks noGrp="1"/>
          </p:cNvGraphicFramePr>
          <p:nvPr/>
        </p:nvGraphicFramePr>
        <p:xfrm>
          <a:off x="499709" y="1438057"/>
          <a:ext cx="6234669" cy="4533111"/>
        </p:xfrm>
        <a:graphic>
          <a:graphicData uri="http://schemas.openxmlformats.org/drawingml/2006/table">
            <a:tbl>
              <a:tblPr firstRow="1" bandRow="1">
                <a:tableStyleId>{5C22544A-7EE6-4342-B048-85BDC9FD1C3A}</a:tableStyleId>
              </a:tblPr>
              <a:tblGrid>
                <a:gridCol w="984363">
                  <a:extLst>
                    <a:ext uri="{9D8B030D-6E8A-4147-A177-3AD203B41FA5}">
                      <a16:colId xmlns:a16="http://schemas.microsoft.com/office/drawing/2014/main" val="1728994537"/>
                    </a:ext>
                  </a:extLst>
                </a:gridCol>
                <a:gridCol w="1750102">
                  <a:extLst>
                    <a:ext uri="{9D8B030D-6E8A-4147-A177-3AD203B41FA5}">
                      <a16:colId xmlns:a16="http://schemas.microsoft.com/office/drawing/2014/main" val="3750110845"/>
                    </a:ext>
                  </a:extLst>
                </a:gridCol>
                <a:gridCol w="1750102">
                  <a:extLst>
                    <a:ext uri="{9D8B030D-6E8A-4147-A177-3AD203B41FA5}">
                      <a16:colId xmlns:a16="http://schemas.microsoft.com/office/drawing/2014/main" val="2724310755"/>
                    </a:ext>
                  </a:extLst>
                </a:gridCol>
                <a:gridCol w="1750102">
                  <a:extLst>
                    <a:ext uri="{9D8B030D-6E8A-4147-A177-3AD203B41FA5}">
                      <a16:colId xmlns:a16="http://schemas.microsoft.com/office/drawing/2014/main" val="1293507419"/>
                    </a:ext>
                  </a:extLst>
                </a:gridCol>
              </a:tblGrid>
              <a:tr h="858051">
                <a:tc>
                  <a:txBody>
                    <a:bodyPr/>
                    <a:lstStyle/>
                    <a:p>
                      <a:r>
                        <a:rPr lang="en-US" sz="2000" dirty="0"/>
                        <a:t>AJCC stage</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t>T </a:t>
                      </a:r>
                    </a:p>
                    <a:p>
                      <a:pPr algn="ctr"/>
                      <a:r>
                        <a:rPr lang="en-US" sz="2000" dirty="0"/>
                        <a:t>(Primary tumor)</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t>N </a:t>
                      </a:r>
                      <a:br>
                        <a:rPr lang="en-US" sz="2000" dirty="0"/>
                      </a:br>
                      <a:r>
                        <a:rPr lang="en-US" sz="2000" dirty="0"/>
                        <a:t>(Regional lymph nodes)</a:t>
                      </a:r>
                      <a:endParaRPr lang="en-US" sz="2000" dirty="0">
                        <a:latin typeface="Arial" panose="020B0604020202020204" pitchFamily="34" charset="0"/>
                        <a:cs typeface="Arial" panose="020B0604020202020204" pitchFamily="34" charset="0"/>
                      </a:endParaRPr>
                    </a:p>
                  </a:txBody>
                  <a:tcPr anchor="ctr"/>
                </a:tc>
                <a:tc>
                  <a:txBody>
                    <a:bodyPr/>
                    <a:lstStyle/>
                    <a:p>
                      <a:pPr algn="ctr"/>
                      <a:r>
                        <a:rPr lang="en-US" sz="2000" dirty="0"/>
                        <a:t>M </a:t>
                      </a:r>
                      <a:br>
                        <a:rPr lang="en-US" sz="2000" dirty="0"/>
                      </a:br>
                      <a:r>
                        <a:rPr lang="en-US" sz="2000" dirty="0"/>
                        <a:t>(Distant metastases)</a:t>
                      </a:r>
                      <a:endParaRPr lang="en-US" sz="20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25995589"/>
                  </a:ext>
                </a:extLst>
              </a:tr>
              <a:tr h="448791">
                <a:tc>
                  <a:txBody>
                    <a:bodyPr/>
                    <a:lstStyle/>
                    <a:p>
                      <a:r>
                        <a:rPr lang="en-US" sz="2000"/>
                        <a:t>IIA</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T2b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N0</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685673295"/>
                  </a:ext>
                </a:extLst>
              </a:tr>
              <a:tr h="212535">
                <a:tc>
                  <a:txBody>
                    <a:bodyPr/>
                    <a:lstStyle/>
                    <a:p>
                      <a:r>
                        <a:rPr lang="en-US" sz="2000"/>
                        <a:t>IIB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T1a/T1b/T1c</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09831325"/>
                  </a:ext>
                </a:extLst>
              </a:tr>
              <a:tr h="375645">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T2a/T2b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245045144"/>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T3</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N0</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348990240"/>
                  </a:ext>
                </a:extLst>
              </a:tr>
              <a:tr h="355343">
                <a:tc>
                  <a:txBody>
                    <a:bodyPr/>
                    <a:lstStyle/>
                    <a:p>
                      <a:r>
                        <a:rPr lang="en-US" sz="2000"/>
                        <a:t>IIIA</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T1a/T1b/T1c</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N2</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91992957"/>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T2a/T2b</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N2</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969237698"/>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T3</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0</a:t>
                      </a: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071386009"/>
                  </a:ext>
                </a:extLst>
              </a:tr>
              <a:tr h="355343">
                <a:tc>
                  <a:txBody>
                    <a:bodyPr/>
                    <a:lstStyle/>
                    <a:p>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T4</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t>N0/N1</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dirty="0"/>
                        <a:t>0</a:t>
                      </a:r>
                      <a:endParaRPr lang="en-US" sz="20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945689562"/>
                  </a:ext>
                </a:extLst>
              </a:tr>
            </a:tbl>
          </a:graphicData>
        </a:graphic>
      </p:graphicFrame>
      <p:sp>
        <p:nvSpPr>
          <p:cNvPr id="4" name="Right Arrow 3"/>
          <p:cNvSpPr/>
          <p:nvPr/>
        </p:nvSpPr>
        <p:spPr>
          <a:xfrm>
            <a:off x="7106706" y="2812542"/>
            <a:ext cx="978408" cy="336885"/>
          </a:xfrm>
          <a:prstGeom prst="rightArrow">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 name="TextBox 4"/>
          <p:cNvSpPr txBox="1"/>
          <p:nvPr/>
        </p:nvSpPr>
        <p:spPr>
          <a:xfrm>
            <a:off x="7102669" y="1628045"/>
            <a:ext cx="2226733"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cs typeface="Arial" panose="020B0604020202020204" pitchFamily="34" charset="0"/>
              </a:rPr>
              <a:t>5-year survival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cs typeface="Arial" panose="020B0604020202020204" pitchFamily="34" charset="0"/>
              </a:rPr>
              <a:t>(clinical stage</a:t>
            </a:r>
            <a:r>
              <a:rPr kumimoji="0" lang="en-US" sz="2300" b="1" i="0" u="none" strike="noStrike" kern="1200" cap="none" spc="0" normalizeH="0" baseline="0" noProof="0" dirty="0">
                <a:ln>
                  <a:noFill/>
                </a:ln>
                <a:effectLst/>
                <a:uLnTx/>
                <a:uFillTx/>
                <a:ea typeface="+mn-ea"/>
                <a:cs typeface="+mn-cs"/>
              </a:rPr>
              <a:t>)</a:t>
            </a:r>
          </a:p>
        </p:txBody>
      </p:sp>
      <p:sp>
        <p:nvSpPr>
          <p:cNvPr id="8" name="TextBox 7"/>
          <p:cNvSpPr txBox="1"/>
          <p:nvPr/>
        </p:nvSpPr>
        <p:spPr>
          <a:xfrm>
            <a:off x="7247467" y="5273526"/>
            <a:ext cx="4453466" cy="1446550"/>
          </a:xfrm>
          <a:prstGeom prst="rect">
            <a:avLst/>
          </a:prstGeom>
          <a:noFill/>
        </p:spPr>
        <p:txBody>
          <a:bodyPr wrap="square" rtlCol="0">
            <a:spAutoFit/>
          </a:bodyPr>
          <a:lstStyle/>
          <a:p>
            <a:r>
              <a:rPr lang="en-US" sz="2200" dirty="0">
                <a:latin typeface="Arial" panose="020B0604020202020204" pitchFamily="34" charset="0"/>
                <a:cs typeface="Arial" panose="020B0604020202020204" pitchFamily="34" charset="0"/>
              </a:rPr>
              <a:t>~500,000 people worldwide are diagnosed with potentially curable, surgically resectable lung cancer each year</a:t>
            </a:r>
          </a:p>
        </p:txBody>
      </p:sp>
      <p:sp>
        <p:nvSpPr>
          <p:cNvPr id="10" name="TextBox 9"/>
          <p:cNvSpPr txBox="1"/>
          <p:nvPr/>
        </p:nvSpPr>
        <p:spPr>
          <a:xfrm>
            <a:off x="9676537" y="1965203"/>
            <a:ext cx="1860884" cy="3046988"/>
          </a:xfrm>
          <a:prstGeom prst="rect">
            <a:avLst/>
          </a:prstGeom>
          <a:noFill/>
        </p:spPr>
        <p:txBody>
          <a:bodyPr wrap="square" rtlCol="0">
            <a:spAutoFit/>
          </a:bodyPr>
          <a:lstStyle/>
          <a:p>
            <a:pPr algn="ctr"/>
            <a:r>
              <a:rPr lang="en-US" sz="2000" b="1" dirty="0"/>
              <a:t>Tumors </a:t>
            </a:r>
            <a:r>
              <a:rPr lang="en-US" sz="2000" b="1" dirty="0">
                <a:cs typeface="Times New Roman" panose="02020603050405020304" pitchFamily="18" charset="0"/>
              </a:rPr>
              <a:t>≥4cm diameter</a:t>
            </a:r>
          </a:p>
          <a:p>
            <a:pPr algn="ctr"/>
            <a:endParaRPr lang="en-US" sz="1600" b="1" dirty="0">
              <a:cs typeface="Times New Roman" panose="02020603050405020304" pitchFamily="18" charset="0"/>
            </a:endParaRPr>
          </a:p>
          <a:p>
            <a:pPr algn="ctr"/>
            <a:r>
              <a:rPr lang="en-US" sz="2000" b="1" dirty="0">
                <a:cs typeface="Times New Roman" panose="02020603050405020304" pitchFamily="18" charset="0"/>
              </a:rPr>
              <a:t>and/or</a:t>
            </a:r>
          </a:p>
          <a:p>
            <a:pPr algn="ctr"/>
            <a:endParaRPr lang="en-US" sz="1600" b="1" dirty="0">
              <a:cs typeface="Times New Roman" panose="02020603050405020304" pitchFamily="18" charset="0"/>
            </a:endParaRPr>
          </a:p>
          <a:p>
            <a:pPr algn="ctr"/>
            <a:r>
              <a:rPr lang="en-US" sz="2000" b="1" dirty="0">
                <a:cs typeface="Times New Roman" panose="02020603050405020304" pitchFamily="18" charset="0"/>
              </a:rPr>
              <a:t>Lymph node positive</a:t>
            </a:r>
          </a:p>
          <a:p>
            <a:pPr algn="ctr"/>
            <a:endParaRPr lang="en-US" sz="2000" b="1" dirty="0">
              <a:cs typeface="Times New Roman" panose="02020603050405020304" pitchFamily="18" charset="0"/>
            </a:endParaRPr>
          </a:p>
          <a:p>
            <a:pPr algn="ctr"/>
            <a:r>
              <a:rPr lang="en-US" sz="2000" b="1" dirty="0">
                <a:cs typeface="Times New Roman" panose="02020603050405020304" pitchFamily="18" charset="0"/>
              </a:rPr>
              <a:t>8</a:t>
            </a:r>
            <a:r>
              <a:rPr lang="en-US" sz="2000" b="1" baseline="30000" dirty="0">
                <a:cs typeface="Times New Roman" panose="02020603050405020304" pitchFamily="18" charset="0"/>
              </a:rPr>
              <a:t>th</a:t>
            </a:r>
            <a:r>
              <a:rPr lang="en-US" sz="2000" b="1" dirty="0">
                <a:cs typeface="Times New Roman" panose="02020603050405020304" pitchFamily="18" charset="0"/>
              </a:rPr>
              <a:t> ed stage</a:t>
            </a:r>
          </a:p>
          <a:p>
            <a:pPr algn="ctr"/>
            <a:r>
              <a:rPr lang="en-US" sz="2000" b="1" dirty="0">
                <a:cs typeface="Times New Roman" panose="02020603050405020304" pitchFamily="18" charset="0"/>
              </a:rPr>
              <a:t>II-IIIA</a:t>
            </a:r>
            <a:endParaRPr lang="en-US" sz="2000" b="1" dirty="0"/>
          </a:p>
        </p:txBody>
      </p:sp>
      <p:sp>
        <p:nvSpPr>
          <p:cNvPr id="9" name="Oval 8"/>
          <p:cNvSpPr/>
          <p:nvPr/>
        </p:nvSpPr>
        <p:spPr>
          <a:xfrm>
            <a:off x="9326757" y="1514258"/>
            <a:ext cx="2509644" cy="3699505"/>
          </a:xfrm>
          <a:prstGeom prst="ellipse">
            <a:avLst/>
          </a:prstGeom>
          <a:noFill/>
          <a:ln w="603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3">
            <a:extLst>
              <a:ext uri="{FF2B5EF4-FFF2-40B4-BE49-F238E27FC236}">
                <a16:creationId xmlns:a16="http://schemas.microsoft.com/office/drawing/2014/main" id="{CD08E00E-07BB-7D83-DAF1-26EE7BC0E662}"/>
              </a:ext>
            </a:extLst>
          </p:cNvPr>
          <p:cNvSpPr/>
          <p:nvPr/>
        </p:nvSpPr>
        <p:spPr>
          <a:xfrm>
            <a:off x="7106706" y="3630855"/>
            <a:ext cx="978408" cy="336885"/>
          </a:xfrm>
          <a:prstGeom prst="rightArrow">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Right Arrow 3">
            <a:extLst>
              <a:ext uri="{FF2B5EF4-FFF2-40B4-BE49-F238E27FC236}">
                <a16:creationId xmlns:a16="http://schemas.microsoft.com/office/drawing/2014/main" id="{70A93734-69B0-2BA0-B91F-7E79A83A737C}"/>
              </a:ext>
            </a:extLst>
          </p:cNvPr>
          <p:cNvSpPr/>
          <p:nvPr/>
        </p:nvSpPr>
        <p:spPr>
          <a:xfrm>
            <a:off x="7106706" y="4438140"/>
            <a:ext cx="978408" cy="336885"/>
          </a:xfrm>
          <a:prstGeom prst="rightArrow">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TextBox 13">
            <a:extLst>
              <a:ext uri="{FF2B5EF4-FFF2-40B4-BE49-F238E27FC236}">
                <a16:creationId xmlns:a16="http://schemas.microsoft.com/office/drawing/2014/main" id="{56F06DB1-8906-3F45-6924-E752FA566338}"/>
              </a:ext>
            </a:extLst>
          </p:cNvPr>
          <p:cNvSpPr txBox="1"/>
          <p:nvPr/>
        </p:nvSpPr>
        <p:spPr>
          <a:xfrm>
            <a:off x="8114792" y="2757846"/>
            <a:ext cx="890016" cy="4462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ea typeface="+mn-ea"/>
                <a:cs typeface="+mn-cs"/>
              </a:rPr>
              <a:t>60%</a:t>
            </a:r>
          </a:p>
        </p:txBody>
      </p:sp>
      <p:sp>
        <p:nvSpPr>
          <p:cNvPr id="15" name="TextBox 14">
            <a:extLst>
              <a:ext uri="{FF2B5EF4-FFF2-40B4-BE49-F238E27FC236}">
                <a16:creationId xmlns:a16="http://schemas.microsoft.com/office/drawing/2014/main" id="{BDFD0153-E3DE-E7DD-5802-E8513064ECC3}"/>
              </a:ext>
            </a:extLst>
          </p:cNvPr>
          <p:cNvSpPr txBox="1"/>
          <p:nvPr/>
        </p:nvSpPr>
        <p:spPr>
          <a:xfrm>
            <a:off x="8117920" y="3576159"/>
            <a:ext cx="894234" cy="4462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ea typeface="+mn-ea"/>
                <a:cs typeface="+mn-cs"/>
              </a:rPr>
              <a:t>53%</a:t>
            </a:r>
          </a:p>
        </p:txBody>
      </p:sp>
      <p:sp>
        <p:nvSpPr>
          <p:cNvPr id="16" name="TextBox 15">
            <a:extLst>
              <a:ext uri="{FF2B5EF4-FFF2-40B4-BE49-F238E27FC236}">
                <a16:creationId xmlns:a16="http://schemas.microsoft.com/office/drawing/2014/main" id="{D5DE6AC9-B7F8-23FD-80FE-2C888CCC3493}"/>
              </a:ext>
            </a:extLst>
          </p:cNvPr>
          <p:cNvSpPr txBox="1"/>
          <p:nvPr/>
        </p:nvSpPr>
        <p:spPr>
          <a:xfrm>
            <a:off x="8151646" y="4383444"/>
            <a:ext cx="816308" cy="4462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a:ln>
                  <a:noFill/>
                </a:ln>
                <a:effectLst/>
                <a:uLnTx/>
                <a:uFillTx/>
                <a:ea typeface="+mn-ea"/>
                <a:cs typeface="+mn-cs"/>
              </a:rPr>
              <a:t>36%</a:t>
            </a:r>
          </a:p>
        </p:txBody>
      </p:sp>
      <p:sp>
        <p:nvSpPr>
          <p:cNvPr id="17" name="Footer Placeholder 16">
            <a:extLst>
              <a:ext uri="{FF2B5EF4-FFF2-40B4-BE49-F238E27FC236}">
                <a16:creationId xmlns:a16="http://schemas.microsoft.com/office/drawing/2014/main" id="{43145835-C986-A963-8297-F79ED23F7D5C}"/>
              </a:ext>
            </a:extLst>
          </p:cNvPr>
          <p:cNvSpPr>
            <a:spLocks noGrp="1"/>
          </p:cNvSpPr>
          <p:nvPr>
            <p:ph type="ftr" sz="quarter" idx="3"/>
          </p:nvPr>
        </p:nvSpPr>
        <p:spPr/>
        <p:txBody>
          <a:bodyPr/>
          <a:lstStyle/>
          <a:p>
            <a:r>
              <a:rPr lang="en-US" dirty="0" err="1"/>
              <a:t>AJCC</a:t>
            </a:r>
            <a:r>
              <a:rPr lang="en-US" dirty="0"/>
              <a:t>, American Joint Commission on Cancer; NSCLC, non-small cell lung cancer</a:t>
            </a:r>
          </a:p>
          <a:p>
            <a:r>
              <a:rPr lang="en-US" dirty="0" err="1"/>
              <a:t>Detterbeck</a:t>
            </a:r>
            <a:r>
              <a:rPr lang="en-US" dirty="0"/>
              <a:t> FC. </a:t>
            </a:r>
            <a:r>
              <a:rPr lang="en-US" i="1" dirty="0"/>
              <a:t>J </a:t>
            </a:r>
            <a:r>
              <a:rPr lang="en-US" i="1" dirty="0" err="1"/>
              <a:t>Thorac</a:t>
            </a:r>
            <a:r>
              <a:rPr lang="en-US" i="1" dirty="0"/>
              <a:t> Cardiovasc Surg. </a:t>
            </a:r>
            <a:r>
              <a:rPr lang="en-US" dirty="0"/>
              <a:t>2018;155(1):356-359. </a:t>
            </a:r>
            <a:r>
              <a:rPr lang="en-US" dirty="0" err="1"/>
              <a:t>doi</a:t>
            </a:r>
            <a:r>
              <a:rPr lang="en-US" dirty="0"/>
              <a:t>: 10.1016/j.jtcvs.2017.08.138</a:t>
            </a:r>
          </a:p>
        </p:txBody>
      </p:sp>
    </p:spTree>
    <p:extLst>
      <p:ext uri="{BB962C8B-B14F-4D97-AF65-F5344CB8AC3E}">
        <p14:creationId xmlns:p14="http://schemas.microsoft.com/office/powerpoint/2010/main" val="655032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1EF2CB68-E38E-45A0-BA38-9ADBFCB97502}"/>
              </a:ext>
            </a:extLst>
          </p:cNvPr>
          <p:cNvSpPr txBox="1"/>
          <p:nvPr>
            <p:custDataLst>
              <p:tags r:id="rId1"/>
            </p:custDataLst>
          </p:nvPr>
        </p:nvSpPr>
        <p:spPr>
          <a:xfrm>
            <a:off x="635316" y="5786609"/>
            <a:ext cx="11046658" cy="650947"/>
          </a:xfrm>
          <a:prstGeom prst="rect">
            <a:avLst/>
          </a:prstGeom>
          <a:noFill/>
        </p:spPr>
        <p:txBody>
          <a:bodyPr vert="horz" wrap="square" lIns="0" tIns="0" rIns="0" bIns="0" rtlCol="0" anchor="b" anchorCtr="0">
            <a:spAutoFit/>
          </a:bodyPr>
          <a:lstStyle/>
          <a:p>
            <a:pPr marL="0" marR="0" lvl="0" indent="0" algn="l" defTabSz="457189" rtl="0" eaLnBrk="1" fontAlgn="auto" latinLnBrk="0" hangingPunct="1">
              <a:lnSpc>
                <a:spcPct val="90000"/>
              </a:lnSpc>
              <a:spcBef>
                <a:spcPts val="0"/>
              </a:spcBef>
              <a:spcAft>
                <a:spcPts val="0"/>
              </a:spcAft>
              <a:buClr>
                <a:prstClr val="black"/>
              </a:buClr>
              <a:buSzTx/>
              <a:buFontTx/>
              <a:buNone/>
              <a:tabLst/>
              <a:defRPr/>
            </a:pPr>
            <a:r>
              <a:rPr kumimoji="0" lang="en-US" sz="1100" b="1" i="0" u="none" strike="noStrike" kern="1200" cap="none" spc="0" normalizeH="0" baseline="0" noProof="0" dirty="0">
                <a:ln>
                  <a:noFill/>
                </a:ln>
                <a:solidFill>
                  <a:srgbClr val="595454"/>
                </a:solidFill>
                <a:effectLst/>
                <a:uLnTx/>
                <a:uFillTx/>
                <a:ea typeface="+mn-ea"/>
                <a:cs typeface="Arial" panose="020B0604020202020204" pitchFamily="34" charset="0"/>
              </a:rPr>
              <a:t>Database lock: October 20, 2021​; minimum follow-up: 21 months for </a:t>
            </a:r>
            <a:r>
              <a:rPr kumimoji="0" lang="en-US" sz="1100" b="1" i="0" u="none" strike="noStrike" kern="1200" cap="none" spc="0" normalizeH="0" baseline="0" noProof="0" dirty="0" err="1">
                <a:ln>
                  <a:noFill/>
                </a:ln>
                <a:solidFill>
                  <a:srgbClr val="595454"/>
                </a:solidFill>
                <a:effectLst/>
                <a:uLnTx/>
                <a:uFillTx/>
                <a:ea typeface="+mn-ea"/>
                <a:cs typeface="Arial" panose="020B0604020202020204" pitchFamily="34" charset="0"/>
              </a:rPr>
              <a:t>NIVO</a:t>
            </a:r>
            <a:r>
              <a:rPr kumimoji="0" lang="en-US" sz="1100" b="1" i="0" u="none" strike="noStrike" kern="1200" cap="none" spc="0" normalizeH="0" baseline="0" noProof="0" dirty="0">
                <a:ln>
                  <a:noFill/>
                </a:ln>
                <a:solidFill>
                  <a:srgbClr val="595454"/>
                </a:solidFill>
                <a:effectLst/>
                <a:uLnTx/>
                <a:uFillTx/>
                <a:ea typeface="+mn-ea"/>
                <a:cs typeface="Arial" panose="020B0604020202020204" pitchFamily="34" charset="0"/>
              </a:rPr>
              <a:t> (nivolumab) + chemo and chemo arms; median follow-up, 29.5 months</a:t>
            </a:r>
            <a:endParaRPr kumimoji="0" lang="en-US" sz="1100" b="1" i="0" u="none" strike="sngStrike" kern="1200" cap="none" spc="0" normalizeH="0" baseline="0" noProof="0" dirty="0">
              <a:ln>
                <a:noFill/>
              </a:ln>
              <a:solidFill>
                <a:srgbClr val="595454"/>
              </a:solidFill>
              <a:effectLst/>
              <a:uLnTx/>
              <a:uFillTx/>
              <a:ea typeface="+mn-ea"/>
              <a:cs typeface="Arial" panose="020B0604020202020204" pitchFamily="34" charset="0"/>
            </a:endParaRPr>
          </a:p>
          <a:p>
            <a:pPr marL="0" marR="0" lvl="0" indent="0" algn="l" defTabSz="457189" rtl="0" eaLnBrk="1" fontAlgn="auto" latinLnBrk="0" hangingPunct="1">
              <a:lnSpc>
                <a:spcPct val="90000"/>
              </a:lnSpc>
              <a:spcBef>
                <a:spcPts val="0"/>
              </a:spcBef>
              <a:spcAft>
                <a:spcPts val="0"/>
              </a:spcAft>
              <a:buClr>
                <a:prstClr val="black"/>
              </a:buClr>
              <a:buSzTx/>
              <a:buFontTx/>
              <a:buNone/>
              <a:tabLst/>
              <a:defRPr/>
            </a:pPr>
            <a:r>
              <a:rPr kumimoji="0" lang="en-US" sz="900" b="0" i="0" u="none" strike="noStrike" kern="0" cap="none" spc="0" normalizeH="0" baseline="30000" noProof="0" dirty="0">
                <a:ln>
                  <a:noFill/>
                </a:ln>
                <a:solidFill>
                  <a:srgbClr val="595454"/>
                </a:solidFill>
                <a:effectLst/>
                <a:uLnTx/>
                <a:uFillTx/>
                <a:ea typeface="+mn-lt"/>
                <a:cs typeface="Arial"/>
              </a:rPr>
              <a:t>a</a:t>
            </a:r>
            <a:r>
              <a:rPr kumimoji="0" lang="en-US" sz="900" b="0" i="0" u="none" strike="noStrike" kern="0" cap="none" spc="0" normalizeH="0" baseline="0" noProof="0" dirty="0">
                <a:ln>
                  <a:noFill/>
                </a:ln>
                <a:solidFill>
                  <a:srgbClr val="595454"/>
                </a:solidFill>
                <a:effectLst/>
                <a:uLnTx/>
                <a:uFillTx/>
                <a:ea typeface="+mn-lt"/>
                <a:cs typeface="Arial"/>
              </a:rPr>
              <a:t>NCT02998528; </a:t>
            </a:r>
            <a:r>
              <a:rPr kumimoji="0" lang="en-US" sz="900" b="0" i="0" u="none" strike="noStrike" kern="0" cap="none" spc="0" normalizeH="0" baseline="30000" noProof="0" dirty="0" err="1">
                <a:ln>
                  <a:noFill/>
                </a:ln>
                <a:solidFill>
                  <a:srgbClr val="595454"/>
                </a:solidFill>
                <a:effectLst/>
                <a:uLnTx/>
                <a:uFillTx/>
                <a:ea typeface="+mn-lt"/>
                <a:cs typeface="Arial"/>
              </a:rPr>
              <a:t>b</a:t>
            </a:r>
            <a:r>
              <a:rPr kumimoji="0" lang="en-US" sz="900" b="0" i="0" u="none" strike="noStrike" kern="0" cap="none" spc="0" normalizeH="0" baseline="0" noProof="0" dirty="0" err="1">
                <a:ln>
                  <a:noFill/>
                </a:ln>
                <a:solidFill>
                  <a:srgbClr val="595454"/>
                </a:solidFill>
                <a:effectLst/>
                <a:uLnTx/>
                <a:uFillTx/>
                <a:ea typeface="+mn-lt"/>
                <a:cs typeface="Arial"/>
              </a:rPr>
              <a:t>TNM</a:t>
            </a:r>
            <a:r>
              <a:rPr kumimoji="0" lang="en-US" sz="900" b="0" i="0" u="none" strike="noStrike" kern="0" cap="none" spc="0" normalizeH="0" baseline="0" noProof="0" dirty="0">
                <a:ln>
                  <a:noFill/>
                </a:ln>
                <a:solidFill>
                  <a:srgbClr val="595454"/>
                </a:solidFill>
                <a:effectLst/>
                <a:uLnTx/>
                <a:uFillTx/>
                <a:ea typeface="+mn-lt"/>
                <a:cs typeface="Arial"/>
              </a:rPr>
              <a:t> Classification of Malignant Tumors 7</a:t>
            </a:r>
            <a:r>
              <a:rPr kumimoji="0" lang="en-US" sz="900" b="0" i="0" u="none" strike="noStrike" kern="0" cap="none" spc="0" normalizeH="0" baseline="30000" noProof="0" dirty="0">
                <a:ln>
                  <a:noFill/>
                </a:ln>
                <a:solidFill>
                  <a:srgbClr val="595454"/>
                </a:solidFill>
                <a:effectLst/>
                <a:uLnTx/>
                <a:uFillTx/>
                <a:ea typeface="+mn-lt"/>
                <a:cs typeface="Arial"/>
              </a:rPr>
              <a:t>th</a:t>
            </a:r>
            <a:r>
              <a:rPr kumimoji="0" lang="en-US" sz="900" b="0" i="0" u="none" strike="noStrike" kern="0" cap="none" spc="0" normalizeH="0" baseline="0" noProof="0" dirty="0">
                <a:ln>
                  <a:noFill/>
                </a:ln>
                <a:solidFill>
                  <a:srgbClr val="595454"/>
                </a:solidFill>
                <a:effectLst/>
                <a:uLnTx/>
                <a:uFillTx/>
                <a:ea typeface="+mn-lt"/>
                <a:cs typeface="Arial"/>
              </a:rPr>
              <a:t> edition; </a:t>
            </a:r>
            <a:r>
              <a:rPr kumimoji="0" lang="en-US" sz="900" b="0" i="0" u="none" strike="noStrike" kern="0" cap="none" spc="0" normalizeH="0" baseline="30000" noProof="0" dirty="0" err="1">
                <a:ln>
                  <a:noFill/>
                </a:ln>
                <a:solidFill>
                  <a:srgbClr val="595454"/>
                </a:solidFill>
                <a:effectLst/>
                <a:uLnTx/>
                <a:uFillTx/>
                <a:ea typeface="+mn-lt"/>
                <a:cs typeface="Arial" panose="020B0604020202020204" pitchFamily="34" charset="0"/>
              </a:rPr>
              <a:t>c</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Determined</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by the PD-L1 </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IHC</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28-8 </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pharmDx</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assay (</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Dako</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d</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Included</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patients with PD-L1 expression status not evaluable and indeterminate;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e</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NSQ</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pemetrexed + cisplatin or paclitaxel + carboplatin; SQ: gemcitabine + cisplatin or paclitaxel + carboplatin;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f</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Vinorelbine</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 cisplatin, docetaxel + cisplatin, gemcitabine + cisplatin (SQ only), pemetrexed + cisplatin (</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NSQ</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only), or paclitaxel + carboplatin;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g</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Per</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healthcare professional choice;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h</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Times New Roman" panose="02020603050405020304" pitchFamily="18" charset="0"/>
              </a:rPr>
              <a:t>EFS</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defined as the time from randomization to any progression of disease precluding surgery, progression or recurrence of disease after surgery, progression for patients without surgery, or death due to </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mn-cs"/>
              </a:rPr>
              <a:t>any cause; </a:t>
            </a:r>
            <a:r>
              <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patients with subsequent therapy were censored at the last evaluable </a:t>
            </a:r>
            <a:r>
              <a:rPr kumimoji="0" lang="en-US" sz="900" b="0" i="0" u="none" strike="noStrike" kern="1200" cap="none" spc="0" normalizeH="0" baseline="0" dirty="0">
                <a:ln>
                  <a:noFill/>
                </a:ln>
                <a:solidFill>
                  <a:srgbClr val="595454"/>
                </a:solidFill>
                <a:effectLst/>
                <a:uLnTx/>
                <a:uFillTx/>
                <a:ea typeface="SimSun" panose="02010600030101010101" pitchFamily="2" charset="-122"/>
                <a:cs typeface="Arial" panose="020B0604020202020204" pitchFamily="34" charset="0"/>
              </a:rPr>
              <a:t>tumor</a:t>
            </a:r>
            <a:r>
              <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assessment on or prior to the date of subsequent therapy</a:t>
            </a:r>
            <a:r>
              <a:rPr kumimoji="0" lang="en-US" sz="900" b="0" i="0" u="none" strike="noStrike" kern="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a:t>
            </a:r>
            <a:endPar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endParaRPr>
          </a:p>
        </p:txBody>
      </p:sp>
      <p:sp>
        <p:nvSpPr>
          <p:cNvPr id="22" name="Title 1"/>
          <p:cNvSpPr>
            <a:spLocks noGrp="1"/>
          </p:cNvSpPr>
          <p:nvPr>
            <p:ph type="title"/>
          </p:nvPr>
        </p:nvSpPr>
        <p:spPr>
          <a:xfrm>
            <a:off x="609600" y="199506"/>
            <a:ext cx="10744200" cy="783504"/>
          </a:xfrm>
        </p:spPr>
        <p:txBody>
          <a:bodyPr/>
          <a:lstStyle/>
          <a:p>
            <a:r>
              <a:rPr lang="en-US" dirty="0" err="1"/>
              <a:t>CheckMate</a:t>
            </a:r>
            <a:r>
              <a:rPr lang="en-US" dirty="0"/>
              <a:t> 816 Study </a:t>
            </a:r>
            <a:r>
              <a:rPr lang="en-US" dirty="0" err="1"/>
              <a:t>Design</a:t>
            </a:r>
            <a:r>
              <a:rPr lang="en-US" baseline="30000" dirty="0" err="1"/>
              <a:t>a</a:t>
            </a:r>
            <a:endParaRPr lang="en-US" baseline="30000" dirty="0"/>
          </a:p>
        </p:txBody>
      </p:sp>
      <p:sp>
        <p:nvSpPr>
          <p:cNvPr id="5" name="Footer Placeholder 4">
            <a:extLst>
              <a:ext uri="{FF2B5EF4-FFF2-40B4-BE49-F238E27FC236}">
                <a16:creationId xmlns:a16="http://schemas.microsoft.com/office/drawing/2014/main" id="{AFE0C9EE-D722-1826-4860-5BB645EDF80B}"/>
              </a:ext>
            </a:extLst>
          </p:cNvPr>
          <p:cNvSpPr>
            <a:spLocks noGrp="1"/>
          </p:cNvSpPr>
          <p:nvPr>
            <p:ph type="ftr" sz="quarter" idx="3"/>
          </p:nvPr>
        </p:nvSpPr>
        <p:spPr/>
        <p:txBody>
          <a:bodyPr/>
          <a:lstStyle/>
          <a:p>
            <a:r>
              <a:rPr lang="en-US" dirty="0"/>
              <a:t>Forde PM, et al. </a:t>
            </a:r>
            <a:r>
              <a:rPr lang="en-US" i="1" dirty="0"/>
              <a:t>N </a:t>
            </a:r>
            <a:r>
              <a:rPr lang="en-US" i="1" dirty="0" err="1"/>
              <a:t>Engl</a:t>
            </a:r>
            <a:r>
              <a:rPr lang="en-US" i="1" dirty="0"/>
              <a:t> J Med. </a:t>
            </a:r>
            <a:r>
              <a:rPr lang="en-US" dirty="0"/>
              <a:t>2022;386:1973-85.</a:t>
            </a:r>
          </a:p>
        </p:txBody>
      </p:sp>
      <p:sp>
        <p:nvSpPr>
          <p:cNvPr id="30" name="Left Brace 29">
            <a:extLst>
              <a:ext uri="{FF2B5EF4-FFF2-40B4-BE49-F238E27FC236}">
                <a16:creationId xmlns:a16="http://schemas.microsoft.com/office/drawing/2014/main" id="{15D8D26F-98FC-4361-87F4-234A5D496609}"/>
              </a:ext>
            </a:extLst>
          </p:cNvPr>
          <p:cNvSpPr/>
          <p:nvPr/>
        </p:nvSpPr>
        <p:spPr>
          <a:xfrm>
            <a:off x="3674451" y="1959809"/>
            <a:ext cx="1021745" cy="1076325"/>
          </a:xfrm>
          <a:prstGeom prst="leftBrace">
            <a:avLst>
              <a:gd name="adj1" fmla="val 0"/>
              <a:gd name="adj2" fmla="val 48223"/>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3" name="Rectangle 32">
            <a:extLst>
              <a:ext uri="{FF2B5EF4-FFF2-40B4-BE49-F238E27FC236}">
                <a16:creationId xmlns:a16="http://schemas.microsoft.com/office/drawing/2014/main" id="{6E137E3D-0E6A-4418-A9F1-BA6055E11124}"/>
              </a:ext>
            </a:extLst>
          </p:cNvPr>
          <p:cNvSpPr/>
          <p:nvPr/>
        </p:nvSpPr>
        <p:spPr bwMode="auto">
          <a:xfrm>
            <a:off x="4744391" y="2621193"/>
            <a:ext cx="2792662" cy="822960"/>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1219170" rtl="0" eaLnBrk="1" fontAlgn="auto" latinLnBrk="0" hangingPunct="1">
              <a:lnSpc>
                <a:spcPct val="100000"/>
              </a:lnSpc>
              <a:spcBef>
                <a:spcPts val="300"/>
              </a:spcBef>
              <a:spcAft>
                <a:spcPts val="0"/>
              </a:spcAft>
              <a:buClrTx/>
              <a:buSzTx/>
              <a:buFontTx/>
              <a:buNone/>
              <a:tabLst/>
              <a:defRPr/>
            </a:pPr>
            <a:r>
              <a:rPr kumimoji="0" lang="en-US" sz="1600" b="1" i="0" u="none" strike="noStrike" kern="0" cap="none" spc="0" normalizeH="0" baseline="0" noProof="0" err="1">
                <a:ln>
                  <a:noFill/>
                </a:ln>
                <a:solidFill>
                  <a:srgbClr val="FFFFFF"/>
                </a:solidFill>
                <a:effectLst/>
                <a:uLnTx/>
                <a:uFillTx/>
                <a:ea typeface="+mn-ea"/>
                <a:cs typeface="Arial"/>
              </a:rPr>
              <a:t>Chemo</a:t>
            </a:r>
            <a:r>
              <a:rPr kumimoji="0" lang="en-US" sz="1600" b="1" i="0" u="none" strike="noStrike" kern="0" cap="none" spc="0" normalizeH="0" baseline="30000" noProof="0" err="1">
                <a:ln>
                  <a:noFill/>
                </a:ln>
                <a:solidFill>
                  <a:srgbClr val="FFFFFF"/>
                </a:solidFill>
                <a:effectLst/>
                <a:uLnTx/>
                <a:uFillTx/>
                <a:ea typeface="+mn-ea"/>
                <a:cs typeface="Arial"/>
              </a:rPr>
              <a:t>f</a:t>
            </a:r>
            <a:r>
              <a:rPr kumimoji="0" lang="en-US" sz="1600" b="0" i="0" u="none" strike="noStrike" kern="0" cap="none" spc="0" normalizeH="0" baseline="0" noProof="0">
                <a:ln>
                  <a:noFill/>
                </a:ln>
                <a:solidFill>
                  <a:srgbClr val="FFFFFF"/>
                </a:solidFill>
                <a:effectLst/>
                <a:uLnTx/>
                <a:uFillTx/>
                <a:ea typeface="+mn-ea"/>
                <a:cs typeface="Arial"/>
              </a:rPr>
              <a:t> </a:t>
            </a:r>
            <a:r>
              <a:rPr kumimoji="0" lang="en-US" sz="1200" b="1" i="0" u="none" strike="noStrike" kern="0" cap="none" spc="0" normalizeH="0" baseline="0" noProof="0">
                <a:ln>
                  <a:noFill/>
                </a:ln>
                <a:solidFill>
                  <a:srgbClr val="FFFFFF"/>
                </a:solidFill>
                <a:effectLst/>
                <a:uLnTx/>
                <a:uFillTx/>
                <a:ea typeface="+mn-ea"/>
                <a:cs typeface="Arial"/>
              </a:rPr>
              <a:t>Q3W</a:t>
            </a:r>
            <a:r>
              <a:rPr kumimoji="0" lang="en-US" sz="1400" b="1" i="0" u="none" strike="noStrike" kern="0" cap="none" spc="0" normalizeH="0" baseline="0" noProof="0">
                <a:ln>
                  <a:noFill/>
                </a:ln>
                <a:solidFill>
                  <a:srgbClr val="FFFFFF"/>
                </a:solidFill>
                <a:effectLst/>
                <a:uLnTx/>
                <a:uFillTx/>
                <a:ea typeface="+mn-ea"/>
                <a:cs typeface="Arial"/>
              </a:rPr>
              <a:t> </a:t>
            </a:r>
            <a:r>
              <a:rPr kumimoji="0" lang="en-US" sz="1200" b="1" i="0" u="none" strike="noStrike" kern="0" cap="none" spc="0" normalizeH="0" baseline="0" noProof="0">
                <a:ln>
                  <a:noFill/>
                </a:ln>
                <a:solidFill>
                  <a:srgbClr val="FFFFFF"/>
                </a:solidFill>
                <a:effectLst/>
                <a:uLnTx/>
                <a:uFillTx/>
                <a:ea typeface="+mn-ea"/>
                <a:cs typeface="Arial"/>
              </a:rPr>
              <a:t>(3 cycles)</a:t>
            </a:r>
          </a:p>
        </p:txBody>
      </p:sp>
      <p:sp>
        <p:nvSpPr>
          <p:cNvPr id="38" name="Rectangle 37">
            <a:extLst>
              <a:ext uri="{FF2B5EF4-FFF2-40B4-BE49-F238E27FC236}">
                <a16:creationId xmlns:a16="http://schemas.microsoft.com/office/drawing/2014/main" id="{BB247244-BA71-4C65-88E8-C68A1BDBC7D7}"/>
              </a:ext>
            </a:extLst>
          </p:cNvPr>
          <p:cNvSpPr/>
          <p:nvPr/>
        </p:nvSpPr>
        <p:spPr bwMode="auto">
          <a:xfrm>
            <a:off x="4744389" y="1545318"/>
            <a:ext cx="2792664" cy="822960"/>
          </a:xfrm>
          <a:prstGeom prst="rect">
            <a:avLst/>
          </a:prstGeom>
          <a:solidFill>
            <a:srgbClr val="138967"/>
          </a:solidFill>
          <a:ln w="12700" cap="flat" cmpd="sng" algn="ctr">
            <a:noFill/>
            <a:prstDash val="solid"/>
            <a:round/>
            <a:headEnd type="none" w="sm" len="sm"/>
            <a:tailEnd type="none" w="sm" len="sm"/>
          </a:ln>
          <a:effectLst/>
        </p:spPr>
        <p:txBody>
          <a:bodyPr vert="horz" wrap="square" lIns="34291" tIns="34291" rIns="34291" bIns="34291" numCol="1" rtlCol="0" anchor="ctr" anchorCtr="0" compatLnSpc="1">
            <a:prstTxWarp prst="textNoShape">
              <a:avLst/>
            </a:prstTxWarp>
            <a:noAutofit/>
          </a:bodyPr>
          <a:lstStyle/>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600" b="1" i="0" u="none" strike="noStrike" kern="0" cap="none" spc="0" normalizeH="0" baseline="0" noProof="0" dirty="0" err="1">
                <a:ln>
                  <a:noFill/>
                </a:ln>
                <a:solidFill>
                  <a:srgbClr val="FFFFFF"/>
                </a:solidFill>
                <a:effectLst/>
                <a:uLnTx/>
                <a:uFillTx/>
                <a:ea typeface="+mn-ea"/>
                <a:cs typeface="Arial"/>
              </a:rPr>
              <a:t>NIVO</a:t>
            </a:r>
            <a:r>
              <a:rPr kumimoji="0" lang="en-US" sz="1400" b="1" i="0" u="none" strike="noStrike" kern="0" cap="none" spc="0" normalizeH="0" baseline="0" noProof="0" dirty="0">
                <a:ln>
                  <a:noFill/>
                </a:ln>
                <a:solidFill>
                  <a:srgbClr val="FFFFFF"/>
                </a:solidFill>
                <a:effectLst/>
                <a:uLnTx/>
                <a:uFillTx/>
                <a:ea typeface="+mn-ea"/>
                <a:cs typeface="Arial"/>
              </a:rPr>
              <a:t> </a:t>
            </a:r>
            <a:r>
              <a:rPr kumimoji="0" lang="en-US" sz="1200" b="1" i="0" u="none" strike="noStrike" kern="0" cap="none" spc="0" normalizeH="0" baseline="0" noProof="0" dirty="0">
                <a:ln>
                  <a:noFill/>
                </a:ln>
                <a:solidFill>
                  <a:srgbClr val="FFFFFF"/>
                </a:solidFill>
                <a:effectLst/>
                <a:uLnTx/>
                <a:uFillTx/>
                <a:ea typeface="+mn-ea"/>
                <a:cs typeface="Arial"/>
              </a:rPr>
              <a:t>360 mg Q3W </a:t>
            </a:r>
            <a:br>
              <a:rPr kumimoji="0" lang="en-US" sz="1200" b="1" i="0" u="none" strike="noStrike" kern="0" cap="none" spc="0" normalizeH="0" baseline="0" noProof="0" dirty="0">
                <a:ln>
                  <a:noFill/>
                </a:ln>
                <a:solidFill>
                  <a:srgbClr val="FFFFFF"/>
                </a:solidFill>
                <a:effectLst/>
                <a:uLnTx/>
                <a:uFillTx/>
                <a:ea typeface="+mn-ea"/>
                <a:cs typeface="Arial" panose="020B0604020202020204" pitchFamily="34" charset="0"/>
              </a:rPr>
            </a:br>
            <a:r>
              <a:rPr kumimoji="0" lang="en-US" sz="1400" b="1" i="0" u="none" strike="noStrike" kern="0" cap="none" spc="0" normalizeH="0" baseline="0" noProof="0" dirty="0">
                <a:ln>
                  <a:noFill/>
                </a:ln>
                <a:solidFill>
                  <a:srgbClr val="FFFFFF"/>
                </a:solidFill>
                <a:effectLst/>
                <a:uLnTx/>
                <a:uFillTx/>
                <a:ea typeface="+mn-ea"/>
                <a:cs typeface="Arial"/>
              </a:rPr>
              <a:t>+ </a:t>
            </a:r>
            <a:endParaRPr kumimoji="0" lang="en-US" sz="1400" b="1" i="0" u="none" strike="noStrike" kern="0" cap="none" spc="0" normalizeH="0" baseline="0" noProof="0" dirty="0">
              <a:ln>
                <a:noFill/>
              </a:ln>
              <a:solidFill>
                <a:srgbClr val="FFFFFF"/>
              </a:solidFill>
              <a:effectLst/>
              <a:uLnTx/>
              <a:uFillTx/>
              <a:ea typeface="+mn-ea"/>
              <a:cs typeface="Arial" panose="020B0604020202020204" pitchFamily="34" charset="0"/>
            </a:endParaRPr>
          </a:p>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600" b="1" i="0" u="none" strike="noStrike" kern="0" cap="none" spc="0" normalizeH="0" baseline="0" noProof="0" dirty="0" err="1">
                <a:ln>
                  <a:noFill/>
                </a:ln>
                <a:solidFill>
                  <a:srgbClr val="FFFFFF"/>
                </a:solidFill>
                <a:effectLst/>
                <a:uLnTx/>
                <a:uFillTx/>
                <a:ea typeface="+mn-ea"/>
                <a:cs typeface="Arial"/>
              </a:rPr>
              <a:t>chemo</a:t>
            </a:r>
            <a:r>
              <a:rPr kumimoji="0" lang="en-US" sz="1600" b="1" i="0" u="none" strike="noStrike" kern="0" cap="none" spc="0" normalizeH="0" baseline="30000" noProof="0" dirty="0" err="1">
                <a:ln>
                  <a:noFill/>
                </a:ln>
                <a:solidFill>
                  <a:srgbClr val="FFFFFF"/>
                </a:solidFill>
                <a:effectLst/>
                <a:uLnTx/>
                <a:uFillTx/>
                <a:ea typeface="+mn-ea"/>
                <a:cs typeface="Arial"/>
              </a:rPr>
              <a:t>e</a:t>
            </a:r>
            <a:r>
              <a:rPr kumimoji="0" lang="en-US" sz="1400" b="0" i="0" u="none" strike="noStrike" kern="0" cap="none" spc="0" normalizeH="0" baseline="0" noProof="0" dirty="0">
                <a:ln>
                  <a:noFill/>
                </a:ln>
                <a:solidFill>
                  <a:srgbClr val="FFFFFF"/>
                </a:solidFill>
                <a:effectLst/>
                <a:uLnTx/>
                <a:uFillTx/>
                <a:ea typeface="+mn-ea"/>
                <a:cs typeface="Arial"/>
              </a:rPr>
              <a:t> </a:t>
            </a:r>
            <a:r>
              <a:rPr kumimoji="0" lang="en-US" sz="1200" b="1" i="0" u="none" strike="noStrike" kern="0" cap="none" spc="0" normalizeH="0" baseline="0" noProof="0" dirty="0">
                <a:ln>
                  <a:noFill/>
                </a:ln>
                <a:solidFill>
                  <a:srgbClr val="FFFFFF"/>
                </a:solidFill>
                <a:effectLst/>
                <a:uLnTx/>
                <a:uFillTx/>
                <a:ea typeface="+mn-ea"/>
                <a:cs typeface="Arial"/>
              </a:rPr>
              <a:t>Q3W</a:t>
            </a:r>
            <a:r>
              <a:rPr kumimoji="0" lang="en-US" sz="1400" b="1" i="0" u="none" strike="noStrike" kern="0" cap="none" spc="0" normalizeH="0" baseline="0" noProof="0" dirty="0">
                <a:ln>
                  <a:noFill/>
                </a:ln>
                <a:solidFill>
                  <a:srgbClr val="FFFFFF"/>
                </a:solidFill>
                <a:effectLst/>
                <a:uLnTx/>
                <a:uFillTx/>
                <a:ea typeface="+mn-ea"/>
                <a:cs typeface="Arial"/>
              </a:rPr>
              <a:t> </a:t>
            </a:r>
            <a:r>
              <a:rPr kumimoji="0" lang="en-US" sz="1200" b="1" i="0" u="none" strike="noStrike" kern="0" cap="none" spc="0" normalizeH="0" baseline="0" noProof="0" dirty="0">
                <a:ln>
                  <a:noFill/>
                </a:ln>
                <a:solidFill>
                  <a:srgbClr val="FFFFFF"/>
                </a:solidFill>
                <a:effectLst/>
                <a:uLnTx/>
                <a:uFillTx/>
                <a:ea typeface="+mn-ea"/>
                <a:cs typeface="Arial"/>
              </a:rPr>
              <a:t>(3 cycles)</a:t>
            </a:r>
            <a:endParaRPr kumimoji="0" lang="en-US" sz="1200" b="1" i="0" u="none" strike="noStrike" kern="0" cap="none" spc="0" normalizeH="0" baseline="30000" noProof="0" dirty="0">
              <a:ln>
                <a:noFill/>
              </a:ln>
              <a:solidFill>
                <a:srgbClr val="FFFFFF"/>
              </a:solidFill>
              <a:effectLst/>
              <a:uLnTx/>
              <a:uFillTx/>
              <a:ea typeface="+mn-ea"/>
              <a:cs typeface="Arial"/>
            </a:endParaRPr>
          </a:p>
        </p:txBody>
      </p:sp>
      <p:sp>
        <p:nvSpPr>
          <p:cNvPr id="39" name="Oval 38">
            <a:extLst>
              <a:ext uri="{FF2B5EF4-FFF2-40B4-BE49-F238E27FC236}">
                <a16:creationId xmlns:a16="http://schemas.microsoft.com/office/drawing/2014/main" id="{1E8AB7F2-82D4-4552-8F12-53DC185A0A8E}"/>
              </a:ext>
            </a:extLst>
          </p:cNvPr>
          <p:cNvSpPr/>
          <p:nvPr/>
        </p:nvSpPr>
        <p:spPr bwMode="auto">
          <a:xfrm>
            <a:off x="3453614" y="2247595"/>
            <a:ext cx="457200" cy="455340"/>
          </a:xfrm>
          <a:prstGeom prst="ellipse">
            <a:avLst/>
          </a:prstGeom>
          <a:solidFill>
            <a:srgbClr val="595454"/>
          </a:solidFill>
          <a:ln>
            <a:noFill/>
            <a:headEnd type="none" w="med" len="med"/>
            <a:tailEnd type="none" w="med" len="med"/>
          </a:ln>
          <a:effectLst/>
          <a:scene3d>
            <a:camera prst="orthographicFront">
              <a:rot lat="0" lon="0" rev="0"/>
            </a:camera>
            <a:lightRig rig="threePt" dir="t">
              <a:rot lat="0" lon="0" rev="1200000"/>
            </a:lightRig>
          </a:scene3d>
          <a:sp3d/>
        </p:spPr>
        <p:txBody>
          <a:bodyPr wrap="none" anchor="ctr">
            <a:noAutofit/>
          </a:bodyPr>
          <a:lstStyle/>
          <a:p>
            <a:pPr marL="0" marR="0" lvl="0" indent="0" algn="ctr" defTabSz="914377" rtl="0" eaLnBrk="1" fontAlgn="auto" latinLnBrk="0" hangingPunct="1">
              <a:lnSpc>
                <a:spcPct val="100000"/>
              </a:lnSpc>
              <a:spcBef>
                <a:spcPts val="30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ea typeface="+mn-ea"/>
                <a:cs typeface="Arial" panose="020B0604020202020204" pitchFamily="34" charset="0"/>
              </a:rPr>
              <a:t>R</a:t>
            </a:r>
          </a:p>
          <a:p>
            <a:pPr marL="0" marR="0" lvl="0" indent="0" algn="ctr" defTabSz="914377" rtl="0" eaLnBrk="1" fontAlgn="auto" latinLnBrk="0" hangingPunct="1">
              <a:lnSpc>
                <a:spcPct val="100000"/>
              </a:lnSpc>
              <a:spcBef>
                <a:spcPts val="30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ea typeface="+mn-ea"/>
                <a:cs typeface="Arial" panose="020B0604020202020204" pitchFamily="34" charset="0"/>
              </a:rPr>
              <a:t>1:1</a:t>
            </a:r>
          </a:p>
        </p:txBody>
      </p:sp>
      <p:sp>
        <p:nvSpPr>
          <p:cNvPr id="40" name="Rounded Rectangle 38">
            <a:extLst>
              <a:ext uri="{FF2B5EF4-FFF2-40B4-BE49-F238E27FC236}">
                <a16:creationId xmlns:a16="http://schemas.microsoft.com/office/drawing/2014/main" id="{623C060B-F5FA-4A0C-9B0F-EDE57646C63C}"/>
              </a:ext>
            </a:extLst>
          </p:cNvPr>
          <p:cNvSpPr/>
          <p:nvPr/>
        </p:nvSpPr>
        <p:spPr bwMode="auto">
          <a:xfrm>
            <a:off x="384048" y="1074692"/>
            <a:ext cx="2971292" cy="2678358"/>
          </a:xfrm>
          <a:prstGeom prst="roundRect">
            <a:avLst>
              <a:gd name="adj" fmla="val 0"/>
            </a:avLst>
          </a:prstGeom>
          <a:solidFill>
            <a:schemeClr val="bg1"/>
          </a:solidFill>
          <a:ln w="28575" cap="flat" cmpd="sng" algn="ctr">
            <a:solidFill>
              <a:schemeClr val="tx1"/>
            </a:solidFill>
            <a:prstDash val="solid"/>
            <a:round/>
            <a:headEnd type="none" w="sm" len="sm"/>
            <a:tailEnd type="none" w="sm" len="sm"/>
          </a:ln>
          <a:effectLst/>
        </p:spPr>
        <p:txBody>
          <a:bodyPr vert="horz" wrap="square" lIns="91440" tIns="91440" rIns="91440" bIns="91440" numCol="1" rtlCol="0" anchor="ctr" anchorCtr="0" compatLnSpc="1">
            <a:prstTxWarp prst="textNoShape">
              <a:avLst/>
            </a:prstTxWarp>
            <a:noAutofit/>
          </a:bodyPr>
          <a:lstStyle/>
          <a:p>
            <a:pPr marL="0" marR="0" lvl="0" indent="0" algn="l" defTabSz="860404" rtl="0" eaLnBrk="0" fontAlgn="auto" latinLnBrk="0" hangingPunct="0">
              <a:lnSpc>
                <a:spcPct val="100000"/>
              </a:lnSpc>
              <a:spcBef>
                <a:spcPts val="300"/>
              </a:spcBef>
              <a:spcAft>
                <a:spcPts val="300"/>
              </a:spcAft>
              <a:buClr>
                <a:srgbClr val="FFE947"/>
              </a:buClr>
              <a:buSzTx/>
              <a:buFontTx/>
              <a:buNone/>
              <a:tabLst/>
              <a:defRPr/>
            </a:pP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Key eligibility criteria</a:t>
            </a:r>
          </a:p>
          <a:p>
            <a:pPr marL="256032" marR="0" lvl="0" indent="-173736" algn="l" defTabSz="860404" rtl="0" eaLnBrk="0" fontAlgn="auto" latinLnBrk="0" hangingPunct="0">
              <a:lnSpc>
                <a:spcPct val="100000"/>
              </a:lnSpc>
              <a:spcBef>
                <a:spcPts val="300"/>
              </a:spcBef>
              <a:spcAft>
                <a:spcPts val="0"/>
              </a:spcAft>
              <a:buClr>
                <a:srgbClr val="595454"/>
              </a:buClr>
              <a:buSzTx/>
              <a:buFont typeface="Arial" panose="020B0604020202020204" pitchFamily="34" charset="0"/>
              <a:buChar char="•"/>
              <a:tabLst/>
              <a:defRPr/>
            </a:pP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Newly diagnosed, resectable, stage </a:t>
            </a:r>
            <a:r>
              <a:rPr kumimoji="0" lang="en-US" sz="1400" b="0" i="0" u="none" strike="noStrike" kern="0" cap="none" spc="0" normalizeH="0" baseline="0" noProof="0" dirty="0" err="1">
                <a:ln>
                  <a:noFill/>
                </a:ln>
                <a:solidFill>
                  <a:srgbClr val="595454"/>
                </a:solidFill>
                <a:effectLst/>
                <a:uLnTx/>
                <a:uFillTx/>
                <a:ea typeface="+mn-ea"/>
                <a:cs typeface="Arial" panose="020B0604020202020204" pitchFamily="34" charset="0"/>
              </a:rPr>
              <a:t>IB</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(≥4 cm)–IIIA NSCLC </a:t>
            </a:r>
            <a:b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b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(per </a:t>
            </a:r>
            <a:r>
              <a:rPr kumimoji="0" lang="en-US" sz="1400" b="0" i="0" u="none" strike="noStrike" kern="0" cap="none" spc="0" normalizeH="0" baseline="0" noProof="0" dirty="0" err="1">
                <a:ln>
                  <a:noFill/>
                </a:ln>
                <a:solidFill>
                  <a:srgbClr val="595454"/>
                </a:solidFill>
                <a:effectLst/>
                <a:uLnTx/>
                <a:uFillTx/>
                <a:ea typeface="+mn-ea"/>
                <a:cs typeface="Arial" panose="020B0604020202020204" pitchFamily="34" charset="0"/>
              </a:rPr>
              <a:t>AJCC</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7</a:t>
            </a:r>
            <a:r>
              <a:rPr kumimoji="0" lang="en-US" sz="1400" b="0" i="0" u="none" strike="noStrike" kern="0" cap="none" spc="0" normalizeH="0" baseline="30000" noProof="0" dirty="0">
                <a:ln>
                  <a:noFill/>
                </a:ln>
                <a:solidFill>
                  <a:srgbClr val="595454"/>
                </a:solidFill>
                <a:effectLst/>
                <a:uLnTx/>
                <a:uFillTx/>
                <a:ea typeface="+mn-ea"/>
                <a:cs typeface="Arial" panose="020B0604020202020204" pitchFamily="34" charset="0"/>
              </a:rPr>
              <a:t>th</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a:t>
            </a:r>
            <a:r>
              <a:rPr kumimoji="0" lang="en-US" sz="1400" b="0" i="0" u="none" strike="noStrike" kern="0" cap="none" spc="0" normalizeH="0" baseline="0" noProof="0" dirty="0" err="1">
                <a:ln>
                  <a:noFill/>
                </a:ln>
                <a:solidFill>
                  <a:srgbClr val="595454"/>
                </a:solidFill>
                <a:effectLst/>
                <a:uLnTx/>
                <a:uFillTx/>
                <a:ea typeface="+mn-ea"/>
                <a:cs typeface="Arial" panose="020B0604020202020204" pitchFamily="34" charset="0"/>
              </a:rPr>
              <a:t>edition</a:t>
            </a:r>
            <a:r>
              <a:rPr kumimoji="0" lang="en-US" sz="1400" b="0" i="0" u="none" strike="noStrike" kern="0" cap="none" spc="0" normalizeH="0" baseline="30000" noProof="0" dirty="0" err="1">
                <a:ln>
                  <a:noFill/>
                </a:ln>
                <a:solidFill>
                  <a:srgbClr val="595454"/>
                </a:solidFill>
                <a:effectLst/>
                <a:uLnTx/>
                <a:uFillTx/>
                <a:ea typeface="+mn-ea"/>
                <a:cs typeface="Arial" panose="020B0604020202020204" pitchFamily="34" charset="0"/>
              </a:rPr>
              <a:t>b</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a:t>
            </a:r>
          </a:p>
          <a:p>
            <a:pPr marL="256032" marR="0" lvl="0" indent="-173736" algn="l" defTabSz="860404" rtl="0" eaLnBrk="0" fontAlgn="auto" latinLnBrk="0" hangingPunct="0">
              <a:lnSpc>
                <a:spcPct val="100000"/>
              </a:lnSpc>
              <a:spcBef>
                <a:spcPts val="300"/>
              </a:spcBef>
              <a:spcAft>
                <a:spcPts val="0"/>
              </a:spcAft>
              <a:buClr>
                <a:srgbClr val="595454"/>
              </a:buClr>
              <a:buSzTx/>
              <a:buFont typeface="Arial" panose="020B0604020202020204" pitchFamily="34" charset="0"/>
              <a:buChar char="•"/>
              <a:tabLst/>
              <a:defRPr/>
            </a:pPr>
            <a:r>
              <a:rPr kumimoji="0" lang="en-US" sz="1400" b="0" i="0" u="none" strike="noStrike" kern="0" cap="none" spc="0" normalizeH="0" baseline="0" noProof="0" dirty="0" err="1">
                <a:ln>
                  <a:noFill/>
                </a:ln>
                <a:solidFill>
                  <a:srgbClr val="595454"/>
                </a:solidFill>
                <a:effectLst/>
                <a:uLnTx/>
                <a:uFillTx/>
                <a:ea typeface="+mn-ea"/>
                <a:cs typeface="Arial" panose="020B0604020202020204" pitchFamily="34" charset="0"/>
              </a:rPr>
              <a:t>ECOG</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PS 0–1</a:t>
            </a:r>
          </a:p>
          <a:p>
            <a:pPr marL="256032" marR="0" lvl="0" indent="-173736" algn="l" defTabSz="860404" rtl="0" eaLnBrk="0" fontAlgn="auto" latinLnBrk="0" hangingPunct="0">
              <a:lnSpc>
                <a:spcPct val="100000"/>
              </a:lnSpc>
              <a:spcBef>
                <a:spcPts val="300"/>
              </a:spcBef>
              <a:spcAft>
                <a:spcPts val="0"/>
              </a:spcAft>
              <a:buClr>
                <a:srgbClr val="595454"/>
              </a:buClr>
              <a:buSzTx/>
              <a:buFont typeface="Arial" panose="020B0604020202020204" pitchFamily="34" charset="0"/>
              <a:buChar char="•"/>
              <a:tabLst/>
              <a:defRPr/>
            </a:pP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No known sensitizing </a:t>
            </a:r>
            <a:r>
              <a:rPr kumimoji="0" lang="en-US" sz="1400" b="0" i="1" u="none" strike="noStrike" kern="0" cap="none" spc="0" normalizeH="0" baseline="0" noProof="0" dirty="0">
                <a:ln>
                  <a:noFill/>
                </a:ln>
                <a:solidFill>
                  <a:srgbClr val="595454"/>
                </a:solidFill>
                <a:effectLst/>
                <a:uLnTx/>
                <a:uFillTx/>
                <a:ea typeface="+mn-ea"/>
                <a:cs typeface="Arial" panose="020B0604020202020204" pitchFamily="34" charset="0"/>
              </a:rPr>
              <a:t>EGFR</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mutations or </a:t>
            </a:r>
            <a:r>
              <a:rPr kumimoji="0" lang="en-US" sz="1400" b="0" i="1" u="none" strike="noStrike" kern="0" cap="none" spc="0" normalizeH="0" baseline="0" noProof="0" dirty="0" err="1">
                <a:ln>
                  <a:noFill/>
                </a:ln>
                <a:solidFill>
                  <a:srgbClr val="595454"/>
                </a:solidFill>
                <a:effectLst/>
                <a:uLnTx/>
                <a:uFillTx/>
                <a:ea typeface="+mn-ea"/>
                <a:cs typeface="Arial" panose="020B0604020202020204" pitchFamily="34" charset="0"/>
              </a:rPr>
              <a:t>ALK</a:t>
            </a:r>
            <a:r>
              <a:rPr kumimoji="0" lang="en-US" sz="1400" b="0" i="1" u="none" strike="noStrike" kern="0" cap="none" spc="0" normalizeH="0" baseline="0" noProof="0" dirty="0">
                <a:ln>
                  <a:noFill/>
                </a:ln>
                <a:solidFill>
                  <a:srgbClr val="595454"/>
                </a:solidFill>
                <a:effectLst/>
                <a:uLnTx/>
                <a:uFillTx/>
                <a:ea typeface="+mn-ea"/>
                <a:cs typeface="Arial" panose="020B0604020202020204" pitchFamily="34" charset="0"/>
              </a:rPr>
              <a:t> </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alterations</a:t>
            </a:r>
          </a:p>
          <a:p>
            <a:pPr marL="0" marR="0" lvl="0" indent="0" algn="l" defTabSz="860404" rtl="0" eaLnBrk="0" fontAlgn="auto" latinLnBrk="0" hangingPunct="0">
              <a:lnSpc>
                <a:spcPct val="100000"/>
              </a:lnSpc>
              <a:spcBef>
                <a:spcPts val="300"/>
              </a:spcBef>
              <a:spcAft>
                <a:spcPts val="0"/>
              </a:spcAft>
              <a:buClr>
                <a:prstClr val="white"/>
              </a:buClr>
              <a:buSzTx/>
              <a:buFontTx/>
              <a:buNone/>
              <a:tabLst/>
              <a:defRPr/>
            </a:pPr>
            <a:endParaRPr kumimoji="0" lang="en-US" sz="800" b="1" i="0" u="none" strike="noStrike" kern="0" cap="none" spc="0" normalizeH="0" baseline="0" noProof="0" dirty="0">
              <a:ln>
                <a:noFill/>
              </a:ln>
              <a:solidFill>
                <a:srgbClr val="595454"/>
              </a:solidFill>
              <a:effectLst/>
              <a:uLnTx/>
              <a:uFillTx/>
              <a:ea typeface="+mn-ea"/>
              <a:cs typeface="Arial" panose="020B0604020202020204" pitchFamily="34" charset="0"/>
            </a:endParaRPr>
          </a:p>
          <a:p>
            <a:pPr marL="0" marR="0" lvl="0" indent="0" algn="ctr" defTabSz="860404" rtl="0" eaLnBrk="0" fontAlgn="auto" latinLnBrk="0" hangingPunct="0">
              <a:lnSpc>
                <a:spcPct val="100000"/>
              </a:lnSpc>
              <a:spcBef>
                <a:spcPts val="300"/>
              </a:spcBef>
              <a:spcAft>
                <a:spcPts val="0"/>
              </a:spcAft>
              <a:buClr>
                <a:prstClr val="white"/>
              </a:buClr>
              <a:buSzTx/>
              <a:buFontTx/>
              <a:buNone/>
              <a:tabLst/>
              <a:defRPr/>
            </a:pP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Stratified by</a:t>
            </a:r>
          </a:p>
          <a:p>
            <a:pPr marL="0" marR="0" lvl="0" indent="0" algn="ctr" defTabSz="860404" rtl="0" eaLnBrk="0" fontAlgn="auto" latinLnBrk="0" hangingPunct="0">
              <a:lnSpc>
                <a:spcPct val="100000"/>
              </a:lnSpc>
              <a:spcBef>
                <a:spcPts val="300"/>
              </a:spcBef>
              <a:spcAft>
                <a:spcPts val="0"/>
              </a:spcAft>
              <a:buClr>
                <a:srgbClr val="595454"/>
              </a:buClr>
              <a:buSzTx/>
              <a:buFontTx/>
              <a:buNone/>
              <a:tabLst/>
              <a:defRPr/>
            </a:pP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Stage (</a:t>
            </a:r>
            <a:r>
              <a:rPr kumimoji="0" lang="en-US" sz="1400" b="1" i="0" u="none" strike="noStrike" kern="0" cap="none" spc="0" normalizeH="0" baseline="0" noProof="0" dirty="0" err="1">
                <a:ln>
                  <a:noFill/>
                </a:ln>
                <a:solidFill>
                  <a:srgbClr val="595454"/>
                </a:solidFill>
                <a:effectLst/>
                <a:uLnTx/>
                <a:uFillTx/>
                <a:ea typeface="+mn-ea"/>
                <a:cs typeface="Arial" panose="020B0604020202020204" pitchFamily="34" charset="0"/>
              </a:rPr>
              <a:t>IB</a:t>
            </a: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–II vs IIIA), </a:t>
            </a:r>
            <a:b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b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PD-L1</a:t>
            </a:r>
            <a:r>
              <a:rPr kumimoji="0" lang="en-US" sz="1400" b="1" i="0" u="none" strike="noStrike" kern="0" cap="none" spc="0" normalizeH="0" baseline="30000" noProof="0" dirty="0">
                <a:ln>
                  <a:noFill/>
                </a:ln>
                <a:solidFill>
                  <a:srgbClr val="595454"/>
                </a:solidFill>
                <a:effectLst/>
                <a:uLnTx/>
                <a:uFillTx/>
                <a:ea typeface="+mn-ea"/>
                <a:cs typeface="Arial"/>
              </a:rPr>
              <a:t>c </a:t>
            </a:r>
            <a:r>
              <a:rPr kumimoji="0" lang="en-US" sz="1400" b="1" i="0" u="none" strike="noStrike" kern="0" cap="none" spc="0" normalizeH="0" baseline="0" noProof="0" dirty="0">
                <a:ln>
                  <a:noFill/>
                </a:ln>
                <a:solidFill>
                  <a:srgbClr val="595454"/>
                </a:solidFill>
                <a:effectLst/>
                <a:uLnTx/>
                <a:uFillTx/>
                <a:ea typeface="+mn-ea"/>
                <a:cs typeface="Arial"/>
              </a:rPr>
              <a:t>(≥1% vs &lt;1%</a:t>
            </a:r>
            <a:r>
              <a:rPr kumimoji="0" lang="en-US" sz="1400" b="1" i="0" u="none" strike="noStrike" kern="0" cap="none" spc="0" normalizeH="0" baseline="30000" noProof="0" dirty="0">
                <a:ln>
                  <a:noFill/>
                </a:ln>
                <a:solidFill>
                  <a:srgbClr val="595454"/>
                </a:solidFill>
                <a:effectLst/>
                <a:uLnTx/>
                <a:uFillTx/>
                <a:ea typeface="+mn-ea"/>
                <a:cs typeface="Arial"/>
              </a:rPr>
              <a:t>d</a:t>
            </a:r>
            <a:r>
              <a:rPr kumimoji="0" lang="en-US" sz="1400" b="1" i="0" u="none" strike="noStrike" kern="0" cap="none" spc="0" normalizeH="0" baseline="0" noProof="0" dirty="0">
                <a:ln>
                  <a:noFill/>
                </a:ln>
                <a:solidFill>
                  <a:srgbClr val="595454"/>
                </a:solidFill>
                <a:effectLst/>
                <a:uLnTx/>
                <a:uFillTx/>
                <a:ea typeface="+mn-ea"/>
                <a:cs typeface="Arial"/>
              </a:rPr>
              <a:t>)</a:t>
            </a: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 and sex</a:t>
            </a:r>
          </a:p>
        </p:txBody>
      </p:sp>
      <p:sp>
        <p:nvSpPr>
          <p:cNvPr id="34" name="Rectangle 33">
            <a:extLst>
              <a:ext uri="{FF2B5EF4-FFF2-40B4-BE49-F238E27FC236}">
                <a16:creationId xmlns:a16="http://schemas.microsoft.com/office/drawing/2014/main" id="{F0313307-2BFC-4B5D-A396-5E69D7FA38B3}"/>
              </a:ext>
            </a:extLst>
          </p:cNvPr>
          <p:cNvSpPr/>
          <p:nvPr/>
        </p:nvSpPr>
        <p:spPr bwMode="auto">
          <a:xfrm>
            <a:off x="8431141" y="1633541"/>
            <a:ext cx="1097948" cy="1778334"/>
          </a:xfrm>
          <a:prstGeom prst="rect">
            <a:avLst/>
          </a:prstGeom>
          <a:solidFill>
            <a:schemeClr val="bg1"/>
          </a:solidFill>
          <a:ln w="28575" cap="flat" cmpd="sng" algn="ctr">
            <a:solidFill>
              <a:schemeClr val="tx1"/>
            </a:solidFill>
            <a:prstDash val="solid"/>
            <a:round/>
            <a:headEnd type="none" w="sm" len="sm"/>
            <a:tailEnd type="none" w="sm" len="sm"/>
          </a:ln>
          <a:effectLst/>
        </p:spPr>
        <p:txBody>
          <a:bodyPr vert="horz" wrap="square" lIns="34291" tIns="34291" rIns="34291" bIns="34291" numCol="1" rtlCol="0" anchor="ctr" anchorCtr="0" compatLnSpc="1">
            <a:prstTxWarp prst="textNoShape">
              <a:avLst/>
            </a:prstTxWarp>
            <a:noAutofit/>
          </a:bodyPr>
          <a:lstStyle/>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Surgery </a:t>
            </a:r>
            <a:b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b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(within 6 weeks</a:t>
            </a:r>
            <a:b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b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post-treatment) </a:t>
            </a:r>
            <a:b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br>
            <a:endParaRPr kumimoji="0" lang="en-US" sz="1400" b="0" i="0" u="none" strike="noStrike" kern="0" cap="none" spc="0" normalizeH="0" baseline="30000" noProof="0" dirty="0">
              <a:ln>
                <a:noFill/>
              </a:ln>
              <a:solidFill>
                <a:srgbClr val="595454"/>
              </a:solidFill>
              <a:effectLst/>
              <a:uLnTx/>
              <a:uFillTx/>
              <a:ea typeface="+mn-ea"/>
              <a:cs typeface="Arial" panose="020B0604020202020204" pitchFamily="34" charset="0"/>
            </a:endParaRPr>
          </a:p>
        </p:txBody>
      </p:sp>
      <p:cxnSp>
        <p:nvCxnSpPr>
          <p:cNvPr id="35" name="Straight Arrow Connector 34">
            <a:extLst>
              <a:ext uri="{FF2B5EF4-FFF2-40B4-BE49-F238E27FC236}">
                <a16:creationId xmlns:a16="http://schemas.microsoft.com/office/drawing/2014/main" id="{EAC919FA-69ED-4A9E-87D3-1E2196673671}"/>
              </a:ext>
            </a:extLst>
          </p:cNvPr>
          <p:cNvCxnSpPr>
            <a:cxnSpLocks/>
          </p:cNvCxnSpPr>
          <p:nvPr/>
        </p:nvCxnSpPr>
        <p:spPr>
          <a:xfrm>
            <a:off x="7647114" y="2504331"/>
            <a:ext cx="731520" cy="0"/>
          </a:xfrm>
          <a:prstGeom prst="straightConnector1">
            <a:avLst/>
          </a:prstGeom>
          <a:ln w="3492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43" name="Rectangle 42">
            <a:extLst>
              <a:ext uri="{FF2B5EF4-FFF2-40B4-BE49-F238E27FC236}">
                <a16:creationId xmlns:a16="http://schemas.microsoft.com/office/drawing/2014/main" id="{F2D4F547-9058-401E-9ABA-6BBC3171FDF5}"/>
              </a:ext>
            </a:extLst>
          </p:cNvPr>
          <p:cNvSpPr/>
          <p:nvPr/>
        </p:nvSpPr>
        <p:spPr bwMode="auto">
          <a:xfrm>
            <a:off x="9949024" y="1624242"/>
            <a:ext cx="1097948" cy="1778335"/>
          </a:xfrm>
          <a:prstGeom prst="rect">
            <a:avLst/>
          </a:prstGeom>
          <a:solidFill>
            <a:schemeClr val="bg1"/>
          </a:solidFill>
          <a:ln w="28575" cap="flat" cmpd="sng" algn="ctr">
            <a:solidFill>
              <a:schemeClr val="tx1"/>
            </a:solidFill>
            <a:prstDash val="solid"/>
            <a:round/>
            <a:headEnd type="none" w="sm" len="sm"/>
            <a:tailEnd type="none" w="sm" len="sm"/>
          </a:ln>
          <a:effectLst/>
        </p:spPr>
        <p:txBody>
          <a:bodyPr vert="horz" wrap="square" lIns="34291" tIns="34291" rIns="34291" bIns="34291" numCol="1" rtlCol="0" anchor="ctr" anchorCtr="0" compatLnSpc="1">
            <a:prstTxWarp prst="textNoShape">
              <a:avLst/>
            </a:prstTxWarp>
            <a:noAutofit/>
          </a:bodyPr>
          <a:lstStyle/>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400" b="0" i="0" u="none" strike="noStrike" kern="0" cap="none" spc="0" normalizeH="0" baseline="0" noProof="0">
                <a:ln>
                  <a:noFill/>
                </a:ln>
                <a:solidFill>
                  <a:srgbClr val="595454"/>
                </a:solidFill>
                <a:effectLst/>
                <a:uLnTx/>
                <a:uFillTx/>
                <a:ea typeface="+mn-ea"/>
                <a:cs typeface="Arial"/>
              </a:rPr>
              <a:t>Optional adjuvant chemo </a:t>
            </a:r>
            <a:r>
              <a:rPr kumimoji="0" lang="en-US" sz="1400" b="0" i="0" u="none" strike="noStrike" kern="0" cap="none" spc="0" normalizeH="0" baseline="0" noProof="0">
                <a:ln>
                  <a:noFill/>
                </a:ln>
                <a:solidFill>
                  <a:srgbClr val="595454"/>
                </a:solidFill>
                <a:effectLst/>
                <a:uLnTx/>
                <a:uFillTx/>
                <a:ea typeface="+mn-ea"/>
                <a:cs typeface="Arial" panose="020B0604020202020204" pitchFamily="34" charset="0"/>
              </a:rPr>
              <a:t>± </a:t>
            </a:r>
            <a:r>
              <a:rPr kumimoji="0" lang="en-US" sz="1400" b="0" i="0" u="none" strike="noStrike" kern="0" cap="none" spc="0" normalizeH="0" baseline="0" noProof="0" err="1">
                <a:ln>
                  <a:noFill/>
                </a:ln>
                <a:solidFill>
                  <a:srgbClr val="595454"/>
                </a:solidFill>
                <a:effectLst/>
                <a:uLnTx/>
                <a:uFillTx/>
                <a:ea typeface="+mn-ea"/>
                <a:cs typeface="Arial"/>
              </a:rPr>
              <a:t>RT</a:t>
            </a:r>
            <a:r>
              <a:rPr kumimoji="0" lang="en-US" sz="1400" b="0" i="0" u="none" strike="noStrike" kern="0" cap="none" spc="0" normalizeH="0" baseline="30000" noProof="0" err="1">
                <a:ln>
                  <a:noFill/>
                </a:ln>
                <a:solidFill>
                  <a:srgbClr val="595454"/>
                </a:solidFill>
                <a:effectLst/>
                <a:uLnTx/>
                <a:uFillTx/>
                <a:ea typeface="+mn-ea"/>
                <a:cs typeface="Arial"/>
              </a:rPr>
              <a:t>g</a:t>
            </a:r>
            <a:endParaRPr kumimoji="0" lang="en-US" sz="1400" b="0" i="0" u="none" strike="noStrike" kern="0" cap="none" spc="0" normalizeH="0" baseline="30000" noProof="0">
              <a:ln>
                <a:noFill/>
              </a:ln>
              <a:solidFill>
                <a:srgbClr val="595454"/>
              </a:solidFill>
              <a:effectLst/>
              <a:uLnTx/>
              <a:uFillTx/>
              <a:ea typeface="+mn-ea"/>
              <a:cs typeface="Arial" panose="020B0604020202020204" pitchFamily="34" charset="0"/>
            </a:endParaRPr>
          </a:p>
        </p:txBody>
      </p:sp>
      <p:cxnSp>
        <p:nvCxnSpPr>
          <p:cNvPr id="50" name="Straight Arrow Connector 49">
            <a:extLst>
              <a:ext uri="{FF2B5EF4-FFF2-40B4-BE49-F238E27FC236}">
                <a16:creationId xmlns:a16="http://schemas.microsoft.com/office/drawing/2014/main" id="{5C86C1A7-2A05-4C91-83D4-C1F0C180F498}"/>
              </a:ext>
            </a:extLst>
          </p:cNvPr>
          <p:cNvCxnSpPr>
            <a:cxnSpLocks/>
          </p:cNvCxnSpPr>
          <p:nvPr/>
        </p:nvCxnSpPr>
        <p:spPr>
          <a:xfrm>
            <a:off x="9611564" y="2504331"/>
            <a:ext cx="287348" cy="0"/>
          </a:xfrm>
          <a:prstGeom prst="straightConnector1">
            <a:avLst/>
          </a:prstGeom>
          <a:ln w="3492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51" name="TextBox 50">
            <a:extLst>
              <a:ext uri="{FF2B5EF4-FFF2-40B4-BE49-F238E27FC236}">
                <a16:creationId xmlns:a16="http://schemas.microsoft.com/office/drawing/2014/main" id="{3971BA7F-9F1E-45A1-8A4E-4482C7B1DAE7}"/>
              </a:ext>
            </a:extLst>
          </p:cNvPr>
          <p:cNvSpPr txBox="1"/>
          <p:nvPr/>
        </p:nvSpPr>
        <p:spPr>
          <a:xfrm>
            <a:off x="11015028" y="2078714"/>
            <a:ext cx="878682" cy="258532"/>
          </a:xfrm>
          <a:prstGeom prst="rect">
            <a:avLst/>
          </a:prstGeom>
          <a:noFill/>
        </p:spPr>
        <p:txBody>
          <a:bodyPr wrap="square" lIns="91440" tIns="45720" rIns="91440" bIns="45720" rtlCol="0" anchor="t">
            <a:spAutoFit/>
          </a:bodyPr>
          <a:lstStyle/>
          <a:p>
            <a:pPr marL="0" marR="0" lvl="0" indent="0" algn="ctr" defTabSz="622284" rtl="0" eaLnBrk="1" fontAlgn="auto" latinLnBrk="0" hangingPunct="1">
              <a:lnSpc>
                <a:spcPct val="90000"/>
              </a:lnSpc>
              <a:spcBef>
                <a:spcPts val="0"/>
              </a:spcBef>
              <a:spcAft>
                <a:spcPct val="35000"/>
              </a:spcAft>
              <a:buClrTx/>
              <a:buSzTx/>
              <a:buFontTx/>
              <a:buNone/>
              <a:tabLst/>
              <a:defRPr/>
            </a:pPr>
            <a:r>
              <a:rPr kumimoji="0" lang="en-US" sz="1200" b="0" i="0" u="none" strike="noStrike" kern="0" cap="none" spc="0" normalizeH="0" baseline="0" noProof="0">
                <a:ln>
                  <a:noFill/>
                </a:ln>
                <a:solidFill>
                  <a:srgbClr val="595454"/>
                </a:solidFill>
                <a:effectLst/>
                <a:uLnTx/>
                <a:uFillTx/>
                <a:ea typeface="+mn-ea"/>
                <a:cs typeface="Arial"/>
              </a:rPr>
              <a:t>Follow-up</a:t>
            </a:r>
          </a:p>
        </p:txBody>
      </p:sp>
      <p:sp>
        <p:nvSpPr>
          <p:cNvPr id="31" name="TextBox 30">
            <a:extLst>
              <a:ext uri="{FF2B5EF4-FFF2-40B4-BE49-F238E27FC236}">
                <a16:creationId xmlns:a16="http://schemas.microsoft.com/office/drawing/2014/main" id="{774B6189-1E24-4E47-8517-BA2B78CB1E26}"/>
              </a:ext>
            </a:extLst>
          </p:cNvPr>
          <p:cNvSpPr txBox="1"/>
          <p:nvPr/>
        </p:nvSpPr>
        <p:spPr>
          <a:xfrm>
            <a:off x="3333305" y="1927275"/>
            <a:ext cx="857122" cy="307777"/>
          </a:xfrm>
          <a:prstGeom prst="rect">
            <a:avLst/>
          </a:prstGeom>
          <a:noFill/>
        </p:spPr>
        <p:txBody>
          <a:bodyPr vert="horz" wrap="square" lIns="91440" tIns="45720" rIns="91440" bIns="45720" rtlCol="0">
            <a:spAutoFit/>
          </a:bodyPr>
          <a:lstStyle>
            <a:lvl1pPr indent="0" defTabSz="457200">
              <a:spcBef>
                <a:spcPts val="600"/>
              </a:spcBef>
              <a:buFont typeface="Arial"/>
              <a:buNone/>
              <a:defRPr sz="1200"/>
            </a:lvl1pPr>
            <a:lvl2pPr marL="346075" indent="-346075" defTabSz="457200">
              <a:spcBef>
                <a:spcPts val="600"/>
              </a:spcBef>
              <a:buFont typeface="Arial" panose="020B0604020202020204" pitchFamily="34" charset="0"/>
              <a:buChar char="•"/>
              <a:defRPr sz="1600"/>
            </a:lvl2pPr>
            <a:lvl3pPr marL="685800" indent="-339725" defTabSz="457200">
              <a:spcBef>
                <a:spcPts val="600"/>
              </a:spcBef>
              <a:buFont typeface="Arial" panose="020B0604020202020204" pitchFamily="34" charset="0"/>
              <a:buChar char="–"/>
              <a:defRPr sz="1600"/>
            </a:lvl3pPr>
            <a:lvl4pPr marL="1031875" indent="-346075" defTabSz="457200">
              <a:spcBef>
                <a:spcPts val="600"/>
              </a:spcBef>
              <a:buFont typeface="Arial" panose="020B0604020202020204" pitchFamily="34" charset="0"/>
              <a:buChar char="•"/>
              <a:defRPr sz="1600"/>
            </a:lvl4pPr>
            <a:lvl5pPr marL="1371600" indent="-339725" defTabSz="457200">
              <a:spcBef>
                <a:spcPts val="600"/>
              </a:spcBef>
              <a:buFont typeface="Arial"/>
              <a:buChar char="»"/>
              <a:defRPr sz="1600"/>
            </a:lvl5pPr>
            <a:lvl6pPr marL="2514600" indent="-228600" defTabSz="457200">
              <a:spcBef>
                <a:spcPct val="20000"/>
              </a:spcBef>
              <a:buFont typeface="Arial"/>
              <a:buChar char="•"/>
              <a:defRPr sz="2000"/>
            </a:lvl6pPr>
            <a:lvl7pPr marL="2971800" indent="-228600" defTabSz="457200">
              <a:spcBef>
                <a:spcPct val="20000"/>
              </a:spcBef>
              <a:buFont typeface="Arial"/>
              <a:buChar char="•"/>
              <a:defRPr sz="2000"/>
            </a:lvl7pPr>
            <a:lvl8pPr marL="3429000" indent="-228600" defTabSz="457200">
              <a:spcBef>
                <a:spcPct val="20000"/>
              </a:spcBef>
              <a:buFont typeface="Arial"/>
              <a:buChar char="•"/>
              <a:defRPr sz="2000"/>
            </a:lvl8pPr>
            <a:lvl9pPr marL="3886200" indent="-228600" defTabSz="457200">
              <a:spcBef>
                <a:spcPct val="20000"/>
              </a:spcBef>
              <a:buFont typeface="Arial"/>
              <a:buChar char="•"/>
              <a:defRPr sz="2000"/>
            </a:lvl9pPr>
          </a:lstStyle>
          <a:p>
            <a:pPr marL="0" marR="0" lvl="0" indent="0" algn="ctr" defTabSz="457189" rtl="0" eaLnBrk="1" fontAlgn="auto" latinLnBrk="0" hangingPunct="1">
              <a:lnSpc>
                <a:spcPct val="100000"/>
              </a:lnSpc>
              <a:spcBef>
                <a:spcPts val="600"/>
              </a:spcBef>
              <a:spcAft>
                <a:spcPts val="0"/>
              </a:spcAft>
              <a:buClrTx/>
              <a:buSzTx/>
              <a:buFont typeface="Arial"/>
              <a:buNone/>
              <a:tabLst/>
              <a:defRPr/>
            </a:pPr>
            <a:r>
              <a:rPr kumimoji="0" lang="en-US" sz="1400" b="1" i="0" u="none" strike="noStrike" kern="1200" cap="none" spc="0" normalizeH="0" baseline="0" noProof="0" dirty="0">
                <a:ln>
                  <a:noFill/>
                </a:ln>
                <a:solidFill>
                  <a:srgbClr val="595454"/>
                </a:solidFill>
                <a:effectLst/>
                <a:uLnTx/>
                <a:uFillTx/>
                <a:ea typeface="+mn-ea"/>
                <a:cs typeface="Arial" panose="020B0604020202020204" pitchFamily="34" charset="0"/>
              </a:rPr>
              <a:t>N=358</a:t>
            </a:r>
            <a:endParaRPr kumimoji="0" lang="en-US" sz="1400" b="1" i="0" u="none" strike="noStrike" kern="1200" cap="none" spc="0" normalizeH="0" baseline="30000" noProof="0" dirty="0">
              <a:ln>
                <a:noFill/>
              </a:ln>
              <a:solidFill>
                <a:srgbClr val="595454"/>
              </a:solidFill>
              <a:effectLst/>
              <a:uLnTx/>
              <a:uFillTx/>
              <a:ea typeface="+mn-ea"/>
              <a:cs typeface="Arial" panose="020B0604020202020204" pitchFamily="34" charset="0"/>
            </a:endParaRPr>
          </a:p>
        </p:txBody>
      </p:sp>
      <p:sp>
        <p:nvSpPr>
          <p:cNvPr id="32" name="TextBox 31">
            <a:extLst>
              <a:ext uri="{FF2B5EF4-FFF2-40B4-BE49-F238E27FC236}">
                <a16:creationId xmlns:a16="http://schemas.microsoft.com/office/drawing/2014/main" id="{93D3850F-F1DF-4A25-9F9B-81F7FE059212}"/>
              </a:ext>
            </a:extLst>
          </p:cNvPr>
          <p:cNvSpPr txBox="1"/>
          <p:nvPr/>
        </p:nvSpPr>
        <p:spPr>
          <a:xfrm>
            <a:off x="7350626" y="2035229"/>
            <a:ext cx="1287837" cy="424732"/>
          </a:xfrm>
          <a:prstGeom prst="rect">
            <a:avLst/>
          </a:prstGeom>
          <a:noFill/>
        </p:spPr>
        <p:txBody>
          <a:bodyPr wrap="square" lIns="91440" tIns="45720" rIns="91440" bIns="45720" rtlCol="0" anchor="t">
            <a:spAutoFit/>
          </a:bodyPr>
          <a:lstStyle/>
          <a:p>
            <a:pPr marL="0" marR="0" lvl="0" indent="0" algn="ctr" defTabSz="622284" rtl="0" eaLnBrk="1" fontAlgn="auto" latinLnBrk="0" hangingPunct="1">
              <a:lnSpc>
                <a:spcPct val="90000"/>
              </a:lnSpc>
              <a:spcBef>
                <a:spcPts val="0"/>
              </a:spcBef>
              <a:spcAft>
                <a:spcPct val="35000"/>
              </a:spcAft>
              <a:buClrTx/>
              <a:buSzTx/>
              <a:buFontTx/>
              <a:buNone/>
              <a:tabLst/>
              <a:defRPr/>
            </a:pPr>
            <a:r>
              <a:rPr kumimoji="0" lang="en-US" sz="1200" b="0" i="0" u="none" strike="noStrike" kern="0" cap="none" spc="0" normalizeH="0" baseline="0" noProof="0">
                <a:ln>
                  <a:noFill/>
                </a:ln>
                <a:solidFill>
                  <a:srgbClr val="595454"/>
                </a:solidFill>
                <a:effectLst/>
                <a:uLnTx/>
                <a:uFillTx/>
                <a:ea typeface="+mn-ea"/>
                <a:cs typeface="Arial"/>
              </a:rPr>
              <a:t>Radiologic </a:t>
            </a:r>
            <a:br>
              <a:rPr kumimoji="0" lang="en-US" sz="1200" b="0" i="0" u="none" strike="noStrike" kern="0" cap="none" spc="0" normalizeH="0" baseline="0" noProof="0">
                <a:ln>
                  <a:noFill/>
                </a:ln>
                <a:solidFill>
                  <a:srgbClr val="595454"/>
                </a:solidFill>
                <a:effectLst/>
                <a:uLnTx/>
                <a:uFillTx/>
                <a:ea typeface="+mn-ea"/>
                <a:cs typeface="Arial"/>
              </a:rPr>
            </a:br>
            <a:r>
              <a:rPr kumimoji="0" lang="en-US" sz="1200" b="0" i="0" u="none" strike="noStrike" kern="0" cap="none" spc="0" normalizeH="0" baseline="0" noProof="0">
                <a:ln>
                  <a:noFill/>
                </a:ln>
                <a:solidFill>
                  <a:srgbClr val="595454"/>
                </a:solidFill>
                <a:effectLst/>
                <a:uLnTx/>
                <a:uFillTx/>
                <a:ea typeface="+mn-ea"/>
                <a:cs typeface="Arial"/>
              </a:rPr>
              <a:t>restaging</a:t>
            </a:r>
          </a:p>
        </p:txBody>
      </p:sp>
      <p:cxnSp>
        <p:nvCxnSpPr>
          <p:cNvPr id="36" name="Straight Arrow Connector 35">
            <a:extLst>
              <a:ext uri="{FF2B5EF4-FFF2-40B4-BE49-F238E27FC236}">
                <a16:creationId xmlns:a16="http://schemas.microsoft.com/office/drawing/2014/main" id="{01B48F42-944E-4C13-B241-9A8CCCCF4F49}"/>
              </a:ext>
            </a:extLst>
          </p:cNvPr>
          <p:cNvCxnSpPr/>
          <p:nvPr/>
        </p:nvCxnSpPr>
        <p:spPr>
          <a:xfrm>
            <a:off x="11136789" y="2504331"/>
            <a:ext cx="731520" cy="0"/>
          </a:xfrm>
          <a:prstGeom prst="straightConnector1">
            <a:avLst/>
          </a:prstGeom>
          <a:ln w="34925">
            <a:headEnd type="none" w="med" len="med"/>
            <a:tailEnd type="triangle" w="med" len="med"/>
          </a:ln>
        </p:spPr>
        <p:style>
          <a:lnRef idx="1">
            <a:schemeClr val="dk1"/>
          </a:lnRef>
          <a:fillRef idx="0">
            <a:schemeClr val="dk1"/>
          </a:fillRef>
          <a:effectRef idx="0">
            <a:schemeClr val="dk1"/>
          </a:effectRef>
          <a:fontRef idx="minor">
            <a:schemeClr val="tx1"/>
          </a:fontRef>
        </p:style>
      </p:cxnSp>
      <p:grpSp>
        <p:nvGrpSpPr>
          <p:cNvPr id="37" name="Group 36">
            <a:extLst>
              <a:ext uri="{FF2B5EF4-FFF2-40B4-BE49-F238E27FC236}">
                <a16:creationId xmlns:a16="http://schemas.microsoft.com/office/drawing/2014/main" id="{D83E7187-5C46-4E24-B14A-2DAC3138CD88}"/>
              </a:ext>
            </a:extLst>
          </p:cNvPr>
          <p:cNvGrpSpPr/>
          <p:nvPr/>
        </p:nvGrpSpPr>
        <p:grpSpPr>
          <a:xfrm>
            <a:off x="1826911" y="4169455"/>
            <a:ext cx="8538179" cy="1476819"/>
            <a:chOff x="622300" y="4783159"/>
            <a:chExt cx="8580638" cy="1036213"/>
          </a:xfrm>
        </p:grpSpPr>
        <p:sp>
          <p:nvSpPr>
            <p:cNvPr id="41" name="Rectangle: Rounded Corners 40">
              <a:extLst>
                <a:ext uri="{FF2B5EF4-FFF2-40B4-BE49-F238E27FC236}">
                  <a16:creationId xmlns:a16="http://schemas.microsoft.com/office/drawing/2014/main" id="{281AFE8B-8E9F-4F06-BB6F-A82B59AAC5B8}"/>
                </a:ext>
              </a:extLst>
            </p:cNvPr>
            <p:cNvSpPr/>
            <p:nvPr/>
          </p:nvSpPr>
          <p:spPr>
            <a:xfrm>
              <a:off x="622300" y="4783159"/>
              <a:ext cx="8580638" cy="1036213"/>
            </a:xfrm>
            <a:prstGeom prst="roundRect">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chemeClr val="tx1"/>
                </a:solidFill>
                <a:effectLst/>
                <a:uLnTx/>
                <a:uFillTx/>
                <a:ea typeface="+mn-ea"/>
                <a:cs typeface="+mn-cs"/>
              </a:endParaRPr>
            </a:p>
          </p:txBody>
        </p:sp>
        <p:sp>
          <p:nvSpPr>
            <p:cNvPr id="42" name="Rectangle 41">
              <a:extLst>
                <a:ext uri="{FF2B5EF4-FFF2-40B4-BE49-F238E27FC236}">
                  <a16:creationId xmlns:a16="http://schemas.microsoft.com/office/drawing/2014/main" id="{19C97789-9EB0-4AF9-AB64-F373E2729992}"/>
                </a:ext>
              </a:extLst>
            </p:cNvPr>
            <p:cNvSpPr/>
            <p:nvPr/>
          </p:nvSpPr>
          <p:spPr>
            <a:xfrm>
              <a:off x="912706" y="4903852"/>
              <a:ext cx="2034111" cy="798301"/>
            </a:xfrm>
            <a:prstGeom prst="rect">
              <a:avLst/>
            </a:prstGeom>
          </p:spPr>
          <p:txBody>
            <a:bodyPr wrap="square" lIns="0" tIns="0" rIns="0" bIns="0" numCol="1" anchor="t">
              <a:noAutofit/>
            </a:bodyPr>
            <a:lstStyle/>
            <a:p>
              <a:pPr marL="0" marR="0" lvl="0" indent="0" algn="l" defTabSz="457189" rtl="0" eaLnBrk="0" fontAlgn="base" latinLnBrk="0" hangingPunct="0">
                <a:lnSpc>
                  <a:spcPct val="100000"/>
                </a:lnSpc>
                <a:spcBef>
                  <a:spcPts val="300"/>
                </a:spcBef>
                <a:spcAft>
                  <a:spcPts val="0"/>
                </a:spcAft>
                <a:buClr>
                  <a:prstClr val="black"/>
                </a:buClr>
                <a:buSzTx/>
                <a:buFontTx/>
                <a:buNone/>
                <a:tabLst/>
                <a:defRPr/>
              </a:pPr>
              <a:r>
                <a:rPr kumimoji="0" lang="en-US" sz="1400" b="1" i="0" u="none" strike="noStrike" kern="0" cap="none" spc="0" normalizeH="0" baseline="0" noProof="0" dirty="0">
                  <a:ln>
                    <a:noFill/>
                  </a:ln>
                  <a:effectLst/>
                  <a:uLnTx/>
                  <a:uFillTx/>
                  <a:ea typeface="+mn-ea"/>
                  <a:cs typeface="Arial"/>
                </a:rPr>
                <a:t>Primary endpoints</a:t>
              </a: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0" i="0" u="none" strike="noStrike" kern="0" cap="none" spc="0" normalizeH="0" baseline="0" noProof="0" dirty="0" err="1">
                  <a:ln>
                    <a:noFill/>
                  </a:ln>
                  <a:effectLst/>
                  <a:uLnTx/>
                  <a:uFillTx/>
                  <a:ea typeface="+mn-ea"/>
                  <a:cs typeface="Arial"/>
                </a:rPr>
                <a:t>pCR</a:t>
              </a:r>
              <a:r>
                <a:rPr kumimoji="0" lang="en-US" sz="1400" b="0" i="0" u="none" strike="noStrike" kern="0" cap="none" spc="0" normalizeH="0" baseline="30000" noProof="0" dirty="0">
                  <a:ln>
                    <a:noFill/>
                  </a:ln>
                  <a:effectLst/>
                  <a:uLnTx/>
                  <a:uFillTx/>
                  <a:ea typeface="+mn-ea"/>
                  <a:cs typeface="Arial"/>
                </a:rPr>
                <a:t> </a:t>
              </a:r>
              <a:r>
                <a:rPr kumimoji="0" lang="en-US" sz="1400" b="0" i="0" u="none" strike="noStrike" kern="0" cap="none" spc="0" normalizeH="0" baseline="0" noProof="0" dirty="0">
                  <a:ln>
                    <a:noFill/>
                  </a:ln>
                  <a:effectLst/>
                  <a:uLnTx/>
                  <a:uFillTx/>
                  <a:ea typeface="+mn-ea"/>
                  <a:cs typeface="Arial"/>
                </a:rPr>
                <a:t>by </a:t>
              </a:r>
              <a:r>
                <a:rPr kumimoji="0" lang="en-US" sz="1400" b="0" i="0" u="none" strike="noStrike" kern="0" cap="none" spc="0" normalizeH="0" baseline="0" noProof="0" dirty="0" err="1">
                  <a:ln>
                    <a:noFill/>
                  </a:ln>
                  <a:effectLst/>
                  <a:uLnTx/>
                  <a:uFillTx/>
                  <a:ea typeface="+mn-ea"/>
                  <a:cs typeface="Arial"/>
                </a:rPr>
                <a:t>BIPR</a:t>
              </a:r>
              <a:endParaRPr kumimoji="0" lang="en-US" sz="1400" b="0" i="0" u="none" strike="noStrike" kern="0" cap="none" spc="0" normalizeH="0" baseline="0" noProof="0" dirty="0">
                <a:ln>
                  <a:noFill/>
                </a:ln>
                <a:effectLst/>
                <a:uLnTx/>
                <a:uFillTx/>
                <a:ea typeface="+mn-ea"/>
                <a:cs typeface="Arial"/>
              </a:endParaRP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1" i="0" u="none" strike="noStrike" kern="0" cap="none" spc="0" normalizeH="0" baseline="0" noProof="0" dirty="0" err="1">
                  <a:ln>
                    <a:noFill/>
                  </a:ln>
                  <a:effectLst/>
                  <a:uLnTx/>
                  <a:uFillTx/>
                  <a:ea typeface="+mn-ea"/>
                  <a:cs typeface="Arial"/>
                </a:rPr>
                <a:t>EFS</a:t>
              </a:r>
              <a:r>
                <a:rPr kumimoji="0" lang="en-US" sz="1400" b="1" i="0" u="none" strike="noStrike" kern="0" cap="none" spc="0" normalizeH="0" baseline="30000" noProof="0" dirty="0" err="1">
                  <a:ln>
                    <a:noFill/>
                  </a:ln>
                  <a:effectLst/>
                  <a:uLnTx/>
                  <a:uFillTx/>
                  <a:ea typeface="+mn-ea"/>
                  <a:cs typeface="Arial"/>
                </a:rPr>
                <a:t>h</a:t>
              </a:r>
              <a:r>
                <a:rPr kumimoji="0" lang="en-US" sz="1400" b="1" i="0" u="none" strike="noStrike" kern="0" cap="none" spc="0" normalizeH="0" baseline="0" noProof="0" dirty="0">
                  <a:ln>
                    <a:noFill/>
                  </a:ln>
                  <a:effectLst/>
                  <a:uLnTx/>
                  <a:uFillTx/>
                  <a:ea typeface="+mn-ea"/>
                  <a:cs typeface="Arial"/>
                </a:rPr>
                <a:t> by </a:t>
              </a:r>
              <a:r>
                <a:rPr kumimoji="0" lang="en-US" sz="1400" b="1" i="0" u="none" strike="noStrike" kern="0" cap="none" spc="0" normalizeH="0" baseline="0" noProof="0" dirty="0" err="1">
                  <a:ln>
                    <a:noFill/>
                  </a:ln>
                  <a:effectLst/>
                  <a:uLnTx/>
                  <a:uFillTx/>
                  <a:ea typeface="+mn-ea"/>
                  <a:cs typeface="Arial"/>
                </a:rPr>
                <a:t>BICR</a:t>
              </a:r>
              <a:endParaRPr kumimoji="0" lang="en-US" sz="1400" b="1" i="0" u="none" strike="noStrike" kern="0" cap="none" spc="0" normalizeH="0" baseline="0" noProof="0" dirty="0">
                <a:ln>
                  <a:noFill/>
                </a:ln>
                <a:effectLst/>
                <a:uLnTx/>
                <a:uFillTx/>
                <a:ea typeface="+mn-ea"/>
                <a:cs typeface="Arial"/>
              </a:endParaRPr>
            </a:p>
          </p:txBody>
        </p:sp>
        <p:sp>
          <p:nvSpPr>
            <p:cNvPr id="44" name="Rectangle 43">
              <a:extLst>
                <a:ext uri="{FF2B5EF4-FFF2-40B4-BE49-F238E27FC236}">
                  <a16:creationId xmlns:a16="http://schemas.microsoft.com/office/drawing/2014/main" id="{052BAA15-1328-4AEB-B26B-CCC0D3FB8E3C}"/>
                </a:ext>
              </a:extLst>
            </p:cNvPr>
            <p:cNvSpPr/>
            <p:nvPr/>
          </p:nvSpPr>
          <p:spPr>
            <a:xfrm>
              <a:off x="3915952" y="4903852"/>
              <a:ext cx="1843236" cy="798301"/>
            </a:xfrm>
            <a:prstGeom prst="rect">
              <a:avLst/>
            </a:prstGeom>
          </p:spPr>
          <p:txBody>
            <a:bodyPr wrap="square" lIns="0" tIns="0" rIns="0" bIns="0" numCol="1" anchor="t">
              <a:noAutofit/>
            </a:bodyPr>
            <a:lstStyle/>
            <a:p>
              <a:pPr marL="0" marR="0" lvl="0" indent="0" algn="l" defTabSz="457189" rtl="0" eaLnBrk="0" fontAlgn="base" latinLnBrk="0" hangingPunct="0">
                <a:lnSpc>
                  <a:spcPct val="100000"/>
                </a:lnSpc>
                <a:spcBef>
                  <a:spcPts val="300"/>
                </a:spcBef>
                <a:spcAft>
                  <a:spcPts val="0"/>
                </a:spcAft>
                <a:buClr>
                  <a:srgbClr val="9D9797"/>
                </a:buClr>
                <a:buSzTx/>
                <a:buFontTx/>
                <a:buNone/>
                <a:tabLst/>
                <a:defRPr/>
              </a:pPr>
              <a:r>
                <a:rPr kumimoji="0" lang="en-US" sz="1400" b="1" i="0" u="none" strike="noStrike" kern="0" cap="none" spc="0" normalizeH="0" baseline="0" noProof="0" dirty="0">
                  <a:ln>
                    <a:noFill/>
                  </a:ln>
                  <a:effectLst/>
                  <a:uLnTx/>
                  <a:uFillTx/>
                  <a:ea typeface="+mn-ea"/>
                  <a:cs typeface="Arial"/>
                </a:rPr>
                <a:t>Secondary endpoints</a:t>
              </a: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0" i="0" u="none" strike="noStrike" kern="0" cap="none" spc="0" normalizeH="0" baseline="0" noProof="0" dirty="0" err="1">
                  <a:ln>
                    <a:noFill/>
                  </a:ln>
                  <a:effectLst/>
                  <a:uLnTx/>
                  <a:uFillTx/>
                  <a:ea typeface="+mn-ea"/>
                  <a:cs typeface="Arial"/>
                </a:rPr>
                <a:t>MPR</a:t>
              </a:r>
              <a:r>
                <a:rPr kumimoji="0" lang="en-US" sz="1400" b="0" i="0" u="none" strike="noStrike" kern="0" cap="none" spc="0" normalizeH="0" baseline="30000" noProof="0" dirty="0">
                  <a:ln>
                    <a:noFill/>
                  </a:ln>
                  <a:effectLst/>
                  <a:uLnTx/>
                  <a:uFillTx/>
                  <a:ea typeface="+mn-ea"/>
                  <a:cs typeface="Arial"/>
                </a:rPr>
                <a:t> </a:t>
              </a:r>
              <a:r>
                <a:rPr kumimoji="0" lang="en-US" sz="1400" b="0" i="0" u="none" strike="noStrike" kern="0" cap="none" spc="0" normalizeH="0" baseline="0" noProof="0" dirty="0">
                  <a:ln>
                    <a:noFill/>
                  </a:ln>
                  <a:effectLst/>
                  <a:uLnTx/>
                  <a:uFillTx/>
                  <a:ea typeface="+mn-ea"/>
                  <a:cs typeface="Arial"/>
                </a:rPr>
                <a:t>by </a:t>
              </a:r>
              <a:r>
                <a:rPr kumimoji="0" lang="en-US" sz="1400" b="0" i="0" u="none" strike="noStrike" kern="0" cap="none" spc="0" normalizeH="0" baseline="0" noProof="0" dirty="0" err="1">
                  <a:ln>
                    <a:noFill/>
                  </a:ln>
                  <a:effectLst/>
                  <a:uLnTx/>
                  <a:uFillTx/>
                  <a:ea typeface="+mn-ea"/>
                  <a:cs typeface="Arial"/>
                </a:rPr>
                <a:t>BIPR</a:t>
              </a:r>
              <a:endParaRPr kumimoji="0" lang="en-US" sz="1400" b="0" i="0" u="none" strike="noStrike" kern="0" cap="none" spc="0" normalizeH="0" baseline="0" noProof="0" dirty="0">
                <a:ln>
                  <a:noFill/>
                </a:ln>
                <a:effectLst/>
                <a:uLnTx/>
                <a:uFillTx/>
                <a:ea typeface="+mn-ea"/>
                <a:cs typeface="Arial"/>
              </a:endParaRP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1" i="0" u="none" strike="noStrike" kern="0" cap="none" spc="0" normalizeH="0" baseline="0" noProof="0" dirty="0">
                  <a:ln>
                    <a:noFill/>
                  </a:ln>
                  <a:effectLst/>
                  <a:uLnTx/>
                  <a:uFillTx/>
                  <a:ea typeface="+mn-ea"/>
                  <a:cs typeface="Arial"/>
                </a:rPr>
                <a:t>OS</a:t>
              </a: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0" i="0" u="none" strike="noStrike" kern="0" cap="none" spc="0" normalizeH="0" baseline="0" noProof="0" dirty="0">
                  <a:ln>
                    <a:noFill/>
                  </a:ln>
                  <a:effectLst/>
                  <a:uLnTx/>
                  <a:uFillTx/>
                  <a:ea typeface="+mn-ea"/>
                  <a:cs typeface="Arial"/>
                </a:rPr>
                <a:t>Time to death or distant metastases</a:t>
              </a:r>
            </a:p>
          </p:txBody>
        </p:sp>
        <p:sp>
          <p:nvSpPr>
            <p:cNvPr id="45" name="Rectangle 44">
              <a:extLst>
                <a:ext uri="{FF2B5EF4-FFF2-40B4-BE49-F238E27FC236}">
                  <a16:creationId xmlns:a16="http://schemas.microsoft.com/office/drawing/2014/main" id="{9DFD8C61-8295-4B4A-9878-17CB247C4D8C}"/>
                </a:ext>
              </a:extLst>
            </p:cNvPr>
            <p:cNvSpPr/>
            <p:nvPr/>
          </p:nvSpPr>
          <p:spPr>
            <a:xfrm>
              <a:off x="6837284" y="4903742"/>
              <a:ext cx="2162641" cy="807072"/>
            </a:xfrm>
            <a:prstGeom prst="rect">
              <a:avLst/>
            </a:prstGeom>
          </p:spPr>
          <p:txBody>
            <a:bodyPr wrap="square" lIns="0" tIns="0" rIns="0" bIns="0" numCol="1" anchor="t">
              <a:noAutofit/>
            </a:bodyPr>
            <a:lstStyle/>
            <a:p>
              <a:pPr marL="0" marR="0" lvl="0" indent="0" algn="l" defTabSz="457189" rtl="0" eaLnBrk="0" fontAlgn="base" latinLnBrk="0" hangingPunct="0">
                <a:lnSpc>
                  <a:spcPct val="100000"/>
                </a:lnSpc>
                <a:spcBef>
                  <a:spcPts val="300"/>
                </a:spcBef>
                <a:spcAft>
                  <a:spcPts val="0"/>
                </a:spcAft>
                <a:buClr>
                  <a:prstClr val="black"/>
                </a:buClr>
                <a:buSzTx/>
                <a:buFontTx/>
                <a:buNone/>
                <a:tabLst/>
                <a:defRPr/>
              </a:pPr>
              <a:r>
                <a:rPr kumimoji="0" lang="en-US" sz="1400" b="1" i="0" u="none" strike="noStrike" kern="0" cap="none" spc="0" normalizeH="0" baseline="0" noProof="0">
                  <a:ln>
                    <a:noFill/>
                  </a:ln>
                  <a:effectLst/>
                  <a:uLnTx/>
                  <a:uFillTx/>
                  <a:ea typeface="+mn-ea"/>
                  <a:cs typeface="Arial"/>
                </a:rPr>
                <a:t>Key exploratory analysis</a:t>
              </a:r>
              <a:endParaRPr kumimoji="0" lang="en-US" sz="1400" b="1" i="0" u="none" strike="sngStrike" kern="0" cap="none" spc="0" normalizeH="0" baseline="0" noProof="0">
                <a:ln>
                  <a:noFill/>
                </a:ln>
                <a:effectLst/>
                <a:uLnTx/>
                <a:uFillTx/>
                <a:ea typeface="+mn-ea"/>
                <a:cs typeface="Arial"/>
              </a:endParaRPr>
            </a:p>
            <a:p>
              <a:pPr marL="285750" marR="0" lvl="0" indent="-285750" algn="l" defTabSz="457189" rtl="0" eaLnBrk="0" fontAlgn="base" latinLnBrk="0" hangingPunct="0">
                <a:lnSpc>
                  <a:spcPct val="100000"/>
                </a:lnSpc>
                <a:spcBef>
                  <a:spcPts val="300"/>
                </a:spcBef>
                <a:spcAft>
                  <a:spcPts val="0"/>
                </a:spcAft>
                <a:buClr>
                  <a:srgbClr val="595454"/>
                </a:buClr>
                <a:buSzTx/>
                <a:buFont typeface="Arial" panose="020B0604020202020204" pitchFamily="34" charset="0"/>
                <a:buChar char="•"/>
                <a:tabLst/>
                <a:defRPr/>
              </a:pPr>
              <a:r>
                <a:rPr kumimoji="0" lang="en-US" sz="1400" b="1" i="0" u="none" strike="noStrike" kern="0" cap="none" spc="0" normalizeH="0" baseline="0" noProof="0">
                  <a:ln>
                    <a:noFill/>
                  </a:ln>
                  <a:effectLst/>
                  <a:uLnTx/>
                  <a:uFillTx/>
                  <a:ea typeface="+mn-ea"/>
                  <a:cs typeface="Arial" panose="020B0604020202020204" pitchFamily="34" charset="0"/>
                </a:rPr>
                <a:t>EFS by pCR status</a:t>
              </a:r>
            </a:p>
          </p:txBody>
        </p:sp>
      </p:grpSp>
      <p:sp>
        <p:nvSpPr>
          <p:cNvPr id="49" name="Rectangle 48">
            <a:extLst>
              <a:ext uri="{FF2B5EF4-FFF2-40B4-BE49-F238E27FC236}">
                <a16:creationId xmlns:a16="http://schemas.microsoft.com/office/drawing/2014/main" id="{9CF3009C-34BC-49B3-A984-6806D0782A29}"/>
              </a:ext>
            </a:extLst>
          </p:cNvPr>
          <p:cNvSpPr/>
          <p:nvPr/>
        </p:nvSpPr>
        <p:spPr>
          <a:xfrm>
            <a:off x="384048" y="6236208"/>
            <a:ext cx="11274551" cy="548640"/>
          </a:xfrm>
          <a:prstGeom prst="rect">
            <a:avLst/>
          </a:prstGeom>
        </p:spPr>
        <p:txBody>
          <a:bodyPr wrap="square" lIns="0" tIns="0" rIns="0" bIns="0" numCol="1" anchor="b">
            <a:noAutofit/>
          </a:bodyPr>
          <a:lstStyle/>
          <a:p>
            <a:pPr marL="0" marR="0" lvl="0" indent="0" algn="l" defTabSz="457189" rtl="0" eaLnBrk="1" fontAlgn="auto" latinLnBrk="0" hangingPunct="1">
              <a:lnSpc>
                <a:spcPct val="90000"/>
              </a:lnSpc>
              <a:spcBef>
                <a:spcPts val="0"/>
              </a:spcBef>
              <a:spcAft>
                <a:spcPts val="0"/>
              </a:spcAft>
              <a:buClr>
                <a:prstClr val="black"/>
              </a:buClr>
              <a:buSzTx/>
              <a:buFontTx/>
              <a:buNone/>
              <a:tabLst/>
              <a:defRPr/>
            </a:pPr>
            <a:endParaRPr kumimoji="0" lang="en-US" sz="900" b="0" i="0" u="none" strike="noStrike" kern="0" cap="none" spc="0" normalizeH="0" baseline="0" noProof="0">
              <a:ln>
                <a:noFill/>
              </a:ln>
              <a:solidFill>
                <a:srgbClr val="595454"/>
              </a:solidFill>
              <a:effectLst/>
              <a:uLnTx/>
              <a:uFillTx/>
              <a:latin typeface="Trebuchet MS" panose="020B0603020202020204"/>
              <a:ea typeface="+mn-ea"/>
              <a:cs typeface="Arial" panose="020B0604020202020204" pitchFamily="34" charset="0"/>
            </a:endParaRPr>
          </a:p>
        </p:txBody>
      </p:sp>
    </p:spTree>
    <p:extLst>
      <p:ext uri="{BB962C8B-B14F-4D97-AF65-F5344CB8AC3E}">
        <p14:creationId xmlns:p14="http://schemas.microsoft.com/office/powerpoint/2010/main" val="2097349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552B257-B92E-42CA-B12C-6ADB88147754}"/>
              </a:ext>
            </a:extLst>
          </p:cNvPr>
          <p:cNvSpPr>
            <a:spLocks noGrp="1"/>
          </p:cNvSpPr>
          <p:nvPr>
            <p:ph type="title"/>
          </p:nvPr>
        </p:nvSpPr>
        <p:spPr>
          <a:xfrm>
            <a:off x="609600" y="65944"/>
            <a:ext cx="10744200" cy="951198"/>
          </a:xfrm>
        </p:spPr>
        <p:txBody>
          <a:bodyPr>
            <a:normAutofit/>
          </a:bodyPr>
          <a:lstStyle/>
          <a:p>
            <a:r>
              <a:rPr lang="en-US" dirty="0" err="1"/>
              <a:t>CheckMate</a:t>
            </a:r>
            <a:r>
              <a:rPr lang="en-US" dirty="0"/>
              <a:t> 816: Baseline Characteristics</a:t>
            </a:r>
          </a:p>
        </p:txBody>
      </p:sp>
      <p:sp>
        <p:nvSpPr>
          <p:cNvPr id="10" name="TextBox 9">
            <a:extLst>
              <a:ext uri="{FF2B5EF4-FFF2-40B4-BE49-F238E27FC236}">
                <a16:creationId xmlns:a16="http://schemas.microsoft.com/office/drawing/2014/main" id="{E1F043A8-7BDA-43EB-90F6-B7DE68666B44}"/>
              </a:ext>
            </a:extLst>
          </p:cNvPr>
          <p:cNvSpPr txBox="1"/>
          <p:nvPr>
            <p:custDataLst>
              <p:tags r:id="rId1"/>
            </p:custDataLst>
          </p:nvPr>
        </p:nvSpPr>
        <p:spPr>
          <a:xfrm>
            <a:off x="573057" y="5715913"/>
            <a:ext cx="11100360" cy="747897"/>
          </a:xfrm>
          <a:prstGeom prst="rect">
            <a:avLst/>
          </a:prstGeom>
          <a:noFill/>
        </p:spPr>
        <p:txBody>
          <a:bodyPr vert="horz" wrap="square" lIns="0" tIns="0" rIns="0" bIns="0" rtlCol="0" anchor="b" anchorCtr="0">
            <a:spAutoFit/>
          </a:bodyPr>
          <a:lstStyle/>
          <a:p>
            <a:pPr marL="0" marR="0" lvl="0" indent="0" algn="l" defTabSz="1219170" rtl="0" eaLnBrk="1" fontAlgn="auto" latinLnBrk="0" hangingPunct="1">
              <a:lnSpc>
                <a:spcPct val="90000"/>
              </a:lnSpc>
              <a:spcBef>
                <a:spcPts val="0"/>
              </a:spcBef>
              <a:spcAft>
                <a:spcPts val="0"/>
              </a:spcAft>
              <a:buClrTx/>
              <a:buSzTx/>
              <a:buFontTx/>
              <a:buNone/>
              <a:tabLst>
                <a:tab pos="274320" algn="l"/>
              </a:tabLst>
              <a:defRPr/>
            </a:pP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a</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Rest</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of the world: 7% of patients in each of the </a:t>
            </a:r>
            <a:r>
              <a:rPr lang="en-US" sz="900" dirty="0" err="1">
                <a:solidFill>
                  <a:srgbClr val="595454"/>
                </a:solidFill>
                <a:ea typeface="SimSun" panose="02010600030101010101" pitchFamily="2" charset="-122"/>
                <a:cs typeface="Arial" panose="020B0604020202020204" pitchFamily="34" charset="0"/>
              </a:rPr>
              <a:t>NIVO</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 chemo and chemo arm;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b</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Disease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stage by case report form, per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AJCC</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7</a:t>
            </a:r>
            <a:r>
              <a:rPr kumimoji="0" lang="en-US" sz="900" b="0" i="0" u="none" strike="noStrike" kern="1200" cap="none" spc="0" normalizeH="0" baseline="30000" noProof="0" dirty="0">
                <a:ln>
                  <a:noFill/>
                </a:ln>
                <a:solidFill>
                  <a:srgbClr val="595454"/>
                </a:solidFill>
                <a:effectLst/>
                <a:uLnTx/>
                <a:uFillTx/>
                <a:ea typeface="SimSun" panose="02010600030101010101" pitchFamily="2" charset="-122"/>
                <a:cs typeface="Arial" panose="020B0604020202020204" pitchFamily="34" charset="0"/>
              </a:rPr>
              <a:t>th</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edition; 1 patient in the chemo arm had stage IA disease and 1 patient in each arm had stage IV disease;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c</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Stage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IB</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IIA, IIB disease: 6%, 17%, and 14% of patients in the </a:t>
            </a:r>
            <a:r>
              <a:rPr lang="en-US" sz="900" dirty="0" err="1">
                <a:solidFill>
                  <a:srgbClr val="595454"/>
                </a:solidFill>
                <a:ea typeface="SimSun" panose="02010600030101010101" pitchFamily="2" charset="-122"/>
                <a:cs typeface="Arial" panose="020B0604020202020204" pitchFamily="34" charset="0"/>
              </a:rPr>
              <a:t>NIVO</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 chemo arm and 4%, 18%, and 12% in the chemo arm, respectively;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d</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One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patient in the chemo arm had unknown smoking status;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e</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Percentages</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are based on the primary analysis population; level of PD-L1 expression was determined using the PD-L1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IHC</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28-8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pharmDx</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assay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Dako</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patients with tumor tissue that could not be assessed for PD-L1 (≤10% of all randomized patients) were stratified to the PD-L1 expression &lt;1% subgroup at randomization;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f</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TMB</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was evaluated using the Illumina TSO500 assay. A 12.3-mut/Mb cutoff per TSO500 corresponds to 10 mut/Mb per the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FoundationOne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assay</a:t>
            </a:r>
            <a:r>
              <a:rPr kumimoji="0" lang="en-US" sz="900" b="0" i="0" u="none" strike="noStrike" kern="1200" cap="none" spc="0" normalizeH="0" baseline="30000" noProof="0" dirty="0">
                <a:ln>
                  <a:noFill/>
                </a:ln>
                <a:solidFill>
                  <a:srgbClr val="595454"/>
                </a:solidFill>
                <a:effectLst/>
                <a:uLnTx/>
                <a:uFillTx/>
                <a:ea typeface="SimSun" panose="02010600030101010101" pitchFamily="2" charset="-122"/>
                <a:cs typeface="Arial" panose="020B0604020202020204" pitchFamily="34" charset="0"/>
              </a:rPr>
              <a:t>1</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g</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TMB</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was not analyzed for patients in China and these patients are included in the ‘not reported’ category.</a:t>
            </a:r>
          </a:p>
          <a:p>
            <a:pPr marL="0" marR="0" lvl="0" indent="0" algn="l" defTabSz="1219170" rtl="0" eaLnBrk="1" fontAlgn="auto" latinLnBrk="0" hangingPunct="1">
              <a:lnSpc>
                <a:spcPct val="90000"/>
              </a:lnSpc>
              <a:spcBef>
                <a:spcPts val="0"/>
              </a:spcBef>
              <a:spcAft>
                <a:spcPts val="0"/>
              </a:spcAft>
              <a:buClrTx/>
              <a:buSzTx/>
              <a:buFontTx/>
              <a:buNone/>
              <a:tabLst>
                <a:tab pos="274320" algn="l"/>
              </a:tabLst>
              <a:defRPr/>
            </a:pPr>
            <a:r>
              <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1. </a:t>
            </a:r>
            <a:r>
              <a:rPr kumimoji="0" lang="en-US" sz="900" b="0" i="0" u="none" strike="noStrike" kern="1200" cap="none" spc="0" normalizeH="0" baseline="0" noProof="0" dirty="0">
                <a:ln>
                  <a:noFill/>
                </a:ln>
                <a:solidFill>
                  <a:srgbClr val="595454"/>
                </a:solidFill>
                <a:effectLst/>
                <a:uLnTx/>
                <a:uFillTx/>
                <a:ea typeface="+mn-ea"/>
                <a:cs typeface="+mn-cs"/>
              </a:rPr>
              <a:t>Baden J, et al. </a:t>
            </a:r>
            <a:r>
              <a:rPr kumimoji="0" lang="en-US" sz="900" b="0" i="1" u="none" strike="noStrike" kern="1200" cap="none" spc="0" normalizeH="0" baseline="0" noProof="0" dirty="0">
                <a:ln>
                  <a:noFill/>
                </a:ln>
                <a:solidFill>
                  <a:srgbClr val="595454"/>
                </a:solidFill>
                <a:effectLst/>
                <a:uLnTx/>
                <a:uFillTx/>
                <a:ea typeface="+mn-ea"/>
                <a:cs typeface="+mn-cs"/>
              </a:rPr>
              <a:t>Ann Oncol.</a:t>
            </a:r>
            <a:r>
              <a:rPr kumimoji="0" lang="en-US" sz="900" b="0" i="0" u="none" strike="noStrike" kern="1200" cap="none" spc="0" normalizeH="0" baseline="0" noProof="0" dirty="0">
                <a:ln>
                  <a:noFill/>
                </a:ln>
                <a:solidFill>
                  <a:srgbClr val="595454"/>
                </a:solidFill>
                <a:effectLst/>
                <a:uLnTx/>
                <a:uFillTx/>
                <a:ea typeface="+mn-ea"/>
                <a:cs typeface="+mn-cs"/>
              </a:rPr>
              <a:t> 2019;30(suppl 5):v28. d</a:t>
            </a:r>
            <a:r>
              <a:rPr lang="en-US" sz="900" dirty="0">
                <a:solidFill>
                  <a:srgbClr val="595454"/>
                </a:solidFill>
              </a:rPr>
              <a:t>oi:</a:t>
            </a:r>
            <a:r>
              <a:rPr kumimoji="0" lang="en-US" sz="900" b="0" i="0" u="none" strike="noStrike" kern="1200" cap="none" spc="0" normalizeH="0" baseline="0" noProof="0" dirty="0">
                <a:ln>
                  <a:noFill/>
                </a:ln>
                <a:solidFill>
                  <a:srgbClr val="595454"/>
                </a:solidFill>
                <a:effectLst/>
                <a:uLnTx/>
                <a:uFillTx/>
                <a:ea typeface="+mn-ea"/>
                <a:cs typeface="+mn-cs"/>
              </a:rPr>
              <a:t>10.1093/</a:t>
            </a:r>
            <a:r>
              <a:rPr kumimoji="0" lang="en-US" sz="900" b="0" i="0" u="none" strike="noStrike" kern="1200" cap="none" spc="0" normalizeH="0" baseline="0" noProof="0" dirty="0" err="1">
                <a:ln>
                  <a:noFill/>
                </a:ln>
                <a:solidFill>
                  <a:srgbClr val="595454"/>
                </a:solidFill>
                <a:effectLst/>
                <a:uLnTx/>
                <a:uFillTx/>
                <a:ea typeface="+mn-ea"/>
                <a:cs typeface="+mn-cs"/>
              </a:rPr>
              <a:t>annonc</a:t>
            </a:r>
            <a:r>
              <a:rPr kumimoji="0" lang="en-US" sz="900" b="0" i="0" u="none" strike="noStrike" kern="1200" cap="none" spc="0" normalizeH="0" baseline="0" noProof="0" dirty="0">
                <a:ln>
                  <a:noFill/>
                </a:ln>
                <a:solidFill>
                  <a:srgbClr val="595454"/>
                </a:solidFill>
                <a:effectLst/>
                <a:uLnTx/>
                <a:uFillTx/>
                <a:ea typeface="+mn-ea"/>
                <a:cs typeface="+mn-cs"/>
              </a:rPr>
              <a:t>/mdz239.010</a:t>
            </a:r>
            <a:endPar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endParaRPr>
          </a:p>
        </p:txBody>
      </p:sp>
      <p:graphicFrame>
        <p:nvGraphicFramePr>
          <p:cNvPr id="17" name="Content Placeholder 3" descr="Table">
            <a:extLst>
              <a:ext uri="{FF2B5EF4-FFF2-40B4-BE49-F238E27FC236}">
                <a16:creationId xmlns:a16="http://schemas.microsoft.com/office/drawing/2014/main" id="{711E0342-1F70-4047-8E14-1C3627298247}"/>
              </a:ext>
            </a:extLst>
          </p:cNvPr>
          <p:cNvGraphicFramePr>
            <a:graphicFrameLocks/>
          </p:cNvGraphicFramePr>
          <p:nvPr>
            <p:extLst>
              <p:ext uri="{D42A27DB-BD31-4B8C-83A1-F6EECF244321}">
                <p14:modId xmlns:p14="http://schemas.microsoft.com/office/powerpoint/2010/main" val="1960007232"/>
              </p:ext>
            </p:extLst>
          </p:nvPr>
        </p:nvGraphicFramePr>
        <p:xfrm>
          <a:off x="613306" y="905436"/>
          <a:ext cx="5379264" cy="4731529"/>
        </p:xfrm>
        <a:graphic>
          <a:graphicData uri="http://schemas.openxmlformats.org/drawingml/2006/table">
            <a:tbl>
              <a:tblPr firstRow="1" firstCol="1" bandRow="1">
                <a:tableStyleId>{7E9639D4-E3E2-4D34-9284-5A2195B3D0D7}</a:tableStyleId>
              </a:tblPr>
              <a:tblGrid>
                <a:gridCol w="2651760">
                  <a:extLst>
                    <a:ext uri="{9D8B030D-6E8A-4147-A177-3AD203B41FA5}">
                      <a16:colId xmlns:a16="http://schemas.microsoft.com/office/drawing/2014/main" val="20000"/>
                    </a:ext>
                  </a:extLst>
                </a:gridCol>
                <a:gridCol w="1363752">
                  <a:extLst>
                    <a:ext uri="{9D8B030D-6E8A-4147-A177-3AD203B41FA5}">
                      <a16:colId xmlns:a16="http://schemas.microsoft.com/office/drawing/2014/main" val="20001"/>
                    </a:ext>
                  </a:extLst>
                </a:gridCol>
                <a:gridCol w="1363752">
                  <a:extLst>
                    <a:ext uri="{9D8B030D-6E8A-4147-A177-3AD203B41FA5}">
                      <a16:colId xmlns:a16="http://schemas.microsoft.com/office/drawing/2014/main" val="20002"/>
                    </a:ext>
                  </a:extLst>
                </a:gridCol>
              </a:tblGrid>
              <a:tr h="591529">
                <a:tc>
                  <a:txBody>
                    <a:bodyPr/>
                    <a:lstStyle/>
                    <a:p>
                      <a:endParaRPr lang="en-US" sz="1300" cap="none" baseline="0" dirty="0">
                        <a:solidFill>
                          <a:schemeClr val="bg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cap="none" baseline="0" dirty="0" err="1">
                          <a:solidFill>
                            <a:schemeClr val="bg1"/>
                          </a:solidFill>
                        </a:rPr>
                        <a:t>NIVO</a:t>
                      </a:r>
                      <a:r>
                        <a:rPr lang="en-US" sz="1300" cap="none" baseline="0" dirty="0">
                          <a:solidFill>
                            <a:schemeClr val="bg1"/>
                          </a:solidFill>
                        </a:rPr>
                        <a:t> + chemo</a:t>
                      </a:r>
                    </a:p>
                    <a:p>
                      <a:pPr algn="ctr"/>
                      <a:r>
                        <a:rPr lang="en-US" sz="1300" cap="none" baseline="0" dirty="0">
                          <a:solidFill>
                            <a:schemeClr val="bg1"/>
                          </a:solidFill>
                        </a:rPr>
                        <a:t> (n=179)</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38967"/>
                    </a:solidFill>
                  </a:tcPr>
                </a:tc>
                <a:tc>
                  <a:txBody>
                    <a:bodyPr/>
                    <a:lstStyle/>
                    <a:p>
                      <a:pPr algn="ctr"/>
                      <a:r>
                        <a:rPr lang="en-US" sz="1300" cap="none" baseline="0" dirty="0">
                          <a:solidFill>
                            <a:schemeClr val="bg1"/>
                          </a:solidFill>
                        </a:rPr>
                        <a:t>Chemo</a:t>
                      </a:r>
                    </a:p>
                    <a:p>
                      <a:pPr algn="ctr"/>
                      <a:r>
                        <a:rPr lang="en-US" sz="1300" cap="none" baseline="0" dirty="0">
                          <a:solidFill>
                            <a:schemeClr val="bg1"/>
                          </a:solidFill>
                        </a:rPr>
                        <a:t>(n=179)</a:t>
                      </a:r>
                    </a:p>
                  </a:txBody>
                  <a:tcPr marL="68580" marR="68580" marT="0" marB="0"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69F9F"/>
                    </a:solidFill>
                  </a:tcPr>
                </a:tc>
                <a:extLst>
                  <a:ext uri="{0D108BD9-81ED-4DB2-BD59-A6C34878D82A}">
                    <a16:rowId xmlns:a16="http://schemas.microsoft.com/office/drawing/2014/main" val="10000"/>
                  </a:ext>
                </a:extLst>
              </a:tr>
              <a:tr h="252000">
                <a:tc>
                  <a:txBody>
                    <a:bodyPr/>
                    <a:lstStyle/>
                    <a:p>
                      <a:pPr>
                        <a:lnSpc>
                          <a:spcPct val="100000"/>
                        </a:lnSpc>
                        <a:spcBef>
                          <a:spcPts val="0"/>
                        </a:spcBef>
                        <a:spcAft>
                          <a:spcPts val="0"/>
                        </a:spcAft>
                      </a:pPr>
                      <a:r>
                        <a:rPr lang="en-US" sz="1300">
                          <a:solidFill>
                            <a:schemeClr val="tx1"/>
                          </a:solidFill>
                        </a:rPr>
                        <a:t>Age, median (range), years</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lang="en-US" sz="1300">
                          <a:solidFill>
                            <a:schemeClr val="tx1"/>
                          </a:solidFill>
                        </a:rPr>
                        <a:t>64 (41–82)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lang="en-US" sz="1300">
                          <a:solidFill>
                            <a:schemeClr val="tx1"/>
                          </a:solidFill>
                        </a:rPr>
                        <a:t>65 (34–84)</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84000">
                <a:tc>
                  <a:txBody>
                    <a:bodyPr/>
                    <a:lstStyle/>
                    <a:p>
                      <a:pPr>
                        <a:lnSpc>
                          <a:spcPct val="100000"/>
                        </a:lnSpc>
                        <a:spcBef>
                          <a:spcPts val="0"/>
                        </a:spcBef>
                        <a:spcAft>
                          <a:spcPts val="300"/>
                        </a:spcAft>
                      </a:pPr>
                      <a:r>
                        <a:rPr lang="en-US" sz="1300" baseline="0" dirty="0">
                          <a:solidFill>
                            <a:schemeClr val="tx1"/>
                          </a:solidFill>
                        </a:rPr>
                        <a:t>Age category, % </a:t>
                      </a:r>
                      <a:endParaRPr lang="en-US" sz="1300" baseline="30000" dirty="0">
                        <a:solidFill>
                          <a:schemeClr val="tx1"/>
                        </a:solidFill>
                      </a:endParaRPr>
                    </a:p>
                    <a:p>
                      <a:pPr marL="0" indent="225425">
                        <a:lnSpc>
                          <a:spcPct val="100000"/>
                        </a:lnSpc>
                        <a:spcBef>
                          <a:spcPts val="0"/>
                        </a:spcBef>
                        <a:spcAft>
                          <a:spcPts val="0"/>
                        </a:spcAft>
                      </a:pPr>
                      <a:r>
                        <a:rPr lang="en-US" sz="1300" b="0" baseline="0" dirty="0">
                          <a:solidFill>
                            <a:schemeClr val="tx1"/>
                          </a:solidFill>
                        </a:rPr>
                        <a:t>&lt;65 years </a:t>
                      </a:r>
                    </a:p>
                    <a:p>
                      <a:pPr marL="228600" indent="0">
                        <a:lnSpc>
                          <a:spcPct val="100000"/>
                        </a:lnSpc>
                        <a:spcBef>
                          <a:spcPts val="0"/>
                        </a:spcBef>
                        <a:spcAft>
                          <a:spcPts val="0"/>
                        </a:spcAft>
                      </a:pPr>
                      <a:r>
                        <a:rPr lang="en-US" sz="1300" b="0" dirty="0">
                          <a:solidFill>
                            <a:srgbClr val="595454"/>
                          </a:solidFill>
                        </a:rPr>
                        <a:t>≥65 years</a:t>
                      </a:r>
                      <a:endParaRPr lang="en-US" sz="1300" b="0" baseline="0" dirty="0">
                        <a:solidFill>
                          <a:schemeClr val="tx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52</a:t>
                      </a:r>
                    </a:p>
                    <a:p>
                      <a:pPr algn="ctr">
                        <a:lnSpc>
                          <a:spcPct val="100000"/>
                        </a:lnSpc>
                        <a:spcBef>
                          <a:spcPts val="0"/>
                        </a:spcBef>
                        <a:spcAft>
                          <a:spcPts val="0"/>
                        </a:spcAft>
                      </a:pPr>
                      <a:r>
                        <a:rPr lang="en-US" sz="1300">
                          <a:solidFill>
                            <a:schemeClr val="tx1"/>
                          </a:solidFill>
                        </a:rPr>
                        <a:t>48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46</a:t>
                      </a:r>
                    </a:p>
                    <a:p>
                      <a:pPr algn="ctr">
                        <a:lnSpc>
                          <a:spcPct val="100000"/>
                        </a:lnSpc>
                        <a:spcBef>
                          <a:spcPts val="0"/>
                        </a:spcBef>
                        <a:spcAft>
                          <a:spcPts val="0"/>
                        </a:spcAft>
                      </a:pPr>
                      <a:r>
                        <a:rPr lang="en-US" sz="1300">
                          <a:solidFill>
                            <a:schemeClr val="tx1"/>
                          </a:solidFill>
                        </a:rPr>
                        <a:t>54</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4073965"/>
                  </a:ext>
                </a:extLst>
              </a:tr>
              <a:tr h="252000">
                <a:tc>
                  <a:txBody>
                    <a:bodyPr/>
                    <a:lstStyle/>
                    <a:p>
                      <a:pPr marL="228600" indent="-228600">
                        <a:lnSpc>
                          <a:spcPct val="100000"/>
                        </a:lnSpc>
                        <a:spcBef>
                          <a:spcPts val="0"/>
                        </a:spcBef>
                        <a:spcAft>
                          <a:spcPts val="0"/>
                        </a:spcAft>
                      </a:pPr>
                      <a:r>
                        <a:rPr lang="en-US" sz="1300" b="1">
                          <a:solidFill>
                            <a:schemeClr val="tx1"/>
                          </a:solidFill>
                        </a:rPr>
                        <a:t>Male, %</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lang="en-US" sz="1300">
                          <a:solidFill>
                            <a:schemeClr val="tx1"/>
                          </a:solidFill>
                        </a:rPr>
                        <a:t>72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lang="en-US" sz="1300">
                          <a:solidFill>
                            <a:schemeClr val="tx1"/>
                          </a:solidFill>
                        </a:rPr>
                        <a:t>71</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00000">
                <a:tc>
                  <a:txBody>
                    <a:bodyPr/>
                    <a:lstStyle/>
                    <a:p>
                      <a:pPr marL="0" indent="0">
                        <a:lnSpc>
                          <a:spcPct val="100000"/>
                        </a:lnSpc>
                        <a:spcBef>
                          <a:spcPts val="0"/>
                        </a:spcBef>
                        <a:spcAft>
                          <a:spcPts val="300"/>
                        </a:spcAft>
                      </a:pPr>
                      <a:r>
                        <a:rPr lang="en-US" sz="1300">
                          <a:solidFill>
                            <a:schemeClr val="tx1"/>
                          </a:solidFill>
                        </a:rPr>
                        <a:t>Region,</a:t>
                      </a:r>
                      <a:r>
                        <a:rPr lang="en-US" sz="1300" baseline="30000">
                          <a:solidFill>
                            <a:schemeClr val="tx1"/>
                          </a:solidFill>
                        </a:rPr>
                        <a:t>a</a:t>
                      </a:r>
                      <a:r>
                        <a:rPr lang="en-US" sz="1300" baseline="0">
                          <a:solidFill>
                            <a:schemeClr val="tx1"/>
                          </a:solidFill>
                        </a:rPr>
                        <a:t> %</a:t>
                      </a:r>
                    </a:p>
                    <a:p>
                      <a:pPr marL="228600" indent="0">
                        <a:lnSpc>
                          <a:spcPct val="100000"/>
                        </a:lnSpc>
                        <a:spcBef>
                          <a:spcPts val="0"/>
                        </a:spcBef>
                        <a:spcAft>
                          <a:spcPts val="0"/>
                        </a:spcAft>
                      </a:pPr>
                      <a:r>
                        <a:rPr lang="en-US" sz="1300" b="0">
                          <a:solidFill>
                            <a:schemeClr val="tx1"/>
                          </a:solidFill>
                        </a:rPr>
                        <a:t>North America</a:t>
                      </a:r>
                    </a:p>
                    <a:p>
                      <a:pPr marL="228600" indent="0">
                        <a:lnSpc>
                          <a:spcPct val="100000"/>
                        </a:lnSpc>
                        <a:spcBef>
                          <a:spcPts val="0"/>
                        </a:spcBef>
                        <a:spcAft>
                          <a:spcPts val="0"/>
                        </a:spcAft>
                      </a:pPr>
                      <a:r>
                        <a:rPr lang="en-US" sz="1300" b="0">
                          <a:solidFill>
                            <a:schemeClr val="tx1"/>
                          </a:solidFill>
                        </a:rPr>
                        <a:t>Europe</a:t>
                      </a:r>
                    </a:p>
                    <a:p>
                      <a:pPr marL="228600" indent="0">
                        <a:lnSpc>
                          <a:spcPct val="100000"/>
                        </a:lnSpc>
                        <a:spcBef>
                          <a:spcPts val="0"/>
                        </a:spcBef>
                        <a:spcAft>
                          <a:spcPts val="0"/>
                        </a:spcAft>
                      </a:pPr>
                      <a:r>
                        <a:rPr lang="en-US" sz="1300" b="0">
                          <a:solidFill>
                            <a:schemeClr val="tx1"/>
                          </a:solidFill>
                        </a:rPr>
                        <a:t>Asia</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23</a:t>
                      </a:r>
                    </a:p>
                    <a:p>
                      <a:pPr algn="ctr">
                        <a:lnSpc>
                          <a:spcPct val="100000"/>
                        </a:lnSpc>
                        <a:spcBef>
                          <a:spcPts val="0"/>
                        </a:spcBef>
                        <a:spcAft>
                          <a:spcPts val="0"/>
                        </a:spcAft>
                      </a:pPr>
                      <a:r>
                        <a:rPr lang="en-US" sz="1300">
                          <a:solidFill>
                            <a:schemeClr val="tx1"/>
                          </a:solidFill>
                        </a:rPr>
                        <a:t>23</a:t>
                      </a:r>
                    </a:p>
                    <a:p>
                      <a:pPr algn="ctr">
                        <a:lnSpc>
                          <a:spcPct val="100000"/>
                        </a:lnSpc>
                        <a:spcBef>
                          <a:spcPts val="0"/>
                        </a:spcBef>
                        <a:spcAft>
                          <a:spcPts val="0"/>
                        </a:spcAft>
                      </a:pPr>
                      <a:r>
                        <a:rPr lang="en-US" sz="1300">
                          <a:solidFill>
                            <a:schemeClr val="tx1"/>
                          </a:solidFill>
                        </a:rPr>
                        <a:t>48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28</a:t>
                      </a:r>
                    </a:p>
                    <a:p>
                      <a:pPr algn="ctr">
                        <a:lnSpc>
                          <a:spcPct val="100000"/>
                        </a:lnSpc>
                        <a:spcBef>
                          <a:spcPts val="0"/>
                        </a:spcBef>
                        <a:spcAft>
                          <a:spcPts val="0"/>
                        </a:spcAft>
                      </a:pPr>
                      <a:r>
                        <a:rPr lang="en-US" sz="1300">
                          <a:solidFill>
                            <a:schemeClr val="tx1"/>
                          </a:solidFill>
                        </a:rPr>
                        <a:t>14</a:t>
                      </a:r>
                    </a:p>
                    <a:p>
                      <a:pPr algn="ctr">
                        <a:lnSpc>
                          <a:spcPct val="100000"/>
                        </a:lnSpc>
                        <a:spcBef>
                          <a:spcPts val="0"/>
                        </a:spcBef>
                        <a:spcAft>
                          <a:spcPts val="0"/>
                        </a:spcAft>
                      </a:pPr>
                      <a:r>
                        <a:rPr lang="en-US" sz="1300">
                          <a:solidFill>
                            <a:schemeClr val="tx1"/>
                          </a:solidFill>
                        </a:rPr>
                        <a:t>51</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3906217"/>
                  </a:ext>
                </a:extLst>
              </a:tr>
              <a:tr h="684000">
                <a:tc>
                  <a:txBody>
                    <a:bodyPr/>
                    <a:lstStyle/>
                    <a:p>
                      <a:pPr>
                        <a:lnSpc>
                          <a:spcPct val="100000"/>
                        </a:lnSpc>
                        <a:spcBef>
                          <a:spcPts val="0"/>
                        </a:spcBef>
                        <a:spcAft>
                          <a:spcPts val="300"/>
                        </a:spcAft>
                      </a:pPr>
                      <a:r>
                        <a:rPr lang="en-US" sz="1300" baseline="0">
                          <a:solidFill>
                            <a:schemeClr val="tx1"/>
                          </a:solidFill>
                        </a:rPr>
                        <a:t>ECOG PS, % </a:t>
                      </a:r>
                      <a:endParaRPr lang="en-US" sz="1300" baseline="30000">
                        <a:solidFill>
                          <a:schemeClr val="tx1"/>
                        </a:solidFill>
                      </a:endParaRPr>
                    </a:p>
                    <a:p>
                      <a:pPr marL="0" indent="225425">
                        <a:lnSpc>
                          <a:spcPct val="100000"/>
                        </a:lnSpc>
                        <a:spcBef>
                          <a:spcPts val="0"/>
                        </a:spcBef>
                        <a:spcAft>
                          <a:spcPts val="0"/>
                        </a:spcAft>
                      </a:pPr>
                      <a:r>
                        <a:rPr lang="en-US" sz="1300" b="0" baseline="0">
                          <a:solidFill>
                            <a:schemeClr val="tx1"/>
                          </a:solidFill>
                        </a:rPr>
                        <a:t>0 </a:t>
                      </a:r>
                    </a:p>
                    <a:p>
                      <a:pPr marL="228600" indent="0">
                        <a:lnSpc>
                          <a:spcPct val="100000"/>
                        </a:lnSpc>
                        <a:spcBef>
                          <a:spcPts val="0"/>
                        </a:spcBef>
                        <a:spcAft>
                          <a:spcPts val="0"/>
                        </a:spcAft>
                      </a:pPr>
                      <a:r>
                        <a:rPr lang="en-US" sz="1300" b="0" baseline="0">
                          <a:solidFill>
                            <a:schemeClr val="tx1"/>
                          </a:solidFill>
                        </a:rPr>
                        <a:t>1</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69</a:t>
                      </a:r>
                    </a:p>
                    <a:p>
                      <a:pPr algn="ctr">
                        <a:lnSpc>
                          <a:spcPct val="100000"/>
                        </a:lnSpc>
                        <a:spcBef>
                          <a:spcPts val="0"/>
                        </a:spcBef>
                        <a:spcAft>
                          <a:spcPts val="0"/>
                        </a:spcAft>
                      </a:pPr>
                      <a:r>
                        <a:rPr lang="en-US" sz="1300">
                          <a:solidFill>
                            <a:schemeClr val="tx1"/>
                          </a:solidFill>
                        </a:rPr>
                        <a:t>31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65</a:t>
                      </a:r>
                    </a:p>
                    <a:p>
                      <a:pPr algn="ctr">
                        <a:lnSpc>
                          <a:spcPct val="100000"/>
                        </a:lnSpc>
                        <a:spcBef>
                          <a:spcPts val="0"/>
                        </a:spcBef>
                        <a:spcAft>
                          <a:spcPts val="0"/>
                        </a:spcAft>
                      </a:pPr>
                      <a:r>
                        <a:rPr lang="en-US" sz="1300">
                          <a:solidFill>
                            <a:schemeClr val="tx1"/>
                          </a:solidFill>
                        </a:rPr>
                        <a:t>35</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5269370"/>
                  </a:ext>
                </a:extLst>
              </a:tr>
              <a:tr h="684000">
                <a:tc>
                  <a:txBody>
                    <a:bodyPr/>
                    <a:lstStyle/>
                    <a:p>
                      <a:pPr>
                        <a:lnSpc>
                          <a:spcPct val="100000"/>
                        </a:lnSpc>
                        <a:spcBef>
                          <a:spcPts val="0"/>
                        </a:spcBef>
                        <a:spcAft>
                          <a:spcPts val="300"/>
                        </a:spcAft>
                      </a:pPr>
                      <a:r>
                        <a:rPr lang="en-US" sz="1300" baseline="0">
                          <a:solidFill>
                            <a:schemeClr val="tx1"/>
                          </a:solidFill>
                        </a:rPr>
                        <a:t>Stage,</a:t>
                      </a:r>
                      <a:r>
                        <a:rPr lang="en-US" sz="1300" baseline="30000">
                          <a:solidFill>
                            <a:schemeClr val="tx1"/>
                          </a:solidFill>
                        </a:rPr>
                        <a:t>b,c</a:t>
                      </a:r>
                      <a:r>
                        <a:rPr lang="en-US" sz="1300" baseline="0">
                          <a:solidFill>
                            <a:schemeClr val="tx1"/>
                          </a:solidFill>
                        </a:rPr>
                        <a:t> % </a:t>
                      </a:r>
                      <a:endParaRPr lang="en-US" sz="1300" baseline="30000">
                        <a:solidFill>
                          <a:schemeClr val="tx1"/>
                        </a:solidFill>
                      </a:endParaRPr>
                    </a:p>
                    <a:p>
                      <a:pPr marL="0" indent="225425">
                        <a:lnSpc>
                          <a:spcPct val="100000"/>
                        </a:lnSpc>
                        <a:spcBef>
                          <a:spcPts val="0"/>
                        </a:spcBef>
                        <a:spcAft>
                          <a:spcPts val="0"/>
                        </a:spcAft>
                      </a:pPr>
                      <a:r>
                        <a:rPr lang="en-US" sz="1300" b="0" baseline="0">
                          <a:solidFill>
                            <a:schemeClr val="tx1"/>
                          </a:solidFill>
                        </a:rPr>
                        <a:t>IB–II </a:t>
                      </a:r>
                    </a:p>
                    <a:p>
                      <a:pPr marL="228600" indent="0">
                        <a:lnSpc>
                          <a:spcPct val="100000"/>
                        </a:lnSpc>
                        <a:spcBef>
                          <a:spcPts val="0"/>
                        </a:spcBef>
                        <a:spcAft>
                          <a:spcPts val="0"/>
                        </a:spcAft>
                      </a:pPr>
                      <a:r>
                        <a:rPr lang="en-US" sz="1300" b="0" baseline="0">
                          <a:solidFill>
                            <a:schemeClr val="tx1"/>
                          </a:solidFill>
                        </a:rPr>
                        <a:t>IIIA</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36</a:t>
                      </a:r>
                    </a:p>
                    <a:p>
                      <a:pPr algn="ctr">
                        <a:lnSpc>
                          <a:spcPct val="100000"/>
                        </a:lnSpc>
                        <a:spcBef>
                          <a:spcPts val="0"/>
                        </a:spcBef>
                        <a:spcAft>
                          <a:spcPts val="0"/>
                        </a:spcAft>
                      </a:pPr>
                      <a:r>
                        <a:rPr lang="en-US" sz="1300">
                          <a:solidFill>
                            <a:schemeClr val="tx1"/>
                          </a:solidFill>
                        </a:rPr>
                        <a:t>63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35</a:t>
                      </a:r>
                    </a:p>
                    <a:p>
                      <a:pPr algn="ctr">
                        <a:lnSpc>
                          <a:spcPct val="100000"/>
                        </a:lnSpc>
                        <a:spcBef>
                          <a:spcPts val="0"/>
                        </a:spcBef>
                        <a:spcAft>
                          <a:spcPts val="0"/>
                        </a:spcAft>
                      </a:pPr>
                      <a:r>
                        <a:rPr lang="en-US" sz="1300">
                          <a:solidFill>
                            <a:schemeClr val="tx1"/>
                          </a:solidFill>
                        </a:rPr>
                        <a:t>64</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9595577"/>
                  </a:ext>
                </a:extLst>
              </a:tr>
              <a:tr h="684000">
                <a:tc>
                  <a:txBody>
                    <a:bodyPr/>
                    <a:lstStyle/>
                    <a:p>
                      <a:pPr>
                        <a:lnSpc>
                          <a:spcPct val="100000"/>
                        </a:lnSpc>
                        <a:spcBef>
                          <a:spcPts val="0"/>
                        </a:spcBef>
                        <a:spcAft>
                          <a:spcPts val="300"/>
                        </a:spcAft>
                      </a:pPr>
                      <a:r>
                        <a:rPr lang="en-US" sz="1300" baseline="0" dirty="0">
                          <a:solidFill>
                            <a:schemeClr val="tx1"/>
                          </a:solidFill>
                        </a:rPr>
                        <a:t>Histology, % </a:t>
                      </a:r>
                    </a:p>
                    <a:p>
                      <a:pPr marL="228600" indent="0">
                        <a:lnSpc>
                          <a:spcPct val="100000"/>
                        </a:lnSpc>
                        <a:spcBef>
                          <a:spcPts val="0"/>
                        </a:spcBef>
                        <a:spcAft>
                          <a:spcPts val="0"/>
                        </a:spcAft>
                      </a:pPr>
                      <a:r>
                        <a:rPr lang="en-US" sz="1300" b="0" baseline="0" dirty="0">
                          <a:solidFill>
                            <a:schemeClr val="tx1"/>
                          </a:solidFill>
                        </a:rPr>
                        <a:t>Squamous </a:t>
                      </a:r>
                    </a:p>
                    <a:p>
                      <a:pPr marL="228600" indent="0">
                        <a:lnSpc>
                          <a:spcPct val="100000"/>
                        </a:lnSpc>
                        <a:spcBef>
                          <a:spcPts val="0"/>
                        </a:spcBef>
                        <a:spcAft>
                          <a:spcPts val="0"/>
                        </a:spcAft>
                      </a:pPr>
                      <a:r>
                        <a:rPr lang="en-US" sz="1300" b="0" baseline="0" dirty="0">
                          <a:solidFill>
                            <a:schemeClr val="tx1"/>
                          </a:solidFill>
                        </a:rPr>
                        <a:t>Nonsquamous</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49</a:t>
                      </a:r>
                    </a:p>
                    <a:p>
                      <a:pPr algn="ctr">
                        <a:lnSpc>
                          <a:spcPct val="100000"/>
                        </a:lnSpc>
                        <a:spcBef>
                          <a:spcPts val="0"/>
                        </a:spcBef>
                        <a:spcAft>
                          <a:spcPts val="0"/>
                        </a:spcAft>
                      </a:pPr>
                      <a:r>
                        <a:rPr lang="en-US" sz="1300">
                          <a:solidFill>
                            <a:schemeClr val="tx1"/>
                          </a:solidFill>
                        </a:rPr>
                        <a:t>51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dirty="0">
                        <a:solidFill>
                          <a:schemeClr val="tx1"/>
                        </a:solidFill>
                      </a:endParaRPr>
                    </a:p>
                    <a:p>
                      <a:pPr algn="ctr">
                        <a:lnSpc>
                          <a:spcPct val="100000"/>
                        </a:lnSpc>
                        <a:spcBef>
                          <a:spcPts val="0"/>
                        </a:spcBef>
                        <a:spcAft>
                          <a:spcPts val="0"/>
                        </a:spcAft>
                      </a:pPr>
                      <a:r>
                        <a:rPr lang="en-US" sz="1300" dirty="0">
                          <a:solidFill>
                            <a:schemeClr val="tx1"/>
                          </a:solidFill>
                        </a:rPr>
                        <a:t>53</a:t>
                      </a:r>
                    </a:p>
                    <a:p>
                      <a:pPr algn="ctr">
                        <a:lnSpc>
                          <a:spcPct val="100000"/>
                        </a:lnSpc>
                        <a:spcBef>
                          <a:spcPts val="0"/>
                        </a:spcBef>
                        <a:spcAft>
                          <a:spcPts val="0"/>
                        </a:spcAft>
                      </a:pPr>
                      <a:r>
                        <a:rPr lang="en-US" sz="1300" dirty="0">
                          <a:solidFill>
                            <a:schemeClr val="tx1"/>
                          </a:solidFill>
                        </a:rPr>
                        <a:t>47</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041662"/>
                  </a:ext>
                </a:extLst>
              </a:tr>
            </a:tbl>
          </a:graphicData>
        </a:graphic>
      </p:graphicFrame>
      <p:graphicFrame>
        <p:nvGraphicFramePr>
          <p:cNvPr id="19" name="Content Placeholder 3" descr="Table">
            <a:extLst>
              <a:ext uri="{FF2B5EF4-FFF2-40B4-BE49-F238E27FC236}">
                <a16:creationId xmlns:a16="http://schemas.microsoft.com/office/drawing/2014/main" id="{DC72C799-6363-4165-893B-8772F67F689E}"/>
              </a:ext>
            </a:extLst>
          </p:cNvPr>
          <p:cNvGraphicFramePr>
            <a:graphicFrameLocks/>
          </p:cNvGraphicFramePr>
          <p:nvPr>
            <p:extLst>
              <p:ext uri="{D42A27DB-BD31-4B8C-83A1-F6EECF244321}">
                <p14:modId xmlns:p14="http://schemas.microsoft.com/office/powerpoint/2010/main" val="1333793015"/>
              </p:ext>
            </p:extLst>
          </p:nvPr>
        </p:nvGraphicFramePr>
        <p:xfrm>
          <a:off x="6178192" y="905436"/>
          <a:ext cx="5379264" cy="4719557"/>
        </p:xfrm>
        <a:graphic>
          <a:graphicData uri="http://schemas.openxmlformats.org/drawingml/2006/table">
            <a:tbl>
              <a:tblPr firstRow="1" firstCol="1" bandRow="1">
                <a:tableStyleId>{7E9639D4-E3E2-4D34-9284-5A2195B3D0D7}</a:tableStyleId>
              </a:tblPr>
              <a:tblGrid>
                <a:gridCol w="2651760">
                  <a:extLst>
                    <a:ext uri="{9D8B030D-6E8A-4147-A177-3AD203B41FA5}">
                      <a16:colId xmlns:a16="http://schemas.microsoft.com/office/drawing/2014/main" val="20000"/>
                    </a:ext>
                  </a:extLst>
                </a:gridCol>
                <a:gridCol w="1363752">
                  <a:extLst>
                    <a:ext uri="{9D8B030D-6E8A-4147-A177-3AD203B41FA5}">
                      <a16:colId xmlns:a16="http://schemas.microsoft.com/office/drawing/2014/main" val="20001"/>
                    </a:ext>
                  </a:extLst>
                </a:gridCol>
                <a:gridCol w="1363752">
                  <a:extLst>
                    <a:ext uri="{9D8B030D-6E8A-4147-A177-3AD203B41FA5}">
                      <a16:colId xmlns:a16="http://schemas.microsoft.com/office/drawing/2014/main" val="20002"/>
                    </a:ext>
                  </a:extLst>
                </a:gridCol>
              </a:tblGrid>
              <a:tr h="600360">
                <a:tc>
                  <a:txBody>
                    <a:bodyPr/>
                    <a:lstStyle/>
                    <a:p>
                      <a:endParaRPr lang="en-US" sz="1300" cap="none" baseline="0" dirty="0">
                        <a:solidFill>
                          <a:schemeClr val="bg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cap="none" baseline="0" dirty="0" err="1">
                          <a:solidFill>
                            <a:schemeClr val="bg1"/>
                          </a:solidFill>
                        </a:rPr>
                        <a:t>NIVO</a:t>
                      </a:r>
                      <a:r>
                        <a:rPr lang="en-US" sz="1300" cap="none" baseline="0" dirty="0">
                          <a:solidFill>
                            <a:schemeClr val="bg1"/>
                          </a:solidFill>
                        </a:rPr>
                        <a:t> + chemo</a:t>
                      </a:r>
                    </a:p>
                    <a:p>
                      <a:pPr algn="ctr"/>
                      <a:r>
                        <a:rPr lang="en-US" sz="1300" cap="none" baseline="0" dirty="0">
                          <a:solidFill>
                            <a:schemeClr val="bg1"/>
                          </a:solidFill>
                        </a:rPr>
                        <a:t> (n=179)</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38967"/>
                    </a:solidFill>
                  </a:tcPr>
                </a:tc>
                <a:tc>
                  <a:txBody>
                    <a:bodyPr/>
                    <a:lstStyle/>
                    <a:p>
                      <a:pPr algn="ctr"/>
                      <a:r>
                        <a:rPr lang="en-US" sz="1300" cap="none" baseline="0" dirty="0">
                          <a:solidFill>
                            <a:schemeClr val="bg1"/>
                          </a:solidFill>
                        </a:rPr>
                        <a:t>Chemo</a:t>
                      </a:r>
                    </a:p>
                    <a:p>
                      <a:pPr algn="ctr"/>
                      <a:r>
                        <a:rPr lang="en-US" sz="1300" cap="none" baseline="0" dirty="0">
                          <a:solidFill>
                            <a:schemeClr val="bg1"/>
                          </a:solidFill>
                        </a:rPr>
                        <a:t>(n=179)</a:t>
                      </a:r>
                    </a:p>
                  </a:txBody>
                  <a:tcPr marL="68580" marR="68580" marT="0" marB="0"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69F9F"/>
                    </a:solidFill>
                  </a:tcPr>
                </a:tc>
                <a:extLst>
                  <a:ext uri="{0D108BD9-81ED-4DB2-BD59-A6C34878D82A}">
                    <a16:rowId xmlns:a16="http://schemas.microsoft.com/office/drawing/2014/main" val="10000"/>
                  </a:ext>
                </a:extLst>
              </a:tr>
              <a:tr h="804672">
                <a:tc>
                  <a:txBody>
                    <a:bodyPr/>
                    <a:lstStyle/>
                    <a:p>
                      <a:pPr>
                        <a:lnSpc>
                          <a:spcPct val="100000"/>
                        </a:lnSpc>
                        <a:spcBef>
                          <a:spcPts val="0"/>
                        </a:spcBef>
                        <a:spcAft>
                          <a:spcPts val="300"/>
                        </a:spcAft>
                      </a:pPr>
                      <a:r>
                        <a:rPr lang="en-US" sz="1300" baseline="0">
                          <a:solidFill>
                            <a:schemeClr val="tx1"/>
                          </a:solidFill>
                        </a:rPr>
                        <a:t>Smoking status,</a:t>
                      </a:r>
                      <a:r>
                        <a:rPr lang="en-US" sz="1300" baseline="30000">
                          <a:solidFill>
                            <a:schemeClr val="tx1"/>
                          </a:solidFill>
                        </a:rPr>
                        <a:t>d</a:t>
                      </a:r>
                      <a:r>
                        <a:rPr lang="en-US" sz="1300" baseline="0">
                          <a:solidFill>
                            <a:schemeClr val="tx1"/>
                          </a:solidFill>
                        </a:rPr>
                        <a:t> % </a:t>
                      </a:r>
                      <a:endParaRPr lang="en-US" sz="1300" baseline="30000">
                        <a:solidFill>
                          <a:schemeClr val="tx1"/>
                        </a:solidFill>
                      </a:endParaRPr>
                    </a:p>
                    <a:p>
                      <a:pPr marL="0" indent="225425">
                        <a:lnSpc>
                          <a:spcPct val="100000"/>
                        </a:lnSpc>
                        <a:spcBef>
                          <a:spcPts val="0"/>
                        </a:spcBef>
                        <a:spcAft>
                          <a:spcPts val="0"/>
                        </a:spcAft>
                      </a:pPr>
                      <a:r>
                        <a:rPr lang="en-US" sz="1300" b="0" baseline="0">
                          <a:solidFill>
                            <a:schemeClr val="tx1"/>
                          </a:solidFill>
                        </a:rPr>
                        <a:t>Current/former  </a:t>
                      </a:r>
                    </a:p>
                    <a:p>
                      <a:pPr marL="228600" indent="0">
                        <a:lnSpc>
                          <a:spcPct val="100000"/>
                        </a:lnSpc>
                        <a:spcBef>
                          <a:spcPts val="0"/>
                        </a:spcBef>
                        <a:spcAft>
                          <a:spcPts val="0"/>
                        </a:spcAft>
                      </a:pPr>
                      <a:r>
                        <a:rPr lang="en-US" sz="1300" b="0" baseline="0">
                          <a:solidFill>
                            <a:srgbClr val="595454"/>
                          </a:solidFill>
                        </a:rPr>
                        <a:t>Never</a:t>
                      </a:r>
                      <a:endParaRPr lang="en-US" sz="1300" b="0" baseline="0">
                        <a:solidFill>
                          <a:schemeClr val="tx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89</a:t>
                      </a:r>
                    </a:p>
                    <a:p>
                      <a:pPr algn="ctr">
                        <a:lnSpc>
                          <a:spcPct val="100000"/>
                        </a:lnSpc>
                        <a:spcBef>
                          <a:spcPts val="0"/>
                        </a:spcBef>
                        <a:spcAft>
                          <a:spcPts val="0"/>
                        </a:spcAft>
                      </a:pPr>
                      <a:r>
                        <a:rPr lang="en-US" sz="1300">
                          <a:solidFill>
                            <a:schemeClr val="tx1"/>
                          </a:solidFill>
                        </a:rPr>
                        <a:t>11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88</a:t>
                      </a:r>
                    </a:p>
                    <a:p>
                      <a:pPr algn="ctr">
                        <a:lnSpc>
                          <a:spcPct val="100000"/>
                        </a:lnSpc>
                        <a:spcBef>
                          <a:spcPts val="0"/>
                        </a:spcBef>
                        <a:spcAft>
                          <a:spcPts val="0"/>
                        </a:spcAft>
                      </a:pPr>
                      <a:r>
                        <a:rPr lang="en-US" sz="1300">
                          <a:solidFill>
                            <a:schemeClr val="tx1"/>
                          </a:solidFill>
                        </a:rPr>
                        <a:t>11</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4073965"/>
                  </a:ext>
                </a:extLst>
              </a:tr>
              <a:tr h="1458293">
                <a:tc>
                  <a:txBody>
                    <a:bodyPr/>
                    <a:lstStyle/>
                    <a:p>
                      <a:pPr marL="0" indent="0">
                        <a:lnSpc>
                          <a:spcPct val="100000"/>
                        </a:lnSpc>
                        <a:spcBef>
                          <a:spcPts val="0"/>
                        </a:spcBef>
                        <a:spcAft>
                          <a:spcPts val="300"/>
                        </a:spcAft>
                      </a:pPr>
                      <a:r>
                        <a:rPr lang="en-US" sz="1300" dirty="0">
                          <a:solidFill>
                            <a:schemeClr val="tx1"/>
                          </a:solidFill>
                        </a:rPr>
                        <a:t>Tumor PD-L1 </a:t>
                      </a:r>
                      <a:r>
                        <a:rPr lang="en-US" sz="1300" dirty="0" err="1">
                          <a:solidFill>
                            <a:schemeClr val="tx1"/>
                          </a:solidFill>
                        </a:rPr>
                        <a:t>expression,</a:t>
                      </a:r>
                      <a:r>
                        <a:rPr lang="en-US" sz="1300" baseline="30000" dirty="0" err="1">
                          <a:solidFill>
                            <a:schemeClr val="tx1"/>
                          </a:solidFill>
                        </a:rPr>
                        <a:t>e</a:t>
                      </a:r>
                      <a:r>
                        <a:rPr lang="en-US" sz="1300" baseline="30000" dirty="0">
                          <a:solidFill>
                            <a:schemeClr val="tx1"/>
                          </a:solidFill>
                        </a:rPr>
                        <a:t> </a:t>
                      </a:r>
                      <a:r>
                        <a:rPr lang="en-US" sz="1300" baseline="0" dirty="0">
                          <a:solidFill>
                            <a:schemeClr val="tx1"/>
                          </a:solidFill>
                        </a:rPr>
                        <a:t>%</a:t>
                      </a:r>
                    </a:p>
                    <a:p>
                      <a:pPr marL="228600" indent="0">
                        <a:lnSpc>
                          <a:spcPct val="100000"/>
                        </a:lnSpc>
                        <a:spcBef>
                          <a:spcPts val="0"/>
                        </a:spcBef>
                        <a:spcAft>
                          <a:spcPts val="0"/>
                        </a:spcAft>
                      </a:pPr>
                      <a:r>
                        <a:rPr lang="en-US" sz="1300" b="0" dirty="0">
                          <a:solidFill>
                            <a:schemeClr val="tx1"/>
                          </a:solidFill>
                        </a:rPr>
                        <a:t>Not evaluable</a:t>
                      </a:r>
                    </a:p>
                    <a:p>
                      <a:pPr marL="228600" indent="0">
                        <a:lnSpc>
                          <a:spcPct val="100000"/>
                        </a:lnSpc>
                        <a:spcBef>
                          <a:spcPts val="0"/>
                        </a:spcBef>
                        <a:spcAft>
                          <a:spcPts val="0"/>
                        </a:spcAft>
                      </a:pPr>
                      <a:r>
                        <a:rPr lang="en-US" sz="1300" b="0" dirty="0">
                          <a:solidFill>
                            <a:schemeClr val="tx1"/>
                          </a:solidFill>
                        </a:rPr>
                        <a:t>&lt;1%</a:t>
                      </a:r>
                    </a:p>
                    <a:p>
                      <a:pPr marL="228600" indent="0">
                        <a:lnSpc>
                          <a:spcPct val="100000"/>
                        </a:lnSpc>
                        <a:spcBef>
                          <a:spcPts val="0"/>
                        </a:spcBef>
                        <a:spcAft>
                          <a:spcPts val="0"/>
                        </a:spcAft>
                      </a:pPr>
                      <a:r>
                        <a:rPr lang="en-US" sz="1300" b="0" dirty="0">
                          <a:solidFill>
                            <a:srgbClr val="595454"/>
                          </a:solidFill>
                        </a:rPr>
                        <a:t>≥1%</a:t>
                      </a:r>
                      <a:endParaRPr lang="en-US" sz="1300" b="0" dirty="0">
                        <a:solidFill>
                          <a:schemeClr val="tx1"/>
                        </a:solidFill>
                      </a:endParaRPr>
                    </a:p>
                    <a:p>
                      <a:pPr marL="228600" indent="0">
                        <a:lnSpc>
                          <a:spcPct val="100000"/>
                        </a:lnSpc>
                        <a:spcBef>
                          <a:spcPts val="0"/>
                        </a:spcBef>
                        <a:spcAft>
                          <a:spcPts val="0"/>
                        </a:spcAft>
                      </a:pPr>
                      <a:r>
                        <a:rPr lang="en-US" sz="1300" b="0" dirty="0">
                          <a:solidFill>
                            <a:schemeClr val="tx1"/>
                          </a:solidFill>
                        </a:rPr>
                        <a:t>1–49%</a:t>
                      </a:r>
                    </a:p>
                    <a:p>
                      <a:pPr marL="228600" indent="0">
                        <a:lnSpc>
                          <a:spcPct val="100000"/>
                        </a:lnSpc>
                        <a:spcBef>
                          <a:spcPts val="0"/>
                        </a:spcBef>
                        <a:spcAft>
                          <a:spcPts val="0"/>
                        </a:spcAft>
                      </a:pPr>
                      <a:r>
                        <a:rPr lang="en-US" sz="1300" b="0" dirty="0">
                          <a:solidFill>
                            <a:srgbClr val="595454"/>
                          </a:solidFill>
                        </a:rPr>
                        <a:t>≥50%</a:t>
                      </a:r>
                      <a:endParaRPr lang="en-US" sz="1300" b="0" dirty="0">
                        <a:solidFill>
                          <a:schemeClr val="tx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p>
                    <a:p>
                      <a:pPr algn="ctr">
                        <a:lnSpc>
                          <a:spcPct val="100000"/>
                        </a:lnSpc>
                        <a:spcBef>
                          <a:spcPts val="0"/>
                        </a:spcBef>
                        <a:spcAft>
                          <a:spcPts val="0"/>
                        </a:spcAft>
                      </a:pPr>
                      <a:r>
                        <a:rPr lang="en-US" sz="1300"/>
                        <a:t>7</a:t>
                      </a:r>
                    </a:p>
                    <a:p>
                      <a:pPr algn="ctr">
                        <a:lnSpc>
                          <a:spcPct val="100000"/>
                        </a:lnSpc>
                        <a:spcBef>
                          <a:spcPts val="0"/>
                        </a:spcBef>
                        <a:spcAft>
                          <a:spcPts val="0"/>
                        </a:spcAft>
                      </a:pPr>
                      <a:r>
                        <a:rPr lang="en-US" sz="1300"/>
                        <a:t>44</a:t>
                      </a:r>
                    </a:p>
                    <a:p>
                      <a:pPr algn="ctr">
                        <a:lnSpc>
                          <a:spcPct val="100000"/>
                        </a:lnSpc>
                        <a:spcBef>
                          <a:spcPts val="0"/>
                        </a:spcBef>
                        <a:spcAft>
                          <a:spcPts val="0"/>
                        </a:spcAft>
                      </a:pPr>
                      <a:r>
                        <a:rPr lang="en-US" sz="1300"/>
                        <a:t>50</a:t>
                      </a:r>
                    </a:p>
                    <a:p>
                      <a:pPr algn="ctr">
                        <a:lnSpc>
                          <a:spcPct val="100000"/>
                        </a:lnSpc>
                        <a:spcBef>
                          <a:spcPts val="0"/>
                        </a:spcBef>
                        <a:spcAft>
                          <a:spcPts val="0"/>
                        </a:spcAft>
                      </a:pPr>
                      <a:r>
                        <a:rPr lang="en-US" sz="1300"/>
                        <a:t>28</a:t>
                      </a:r>
                    </a:p>
                    <a:p>
                      <a:pPr algn="ctr">
                        <a:lnSpc>
                          <a:spcPct val="100000"/>
                        </a:lnSpc>
                        <a:spcBef>
                          <a:spcPts val="0"/>
                        </a:spcBef>
                        <a:spcAft>
                          <a:spcPts val="0"/>
                        </a:spcAft>
                      </a:pPr>
                      <a:r>
                        <a:rPr lang="en-US" sz="1300"/>
                        <a:t>21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p>
                    <a:p>
                      <a:pPr algn="ctr">
                        <a:lnSpc>
                          <a:spcPct val="100000"/>
                        </a:lnSpc>
                        <a:spcBef>
                          <a:spcPts val="0"/>
                        </a:spcBef>
                        <a:spcAft>
                          <a:spcPts val="0"/>
                        </a:spcAft>
                      </a:pPr>
                      <a:r>
                        <a:rPr lang="en-US" sz="1300"/>
                        <a:t>7</a:t>
                      </a:r>
                    </a:p>
                    <a:p>
                      <a:pPr algn="ctr">
                        <a:lnSpc>
                          <a:spcPct val="100000"/>
                        </a:lnSpc>
                        <a:spcBef>
                          <a:spcPts val="0"/>
                        </a:spcBef>
                        <a:spcAft>
                          <a:spcPts val="0"/>
                        </a:spcAft>
                      </a:pPr>
                      <a:r>
                        <a:rPr lang="en-US" sz="1300"/>
                        <a:t>43</a:t>
                      </a:r>
                    </a:p>
                    <a:p>
                      <a:pPr algn="ctr">
                        <a:lnSpc>
                          <a:spcPct val="100000"/>
                        </a:lnSpc>
                        <a:spcBef>
                          <a:spcPts val="0"/>
                        </a:spcBef>
                        <a:spcAft>
                          <a:spcPts val="0"/>
                        </a:spcAft>
                      </a:pPr>
                      <a:r>
                        <a:rPr lang="en-US" sz="1300"/>
                        <a:t>50</a:t>
                      </a:r>
                    </a:p>
                    <a:p>
                      <a:pPr algn="ctr">
                        <a:lnSpc>
                          <a:spcPct val="100000"/>
                        </a:lnSpc>
                        <a:spcBef>
                          <a:spcPts val="0"/>
                        </a:spcBef>
                        <a:spcAft>
                          <a:spcPts val="0"/>
                        </a:spcAft>
                      </a:pPr>
                      <a:r>
                        <a:rPr lang="en-US" sz="1300"/>
                        <a:t>26</a:t>
                      </a:r>
                    </a:p>
                    <a:p>
                      <a:pPr algn="ctr">
                        <a:lnSpc>
                          <a:spcPct val="100000"/>
                        </a:lnSpc>
                        <a:spcBef>
                          <a:spcPts val="0"/>
                        </a:spcBef>
                        <a:spcAft>
                          <a:spcPts val="0"/>
                        </a:spcAft>
                      </a:pPr>
                      <a:r>
                        <a:rPr lang="en-US" sz="1300"/>
                        <a:t>24</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3906217"/>
                  </a:ext>
                </a:extLst>
              </a:tr>
              <a:tr h="1051560">
                <a:tc>
                  <a:txBody>
                    <a:bodyPr/>
                    <a:lstStyle/>
                    <a:p>
                      <a:pPr>
                        <a:lnSpc>
                          <a:spcPct val="100000"/>
                        </a:lnSpc>
                        <a:spcBef>
                          <a:spcPts val="0"/>
                        </a:spcBef>
                        <a:spcAft>
                          <a:spcPts val="300"/>
                        </a:spcAft>
                      </a:pPr>
                      <a:r>
                        <a:rPr lang="en-US" sz="1300" baseline="0" dirty="0" err="1">
                          <a:solidFill>
                            <a:schemeClr val="tx1"/>
                          </a:solidFill>
                        </a:rPr>
                        <a:t>TMB,</a:t>
                      </a:r>
                      <a:r>
                        <a:rPr lang="en-US" sz="1300" baseline="30000" dirty="0" err="1">
                          <a:solidFill>
                            <a:schemeClr val="tx1"/>
                          </a:solidFill>
                        </a:rPr>
                        <a:t>f</a:t>
                      </a:r>
                      <a:r>
                        <a:rPr lang="en-US" sz="1300" baseline="30000" dirty="0">
                          <a:solidFill>
                            <a:schemeClr val="tx1"/>
                          </a:solidFill>
                        </a:rPr>
                        <a:t> </a:t>
                      </a:r>
                      <a:r>
                        <a:rPr lang="en-US" sz="1300" baseline="0" dirty="0">
                          <a:solidFill>
                            <a:schemeClr val="tx1"/>
                          </a:solidFill>
                        </a:rPr>
                        <a:t>% </a:t>
                      </a:r>
                      <a:endParaRPr lang="en-US" sz="1300" baseline="30000" dirty="0">
                        <a:solidFill>
                          <a:schemeClr val="tx1"/>
                        </a:solidFill>
                      </a:endParaRPr>
                    </a:p>
                    <a:p>
                      <a:pPr marL="0" indent="225425">
                        <a:lnSpc>
                          <a:spcPct val="100000"/>
                        </a:lnSpc>
                        <a:spcBef>
                          <a:spcPts val="0"/>
                        </a:spcBef>
                        <a:spcAft>
                          <a:spcPts val="0"/>
                        </a:spcAft>
                      </a:pPr>
                      <a:r>
                        <a:rPr lang="en-US" sz="1300" b="0" baseline="0" dirty="0">
                          <a:solidFill>
                            <a:schemeClr val="tx1"/>
                          </a:solidFill>
                        </a:rPr>
                        <a:t>Not evaluable/not </a:t>
                      </a:r>
                      <a:r>
                        <a:rPr lang="en-US" sz="1300" b="0" baseline="0" dirty="0" err="1">
                          <a:solidFill>
                            <a:schemeClr val="tx1"/>
                          </a:solidFill>
                        </a:rPr>
                        <a:t>reported</a:t>
                      </a:r>
                      <a:r>
                        <a:rPr lang="en-US" sz="1300" b="0" baseline="30000" dirty="0" err="1">
                          <a:solidFill>
                            <a:schemeClr val="tx1"/>
                          </a:solidFill>
                        </a:rPr>
                        <a:t>g</a:t>
                      </a:r>
                      <a:r>
                        <a:rPr lang="en-US" sz="1300" b="0" baseline="0" dirty="0">
                          <a:solidFill>
                            <a:schemeClr val="tx1"/>
                          </a:solidFill>
                        </a:rPr>
                        <a:t> </a:t>
                      </a:r>
                    </a:p>
                    <a:p>
                      <a:pPr marL="228600" indent="0">
                        <a:lnSpc>
                          <a:spcPct val="100000"/>
                        </a:lnSpc>
                        <a:spcBef>
                          <a:spcPts val="0"/>
                        </a:spcBef>
                        <a:spcAft>
                          <a:spcPts val="0"/>
                        </a:spcAft>
                      </a:pPr>
                      <a:r>
                        <a:rPr lang="en-US" sz="1300" b="0" baseline="0" dirty="0">
                          <a:solidFill>
                            <a:schemeClr val="tx1"/>
                          </a:solidFill>
                        </a:rPr>
                        <a:t>&lt;12.3 mut/Mb</a:t>
                      </a:r>
                    </a:p>
                    <a:p>
                      <a:pPr marL="228600" indent="0">
                        <a:lnSpc>
                          <a:spcPct val="100000"/>
                        </a:lnSpc>
                        <a:spcBef>
                          <a:spcPts val="0"/>
                        </a:spcBef>
                        <a:spcAft>
                          <a:spcPts val="0"/>
                        </a:spcAft>
                      </a:pPr>
                      <a:r>
                        <a:rPr lang="en-US" sz="1300" b="0" dirty="0">
                          <a:solidFill>
                            <a:srgbClr val="595454"/>
                          </a:solidFill>
                        </a:rPr>
                        <a:t>≥12.3 mut/Mb</a:t>
                      </a:r>
                      <a:endParaRPr lang="en-US" sz="1300" b="0" baseline="0" dirty="0">
                        <a:solidFill>
                          <a:schemeClr val="tx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51</a:t>
                      </a:r>
                    </a:p>
                    <a:p>
                      <a:pPr algn="ctr">
                        <a:lnSpc>
                          <a:spcPct val="100000"/>
                        </a:lnSpc>
                        <a:spcBef>
                          <a:spcPts val="0"/>
                        </a:spcBef>
                        <a:spcAft>
                          <a:spcPts val="0"/>
                        </a:spcAft>
                      </a:pPr>
                      <a:r>
                        <a:rPr lang="en-US" sz="1300">
                          <a:solidFill>
                            <a:schemeClr val="tx1"/>
                          </a:solidFill>
                        </a:rPr>
                        <a:t>27</a:t>
                      </a:r>
                    </a:p>
                    <a:p>
                      <a:pPr algn="ctr">
                        <a:lnSpc>
                          <a:spcPct val="100000"/>
                        </a:lnSpc>
                        <a:spcBef>
                          <a:spcPts val="0"/>
                        </a:spcBef>
                        <a:spcAft>
                          <a:spcPts val="0"/>
                        </a:spcAft>
                      </a:pPr>
                      <a:r>
                        <a:rPr lang="en-US" sz="1300">
                          <a:solidFill>
                            <a:schemeClr val="tx1"/>
                          </a:solidFill>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50</a:t>
                      </a:r>
                    </a:p>
                    <a:p>
                      <a:pPr algn="ctr">
                        <a:lnSpc>
                          <a:spcPct val="100000"/>
                        </a:lnSpc>
                        <a:spcBef>
                          <a:spcPts val="0"/>
                        </a:spcBef>
                        <a:spcAft>
                          <a:spcPts val="0"/>
                        </a:spcAft>
                      </a:pPr>
                      <a:r>
                        <a:rPr lang="en-US" sz="1300">
                          <a:solidFill>
                            <a:schemeClr val="tx1"/>
                          </a:solidFill>
                        </a:rPr>
                        <a:t>30</a:t>
                      </a:r>
                    </a:p>
                    <a:p>
                      <a:pPr algn="ctr">
                        <a:lnSpc>
                          <a:spcPct val="100000"/>
                        </a:lnSpc>
                        <a:spcBef>
                          <a:spcPts val="0"/>
                        </a:spcBef>
                        <a:spcAft>
                          <a:spcPts val="0"/>
                        </a:spcAft>
                      </a:pPr>
                      <a:r>
                        <a:rPr lang="en-US" sz="1300">
                          <a:solidFill>
                            <a:schemeClr val="tx1"/>
                          </a:solidFill>
                        </a:rPr>
                        <a:t>21</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5269370"/>
                  </a:ext>
                </a:extLst>
              </a:tr>
              <a:tr h="804672">
                <a:tc>
                  <a:txBody>
                    <a:bodyPr/>
                    <a:lstStyle/>
                    <a:p>
                      <a:pPr>
                        <a:lnSpc>
                          <a:spcPct val="100000"/>
                        </a:lnSpc>
                        <a:spcBef>
                          <a:spcPts val="0"/>
                        </a:spcBef>
                        <a:spcAft>
                          <a:spcPts val="300"/>
                        </a:spcAft>
                      </a:pPr>
                      <a:r>
                        <a:rPr lang="en-US" sz="1300" baseline="0">
                          <a:solidFill>
                            <a:schemeClr val="tx1"/>
                          </a:solidFill>
                        </a:rPr>
                        <a:t>Type of platinum therapy, % </a:t>
                      </a:r>
                    </a:p>
                    <a:p>
                      <a:pPr marL="228600" indent="0">
                        <a:lnSpc>
                          <a:spcPct val="100000"/>
                        </a:lnSpc>
                        <a:spcBef>
                          <a:spcPts val="0"/>
                        </a:spcBef>
                        <a:spcAft>
                          <a:spcPts val="0"/>
                        </a:spcAft>
                      </a:pPr>
                      <a:r>
                        <a:rPr lang="en-US" sz="1300" b="0" baseline="0">
                          <a:solidFill>
                            <a:schemeClr val="tx1"/>
                          </a:solidFill>
                        </a:rPr>
                        <a:t>Cisplatin</a:t>
                      </a:r>
                    </a:p>
                    <a:p>
                      <a:pPr marL="228600" indent="0">
                        <a:lnSpc>
                          <a:spcPct val="100000"/>
                        </a:lnSpc>
                        <a:spcBef>
                          <a:spcPts val="0"/>
                        </a:spcBef>
                        <a:spcAft>
                          <a:spcPts val="0"/>
                        </a:spcAft>
                      </a:pPr>
                      <a:r>
                        <a:rPr lang="en-US" sz="1300" b="0" baseline="0">
                          <a:solidFill>
                            <a:schemeClr val="tx1"/>
                          </a:solidFill>
                        </a:rPr>
                        <a:t>Carboplatin</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69</a:t>
                      </a:r>
                    </a:p>
                    <a:p>
                      <a:pPr algn="ctr">
                        <a:lnSpc>
                          <a:spcPct val="100000"/>
                        </a:lnSpc>
                        <a:spcBef>
                          <a:spcPts val="0"/>
                        </a:spcBef>
                        <a:spcAft>
                          <a:spcPts val="0"/>
                        </a:spcAft>
                      </a:pPr>
                      <a:r>
                        <a:rPr lang="en-US" sz="1300">
                          <a:solidFill>
                            <a:schemeClr val="tx1"/>
                          </a:solidFill>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dirty="0">
                        <a:solidFill>
                          <a:schemeClr val="tx1"/>
                        </a:solidFill>
                      </a:endParaRPr>
                    </a:p>
                    <a:p>
                      <a:pPr algn="ctr">
                        <a:lnSpc>
                          <a:spcPct val="100000"/>
                        </a:lnSpc>
                        <a:spcBef>
                          <a:spcPts val="0"/>
                        </a:spcBef>
                        <a:spcAft>
                          <a:spcPts val="0"/>
                        </a:spcAft>
                      </a:pPr>
                      <a:r>
                        <a:rPr lang="en-US" sz="1300" dirty="0">
                          <a:solidFill>
                            <a:schemeClr val="tx1"/>
                          </a:solidFill>
                        </a:rPr>
                        <a:t>75</a:t>
                      </a:r>
                    </a:p>
                    <a:p>
                      <a:pPr algn="ctr">
                        <a:lnSpc>
                          <a:spcPct val="100000"/>
                        </a:lnSpc>
                        <a:spcBef>
                          <a:spcPts val="0"/>
                        </a:spcBef>
                        <a:spcAft>
                          <a:spcPts val="0"/>
                        </a:spcAft>
                      </a:pPr>
                      <a:r>
                        <a:rPr lang="en-US" sz="1300" dirty="0">
                          <a:solidFill>
                            <a:schemeClr val="tx1"/>
                          </a:solidFill>
                        </a:rPr>
                        <a:t>18</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041662"/>
                  </a:ext>
                </a:extLst>
              </a:tr>
            </a:tbl>
          </a:graphicData>
        </a:graphic>
      </p:graphicFrame>
      <p:sp>
        <p:nvSpPr>
          <p:cNvPr id="4" name="Footer Placeholder 3">
            <a:extLst>
              <a:ext uri="{FF2B5EF4-FFF2-40B4-BE49-F238E27FC236}">
                <a16:creationId xmlns:a16="http://schemas.microsoft.com/office/drawing/2014/main" id="{0AB4DFDE-BA2A-9F73-5856-A4A490EBE5A7}"/>
              </a:ext>
            </a:extLst>
          </p:cNvPr>
          <p:cNvSpPr>
            <a:spLocks noGrp="1"/>
          </p:cNvSpPr>
          <p:nvPr>
            <p:ph type="ftr" sz="quarter" idx="3"/>
          </p:nvPr>
        </p:nvSpPr>
        <p:spPr/>
        <p:txBody>
          <a:bodyPr/>
          <a:lstStyle/>
          <a:p>
            <a:r>
              <a:rPr lang="en-US" sz="1200" dirty="0"/>
              <a:t>Forde PM, et al. </a:t>
            </a:r>
            <a:r>
              <a:rPr lang="en-US" sz="1200" i="1" dirty="0"/>
              <a:t>N </a:t>
            </a:r>
            <a:r>
              <a:rPr lang="en-US" sz="1200" i="1" dirty="0" err="1"/>
              <a:t>Engl</a:t>
            </a:r>
            <a:r>
              <a:rPr lang="en-US" sz="1200" i="1" dirty="0"/>
              <a:t> J Med</a:t>
            </a:r>
            <a:r>
              <a:rPr lang="en-US" sz="1200" dirty="0"/>
              <a:t>. 2022;386(21):1973-1985.</a:t>
            </a:r>
          </a:p>
        </p:txBody>
      </p:sp>
    </p:spTree>
    <p:extLst>
      <p:ext uri="{BB962C8B-B14F-4D97-AF65-F5344CB8AC3E}">
        <p14:creationId xmlns:p14="http://schemas.microsoft.com/office/powerpoint/2010/main" val="537397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3" descr="Table">
            <a:extLst>
              <a:ext uri="{FF2B5EF4-FFF2-40B4-BE49-F238E27FC236}">
                <a16:creationId xmlns:a16="http://schemas.microsoft.com/office/drawing/2014/main" id="{F5345789-D746-440D-A097-EC1E2AF8D627}"/>
              </a:ext>
            </a:extLst>
          </p:cNvPr>
          <p:cNvGraphicFramePr>
            <a:graphicFrameLocks/>
          </p:cNvGraphicFramePr>
          <p:nvPr>
            <p:extLst>
              <p:ext uri="{D42A27DB-BD31-4B8C-83A1-F6EECF244321}">
                <p14:modId xmlns:p14="http://schemas.microsoft.com/office/powerpoint/2010/main" val="127551190"/>
              </p:ext>
            </p:extLst>
          </p:nvPr>
        </p:nvGraphicFramePr>
        <p:xfrm>
          <a:off x="403996" y="702596"/>
          <a:ext cx="11390087" cy="5563629"/>
        </p:xfrm>
        <a:graphic>
          <a:graphicData uri="http://schemas.openxmlformats.org/drawingml/2006/table">
            <a:tbl>
              <a:tblPr firstRow="1" firstCol="1" bandRow="1">
                <a:tableStyleId>{7E9639D4-E3E2-4D34-9284-5A2195B3D0D7}</a:tableStyleId>
              </a:tblPr>
              <a:tblGrid>
                <a:gridCol w="2727882">
                  <a:extLst>
                    <a:ext uri="{9D8B030D-6E8A-4147-A177-3AD203B41FA5}">
                      <a16:colId xmlns:a16="http://schemas.microsoft.com/office/drawing/2014/main" val="20000"/>
                    </a:ext>
                  </a:extLst>
                </a:gridCol>
                <a:gridCol w="1234440">
                  <a:extLst>
                    <a:ext uri="{9D8B030D-6E8A-4147-A177-3AD203B41FA5}">
                      <a16:colId xmlns:a16="http://schemas.microsoft.com/office/drawing/2014/main" val="20001"/>
                    </a:ext>
                  </a:extLst>
                </a:gridCol>
                <a:gridCol w="1206223">
                  <a:extLst>
                    <a:ext uri="{9D8B030D-6E8A-4147-A177-3AD203B41FA5}">
                      <a16:colId xmlns:a16="http://schemas.microsoft.com/office/drawing/2014/main" val="20002"/>
                    </a:ext>
                  </a:extLst>
                </a:gridCol>
                <a:gridCol w="4466402">
                  <a:extLst>
                    <a:ext uri="{9D8B030D-6E8A-4147-A177-3AD203B41FA5}">
                      <a16:colId xmlns:a16="http://schemas.microsoft.com/office/drawing/2014/main" val="784882642"/>
                    </a:ext>
                  </a:extLst>
                </a:gridCol>
                <a:gridCol w="1755140">
                  <a:extLst>
                    <a:ext uri="{9D8B030D-6E8A-4147-A177-3AD203B41FA5}">
                      <a16:colId xmlns:a16="http://schemas.microsoft.com/office/drawing/2014/main" val="1863436081"/>
                    </a:ext>
                  </a:extLst>
                </a:gridCol>
              </a:tblGrid>
              <a:tr h="237184">
                <a:tc rowSpan="2">
                  <a:txBody>
                    <a:bodyPr/>
                    <a:lstStyle/>
                    <a:p>
                      <a:endParaRPr lang="en-US" sz="1200" cap="none" baseline="0" dirty="0">
                        <a:solidFill>
                          <a:schemeClr val="bg1"/>
                        </a:solidFill>
                        <a:latin typeface="+mn-lt"/>
                      </a:endParaRPr>
                    </a:p>
                  </a:txBody>
                  <a:tcPr marL="68580" marR="0" marT="0" marB="0" anchor="ctr">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solidFill>
                  </a:tcPr>
                </a:tc>
                <a:tc gridSpan="2">
                  <a:txBody>
                    <a:bodyPr/>
                    <a:lstStyle/>
                    <a:p>
                      <a:pPr algn="ctr"/>
                      <a:r>
                        <a:rPr lang="en-US" sz="1400" kern="1200" cap="none" baseline="0">
                          <a:solidFill>
                            <a:schemeClr val="bg1"/>
                          </a:solidFill>
                          <a:latin typeface="+mn-lt"/>
                          <a:ea typeface="+mn-ea"/>
                          <a:cs typeface="+mn-cs"/>
                        </a:rPr>
                        <a:t>Median </a:t>
                      </a:r>
                      <a:r>
                        <a:rPr lang="en-US" sz="1400" kern="1200" cap="none" baseline="0" err="1">
                          <a:solidFill>
                            <a:schemeClr val="bg1"/>
                          </a:solidFill>
                          <a:latin typeface="+mn-lt"/>
                          <a:ea typeface="+mn-ea"/>
                          <a:cs typeface="+mn-cs"/>
                        </a:rPr>
                        <a:t>EFS</a:t>
                      </a:r>
                      <a:r>
                        <a:rPr lang="en-US" sz="1400" kern="1200" cap="none" baseline="30000" err="1">
                          <a:solidFill>
                            <a:schemeClr val="bg1"/>
                          </a:solidFill>
                          <a:latin typeface="+mn-lt"/>
                          <a:ea typeface="+mn-ea"/>
                          <a:cs typeface="+mn-cs"/>
                        </a:rPr>
                        <a:t>a</a:t>
                      </a:r>
                      <a:r>
                        <a:rPr lang="en-US" sz="1400" kern="1200" cap="none" baseline="0">
                          <a:solidFill>
                            <a:schemeClr val="bg1"/>
                          </a:solidFill>
                          <a:latin typeface="+mn-lt"/>
                          <a:ea typeface="+mn-ea"/>
                          <a:cs typeface="+mn-cs"/>
                        </a:rPr>
                        <a:t>,</a:t>
                      </a:r>
                      <a:r>
                        <a:rPr lang="en-US" sz="1400" baseline="30000">
                          <a:latin typeface="+mn-lt"/>
                        </a:rPr>
                        <a:t> </a:t>
                      </a:r>
                      <a:r>
                        <a:rPr lang="en-US" sz="1400" baseline="0">
                          <a:latin typeface="+mn-lt"/>
                        </a:rPr>
                        <a:t>mo </a:t>
                      </a:r>
                      <a:endParaRPr lang="en-US" sz="1400" kern="1200" cap="none" baseline="0">
                        <a:solidFill>
                          <a:schemeClr val="bg1"/>
                        </a:solidFill>
                        <a:latin typeface="+mn-lt"/>
                        <a:ea typeface="+mn-ea"/>
                        <a:cs typeface="+mn-cs"/>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marL="68580" marR="68580" marT="0" marB="0" anchor="ctr">
                    <a:solidFill>
                      <a:schemeClr val="tx1"/>
                    </a:solidFill>
                  </a:tcPr>
                </a:tc>
                <a:tc rowSpan="2">
                  <a:txBody>
                    <a:bodyPr/>
                    <a:lstStyle/>
                    <a:p>
                      <a:pPr algn="ctr"/>
                      <a:r>
                        <a:rPr lang="en-US" sz="1200" cap="none" baseline="0">
                          <a:solidFill>
                            <a:schemeClr val="bg1"/>
                          </a:solidFill>
                          <a:latin typeface="+mn-lt"/>
                        </a:rPr>
                        <a:t>Unstratified HR (95% CI) </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solidFill>
                  </a:tcPr>
                </a:tc>
                <a:tc rowSpan="2">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200" cap="none" baseline="0">
                          <a:solidFill>
                            <a:schemeClr val="bg1"/>
                          </a:solidFill>
                          <a:latin typeface="+mn-lt"/>
                        </a:rPr>
                        <a:t>Unstratified HR </a:t>
                      </a:r>
                    </a:p>
                  </a:txBody>
                  <a:tcPr marL="68580" marR="68580" marT="0" marB="0" anchor="ctr">
                    <a:lnL w="12700" cap="flat" cmpd="sng" algn="ctr">
                      <a:solidFill>
                        <a:schemeClr val="bg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0000"/>
                  </a:ext>
                </a:extLst>
              </a:tr>
              <a:tr h="406599">
                <a:tc vMerge="1">
                  <a:txBody>
                    <a:bodyPr/>
                    <a:lstStyle/>
                    <a:p>
                      <a:endParaRPr lang="en-US" sz="1200" cap="none" baseline="0">
                        <a:solidFill>
                          <a:schemeClr val="bg1"/>
                        </a:solidFill>
                      </a:endParaRPr>
                    </a:p>
                  </a:txBody>
                  <a:tcPr marL="68580" marR="68580" marT="0" marB="0" anchor="ctr">
                    <a:solidFill>
                      <a:schemeClr val="tx1"/>
                    </a:solidFill>
                  </a:tcPr>
                </a:tc>
                <a:tc>
                  <a:txBody>
                    <a:bodyPr/>
                    <a:lstStyle/>
                    <a:p>
                      <a:pPr algn="ctr"/>
                      <a:r>
                        <a:rPr lang="en-US" sz="1200" b="1" cap="none" baseline="0" dirty="0" err="1">
                          <a:solidFill>
                            <a:schemeClr val="bg1"/>
                          </a:solidFill>
                          <a:latin typeface="+mn-lt"/>
                        </a:rPr>
                        <a:t>NIVO</a:t>
                      </a:r>
                      <a:r>
                        <a:rPr lang="en-US" sz="1200" b="1" cap="none" baseline="0" dirty="0">
                          <a:solidFill>
                            <a:schemeClr val="bg1"/>
                          </a:solidFill>
                          <a:latin typeface="+mn-lt"/>
                        </a:rPr>
                        <a:t> + chemo</a:t>
                      </a:r>
                    </a:p>
                    <a:p>
                      <a:pPr algn="ctr"/>
                      <a:r>
                        <a:rPr lang="en-US" sz="1200" b="1" cap="none" baseline="0" dirty="0">
                          <a:solidFill>
                            <a:schemeClr val="bg1"/>
                          </a:solidFill>
                          <a:latin typeface="+mn-lt"/>
                        </a:rPr>
                        <a:t> (n=179)</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38967"/>
                    </a:solidFill>
                  </a:tcPr>
                </a:tc>
                <a:tc>
                  <a:txBody>
                    <a:bodyPr/>
                    <a:lstStyle/>
                    <a:p>
                      <a:pPr algn="ctr"/>
                      <a:r>
                        <a:rPr lang="en-US" sz="1200" b="1" cap="none" baseline="0" dirty="0">
                          <a:solidFill>
                            <a:schemeClr val="bg1"/>
                          </a:solidFill>
                          <a:latin typeface="+mn-lt"/>
                        </a:rPr>
                        <a:t>Chemo</a:t>
                      </a:r>
                    </a:p>
                    <a:p>
                      <a:pPr algn="ctr"/>
                      <a:r>
                        <a:rPr lang="en-US" sz="1200" b="1" cap="none" baseline="0" dirty="0">
                          <a:solidFill>
                            <a:schemeClr val="bg1"/>
                          </a:solidFill>
                          <a:latin typeface="+mn-lt"/>
                        </a:rPr>
                        <a:t>(n=179)</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69F9F"/>
                    </a:solidFill>
                  </a:tcPr>
                </a:tc>
                <a:tc vMerge="1">
                  <a:txBody>
                    <a:bodyPr/>
                    <a:lstStyle/>
                    <a:p>
                      <a:pPr algn="ctr"/>
                      <a:endParaRPr lang="en-US" sz="1200" cap="none" baseline="0">
                        <a:solidFill>
                          <a:schemeClr val="bg1"/>
                        </a:solidFill>
                      </a:endParaRPr>
                    </a:p>
                  </a:txBody>
                  <a:tcPr marL="68580" marR="68580" marT="0" marB="0" anchor="ctr">
                    <a:solidFill>
                      <a:schemeClr val="tx1"/>
                    </a:solidFill>
                  </a:tcPr>
                </a:tc>
                <a:tc vMerge="1">
                  <a:txBody>
                    <a:bodyPr/>
                    <a:lstStyle/>
                    <a:p>
                      <a:endParaRPr lang="en-US"/>
                    </a:p>
                  </a:txBody>
                  <a:tcPr/>
                </a:tc>
                <a:extLst>
                  <a:ext uri="{0D108BD9-81ED-4DB2-BD59-A6C34878D82A}">
                    <a16:rowId xmlns:a16="http://schemas.microsoft.com/office/drawing/2014/main" val="51148014"/>
                  </a:ext>
                </a:extLst>
              </a:tr>
              <a:tr h="2236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Overall (N=358)</a:t>
                      </a:r>
                    </a:p>
                  </a:txBody>
                  <a:tcPr marL="180000" marT="9144" marB="9144"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a:solidFill>
                            <a:schemeClr val="tx1"/>
                          </a:solidFill>
                          <a:latin typeface="+mn-lt"/>
                        </a:rPr>
                        <a:t>32</a:t>
                      </a:r>
                    </a:p>
                  </a:txBody>
                  <a:tcPr marL="68580" marR="685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0">
                          <a:solidFill>
                            <a:schemeClr val="tx1"/>
                          </a:solidFill>
                          <a:latin typeface="+mn-lt"/>
                        </a:rPr>
                        <a:t>21</a:t>
                      </a:r>
                    </a:p>
                  </a:txBody>
                  <a:tcPr marL="68580" marR="68580" marT="0" marB="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a:solidFill>
                            <a:schemeClr val="tx1"/>
                          </a:solidFill>
                          <a:latin typeface="+mn-lt"/>
                        </a:rPr>
                        <a:t>0.63</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4294869"/>
                  </a:ext>
                </a:extLst>
              </a:tr>
              <a:tr h="4269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rPr>
                        <a:t>&lt;65 years (n=176)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latin typeface="+mn-lt"/>
                        </a:rPr>
                        <a:t>≥65 years (n=182)</a:t>
                      </a:r>
                      <a:endParaRPr lang="en-GB" sz="1200" b="0" dirty="0">
                        <a:solidFill>
                          <a:schemeClr val="tx1"/>
                        </a:solidFill>
                        <a:latin typeface="+mn-lt"/>
                        <a:cs typeface="Arial" panose="020B0604020202020204" pitchFamily="34" charset="0"/>
                      </a:endParaRPr>
                    </a:p>
                  </a:txBody>
                  <a:tcPr marL="180000" marT="9144" marB="9144"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algn="ctr"/>
                      <a:r>
                        <a:rPr lang="en-US" sz="1200" b="0">
                          <a:solidFill>
                            <a:schemeClr val="tx1"/>
                          </a:solidFill>
                          <a:latin typeface="+mn-lt"/>
                        </a:rPr>
                        <a:t>NR</a:t>
                      </a:r>
                    </a:p>
                    <a:p>
                      <a:pPr algn="ctr"/>
                      <a:r>
                        <a:rPr lang="en-US" sz="1200" b="0">
                          <a:solidFill>
                            <a:schemeClr val="tx1"/>
                          </a:solidFill>
                          <a:latin typeface="+mn-lt"/>
                        </a:rPr>
                        <a:t>30</a:t>
                      </a:r>
                    </a:p>
                  </a:txBody>
                  <a:tcPr marL="68580" marR="68580"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algn="ctr"/>
                      <a:r>
                        <a:rPr lang="en-US" sz="1200" b="0">
                          <a:solidFill>
                            <a:schemeClr val="tx1"/>
                          </a:solidFill>
                          <a:latin typeface="+mn-lt"/>
                        </a:rPr>
                        <a:t>21</a:t>
                      </a:r>
                    </a:p>
                    <a:p>
                      <a:pPr algn="ctr"/>
                      <a:r>
                        <a:rPr lang="en-US" sz="1200" b="0">
                          <a:solidFill>
                            <a:schemeClr val="tx1"/>
                          </a:solidFill>
                          <a:latin typeface="+mn-lt"/>
                        </a:rPr>
                        <a:t>18</a:t>
                      </a:r>
                    </a:p>
                  </a:txBody>
                  <a:tcPr marL="68580" marR="68580" marT="0" marB="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a:solidFill>
                            <a:schemeClr val="tx1"/>
                          </a:solidFill>
                          <a:latin typeface="+mn-lt"/>
                        </a:rPr>
                        <a:t>0.57</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a:solidFill>
                            <a:schemeClr val="tx1"/>
                          </a:solidFill>
                          <a:latin typeface="+mn-lt"/>
                        </a:rPr>
                        <a:t>0.70</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10001"/>
                  </a:ext>
                </a:extLst>
              </a:tr>
              <a:tr h="406599">
                <a:tc>
                  <a:txBody>
                    <a:bodyPr/>
                    <a:lstStyle/>
                    <a:p>
                      <a:pPr marL="228600" indent="-228600"/>
                      <a:r>
                        <a:rPr lang="en-US" sz="1200" b="0" dirty="0">
                          <a:solidFill>
                            <a:schemeClr val="tx1"/>
                          </a:solidFill>
                          <a:latin typeface="+mn-lt"/>
                        </a:rPr>
                        <a:t>Male (</a:t>
                      </a:r>
                      <a:r>
                        <a:rPr lang="en-GB" sz="1200" b="0" dirty="0">
                          <a:solidFill>
                            <a:schemeClr val="tx1"/>
                          </a:solidFill>
                          <a:latin typeface="+mn-lt"/>
                        </a:rPr>
                        <a:t>n=</a:t>
                      </a:r>
                      <a:r>
                        <a:rPr lang="en-US" sz="1200" b="0" dirty="0">
                          <a:solidFill>
                            <a:schemeClr val="tx1"/>
                          </a:solidFill>
                          <a:latin typeface="+mn-lt"/>
                        </a:rPr>
                        <a:t>255)</a:t>
                      </a:r>
                    </a:p>
                    <a:p>
                      <a:pPr marL="228600" indent="-228600"/>
                      <a:r>
                        <a:rPr lang="en-US" sz="1200" b="0" dirty="0">
                          <a:solidFill>
                            <a:schemeClr val="tx1"/>
                          </a:solidFill>
                          <a:latin typeface="+mn-lt"/>
                        </a:rPr>
                        <a:t>Female (</a:t>
                      </a:r>
                      <a:r>
                        <a:rPr lang="en-GB" sz="1200" b="0" dirty="0">
                          <a:solidFill>
                            <a:schemeClr val="tx1"/>
                          </a:solidFill>
                          <a:latin typeface="+mn-lt"/>
                        </a:rPr>
                        <a:t>n=</a:t>
                      </a:r>
                      <a:r>
                        <a:rPr lang="en-US" sz="1200" b="0" dirty="0">
                          <a:solidFill>
                            <a:schemeClr val="tx1"/>
                          </a:solidFill>
                          <a:latin typeface="+mn-lt"/>
                        </a:rPr>
                        <a:t>103)</a:t>
                      </a:r>
                    </a:p>
                  </a:txBody>
                  <a:tcPr marL="180000" marR="68580" marT="0" marB="0" anchor="ctr">
                    <a:lnL w="12700" cap="flat" cmpd="sng" algn="ctr">
                      <a:noFill/>
                      <a:prstDash val="solid"/>
                      <a:round/>
                      <a:headEnd type="none" w="med" len="med"/>
                      <a:tailEnd type="none" w="med" len="med"/>
                    </a:lnL>
                  </a:tcPr>
                </a:tc>
                <a:tc>
                  <a:txBody>
                    <a:bodyPr/>
                    <a:lstStyle/>
                    <a:p>
                      <a:pPr algn="ctr"/>
                      <a:r>
                        <a:rPr lang="en-US" sz="1200" b="0">
                          <a:solidFill>
                            <a:schemeClr val="tx1"/>
                          </a:solidFill>
                          <a:latin typeface="+mn-lt"/>
                        </a:rPr>
                        <a:t>31</a:t>
                      </a:r>
                    </a:p>
                    <a:p>
                      <a:pPr algn="ctr"/>
                      <a:r>
                        <a:rPr lang="en-US" sz="1200" b="0">
                          <a:solidFill>
                            <a:schemeClr val="tx1"/>
                          </a:solidFill>
                          <a:latin typeface="+mn-lt"/>
                        </a:rPr>
                        <a:t>NR</a:t>
                      </a:r>
                    </a:p>
                  </a:txBody>
                  <a:tcPr marL="68580" marR="68580" marT="0" marB="0" anchor="ctr"/>
                </a:tc>
                <a:tc>
                  <a:txBody>
                    <a:bodyPr/>
                    <a:lstStyle/>
                    <a:p>
                      <a:pPr algn="ctr"/>
                      <a:r>
                        <a:rPr lang="en-US" sz="1200" b="0">
                          <a:solidFill>
                            <a:schemeClr val="tx1"/>
                          </a:solidFill>
                          <a:latin typeface="+mn-lt"/>
                        </a:rPr>
                        <a:t>17</a:t>
                      </a:r>
                    </a:p>
                    <a:p>
                      <a:pPr algn="ctr"/>
                      <a:r>
                        <a:rPr lang="en-US" sz="1200" b="0">
                          <a:solidFill>
                            <a:schemeClr val="tx1"/>
                          </a:solidFill>
                          <a:latin typeface="+mn-lt"/>
                        </a:rPr>
                        <a:t>32</a:t>
                      </a:r>
                    </a:p>
                  </a:txBody>
                  <a:tcPr marL="68580" marR="68580" marT="0" marB="0" anchor="ctr">
                    <a:lnR w="12700" cap="flat" cmpd="sng" algn="ctr">
                      <a:noFill/>
                      <a:prstDash val="solid"/>
                      <a:round/>
                      <a:headEnd type="none" w="med" len="med"/>
                      <a:tailEnd type="none" w="med" len="med"/>
                    </a:lnR>
                  </a:tcPr>
                </a:tc>
                <a:tc>
                  <a:txBody>
                    <a:bodyPr/>
                    <a:lstStyle/>
                    <a:p>
                      <a:pPr algn="ct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pPr algn="ctr"/>
                      <a:r>
                        <a:rPr lang="en-US" sz="1200" b="0">
                          <a:solidFill>
                            <a:schemeClr val="tx1"/>
                          </a:solidFill>
                          <a:latin typeface="+mn-lt"/>
                        </a:rPr>
                        <a:t>0.68</a:t>
                      </a:r>
                    </a:p>
                    <a:p>
                      <a:pPr algn="ctr"/>
                      <a:r>
                        <a:rPr lang="en-US" sz="1200" b="0">
                          <a:solidFill>
                            <a:schemeClr val="tx1"/>
                          </a:solidFill>
                          <a:latin typeface="+mn-lt"/>
                        </a:rPr>
                        <a:t>0.46</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tcPr>
                </a:tc>
                <a:extLst>
                  <a:ext uri="{0D108BD9-81ED-4DB2-BD59-A6C34878D82A}">
                    <a16:rowId xmlns:a16="http://schemas.microsoft.com/office/drawing/2014/main" val="1096739712"/>
                  </a:ext>
                </a:extLst>
              </a:tr>
              <a:tr h="609898">
                <a:tc>
                  <a:txBody>
                    <a:bodyPr/>
                    <a:lstStyle/>
                    <a:p>
                      <a:pPr marL="228600" indent="-228600"/>
                      <a:r>
                        <a:rPr lang="en-US" sz="1200" b="0" dirty="0">
                          <a:solidFill>
                            <a:schemeClr val="tx1"/>
                          </a:solidFill>
                          <a:latin typeface="+mn-lt"/>
                        </a:rPr>
                        <a:t>North America (</a:t>
                      </a:r>
                      <a:r>
                        <a:rPr lang="en-GB" sz="1200" b="0" dirty="0">
                          <a:solidFill>
                            <a:schemeClr val="tx1"/>
                          </a:solidFill>
                          <a:latin typeface="+mn-lt"/>
                        </a:rPr>
                        <a:t>n=</a:t>
                      </a:r>
                      <a:r>
                        <a:rPr lang="en-US" sz="1200" b="0" dirty="0">
                          <a:solidFill>
                            <a:schemeClr val="tx1"/>
                          </a:solidFill>
                          <a:latin typeface="+mn-lt"/>
                        </a:rPr>
                        <a:t>91)</a:t>
                      </a:r>
                    </a:p>
                    <a:p>
                      <a:pPr marL="228600" indent="-228600"/>
                      <a:r>
                        <a:rPr lang="en-US" sz="1200" b="0" dirty="0">
                          <a:solidFill>
                            <a:schemeClr val="tx1"/>
                          </a:solidFill>
                          <a:latin typeface="+mn-lt"/>
                        </a:rPr>
                        <a:t>Europe (</a:t>
                      </a:r>
                      <a:r>
                        <a:rPr lang="en-GB" sz="1200" b="0" dirty="0">
                          <a:solidFill>
                            <a:schemeClr val="tx1"/>
                          </a:solidFill>
                          <a:latin typeface="+mn-lt"/>
                        </a:rPr>
                        <a:t>n=</a:t>
                      </a:r>
                      <a:r>
                        <a:rPr lang="en-US" sz="1200" b="0" dirty="0">
                          <a:solidFill>
                            <a:schemeClr val="tx1"/>
                          </a:solidFill>
                          <a:latin typeface="+mn-lt"/>
                        </a:rPr>
                        <a:t>66)</a:t>
                      </a:r>
                    </a:p>
                    <a:p>
                      <a:pPr marL="228600" indent="-228600"/>
                      <a:r>
                        <a:rPr lang="en-US" sz="1200" b="0" dirty="0">
                          <a:solidFill>
                            <a:schemeClr val="tx1"/>
                          </a:solidFill>
                          <a:latin typeface="+mn-lt"/>
                        </a:rPr>
                        <a:t>Asia (</a:t>
                      </a:r>
                      <a:r>
                        <a:rPr lang="en-GB" sz="1200" b="0" dirty="0">
                          <a:solidFill>
                            <a:schemeClr val="tx1"/>
                          </a:solidFill>
                          <a:latin typeface="+mn-lt"/>
                        </a:rPr>
                        <a:t>n=177</a:t>
                      </a:r>
                      <a:r>
                        <a:rPr lang="en-US" sz="1200" b="0" dirty="0">
                          <a:solidFill>
                            <a:schemeClr val="tx1"/>
                          </a:solidFill>
                          <a:latin typeface="+mn-lt"/>
                        </a:rPr>
                        <a:t>)</a:t>
                      </a:r>
                    </a:p>
                  </a:txBody>
                  <a:tcPr marL="180000" marR="68580" marT="0" marB="0" anchor="ctr">
                    <a:lnL w="12700" cap="flat" cmpd="sng" algn="ctr">
                      <a:noFill/>
                      <a:prstDash val="solid"/>
                      <a:round/>
                      <a:headEnd type="none" w="med" len="med"/>
                      <a:tailEnd type="none" w="med" len="med"/>
                    </a:lnL>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200" b="0">
                          <a:solidFill>
                            <a:schemeClr val="tx1"/>
                          </a:solidFill>
                          <a:latin typeface="+mn-lt"/>
                        </a:rPr>
                        <a:t>NR</a:t>
                      </a:r>
                    </a:p>
                    <a:p>
                      <a:pPr algn="ctr"/>
                      <a:r>
                        <a:rPr lang="en-US" sz="1200" b="0">
                          <a:solidFill>
                            <a:schemeClr val="tx1"/>
                          </a:solidFill>
                          <a:latin typeface="+mn-lt"/>
                        </a:rPr>
                        <a:t>32</a:t>
                      </a:r>
                    </a:p>
                    <a:p>
                      <a:pPr algn="ctr"/>
                      <a:r>
                        <a:rPr lang="en-US" sz="1200" b="0">
                          <a:solidFill>
                            <a:schemeClr val="tx1"/>
                          </a:solidFill>
                          <a:latin typeface="+mn-lt"/>
                        </a:rPr>
                        <a:t>NR</a:t>
                      </a:r>
                    </a:p>
                  </a:txBody>
                  <a:tcPr marL="68580" marR="68580" marT="0" marB="0" anchor="ctr">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200" b="0">
                          <a:solidFill>
                            <a:schemeClr val="tx1"/>
                          </a:solidFill>
                          <a:latin typeface="+mn-lt"/>
                        </a:rPr>
                        <a:t>NR</a:t>
                      </a:r>
                    </a:p>
                    <a:p>
                      <a:pPr algn="ctr"/>
                      <a:r>
                        <a:rPr lang="en-US" sz="1200" b="0">
                          <a:solidFill>
                            <a:schemeClr val="tx1"/>
                          </a:solidFill>
                          <a:latin typeface="+mn-lt"/>
                        </a:rPr>
                        <a:t>21</a:t>
                      </a:r>
                    </a:p>
                    <a:p>
                      <a:pPr algn="ctr"/>
                      <a:r>
                        <a:rPr lang="en-US" sz="1200" b="0">
                          <a:solidFill>
                            <a:schemeClr val="tx1"/>
                          </a:solidFill>
                          <a:latin typeface="+mn-lt"/>
                        </a:rPr>
                        <a:t>16</a:t>
                      </a:r>
                    </a:p>
                  </a:txBody>
                  <a:tcPr marL="68580" marR="68580" marT="0" marB="0" anchor="ctr">
                    <a:lnR w="12700" cap="flat" cmpd="sng" algn="ctr">
                      <a:noFill/>
                      <a:prstDash val="solid"/>
                      <a:round/>
                      <a:headEnd type="none" w="med" len="med"/>
                      <a:tailEnd type="none" w="med" len="med"/>
                    </a:lnR>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200" b="0">
                          <a:solidFill>
                            <a:schemeClr val="tx1"/>
                          </a:solidFill>
                          <a:latin typeface="+mn-lt"/>
                        </a:rPr>
                        <a:t>0.78</a:t>
                      </a:r>
                    </a:p>
                    <a:p>
                      <a:pPr algn="ctr"/>
                      <a:r>
                        <a:rPr lang="en-US" sz="1200" b="0">
                          <a:solidFill>
                            <a:schemeClr val="tx1"/>
                          </a:solidFill>
                          <a:latin typeface="+mn-lt"/>
                        </a:rPr>
                        <a:t>0.80</a:t>
                      </a:r>
                    </a:p>
                    <a:p>
                      <a:pPr algn="ctr"/>
                      <a:r>
                        <a:rPr lang="en-US" sz="1200" b="0">
                          <a:solidFill>
                            <a:schemeClr val="tx1"/>
                          </a:solidFill>
                          <a:latin typeface="+mn-lt"/>
                        </a:rPr>
                        <a:t>0.45</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B w="952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83906217"/>
                  </a:ext>
                </a:extLst>
              </a:tr>
              <a:tr h="406599">
                <a:tc>
                  <a:txBody>
                    <a:bodyPr/>
                    <a:lstStyle/>
                    <a:p>
                      <a:pPr marL="228600" indent="-228600"/>
                      <a:r>
                        <a:rPr lang="en-US" sz="1200" b="0" baseline="0" dirty="0" err="1">
                          <a:solidFill>
                            <a:schemeClr val="tx1"/>
                          </a:solidFill>
                          <a:latin typeface="+mn-lt"/>
                        </a:rPr>
                        <a:t>ECOG</a:t>
                      </a:r>
                      <a:r>
                        <a:rPr lang="en-US" sz="1200" b="0" baseline="0" dirty="0">
                          <a:solidFill>
                            <a:schemeClr val="tx1"/>
                          </a:solidFill>
                          <a:latin typeface="+mn-lt"/>
                        </a:rPr>
                        <a:t> PS 0 (n=241)</a:t>
                      </a:r>
                    </a:p>
                    <a:p>
                      <a:pPr marL="228600" indent="-228600"/>
                      <a:r>
                        <a:rPr lang="en-US" sz="1200" b="0" baseline="0" dirty="0" err="1">
                          <a:solidFill>
                            <a:schemeClr val="tx1"/>
                          </a:solidFill>
                          <a:latin typeface="+mn-lt"/>
                        </a:rPr>
                        <a:t>ECOG</a:t>
                      </a:r>
                      <a:r>
                        <a:rPr lang="en-US" sz="1200" b="0" baseline="0" dirty="0">
                          <a:solidFill>
                            <a:schemeClr val="tx1"/>
                          </a:solidFill>
                          <a:latin typeface="+mn-lt"/>
                        </a:rPr>
                        <a:t> PS 1 (n=117)</a:t>
                      </a:r>
                    </a:p>
                  </a:txBody>
                  <a:tcPr marL="180000" marR="68580" marT="0" marB="0" anchor="ctr">
                    <a:lnL w="12700" cap="flat" cmpd="sng" algn="ctr">
                      <a:no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1200" b="0">
                          <a:solidFill>
                            <a:schemeClr val="tx1"/>
                          </a:solidFill>
                          <a:latin typeface="+mn-lt"/>
                        </a:rPr>
                        <a:t>NR</a:t>
                      </a:r>
                    </a:p>
                    <a:p>
                      <a:pPr algn="ctr"/>
                      <a:r>
                        <a:rPr lang="en-US" sz="1200" b="0">
                          <a:solidFill>
                            <a:schemeClr val="tx1"/>
                          </a:solidFill>
                          <a:latin typeface="+mn-lt"/>
                        </a:rPr>
                        <a:t>30</a:t>
                      </a:r>
                    </a:p>
                  </a:txBody>
                  <a:tcPr marL="68580" marR="6858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1200" b="0">
                          <a:solidFill>
                            <a:schemeClr val="tx1"/>
                          </a:solidFill>
                          <a:latin typeface="+mn-lt"/>
                        </a:rPr>
                        <a:t>23</a:t>
                      </a:r>
                    </a:p>
                    <a:p>
                      <a:pPr algn="ctr"/>
                      <a:r>
                        <a:rPr lang="en-US" sz="1200" b="0">
                          <a:solidFill>
                            <a:schemeClr val="tx1"/>
                          </a:solidFill>
                          <a:latin typeface="+mn-lt"/>
                        </a:rPr>
                        <a:t>14</a:t>
                      </a:r>
                    </a:p>
                  </a:txBody>
                  <a:tcPr marL="68580" marR="68580" marT="0" marB="0" anchor="ctr">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1200" b="0">
                          <a:solidFill>
                            <a:schemeClr val="tx1"/>
                          </a:solidFill>
                          <a:latin typeface="+mn-lt"/>
                        </a:rPr>
                        <a:t>0.61</a:t>
                      </a:r>
                    </a:p>
                    <a:p>
                      <a:pPr algn="ctr"/>
                      <a:r>
                        <a:rPr lang="en-US" sz="1200" b="0">
                          <a:solidFill>
                            <a:schemeClr val="tx1"/>
                          </a:solidFill>
                          <a:latin typeface="+mn-lt"/>
                        </a:rPr>
                        <a:t>0.71</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28520587"/>
                  </a:ext>
                </a:extLst>
              </a:tr>
              <a:tr h="406599">
                <a:tc>
                  <a:txBody>
                    <a:bodyPr/>
                    <a:lstStyle/>
                    <a:p>
                      <a:pPr marL="228600" indent="-228600"/>
                      <a:r>
                        <a:rPr lang="en-US" sz="1200" b="0" baseline="0" dirty="0">
                          <a:solidFill>
                            <a:schemeClr val="tx1"/>
                          </a:solidFill>
                          <a:latin typeface="+mn-lt"/>
                        </a:rPr>
                        <a:t>Stage </a:t>
                      </a:r>
                      <a:r>
                        <a:rPr lang="en-US" sz="1200" b="0" baseline="0" dirty="0" err="1">
                          <a:solidFill>
                            <a:schemeClr val="tx1"/>
                          </a:solidFill>
                          <a:latin typeface="+mn-lt"/>
                        </a:rPr>
                        <a:t>IB</a:t>
                      </a:r>
                      <a:r>
                        <a:rPr lang="en-US" sz="1200" b="0" baseline="0" dirty="0">
                          <a:solidFill>
                            <a:schemeClr val="tx1"/>
                          </a:solidFill>
                          <a:latin typeface="+mn-lt"/>
                        </a:rPr>
                        <a:t>–II (n=127)</a:t>
                      </a:r>
                    </a:p>
                    <a:p>
                      <a:pPr marL="228600" indent="-228600"/>
                      <a:r>
                        <a:rPr lang="en-US" sz="1200" b="0" baseline="0" dirty="0">
                          <a:solidFill>
                            <a:schemeClr val="tx1"/>
                          </a:solidFill>
                          <a:latin typeface="+mn-lt"/>
                        </a:rPr>
                        <a:t>Stage IIIA (n=228)</a:t>
                      </a:r>
                    </a:p>
                  </a:txBody>
                  <a:tcPr marL="180000" marR="68580" marT="0" marB="0" anchor="ctr">
                    <a:lnL w="28575" cap="flat" cmpd="sng" algn="ctr">
                      <a:no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a:solidFill>
                            <a:schemeClr val="tx1"/>
                          </a:solidFill>
                          <a:latin typeface="+mn-lt"/>
                        </a:rPr>
                        <a:t>NR</a:t>
                      </a:r>
                    </a:p>
                    <a:p>
                      <a:pPr algn="ctr"/>
                      <a:r>
                        <a:rPr lang="en-US" sz="1200" b="0">
                          <a:solidFill>
                            <a:schemeClr val="tx1"/>
                          </a:solidFill>
                          <a:latin typeface="+mn-lt"/>
                        </a:rPr>
                        <a:t>32</a:t>
                      </a:r>
                    </a:p>
                  </a:txBody>
                  <a:tcPr marL="68580" marR="68580" marT="0" marB="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a:solidFill>
                            <a:schemeClr val="tx1"/>
                          </a:solidFill>
                          <a:latin typeface="+mn-lt"/>
                        </a:rPr>
                        <a:t>NR</a:t>
                      </a:r>
                    </a:p>
                    <a:p>
                      <a:pPr algn="ctr"/>
                      <a:r>
                        <a:rPr lang="en-US" sz="1200" b="0">
                          <a:solidFill>
                            <a:schemeClr val="tx1"/>
                          </a:solidFill>
                          <a:latin typeface="+mn-lt"/>
                        </a:rPr>
                        <a:t>16</a:t>
                      </a:r>
                    </a:p>
                  </a:txBody>
                  <a:tcPr marL="68580" marR="68580" marT="0" marB="0" anchor="ctr">
                    <a:lnL>
                      <a:noFill/>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a:solidFill>
                            <a:schemeClr val="tx1"/>
                          </a:solidFill>
                          <a:latin typeface="+mn-lt"/>
                        </a:rPr>
                        <a:t>0.87</a:t>
                      </a:r>
                    </a:p>
                    <a:p>
                      <a:pPr algn="ctr"/>
                      <a:r>
                        <a:rPr lang="en-US" sz="1200" b="0">
                          <a:solidFill>
                            <a:schemeClr val="tx1"/>
                          </a:solidFill>
                          <a:latin typeface="+mn-lt"/>
                        </a:rPr>
                        <a:t>0.54</a:t>
                      </a:r>
                    </a:p>
                  </a:txBody>
                  <a:tcPr marL="68580" marR="685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15269370"/>
                  </a:ext>
                </a:extLst>
              </a:tr>
              <a:tr h="406599">
                <a:tc>
                  <a:txBody>
                    <a:bodyPr/>
                    <a:lstStyle/>
                    <a:p>
                      <a:pPr marL="228600" indent="-228600"/>
                      <a:r>
                        <a:rPr lang="en-US" sz="1200" b="0" baseline="0" dirty="0">
                          <a:solidFill>
                            <a:schemeClr val="tx1"/>
                          </a:solidFill>
                          <a:latin typeface="+mn-lt"/>
                        </a:rPr>
                        <a:t>Squamous (n=182)</a:t>
                      </a:r>
                    </a:p>
                    <a:p>
                      <a:pPr marL="228600" indent="-228600"/>
                      <a:r>
                        <a:rPr lang="en-US" sz="1200" b="0" baseline="0" dirty="0">
                          <a:solidFill>
                            <a:schemeClr val="tx1"/>
                          </a:solidFill>
                          <a:latin typeface="+mn-lt"/>
                        </a:rPr>
                        <a:t>Nonsquamous (n=176)</a:t>
                      </a:r>
                    </a:p>
                  </a:txBody>
                  <a:tcPr marL="180000" marR="68580" marT="0" marB="0" anchor="ctr">
                    <a:lnL w="28575" cap="flat" cmpd="sng" algn="ctr">
                      <a:no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200" b="0">
                          <a:solidFill>
                            <a:schemeClr val="tx1"/>
                          </a:solidFill>
                          <a:latin typeface="+mn-lt"/>
                        </a:rPr>
                        <a:t>31</a:t>
                      </a:r>
                    </a:p>
                    <a:p>
                      <a:pPr algn="ctr"/>
                      <a:r>
                        <a:rPr lang="en-US" sz="1200" b="0">
                          <a:solidFill>
                            <a:schemeClr val="tx1"/>
                          </a:solidFill>
                          <a:latin typeface="+mn-lt"/>
                        </a:rPr>
                        <a:t>NR</a:t>
                      </a:r>
                    </a:p>
                  </a:txBody>
                  <a:tcPr marL="68580" marR="68580" marT="0" marB="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200" b="0">
                          <a:solidFill>
                            <a:schemeClr val="tx1"/>
                          </a:solidFill>
                          <a:latin typeface="+mn-lt"/>
                        </a:rPr>
                        <a:t>23</a:t>
                      </a:r>
                    </a:p>
                    <a:p>
                      <a:pPr algn="ctr"/>
                      <a:r>
                        <a:rPr lang="en-US" sz="1200" b="0">
                          <a:solidFill>
                            <a:schemeClr val="tx1"/>
                          </a:solidFill>
                          <a:latin typeface="+mn-lt"/>
                        </a:rPr>
                        <a:t>20</a:t>
                      </a:r>
                    </a:p>
                  </a:txBody>
                  <a:tcPr marL="68580" marR="68580" marT="0" marB="0" anchor="ctr">
                    <a:lnL>
                      <a:noFill/>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200" b="0">
                          <a:solidFill>
                            <a:schemeClr val="tx1"/>
                          </a:solidFill>
                          <a:latin typeface="+mn-lt"/>
                        </a:rPr>
                        <a:t>0.77</a:t>
                      </a:r>
                    </a:p>
                    <a:p>
                      <a:pPr algn="ctr"/>
                      <a:r>
                        <a:rPr lang="en-US" sz="1200" b="0">
                          <a:solidFill>
                            <a:schemeClr val="tx1"/>
                          </a:solidFill>
                          <a:latin typeface="+mn-lt"/>
                        </a:rPr>
                        <a:t>0.50</a:t>
                      </a:r>
                    </a:p>
                  </a:txBody>
                  <a:tcPr marL="68580" marR="685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97874563"/>
                  </a:ext>
                </a:extLst>
              </a:tr>
              <a:tr h="406599">
                <a:tc>
                  <a:txBody>
                    <a:bodyPr/>
                    <a:lstStyle/>
                    <a:p>
                      <a:pPr marL="344488" indent="-344488"/>
                      <a:r>
                        <a:rPr lang="en-US" sz="1200" b="0" dirty="0">
                          <a:solidFill>
                            <a:schemeClr val="tx1"/>
                          </a:solidFill>
                          <a:latin typeface="+mn-lt"/>
                        </a:rPr>
                        <a:t>Current/former smoker (n=318)</a:t>
                      </a:r>
                    </a:p>
                    <a:p>
                      <a:pPr marL="344488" indent="-344488"/>
                      <a:r>
                        <a:rPr lang="en-US" sz="1200" b="0" dirty="0">
                          <a:solidFill>
                            <a:schemeClr val="tx1"/>
                          </a:solidFill>
                          <a:latin typeface="+mn-lt"/>
                        </a:rPr>
                        <a:t>Never smoker (n=39)</a:t>
                      </a:r>
                    </a:p>
                  </a:txBody>
                  <a:tcPr marL="180000" marR="68580" marT="0" marB="0" anchor="ctr">
                    <a:lnL w="12700" cap="flat" cmpd="sng" algn="ctr">
                      <a:no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b="0">
                          <a:solidFill>
                            <a:schemeClr val="tx1"/>
                          </a:solidFill>
                          <a:latin typeface="+mn-lt"/>
                        </a:rPr>
                        <a:t>32</a:t>
                      </a:r>
                    </a:p>
                    <a:p>
                      <a:pPr algn="ctr"/>
                      <a:r>
                        <a:rPr lang="en-US" sz="1200" b="0">
                          <a:solidFill>
                            <a:schemeClr val="tx1"/>
                          </a:solidFill>
                          <a:latin typeface="+mn-lt"/>
                        </a:rPr>
                        <a:t>NR</a:t>
                      </a:r>
                    </a:p>
                  </a:txBody>
                  <a:tcPr marL="68580" marR="68580" marT="0" marB="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b="0">
                          <a:solidFill>
                            <a:schemeClr val="tx1"/>
                          </a:solidFill>
                          <a:latin typeface="+mn-lt"/>
                        </a:rPr>
                        <a:t>22</a:t>
                      </a:r>
                    </a:p>
                    <a:p>
                      <a:pPr algn="ctr"/>
                      <a:r>
                        <a:rPr lang="en-US" sz="1200" b="0">
                          <a:solidFill>
                            <a:schemeClr val="tx1"/>
                          </a:solidFill>
                          <a:latin typeface="+mn-lt"/>
                        </a:rPr>
                        <a:t>10</a:t>
                      </a:r>
                    </a:p>
                  </a:txBody>
                  <a:tcPr marL="68580" marR="68580" marT="0" marB="0" anchor="ctr">
                    <a:lnL>
                      <a:noFill/>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200" b="0">
                          <a:solidFill>
                            <a:schemeClr val="tx1"/>
                          </a:solidFill>
                          <a:latin typeface="+mn-lt"/>
                        </a:rPr>
                        <a:t>0.68</a:t>
                      </a:r>
                    </a:p>
                    <a:p>
                      <a:pPr algn="ctr"/>
                      <a:r>
                        <a:rPr lang="en-US" sz="1200" b="0">
                          <a:solidFill>
                            <a:schemeClr val="tx1"/>
                          </a:solidFill>
                          <a:latin typeface="+mn-lt"/>
                        </a:rPr>
                        <a:t>0.33</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79097006"/>
                  </a:ext>
                </a:extLst>
              </a:tr>
              <a:tr h="406599">
                <a:tc>
                  <a:txBody>
                    <a:bodyPr/>
                    <a:lstStyle/>
                    <a:p>
                      <a:pPr marL="231775" marR="0" lvl="0" indent="-231775"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mn-lt"/>
                        </a:rPr>
                        <a:t>PD-L1 &lt;1% (n=155)</a:t>
                      </a:r>
                    </a:p>
                    <a:p>
                      <a:pPr marL="231775" marR="0" lvl="0" indent="-231775"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mn-lt"/>
                        </a:rPr>
                        <a:t>PD-L1 ≥1% (n=178)</a:t>
                      </a:r>
                    </a:p>
                  </a:txBody>
                  <a:tcPr marL="180000" marR="68580" marT="0" marB="0" anchor="ctr">
                    <a:lnL w="28575" cap="flat" cmpd="sng" algn="ctr">
                      <a:no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200" b="0">
                          <a:solidFill>
                            <a:schemeClr val="tx1"/>
                          </a:solidFill>
                          <a:latin typeface="+mn-lt"/>
                        </a:rPr>
                        <a:t>25</a:t>
                      </a:r>
                    </a:p>
                    <a:p>
                      <a:pPr algn="ctr"/>
                      <a:r>
                        <a:rPr lang="en-US" sz="1200" b="0">
                          <a:solidFill>
                            <a:schemeClr val="tx1"/>
                          </a:solidFill>
                          <a:latin typeface="+mn-lt"/>
                        </a:rPr>
                        <a:t>NR</a:t>
                      </a:r>
                    </a:p>
                  </a:txBody>
                  <a:tcPr marL="68580" marR="68580" marT="0" marB="0" anchor="ctr">
                    <a:lnL>
                      <a:noFill/>
                    </a:lnL>
                    <a:lnR>
                      <a:noFill/>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a:solidFill>
                            <a:schemeClr val="tx1"/>
                          </a:solidFill>
                          <a:latin typeface="+mn-lt"/>
                        </a:rPr>
                        <a:t>18</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a:solidFill>
                            <a:schemeClr val="tx1"/>
                          </a:solidFill>
                          <a:latin typeface="+mn-lt"/>
                        </a:rPr>
                        <a:t>21</a:t>
                      </a:r>
                    </a:p>
                  </a:txBody>
                  <a:tcPr marL="68580" marR="68580" marT="0" marB="0" anchor="ctr">
                    <a:lnL>
                      <a:noFill/>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200" b="0">
                          <a:solidFill>
                            <a:schemeClr val="tx1"/>
                          </a:solidFill>
                          <a:latin typeface="+mn-lt"/>
                        </a:rPr>
                        <a:t>0.85</a:t>
                      </a:r>
                    </a:p>
                    <a:p>
                      <a:pPr algn="ctr"/>
                      <a:r>
                        <a:rPr lang="en-US" sz="1200" b="0">
                          <a:solidFill>
                            <a:schemeClr val="tx1"/>
                          </a:solidFill>
                          <a:latin typeface="+mn-lt"/>
                        </a:rPr>
                        <a:t>0.41</a:t>
                      </a:r>
                    </a:p>
                  </a:txBody>
                  <a:tcPr marL="68580" marR="685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813601069"/>
                  </a:ext>
                </a:extLst>
              </a:tr>
              <a:tr h="406599">
                <a:tc>
                  <a:txBody>
                    <a:bodyPr/>
                    <a:lstStyle/>
                    <a:p>
                      <a:pPr marL="231775" marR="0" lvl="0" indent="-231775"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mn-lt"/>
                        </a:rPr>
                        <a:t>PD-L1 1–49% (n=98)</a:t>
                      </a:r>
                    </a:p>
                    <a:p>
                      <a:pPr marL="231775" marR="0" lvl="0" indent="-231775"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mn-lt"/>
                        </a:rPr>
                        <a:t>PD-L1 ≥50% (n=80)</a:t>
                      </a:r>
                    </a:p>
                  </a:txBody>
                  <a:tcPr marL="180000" marR="68580" marT="0" marB="0" anchor="ctr">
                    <a:lnL w="28575"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200" b="0">
                          <a:solidFill>
                            <a:schemeClr val="tx1"/>
                          </a:solidFill>
                          <a:latin typeface="+mn-lt"/>
                        </a:rPr>
                        <a:t>NR</a:t>
                      </a:r>
                    </a:p>
                    <a:p>
                      <a:pPr algn="ctr"/>
                      <a:r>
                        <a:rPr lang="en-US" sz="1200" b="0">
                          <a:solidFill>
                            <a:schemeClr val="tx1"/>
                          </a:solidFill>
                          <a:latin typeface="+mn-lt"/>
                        </a:rPr>
                        <a:t>NR</a:t>
                      </a:r>
                    </a:p>
                  </a:txBody>
                  <a:tcPr marL="68580" marR="68580" marT="0" marB="0" anchor="ctr">
                    <a:lnL>
                      <a:noFill/>
                    </a:lnL>
                    <a:lnR>
                      <a:noFill/>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a:solidFill>
                            <a:schemeClr val="tx1"/>
                          </a:solidFill>
                          <a:latin typeface="+mn-lt"/>
                        </a:rPr>
                        <a:t>27</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a:solidFill>
                            <a:schemeClr val="tx1"/>
                          </a:solidFill>
                          <a:latin typeface="+mn-lt"/>
                        </a:rPr>
                        <a:t>20</a:t>
                      </a:r>
                    </a:p>
                  </a:txBody>
                  <a:tcPr marL="68580" marR="68580" marT="0" marB="0" anchor="ctr">
                    <a:lnL>
                      <a:noFill/>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1200" b="0">
                        <a:solidFill>
                          <a:schemeClr val="tx1"/>
                        </a:solidFill>
                        <a:latin typeface="+mn-lt"/>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200" b="0">
                          <a:solidFill>
                            <a:schemeClr val="tx1"/>
                          </a:solidFill>
                          <a:latin typeface="+mn-lt"/>
                        </a:rPr>
                        <a:t>0.58</a:t>
                      </a:r>
                    </a:p>
                    <a:p>
                      <a:pPr algn="ctr"/>
                      <a:r>
                        <a:rPr lang="en-US" sz="1200" b="0">
                          <a:solidFill>
                            <a:schemeClr val="tx1"/>
                          </a:solidFill>
                          <a:latin typeface="+mn-lt"/>
                        </a:rPr>
                        <a:t>0.24</a:t>
                      </a:r>
                    </a:p>
                  </a:txBody>
                  <a:tcPr marL="68580" marR="685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59957666"/>
                  </a:ext>
                </a:extLst>
              </a:tr>
              <a:tr h="406599">
                <a:tc>
                  <a:txBody>
                    <a:bodyPr/>
                    <a:lstStyle/>
                    <a:p>
                      <a:pPr marL="228600" marR="0" lvl="0" indent="-228600" algn="l" defTabSz="1219170" rtl="0" eaLnBrk="1" fontAlgn="auto" latinLnBrk="0" hangingPunct="1">
                        <a:lnSpc>
                          <a:spcPct val="100000"/>
                        </a:lnSpc>
                        <a:spcBef>
                          <a:spcPts val="0"/>
                        </a:spcBef>
                        <a:spcAft>
                          <a:spcPts val="0"/>
                        </a:spcAft>
                        <a:buClrTx/>
                        <a:buSzTx/>
                        <a:buFontTx/>
                        <a:buNone/>
                        <a:tabLst/>
                        <a:defRPr/>
                      </a:pPr>
                      <a:r>
                        <a:rPr lang="en-US" sz="1200" b="0" dirty="0" err="1">
                          <a:solidFill>
                            <a:schemeClr val="tx1"/>
                          </a:solidFill>
                          <a:latin typeface="+mn-lt"/>
                        </a:rPr>
                        <a:t>TMB</a:t>
                      </a:r>
                      <a:r>
                        <a:rPr lang="en-US" sz="1200" b="0" dirty="0">
                          <a:solidFill>
                            <a:schemeClr val="tx1"/>
                          </a:solidFill>
                          <a:latin typeface="+mn-lt"/>
                        </a:rPr>
                        <a:t> &lt;12.3 mut/Mb (n=102)</a:t>
                      </a:r>
                    </a:p>
                    <a:p>
                      <a:pPr marL="228600" marR="0" lvl="0" indent="-228600" algn="l" defTabSz="1219170" rtl="0" eaLnBrk="1" fontAlgn="auto" latinLnBrk="0" hangingPunct="1">
                        <a:lnSpc>
                          <a:spcPct val="100000"/>
                        </a:lnSpc>
                        <a:spcBef>
                          <a:spcPts val="0"/>
                        </a:spcBef>
                        <a:spcAft>
                          <a:spcPts val="0"/>
                        </a:spcAft>
                        <a:buClrTx/>
                        <a:buSzTx/>
                        <a:buFontTx/>
                        <a:buNone/>
                        <a:tabLst/>
                        <a:defRPr/>
                      </a:pPr>
                      <a:r>
                        <a:rPr lang="en-US" sz="1200" b="0" dirty="0" err="1">
                          <a:solidFill>
                            <a:schemeClr val="tx1"/>
                          </a:solidFill>
                          <a:latin typeface="+mn-lt"/>
                        </a:rPr>
                        <a:t>TMB</a:t>
                      </a:r>
                      <a:r>
                        <a:rPr lang="en-US" sz="1200" b="0" dirty="0">
                          <a:solidFill>
                            <a:schemeClr val="tx1"/>
                          </a:solidFill>
                          <a:latin typeface="+mn-lt"/>
                        </a:rPr>
                        <a:t> ≥12.3 mut/Mb (n=76)</a:t>
                      </a:r>
                    </a:p>
                  </a:txBody>
                  <a:tcPr marL="180000" marR="68580" marT="0" marB="0">
                    <a:lnL w="12700" cap="flat" cmpd="sng" algn="ctr">
                      <a:noFill/>
                      <a:prstDash val="solid"/>
                      <a:round/>
                      <a:headEnd type="none" w="med" len="med"/>
                      <a:tailEnd type="none" w="med" len="med"/>
                    </a:lnL>
                    <a:lnT w="12700" cap="flat" cmpd="sng" algn="ctr">
                      <a:solidFill>
                        <a:srgbClr val="595454"/>
                      </a:solidFill>
                      <a:prstDash val="solid"/>
                      <a:round/>
                      <a:headEnd type="none" w="med" len="med"/>
                      <a:tailEnd type="none" w="med" len="med"/>
                    </a:lnT>
                  </a:tcPr>
                </a:tc>
                <a:tc>
                  <a:txBody>
                    <a:bodyPr/>
                    <a:lstStyle/>
                    <a:p>
                      <a:pPr algn="ctr"/>
                      <a:r>
                        <a:rPr lang="en-US" sz="1200" b="0">
                          <a:solidFill>
                            <a:schemeClr val="tx1"/>
                          </a:solidFill>
                          <a:latin typeface="+mn-lt"/>
                        </a:rPr>
                        <a:t>30</a:t>
                      </a:r>
                    </a:p>
                    <a:p>
                      <a:pPr marL="0" marR="0" lvl="0" indent="0" algn="ctr" defTabSz="1219170" rtl="0" eaLnBrk="1" fontAlgn="auto" latinLnBrk="0" hangingPunct="1">
                        <a:lnSpc>
                          <a:spcPct val="100000"/>
                        </a:lnSpc>
                        <a:spcBef>
                          <a:spcPts val="0"/>
                        </a:spcBef>
                        <a:spcAft>
                          <a:spcPts val="0"/>
                        </a:spcAft>
                        <a:buClrTx/>
                        <a:buSzTx/>
                        <a:buFontTx/>
                        <a:buNone/>
                        <a:tabLst/>
                        <a:defRPr/>
                      </a:pPr>
                      <a:r>
                        <a:rPr lang="en-US" sz="1200" b="0">
                          <a:solidFill>
                            <a:schemeClr val="tx1"/>
                          </a:solidFill>
                          <a:latin typeface="+mn-lt"/>
                        </a:rPr>
                        <a:t>NR</a:t>
                      </a:r>
                    </a:p>
                  </a:txBody>
                  <a:tcPr marL="68580" marR="68580" marT="0" marB="0">
                    <a:lnT w="12700" cap="flat" cmpd="sng" algn="ctr">
                      <a:solidFill>
                        <a:srgbClr val="595454"/>
                      </a:solidFill>
                      <a:prstDash val="solid"/>
                      <a:round/>
                      <a:headEnd type="none" w="med" len="med"/>
                      <a:tailEnd type="none" w="med" len="med"/>
                    </a:lnT>
                  </a:tcPr>
                </a:tc>
                <a:tc>
                  <a:txBody>
                    <a:bodyPr/>
                    <a:lstStyle/>
                    <a:p>
                      <a:pPr algn="ctr"/>
                      <a:r>
                        <a:rPr lang="en-US" sz="1200" b="0">
                          <a:solidFill>
                            <a:schemeClr val="tx1"/>
                          </a:solidFill>
                          <a:latin typeface="+mn-lt"/>
                        </a:rPr>
                        <a:t>27</a:t>
                      </a:r>
                    </a:p>
                    <a:p>
                      <a:pPr algn="ctr"/>
                      <a:r>
                        <a:rPr lang="en-US" sz="1200" b="0">
                          <a:solidFill>
                            <a:schemeClr val="tx1"/>
                          </a:solidFill>
                          <a:latin typeface="+mn-lt"/>
                        </a:rPr>
                        <a:t>22</a:t>
                      </a:r>
                    </a:p>
                  </a:txBody>
                  <a:tcPr marL="68580" marR="68580" marT="0" marB="0">
                    <a:lnR w="12700" cap="flat" cmpd="sng" algn="ctr">
                      <a:noFill/>
                      <a:prstDash val="solid"/>
                      <a:round/>
                      <a:headEnd type="none" w="med" len="med"/>
                      <a:tailEnd type="none" w="med" len="med"/>
                    </a:lnR>
                    <a:lnT w="12700" cap="flat" cmpd="sng" algn="ctr">
                      <a:solidFill>
                        <a:srgbClr val="595454"/>
                      </a:solidFill>
                      <a:prstDash val="solid"/>
                      <a:round/>
                      <a:headEnd type="none" w="med" len="med"/>
                      <a:tailEnd type="none" w="med" len="med"/>
                    </a:lnT>
                  </a:tcPr>
                </a:tc>
                <a:tc>
                  <a:txBody>
                    <a:bodyPr/>
                    <a:lstStyle/>
                    <a:p>
                      <a:pPr algn="ctr"/>
                      <a:endParaRPr lang="en-US" sz="1200" b="0">
                        <a:solidFill>
                          <a:schemeClr val="tx1"/>
                        </a:solidFill>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95454"/>
                      </a:solidFill>
                      <a:prstDash val="solid"/>
                      <a:round/>
                      <a:headEnd type="none" w="med" len="med"/>
                      <a:tailEnd type="none" w="med" len="med"/>
                    </a:lnT>
                  </a:tcPr>
                </a:tc>
                <a:tc>
                  <a:txBody>
                    <a:bodyPr/>
                    <a:lstStyle/>
                    <a:p>
                      <a:pPr algn="ctr"/>
                      <a:r>
                        <a:rPr lang="en-US" sz="1200" b="0">
                          <a:solidFill>
                            <a:schemeClr val="tx1"/>
                          </a:solidFill>
                          <a:latin typeface="+mn-lt"/>
                        </a:rPr>
                        <a:t>0.86</a:t>
                      </a:r>
                    </a:p>
                    <a:p>
                      <a:pPr algn="ctr"/>
                      <a:r>
                        <a:rPr lang="en-US" sz="1200" b="0">
                          <a:solidFill>
                            <a:schemeClr val="tx1"/>
                          </a:solidFill>
                          <a:latin typeface="+mn-lt"/>
                        </a:rPr>
                        <a:t>0.69</a:t>
                      </a:r>
                    </a:p>
                  </a:txBody>
                  <a:tcPr marL="68580" marR="68580" marT="0" marB="0">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595454"/>
                      </a:solidFill>
                      <a:prstDash val="solid"/>
                      <a:round/>
                      <a:headEnd type="none" w="med" len="med"/>
                      <a:tailEnd type="none" w="med" len="med"/>
                    </a:lnT>
                  </a:tcPr>
                </a:tc>
                <a:extLst>
                  <a:ext uri="{0D108BD9-81ED-4DB2-BD59-A6C34878D82A}">
                    <a16:rowId xmlns:a16="http://schemas.microsoft.com/office/drawing/2014/main" val="1960462567"/>
                  </a:ext>
                </a:extLst>
              </a:tr>
              <a:tr h="406599">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mn-lt"/>
                        </a:rPr>
                        <a:t>Cisplatin (n=258)</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mn-lt"/>
                        </a:rPr>
                        <a:t>Carboplatin (n=72)</a:t>
                      </a:r>
                    </a:p>
                  </a:txBody>
                  <a:tcPr marL="180000" marR="68580" marT="0" marB="0">
                    <a:lnL w="12700" cap="flat" cmpd="sng" algn="ctr">
                      <a:no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200" b="0">
                          <a:solidFill>
                            <a:schemeClr val="tx1"/>
                          </a:solidFill>
                          <a:latin typeface="+mn-lt"/>
                        </a:rPr>
                        <a:t>NR</a:t>
                      </a:r>
                    </a:p>
                    <a:p>
                      <a:pPr algn="ctr"/>
                      <a:r>
                        <a:rPr lang="en-US" sz="1200" b="0">
                          <a:solidFill>
                            <a:schemeClr val="tx1"/>
                          </a:solidFill>
                          <a:latin typeface="+mn-lt"/>
                        </a:rPr>
                        <a:t>NR</a:t>
                      </a:r>
                    </a:p>
                  </a:txBody>
                  <a:tcPr marL="68580" marR="68580" marT="0" marB="0">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200" b="0">
                          <a:solidFill>
                            <a:schemeClr val="tx1"/>
                          </a:solidFill>
                          <a:latin typeface="+mn-lt"/>
                        </a:rPr>
                        <a:t>21</a:t>
                      </a:r>
                    </a:p>
                    <a:p>
                      <a:pPr algn="ctr"/>
                      <a:r>
                        <a:rPr lang="en-US" sz="1200" b="0">
                          <a:solidFill>
                            <a:schemeClr val="tx1"/>
                          </a:solidFill>
                          <a:latin typeface="+mn-lt"/>
                        </a:rPr>
                        <a:t>11</a:t>
                      </a:r>
                    </a:p>
                  </a:txBody>
                  <a:tcPr marL="68580" marR="68580" marT="0" marB="0">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en-US" sz="1200" b="0">
                        <a:solidFill>
                          <a:schemeClr val="tx1"/>
                        </a:solidFill>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200" b="0" dirty="0">
                          <a:solidFill>
                            <a:schemeClr val="tx1"/>
                          </a:solidFill>
                          <a:latin typeface="+mn-lt"/>
                        </a:rPr>
                        <a:t>0.71</a:t>
                      </a:r>
                    </a:p>
                    <a:p>
                      <a:pPr algn="ctr"/>
                      <a:r>
                        <a:rPr lang="en-US" sz="1200" b="0" dirty="0">
                          <a:solidFill>
                            <a:schemeClr val="tx1"/>
                          </a:solidFill>
                          <a:latin typeface="+mn-lt"/>
                        </a:rPr>
                        <a:t>0.31</a:t>
                      </a:r>
                    </a:p>
                  </a:txBody>
                  <a:tcPr marL="68580" marR="68580" marT="0" marB="0">
                    <a:lnL w="12700" cap="flat" cmpd="sng" algn="ctr">
                      <a:noFill/>
                      <a:prstDash val="solid"/>
                      <a:round/>
                      <a:headEnd type="none" w="med" len="med"/>
                      <a:tailEnd type="none" w="med" len="med"/>
                    </a:lnL>
                    <a:lnR w="1905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42842016"/>
                  </a:ext>
                </a:extLst>
              </a:tr>
            </a:tbl>
          </a:graphicData>
        </a:graphic>
      </p:graphicFrame>
      <p:sp>
        <p:nvSpPr>
          <p:cNvPr id="6" name="Title 1">
            <a:extLst>
              <a:ext uri="{FF2B5EF4-FFF2-40B4-BE49-F238E27FC236}">
                <a16:creationId xmlns:a16="http://schemas.microsoft.com/office/drawing/2014/main" id="{9552B257-B92E-42CA-B12C-6ADB88147754}"/>
              </a:ext>
            </a:extLst>
          </p:cNvPr>
          <p:cNvSpPr>
            <a:spLocks noGrp="1"/>
          </p:cNvSpPr>
          <p:nvPr>
            <p:ph type="title"/>
          </p:nvPr>
        </p:nvSpPr>
        <p:spPr>
          <a:xfrm>
            <a:off x="609600" y="180256"/>
            <a:ext cx="10744200" cy="435761"/>
          </a:xfrm>
        </p:spPr>
        <p:txBody>
          <a:bodyPr>
            <a:normAutofit fontScale="90000"/>
          </a:bodyPr>
          <a:lstStyle/>
          <a:p>
            <a:r>
              <a:rPr lang="en-US" dirty="0" err="1"/>
              <a:t>CheckMate</a:t>
            </a:r>
            <a:r>
              <a:rPr lang="en-US" dirty="0"/>
              <a:t> 816: </a:t>
            </a:r>
            <a:r>
              <a:rPr lang="en-US" dirty="0" err="1"/>
              <a:t>EFS</a:t>
            </a:r>
            <a:r>
              <a:rPr lang="en-US" dirty="0"/>
              <a:t> Subgroup Analysis</a:t>
            </a:r>
          </a:p>
        </p:txBody>
      </p:sp>
      <p:graphicFrame>
        <p:nvGraphicFramePr>
          <p:cNvPr id="30" name="Chart 29">
            <a:extLst>
              <a:ext uri="{FF2B5EF4-FFF2-40B4-BE49-F238E27FC236}">
                <a16:creationId xmlns:a16="http://schemas.microsoft.com/office/drawing/2014/main" id="{6B9674AD-DF44-46C9-9517-C858CCE6C88D}"/>
              </a:ext>
            </a:extLst>
          </p:cNvPr>
          <p:cNvGraphicFramePr/>
          <p:nvPr/>
        </p:nvGraphicFramePr>
        <p:xfrm>
          <a:off x="5464560" y="1296863"/>
          <a:ext cx="4839128" cy="6037908"/>
        </p:xfrm>
        <a:graphic>
          <a:graphicData uri="http://schemas.openxmlformats.org/drawingml/2006/chart">
            <c:chart xmlns:c="http://schemas.openxmlformats.org/drawingml/2006/chart" xmlns:r="http://schemas.openxmlformats.org/officeDocument/2006/relationships" r:id="rId3"/>
          </a:graphicData>
        </a:graphic>
      </p:graphicFrame>
      <p:cxnSp>
        <p:nvCxnSpPr>
          <p:cNvPr id="31" name="Straight Connector 30">
            <a:extLst>
              <a:ext uri="{FF2B5EF4-FFF2-40B4-BE49-F238E27FC236}">
                <a16:creationId xmlns:a16="http://schemas.microsoft.com/office/drawing/2014/main" id="{5EED0A09-DCC8-45AC-BA34-25670582ED16}"/>
              </a:ext>
            </a:extLst>
          </p:cNvPr>
          <p:cNvCxnSpPr>
            <a:cxnSpLocks/>
          </p:cNvCxnSpPr>
          <p:nvPr/>
        </p:nvCxnSpPr>
        <p:spPr>
          <a:xfrm flipV="1">
            <a:off x="8402425" y="1289785"/>
            <a:ext cx="7386" cy="494263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95B3C7FC-31FB-4785-8E54-6A792C46E318}"/>
              </a:ext>
            </a:extLst>
          </p:cNvPr>
          <p:cNvSpPr txBox="1"/>
          <p:nvPr/>
        </p:nvSpPr>
        <p:spPr>
          <a:xfrm>
            <a:off x="6499097" y="6485857"/>
            <a:ext cx="1959427" cy="185781"/>
          </a:xfrm>
          <a:prstGeom prst="rect">
            <a:avLst/>
          </a:prstGeom>
          <a:noFill/>
        </p:spPr>
        <p:txBody>
          <a:bodyPr wrap="square" lIns="0" tIns="0" rIns="0" bIns="0" rtlCol="0" anchor="ctr" anchorCtr="0">
            <a:no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38967"/>
                </a:solidFill>
                <a:effectLst/>
                <a:uLnTx/>
                <a:uFillTx/>
                <a:ea typeface="+mn-ea"/>
                <a:cs typeface="+mn-cs"/>
              </a:rPr>
              <a:t>Favors </a:t>
            </a:r>
            <a:r>
              <a:rPr kumimoji="0" lang="en-US" sz="1100" b="1" i="0" u="none" strike="noStrike" kern="1200" cap="none" spc="0" normalizeH="0" baseline="0" noProof="0" dirty="0" err="1">
                <a:ln>
                  <a:noFill/>
                </a:ln>
                <a:solidFill>
                  <a:srgbClr val="138967"/>
                </a:solidFill>
                <a:effectLst/>
                <a:uLnTx/>
                <a:uFillTx/>
                <a:ea typeface="+mn-ea"/>
                <a:cs typeface="+mn-cs"/>
              </a:rPr>
              <a:t>NIVO</a:t>
            </a:r>
            <a:r>
              <a:rPr kumimoji="0" lang="en-US" sz="1100" b="1" i="0" u="none" strike="noStrike" kern="1200" cap="none" spc="0" normalizeH="0" baseline="0" noProof="0" dirty="0">
                <a:ln>
                  <a:noFill/>
                </a:ln>
                <a:solidFill>
                  <a:srgbClr val="138967"/>
                </a:solidFill>
                <a:effectLst/>
                <a:uLnTx/>
                <a:uFillTx/>
                <a:ea typeface="+mn-ea"/>
                <a:cs typeface="+mn-cs"/>
              </a:rPr>
              <a:t> + chemo</a:t>
            </a:r>
          </a:p>
        </p:txBody>
      </p:sp>
      <p:cxnSp>
        <p:nvCxnSpPr>
          <p:cNvPr id="33" name="Straight Arrow Connector 32">
            <a:extLst>
              <a:ext uri="{FF2B5EF4-FFF2-40B4-BE49-F238E27FC236}">
                <a16:creationId xmlns:a16="http://schemas.microsoft.com/office/drawing/2014/main" id="{64F71FD6-8BDE-4330-B20D-E9F065DBECC0}"/>
              </a:ext>
            </a:extLst>
          </p:cNvPr>
          <p:cNvCxnSpPr>
            <a:cxnSpLocks/>
          </p:cNvCxnSpPr>
          <p:nvPr/>
        </p:nvCxnSpPr>
        <p:spPr>
          <a:xfrm>
            <a:off x="8084733" y="6580838"/>
            <a:ext cx="635383"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FAF97B11-505C-450C-B12A-183B2DC6506D}"/>
              </a:ext>
            </a:extLst>
          </p:cNvPr>
          <p:cNvSpPr txBox="1"/>
          <p:nvPr/>
        </p:nvSpPr>
        <p:spPr>
          <a:xfrm>
            <a:off x="8848664" y="6466087"/>
            <a:ext cx="1172107" cy="158158"/>
          </a:xfrm>
          <a:prstGeom prst="rect">
            <a:avLst/>
          </a:prstGeom>
          <a:solidFill>
            <a:srgbClr val="FFFFFF"/>
          </a:solidFill>
        </p:spPr>
        <p:txBody>
          <a:bodyPr wrap="square" lIns="0" tIns="0" rIns="0" bIns="0" rtlCol="0" anchor="ctr" anchorCtr="0">
            <a:no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A69F9F"/>
                </a:solidFill>
                <a:effectLst/>
                <a:uLnTx/>
                <a:uFillTx/>
                <a:ea typeface="+mn-ea"/>
                <a:cs typeface="+mn-cs"/>
              </a:rPr>
              <a:t>Favors chemo</a:t>
            </a:r>
          </a:p>
        </p:txBody>
      </p:sp>
      <p:sp>
        <p:nvSpPr>
          <p:cNvPr id="14" name="Isosceles Triangle 13">
            <a:extLst>
              <a:ext uri="{FF2B5EF4-FFF2-40B4-BE49-F238E27FC236}">
                <a16:creationId xmlns:a16="http://schemas.microsoft.com/office/drawing/2014/main" id="{BB5C2255-547C-46FE-BA07-407A773C80D7}"/>
              </a:ext>
            </a:extLst>
          </p:cNvPr>
          <p:cNvSpPr/>
          <p:nvPr/>
        </p:nvSpPr>
        <p:spPr>
          <a:xfrm rot="16200000">
            <a:off x="5640960" y="5305134"/>
            <a:ext cx="160020" cy="45719"/>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4" name="Footer Placeholder 3">
            <a:extLst>
              <a:ext uri="{FF2B5EF4-FFF2-40B4-BE49-F238E27FC236}">
                <a16:creationId xmlns:a16="http://schemas.microsoft.com/office/drawing/2014/main" id="{6312AB9A-EE49-604C-58DB-2E846A3C49AE}"/>
              </a:ext>
            </a:extLst>
          </p:cNvPr>
          <p:cNvSpPr>
            <a:spLocks noGrp="1"/>
          </p:cNvSpPr>
          <p:nvPr>
            <p:ph type="ftr" sz="quarter" idx="3"/>
          </p:nvPr>
        </p:nvSpPr>
        <p:spPr>
          <a:xfrm>
            <a:off x="484472" y="6334787"/>
            <a:ext cx="10744199" cy="442131"/>
          </a:xfrm>
        </p:spPr>
        <p:txBody>
          <a:bodyPr/>
          <a:lstStyle/>
          <a:p>
            <a:r>
              <a:rPr lang="en-US" sz="1050" baseline="30000" dirty="0" err="1"/>
              <a:t>a</a:t>
            </a:r>
            <a:r>
              <a:rPr lang="en-US" sz="1050" dirty="0" err="1"/>
              <a:t>Per</a:t>
            </a:r>
            <a:r>
              <a:rPr lang="en-US" sz="1050" dirty="0"/>
              <a:t> </a:t>
            </a:r>
            <a:r>
              <a:rPr lang="en-US" sz="1050" dirty="0" err="1"/>
              <a:t>BICR</a:t>
            </a:r>
            <a:endParaRPr lang="en-US" sz="1050" dirty="0"/>
          </a:p>
          <a:p>
            <a:r>
              <a:rPr lang="en-US" sz="1050" dirty="0"/>
              <a:t>Forde PM, et al. </a:t>
            </a:r>
            <a:r>
              <a:rPr lang="en-US" sz="1050" i="1" dirty="0"/>
              <a:t>N </a:t>
            </a:r>
            <a:r>
              <a:rPr lang="en-US" sz="1050" i="1" dirty="0" err="1"/>
              <a:t>Engl</a:t>
            </a:r>
            <a:r>
              <a:rPr lang="en-US" sz="1050" i="1" dirty="0"/>
              <a:t> J Med. </a:t>
            </a:r>
            <a:r>
              <a:rPr lang="en-US" sz="1050" dirty="0"/>
              <a:t>2022;386(21):1973-1985. doi:10.1056/NEJMoa2202170</a:t>
            </a:r>
          </a:p>
        </p:txBody>
      </p:sp>
    </p:spTree>
    <p:extLst>
      <p:ext uri="{BB962C8B-B14F-4D97-AF65-F5344CB8AC3E}">
        <p14:creationId xmlns:p14="http://schemas.microsoft.com/office/powerpoint/2010/main" val="378469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le 15">
            <a:extLst>
              <a:ext uri="{FF2B5EF4-FFF2-40B4-BE49-F238E27FC236}">
                <a16:creationId xmlns:a16="http://schemas.microsoft.com/office/drawing/2014/main" id="{B442635C-9897-447E-804D-A4267F6BBEA9}"/>
              </a:ext>
            </a:extLst>
          </p:cNvPr>
          <p:cNvSpPr>
            <a:spLocks noGrp="1"/>
          </p:cNvSpPr>
          <p:nvPr>
            <p:ph type="title"/>
          </p:nvPr>
        </p:nvSpPr>
        <p:spPr/>
        <p:txBody>
          <a:bodyPr/>
          <a:lstStyle/>
          <a:p>
            <a:r>
              <a:rPr lang="en-US"/>
              <a:t>IMpower010: Study Design</a:t>
            </a:r>
          </a:p>
        </p:txBody>
      </p:sp>
      <p:grpSp>
        <p:nvGrpSpPr>
          <p:cNvPr id="21" name="Group 20">
            <a:extLst>
              <a:ext uri="{FF2B5EF4-FFF2-40B4-BE49-F238E27FC236}">
                <a16:creationId xmlns:a16="http://schemas.microsoft.com/office/drawing/2014/main" id="{2514CFF9-2976-45D7-ADFC-0B6C12955879}"/>
              </a:ext>
            </a:extLst>
          </p:cNvPr>
          <p:cNvGrpSpPr/>
          <p:nvPr/>
        </p:nvGrpSpPr>
        <p:grpSpPr>
          <a:xfrm>
            <a:off x="360682" y="1313728"/>
            <a:ext cx="11465559" cy="3115029"/>
            <a:chOff x="-233221" y="1329639"/>
            <a:chExt cx="11465559" cy="3115029"/>
          </a:xfrm>
        </p:grpSpPr>
        <p:sp>
          <p:nvSpPr>
            <p:cNvPr id="10" name="Rectangle 9">
              <a:extLst>
                <a:ext uri="{FF2B5EF4-FFF2-40B4-BE49-F238E27FC236}">
                  <a16:creationId xmlns:a16="http://schemas.microsoft.com/office/drawing/2014/main" id="{02EA1053-B5C9-44F6-8CC3-C81B95B3E96E}"/>
                </a:ext>
              </a:extLst>
            </p:cNvPr>
            <p:cNvSpPr/>
            <p:nvPr/>
          </p:nvSpPr>
          <p:spPr bwMode="auto">
            <a:xfrm>
              <a:off x="8229726" y="3149601"/>
              <a:ext cx="3002612" cy="822960"/>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300"/>
                </a:spcBef>
                <a:spcAft>
                  <a:spcPts val="0"/>
                </a:spcAft>
                <a:buClrTx/>
                <a:buSzTx/>
                <a:buFontTx/>
                <a:buNone/>
                <a:tabLst/>
                <a:defRPr/>
              </a:pPr>
              <a:r>
                <a:rPr kumimoji="0" lang="en-US" sz="1600" b="1" i="0" u="none" strike="noStrike" kern="0" cap="none" spc="0" normalizeH="0" baseline="0" noProof="0">
                  <a:ln>
                    <a:noFill/>
                  </a:ln>
                  <a:solidFill>
                    <a:prstClr val="white"/>
                  </a:solidFill>
                  <a:effectLst/>
                  <a:uLnTx/>
                  <a:uFillTx/>
                  <a:ea typeface="+mn-ea"/>
                  <a:cs typeface="Arial" panose="020B0604020202020204" pitchFamily="34" charset="0"/>
                </a:rPr>
                <a:t>Best supportive care</a:t>
              </a:r>
              <a:endParaRPr kumimoji="0" lang="en-US" sz="1200" b="1" i="0" u="none" strike="noStrike" kern="0" cap="none" spc="0" normalizeH="0" baseline="0" noProof="0">
                <a:ln>
                  <a:noFill/>
                </a:ln>
                <a:solidFill>
                  <a:prstClr val="white"/>
                </a:solidFill>
                <a:effectLst/>
                <a:uLnTx/>
                <a:uFillTx/>
                <a:ea typeface="+mn-ea"/>
                <a:cs typeface="Arial" panose="020B0604020202020204" pitchFamily="34" charset="0"/>
              </a:endParaRPr>
            </a:p>
          </p:txBody>
        </p:sp>
        <p:sp>
          <p:nvSpPr>
            <p:cNvPr id="11" name="Rectangle 10">
              <a:extLst>
                <a:ext uri="{FF2B5EF4-FFF2-40B4-BE49-F238E27FC236}">
                  <a16:creationId xmlns:a16="http://schemas.microsoft.com/office/drawing/2014/main" id="{7909EC90-5D55-4BBF-975B-2F7415A4DE7D}"/>
                </a:ext>
              </a:extLst>
            </p:cNvPr>
            <p:cNvSpPr/>
            <p:nvPr/>
          </p:nvSpPr>
          <p:spPr bwMode="auto">
            <a:xfrm>
              <a:off x="8229724" y="2073726"/>
              <a:ext cx="3002614" cy="822960"/>
            </a:xfrm>
            <a:prstGeom prst="rect">
              <a:avLst/>
            </a:prstGeom>
            <a:solidFill>
              <a:srgbClr val="FDA97D"/>
            </a:solidFill>
            <a:ln w="12700" cap="flat" cmpd="sng" algn="ctr">
              <a:noFill/>
              <a:prstDash val="solid"/>
              <a:round/>
              <a:headEnd type="none" w="sm" len="sm"/>
              <a:tailEnd type="none" w="sm" len="sm"/>
            </a:ln>
            <a:effectLst/>
          </p:spPr>
          <p:txBody>
            <a:bodyPr vert="horz" wrap="square" lIns="34291" tIns="34291" rIns="34291" bIns="34291" numCol="1" rtlCol="0" anchor="ctr" anchorCtr="0" compatLnSpc="1">
              <a:prstTxWarp prst="textNoShape">
                <a:avLst/>
              </a:prstTxWarp>
              <a:noAutofit/>
            </a:bodyPr>
            <a:lstStyle/>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600" b="1" i="0" u="none" strike="noStrike" kern="0" cap="none" spc="0" normalizeH="0" baseline="0" noProof="0">
                  <a:ln>
                    <a:noFill/>
                  </a:ln>
                  <a:solidFill>
                    <a:prstClr val="white"/>
                  </a:solidFill>
                  <a:effectLst/>
                  <a:uLnTx/>
                  <a:uFillTx/>
                  <a:ea typeface="+mn-ea"/>
                  <a:cs typeface="Arial" panose="020B0604020202020204" pitchFamily="34" charset="0"/>
                </a:rPr>
                <a:t>Atezolizumab 1200 mg</a:t>
              </a:r>
              <a:r>
                <a:rPr kumimoji="0" lang="en-US" sz="1200" b="1" i="0" u="none" strike="noStrike" kern="0" cap="none" spc="0" normalizeH="0" baseline="0" noProof="0">
                  <a:ln>
                    <a:noFill/>
                  </a:ln>
                  <a:solidFill>
                    <a:prstClr val="white"/>
                  </a:solidFill>
                  <a:effectLst/>
                  <a:uLnTx/>
                  <a:uFillTx/>
                  <a:ea typeface="+mn-ea"/>
                  <a:cs typeface="Arial" panose="020B0604020202020204" pitchFamily="34" charset="0"/>
                </a:rPr>
                <a:t> </a:t>
              </a:r>
              <a:endParaRPr kumimoji="0" lang="en-US" sz="1400" b="1" i="0" u="none" strike="noStrike" kern="0" cap="none" spc="0" normalizeH="0" baseline="0" noProof="0">
                <a:ln>
                  <a:noFill/>
                </a:ln>
                <a:solidFill>
                  <a:prstClr val="white"/>
                </a:solidFill>
                <a:effectLst/>
                <a:uLnTx/>
                <a:uFillTx/>
                <a:ea typeface="+mn-ea"/>
                <a:cs typeface="Arial" panose="020B0604020202020204" pitchFamily="34" charset="0"/>
              </a:endParaRPr>
            </a:p>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ea typeface="+mn-ea"/>
                  <a:cs typeface="Arial" panose="020B0604020202020204" pitchFamily="34" charset="0"/>
                </a:rPr>
                <a:t>Q3W, 16 cycles</a:t>
              </a:r>
              <a:endParaRPr kumimoji="0" lang="en-US" sz="1200" b="1" i="0" u="none" strike="noStrike" kern="0" cap="none" spc="0" normalizeH="0" baseline="30000" noProof="0">
                <a:ln>
                  <a:noFill/>
                </a:ln>
                <a:solidFill>
                  <a:prstClr val="white"/>
                </a:solidFill>
                <a:effectLst/>
                <a:uLnTx/>
                <a:uFillTx/>
                <a:ea typeface="+mn-ea"/>
                <a:cs typeface="Arial" panose="020B0604020202020204" pitchFamily="34" charset="0"/>
              </a:endParaRPr>
            </a:p>
          </p:txBody>
        </p:sp>
        <p:sp>
          <p:nvSpPr>
            <p:cNvPr id="13" name="Rounded Rectangle 38">
              <a:extLst>
                <a:ext uri="{FF2B5EF4-FFF2-40B4-BE49-F238E27FC236}">
                  <a16:creationId xmlns:a16="http://schemas.microsoft.com/office/drawing/2014/main" id="{FA974A82-FE69-4AF5-B2B1-70434B41DA0A}"/>
                </a:ext>
              </a:extLst>
            </p:cNvPr>
            <p:cNvSpPr/>
            <p:nvPr/>
          </p:nvSpPr>
          <p:spPr bwMode="auto">
            <a:xfrm>
              <a:off x="-233221" y="1581272"/>
              <a:ext cx="3133940" cy="2863396"/>
            </a:xfrm>
            <a:prstGeom prst="rect">
              <a:avLst/>
            </a:prstGeom>
            <a:solidFill>
              <a:schemeClr val="bg1">
                <a:lumMod val="95000"/>
              </a:schemeClr>
            </a:solidFill>
            <a:ln w="28575" cap="flat" cmpd="sng" algn="ctr">
              <a:noFill/>
              <a:prstDash val="solid"/>
              <a:round/>
              <a:headEnd type="none" w="sm" len="sm"/>
              <a:tailEnd type="none" w="sm" len="sm"/>
            </a:ln>
            <a:effectLst/>
          </p:spPr>
          <p:txBody>
            <a:bodyPr vert="horz" wrap="square" lIns="91440" tIns="91440" rIns="91440" bIns="91440" numCol="1" rtlCol="0" anchor="ctr" anchorCtr="0" compatLnSpc="1">
              <a:prstTxWarp prst="textNoShape">
                <a:avLst/>
              </a:prstTxWarp>
              <a:noAutofit/>
            </a:bodyPr>
            <a:lstStyle/>
            <a:p>
              <a:pPr marL="0" marR="0" lvl="0" indent="0" algn="l" defTabSz="860404" rtl="0" eaLnBrk="0" fontAlgn="auto" latinLnBrk="0" hangingPunct="0">
                <a:lnSpc>
                  <a:spcPct val="100000"/>
                </a:lnSpc>
                <a:spcBef>
                  <a:spcPts val="300"/>
                </a:spcBef>
                <a:spcAft>
                  <a:spcPts val="300"/>
                </a:spcAft>
                <a:buClr>
                  <a:srgbClr val="FFE947"/>
                </a:buClr>
                <a:buSzTx/>
                <a:buFontTx/>
                <a:buNone/>
                <a:tabLst/>
                <a:defRPr/>
              </a:pPr>
              <a:r>
                <a:rPr kumimoji="0" lang="en-US" sz="1400" b="1" i="0" u="none" strike="noStrike" kern="0" cap="none" spc="0" normalizeH="0" baseline="0" noProof="0" dirty="0">
                  <a:ln>
                    <a:noFill/>
                  </a:ln>
                  <a:solidFill>
                    <a:prstClr val="black"/>
                  </a:solidFill>
                  <a:effectLst/>
                  <a:uLnTx/>
                  <a:uFillTx/>
                  <a:ea typeface="+mn-ea"/>
                  <a:cs typeface="Arial" panose="020B0604020202020204" pitchFamily="34" charset="0"/>
                </a:rPr>
                <a:t>Key eligibility </a:t>
              </a:r>
              <a:r>
                <a:rPr lang="en-US" sz="1400" b="1" kern="0" dirty="0">
                  <a:solidFill>
                    <a:prstClr val="black"/>
                  </a:solidFill>
                  <a:cs typeface="Arial" panose="020B0604020202020204" pitchFamily="34" charset="0"/>
                </a:rPr>
                <a:t>c</a:t>
              </a:r>
              <a:r>
                <a:rPr kumimoji="0" lang="en-US" sz="1400" b="1" i="0" u="none" strike="noStrike" kern="0" cap="none" spc="0" normalizeH="0" baseline="0" noProof="0" dirty="0" err="1">
                  <a:ln>
                    <a:noFill/>
                  </a:ln>
                  <a:solidFill>
                    <a:prstClr val="black"/>
                  </a:solidFill>
                  <a:effectLst/>
                  <a:uLnTx/>
                  <a:uFillTx/>
                  <a:ea typeface="+mn-ea"/>
                  <a:cs typeface="Arial" panose="020B0604020202020204" pitchFamily="34" charset="0"/>
                </a:rPr>
                <a:t>riteria</a:t>
              </a:r>
              <a:endParaRPr kumimoji="0" lang="en-US" sz="1400" b="1" i="0" u="none" strike="noStrike" kern="0" cap="none" spc="0" normalizeH="0" baseline="0" noProof="0" dirty="0">
                <a:ln>
                  <a:noFill/>
                </a:ln>
                <a:solidFill>
                  <a:prstClr val="black"/>
                </a:solidFill>
                <a:effectLst/>
                <a:uLnTx/>
                <a:uFillTx/>
                <a:ea typeface="+mn-ea"/>
                <a:cs typeface="Arial" panose="020B0604020202020204" pitchFamily="34" charset="0"/>
              </a:endParaRPr>
            </a:p>
            <a:p>
              <a:pPr marL="166688" marR="0" lvl="0" indent="-166688" algn="l" defTabSz="860404" rtl="0" eaLnBrk="0" fontAlgn="auto" latinLnBrk="0" hangingPunct="0">
                <a:lnSpc>
                  <a:spcPct val="100000"/>
                </a:lnSpc>
                <a:spcBef>
                  <a:spcPts val="300"/>
                </a:spcBef>
                <a:spcAft>
                  <a:spcPts val="0"/>
                </a:spcAft>
                <a:buClr>
                  <a:srgbClr val="BE2BBB"/>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ea typeface="+mn-ea"/>
                  <a:cs typeface="Arial" panose="020B0604020202020204" pitchFamily="34" charset="0"/>
                </a:rPr>
                <a:t>Completely resected stage          </a:t>
              </a:r>
            </a:p>
            <a:p>
              <a:pPr marL="166688" marR="0" lvl="0" indent="-166688" algn="l" defTabSz="860404" rtl="0" eaLnBrk="0" fontAlgn="auto" latinLnBrk="0" hangingPunct="0">
                <a:lnSpc>
                  <a:spcPct val="100000"/>
                </a:lnSpc>
                <a:spcBef>
                  <a:spcPts val="300"/>
                </a:spcBef>
                <a:spcAft>
                  <a:spcPts val="0"/>
                </a:spcAft>
                <a:buClr>
                  <a:srgbClr val="BE2BBB"/>
                </a:buClr>
                <a:buSzTx/>
                <a:buFont typeface="Arial" panose="020B0604020202020204" pitchFamily="34" charset="0"/>
                <a:buChar char="•"/>
                <a:tabLst/>
                <a:defRPr/>
              </a:pPr>
              <a:r>
                <a:rPr kumimoji="0" lang="en-US" sz="1400" b="0" i="0" u="none" strike="noStrike" kern="0" cap="none" spc="0" normalizeH="0" baseline="0" noProof="0" dirty="0" err="1">
                  <a:ln>
                    <a:noFill/>
                  </a:ln>
                  <a:solidFill>
                    <a:prstClr val="black"/>
                  </a:solidFill>
                  <a:effectLst/>
                  <a:uLnTx/>
                  <a:uFillTx/>
                  <a:ea typeface="+mn-ea"/>
                  <a:cs typeface="Arial" panose="020B0604020202020204" pitchFamily="34" charset="0"/>
                </a:rPr>
                <a:t>IB</a:t>
              </a:r>
              <a:r>
                <a:rPr kumimoji="0" lang="en-US" sz="1400" b="0" i="0" u="none" strike="noStrike" kern="0" cap="none" spc="0" normalizeH="0" baseline="0" noProof="0" dirty="0">
                  <a:ln>
                    <a:noFill/>
                  </a:ln>
                  <a:solidFill>
                    <a:prstClr val="black"/>
                  </a:solidFill>
                  <a:effectLst/>
                  <a:uLnTx/>
                  <a:uFillTx/>
                  <a:ea typeface="+mn-ea"/>
                  <a:cs typeface="Arial" panose="020B0604020202020204" pitchFamily="34" charset="0"/>
                </a:rPr>
                <a:t> (≥4cm)–IIIA NSCLC </a:t>
              </a:r>
              <a:br>
                <a:rPr kumimoji="0" lang="en-US" sz="1400" b="0" i="0" u="none" strike="noStrike" kern="0" cap="none" spc="0" normalizeH="0" baseline="0" noProof="0" dirty="0">
                  <a:ln>
                    <a:noFill/>
                  </a:ln>
                  <a:solidFill>
                    <a:prstClr val="black"/>
                  </a:solidFill>
                  <a:effectLst/>
                  <a:uLnTx/>
                  <a:uFillTx/>
                  <a:ea typeface="+mn-ea"/>
                  <a:cs typeface="Arial" panose="020B0604020202020204" pitchFamily="34" charset="0"/>
                </a:rPr>
              </a:br>
              <a:r>
                <a:rPr kumimoji="0" lang="en-US" sz="1400" b="0" i="0" u="none" strike="noStrike" kern="0" cap="none" spc="0" normalizeH="0" baseline="0" noProof="0" dirty="0">
                  <a:ln>
                    <a:noFill/>
                  </a:ln>
                  <a:solidFill>
                    <a:prstClr val="black"/>
                  </a:solidFill>
                  <a:effectLst/>
                  <a:uLnTx/>
                  <a:uFillTx/>
                  <a:ea typeface="+mn-ea"/>
                  <a:cs typeface="Arial" panose="020B0604020202020204" pitchFamily="34" charset="0"/>
                </a:rPr>
                <a:t>(per TNM 7</a:t>
              </a:r>
              <a:r>
                <a:rPr kumimoji="0" lang="en-US" sz="1400" b="0" i="0" u="none" strike="noStrike" kern="0" cap="none" spc="0" normalizeH="0" baseline="30000" noProof="0" dirty="0">
                  <a:ln>
                    <a:noFill/>
                  </a:ln>
                  <a:solidFill>
                    <a:prstClr val="black"/>
                  </a:solidFill>
                  <a:effectLst/>
                  <a:uLnTx/>
                  <a:uFillTx/>
                  <a:ea typeface="+mn-ea"/>
                  <a:cs typeface="Arial" panose="020B0604020202020204" pitchFamily="34" charset="0"/>
                </a:rPr>
                <a:t>th</a:t>
              </a:r>
              <a:r>
                <a:rPr kumimoji="0" lang="en-US" sz="1400" b="0" i="0" u="none" strike="noStrike" kern="0" cap="none" spc="0" normalizeH="0" baseline="0" noProof="0" dirty="0">
                  <a:ln>
                    <a:noFill/>
                  </a:ln>
                  <a:solidFill>
                    <a:prstClr val="black"/>
                  </a:solidFill>
                  <a:effectLst/>
                  <a:uLnTx/>
                  <a:uFillTx/>
                  <a:ea typeface="+mn-ea"/>
                  <a:cs typeface="Arial" panose="020B0604020202020204" pitchFamily="34" charset="0"/>
                </a:rPr>
                <a:t> edition)</a:t>
              </a:r>
            </a:p>
            <a:p>
              <a:pPr marL="166688" marR="0" lvl="0" indent="-166688" algn="l" defTabSz="860404" rtl="0" eaLnBrk="0" fontAlgn="auto" latinLnBrk="0" hangingPunct="0">
                <a:lnSpc>
                  <a:spcPct val="100000"/>
                </a:lnSpc>
                <a:spcBef>
                  <a:spcPts val="300"/>
                </a:spcBef>
                <a:spcAft>
                  <a:spcPts val="0"/>
                </a:spcAft>
                <a:buClr>
                  <a:srgbClr val="BE2BBB"/>
                </a:buClr>
                <a:buSzTx/>
                <a:buFont typeface="Arial" panose="020B0604020202020204" pitchFamily="34" charset="0"/>
                <a:buChar char="•"/>
                <a:tabLst/>
                <a:defRPr/>
              </a:pPr>
              <a:r>
                <a:rPr kumimoji="0" lang="en-US" sz="1400" b="0" i="0" u="none" strike="noStrike" kern="0" cap="none" spc="0" normalizeH="0" baseline="0" noProof="0" dirty="0" err="1">
                  <a:ln>
                    <a:noFill/>
                  </a:ln>
                  <a:solidFill>
                    <a:prstClr val="black"/>
                  </a:solidFill>
                  <a:effectLst/>
                  <a:uLnTx/>
                  <a:uFillTx/>
                  <a:ea typeface="+mn-ea"/>
                  <a:cs typeface="Arial" panose="020B0604020202020204" pitchFamily="34" charset="0"/>
                </a:rPr>
                <a:t>ECOG</a:t>
              </a:r>
              <a:r>
                <a:rPr kumimoji="0" lang="en-US" sz="1400" b="0" i="0" u="none" strike="noStrike" kern="0" cap="none" spc="0" normalizeH="0" baseline="0" noProof="0" dirty="0">
                  <a:ln>
                    <a:noFill/>
                  </a:ln>
                  <a:solidFill>
                    <a:prstClr val="black"/>
                  </a:solidFill>
                  <a:effectLst/>
                  <a:uLnTx/>
                  <a:uFillTx/>
                  <a:ea typeface="+mn-ea"/>
                  <a:cs typeface="Arial" panose="020B0604020202020204" pitchFamily="34" charset="0"/>
                </a:rPr>
                <a:t> performance status 0–1</a:t>
              </a:r>
            </a:p>
            <a:p>
              <a:pPr marL="166688" marR="0" lvl="0" indent="-166688" algn="l" defTabSz="860404" rtl="0" eaLnBrk="0" fontAlgn="auto" latinLnBrk="0" hangingPunct="0">
                <a:lnSpc>
                  <a:spcPct val="100000"/>
                </a:lnSpc>
                <a:spcBef>
                  <a:spcPts val="300"/>
                </a:spcBef>
                <a:spcAft>
                  <a:spcPts val="0"/>
                </a:spcAft>
                <a:buClr>
                  <a:srgbClr val="BE2BBB"/>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ea typeface="+mn-ea"/>
                  <a:cs typeface="Arial" panose="020B0604020202020204" pitchFamily="34" charset="0"/>
                </a:rPr>
                <a:t>PD-L1 all-comers</a:t>
              </a:r>
            </a:p>
            <a:p>
              <a:pPr marL="0" marR="0" lvl="0" indent="0" algn="l" defTabSz="860404" rtl="0" eaLnBrk="0" fontAlgn="auto" latinLnBrk="0" hangingPunct="0">
                <a:lnSpc>
                  <a:spcPct val="100000"/>
                </a:lnSpc>
                <a:spcBef>
                  <a:spcPts val="300"/>
                </a:spcBef>
                <a:spcAft>
                  <a:spcPts val="0"/>
                </a:spcAft>
                <a:buClr>
                  <a:prstClr val="white"/>
                </a:buClr>
                <a:buSzTx/>
                <a:buFontTx/>
                <a:buNone/>
                <a:tabLst/>
                <a:defRPr/>
              </a:pPr>
              <a:endParaRPr kumimoji="0" lang="en-US" sz="1400" b="1" i="0" u="none" strike="noStrike" kern="0" cap="none" spc="0" normalizeH="0" baseline="0" noProof="0" dirty="0">
                <a:ln>
                  <a:noFill/>
                </a:ln>
                <a:solidFill>
                  <a:prstClr val="black"/>
                </a:solidFill>
                <a:effectLst/>
                <a:uLnTx/>
                <a:uFillTx/>
                <a:ea typeface="+mn-ea"/>
                <a:cs typeface="Arial" panose="020B0604020202020204" pitchFamily="34" charset="0"/>
              </a:endParaRPr>
            </a:p>
            <a:p>
              <a:pPr marL="0" marR="0" lvl="0" indent="0" algn="ctr" defTabSz="860404" rtl="0" eaLnBrk="0" fontAlgn="auto" latinLnBrk="0" hangingPunct="0">
                <a:lnSpc>
                  <a:spcPct val="100000"/>
                </a:lnSpc>
                <a:spcBef>
                  <a:spcPts val="300"/>
                </a:spcBef>
                <a:spcAft>
                  <a:spcPts val="0"/>
                </a:spcAft>
                <a:buClr>
                  <a:prstClr val="white"/>
                </a:buClr>
                <a:buSzTx/>
                <a:buFontTx/>
                <a:buNone/>
                <a:tabLst/>
                <a:defRPr/>
              </a:pPr>
              <a:r>
                <a:rPr kumimoji="0" lang="en-US" sz="1400" b="1" i="0" u="none" strike="noStrike" kern="0" cap="none" spc="0" normalizeH="0" baseline="0" noProof="0" dirty="0">
                  <a:ln>
                    <a:noFill/>
                  </a:ln>
                  <a:solidFill>
                    <a:prstClr val="black"/>
                  </a:solidFill>
                  <a:effectLst/>
                  <a:uLnTx/>
                  <a:uFillTx/>
                  <a:ea typeface="+mn-ea"/>
                  <a:cs typeface="Arial" panose="020B0604020202020204" pitchFamily="34" charset="0"/>
                </a:rPr>
                <a:t>Stratified by</a:t>
              </a:r>
            </a:p>
            <a:p>
              <a:pPr marL="0" marR="0" lvl="0" indent="0" algn="ctr" defTabSz="860404" rtl="0" eaLnBrk="0" fontAlgn="auto" latinLnBrk="0" hangingPunct="0">
                <a:lnSpc>
                  <a:spcPct val="100000"/>
                </a:lnSpc>
                <a:spcBef>
                  <a:spcPts val="300"/>
                </a:spcBef>
                <a:spcAft>
                  <a:spcPts val="0"/>
                </a:spcAft>
                <a:buClr>
                  <a:prstClr val="white"/>
                </a:buClr>
                <a:buSzTx/>
                <a:buFontTx/>
                <a:buNone/>
                <a:tabLst/>
                <a:defRPr/>
              </a:pPr>
              <a:r>
                <a:rPr kumimoji="0" lang="en-US" sz="1400" b="1" i="0" u="none" strike="noStrike" kern="0" cap="none" spc="0" normalizeH="0" baseline="0" noProof="0" dirty="0">
                  <a:ln>
                    <a:noFill/>
                  </a:ln>
                  <a:solidFill>
                    <a:prstClr val="black"/>
                  </a:solidFill>
                  <a:effectLst/>
                  <a:uLnTx/>
                  <a:uFillTx/>
                  <a:ea typeface="+mn-ea"/>
                  <a:cs typeface="Arial" panose="020B0604020202020204" pitchFamily="34" charset="0"/>
                </a:rPr>
                <a:t>Sex, histology, stage of disease (IB vs II vs IIIA), PD-L1 expression</a:t>
              </a:r>
              <a:endParaRPr kumimoji="0" lang="en-US" sz="1400" b="1" i="0" u="none" strike="noStrike" kern="0" cap="none" spc="0" normalizeH="0" baseline="30000" noProof="0" dirty="0">
                <a:ln>
                  <a:noFill/>
                </a:ln>
                <a:solidFill>
                  <a:prstClr val="black"/>
                </a:solidFill>
                <a:effectLst/>
                <a:uLnTx/>
                <a:uFillTx/>
                <a:ea typeface="+mn-ea"/>
                <a:cs typeface="Arial" panose="020B0604020202020204" pitchFamily="34" charset="0"/>
              </a:endParaRPr>
            </a:p>
          </p:txBody>
        </p:sp>
        <p:sp>
          <p:nvSpPr>
            <p:cNvPr id="16" name="TextBox 15">
              <a:extLst>
                <a:ext uri="{FF2B5EF4-FFF2-40B4-BE49-F238E27FC236}">
                  <a16:creationId xmlns:a16="http://schemas.microsoft.com/office/drawing/2014/main" id="{4EA47794-A68C-430E-8A0B-45A9E3E91357}"/>
                </a:ext>
              </a:extLst>
            </p:cNvPr>
            <p:cNvSpPr txBox="1"/>
            <p:nvPr/>
          </p:nvSpPr>
          <p:spPr>
            <a:xfrm>
              <a:off x="-138267" y="1329639"/>
              <a:ext cx="1117730" cy="215444"/>
            </a:xfrm>
            <a:prstGeom prst="rect">
              <a:avLst/>
            </a:prstGeom>
            <a:noFill/>
          </p:spPr>
          <p:txBody>
            <a:bodyPr vert="horz" wrap="square" lIns="0" tIns="0" rIns="0" bIns="0" rtlCol="0">
              <a:spAutoFit/>
            </a:bodyPr>
            <a:lstStyle>
              <a:lvl1pPr indent="0" defTabSz="457200">
                <a:spcBef>
                  <a:spcPts val="600"/>
                </a:spcBef>
                <a:buFont typeface="Arial"/>
                <a:buNone/>
                <a:defRPr sz="1200"/>
              </a:lvl1pPr>
              <a:lvl2pPr marL="346075" indent="-346075" defTabSz="457200">
                <a:spcBef>
                  <a:spcPts val="600"/>
                </a:spcBef>
                <a:buFont typeface="Arial" panose="020B0604020202020204" pitchFamily="34" charset="0"/>
                <a:buChar char="•"/>
                <a:defRPr sz="1600"/>
              </a:lvl2pPr>
              <a:lvl3pPr marL="685800" indent="-339725" defTabSz="457200">
                <a:spcBef>
                  <a:spcPts val="600"/>
                </a:spcBef>
                <a:buFont typeface="Arial" panose="020B0604020202020204" pitchFamily="34" charset="0"/>
                <a:buChar char="–"/>
                <a:defRPr sz="1600"/>
              </a:lvl3pPr>
              <a:lvl4pPr marL="1031875" indent="-346075" defTabSz="457200">
                <a:spcBef>
                  <a:spcPts val="600"/>
                </a:spcBef>
                <a:buFont typeface="Arial" panose="020B0604020202020204" pitchFamily="34" charset="0"/>
                <a:buChar char="•"/>
                <a:defRPr sz="1600"/>
              </a:lvl4pPr>
              <a:lvl5pPr marL="1371600" indent="-339725" defTabSz="457200">
                <a:spcBef>
                  <a:spcPts val="600"/>
                </a:spcBef>
                <a:buFont typeface="Arial"/>
                <a:buChar char="»"/>
                <a:defRPr sz="1600"/>
              </a:lvl5pPr>
              <a:lvl6pPr marL="2514600" indent="-228600" defTabSz="457200">
                <a:spcBef>
                  <a:spcPct val="20000"/>
                </a:spcBef>
                <a:buFont typeface="Arial"/>
                <a:buChar char="•"/>
                <a:defRPr sz="2000"/>
              </a:lvl6pPr>
              <a:lvl7pPr marL="2971800" indent="-228600" defTabSz="457200">
                <a:spcBef>
                  <a:spcPct val="20000"/>
                </a:spcBef>
                <a:buFont typeface="Arial"/>
                <a:buChar char="•"/>
                <a:defRPr sz="2000"/>
              </a:lvl7pPr>
              <a:lvl8pPr marL="3429000" indent="-228600" defTabSz="457200">
                <a:spcBef>
                  <a:spcPct val="20000"/>
                </a:spcBef>
                <a:buFont typeface="Arial"/>
                <a:buChar char="•"/>
                <a:defRPr sz="2000"/>
              </a:lvl8pPr>
              <a:lvl9pPr marL="3886200" indent="-228600" defTabSz="457200">
                <a:spcBef>
                  <a:spcPct val="20000"/>
                </a:spcBef>
                <a:buFont typeface="Arial"/>
                <a:buChar char="•"/>
                <a:defRPr sz="2000"/>
              </a:lvl9pPr>
            </a:lstStyle>
            <a:p>
              <a:pPr marL="0" marR="0" lvl="0" indent="0" algn="l" defTabSz="457189" rtl="0" eaLnBrk="1" fontAlgn="auto" latinLnBrk="0" hangingPunct="1">
                <a:lnSpc>
                  <a:spcPct val="100000"/>
                </a:lnSpc>
                <a:spcBef>
                  <a:spcPts val="600"/>
                </a:spcBef>
                <a:spcAft>
                  <a:spcPts val="0"/>
                </a:spcAft>
                <a:buClrTx/>
                <a:buSzTx/>
                <a:buFont typeface="Arial"/>
                <a:buNone/>
                <a:tabLst/>
                <a:defRPr/>
              </a:pPr>
              <a:r>
                <a:rPr kumimoji="0" lang="en-US" sz="1400" b="1" i="0" u="none" strike="noStrike" kern="1200" cap="none" spc="0" normalizeH="0" baseline="0" noProof="0" dirty="0">
                  <a:ln>
                    <a:noFill/>
                  </a:ln>
                  <a:solidFill>
                    <a:prstClr val="black"/>
                  </a:solidFill>
                  <a:effectLst/>
                  <a:uLnTx/>
                  <a:uFillTx/>
                  <a:ea typeface="+mn-ea"/>
                  <a:cs typeface="Arial" panose="020B0604020202020204" pitchFamily="34" charset="0"/>
                </a:rPr>
                <a:t>N=1280</a:t>
              </a:r>
              <a:endParaRPr kumimoji="0" lang="en-US" sz="1400" b="1" i="0" u="none" strike="noStrike" kern="1200" cap="none" spc="0" normalizeH="0" baseline="30000" noProof="0" dirty="0">
                <a:ln>
                  <a:noFill/>
                </a:ln>
                <a:solidFill>
                  <a:prstClr val="black"/>
                </a:solidFill>
                <a:effectLst/>
                <a:uLnTx/>
                <a:uFillTx/>
                <a:ea typeface="+mn-ea"/>
                <a:cs typeface="Arial" panose="020B0604020202020204" pitchFamily="34" charset="0"/>
              </a:endParaRPr>
            </a:p>
          </p:txBody>
        </p:sp>
        <p:sp>
          <p:nvSpPr>
            <p:cNvPr id="17" name="Rectangle 16">
              <a:extLst>
                <a:ext uri="{FF2B5EF4-FFF2-40B4-BE49-F238E27FC236}">
                  <a16:creationId xmlns:a16="http://schemas.microsoft.com/office/drawing/2014/main" id="{9A8C829D-812C-4408-940D-3E34B101678B}"/>
                </a:ext>
              </a:extLst>
            </p:cNvPr>
            <p:cNvSpPr/>
            <p:nvPr/>
          </p:nvSpPr>
          <p:spPr bwMode="auto">
            <a:xfrm>
              <a:off x="3651311" y="1869405"/>
              <a:ext cx="2351493" cy="2287130"/>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Up to 4 cycles of:</a:t>
              </a:r>
            </a:p>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Cisplatin 75 mg/m</a:t>
              </a:r>
              <a:r>
                <a:rPr kumimoji="0" lang="en-US" sz="1400" b="0" i="0" u="none" strike="noStrike" kern="1200" cap="none" spc="0" normalizeH="0" baseline="30000" noProof="0" dirty="0">
                  <a:ln>
                    <a:noFill/>
                  </a:ln>
                  <a:solidFill>
                    <a:prstClr val="white"/>
                  </a:solidFill>
                  <a:effectLst/>
                  <a:uLnTx/>
                  <a:uFillTx/>
                  <a:ea typeface="+mn-ea"/>
                  <a:cs typeface="+mn-cs"/>
                </a:rPr>
                <a:t>2</a:t>
              </a:r>
              <a:endParaRPr kumimoji="0" lang="en-US" sz="1400" b="0" i="0" u="none" strike="noStrike" kern="1200" cap="none" spc="0" normalizeH="0" baseline="0" noProof="0" dirty="0">
                <a:ln>
                  <a:noFill/>
                </a:ln>
                <a:solidFill>
                  <a:prstClr val="white"/>
                </a:solidFill>
                <a:effectLst/>
                <a:uLnTx/>
                <a:uFillTx/>
                <a:ea typeface="+mn-ea"/>
                <a:cs typeface="+mn-cs"/>
              </a:endParaRPr>
            </a:p>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a:t>
              </a:r>
            </a:p>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Vinorelbine 30 mg/m</a:t>
              </a:r>
              <a:r>
                <a:rPr kumimoji="0" lang="en-US" sz="1400" b="0" i="0" u="none" strike="noStrike" kern="1200" cap="none" spc="0" normalizeH="0" baseline="30000" noProof="0" dirty="0">
                  <a:ln>
                    <a:noFill/>
                  </a:ln>
                  <a:solidFill>
                    <a:prstClr val="white"/>
                  </a:solidFill>
                  <a:effectLst/>
                  <a:uLnTx/>
                  <a:uFillTx/>
                  <a:ea typeface="+mn-ea"/>
                  <a:cs typeface="+mn-cs"/>
                </a:rPr>
                <a:t>2</a:t>
              </a:r>
              <a:endParaRPr kumimoji="0" lang="en-US" sz="1400" b="0" i="0" u="none" strike="noStrike" kern="1200" cap="none" spc="0" normalizeH="0" baseline="0" noProof="0" dirty="0">
                <a:ln>
                  <a:noFill/>
                </a:ln>
                <a:solidFill>
                  <a:prstClr val="white"/>
                </a:solidFill>
                <a:effectLst/>
                <a:uLnTx/>
                <a:uFillTx/>
                <a:ea typeface="+mn-ea"/>
                <a:cs typeface="+mn-cs"/>
              </a:endParaRPr>
            </a:p>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or</a:t>
              </a:r>
            </a:p>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Docetaxel 75 mg/m</a:t>
              </a:r>
              <a:r>
                <a:rPr kumimoji="0" lang="en-US" sz="1400" b="0" i="0" u="none" strike="noStrike" kern="1200" cap="none" spc="0" normalizeH="0" baseline="30000" noProof="0" dirty="0">
                  <a:ln>
                    <a:noFill/>
                  </a:ln>
                  <a:solidFill>
                    <a:prstClr val="white"/>
                  </a:solidFill>
                  <a:effectLst/>
                  <a:uLnTx/>
                  <a:uFillTx/>
                  <a:ea typeface="+mn-ea"/>
                  <a:cs typeface="+mn-cs"/>
                </a:rPr>
                <a:t>2</a:t>
              </a:r>
            </a:p>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or</a:t>
              </a:r>
            </a:p>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Gemcitabine 1250 mg/m</a:t>
              </a:r>
              <a:r>
                <a:rPr kumimoji="0" lang="en-US" sz="1400" b="0" i="0" u="none" strike="noStrike" kern="1200" cap="none" spc="0" normalizeH="0" baseline="30000" noProof="0" dirty="0">
                  <a:ln>
                    <a:noFill/>
                  </a:ln>
                  <a:solidFill>
                    <a:prstClr val="white"/>
                  </a:solidFill>
                  <a:effectLst/>
                  <a:uLnTx/>
                  <a:uFillTx/>
                  <a:ea typeface="+mn-ea"/>
                  <a:cs typeface="+mn-cs"/>
                </a:rPr>
                <a:t>2</a:t>
              </a:r>
              <a:endParaRPr kumimoji="0" lang="en-US" sz="1400" b="0" i="0" u="none" strike="noStrike" kern="1200" cap="none" spc="0" normalizeH="0" baseline="0" noProof="0" dirty="0">
                <a:ln>
                  <a:noFill/>
                </a:ln>
                <a:solidFill>
                  <a:prstClr val="white"/>
                </a:solidFill>
                <a:effectLst/>
                <a:uLnTx/>
                <a:uFillTx/>
                <a:ea typeface="+mn-ea"/>
                <a:cs typeface="+mn-cs"/>
              </a:endParaRPr>
            </a:p>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or</a:t>
              </a:r>
            </a:p>
            <a:p>
              <a:pPr marL="0" marR="0" lvl="0" indent="0" algn="ctr" defTabSz="860425" rtl="0" eaLnBrk="0" fontAlgn="auto" latinLnBrk="0" hangingPunct="0">
                <a:lnSpc>
                  <a:spcPct val="100000"/>
                </a:lnSpc>
                <a:spcBef>
                  <a:spcPts val="0"/>
                </a:spcBef>
                <a:spcAft>
                  <a:spcPts val="0"/>
                </a:spcAft>
                <a:buClr>
                  <a:srgbClr val="FFE947"/>
                </a:buClr>
                <a:buSzTx/>
                <a:buFontTx/>
                <a:buNone/>
                <a:tabLst/>
                <a:defRPr/>
              </a:pPr>
              <a:r>
                <a:rPr kumimoji="0" lang="en-US" sz="1400" b="0" i="0" u="none" strike="noStrike" kern="1200" cap="none" spc="0" normalizeH="0" baseline="0" noProof="0" dirty="0">
                  <a:ln>
                    <a:noFill/>
                  </a:ln>
                  <a:solidFill>
                    <a:prstClr val="white"/>
                  </a:solidFill>
                  <a:effectLst/>
                  <a:uLnTx/>
                  <a:uFillTx/>
                  <a:ea typeface="+mn-ea"/>
                  <a:cs typeface="+mn-cs"/>
                </a:rPr>
                <a:t>Pemetrexed 500 mg/m</a:t>
              </a:r>
              <a:r>
                <a:rPr kumimoji="0" lang="en-US" sz="1400" b="0" i="0" u="none" strike="noStrike" kern="1200" cap="none" spc="0" normalizeH="0" baseline="30000" noProof="0" dirty="0">
                  <a:ln>
                    <a:noFill/>
                  </a:ln>
                  <a:solidFill>
                    <a:prstClr val="white"/>
                  </a:solidFill>
                  <a:effectLst/>
                  <a:uLnTx/>
                  <a:uFillTx/>
                  <a:ea typeface="+mn-ea"/>
                  <a:cs typeface="+mn-cs"/>
                </a:rPr>
                <a:t>2</a:t>
              </a:r>
              <a:endParaRPr kumimoji="0" lang="en-US" sz="1400" b="1" i="0" u="none" strike="noStrike" kern="0" cap="none" spc="0" normalizeH="0" baseline="0" noProof="0" dirty="0">
                <a:ln>
                  <a:noFill/>
                </a:ln>
                <a:solidFill>
                  <a:prstClr val="white"/>
                </a:solidFill>
                <a:effectLst/>
                <a:uLnTx/>
                <a:uFillTx/>
                <a:ea typeface="+mn-ea"/>
                <a:cs typeface="Arial" panose="020B0604020202020204" pitchFamily="34" charset="0"/>
              </a:endParaRPr>
            </a:p>
          </p:txBody>
        </p:sp>
        <p:cxnSp>
          <p:nvCxnSpPr>
            <p:cNvPr id="6" name="Straight Arrow Connector 5">
              <a:extLst>
                <a:ext uri="{FF2B5EF4-FFF2-40B4-BE49-F238E27FC236}">
                  <a16:creationId xmlns:a16="http://schemas.microsoft.com/office/drawing/2014/main" id="{EDEA1E4D-A70E-4362-96BC-BE28EF6441B6}"/>
                </a:ext>
              </a:extLst>
            </p:cNvPr>
            <p:cNvCxnSpPr>
              <a:cxnSpLocks/>
              <a:stCxn id="13" idx="3"/>
              <a:endCxn id="17" idx="1"/>
            </p:cNvCxnSpPr>
            <p:nvPr/>
          </p:nvCxnSpPr>
          <p:spPr>
            <a:xfrm>
              <a:off x="2900719" y="3012970"/>
              <a:ext cx="750592" cy="0"/>
            </a:xfrm>
            <a:prstGeom prst="straightConnector1">
              <a:avLst/>
            </a:prstGeom>
            <a:ln w="19050" cap="sq">
              <a:solidFill>
                <a:schemeClr val="tx1"/>
              </a:solidFill>
              <a:tailEnd type="triangle"/>
            </a:ln>
          </p:spPr>
          <p:style>
            <a:lnRef idx="1">
              <a:schemeClr val="accent1"/>
            </a:lnRef>
            <a:fillRef idx="0">
              <a:schemeClr val="accent1"/>
            </a:fillRef>
            <a:effectRef idx="0">
              <a:srgbClr val="000000"/>
            </a:effectRef>
            <a:fontRef idx="minor">
              <a:schemeClr val="lt1"/>
            </a:fontRef>
          </p:style>
        </p:cxnSp>
        <p:cxnSp>
          <p:nvCxnSpPr>
            <p:cNvPr id="18" name="Connector: Elbow 17">
              <a:extLst>
                <a:ext uri="{FF2B5EF4-FFF2-40B4-BE49-F238E27FC236}">
                  <a16:creationId xmlns:a16="http://schemas.microsoft.com/office/drawing/2014/main" id="{390056A5-D893-4F66-96F1-7AB9958D8A7A}"/>
                </a:ext>
              </a:extLst>
            </p:cNvPr>
            <p:cNvCxnSpPr>
              <a:cxnSpLocks/>
              <a:stCxn id="17" idx="3"/>
              <a:endCxn id="11" idx="1"/>
            </p:cNvCxnSpPr>
            <p:nvPr/>
          </p:nvCxnSpPr>
          <p:spPr>
            <a:xfrm flipV="1">
              <a:off x="6002804" y="2485206"/>
              <a:ext cx="2226920" cy="527764"/>
            </a:xfrm>
            <a:prstGeom prst="bentConnector3">
              <a:avLst/>
            </a:prstGeom>
            <a:ln w="19050" cap="sq">
              <a:solidFill>
                <a:schemeClr val="tx1"/>
              </a:solidFill>
              <a:tailEnd type="triangle"/>
            </a:ln>
          </p:spPr>
          <p:style>
            <a:lnRef idx="1">
              <a:schemeClr val="accent1"/>
            </a:lnRef>
            <a:fillRef idx="0">
              <a:schemeClr val="accent1"/>
            </a:fillRef>
            <a:effectRef idx="0">
              <a:srgbClr val="000000"/>
            </a:effectRef>
            <a:fontRef idx="minor">
              <a:schemeClr val="lt1"/>
            </a:fontRef>
          </p:style>
        </p:cxnSp>
        <p:cxnSp>
          <p:nvCxnSpPr>
            <p:cNvPr id="22" name="Connector: Elbow 21">
              <a:extLst>
                <a:ext uri="{FF2B5EF4-FFF2-40B4-BE49-F238E27FC236}">
                  <a16:creationId xmlns:a16="http://schemas.microsoft.com/office/drawing/2014/main" id="{8400ED7F-0C83-4228-AA5F-00B378825DD1}"/>
                </a:ext>
              </a:extLst>
            </p:cNvPr>
            <p:cNvCxnSpPr>
              <a:cxnSpLocks/>
              <a:stCxn id="17" idx="3"/>
              <a:endCxn id="10" idx="1"/>
            </p:cNvCxnSpPr>
            <p:nvPr/>
          </p:nvCxnSpPr>
          <p:spPr>
            <a:xfrm>
              <a:off x="6002804" y="3012970"/>
              <a:ext cx="2226922" cy="548111"/>
            </a:xfrm>
            <a:prstGeom prst="bentConnector3">
              <a:avLst/>
            </a:prstGeom>
            <a:ln w="19050" cap="sq">
              <a:solidFill>
                <a:schemeClr val="tx1"/>
              </a:solidFill>
              <a:tailEnd type="triangle"/>
            </a:ln>
          </p:spPr>
          <p:style>
            <a:lnRef idx="1">
              <a:schemeClr val="accent1"/>
            </a:lnRef>
            <a:fillRef idx="0">
              <a:schemeClr val="accent1"/>
            </a:fillRef>
            <a:effectRef idx="0">
              <a:srgbClr val="000000"/>
            </a:effectRef>
            <a:fontRef idx="minor">
              <a:schemeClr val="lt1"/>
            </a:fontRef>
          </p:style>
        </p:cxnSp>
        <p:sp>
          <p:nvSpPr>
            <p:cNvPr id="12" name="Oval 11">
              <a:extLst>
                <a:ext uri="{FF2B5EF4-FFF2-40B4-BE49-F238E27FC236}">
                  <a16:creationId xmlns:a16="http://schemas.microsoft.com/office/drawing/2014/main" id="{AE1DD759-D974-4923-B15A-C15BE951A64A}"/>
                </a:ext>
              </a:extLst>
            </p:cNvPr>
            <p:cNvSpPr/>
            <p:nvPr/>
          </p:nvSpPr>
          <p:spPr bwMode="auto">
            <a:xfrm>
              <a:off x="6810233" y="2748823"/>
              <a:ext cx="548640" cy="548640"/>
            </a:xfrm>
            <a:prstGeom prst="ellipse">
              <a:avLst/>
            </a:prstGeom>
            <a:solidFill>
              <a:schemeClr val="tx1"/>
            </a:solidFill>
            <a:ln>
              <a:noFill/>
              <a:headEnd type="none" w="med" len="med"/>
              <a:tailEnd type="none" w="med" len="med"/>
            </a:ln>
            <a:effectLst/>
            <a:scene3d>
              <a:camera prst="orthographicFront">
                <a:rot lat="0" lon="0" rev="0"/>
              </a:camera>
              <a:lightRig rig="threePt" dir="t">
                <a:rot lat="0" lon="0" rev="1200000"/>
              </a:lightRig>
            </a:scene3d>
            <a:sp3d/>
          </p:spPr>
          <p:txBody>
            <a:bodyPr wrap="none" anchor="ctr">
              <a:noAutofit/>
            </a:bodyPr>
            <a:lstStyle/>
            <a:p>
              <a:pPr marL="0" marR="0" lvl="0" indent="0" algn="ctr" defTabSz="914377" rtl="0" eaLnBrk="1" fontAlgn="auto" latinLnBrk="0" hangingPunct="1">
                <a:lnSpc>
                  <a:spcPct val="100000"/>
                </a:lnSpc>
                <a:spcBef>
                  <a:spcPts val="30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ea typeface="+mn-ea"/>
                  <a:cs typeface="Arial" panose="020B0604020202020204" pitchFamily="34" charset="0"/>
                </a:rPr>
                <a:t>R</a:t>
              </a:r>
            </a:p>
            <a:p>
              <a:pPr marL="0" marR="0" lvl="0" indent="0" algn="ctr" defTabSz="914377" rtl="0" eaLnBrk="1" fontAlgn="auto" latinLnBrk="0" hangingPunct="1">
                <a:lnSpc>
                  <a:spcPct val="100000"/>
                </a:lnSpc>
                <a:spcBef>
                  <a:spcPts val="30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ea typeface="+mn-ea"/>
                  <a:cs typeface="Arial" panose="020B0604020202020204" pitchFamily="34" charset="0"/>
                </a:rPr>
                <a:t>1:1</a:t>
              </a:r>
            </a:p>
          </p:txBody>
        </p:sp>
      </p:grpSp>
      <p:grpSp>
        <p:nvGrpSpPr>
          <p:cNvPr id="33" name="Group 32">
            <a:extLst>
              <a:ext uri="{FF2B5EF4-FFF2-40B4-BE49-F238E27FC236}">
                <a16:creationId xmlns:a16="http://schemas.microsoft.com/office/drawing/2014/main" id="{CE392E33-DFB3-46D7-97E9-AF2350ABF458}"/>
              </a:ext>
            </a:extLst>
          </p:cNvPr>
          <p:cNvGrpSpPr/>
          <p:nvPr/>
        </p:nvGrpSpPr>
        <p:grpSpPr>
          <a:xfrm>
            <a:off x="2087882" y="4590735"/>
            <a:ext cx="7689471" cy="1295592"/>
            <a:chOff x="3180799" y="4783158"/>
            <a:chExt cx="7689471" cy="1295592"/>
          </a:xfrm>
        </p:grpSpPr>
        <p:sp>
          <p:nvSpPr>
            <p:cNvPr id="35" name="Rectangle: Rounded Corners 34">
              <a:extLst>
                <a:ext uri="{FF2B5EF4-FFF2-40B4-BE49-F238E27FC236}">
                  <a16:creationId xmlns:a16="http://schemas.microsoft.com/office/drawing/2014/main" id="{6745CF33-920C-465D-9561-5B5544DCC141}"/>
                </a:ext>
              </a:extLst>
            </p:cNvPr>
            <p:cNvSpPr/>
            <p:nvPr/>
          </p:nvSpPr>
          <p:spPr>
            <a:xfrm>
              <a:off x="3180799" y="4783158"/>
              <a:ext cx="7689471" cy="1295592"/>
            </a:xfrm>
            <a:prstGeom prst="roundRect">
              <a:avLst>
                <a:gd name="adj" fmla="val 0"/>
              </a:avLst>
            </a:prstGeom>
            <a:solidFill>
              <a:srgbClr val="EEE7E7"/>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prstClr val="black"/>
                </a:solidFill>
                <a:effectLst/>
                <a:uLnTx/>
                <a:uFillTx/>
                <a:ea typeface="+mn-ea"/>
                <a:cs typeface="+mn-cs"/>
              </a:endParaRPr>
            </a:p>
          </p:txBody>
        </p:sp>
        <p:sp>
          <p:nvSpPr>
            <p:cNvPr id="36" name="Rectangle 35">
              <a:extLst>
                <a:ext uri="{FF2B5EF4-FFF2-40B4-BE49-F238E27FC236}">
                  <a16:creationId xmlns:a16="http://schemas.microsoft.com/office/drawing/2014/main" id="{23CEAE53-5D2E-4293-8062-2BABF9769873}"/>
                </a:ext>
              </a:extLst>
            </p:cNvPr>
            <p:cNvSpPr/>
            <p:nvPr/>
          </p:nvSpPr>
          <p:spPr>
            <a:xfrm>
              <a:off x="3294803" y="4890068"/>
              <a:ext cx="3683804" cy="1077218"/>
            </a:xfrm>
            <a:prstGeom prst="rect">
              <a:avLst/>
            </a:prstGeom>
          </p:spPr>
          <p:txBody>
            <a:bodyPr wrap="square" lIns="0" tIns="0" rIns="0" bIns="0" numCol="1" anchor="t">
              <a:spAutoFit/>
            </a:bodyPr>
            <a:lstStyle/>
            <a:p>
              <a:pPr marL="0" marR="0" lvl="0" indent="0" algn="l" defTabSz="457189" rtl="0" eaLnBrk="0" fontAlgn="base" latinLnBrk="0" hangingPunct="0">
                <a:lnSpc>
                  <a:spcPct val="100000"/>
                </a:lnSpc>
                <a:spcBef>
                  <a:spcPts val="0"/>
                </a:spcBef>
                <a:spcAft>
                  <a:spcPts val="0"/>
                </a:spcAft>
                <a:buClr>
                  <a:prstClr val="black"/>
                </a:buClr>
                <a:buSzTx/>
                <a:buFontTx/>
                <a:buNone/>
                <a:tabLst/>
                <a:defRPr/>
              </a:pPr>
              <a:r>
                <a:rPr kumimoji="0" lang="en-US" sz="1400" b="1" i="0" u="none" strike="noStrike" kern="0" cap="none" spc="0" normalizeH="0" baseline="0" noProof="0" dirty="0">
                  <a:ln>
                    <a:noFill/>
                  </a:ln>
                  <a:solidFill>
                    <a:prstClr val="black"/>
                  </a:solidFill>
                  <a:effectLst/>
                  <a:uLnTx/>
                  <a:uFillTx/>
                  <a:ea typeface="+mn-ea"/>
                  <a:cs typeface="Arial"/>
                </a:rPr>
                <a:t>Primary endpoints</a:t>
              </a:r>
            </a:p>
            <a:p>
              <a:pPr marL="166688" marR="0" lvl="0" indent="-166688" algn="l" defTabSz="457189" rtl="0" eaLnBrk="0" fontAlgn="base" latinLnBrk="0" hangingPunct="0">
                <a:lnSpc>
                  <a:spcPct val="100000"/>
                </a:lnSpc>
                <a:spcBef>
                  <a:spcPts val="0"/>
                </a:spcBef>
                <a:spcAft>
                  <a:spcPts val="0"/>
                </a:spcAft>
                <a:buClr>
                  <a:srgbClr val="BE2BBB"/>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ea typeface="+mn-ea"/>
                  <a:cs typeface="Arial"/>
                </a:rPr>
                <a:t>DFS tested hierarchically</a:t>
              </a:r>
            </a:p>
            <a:p>
              <a:pPr marL="365760" marR="0" lvl="1" indent="-182880" algn="l" defTabSz="457189" rtl="0" eaLnBrk="0" fontAlgn="base" latinLnBrk="0" hangingPunct="0">
                <a:lnSpc>
                  <a:spcPct val="100000"/>
                </a:lnSpc>
                <a:spcBef>
                  <a:spcPts val="0"/>
                </a:spcBef>
                <a:spcAft>
                  <a:spcPts val="0"/>
                </a:spcAft>
                <a:buClr>
                  <a:srgbClr val="BE2BBB"/>
                </a:buClr>
                <a:buSzTx/>
                <a:buFont typeface="Segoe UI" panose="020B0502040204020203" pitchFamily="34" charset="0"/>
                <a:buChar char="–"/>
                <a:tabLst/>
                <a:defRPr/>
              </a:pPr>
              <a:r>
                <a:rPr kumimoji="0" lang="en-US" sz="1400" b="0" i="0" u="none" strike="noStrike" kern="0" cap="none" spc="0" normalizeH="0" baseline="0" noProof="0" dirty="0">
                  <a:ln>
                    <a:noFill/>
                  </a:ln>
                  <a:solidFill>
                    <a:prstClr val="black"/>
                  </a:solidFill>
                  <a:effectLst/>
                  <a:uLnTx/>
                  <a:uFillTx/>
                  <a:ea typeface="+mn-ea"/>
                  <a:cs typeface="Arial"/>
                </a:rPr>
                <a:t>PD-L1 ≥1%, stage II–IIIA population </a:t>
              </a:r>
            </a:p>
            <a:p>
              <a:pPr marL="365760" marR="0" lvl="1" indent="-182880" algn="l" defTabSz="457189" rtl="0" eaLnBrk="0" fontAlgn="base" latinLnBrk="0" hangingPunct="0">
                <a:lnSpc>
                  <a:spcPct val="100000"/>
                </a:lnSpc>
                <a:spcBef>
                  <a:spcPts val="0"/>
                </a:spcBef>
                <a:spcAft>
                  <a:spcPts val="0"/>
                </a:spcAft>
                <a:buClr>
                  <a:srgbClr val="BE2BBB"/>
                </a:buClr>
                <a:buSzTx/>
                <a:buFont typeface="Segoe UI" panose="020B0502040204020203" pitchFamily="34" charset="0"/>
                <a:buChar char="–"/>
                <a:tabLst/>
                <a:defRPr/>
              </a:pPr>
              <a:r>
                <a:rPr kumimoji="0" lang="en-US" sz="1400" b="0" i="0" u="none" strike="noStrike" kern="0" cap="none" spc="0" normalizeH="0" baseline="0" noProof="0" dirty="0">
                  <a:ln>
                    <a:noFill/>
                  </a:ln>
                  <a:solidFill>
                    <a:prstClr val="black"/>
                  </a:solidFill>
                  <a:effectLst/>
                  <a:uLnTx/>
                  <a:uFillTx/>
                  <a:ea typeface="+mn-ea"/>
                  <a:cs typeface="Arial"/>
                </a:rPr>
                <a:t>All-randomized stage II–IIIA population</a:t>
              </a:r>
            </a:p>
            <a:p>
              <a:pPr marL="365760" marR="0" lvl="1" indent="-182880" algn="l" defTabSz="457189" rtl="0" eaLnBrk="0" fontAlgn="base" latinLnBrk="0" hangingPunct="0">
                <a:lnSpc>
                  <a:spcPct val="100000"/>
                </a:lnSpc>
                <a:spcBef>
                  <a:spcPts val="0"/>
                </a:spcBef>
                <a:spcAft>
                  <a:spcPts val="0"/>
                </a:spcAft>
                <a:buClr>
                  <a:srgbClr val="BE2BBB"/>
                </a:buClr>
                <a:buSzTx/>
                <a:buFont typeface="Segoe UI" panose="020B0502040204020203" pitchFamily="34" charset="0"/>
                <a:buChar char="–"/>
                <a:tabLst/>
                <a:defRPr/>
              </a:pPr>
              <a:r>
                <a:rPr kumimoji="0" lang="en-US" sz="1400" b="0" i="0" u="none" strike="noStrike" kern="0" cap="none" spc="0" normalizeH="0" baseline="0" noProof="0" dirty="0">
                  <a:ln>
                    <a:noFill/>
                  </a:ln>
                  <a:solidFill>
                    <a:prstClr val="black"/>
                  </a:solidFill>
                  <a:effectLst/>
                  <a:uLnTx/>
                  <a:uFillTx/>
                  <a:ea typeface="+mn-ea"/>
                  <a:cs typeface="Arial"/>
                </a:rPr>
                <a:t>ITT population IB–IIIA</a:t>
              </a:r>
              <a:endParaRPr kumimoji="0" lang="en-US" sz="1400" b="0" i="0" u="none" strike="noStrike" kern="0" cap="none" spc="0" normalizeH="0" baseline="0" noProof="0" dirty="0">
                <a:ln>
                  <a:noFill/>
                </a:ln>
                <a:solidFill>
                  <a:srgbClr val="767171"/>
                </a:solidFill>
                <a:effectLst/>
                <a:uLnTx/>
                <a:uFillTx/>
                <a:ea typeface="+mn-ea"/>
                <a:cs typeface="Arial"/>
              </a:endParaRPr>
            </a:p>
          </p:txBody>
        </p:sp>
        <p:sp>
          <p:nvSpPr>
            <p:cNvPr id="37" name="Rectangle 36">
              <a:extLst>
                <a:ext uri="{FF2B5EF4-FFF2-40B4-BE49-F238E27FC236}">
                  <a16:creationId xmlns:a16="http://schemas.microsoft.com/office/drawing/2014/main" id="{D899C5C1-0F36-4C5C-9E45-19F8858A3E20}"/>
                </a:ext>
              </a:extLst>
            </p:cNvPr>
            <p:cNvSpPr/>
            <p:nvPr/>
          </p:nvSpPr>
          <p:spPr>
            <a:xfrm>
              <a:off x="7279033" y="4869095"/>
              <a:ext cx="3219540" cy="1077218"/>
            </a:xfrm>
            <a:prstGeom prst="rect">
              <a:avLst/>
            </a:prstGeom>
          </p:spPr>
          <p:txBody>
            <a:bodyPr wrap="square" lIns="0" tIns="0" rIns="0" bIns="0" numCol="1" anchor="t">
              <a:spAutoFit/>
            </a:bodyPr>
            <a:lstStyle/>
            <a:p>
              <a:pPr marL="0" marR="0" lvl="0" indent="0" algn="l" defTabSz="457189" rtl="0" eaLnBrk="0" fontAlgn="base" latinLnBrk="0" hangingPunct="0">
                <a:lnSpc>
                  <a:spcPct val="100000"/>
                </a:lnSpc>
                <a:spcBef>
                  <a:spcPts val="0"/>
                </a:spcBef>
                <a:spcAft>
                  <a:spcPts val="0"/>
                </a:spcAft>
                <a:buClr>
                  <a:prstClr val="black"/>
                </a:buClr>
                <a:buSzTx/>
                <a:buFontTx/>
                <a:buNone/>
                <a:tabLst/>
                <a:defRPr/>
              </a:pPr>
              <a:r>
                <a:rPr kumimoji="0" lang="en-US" sz="1400" b="1" i="0" u="none" strike="noStrike" kern="0" cap="none" spc="0" normalizeH="0" baseline="0" noProof="0" dirty="0">
                  <a:ln>
                    <a:noFill/>
                  </a:ln>
                  <a:solidFill>
                    <a:prstClr val="black"/>
                  </a:solidFill>
                  <a:effectLst/>
                  <a:uLnTx/>
                  <a:uFillTx/>
                  <a:ea typeface="+mn-ea"/>
                  <a:cs typeface="Arial"/>
                </a:rPr>
                <a:t>Secondary endpoints</a:t>
              </a:r>
            </a:p>
            <a:p>
              <a:pPr marL="166688" marR="0" lvl="0" indent="-166688" algn="l" defTabSz="457189" rtl="0" eaLnBrk="0" fontAlgn="base" latinLnBrk="0" hangingPunct="0">
                <a:lnSpc>
                  <a:spcPct val="100000"/>
                </a:lnSpc>
                <a:spcBef>
                  <a:spcPts val="0"/>
                </a:spcBef>
                <a:spcAft>
                  <a:spcPts val="0"/>
                </a:spcAft>
                <a:buClr>
                  <a:srgbClr val="BE2BBB"/>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ea typeface="+mn-ea"/>
                  <a:cs typeface="Arial"/>
                </a:rPr>
                <a:t>OS in ITT population</a:t>
              </a:r>
            </a:p>
            <a:p>
              <a:pPr marL="166688" marR="0" lvl="0" indent="-166688" algn="l" defTabSz="457189" rtl="0" eaLnBrk="0" fontAlgn="base" latinLnBrk="0" hangingPunct="0">
                <a:lnSpc>
                  <a:spcPct val="100000"/>
                </a:lnSpc>
                <a:spcBef>
                  <a:spcPts val="0"/>
                </a:spcBef>
                <a:spcAft>
                  <a:spcPts val="0"/>
                </a:spcAft>
                <a:buClr>
                  <a:srgbClr val="BE2BBB"/>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ea typeface="+mn-ea"/>
                  <a:cs typeface="Arial"/>
                </a:rPr>
                <a:t>DFS in patients with PD-L1 ≥50% and stage II–IIIA disease</a:t>
              </a:r>
            </a:p>
            <a:p>
              <a:pPr marL="166688" marR="0" lvl="0" indent="-166688" algn="l" defTabSz="457189" rtl="0" eaLnBrk="0" fontAlgn="base" latinLnBrk="0" hangingPunct="0">
                <a:lnSpc>
                  <a:spcPct val="100000"/>
                </a:lnSpc>
                <a:spcBef>
                  <a:spcPts val="0"/>
                </a:spcBef>
                <a:spcAft>
                  <a:spcPts val="0"/>
                </a:spcAft>
                <a:buClr>
                  <a:srgbClr val="BE2BBB"/>
                </a:buClr>
                <a:buSzTx/>
                <a:buFont typeface="Arial" panose="020B0604020202020204" pitchFamily="34" charset="0"/>
                <a:buChar char="•"/>
                <a:tabLst/>
                <a:defRPr/>
              </a:pPr>
              <a:r>
                <a:rPr kumimoji="0" lang="en-US" sz="1400" b="0" i="0" u="none" strike="noStrike" kern="0" cap="none" spc="0" normalizeH="0" baseline="0" noProof="0" dirty="0">
                  <a:ln>
                    <a:noFill/>
                  </a:ln>
                  <a:solidFill>
                    <a:prstClr val="black"/>
                  </a:solidFill>
                  <a:effectLst/>
                  <a:uLnTx/>
                  <a:uFillTx/>
                  <a:ea typeface="+mn-ea"/>
                  <a:cs typeface="Arial"/>
                </a:rPr>
                <a:t>3- and 5-year DFS in all populations</a:t>
              </a:r>
            </a:p>
          </p:txBody>
        </p:sp>
      </p:grpSp>
      <p:sp>
        <p:nvSpPr>
          <p:cNvPr id="2" name="Rectangle 1">
            <a:extLst>
              <a:ext uri="{FF2B5EF4-FFF2-40B4-BE49-F238E27FC236}">
                <a16:creationId xmlns:a16="http://schemas.microsoft.com/office/drawing/2014/main" id="{366D2648-A202-4B26-ABC0-6438712231C3}"/>
              </a:ext>
            </a:extLst>
          </p:cNvPr>
          <p:cNvSpPr/>
          <p:nvPr/>
        </p:nvSpPr>
        <p:spPr>
          <a:xfrm>
            <a:off x="2077372" y="4577123"/>
            <a:ext cx="3948778" cy="1288183"/>
          </a:xfrm>
          <a:prstGeom prst="rect">
            <a:avLst/>
          </a:prstGeom>
          <a:noFill/>
          <a:ln w="38100">
            <a:solidFill>
              <a:srgbClr val="FDA97D"/>
            </a:solid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ea typeface="+mn-ea"/>
              <a:cs typeface="+mn-cs"/>
            </a:endParaRPr>
          </a:p>
        </p:txBody>
      </p:sp>
      <p:sp>
        <p:nvSpPr>
          <p:cNvPr id="24" name="TextBox 23">
            <a:extLst>
              <a:ext uri="{FF2B5EF4-FFF2-40B4-BE49-F238E27FC236}">
                <a16:creationId xmlns:a16="http://schemas.microsoft.com/office/drawing/2014/main" id="{1C9C23CB-2111-44BB-8E8E-3E27BD1D391F}"/>
              </a:ext>
            </a:extLst>
          </p:cNvPr>
          <p:cNvSpPr txBox="1"/>
          <p:nvPr/>
        </p:nvSpPr>
        <p:spPr>
          <a:xfrm>
            <a:off x="6544460" y="2677640"/>
            <a:ext cx="938878" cy="307777"/>
          </a:xfrm>
          <a:prstGeom prst="rect">
            <a:avLst/>
          </a:prstGeom>
          <a:noFill/>
        </p:spPr>
        <p:txBody>
          <a:bodyPr vert="horz" wrap="square" lIns="91440" tIns="45720" rIns="91440" bIns="45720" rtlCol="0">
            <a:spAutoFit/>
          </a:bodyPr>
          <a:lstStyle>
            <a:lvl1pPr indent="0" defTabSz="457200">
              <a:spcBef>
                <a:spcPts val="600"/>
              </a:spcBef>
              <a:buFont typeface="Arial"/>
              <a:buNone/>
              <a:defRPr sz="1200"/>
            </a:lvl1pPr>
            <a:lvl2pPr marL="346075" indent="-346075" defTabSz="457200">
              <a:spcBef>
                <a:spcPts val="600"/>
              </a:spcBef>
              <a:buFont typeface="Arial" panose="020B0604020202020204" pitchFamily="34" charset="0"/>
              <a:buChar char="•"/>
              <a:defRPr sz="1600"/>
            </a:lvl2pPr>
            <a:lvl3pPr marL="685800" indent="-339725" defTabSz="457200">
              <a:spcBef>
                <a:spcPts val="600"/>
              </a:spcBef>
              <a:buFont typeface="Arial" panose="020B0604020202020204" pitchFamily="34" charset="0"/>
              <a:buChar char="–"/>
              <a:defRPr sz="1600"/>
            </a:lvl3pPr>
            <a:lvl4pPr marL="1031875" indent="-346075" defTabSz="457200">
              <a:spcBef>
                <a:spcPts val="600"/>
              </a:spcBef>
              <a:buFont typeface="Arial" panose="020B0604020202020204" pitchFamily="34" charset="0"/>
              <a:buChar char="•"/>
              <a:defRPr sz="1600"/>
            </a:lvl4pPr>
            <a:lvl5pPr marL="1371600" indent="-339725" defTabSz="457200">
              <a:spcBef>
                <a:spcPts val="600"/>
              </a:spcBef>
              <a:buFont typeface="Arial"/>
              <a:buChar char="»"/>
              <a:defRPr sz="1600"/>
            </a:lvl5pPr>
            <a:lvl6pPr marL="2514600" indent="-228600" defTabSz="457200">
              <a:spcBef>
                <a:spcPct val="20000"/>
              </a:spcBef>
              <a:buFont typeface="Arial"/>
              <a:buChar char="•"/>
              <a:defRPr sz="2000"/>
            </a:lvl6pPr>
            <a:lvl7pPr marL="2971800" indent="-228600" defTabSz="457200">
              <a:spcBef>
                <a:spcPct val="20000"/>
              </a:spcBef>
              <a:buFont typeface="Arial"/>
              <a:buChar char="•"/>
              <a:defRPr sz="2000"/>
            </a:lvl7pPr>
            <a:lvl8pPr marL="3429000" indent="-228600" defTabSz="457200">
              <a:spcBef>
                <a:spcPct val="20000"/>
              </a:spcBef>
              <a:buFont typeface="Arial"/>
              <a:buChar char="•"/>
              <a:defRPr sz="2000"/>
            </a:lvl8pPr>
            <a:lvl9pPr marL="3886200" indent="-228600" defTabSz="457200">
              <a:spcBef>
                <a:spcPct val="20000"/>
              </a:spcBef>
              <a:buFont typeface="Arial"/>
              <a:buChar char="•"/>
              <a:defRPr sz="2000"/>
            </a:lvl9pPr>
          </a:lstStyle>
          <a:p>
            <a:pPr marL="0" marR="0" lvl="0" indent="0" algn="ctr" defTabSz="457189" rtl="0" eaLnBrk="1" fontAlgn="auto" latinLnBrk="0" hangingPunct="1">
              <a:lnSpc>
                <a:spcPct val="100000"/>
              </a:lnSpc>
              <a:spcBef>
                <a:spcPts val="600"/>
              </a:spcBef>
              <a:spcAft>
                <a:spcPts val="0"/>
              </a:spcAft>
              <a:buClrTx/>
              <a:buSzTx/>
              <a:buFont typeface="Arial"/>
              <a:buNone/>
              <a:tabLst/>
              <a:defRPr/>
            </a:pPr>
            <a:r>
              <a:rPr kumimoji="0" lang="en-US" sz="1400" b="1" i="0" u="none" strike="noStrike" kern="1200" cap="none" spc="0" normalizeH="0" baseline="0" noProof="0" dirty="0">
                <a:ln>
                  <a:noFill/>
                </a:ln>
                <a:solidFill>
                  <a:prstClr val="black"/>
                </a:solidFill>
                <a:effectLst/>
                <a:uLnTx/>
                <a:uFillTx/>
                <a:ea typeface="+mn-ea"/>
                <a:cs typeface="Arial" panose="020B0604020202020204" pitchFamily="34" charset="0"/>
              </a:rPr>
              <a:t>N=1005</a:t>
            </a:r>
            <a:endParaRPr kumimoji="0" lang="en-US" sz="1400" b="1" i="0" u="none" strike="noStrike" kern="1200" cap="none" spc="0" normalizeH="0" baseline="30000" noProof="0" dirty="0">
              <a:ln>
                <a:noFill/>
              </a:ln>
              <a:solidFill>
                <a:prstClr val="black"/>
              </a:solidFill>
              <a:effectLst/>
              <a:uLnTx/>
              <a:uFillTx/>
              <a:ea typeface="+mn-ea"/>
              <a:cs typeface="Arial" panose="020B0604020202020204" pitchFamily="34" charset="0"/>
            </a:endParaRPr>
          </a:p>
        </p:txBody>
      </p:sp>
      <p:sp>
        <p:nvSpPr>
          <p:cNvPr id="26" name="TextBox 25">
            <a:extLst>
              <a:ext uri="{FF2B5EF4-FFF2-40B4-BE49-F238E27FC236}">
                <a16:creationId xmlns:a16="http://schemas.microsoft.com/office/drawing/2014/main" id="{3EF53EE6-CA88-4F82-8E67-0A9D0998369A}"/>
              </a:ext>
            </a:extLst>
          </p:cNvPr>
          <p:cNvSpPr txBox="1"/>
          <p:nvPr/>
        </p:nvSpPr>
        <p:spPr>
          <a:xfrm>
            <a:off x="8822991" y="1777469"/>
            <a:ext cx="3003248" cy="307777"/>
          </a:xfrm>
          <a:prstGeom prst="rect">
            <a:avLst/>
          </a:prstGeom>
          <a:noFill/>
        </p:spPr>
        <p:txBody>
          <a:bodyPr vert="horz" wrap="square" lIns="91440" tIns="45720" rIns="91440" bIns="45720" rtlCol="0">
            <a:spAutoFit/>
          </a:bodyPr>
          <a:lstStyle>
            <a:lvl1pPr indent="0" defTabSz="457200">
              <a:spcBef>
                <a:spcPts val="600"/>
              </a:spcBef>
              <a:buFont typeface="Arial"/>
              <a:buNone/>
              <a:defRPr sz="1200"/>
            </a:lvl1pPr>
            <a:lvl2pPr marL="346075" indent="-346075" defTabSz="457200">
              <a:spcBef>
                <a:spcPts val="600"/>
              </a:spcBef>
              <a:buFont typeface="Arial" panose="020B0604020202020204" pitchFamily="34" charset="0"/>
              <a:buChar char="•"/>
              <a:defRPr sz="1600"/>
            </a:lvl2pPr>
            <a:lvl3pPr marL="685800" indent="-339725" defTabSz="457200">
              <a:spcBef>
                <a:spcPts val="600"/>
              </a:spcBef>
              <a:buFont typeface="Arial" panose="020B0604020202020204" pitchFamily="34" charset="0"/>
              <a:buChar char="–"/>
              <a:defRPr sz="1600"/>
            </a:lvl3pPr>
            <a:lvl4pPr marL="1031875" indent="-346075" defTabSz="457200">
              <a:spcBef>
                <a:spcPts val="600"/>
              </a:spcBef>
              <a:buFont typeface="Arial" panose="020B0604020202020204" pitchFamily="34" charset="0"/>
              <a:buChar char="•"/>
              <a:defRPr sz="1600"/>
            </a:lvl4pPr>
            <a:lvl5pPr marL="1371600" indent="-339725" defTabSz="457200">
              <a:spcBef>
                <a:spcPts val="600"/>
              </a:spcBef>
              <a:buFont typeface="Arial"/>
              <a:buChar char="»"/>
              <a:defRPr sz="1600"/>
            </a:lvl5pPr>
            <a:lvl6pPr marL="2514600" indent="-228600" defTabSz="457200">
              <a:spcBef>
                <a:spcPct val="20000"/>
              </a:spcBef>
              <a:buFont typeface="Arial"/>
              <a:buChar char="•"/>
              <a:defRPr sz="2000"/>
            </a:lvl6pPr>
            <a:lvl7pPr marL="2971800" indent="-228600" defTabSz="457200">
              <a:spcBef>
                <a:spcPct val="20000"/>
              </a:spcBef>
              <a:buFont typeface="Arial"/>
              <a:buChar char="•"/>
              <a:defRPr sz="2000"/>
            </a:lvl7pPr>
            <a:lvl8pPr marL="3429000" indent="-228600" defTabSz="457200">
              <a:spcBef>
                <a:spcPct val="20000"/>
              </a:spcBef>
              <a:buFont typeface="Arial"/>
              <a:buChar char="•"/>
              <a:defRPr sz="2000"/>
            </a:lvl8pPr>
            <a:lvl9pPr marL="3886200" indent="-228600" defTabSz="457200">
              <a:spcBef>
                <a:spcPct val="20000"/>
              </a:spcBef>
              <a:buFont typeface="Arial"/>
              <a:buChar char="•"/>
              <a:defRPr sz="2000"/>
            </a:lvl9pPr>
          </a:lstStyle>
          <a:p>
            <a:pPr marL="0" marR="0" lvl="0" indent="0" algn="ctr" defTabSz="457189" rtl="0" eaLnBrk="1" fontAlgn="auto" latinLnBrk="0" hangingPunct="1">
              <a:lnSpc>
                <a:spcPct val="100000"/>
              </a:lnSpc>
              <a:spcBef>
                <a:spcPts val="600"/>
              </a:spcBef>
              <a:spcAft>
                <a:spcPts val="0"/>
              </a:spcAft>
              <a:buClrTx/>
              <a:buSzTx/>
              <a:buFont typeface="Arial"/>
              <a:buNone/>
              <a:tabLst/>
              <a:defRPr/>
            </a:pPr>
            <a:r>
              <a:rPr kumimoji="0" lang="en-US" sz="1400" b="1" i="1" u="none" strike="noStrike" kern="1200" cap="none" spc="0" normalizeH="0" baseline="0" noProof="0">
                <a:ln>
                  <a:noFill/>
                </a:ln>
                <a:solidFill>
                  <a:prstClr val="black"/>
                </a:solidFill>
                <a:effectLst/>
                <a:uLnTx/>
                <a:uFillTx/>
                <a:ea typeface="+mn-ea"/>
                <a:cs typeface="Arial" panose="020B0604020202020204" pitchFamily="34" charset="0"/>
              </a:rPr>
              <a:t>No crossover permitted</a:t>
            </a:r>
            <a:endParaRPr kumimoji="0" lang="en-US" sz="1400" b="1" i="1" u="none" strike="noStrike" kern="1200" cap="none" spc="0" normalizeH="0" baseline="30000" noProof="0">
              <a:ln>
                <a:noFill/>
              </a:ln>
              <a:solidFill>
                <a:prstClr val="black"/>
              </a:solidFill>
              <a:effectLst/>
              <a:uLnTx/>
              <a:uFillTx/>
              <a:ea typeface="+mn-ea"/>
              <a:cs typeface="Arial" panose="020B0604020202020204" pitchFamily="34" charset="0"/>
            </a:endParaRPr>
          </a:p>
        </p:txBody>
      </p:sp>
      <p:sp>
        <p:nvSpPr>
          <p:cNvPr id="5" name="Footer Placeholder 4">
            <a:extLst>
              <a:ext uri="{FF2B5EF4-FFF2-40B4-BE49-F238E27FC236}">
                <a16:creationId xmlns:a16="http://schemas.microsoft.com/office/drawing/2014/main" id="{7FF09F1B-2D69-B5E5-E2FE-26A3C05B0C56}"/>
              </a:ext>
            </a:extLst>
          </p:cNvPr>
          <p:cNvSpPr>
            <a:spLocks noGrp="1"/>
          </p:cNvSpPr>
          <p:nvPr>
            <p:ph type="ftr" sz="quarter" idx="3"/>
          </p:nvPr>
        </p:nvSpPr>
        <p:spPr/>
        <p:txBody>
          <a:bodyPr/>
          <a:lstStyle/>
          <a:p>
            <a:r>
              <a:rPr lang="it-IT" dirty="0"/>
              <a:t>Felip E, et al. </a:t>
            </a:r>
            <a:r>
              <a:rPr lang="it-IT" i="1" dirty="0"/>
              <a:t>Lancet. </a:t>
            </a:r>
            <a:r>
              <a:rPr lang="it-IT" dirty="0"/>
              <a:t>2021;398:1344-57.</a:t>
            </a:r>
          </a:p>
        </p:txBody>
      </p:sp>
    </p:spTree>
    <p:custDataLst>
      <p:tags r:id="rId1"/>
    </p:custDataLst>
    <p:extLst>
      <p:ext uri="{BB962C8B-B14F-4D97-AF65-F5344CB8AC3E}">
        <p14:creationId xmlns:p14="http://schemas.microsoft.com/office/powerpoint/2010/main" val="2916097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1001A-8FA4-43CF-6FAB-87158B56219E}"/>
              </a:ext>
            </a:extLst>
          </p:cNvPr>
          <p:cNvSpPr>
            <a:spLocks noGrp="1"/>
          </p:cNvSpPr>
          <p:nvPr>
            <p:ph type="title"/>
          </p:nvPr>
        </p:nvSpPr>
        <p:spPr>
          <a:xfrm>
            <a:off x="609600" y="16624"/>
            <a:ext cx="10744200" cy="1185577"/>
          </a:xfrm>
        </p:spPr>
        <p:txBody>
          <a:bodyPr>
            <a:normAutofit fontScale="90000"/>
          </a:bodyPr>
          <a:lstStyle/>
          <a:p>
            <a:r>
              <a:rPr lang="en-US" dirty="0"/>
              <a:t>IMpower010: DFS Benefit Observed Among Patients With </a:t>
            </a:r>
            <a:br>
              <a:rPr lang="en-US" dirty="0"/>
            </a:br>
            <a:r>
              <a:rPr lang="en-US" dirty="0"/>
              <a:t>PD-L1+ Stage II-IIIA Disease</a:t>
            </a:r>
          </a:p>
        </p:txBody>
      </p:sp>
      <p:sp>
        <p:nvSpPr>
          <p:cNvPr id="5" name="Rectangle 4">
            <a:extLst>
              <a:ext uri="{FF2B5EF4-FFF2-40B4-BE49-F238E27FC236}">
                <a16:creationId xmlns:a16="http://schemas.microsoft.com/office/drawing/2014/main" id="{006B7878-8376-5BDD-91BD-199DE204F12D}"/>
              </a:ext>
            </a:extLst>
          </p:cNvPr>
          <p:cNvSpPr/>
          <p:nvPr/>
        </p:nvSpPr>
        <p:spPr>
          <a:xfrm>
            <a:off x="537073" y="1185671"/>
            <a:ext cx="3683804" cy="246221"/>
          </a:xfrm>
          <a:prstGeom prst="rect">
            <a:avLst/>
          </a:prstGeom>
        </p:spPr>
        <p:txBody>
          <a:bodyPr wrap="square" lIns="0" tIns="0" rIns="0" bIns="0" numCol="1" anchor="t">
            <a:spAutoFit/>
          </a:bodyPr>
          <a:lstStyle/>
          <a:p>
            <a:pPr marL="182880" marR="0" lvl="1" indent="0" defTabSz="457189" rtl="0" eaLnBrk="0" fontAlgn="base" latinLnBrk="0" hangingPunct="0">
              <a:lnSpc>
                <a:spcPct val="100000"/>
              </a:lnSpc>
              <a:spcBef>
                <a:spcPts val="0"/>
              </a:spcBef>
              <a:spcAft>
                <a:spcPts val="0"/>
              </a:spcAft>
              <a:buClr>
                <a:prstClr val="black"/>
              </a:buClr>
              <a:buSzTx/>
              <a:buFontTx/>
              <a:buNone/>
              <a:tabLst/>
              <a:defRPr/>
            </a:pPr>
            <a:r>
              <a:rPr kumimoji="0" lang="en-US" sz="1600" b="1" i="0" u="none" strike="noStrike" kern="0" cap="none" spc="0" normalizeH="0" baseline="0" noProof="0" dirty="0">
                <a:ln>
                  <a:noFill/>
                </a:ln>
                <a:effectLst/>
                <a:uLnTx/>
                <a:uFillTx/>
                <a:ea typeface="+mn-ea"/>
                <a:cs typeface="Arial"/>
              </a:rPr>
              <a:t>PD-L1 ≥1%*, stage II-IIIA population</a:t>
            </a:r>
          </a:p>
        </p:txBody>
      </p:sp>
      <p:sp>
        <p:nvSpPr>
          <p:cNvPr id="6" name="Rectangle 5">
            <a:extLst>
              <a:ext uri="{FF2B5EF4-FFF2-40B4-BE49-F238E27FC236}">
                <a16:creationId xmlns:a16="http://schemas.microsoft.com/office/drawing/2014/main" id="{68514EB4-EC21-1119-2D2C-D2D5E917AFB7}"/>
              </a:ext>
            </a:extLst>
          </p:cNvPr>
          <p:cNvSpPr/>
          <p:nvPr/>
        </p:nvSpPr>
        <p:spPr>
          <a:xfrm>
            <a:off x="599975" y="6060464"/>
            <a:ext cx="10991354" cy="369332"/>
          </a:xfrm>
          <a:prstGeom prst="rect">
            <a:avLst/>
          </a:prstGeom>
        </p:spPr>
        <p:txBody>
          <a:bodyPr wrap="square" lIns="0" tIns="0" rIns="0" bIns="0" numCol="1" anchor="t">
            <a:spAutoFit/>
          </a:bodyPr>
          <a:lstStyle/>
          <a:p>
            <a:pPr marR="0" lvl="0" algn="l" defTabSz="914400" rtl="0" eaLnBrk="1" fontAlgn="auto" latinLnBrk="0" hangingPunct="1">
              <a:lnSpc>
                <a:spcPct val="100000"/>
              </a:lnSpc>
              <a:spcBef>
                <a:spcPts val="1200"/>
              </a:spcBef>
              <a:spcAft>
                <a:spcPts val="0"/>
              </a:spcAft>
              <a:buClr>
                <a:srgbClr val="BE2BBB"/>
              </a:buClr>
              <a:buSzTx/>
              <a:tabLst/>
              <a:defRPr/>
            </a:pPr>
            <a:r>
              <a:rPr kumimoji="0" lang="en-US" sz="1200" b="0" i="0" u="none" strike="noStrike" kern="1200" cap="none" spc="0" normalizeH="0" baseline="0" noProof="0" dirty="0">
                <a:ln>
                  <a:noFill/>
                </a:ln>
                <a:solidFill>
                  <a:srgbClr val="595454"/>
                </a:solidFill>
                <a:effectLst/>
                <a:uLnTx/>
                <a:uFillTx/>
                <a:ea typeface="+mn-ea"/>
                <a:cs typeface="+mn-cs"/>
              </a:rPr>
              <a:t>Median DFS in the ITT population (</a:t>
            </a:r>
            <a:r>
              <a:rPr kumimoji="0" lang="en-US" sz="1200" b="0" i="0" u="none" strike="noStrike" kern="1200" cap="none" spc="0" normalizeH="0" baseline="0" noProof="0" dirty="0" err="1">
                <a:ln>
                  <a:noFill/>
                </a:ln>
                <a:solidFill>
                  <a:srgbClr val="595454"/>
                </a:solidFill>
                <a:effectLst/>
                <a:uLnTx/>
                <a:uFillTx/>
                <a:ea typeface="+mn-ea"/>
                <a:cs typeface="+mn-cs"/>
              </a:rPr>
              <a:t>IB</a:t>
            </a:r>
            <a:r>
              <a:rPr kumimoji="0" lang="en-US" sz="1200" b="0" i="0" u="none" strike="noStrike" kern="1200" cap="none" spc="0" normalizeH="0" baseline="0" noProof="0" dirty="0">
                <a:ln>
                  <a:noFill/>
                </a:ln>
                <a:solidFill>
                  <a:srgbClr val="595454"/>
                </a:solidFill>
                <a:effectLst/>
                <a:uLnTx/>
                <a:uFillTx/>
                <a:ea typeface="+mn-ea"/>
                <a:cs typeface="+mn-cs"/>
              </a:rPr>
              <a:t>-IIIA) was not reached with atezolizumab and 37.2 months with BSC (HR: 0.81; 95% CI: 0.67–0.99) after median follow-up of 32.2 months; this endpoint did not cross the significance boundary and analysis is ongoing</a:t>
            </a:r>
          </a:p>
        </p:txBody>
      </p:sp>
      <p:graphicFrame>
        <p:nvGraphicFramePr>
          <p:cNvPr id="7" name="Table 6">
            <a:extLst>
              <a:ext uri="{FF2B5EF4-FFF2-40B4-BE49-F238E27FC236}">
                <a16:creationId xmlns:a16="http://schemas.microsoft.com/office/drawing/2014/main" id="{E55436FF-1A98-2EF8-4FA6-5BE86520A616}"/>
              </a:ext>
            </a:extLst>
          </p:cNvPr>
          <p:cNvGraphicFramePr>
            <a:graphicFrameLocks noGrp="1"/>
          </p:cNvGraphicFramePr>
          <p:nvPr>
            <p:extLst>
              <p:ext uri="{D42A27DB-BD31-4B8C-83A1-F6EECF244321}">
                <p14:modId xmlns:p14="http://schemas.microsoft.com/office/powerpoint/2010/main" val="1375626261"/>
              </p:ext>
            </p:extLst>
          </p:nvPr>
        </p:nvGraphicFramePr>
        <p:xfrm>
          <a:off x="4087738" y="4911712"/>
          <a:ext cx="4023360" cy="824760"/>
        </p:xfrm>
        <a:graphic>
          <a:graphicData uri="http://schemas.openxmlformats.org/drawingml/2006/table">
            <a:tbl>
              <a:tblPr firstRow="1" bandRow="1"/>
              <a:tblGrid>
                <a:gridCol w="164592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188720">
                  <a:extLst>
                    <a:ext uri="{9D8B030D-6E8A-4147-A177-3AD203B41FA5}">
                      <a16:colId xmlns:a16="http://schemas.microsoft.com/office/drawing/2014/main" val="3807504658"/>
                    </a:ext>
                  </a:extLst>
                </a:gridCol>
              </a:tblGrid>
              <a:tr h="219640">
                <a:tc>
                  <a:txBody>
                    <a:bodyPr/>
                    <a:lstStyle>
                      <a:lvl1pPr marL="0" algn="l" defTabSz="457200" rtl="0" eaLnBrk="1" latinLnBrk="0" hangingPunct="1">
                        <a:defRPr sz="1800" b="1" kern="1200">
                          <a:solidFill>
                            <a:schemeClr val="lt1"/>
                          </a:solidFill>
                          <a:latin typeface="Arial"/>
                        </a:defRPr>
                      </a:lvl1pPr>
                      <a:lvl2pPr marL="457200" algn="l" defTabSz="457200" rtl="0" eaLnBrk="1" latinLnBrk="0" hangingPunct="1">
                        <a:defRPr sz="1800" b="1" kern="1200">
                          <a:solidFill>
                            <a:schemeClr val="lt1"/>
                          </a:solidFill>
                          <a:latin typeface="Arial"/>
                        </a:defRPr>
                      </a:lvl2pPr>
                      <a:lvl3pPr marL="914400" algn="l" defTabSz="457200" rtl="0" eaLnBrk="1" latinLnBrk="0" hangingPunct="1">
                        <a:defRPr sz="1800" b="1" kern="1200">
                          <a:solidFill>
                            <a:schemeClr val="lt1"/>
                          </a:solidFill>
                          <a:latin typeface="Arial"/>
                        </a:defRPr>
                      </a:lvl3pPr>
                      <a:lvl4pPr marL="1371600" algn="l" defTabSz="457200" rtl="0" eaLnBrk="1" latinLnBrk="0" hangingPunct="1">
                        <a:defRPr sz="1800" b="1" kern="1200">
                          <a:solidFill>
                            <a:schemeClr val="lt1"/>
                          </a:solidFill>
                          <a:latin typeface="Arial"/>
                        </a:defRPr>
                      </a:lvl4pPr>
                      <a:lvl5pPr marL="1828800" algn="l" defTabSz="457200" rtl="0" eaLnBrk="1" latinLnBrk="0" hangingPunct="1">
                        <a:defRPr sz="1800" b="1" kern="1200">
                          <a:solidFill>
                            <a:schemeClr val="lt1"/>
                          </a:solidFill>
                          <a:latin typeface="Arial"/>
                        </a:defRPr>
                      </a:lvl5pPr>
                      <a:lvl6pPr marL="2286000" algn="l" defTabSz="457200" rtl="0" eaLnBrk="1" latinLnBrk="0" hangingPunct="1">
                        <a:defRPr sz="1800" b="1" kern="1200">
                          <a:solidFill>
                            <a:schemeClr val="lt1"/>
                          </a:solidFill>
                          <a:latin typeface="Arial"/>
                        </a:defRPr>
                      </a:lvl6pPr>
                      <a:lvl7pPr marL="2743200" algn="l" defTabSz="457200" rtl="0" eaLnBrk="1" latinLnBrk="0" hangingPunct="1">
                        <a:defRPr sz="1800" b="1" kern="1200">
                          <a:solidFill>
                            <a:schemeClr val="lt1"/>
                          </a:solidFill>
                          <a:latin typeface="Arial"/>
                        </a:defRPr>
                      </a:lvl7pPr>
                      <a:lvl8pPr marL="3200400" algn="l" defTabSz="457200" rtl="0" eaLnBrk="1" latinLnBrk="0" hangingPunct="1">
                        <a:defRPr sz="1800" b="1" kern="1200">
                          <a:solidFill>
                            <a:schemeClr val="lt1"/>
                          </a:solidFill>
                          <a:latin typeface="Arial"/>
                        </a:defRPr>
                      </a:lvl8pPr>
                      <a:lvl9pPr marL="3657600" algn="l" defTabSz="457200" rtl="0" eaLnBrk="1" latinLnBrk="0" hangingPunct="1">
                        <a:defRPr sz="1800" b="1" kern="1200">
                          <a:solidFill>
                            <a:schemeClr val="lt1"/>
                          </a:solidFill>
                          <a:latin typeface="Arial"/>
                        </a:defRPr>
                      </a:lvl9pPr>
                    </a:lstStyle>
                    <a:p>
                      <a:pPr>
                        <a:lnSpc>
                          <a:spcPct val="100000"/>
                        </a:lnSpc>
                      </a:pPr>
                      <a:endParaRPr lang="en-US" sz="1300" b="1">
                        <a:solidFill>
                          <a:srgbClr val="595454"/>
                        </a:solidFill>
                        <a:latin typeface="+mn-lt"/>
                      </a:endParaRPr>
                    </a:p>
                  </a:txBody>
                  <a:tcPr marL="0" marR="0" marT="38400" marB="38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457200" rtl="0" eaLnBrk="1" latinLnBrk="0" hangingPunct="1">
                        <a:defRPr sz="1800" b="1" kern="1200">
                          <a:solidFill>
                            <a:schemeClr val="lt1"/>
                          </a:solidFill>
                          <a:latin typeface="Arial"/>
                        </a:defRPr>
                      </a:lvl1pPr>
                      <a:lvl2pPr marL="457200" algn="l" defTabSz="457200" rtl="0" eaLnBrk="1" latinLnBrk="0" hangingPunct="1">
                        <a:defRPr sz="1800" b="1" kern="1200">
                          <a:solidFill>
                            <a:schemeClr val="lt1"/>
                          </a:solidFill>
                          <a:latin typeface="Arial"/>
                        </a:defRPr>
                      </a:lvl2pPr>
                      <a:lvl3pPr marL="914400" algn="l" defTabSz="457200" rtl="0" eaLnBrk="1" latinLnBrk="0" hangingPunct="1">
                        <a:defRPr sz="1800" b="1" kern="1200">
                          <a:solidFill>
                            <a:schemeClr val="lt1"/>
                          </a:solidFill>
                          <a:latin typeface="Arial"/>
                        </a:defRPr>
                      </a:lvl3pPr>
                      <a:lvl4pPr marL="1371600" algn="l" defTabSz="457200" rtl="0" eaLnBrk="1" latinLnBrk="0" hangingPunct="1">
                        <a:defRPr sz="1800" b="1" kern="1200">
                          <a:solidFill>
                            <a:schemeClr val="lt1"/>
                          </a:solidFill>
                          <a:latin typeface="Arial"/>
                        </a:defRPr>
                      </a:lvl4pPr>
                      <a:lvl5pPr marL="1828800" algn="l" defTabSz="457200" rtl="0" eaLnBrk="1" latinLnBrk="0" hangingPunct="1">
                        <a:defRPr sz="1800" b="1" kern="1200">
                          <a:solidFill>
                            <a:schemeClr val="lt1"/>
                          </a:solidFill>
                          <a:latin typeface="Arial"/>
                        </a:defRPr>
                      </a:lvl5pPr>
                      <a:lvl6pPr marL="2286000" algn="l" defTabSz="457200" rtl="0" eaLnBrk="1" latinLnBrk="0" hangingPunct="1">
                        <a:defRPr sz="1800" b="1" kern="1200">
                          <a:solidFill>
                            <a:schemeClr val="lt1"/>
                          </a:solidFill>
                          <a:latin typeface="Arial"/>
                        </a:defRPr>
                      </a:lvl6pPr>
                      <a:lvl7pPr marL="2743200" algn="l" defTabSz="457200" rtl="0" eaLnBrk="1" latinLnBrk="0" hangingPunct="1">
                        <a:defRPr sz="1800" b="1" kern="1200">
                          <a:solidFill>
                            <a:schemeClr val="lt1"/>
                          </a:solidFill>
                          <a:latin typeface="Arial"/>
                        </a:defRPr>
                      </a:lvl7pPr>
                      <a:lvl8pPr marL="3200400" algn="l" defTabSz="457200" rtl="0" eaLnBrk="1" latinLnBrk="0" hangingPunct="1">
                        <a:defRPr sz="1800" b="1" kern="1200">
                          <a:solidFill>
                            <a:schemeClr val="lt1"/>
                          </a:solidFill>
                          <a:latin typeface="Arial"/>
                        </a:defRPr>
                      </a:lvl8pPr>
                      <a:lvl9pPr marL="3657600" algn="l" defTabSz="457200" rtl="0" eaLnBrk="1" latinLnBrk="0" hangingPunct="1">
                        <a:defRPr sz="1800" b="1" kern="1200">
                          <a:solidFill>
                            <a:schemeClr val="lt1"/>
                          </a:solidFill>
                          <a:latin typeface="Arial"/>
                        </a:defRPr>
                      </a:lvl9pPr>
                    </a:lstStyle>
                    <a:p>
                      <a:pPr algn="ctr">
                        <a:lnSpc>
                          <a:spcPct val="100000"/>
                        </a:lnSpc>
                      </a:pPr>
                      <a:r>
                        <a:rPr lang="en-US" sz="1300" b="1" dirty="0" err="1">
                          <a:solidFill>
                            <a:schemeClr val="bg1"/>
                          </a:solidFill>
                          <a:latin typeface="+mn-lt"/>
                        </a:rPr>
                        <a:t>Atezo</a:t>
                      </a:r>
                      <a:r>
                        <a:rPr lang="en-US" sz="1300" b="1" dirty="0">
                          <a:solidFill>
                            <a:schemeClr val="bg1"/>
                          </a:solidFill>
                          <a:latin typeface="+mn-lt"/>
                        </a:rPr>
                        <a:t> (n=248)</a:t>
                      </a:r>
                    </a:p>
                  </a:txBody>
                  <a:tcPr marL="0" marR="0" marT="38400" marB="38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DC2"/>
                    </a:solidFill>
                  </a:tcPr>
                </a:tc>
                <a:tc>
                  <a:txBody>
                    <a:bodyPr/>
                    <a:lstStyle/>
                    <a:p>
                      <a:pPr algn="ctr">
                        <a:lnSpc>
                          <a:spcPct val="100000"/>
                        </a:lnSpc>
                      </a:pPr>
                      <a:r>
                        <a:rPr lang="en-US" sz="1300" b="1" dirty="0">
                          <a:solidFill>
                            <a:schemeClr val="bg1"/>
                          </a:solidFill>
                          <a:latin typeface="+mn-lt"/>
                        </a:rPr>
                        <a:t>BSC (n=</a:t>
                      </a:r>
                      <a:r>
                        <a:rPr lang="en-US" sz="1300" b="1" baseline="0" dirty="0">
                          <a:solidFill>
                            <a:schemeClr val="bg1"/>
                          </a:solidFill>
                          <a:latin typeface="+mn-lt"/>
                        </a:rPr>
                        <a:t>228</a:t>
                      </a:r>
                      <a:r>
                        <a:rPr lang="en-US" sz="1300" b="1" dirty="0">
                          <a:solidFill>
                            <a:schemeClr val="bg1"/>
                          </a:solidFill>
                          <a:latin typeface="+mn-lt"/>
                        </a:rPr>
                        <a:t>)</a:t>
                      </a:r>
                    </a:p>
                  </a:txBody>
                  <a:tcPr marL="0" marR="0" marT="38400" marB="38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B40234"/>
                    </a:solidFill>
                  </a:tcPr>
                </a:tc>
                <a:extLst>
                  <a:ext uri="{0D108BD9-81ED-4DB2-BD59-A6C34878D82A}">
                    <a16:rowId xmlns:a16="http://schemas.microsoft.com/office/drawing/2014/main" val="10000"/>
                  </a:ext>
                </a:extLst>
              </a:tr>
              <a:tr h="25414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300" b="1">
                          <a:solidFill>
                            <a:srgbClr val="595454"/>
                          </a:solidFill>
                          <a:latin typeface="+mn-lt"/>
                        </a:rPr>
                        <a:t>Median DFS, </a:t>
                      </a:r>
                      <a:r>
                        <a:rPr lang="en-US" sz="1300" b="1" err="1">
                          <a:solidFill>
                            <a:srgbClr val="595454"/>
                          </a:solidFill>
                          <a:latin typeface="+mn-lt"/>
                        </a:rPr>
                        <a:t>mo</a:t>
                      </a:r>
                      <a:endParaRPr lang="en-US" sz="1300" b="0" baseline="30000">
                        <a:solidFill>
                          <a:srgbClr val="595454"/>
                        </a:solidFill>
                        <a:latin typeface="+mn-lt"/>
                      </a:endParaRPr>
                    </a:p>
                  </a:txBody>
                  <a:tcPr marL="0" marR="0" marT="38400" marB="38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lnSpc>
                          <a:spcPct val="100000"/>
                        </a:lnSpc>
                      </a:pPr>
                      <a:r>
                        <a:rPr lang="en-US" sz="1300" b="0" dirty="0">
                          <a:solidFill>
                            <a:srgbClr val="595454"/>
                          </a:solidFill>
                          <a:latin typeface="+mn-lt"/>
                        </a:rPr>
                        <a:t>NR</a:t>
                      </a:r>
                    </a:p>
                  </a:txBody>
                  <a:tcPr marL="0" marR="0" marT="38400" marB="38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lnSpc>
                          <a:spcPct val="100000"/>
                        </a:lnSpc>
                      </a:pPr>
                      <a:r>
                        <a:rPr lang="en-US" sz="1300" b="0">
                          <a:solidFill>
                            <a:srgbClr val="595454"/>
                          </a:solidFill>
                          <a:latin typeface="+mn-lt"/>
                        </a:rPr>
                        <a:t>35.3</a:t>
                      </a:r>
                    </a:p>
                  </a:txBody>
                  <a:tcPr marL="0" marR="0" marT="38400" marB="38400" anchor="ctr">
                    <a:lnL w="12700" cmpd="sng">
                      <a:noFill/>
                      <a:prstDash val="solid"/>
                    </a:lnL>
                    <a:lnR w="12700" cmpd="sng">
                      <a:noFill/>
                      <a:prstDash val="soli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3166504892"/>
                  </a:ext>
                </a:extLst>
              </a:tr>
              <a:tr h="23181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300" b="1">
                          <a:solidFill>
                            <a:srgbClr val="595454"/>
                          </a:solidFill>
                          <a:latin typeface="+mn-lt"/>
                        </a:rPr>
                        <a:t>HR </a:t>
                      </a:r>
                      <a:r>
                        <a:rPr lang="en-US" sz="1300" b="1" baseline="0">
                          <a:solidFill>
                            <a:srgbClr val="595454"/>
                          </a:solidFill>
                          <a:latin typeface="+mn-lt"/>
                        </a:rPr>
                        <a:t>(95% CI), </a:t>
                      </a:r>
                      <a:r>
                        <a:rPr lang="en-US" sz="1300" b="1" i="1" baseline="0">
                          <a:solidFill>
                            <a:srgbClr val="595454"/>
                          </a:solidFill>
                          <a:latin typeface="+mn-lt"/>
                        </a:rPr>
                        <a:t>P </a:t>
                      </a:r>
                      <a:r>
                        <a:rPr lang="en-US" sz="1300" b="1" baseline="0">
                          <a:solidFill>
                            <a:srgbClr val="595454"/>
                          </a:solidFill>
                          <a:latin typeface="+mn-lt"/>
                        </a:rPr>
                        <a:t>value</a:t>
                      </a:r>
                      <a:endParaRPr lang="en-US" sz="1300" b="1" baseline="30000">
                        <a:solidFill>
                          <a:srgbClr val="595454"/>
                        </a:solidFill>
                        <a:latin typeface="+mn-lt"/>
                      </a:endParaRPr>
                    </a:p>
                  </a:txBody>
                  <a:tcPr marL="0" marR="0" marT="38400" marB="38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lnSpc>
                          <a:spcPct val="100000"/>
                        </a:lnSpc>
                      </a:pPr>
                      <a:r>
                        <a:rPr lang="en-US" sz="1300" b="0" dirty="0">
                          <a:solidFill>
                            <a:srgbClr val="595454"/>
                          </a:solidFill>
                          <a:latin typeface="+mn-lt"/>
                        </a:rPr>
                        <a:t>0.66 (0.50–0.88), 0.004</a:t>
                      </a:r>
                      <a:r>
                        <a:rPr lang="en-US" sz="1300" b="0" baseline="30000" dirty="0">
                          <a:solidFill>
                            <a:srgbClr val="595454"/>
                          </a:solidFill>
                          <a:latin typeface="+mn-lt"/>
                        </a:rPr>
                        <a:t>†</a:t>
                      </a:r>
                    </a:p>
                  </a:txBody>
                  <a:tcPr marL="0" marR="0" marT="38400" marB="384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lnSpc>
                          <a:spcPct val="80000"/>
                        </a:lnSpc>
                      </a:pPr>
                      <a:endParaRPr lang="en-US" sz="700" b="0" dirty="0">
                        <a:solidFill>
                          <a:srgbClr val="595454"/>
                        </a:solidFill>
                        <a:latin typeface="+mn-lt"/>
                      </a:endParaRPr>
                    </a:p>
                  </a:txBody>
                  <a:tcPr marL="24384" marR="24384" marT="24384" marB="24384">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8" name="Rectangle 7">
            <a:extLst>
              <a:ext uri="{FF2B5EF4-FFF2-40B4-BE49-F238E27FC236}">
                <a16:creationId xmlns:a16="http://schemas.microsoft.com/office/drawing/2014/main" id="{AF8E4D8E-7C0D-10AC-CFF4-D8A3627F6845}"/>
              </a:ext>
            </a:extLst>
          </p:cNvPr>
          <p:cNvSpPr/>
          <p:nvPr/>
        </p:nvSpPr>
        <p:spPr>
          <a:xfrm>
            <a:off x="4257516" y="5767801"/>
            <a:ext cx="3683804" cy="169277"/>
          </a:xfrm>
          <a:prstGeom prst="rect">
            <a:avLst/>
          </a:prstGeom>
        </p:spPr>
        <p:txBody>
          <a:bodyPr wrap="square" lIns="0" tIns="0" rIns="0" bIns="0" numCol="1" anchor="t">
            <a:spAutoFit/>
          </a:bodyPr>
          <a:lstStyle/>
          <a:p>
            <a:pPr marL="182880" marR="0" lvl="1" indent="0" algn="ctr" defTabSz="457189" rtl="0" eaLnBrk="0" fontAlgn="base" latinLnBrk="0" hangingPunct="0">
              <a:lnSpc>
                <a:spcPct val="100000"/>
              </a:lnSpc>
              <a:spcBef>
                <a:spcPts val="0"/>
              </a:spcBef>
              <a:spcAft>
                <a:spcPts val="0"/>
              </a:spcAft>
              <a:buClr>
                <a:prstClr val="black"/>
              </a:buClr>
              <a:buSzTx/>
              <a:buFontTx/>
              <a:buNone/>
              <a:tabLst/>
              <a:defRPr/>
            </a:pPr>
            <a:r>
              <a:rPr kumimoji="0" lang="en-US" sz="1100" b="0" i="1" u="none" strike="noStrike" kern="0" cap="none" spc="0" normalizeH="0" baseline="0" noProof="0" dirty="0">
                <a:ln>
                  <a:noFill/>
                </a:ln>
                <a:solidFill>
                  <a:prstClr val="black"/>
                </a:solidFill>
                <a:effectLst/>
                <a:uLnTx/>
                <a:uFillTx/>
                <a:ea typeface="+mn-ea"/>
                <a:cs typeface="Arial"/>
              </a:rPr>
              <a:t>Median follow-up: 32.8 </a:t>
            </a:r>
            <a:r>
              <a:rPr kumimoji="0" lang="en-US" sz="1100" b="0" i="1" u="none" strike="noStrike" kern="0" cap="none" spc="0" normalizeH="0" baseline="0" noProof="0" dirty="0" err="1">
                <a:ln>
                  <a:noFill/>
                </a:ln>
                <a:solidFill>
                  <a:prstClr val="black"/>
                </a:solidFill>
                <a:effectLst/>
                <a:uLnTx/>
                <a:uFillTx/>
                <a:ea typeface="+mn-ea"/>
                <a:cs typeface="Arial"/>
              </a:rPr>
              <a:t>mo</a:t>
            </a:r>
            <a:endParaRPr kumimoji="0" lang="en-US" sz="1100" b="0" i="1" u="none" strike="noStrike" kern="0" cap="none" spc="0" normalizeH="0" baseline="0" noProof="0" dirty="0">
              <a:ln>
                <a:noFill/>
              </a:ln>
              <a:solidFill>
                <a:prstClr val="black"/>
              </a:solidFill>
              <a:effectLst/>
              <a:uLnTx/>
              <a:uFillTx/>
              <a:ea typeface="+mn-ea"/>
              <a:cs typeface="Arial"/>
            </a:endParaRPr>
          </a:p>
        </p:txBody>
      </p:sp>
      <p:pic>
        <p:nvPicPr>
          <p:cNvPr id="10" name="Picture 9">
            <a:extLst>
              <a:ext uri="{FF2B5EF4-FFF2-40B4-BE49-F238E27FC236}">
                <a16:creationId xmlns:a16="http://schemas.microsoft.com/office/drawing/2014/main" id="{7A6B846F-1C20-FF07-8231-F0EFEFA43C24}"/>
              </a:ext>
            </a:extLst>
          </p:cNvPr>
          <p:cNvPicPr>
            <a:picLocks noChangeAspect="1"/>
          </p:cNvPicPr>
          <p:nvPr/>
        </p:nvPicPr>
        <p:blipFill>
          <a:blip r:embed="rId2"/>
          <a:stretch>
            <a:fillRect/>
          </a:stretch>
        </p:blipFill>
        <p:spPr>
          <a:xfrm>
            <a:off x="1863395" y="1463221"/>
            <a:ext cx="7673942" cy="3506635"/>
          </a:xfrm>
          <a:prstGeom prst="rect">
            <a:avLst/>
          </a:prstGeom>
        </p:spPr>
      </p:pic>
      <p:sp>
        <p:nvSpPr>
          <p:cNvPr id="11" name="Footer Placeholder 10">
            <a:extLst>
              <a:ext uri="{FF2B5EF4-FFF2-40B4-BE49-F238E27FC236}">
                <a16:creationId xmlns:a16="http://schemas.microsoft.com/office/drawing/2014/main" id="{65961433-5BAF-C194-87F2-C71B93CBE12D}"/>
              </a:ext>
            </a:extLst>
          </p:cNvPr>
          <p:cNvSpPr>
            <a:spLocks noGrp="1"/>
          </p:cNvSpPr>
          <p:nvPr>
            <p:ph type="ftr" sz="quarter" idx="3"/>
          </p:nvPr>
        </p:nvSpPr>
        <p:spPr/>
        <p:txBody>
          <a:bodyPr/>
          <a:lstStyle/>
          <a:p>
            <a:r>
              <a:rPr lang="en-US" dirty="0" err="1"/>
              <a:t>Felip</a:t>
            </a:r>
            <a:r>
              <a:rPr lang="en-US" dirty="0"/>
              <a:t> E, et al. </a:t>
            </a:r>
            <a:r>
              <a:rPr lang="en-US" i="1" dirty="0"/>
              <a:t>Lancet. </a:t>
            </a:r>
            <a:r>
              <a:rPr lang="en-US" dirty="0"/>
              <a:t>2021;398(10308):1344-1357. doi:10.1016/S0140-6736(21)02098-5</a:t>
            </a:r>
          </a:p>
        </p:txBody>
      </p:sp>
    </p:spTree>
    <p:extLst>
      <p:ext uri="{BB962C8B-B14F-4D97-AF65-F5344CB8AC3E}">
        <p14:creationId xmlns:p14="http://schemas.microsoft.com/office/powerpoint/2010/main" val="3215458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5">
            <a:extLst>
              <a:ext uri="{FF2B5EF4-FFF2-40B4-BE49-F238E27FC236}">
                <a16:creationId xmlns:a16="http://schemas.microsoft.com/office/drawing/2014/main" id="{A6E8D3A2-F1F7-4603-9612-007DFC6BCB4D}"/>
              </a:ext>
            </a:extLst>
          </p:cNvPr>
          <p:cNvGraphicFramePr>
            <a:graphicFrameLocks noGrp="1"/>
          </p:cNvGraphicFramePr>
          <p:nvPr>
            <p:extLst>
              <p:ext uri="{D42A27DB-BD31-4B8C-83A1-F6EECF244321}">
                <p14:modId xmlns:p14="http://schemas.microsoft.com/office/powerpoint/2010/main" val="264243516"/>
              </p:ext>
            </p:extLst>
          </p:nvPr>
        </p:nvGraphicFramePr>
        <p:xfrm>
          <a:off x="365760" y="1419039"/>
          <a:ext cx="5529662" cy="4450080"/>
        </p:xfrm>
        <a:graphic>
          <a:graphicData uri="http://schemas.openxmlformats.org/drawingml/2006/table">
            <a:tbl>
              <a:tblPr firstRow="1" bandRow="1"/>
              <a:tblGrid>
                <a:gridCol w="2218157">
                  <a:extLst>
                    <a:ext uri="{9D8B030D-6E8A-4147-A177-3AD203B41FA5}">
                      <a16:colId xmlns:a16="http://schemas.microsoft.com/office/drawing/2014/main" val="3156702179"/>
                    </a:ext>
                  </a:extLst>
                </a:gridCol>
                <a:gridCol w="1848465">
                  <a:extLst>
                    <a:ext uri="{9D8B030D-6E8A-4147-A177-3AD203B41FA5}">
                      <a16:colId xmlns:a16="http://schemas.microsoft.com/office/drawing/2014/main" val="3210277929"/>
                    </a:ext>
                  </a:extLst>
                </a:gridCol>
                <a:gridCol w="1463040">
                  <a:extLst>
                    <a:ext uri="{9D8B030D-6E8A-4147-A177-3AD203B41FA5}">
                      <a16:colId xmlns:a16="http://schemas.microsoft.com/office/drawing/2014/main" val="3364465423"/>
                    </a:ext>
                  </a:extLst>
                </a:gridCol>
              </a:tblGrid>
              <a:tr h="182880">
                <a:tc>
                  <a:txBody>
                    <a:bodyPr/>
                    <a:lstStyle/>
                    <a:p>
                      <a:endParaRPr lang="en-US" sz="1000" b="1" dirty="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C5C5"/>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C5C5"/>
                    </a:solidFill>
                  </a:tcPr>
                </a:tc>
                <a:tc>
                  <a:txBody>
                    <a:bodyPr/>
                    <a:lstStyle/>
                    <a:p>
                      <a:pPr algn="ctr"/>
                      <a:r>
                        <a:rPr lang="en-US" sz="1000" b="1">
                          <a:solidFill>
                            <a:schemeClr val="tx1"/>
                          </a:solidFill>
                          <a:latin typeface="Arial" panose="020B0604020202020204" pitchFamily="34" charset="0"/>
                          <a:cs typeface="Arial" panose="020B0604020202020204" pitchFamily="34" charset="0"/>
                        </a:rPr>
                        <a:t>HR (95% CI)</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C5C5"/>
                    </a:solidFill>
                  </a:tcPr>
                </a:tc>
                <a:extLst>
                  <a:ext uri="{0D108BD9-81ED-4DB2-BD59-A6C34878D82A}">
                    <a16:rowId xmlns:a16="http://schemas.microsoft.com/office/drawing/2014/main" val="3933548391"/>
                  </a:ext>
                </a:extLst>
              </a:tr>
              <a:tr h="91440">
                <a:tc>
                  <a:txBody>
                    <a:bodyPr/>
                    <a:lstStyle/>
                    <a:p>
                      <a:r>
                        <a:rPr lang="en-US" sz="1000" b="1">
                          <a:solidFill>
                            <a:schemeClr val="tx1"/>
                          </a:solidFill>
                          <a:latin typeface="Arial" panose="020B0604020202020204" pitchFamily="34" charset="0"/>
                          <a:cs typeface="Arial" panose="020B0604020202020204" pitchFamily="34" charset="0"/>
                        </a:rPr>
                        <a:t>Age </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087283013"/>
                  </a:ext>
                </a:extLst>
              </a:tr>
              <a:tr h="91440">
                <a:tc>
                  <a:txBody>
                    <a:bodyPr/>
                    <a:lstStyle/>
                    <a:p>
                      <a:pPr marL="114300" indent="0"/>
                      <a:r>
                        <a:rPr lang="en-US" sz="1000">
                          <a:solidFill>
                            <a:schemeClr val="tx1"/>
                          </a:solidFill>
                          <a:latin typeface="Arial" panose="020B0604020202020204" pitchFamily="34" charset="0"/>
                          <a:cs typeface="Arial" panose="020B0604020202020204" pitchFamily="34" charset="0"/>
                        </a:rPr>
                        <a:t>&lt;65 years (N=544)</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0.79 (0.61-1.03)</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476847380"/>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≥65 years (N=338)</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0.76 (0.54-1.05)</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406881071"/>
                  </a:ext>
                </a:extLst>
              </a:tr>
              <a:tr h="91440">
                <a:tc>
                  <a:txBody>
                    <a:bodyPr/>
                    <a:lstStyle/>
                    <a:p>
                      <a:r>
                        <a:rPr lang="en-US" sz="1000" b="1" dirty="0">
                          <a:solidFill>
                            <a:schemeClr val="tx1"/>
                          </a:solidFill>
                          <a:latin typeface="Arial" panose="020B0604020202020204" pitchFamily="34" charset="0"/>
                          <a:cs typeface="Arial" panose="020B0604020202020204" pitchFamily="34" charset="0"/>
                        </a:rPr>
                        <a:t>Sex </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262086588"/>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Male (N=589)</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0.76 (0.59-0.99)</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6573808"/>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Female (N=293)</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0.80 (0.57-1.13)</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464892877"/>
                  </a:ext>
                </a:extLst>
              </a:tr>
              <a:tr h="91440">
                <a:tc>
                  <a:txBody>
                    <a:bodyPr/>
                    <a:lstStyle/>
                    <a:p>
                      <a:r>
                        <a:rPr lang="en-US" sz="1000" b="1" dirty="0">
                          <a:solidFill>
                            <a:schemeClr val="tx1"/>
                          </a:solidFill>
                          <a:latin typeface="Arial" panose="020B0604020202020204" pitchFamily="34" charset="0"/>
                          <a:cs typeface="Arial" panose="020B0604020202020204" pitchFamily="34" charset="0"/>
                        </a:rPr>
                        <a:t>Race </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332546979"/>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White (N=631)</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0.78 (0.61</a:t>
                      </a:r>
                      <a:r>
                        <a:rPr lang="en-US" sz="1000">
                          <a:solidFill>
                            <a:schemeClr val="tx1"/>
                          </a:solidFill>
                          <a:latin typeface="Arial" panose="020B0604020202020204" pitchFamily="34" charset="0"/>
                          <a:cs typeface="Arial" panose="020B0604020202020204" pitchFamily="34" charset="0"/>
                        </a:rPr>
                        <a:t>-1.00</a:t>
                      </a: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463898226"/>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Asian (N=277)</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0.82 (0.55-1.22)</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61899151"/>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Unknown (N=16)</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0.27 (0.05</a:t>
                      </a:r>
                      <a:r>
                        <a:rPr lang="en-US" sz="1000">
                          <a:solidFill>
                            <a:schemeClr val="tx1"/>
                          </a:solidFill>
                          <a:latin typeface="Arial" panose="020B0604020202020204" pitchFamily="34" charset="0"/>
                          <a:cs typeface="Arial" panose="020B0604020202020204" pitchFamily="34" charset="0"/>
                        </a:rPr>
                        <a:t>-1.50)</a:t>
                      </a: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48883618"/>
                  </a:ext>
                </a:extLst>
              </a:tr>
              <a:tr h="91440">
                <a:tc>
                  <a:txBody>
                    <a:bodyPr/>
                    <a:lstStyle/>
                    <a:p>
                      <a:pPr marL="0" indent="0"/>
                      <a:r>
                        <a:rPr lang="en-US" sz="1000" b="1" dirty="0">
                          <a:solidFill>
                            <a:schemeClr val="tx1"/>
                          </a:solidFill>
                          <a:latin typeface="Arial" panose="020B0604020202020204" pitchFamily="34" charset="0"/>
                          <a:cs typeface="Arial" panose="020B0604020202020204" pitchFamily="34" charset="0"/>
                        </a:rPr>
                        <a:t>Region </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3489472319"/>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Asia-Pacific (N=219)</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0.83 (0.55-1.25)</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082295981"/>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Europe and the Middle East (N=560)</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0.73 (0.56-0.94)</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881010350"/>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North America (N=101)</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1.03 (0.57-1.89)</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19490890"/>
                  </a:ext>
                </a:extLst>
              </a:tr>
              <a:tr h="91440">
                <a:tc>
                  <a:txBody>
                    <a:bodyPr/>
                    <a:lstStyle/>
                    <a:p>
                      <a:r>
                        <a:rPr lang="en-US" sz="1000" b="1">
                          <a:solidFill>
                            <a:schemeClr val="tx1"/>
                          </a:solidFill>
                          <a:latin typeface="Arial" panose="020B0604020202020204" pitchFamily="34" charset="0"/>
                          <a:cs typeface="Arial" panose="020B0604020202020204" pitchFamily="34" charset="0"/>
                        </a:rPr>
                        <a:t>ECOG performance status</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2222167771"/>
                  </a:ext>
                </a:extLst>
              </a:tr>
              <a:tr h="91440">
                <a:tc>
                  <a:txBody>
                    <a:bodyPr/>
                    <a:lstStyle/>
                    <a:p>
                      <a:pPr marL="114300" indent="0"/>
                      <a:r>
                        <a:rPr lang="en-US" sz="1000">
                          <a:solidFill>
                            <a:schemeClr val="tx1"/>
                          </a:solidFill>
                          <a:latin typeface="Arial" panose="020B0604020202020204" pitchFamily="34" charset="0"/>
                          <a:cs typeface="Arial" panose="020B0604020202020204" pitchFamily="34" charset="0"/>
                        </a:rPr>
                        <a:t>0 (N=491)</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0.72 (0.55-0.95)</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67420251"/>
                  </a:ext>
                </a:extLst>
              </a:tr>
              <a:tr h="91440">
                <a:tc>
                  <a:txBody>
                    <a:bodyPr/>
                    <a:lstStyle/>
                    <a:p>
                      <a:pPr marL="114300" indent="0"/>
                      <a:r>
                        <a:rPr lang="en-US" sz="1000">
                          <a:solidFill>
                            <a:schemeClr val="tx1"/>
                          </a:solidFill>
                          <a:latin typeface="Arial" panose="020B0604020202020204" pitchFamily="34" charset="0"/>
                          <a:cs typeface="Arial" panose="020B0604020202020204" pitchFamily="34" charset="0"/>
                        </a:rPr>
                        <a:t>1 (N=388)</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0.87 (0.64-1.18)</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75173945"/>
                  </a:ext>
                </a:extLst>
              </a:tr>
              <a:tr h="91440">
                <a:tc>
                  <a:txBody>
                    <a:bodyPr/>
                    <a:lstStyle/>
                    <a:p>
                      <a:r>
                        <a:rPr lang="en-US" sz="1000" b="1">
                          <a:solidFill>
                            <a:schemeClr val="tx1"/>
                          </a:solidFill>
                          <a:latin typeface="Arial" panose="020B0604020202020204" pitchFamily="34" charset="0"/>
                          <a:cs typeface="Arial" panose="020B0604020202020204" pitchFamily="34" charset="0"/>
                        </a:rPr>
                        <a:t>Tobacco use history</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070051642"/>
                  </a:ext>
                </a:extLst>
              </a:tr>
              <a:tr h="91440">
                <a:tc>
                  <a:txBody>
                    <a:bodyPr/>
                    <a:lstStyle/>
                    <a:p>
                      <a:pPr marL="114300" indent="0"/>
                      <a:r>
                        <a:rPr lang="en-US" sz="1000">
                          <a:solidFill>
                            <a:schemeClr val="tx1"/>
                          </a:solidFill>
                          <a:latin typeface="Arial" panose="020B0604020202020204" pitchFamily="34" charset="0"/>
                          <a:cs typeface="Arial" panose="020B0604020202020204" pitchFamily="34" charset="0"/>
                        </a:rPr>
                        <a:t>Never (N=196)</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1.13 (0.77-1.67)</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716591388"/>
                  </a:ext>
                </a:extLst>
              </a:tr>
              <a:tr h="91440">
                <a:tc>
                  <a:txBody>
                    <a:bodyPr/>
                    <a:lstStyle/>
                    <a:p>
                      <a:pPr marL="114300" indent="0"/>
                      <a:r>
                        <a:rPr lang="en-US" sz="1000">
                          <a:solidFill>
                            <a:schemeClr val="tx1"/>
                          </a:solidFill>
                          <a:latin typeface="Arial" panose="020B0604020202020204" pitchFamily="34" charset="0"/>
                          <a:cs typeface="Arial" panose="020B0604020202020204" pitchFamily="34" charset="0"/>
                        </a:rPr>
                        <a:t>Previous (N=547)</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0.62 (0.47-0.81)</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479712337"/>
                  </a:ext>
                </a:extLst>
              </a:tr>
              <a:tr h="91440">
                <a:tc>
                  <a:txBody>
                    <a:bodyPr/>
                    <a:lstStyle/>
                    <a:p>
                      <a:pPr marL="114300" indent="0"/>
                      <a:r>
                        <a:rPr lang="en-US" sz="1000">
                          <a:solidFill>
                            <a:schemeClr val="tx1"/>
                          </a:solidFill>
                          <a:latin typeface="Arial" panose="020B0604020202020204" pitchFamily="34" charset="0"/>
                          <a:cs typeface="Arial" panose="020B0604020202020204" pitchFamily="34" charset="0"/>
                        </a:rPr>
                        <a:t>Current (N=139)</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1.01 (0.58-1.75)</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066078427"/>
                  </a:ext>
                </a:extLst>
              </a:tr>
              <a:tr h="91440">
                <a:tc>
                  <a:txBody>
                    <a:bodyPr/>
                    <a:lstStyle/>
                    <a:p>
                      <a:r>
                        <a:rPr lang="en-US" sz="1000" b="1">
                          <a:solidFill>
                            <a:schemeClr val="tx1"/>
                          </a:solidFill>
                          <a:latin typeface="Arial" panose="020B0604020202020204" pitchFamily="34" charset="0"/>
                          <a:cs typeface="Arial" panose="020B0604020202020204" pitchFamily="34" charset="0"/>
                        </a:rPr>
                        <a:t>Histology</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222397281"/>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Squamous (N=294)</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0.80 (0.54-1.18)</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540439795"/>
                  </a:ext>
                </a:extLst>
              </a:tr>
              <a:tr h="91440">
                <a:tc>
                  <a:txBody>
                    <a:bodyPr/>
                    <a:lstStyle/>
                    <a:p>
                      <a:pPr marL="114300" indent="0"/>
                      <a:r>
                        <a:rPr lang="en-US" sz="1000" dirty="0">
                          <a:solidFill>
                            <a:schemeClr val="tx1"/>
                          </a:solidFill>
                          <a:latin typeface="Arial" panose="020B0604020202020204" pitchFamily="34" charset="0"/>
                          <a:cs typeface="Arial" panose="020B0604020202020204" pitchFamily="34" charset="0"/>
                        </a:rPr>
                        <a:t>Nonsquamous (N=588)</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0.78 (0.61-0.99)</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74176558"/>
                  </a:ext>
                </a:extLst>
              </a:tr>
              <a:tr h="91440">
                <a:tc>
                  <a:txBody>
                    <a:bodyPr/>
                    <a:lstStyle/>
                    <a:p>
                      <a:r>
                        <a:rPr lang="en-US" sz="1000" b="1">
                          <a:solidFill>
                            <a:schemeClr val="tx1"/>
                          </a:solidFill>
                          <a:latin typeface="Arial" panose="020B0604020202020204" pitchFamily="34" charset="0"/>
                          <a:cs typeface="Arial" panose="020B0604020202020204" pitchFamily="34" charset="0"/>
                        </a:rPr>
                        <a:t>Stage</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344198933"/>
                  </a:ext>
                </a:extLst>
              </a:tr>
              <a:tr h="91440">
                <a:tc>
                  <a:txBody>
                    <a:bodyPr/>
                    <a:lstStyle/>
                    <a:p>
                      <a:pPr marL="114300" indent="0"/>
                      <a:r>
                        <a:rPr lang="en-US" sz="1000">
                          <a:solidFill>
                            <a:schemeClr val="tx1"/>
                          </a:solidFill>
                          <a:latin typeface="Arial" panose="020B0604020202020204" pitchFamily="34" charset="0"/>
                          <a:cs typeface="Arial" panose="020B0604020202020204" pitchFamily="34" charset="0"/>
                        </a:rPr>
                        <a:t>IIA (N=295)</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0.68 (0.46-1.00)</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19039520"/>
                  </a:ext>
                </a:extLst>
              </a:tr>
              <a:tr h="91440">
                <a:tc>
                  <a:txBody>
                    <a:bodyPr/>
                    <a:lstStyle/>
                    <a:p>
                      <a:pPr marL="114300" indent="0"/>
                      <a:r>
                        <a:rPr lang="en-US" sz="1000">
                          <a:solidFill>
                            <a:schemeClr val="tx1"/>
                          </a:solidFill>
                          <a:latin typeface="Arial" panose="020B0604020202020204" pitchFamily="34" charset="0"/>
                          <a:cs typeface="Arial" panose="020B0604020202020204" pitchFamily="34" charset="0"/>
                        </a:rPr>
                        <a:t>IIB (N=174)</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0.88 (0.54-1.42)</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17760883"/>
                  </a:ext>
                </a:extLst>
              </a:tr>
              <a:tr h="91440">
                <a:tc>
                  <a:txBody>
                    <a:bodyPr/>
                    <a:lstStyle/>
                    <a:p>
                      <a:pPr marL="114300" indent="0"/>
                      <a:r>
                        <a:rPr lang="en-US" sz="1000">
                          <a:solidFill>
                            <a:schemeClr val="tx1"/>
                          </a:solidFill>
                          <a:latin typeface="Arial" panose="020B0604020202020204" pitchFamily="34" charset="0"/>
                          <a:cs typeface="Arial" panose="020B0604020202020204" pitchFamily="34" charset="0"/>
                        </a:rPr>
                        <a:t>IIIA (N=413)</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0.81 (0.61-1.06)</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525408735"/>
                  </a:ext>
                </a:extLst>
              </a:tr>
            </a:tbl>
          </a:graphicData>
        </a:graphic>
      </p:graphicFrame>
      <p:grpSp>
        <p:nvGrpSpPr>
          <p:cNvPr id="3" name="Group 2">
            <a:extLst>
              <a:ext uri="{FF2B5EF4-FFF2-40B4-BE49-F238E27FC236}">
                <a16:creationId xmlns:a16="http://schemas.microsoft.com/office/drawing/2014/main" id="{1BBDA492-4AB7-41A4-B155-9E9C03E3EBE8}"/>
              </a:ext>
            </a:extLst>
          </p:cNvPr>
          <p:cNvGrpSpPr/>
          <p:nvPr/>
        </p:nvGrpSpPr>
        <p:grpSpPr>
          <a:xfrm>
            <a:off x="2011379" y="5914237"/>
            <a:ext cx="2771123" cy="303147"/>
            <a:chOff x="2011457" y="5862269"/>
            <a:chExt cx="2771123" cy="303147"/>
          </a:xfrm>
        </p:grpSpPr>
        <p:cxnSp>
          <p:nvCxnSpPr>
            <p:cNvPr id="14" name="Straight Connector 13">
              <a:extLst>
                <a:ext uri="{FF2B5EF4-FFF2-40B4-BE49-F238E27FC236}">
                  <a16:creationId xmlns:a16="http://schemas.microsoft.com/office/drawing/2014/main" id="{453331CE-28AC-469A-9595-39AE661B79C3}"/>
                </a:ext>
              </a:extLst>
            </p:cNvPr>
            <p:cNvCxnSpPr>
              <a:cxnSpLocks/>
            </p:cNvCxnSpPr>
            <p:nvPr/>
          </p:nvCxnSpPr>
          <p:spPr>
            <a:xfrm>
              <a:off x="2088078" y="5862270"/>
              <a:ext cx="241935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5" name="Straight Connector 14">
              <a:extLst>
                <a:ext uri="{FF2B5EF4-FFF2-40B4-BE49-F238E27FC236}">
                  <a16:creationId xmlns:a16="http://schemas.microsoft.com/office/drawing/2014/main" id="{FA51F310-1BDD-4FD5-B33B-91201D1E3358}"/>
                </a:ext>
              </a:extLst>
            </p:cNvPr>
            <p:cNvCxnSpPr/>
            <p:nvPr/>
          </p:nvCxnSpPr>
          <p:spPr>
            <a:xfrm>
              <a:off x="208887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6" name="Straight Connector 15">
              <a:extLst>
                <a:ext uri="{FF2B5EF4-FFF2-40B4-BE49-F238E27FC236}">
                  <a16:creationId xmlns:a16="http://schemas.microsoft.com/office/drawing/2014/main" id="{1FE9D29A-A25A-4016-91A3-E75C47204316}"/>
                </a:ext>
              </a:extLst>
            </p:cNvPr>
            <p:cNvCxnSpPr/>
            <p:nvPr/>
          </p:nvCxnSpPr>
          <p:spPr>
            <a:xfrm>
              <a:off x="2455584"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7" name="Straight Connector 16">
              <a:extLst>
                <a:ext uri="{FF2B5EF4-FFF2-40B4-BE49-F238E27FC236}">
                  <a16:creationId xmlns:a16="http://schemas.microsoft.com/office/drawing/2014/main" id="{DB6ED109-AB1D-451A-BAE5-EDC367F2FC9C}"/>
                </a:ext>
              </a:extLst>
            </p:cNvPr>
            <p:cNvCxnSpPr/>
            <p:nvPr/>
          </p:nvCxnSpPr>
          <p:spPr>
            <a:xfrm>
              <a:off x="2667516"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 name="Straight Connector 17">
              <a:extLst>
                <a:ext uri="{FF2B5EF4-FFF2-40B4-BE49-F238E27FC236}">
                  <a16:creationId xmlns:a16="http://schemas.microsoft.com/office/drawing/2014/main" id="{EF043DA3-E42A-48C1-AA1B-A9F1A69A311E}"/>
                </a:ext>
              </a:extLst>
            </p:cNvPr>
            <p:cNvCxnSpPr/>
            <p:nvPr/>
          </p:nvCxnSpPr>
          <p:spPr>
            <a:xfrm>
              <a:off x="2819917"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9" name="Straight Connector 18">
              <a:extLst>
                <a:ext uri="{FF2B5EF4-FFF2-40B4-BE49-F238E27FC236}">
                  <a16:creationId xmlns:a16="http://schemas.microsoft.com/office/drawing/2014/main" id="{AF4EFE99-2FA0-45C1-93BA-7B6A2D1CB150}"/>
                </a:ext>
              </a:extLst>
            </p:cNvPr>
            <p:cNvCxnSpPr/>
            <p:nvPr/>
          </p:nvCxnSpPr>
          <p:spPr>
            <a:xfrm>
              <a:off x="2936598"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0" name="Straight Connector 19">
              <a:extLst>
                <a:ext uri="{FF2B5EF4-FFF2-40B4-BE49-F238E27FC236}">
                  <a16:creationId xmlns:a16="http://schemas.microsoft.com/office/drawing/2014/main" id="{5040334C-99E4-4977-AFA9-94F8F7784435}"/>
                </a:ext>
              </a:extLst>
            </p:cNvPr>
            <p:cNvCxnSpPr/>
            <p:nvPr/>
          </p:nvCxnSpPr>
          <p:spPr>
            <a:xfrm>
              <a:off x="3031849"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1" name="Straight Connector 20">
              <a:extLst>
                <a:ext uri="{FF2B5EF4-FFF2-40B4-BE49-F238E27FC236}">
                  <a16:creationId xmlns:a16="http://schemas.microsoft.com/office/drawing/2014/main" id="{7745D337-2FC9-4180-8B79-83C1773EB06A}"/>
                </a:ext>
              </a:extLst>
            </p:cNvPr>
            <p:cNvCxnSpPr/>
            <p:nvPr/>
          </p:nvCxnSpPr>
          <p:spPr>
            <a:xfrm>
              <a:off x="311519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2" name="Straight Connector 21">
              <a:extLst>
                <a:ext uri="{FF2B5EF4-FFF2-40B4-BE49-F238E27FC236}">
                  <a16:creationId xmlns:a16="http://schemas.microsoft.com/office/drawing/2014/main" id="{E5606BBE-EDF5-4F30-943F-F1600E9656D2}"/>
                </a:ext>
              </a:extLst>
            </p:cNvPr>
            <p:cNvCxnSpPr/>
            <p:nvPr/>
          </p:nvCxnSpPr>
          <p:spPr>
            <a:xfrm>
              <a:off x="3184249"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4" name="Straight Connector 23">
              <a:extLst>
                <a:ext uri="{FF2B5EF4-FFF2-40B4-BE49-F238E27FC236}">
                  <a16:creationId xmlns:a16="http://schemas.microsoft.com/office/drawing/2014/main" id="{C27D90B2-DA02-4318-9F78-80D7488F3290}"/>
                </a:ext>
              </a:extLst>
            </p:cNvPr>
            <p:cNvCxnSpPr>
              <a:cxnSpLocks/>
            </p:cNvCxnSpPr>
            <p:nvPr/>
          </p:nvCxnSpPr>
          <p:spPr>
            <a:xfrm>
              <a:off x="3243780"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5" name="Straight Connector 24">
              <a:extLst>
                <a:ext uri="{FF2B5EF4-FFF2-40B4-BE49-F238E27FC236}">
                  <a16:creationId xmlns:a16="http://schemas.microsoft.com/office/drawing/2014/main" id="{EB9F8EED-5310-4176-B414-DBC6ED11C795}"/>
                </a:ext>
              </a:extLst>
            </p:cNvPr>
            <p:cNvCxnSpPr/>
            <p:nvPr/>
          </p:nvCxnSpPr>
          <p:spPr>
            <a:xfrm>
              <a:off x="366526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6" name="Straight Connector 25">
              <a:extLst>
                <a:ext uri="{FF2B5EF4-FFF2-40B4-BE49-F238E27FC236}">
                  <a16:creationId xmlns:a16="http://schemas.microsoft.com/office/drawing/2014/main" id="{9F50E7EE-F650-4436-96CA-854BF8F77D6A}"/>
                </a:ext>
              </a:extLst>
            </p:cNvPr>
            <p:cNvCxnSpPr/>
            <p:nvPr/>
          </p:nvCxnSpPr>
          <p:spPr>
            <a:xfrm>
              <a:off x="3877193"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7" name="Straight Connector 26">
              <a:extLst>
                <a:ext uri="{FF2B5EF4-FFF2-40B4-BE49-F238E27FC236}">
                  <a16:creationId xmlns:a16="http://schemas.microsoft.com/office/drawing/2014/main" id="{4207E46E-F9C3-4B47-BE69-DE4B99421F1D}"/>
                </a:ext>
              </a:extLst>
            </p:cNvPr>
            <p:cNvCxnSpPr/>
            <p:nvPr/>
          </p:nvCxnSpPr>
          <p:spPr>
            <a:xfrm>
              <a:off x="4029593"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8" name="Straight Connector 27">
              <a:extLst>
                <a:ext uri="{FF2B5EF4-FFF2-40B4-BE49-F238E27FC236}">
                  <a16:creationId xmlns:a16="http://schemas.microsoft.com/office/drawing/2014/main" id="{C84CECF2-FC01-4C4A-901F-AD3787BDF2BE}"/>
                </a:ext>
              </a:extLst>
            </p:cNvPr>
            <p:cNvCxnSpPr/>
            <p:nvPr/>
          </p:nvCxnSpPr>
          <p:spPr>
            <a:xfrm>
              <a:off x="414389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9" name="Straight Connector 28">
              <a:extLst>
                <a:ext uri="{FF2B5EF4-FFF2-40B4-BE49-F238E27FC236}">
                  <a16:creationId xmlns:a16="http://schemas.microsoft.com/office/drawing/2014/main" id="{EE8FB576-9B32-4C40-BDE6-9EC81E4D079A}"/>
                </a:ext>
              </a:extLst>
            </p:cNvPr>
            <p:cNvCxnSpPr/>
            <p:nvPr/>
          </p:nvCxnSpPr>
          <p:spPr>
            <a:xfrm>
              <a:off x="4241524"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0" name="Straight Connector 29">
              <a:extLst>
                <a:ext uri="{FF2B5EF4-FFF2-40B4-BE49-F238E27FC236}">
                  <a16:creationId xmlns:a16="http://schemas.microsoft.com/office/drawing/2014/main" id="{339B28C9-BE88-4245-B2E7-E2652D81CF54}"/>
                </a:ext>
              </a:extLst>
            </p:cNvPr>
            <p:cNvCxnSpPr/>
            <p:nvPr/>
          </p:nvCxnSpPr>
          <p:spPr>
            <a:xfrm>
              <a:off x="4324867"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1" name="Straight Connector 30">
              <a:extLst>
                <a:ext uri="{FF2B5EF4-FFF2-40B4-BE49-F238E27FC236}">
                  <a16:creationId xmlns:a16="http://schemas.microsoft.com/office/drawing/2014/main" id="{53DE509D-20DD-4055-87EC-B4398ABEB589}"/>
                </a:ext>
              </a:extLst>
            </p:cNvPr>
            <p:cNvCxnSpPr/>
            <p:nvPr/>
          </p:nvCxnSpPr>
          <p:spPr>
            <a:xfrm>
              <a:off x="4393923"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2" name="Straight Connector 31">
              <a:extLst>
                <a:ext uri="{FF2B5EF4-FFF2-40B4-BE49-F238E27FC236}">
                  <a16:creationId xmlns:a16="http://schemas.microsoft.com/office/drawing/2014/main" id="{D1F26F5C-1F24-43F2-AE78-88D12E615D49}"/>
                </a:ext>
              </a:extLst>
            </p:cNvPr>
            <p:cNvCxnSpPr/>
            <p:nvPr/>
          </p:nvCxnSpPr>
          <p:spPr>
            <a:xfrm>
              <a:off x="4453454"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3" name="Straight Connector 32">
              <a:extLst>
                <a:ext uri="{FF2B5EF4-FFF2-40B4-BE49-F238E27FC236}">
                  <a16:creationId xmlns:a16="http://schemas.microsoft.com/office/drawing/2014/main" id="{43EDC16E-8AC1-42BF-8B02-AD3DE97E6601}"/>
                </a:ext>
              </a:extLst>
            </p:cNvPr>
            <p:cNvCxnSpPr/>
            <p:nvPr/>
          </p:nvCxnSpPr>
          <p:spPr>
            <a:xfrm>
              <a:off x="450822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sp>
          <p:nvSpPr>
            <p:cNvPr id="37" name="TextBox 36">
              <a:extLst>
                <a:ext uri="{FF2B5EF4-FFF2-40B4-BE49-F238E27FC236}">
                  <a16:creationId xmlns:a16="http://schemas.microsoft.com/office/drawing/2014/main" id="{2299F24F-D6A6-4B6A-8E5D-6D488443E68B}"/>
                </a:ext>
              </a:extLst>
            </p:cNvPr>
            <p:cNvSpPr txBox="1"/>
            <p:nvPr/>
          </p:nvSpPr>
          <p:spPr>
            <a:xfrm>
              <a:off x="2011457" y="5915253"/>
              <a:ext cx="147476" cy="123111"/>
            </a:xfrm>
            <a:prstGeom prst="rect">
              <a:avLst/>
            </a:prstGeom>
            <a:noFill/>
          </p:spPr>
          <p:txBody>
            <a:bodyPr wrap="none" lIns="0" tIns="0" rIns="0" bIns="0" rtlCol="0" anchor="ctr">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800" b="0" i="0" u="none" strike="noStrike" kern="1200" cap="none" spc="0" normalizeH="0" baseline="0" noProof="0">
                  <a:ln>
                    <a:noFill/>
                  </a:ln>
                  <a:solidFill>
                    <a:prstClr val="black"/>
                  </a:solidFill>
                  <a:effectLst/>
                  <a:uLnTx/>
                  <a:uFillTx/>
                  <a:latin typeface="Calibri"/>
                  <a:ea typeface="+mn-ea"/>
                  <a:cs typeface="+mn-cs"/>
                </a:rPr>
                <a:t>0.1</a:t>
              </a:r>
            </a:p>
          </p:txBody>
        </p:sp>
        <p:sp>
          <p:nvSpPr>
            <p:cNvPr id="38" name="TextBox 37">
              <a:extLst>
                <a:ext uri="{FF2B5EF4-FFF2-40B4-BE49-F238E27FC236}">
                  <a16:creationId xmlns:a16="http://schemas.microsoft.com/office/drawing/2014/main" id="{AE1B835A-0621-4BA4-BAB0-DA09AA71F49E}"/>
                </a:ext>
              </a:extLst>
            </p:cNvPr>
            <p:cNvSpPr txBox="1"/>
            <p:nvPr/>
          </p:nvSpPr>
          <p:spPr>
            <a:xfrm>
              <a:off x="3180010" y="5915253"/>
              <a:ext cx="147476" cy="123111"/>
            </a:xfrm>
            <a:prstGeom prst="rect">
              <a:avLst/>
            </a:prstGeom>
            <a:noFill/>
          </p:spPr>
          <p:txBody>
            <a:bodyPr wrap="none" lIns="0" tIns="0" rIns="0" bIns="0" rtlCol="0" anchor="ctr">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800" b="0" i="0" u="none" strike="noStrike" kern="1200" cap="none" spc="0" normalizeH="0" baseline="0" noProof="0">
                  <a:ln>
                    <a:noFill/>
                  </a:ln>
                  <a:solidFill>
                    <a:prstClr val="black"/>
                  </a:solidFill>
                  <a:effectLst/>
                  <a:uLnTx/>
                  <a:uFillTx/>
                  <a:latin typeface="Calibri"/>
                  <a:ea typeface="+mn-ea"/>
                  <a:cs typeface="+mn-cs"/>
                </a:rPr>
                <a:t>1.0</a:t>
              </a:r>
            </a:p>
          </p:txBody>
        </p:sp>
        <p:sp>
          <p:nvSpPr>
            <p:cNvPr id="39" name="TextBox 38">
              <a:extLst>
                <a:ext uri="{FF2B5EF4-FFF2-40B4-BE49-F238E27FC236}">
                  <a16:creationId xmlns:a16="http://schemas.microsoft.com/office/drawing/2014/main" id="{DC9A45EF-7C1B-4518-B285-764287E31624}"/>
                </a:ext>
              </a:extLst>
            </p:cNvPr>
            <p:cNvSpPr txBox="1"/>
            <p:nvPr/>
          </p:nvSpPr>
          <p:spPr>
            <a:xfrm>
              <a:off x="4403638" y="5915253"/>
              <a:ext cx="201978" cy="123111"/>
            </a:xfrm>
            <a:prstGeom prst="rect">
              <a:avLst/>
            </a:prstGeom>
            <a:noFill/>
          </p:spPr>
          <p:txBody>
            <a:bodyPr wrap="none" lIns="0" tIns="0" rIns="0" bIns="0" rtlCol="0" anchor="ctr">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800" b="0" i="0" u="none" strike="noStrike" kern="1200" cap="none" spc="0" normalizeH="0" baseline="0" noProof="0">
                  <a:ln>
                    <a:noFill/>
                  </a:ln>
                  <a:solidFill>
                    <a:prstClr val="black"/>
                  </a:solidFill>
                  <a:effectLst/>
                  <a:uLnTx/>
                  <a:uFillTx/>
                  <a:latin typeface="Calibri"/>
                  <a:ea typeface="+mn-ea"/>
                  <a:cs typeface="+mn-cs"/>
                </a:rPr>
                <a:t>10.0</a:t>
              </a:r>
            </a:p>
          </p:txBody>
        </p:sp>
        <p:sp>
          <p:nvSpPr>
            <p:cNvPr id="40" name="TextBox 39">
              <a:extLst>
                <a:ext uri="{FF2B5EF4-FFF2-40B4-BE49-F238E27FC236}">
                  <a16:creationId xmlns:a16="http://schemas.microsoft.com/office/drawing/2014/main" id="{4650D473-5975-4F9F-A314-2DBEA94CB9EA}"/>
                </a:ext>
              </a:extLst>
            </p:cNvPr>
            <p:cNvSpPr txBox="1"/>
            <p:nvPr/>
          </p:nvSpPr>
          <p:spPr>
            <a:xfrm>
              <a:off x="2166371" y="6036954"/>
              <a:ext cx="1013099" cy="123111"/>
            </a:xfrm>
            <a:prstGeom prst="rect">
              <a:avLst/>
            </a:prstGeom>
            <a:noFill/>
          </p:spPr>
          <p:txBody>
            <a:bodyPr wrap="none" lIns="0" tIns="0" rIns="0" bIns="0" rtlCol="0" anchor="ctr">
              <a:spAutoFit/>
            </a:bodyPr>
            <a:lstStyle/>
            <a:p>
              <a:pPr marL="0" marR="0" lvl="0" indent="0" algn="r" defTabSz="914400" rtl="0" eaLnBrk="1" fontAlgn="auto" latinLnBrk="0" hangingPunct="1">
                <a:lnSpc>
                  <a:spcPct val="100000"/>
                </a:lnSpc>
                <a:spcBef>
                  <a:spcPts val="1200"/>
                </a:spcBef>
                <a:spcAft>
                  <a:spcPts val="0"/>
                </a:spcAft>
                <a:buClrTx/>
                <a:buSzPct val="100000"/>
                <a:buFontTx/>
                <a:buNone/>
                <a:tabLst/>
                <a:defRPr/>
              </a:pPr>
              <a:r>
                <a:rPr kumimoji="0" lang="en-US" sz="800" b="1" i="0" u="none" strike="noStrike" kern="1200" cap="none" spc="0" normalizeH="0" baseline="0" noProof="0" dirty="0">
                  <a:ln>
                    <a:noFill/>
                  </a:ln>
                  <a:solidFill>
                    <a:srgbClr val="FDA97D"/>
                  </a:solidFill>
                  <a:effectLst/>
                  <a:uLnTx/>
                  <a:uFillTx/>
                  <a:latin typeface="Arial" panose="020B0604020202020204" pitchFamily="34" charset="0"/>
                  <a:ea typeface="+mn-ea"/>
                  <a:cs typeface="Arial" panose="020B0604020202020204" pitchFamily="34" charset="0"/>
                </a:rPr>
                <a:t>Favors atezolizumab</a:t>
              </a:r>
            </a:p>
          </p:txBody>
        </p:sp>
        <p:sp>
          <p:nvSpPr>
            <p:cNvPr id="41" name="TextBox 40">
              <a:extLst>
                <a:ext uri="{FF2B5EF4-FFF2-40B4-BE49-F238E27FC236}">
                  <a16:creationId xmlns:a16="http://schemas.microsoft.com/office/drawing/2014/main" id="{ED7D229A-22E1-4123-AF05-C40D3CF8680B}"/>
                </a:ext>
              </a:extLst>
            </p:cNvPr>
            <p:cNvSpPr txBox="1"/>
            <p:nvPr/>
          </p:nvSpPr>
          <p:spPr>
            <a:xfrm>
              <a:off x="3407203" y="6042305"/>
              <a:ext cx="1375377" cy="123111"/>
            </a:xfrm>
            <a:prstGeom prst="rect">
              <a:avLst/>
            </a:prstGeom>
            <a:noFill/>
          </p:spPr>
          <p:txBody>
            <a:bodyPr wrap="none" lIns="0" tIns="0" rIns="0" bIns="0" rtlCol="0" anchor="ctr">
              <a:spAutoFit/>
            </a:bodyPr>
            <a:lstStyle/>
            <a:p>
              <a:pPr marL="0" marR="0" lvl="0" indent="0" algn="l" defTabSz="914400" rtl="0" eaLnBrk="1" fontAlgn="auto" latinLnBrk="0" hangingPunct="1">
                <a:lnSpc>
                  <a:spcPct val="100000"/>
                </a:lnSpc>
                <a:spcBef>
                  <a:spcPts val="1200"/>
                </a:spcBef>
                <a:spcAft>
                  <a:spcPts val="0"/>
                </a:spcAft>
                <a:buClrTx/>
                <a:buSzPct val="100000"/>
                <a:buFontTx/>
                <a:buNone/>
                <a:tabLst/>
                <a:defRPr/>
              </a:pPr>
              <a:r>
                <a:rPr kumimoji="0" lang="en-US" sz="800" b="1" i="0" u="none" strike="noStrike" kern="1200" cap="none" spc="0" normalizeH="0" baseline="0" noProof="0">
                  <a:ln>
                    <a:noFill/>
                  </a:ln>
                  <a:solidFill>
                    <a:srgbClr val="A69F9F"/>
                  </a:solidFill>
                  <a:effectLst/>
                  <a:uLnTx/>
                  <a:uFillTx/>
                  <a:latin typeface="Arial" panose="020B0604020202020204" pitchFamily="34" charset="0"/>
                  <a:ea typeface="+mn-ea"/>
                  <a:cs typeface="Arial" panose="020B0604020202020204" pitchFamily="34" charset="0"/>
                </a:rPr>
                <a:t>Favors best supportive care</a:t>
              </a:r>
            </a:p>
          </p:txBody>
        </p:sp>
        <p:cxnSp>
          <p:nvCxnSpPr>
            <p:cNvPr id="42" name="Straight Arrow Connector 41">
              <a:extLst>
                <a:ext uri="{FF2B5EF4-FFF2-40B4-BE49-F238E27FC236}">
                  <a16:creationId xmlns:a16="http://schemas.microsoft.com/office/drawing/2014/main" id="{61F9D918-9B7F-4A70-9E7A-E495F6486543}"/>
                </a:ext>
              </a:extLst>
            </p:cNvPr>
            <p:cNvCxnSpPr/>
            <p:nvPr/>
          </p:nvCxnSpPr>
          <p:spPr>
            <a:xfrm flipH="1">
              <a:off x="2346708" y="5991718"/>
              <a:ext cx="812008" cy="0"/>
            </a:xfrm>
            <a:prstGeom prst="straightConnector1">
              <a:avLst/>
            </a:prstGeom>
            <a:ln w="9525" cap="rnd">
              <a:solidFill>
                <a:schemeClr val="tx1">
                  <a:lumMod val="50000"/>
                </a:schemeClr>
              </a:solidFill>
              <a:tailEnd type="triangle"/>
            </a:ln>
          </p:spPr>
          <p:style>
            <a:lnRef idx="1">
              <a:srgbClr val="BE2BBB"/>
            </a:lnRef>
            <a:fillRef idx="0">
              <a:schemeClr val="accent1"/>
            </a:fillRef>
            <a:effectRef idx="0">
              <a:srgbClr val="000000"/>
            </a:effectRef>
            <a:fontRef idx="minor">
              <a:schemeClr val="lt1"/>
            </a:fontRef>
          </p:style>
        </p:cxnSp>
        <p:cxnSp>
          <p:nvCxnSpPr>
            <p:cNvPr id="43" name="Straight Arrow Connector 42">
              <a:extLst>
                <a:ext uri="{FF2B5EF4-FFF2-40B4-BE49-F238E27FC236}">
                  <a16:creationId xmlns:a16="http://schemas.microsoft.com/office/drawing/2014/main" id="{0777ACE0-3525-4EEC-A2E1-39B90EDAB64D}"/>
                </a:ext>
              </a:extLst>
            </p:cNvPr>
            <p:cNvCxnSpPr>
              <a:cxnSpLocks/>
            </p:cNvCxnSpPr>
            <p:nvPr/>
          </p:nvCxnSpPr>
          <p:spPr>
            <a:xfrm>
              <a:off x="3388379" y="5991718"/>
              <a:ext cx="812008" cy="0"/>
            </a:xfrm>
            <a:prstGeom prst="straightConnector1">
              <a:avLst/>
            </a:prstGeom>
            <a:ln w="9525" cap="rnd">
              <a:solidFill>
                <a:schemeClr val="tx1">
                  <a:lumMod val="50000"/>
                </a:schemeClr>
              </a:solidFill>
              <a:tailEnd type="triangle"/>
            </a:ln>
          </p:spPr>
          <p:style>
            <a:lnRef idx="1">
              <a:srgbClr val="BE2BBB"/>
            </a:lnRef>
            <a:fillRef idx="0">
              <a:schemeClr val="accent1"/>
            </a:fillRef>
            <a:effectRef idx="0">
              <a:srgbClr val="000000"/>
            </a:effectRef>
            <a:fontRef idx="minor">
              <a:schemeClr val="lt1"/>
            </a:fontRef>
          </p:style>
        </p:cxnSp>
        <p:cxnSp>
          <p:nvCxnSpPr>
            <p:cNvPr id="140" name="Straight Connector 139">
              <a:extLst>
                <a:ext uri="{FF2B5EF4-FFF2-40B4-BE49-F238E27FC236}">
                  <a16:creationId xmlns:a16="http://schemas.microsoft.com/office/drawing/2014/main" id="{D2CD4488-4707-469E-84B7-8A73A8E6CF46}"/>
                </a:ext>
              </a:extLst>
            </p:cNvPr>
            <p:cNvCxnSpPr>
              <a:cxnSpLocks/>
            </p:cNvCxnSpPr>
            <p:nvPr/>
          </p:nvCxnSpPr>
          <p:spPr>
            <a:xfrm>
              <a:off x="3300927" y="5862270"/>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grpSp>
        <p:nvGrpSpPr>
          <p:cNvPr id="141" name="Group 140">
            <a:extLst>
              <a:ext uri="{FF2B5EF4-FFF2-40B4-BE49-F238E27FC236}">
                <a16:creationId xmlns:a16="http://schemas.microsoft.com/office/drawing/2014/main" id="{4609886E-892D-4B27-86E5-FE510E6D5FB3}"/>
              </a:ext>
            </a:extLst>
          </p:cNvPr>
          <p:cNvGrpSpPr/>
          <p:nvPr/>
        </p:nvGrpSpPr>
        <p:grpSpPr>
          <a:xfrm>
            <a:off x="3042368" y="5156468"/>
            <a:ext cx="247880" cy="73706"/>
            <a:chOff x="8897719" y="2772851"/>
            <a:chExt cx="247880" cy="73706"/>
          </a:xfrm>
        </p:grpSpPr>
        <p:grpSp>
          <p:nvGrpSpPr>
            <p:cNvPr id="142" name="Group 141">
              <a:extLst>
                <a:ext uri="{FF2B5EF4-FFF2-40B4-BE49-F238E27FC236}">
                  <a16:creationId xmlns:a16="http://schemas.microsoft.com/office/drawing/2014/main" id="{F293BB0F-3BE3-4760-81FE-4604291979DA}"/>
                </a:ext>
              </a:extLst>
            </p:cNvPr>
            <p:cNvGrpSpPr/>
            <p:nvPr/>
          </p:nvGrpSpPr>
          <p:grpSpPr>
            <a:xfrm>
              <a:off x="8897719" y="2778371"/>
              <a:ext cx="247880" cy="58509"/>
              <a:chOff x="6876347" y="5143682"/>
              <a:chExt cx="233692" cy="45720"/>
            </a:xfrm>
          </p:grpSpPr>
          <p:cxnSp>
            <p:nvCxnSpPr>
              <p:cNvPr id="144" name="Straight Connector 143">
                <a:extLst>
                  <a:ext uri="{FF2B5EF4-FFF2-40B4-BE49-F238E27FC236}">
                    <a16:creationId xmlns:a16="http://schemas.microsoft.com/office/drawing/2014/main" id="{6DCE2EBF-EEE8-4E9A-9D9D-E6D0CCF198C3}"/>
                  </a:ext>
                </a:extLst>
              </p:cNvPr>
              <p:cNvCxnSpPr>
                <a:cxnSpLocks/>
              </p:cNvCxnSpPr>
              <p:nvPr/>
            </p:nvCxnSpPr>
            <p:spPr>
              <a:xfrm>
                <a:off x="6876347" y="5166542"/>
                <a:ext cx="233692"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45" name="Straight Connector 144">
                <a:extLst>
                  <a:ext uri="{FF2B5EF4-FFF2-40B4-BE49-F238E27FC236}">
                    <a16:creationId xmlns:a16="http://schemas.microsoft.com/office/drawing/2014/main" id="{3BCE088A-8F4E-4538-9833-D83B2D4B2D56}"/>
                  </a:ext>
                </a:extLst>
              </p:cNvPr>
              <p:cNvCxnSpPr>
                <a:cxnSpLocks/>
              </p:cNvCxnSpPr>
              <p:nvPr/>
            </p:nvCxnSpPr>
            <p:spPr>
              <a:xfrm>
                <a:off x="6876347"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46" name="Straight Connector 145">
                <a:extLst>
                  <a:ext uri="{FF2B5EF4-FFF2-40B4-BE49-F238E27FC236}">
                    <a16:creationId xmlns:a16="http://schemas.microsoft.com/office/drawing/2014/main" id="{DE0FC1B3-893F-437A-9C3F-DF082F1D8735}"/>
                  </a:ext>
                </a:extLst>
              </p:cNvPr>
              <p:cNvCxnSpPr>
                <a:cxnSpLocks/>
              </p:cNvCxnSpPr>
              <p:nvPr/>
            </p:nvCxnSpPr>
            <p:spPr>
              <a:xfrm>
                <a:off x="711003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43" name="Diamond 142">
              <a:extLst>
                <a:ext uri="{FF2B5EF4-FFF2-40B4-BE49-F238E27FC236}">
                  <a16:creationId xmlns:a16="http://schemas.microsoft.com/office/drawing/2014/main" id="{22DC65C9-98FE-4124-BA58-F9FD0D715EFD}"/>
                </a:ext>
              </a:extLst>
            </p:cNvPr>
            <p:cNvSpPr/>
            <p:nvPr/>
          </p:nvSpPr>
          <p:spPr>
            <a:xfrm>
              <a:off x="8991034" y="2772851"/>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sp>
        <p:nvSpPr>
          <p:cNvPr id="4" name="Title 3">
            <a:extLst>
              <a:ext uri="{FF2B5EF4-FFF2-40B4-BE49-F238E27FC236}">
                <a16:creationId xmlns:a16="http://schemas.microsoft.com/office/drawing/2014/main" id="{27BFB968-D7FE-4F3B-AF72-3B27BE7A6142}"/>
              </a:ext>
            </a:extLst>
          </p:cNvPr>
          <p:cNvSpPr>
            <a:spLocks noGrp="1"/>
          </p:cNvSpPr>
          <p:nvPr>
            <p:ph type="title"/>
          </p:nvPr>
        </p:nvSpPr>
        <p:spPr/>
        <p:txBody>
          <a:bodyPr>
            <a:normAutofit/>
          </a:bodyPr>
          <a:lstStyle/>
          <a:p>
            <a:r>
              <a:rPr lang="en-US" sz="2800" dirty="0"/>
              <a:t>IMpower010: Adjuvant Atezolizumab Shows Enriched Benefit With Increased PD-L1 Expression</a:t>
            </a:r>
          </a:p>
        </p:txBody>
      </p:sp>
      <p:grpSp>
        <p:nvGrpSpPr>
          <p:cNvPr id="34" name="Group 33">
            <a:extLst>
              <a:ext uri="{FF2B5EF4-FFF2-40B4-BE49-F238E27FC236}">
                <a16:creationId xmlns:a16="http://schemas.microsoft.com/office/drawing/2014/main" id="{AF509C88-3B48-4239-84A3-744D0140AD78}"/>
              </a:ext>
            </a:extLst>
          </p:cNvPr>
          <p:cNvGrpSpPr/>
          <p:nvPr/>
        </p:nvGrpSpPr>
        <p:grpSpPr>
          <a:xfrm>
            <a:off x="3174645" y="1591608"/>
            <a:ext cx="125881" cy="4389120"/>
            <a:chOff x="9035618" y="2098840"/>
            <a:chExt cx="125881" cy="3440108"/>
          </a:xfrm>
        </p:grpSpPr>
        <p:cxnSp>
          <p:nvCxnSpPr>
            <p:cNvPr id="35" name="Straight Connector 34">
              <a:extLst>
                <a:ext uri="{FF2B5EF4-FFF2-40B4-BE49-F238E27FC236}">
                  <a16:creationId xmlns:a16="http://schemas.microsoft.com/office/drawing/2014/main" id="{535AB7A5-F313-4374-ACDC-C2C789800C40}"/>
                </a:ext>
              </a:extLst>
            </p:cNvPr>
            <p:cNvCxnSpPr>
              <a:cxnSpLocks/>
            </p:cNvCxnSpPr>
            <p:nvPr/>
          </p:nvCxnSpPr>
          <p:spPr>
            <a:xfrm>
              <a:off x="9161499" y="2098840"/>
              <a:ext cx="0" cy="3440108"/>
            </a:xfrm>
            <a:prstGeom prst="line">
              <a:avLst/>
            </a:prstGeom>
            <a:ln w="9525" cap="rnd">
              <a:solidFill>
                <a:schemeClr val="accent1"/>
              </a:solidFill>
            </a:ln>
          </p:spPr>
          <p:style>
            <a:lnRef idx="1">
              <a:srgbClr val="BE2BBB"/>
            </a:lnRef>
            <a:fillRef idx="0">
              <a:schemeClr val="accent1"/>
            </a:fillRef>
            <a:effectRef idx="0">
              <a:srgbClr val="000000"/>
            </a:effectRef>
            <a:fontRef idx="minor">
              <a:schemeClr val="lt1"/>
            </a:fontRef>
          </p:style>
        </p:cxnSp>
        <p:cxnSp>
          <p:nvCxnSpPr>
            <p:cNvPr id="36" name="Straight Connector 35">
              <a:extLst>
                <a:ext uri="{FF2B5EF4-FFF2-40B4-BE49-F238E27FC236}">
                  <a16:creationId xmlns:a16="http://schemas.microsoft.com/office/drawing/2014/main" id="{1C7EB1CD-F6BD-415B-AB5E-2F5F02245374}"/>
                </a:ext>
              </a:extLst>
            </p:cNvPr>
            <p:cNvCxnSpPr>
              <a:cxnSpLocks/>
            </p:cNvCxnSpPr>
            <p:nvPr/>
          </p:nvCxnSpPr>
          <p:spPr>
            <a:xfrm>
              <a:off x="9035618" y="2098840"/>
              <a:ext cx="0" cy="3440108"/>
            </a:xfrm>
            <a:prstGeom prst="line">
              <a:avLst/>
            </a:prstGeom>
            <a:ln w="9525" cap="rnd">
              <a:solidFill>
                <a:schemeClr val="accent1"/>
              </a:solidFill>
              <a:prstDash val="dash"/>
            </a:ln>
          </p:spPr>
          <p:style>
            <a:lnRef idx="1">
              <a:srgbClr val="BE2BBB"/>
            </a:lnRef>
            <a:fillRef idx="0">
              <a:schemeClr val="accent1"/>
            </a:fillRef>
            <a:effectRef idx="0">
              <a:srgbClr val="000000"/>
            </a:effectRef>
            <a:fontRef idx="minor">
              <a:schemeClr val="lt1"/>
            </a:fontRef>
          </p:style>
        </p:cxnSp>
      </p:grpSp>
      <p:grpSp>
        <p:nvGrpSpPr>
          <p:cNvPr id="44" name="Group 43">
            <a:extLst>
              <a:ext uri="{FF2B5EF4-FFF2-40B4-BE49-F238E27FC236}">
                <a16:creationId xmlns:a16="http://schemas.microsoft.com/office/drawing/2014/main" id="{62E0F705-2658-4A28-AD41-1BBDDE4DC073}"/>
              </a:ext>
            </a:extLst>
          </p:cNvPr>
          <p:cNvGrpSpPr>
            <a:grpSpLocks/>
          </p:cNvGrpSpPr>
          <p:nvPr/>
        </p:nvGrpSpPr>
        <p:grpSpPr>
          <a:xfrm>
            <a:off x="3039233" y="1774120"/>
            <a:ext cx="274320" cy="73706"/>
            <a:chOff x="8900206" y="2696923"/>
            <a:chExt cx="274320" cy="73706"/>
          </a:xfrm>
        </p:grpSpPr>
        <p:grpSp>
          <p:nvGrpSpPr>
            <p:cNvPr id="45" name="Group 44">
              <a:extLst>
                <a:ext uri="{FF2B5EF4-FFF2-40B4-BE49-F238E27FC236}">
                  <a16:creationId xmlns:a16="http://schemas.microsoft.com/office/drawing/2014/main" id="{125A49E3-AB0A-430D-B48F-94309FBCEEAD}"/>
                </a:ext>
              </a:extLst>
            </p:cNvPr>
            <p:cNvGrpSpPr>
              <a:grpSpLocks/>
            </p:cNvGrpSpPr>
            <p:nvPr/>
          </p:nvGrpSpPr>
          <p:grpSpPr>
            <a:xfrm>
              <a:off x="8900206" y="2702109"/>
              <a:ext cx="274320" cy="58509"/>
              <a:chOff x="6977935" y="5143682"/>
              <a:chExt cx="477656" cy="45720"/>
            </a:xfrm>
          </p:grpSpPr>
          <p:cxnSp>
            <p:nvCxnSpPr>
              <p:cNvPr id="47" name="Straight Connector 46">
                <a:extLst>
                  <a:ext uri="{FF2B5EF4-FFF2-40B4-BE49-F238E27FC236}">
                    <a16:creationId xmlns:a16="http://schemas.microsoft.com/office/drawing/2014/main" id="{E9868286-119A-461F-9ED2-0CD13688966E}"/>
                  </a:ext>
                </a:extLst>
              </p:cNvPr>
              <p:cNvCxnSpPr>
                <a:cxnSpLocks/>
              </p:cNvCxnSpPr>
              <p:nvPr/>
            </p:nvCxnSpPr>
            <p:spPr>
              <a:xfrm>
                <a:off x="6977935" y="5166542"/>
                <a:ext cx="477656"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48" name="Straight Connector 47">
                <a:extLst>
                  <a:ext uri="{FF2B5EF4-FFF2-40B4-BE49-F238E27FC236}">
                    <a16:creationId xmlns:a16="http://schemas.microsoft.com/office/drawing/2014/main" id="{6CC02D6E-AE27-4920-A2FD-C32F15D70DD8}"/>
                  </a:ext>
                </a:extLst>
              </p:cNvPr>
              <p:cNvCxnSpPr>
                <a:cxnSpLocks/>
              </p:cNvCxnSpPr>
              <p:nvPr/>
            </p:nvCxnSpPr>
            <p:spPr>
              <a:xfrm>
                <a:off x="6977935"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49" name="Straight Connector 48">
                <a:extLst>
                  <a:ext uri="{FF2B5EF4-FFF2-40B4-BE49-F238E27FC236}">
                    <a16:creationId xmlns:a16="http://schemas.microsoft.com/office/drawing/2014/main" id="{B751C6C4-1FD6-4D53-8DED-DFA6C1AF0657}"/>
                  </a:ext>
                </a:extLst>
              </p:cNvPr>
              <p:cNvCxnSpPr>
                <a:cxnSpLocks/>
              </p:cNvCxnSpPr>
              <p:nvPr/>
            </p:nvCxnSpPr>
            <p:spPr>
              <a:xfrm>
                <a:off x="7455591"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46" name="Diamond 45">
              <a:extLst>
                <a:ext uri="{FF2B5EF4-FFF2-40B4-BE49-F238E27FC236}">
                  <a16:creationId xmlns:a16="http://schemas.microsoft.com/office/drawing/2014/main" id="{3D357D65-EFC4-4F5E-9437-15902B7754C0}"/>
                </a:ext>
              </a:extLst>
            </p:cNvPr>
            <p:cNvSpPr>
              <a:spLocks/>
            </p:cNvSpPr>
            <p:nvPr/>
          </p:nvSpPr>
          <p:spPr>
            <a:xfrm>
              <a:off x="9000455" y="2696923"/>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50" name="Group 49">
            <a:extLst>
              <a:ext uri="{FF2B5EF4-FFF2-40B4-BE49-F238E27FC236}">
                <a16:creationId xmlns:a16="http://schemas.microsoft.com/office/drawing/2014/main" id="{78800EE5-294B-43BB-BCE3-51CF9B7DC7F8}"/>
              </a:ext>
            </a:extLst>
          </p:cNvPr>
          <p:cNvGrpSpPr>
            <a:grpSpLocks/>
          </p:cNvGrpSpPr>
          <p:nvPr/>
        </p:nvGrpSpPr>
        <p:grpSpPr>
          <a:xfrm>
            <a:off x="2973926" y="1945648"/>
            <a:ext cx="357867" cy="73706"/>
            <a:chOff x="8834899" y="2845574"/>
            <a:chExt cx="357867" cy="73706"/>
          </a:xfrm>
        </p:grpSpPr>
        <p:grpSp>
          <p:nvGrpSpPr>
            <p:cNvPr id="51" name="Group 50">
              <a:extLst>
                <a:ext uri="{FF2B5EF4-FFF2-40B4-BE49-F238E27FC236}">
                  <a16:creationId xmlns:a16="http://schemas.microsoft.com/office/drawing/2014/main" id="{5E31A618-4DFB-4889-84C0-F503D3CB79FE}"/>
                </a:ext>
              </a:extLst>
            </p:cNvPr>
            <p:cNvGrpSpPr>
              <a:grpSpLocks/>
            </p:cNvGrpSpPr>
            <p:nvPr/>
          </p:nvGrpSpPr>
          <p:grpSpPr>
            <a:xfrm>
              <a:off x="8834899" y="2850914"/>
              <a:ext cx="357867" cy="58509"/>
              <a:chOff x="6918554" y="5143682"/>
              <a:chExt cx="500940" cy="45720"/>
            </a:xfrm>
          </p:grpSpPr>
          <p:cxnSp>
            <p:nvCxnSpPr>
              <p:cNvPr id="53" name="Straight Connector 52">
                <a:extLst>
                  <a:ext uri="{FF2B5EF4-FFF2-40B4-BE49-F238E27FC236}">
                    <a16:creationId xmlns:a16="http://schemas.microsoft.com/office/drawing/2014/main" id="{462AB647-153A-4260-823C-71A23F3EAFDA}"/>
                  </a:ext>
                </a:extLst>
              </p:cNvPr>
              <p:cNvCxnSpPr>
                <a:cxnSpLocks/>
              </p:cNvCxnSpPr>
              <p:nvPr/>
            </p:nvCxnSpPr>
            <p:spPr>
              <a:xfrm>
                <a:off x="6918554" y="5166542"/>
                <a:ext cx="50094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54" name="Straight Connector 53">
                <a:extLst>
                  <a:ext uri="{FF2B5EF4-FFF2-40B4-BE49-F238E27FC236}">
                    <a16:creationId xmlns:a16="http://schemas.microsoft.com/office/drawing/2014/main" id="{C57C8DEC-44E9-4769-95E0-A08207B46E4E}"/>
                  </a:ext>
                </a:extLst>
              </p:cNvPr>
              <p:cNvCxnSpPr>
                <a:cxnSpLocks/>
              </p:cNvCxnSpPr>
              <p:nvPr/>
            </p:nvCxnSpPr>
            <p:spPr>
              <a:xfrm>
                <a:off x="6918554"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55" name="Straight Connector 54">
                <a:extLst>
                  <a:ext uri="{FF2B5EF4-FFF2-40B4-BE49-F238E27FC236}">
                    <a16:creationId xmlns:a16="http://schemas.microsoft.com/office/drawing/2014/main" id="{C4F5BD78-481E-4840-B608-1C6613E758DD}"/>
                  </a:ext>
                </a:extLst>
              </p:cNvPr>
              <p:cNvCxnSpPr>
                <a:cxnSpLocks/>
              </p:cNvCxnSpPr>
              <p:nvPr/>
            </p:nvCxnSpPr>
            <p:spPr>
              <a:xfrm>
                <a:off x="7419494"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52" name="Diamond 51">
              <a:extLst>
                <a:ext uri="{FF2B5EF4-FFF2-40B4-BE49-F238E27FC236}">
                  <a16:creationId xmlns:a16="http://schemas.microsoft.com/office/drawing/2014/main" id="{C4412109-DEE0-4248-86F4-B36655B2F254}"/>
                </a:ext>
              </a:extLst>
            </p:cNvPr>
            <p:cNvSpPr>
              <a:spLocks/>
            </p:cNvSpPr>
            <p:nvPr/>
          </p:nvSpPr>
          <p:spPr>
            <a:xfrm>
              <a:off x="8976921" y="2845574"/>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56" name="Group 55">
            <a:extLst>
              <a:ext uri="{FF2B5EF4-FFF2-40B4-BE49-F238E27FC236}">
                <a16:creationId xmlns:a16="http://schemas.microsoft.com/office/drawing/2014/main" id="{5AC99CBC-DCA6-41A6-B652-5EB4A33D7CF1}"/>
              </a:ext>
            </a:extLst>
          </p:cNvPr>
          <p:cNvGrpSpPr>
            <a:grpSpLocks/>
          </p:cNvGrpSpPr>
          <p:nvPr/>
        </p:nvGrpSpPr>
        <p:grpSpPr>
          <a:xfrm>
            <a:off x="3030912" y="2235414"/>
            <a:ext cx="265176" cy="73706"/>
            <a:chOff x="8891885" y="3127280"/>
            <a:chExt cx="265176" cy="73706"/>
          </a:xfrm>
        </p:grpSpPr>
        <p:grpSp>
          <p:nvGrpSpPr>
            <p:cNvPr id="57" name="Group 56">
              <a:extLst>
                <a:ext uri="{FF2B5EF4-FFF2-40B4-BE49-F238E27FC236}">
                  <a16:creationId xmlns:a16="http://schemas.microsoft.com/office/drawing/2014/main" id="{E856E21E-5EDE-4D13-85F4-87A452963291}"/>
                </a:ext>
              </a:extLst>
            </p:cNvPr>
            <p:cNvGrpSpPr>
              <a:grpSpLocks/>
            </p:cNvGrpSpPr>
            <p:nvPr/>
          </p:nvGrpSpPr>
          <p:grpSpPr>
            <a:xfrm>
              <a:off x="8891885" y="3134372"/>
              <a:ext cx="265176" cy="58509"/>
              <a:chOff x="6919444" y="5143682"/>
              <a:chExt cx="476719" cy="45720"/>
            </a:xfrm>
          </p:grpSpPr>
          <p:cxnSp>
            <p:nvCxnSpPr>
              <p:cNvPr id="59" name="Straight Connector 58">
                <a:extLst>
                  <a:ext uri="{FF2B5EF4-FFF2-40B4-BE49-F238E27FC236}">
                    <a16:creationId xmlns:a16="http://schemas.microsoft.com/office/drawing/2014/main" id="{3B1A0C2E-272B-4EAF-B2D4-75C1596195C2}"/>
                  </a:ext>
                </a:extLst>
              </p:cNvPr>
              <p:cNvCxnSpPr>
                <a:cxnSpLocks/>
              </p:cNvCxnSpPr>
              <p:nvPr/>
            </p:nvCxnSpPr>
            <p:spPr>
              <a:xfrm>
                <a:off x="6919444" y="5166542"/>
                <a:ext cx="476719"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60" name="Straight Connector 59">
                <a:extLst>
                  <a:ext uri="{FF2B5EF4-FFF2-40B4-BE49-F238E27FC236}">
                    <a16:creationId xmlns:a16="http://schemas.microsoft.com/office/drawing/2014/main" id="{EED1C51C-A440-4DFD-895A-F2AD094F0554}"/>
                  </a:ext>
                </a:extLst>
              </p:cNvPr>
              <p:cNvCxnSpPr>
                <a:cxnSpLocks/>
              </p:cNvCxnSpPr>
              <p:nvPr/>
            </p:nvCxnSpPr>
            <p:spPr>
              <a:xfrm>
                <a:off x="6919444"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61" name="Straight Connector 60">
                <a:extLst>
                  <a:ext uri="{FF2B5EF4-FFF2-40B4-BE49-F238E27FC236}">
                    <a16:creationId xmlns:a16="http://schemas.microsoft.com/office/drawing/2014/main" id="{C3C0DB1A-A7E7-42B8-81D5-AA17488FC507}"/>
                  </a:ext>
                </a:extLst>
              </p:cNvPr>
              <p:cNvCxnSpPr>
                <a:cxnSpLocks/>
              </p:cNvCxnSpPr>
              <p:nvPr/>
            </p:nvCxnSpPr>
            <p:spPr>
              <a:xfrm>
                <a:off x="739616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58" name="Diamond 57">
              <a:extLst>
                <a:ext uri="{FF2B5EF4-FFF2-40B4-BE49-F238E27FC236}">
                  <a16:creationId xmlns:a16="http://schemas.microsoft.com/office/drawing/2014/main" id="{3C201FD7-3753-4763-B012-975743F3E993}"/>
                </a:ext>
              </a:extLst>
            </p:cNvPr>
            <p:cNvSpPr>
              <a:spLocks/>
            </p:cNvSpPr>
            <p:nvPr/>
          </p:nvSpPr>
          <p:spPr>
            <a:xfrm>
              <a:off x="8987562" y="3127280"/>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62" name="Group 61">
            <a:extLst>
              <a:ext uri="{FF2B5EF4-FFF2-40B4-BE49-F238E27FC236}">
                <a16:creationId xmlns:a16="http://schemas.microsoft.com/office/drawing/2014/main" id="{669E6C2F-76DB-40A7-BD78-9C28EBF8E779}"/>
              </a:ext>
            </a:extLst>
          </p:cNvPr>
          <p:cNvGrpSpPr>
            <a:grpSpLocks/>
          </p:cNvGrpSpPr>
          <p:nvPr/>
        </p:nvGrpSpPr>
        <p:grpSpPr>
          <a:xfrm>
            <a:off x="3010112" y="2398232"/>
            <a:ext cx="355012" cy="73706"/>
            <a:chOff x="8871085" y="3271244"/>
            <a:chExt cx="355012" cy="73706"/>
          </a:xfrm>
        </p:grpSpPr>
        <p:grpSp>
          <p:nvGrpSpPr>
            <p:cNvPr id="63" name="Group 62">
              <a:extLst>
                <a:ext uri="{FF2B5EF4-FFF2-40B4-BE49-F238E27FC236}">
                  <a16:creationId xmlns:a16="http://schemas.microsoft.com/office/drawing/2014/main" id="{AC8142BA-A50D-4A41-B241-073622AAD61A}"/>
                </a:ext>
              </a:extLst>
            </p:cNvPr>
            <p:cNvGrpSpPr>
              <a:grpSpLocks/>
            </p:cNvGrpSpPr>
            <p:nvPr/>
          </p:nvGrpSpPr>
          <p:grpSpPr>
            <a:xfrm>
              <a:off x="8871085" y="3276958"/>
              <a:ext cx="355012" cy="58509"/>
              <a:chOff x="7019096" y="5143682"/>
              <a:chExt cx="484259" cy="45720"/>
            </a:xfrm>
          </p:grpSpPr>
          <p:cxnSp>
            <p:nvCxnSpPr>
              <p:cNvPr id="65" name="Straight Connector 64">
                <a:extLst>
                  <a:ext uri="{FF2B5EF4-FFF2-40B4-BE49-F238E27FC236}">
                    <a16:creationId xmlns:a16="http://schemas.microsoft.com/office/drawing/2014/main" id="{AE09DD75-C3C0-4BF7-941F-98203F825E63}"/>
                  </a:ext>
                </a:extLst>
              </p:cNvPr>
              <p:cNvCxnSpPr>
                <a:cxnSpLocks/>
              </p:cNvCxnSpPr>
              <p:nvPr/>
            </p:nvCxnSpPr>
            <p:spPr>
              <a:xfrm>
                <a:off x="7019096" y="5166542"/>
                <a:ext cx="473974"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66" name="Straight Connector 65">
                <a:extLst>
                  <a:ext uri="{FF2B5EF4-FFF2-40B4-BE49-F238E27FC236}">
                    <a16:creationId xmlns:a16="http://schemas.microsoft.com/office/drawing/2014/main" id="{FDA7CA7F-3CED-4782-885C-4B2166B99687}"/>
                  </a:ext>
                </a:extLst>
              </p:cNvPr>
              <p:cNvCxnSpPr>
                <a:cxnSpLocks/>
              </p:cNvCxnSpPr>
              <p:nvPr/>
            </p:nvCxnSpPr>
            <p:spPr>
              <a:xfrm>
                <a:off x="7019096"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67" name="Straight Connector 66">
                <a:extLst>
                  <a:ext uri="{FF2B5EF4-FFF2-40B4-BE49-F238E27FC236}">
                    <a16:creationId xmlns:a16="http://schemas.microsoft.com/office/drawing/2014/main" id="{F9FD9AFA-0F50-4BF7-A5B2-85F0BFBBFFAD}"/>
                  </a:ext>
                </a:extLst>
              </p:cNvPr>
              <p:cNvCxnSpPr>
                <a:cxnSpLocks/>
              </p:cNvCxnSpPr>
              <p:nvPr/>
            </p:nvCxnSpPr>
            <p:spPr>
              <a:xfrm>
                <a:off x="7503355"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64" name="Diamond 63">
              <a:extLst>
                <a:ext uri="{FF2B5EF4-FFF2-40B4-BE49-F238E27FC236}">
                  <a16:creationId xmlns:a16="http://schemas.microsoft.com/office/drawing/2014/main" id="{3E3A37C0-776A-4FC5-9083-CD5DA595D357}"/>
                </a:ext>
              </a:extLst>
            </p:cNvPr>
            <p:cNvSpPr>
              <a:spLocks/>
            </p:cNvSpPr>
            <p:nvPr/>
          </p:nvSpPr>
          <p:spPr>
            <a:xfrm>
              <a:off x="9007913" y="3271244"/>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68" name="Group 67">
            <a:extLst>
              <a:ext uri="{FF2B5EF4-FFF2-40B4-BE49-F238E27FC236}">
                <a16:creationId xmlns:a16="http://schemas.microsoft.com/office/drawing/2014/main" id="{A7230F6C-CB4A-4F56-B599-34EDCF2BE9CE}"/>
              </a:ext>
            </a:extLst>
          </p:cNvPr>
          <p:cNvGrpSpPr>
            <a:grpSpLocks/>
          </p:cNvGrpSpPr>
          <p:nvPr/>
        </p:nvGrpSpPr>
        <p:grpSpPr>
          <a:xfrm>
            <a:off x="3044818" y="2695000"/>
            <a:ext cx="256675" cy="73706"/>
            <a:chOff x="8905791" y="3556174"/>
            <a:chExt cx="256675" cy="73706"/>
          </a:xfrm>
        </p:grpSpPr>
        <p:grpSp>
          <p:nvGrpSpPr>
            <p:cNvPr id="69" name="Group 68">
              <a:extLst>
                <a:ext uri="{FF2B5EF4-FFF2-40B4-BE49-F238E27FC236}">
                  <a16:creationId xmlns:a16="http://schemas.microsoft.com/office/drawing/2014/main" id="{6DBD5C33-EF9B-49FF-B7C8-95DF3C7981C9}"/>
                </a:ext>
              </a:extLst>
            </p:cNvPr>
            <p:cNvGrpSpPr>
              <a:grpSpLocks/>
            </p:cNvGrpSpPr>
            <p:nvPr/>
          </p:nvGrpSpPr>
          <p:grpSpPr>
            <a:xfrm>
              <a:off x="8905791" y="3562553"/>
              <a:ext cx="256675" cy="58509"/>
              <a:chOff x="7015978" y="5143682"/>
              <a:chExt cx="473648" cy="45720"/>
            </a:xfrm>
          </p:grpSpPr>
          <p:cxnSp>
            <p:nvCxnSpPr>
              <p:cNvPr id="71" name="Straight Connector 70">
                <a:extLst>
                  <a:ext uri="{FF2B5EF4-FFF2-40B4-BE49-F238E27FC236}">
                    <a16:creationId xmlns:a16="http://schemas.microsoft.com/office/drawing/2014/main" id="{71BB9D65-0549-4D8B-B3AD-00309A3063B4}"/>
                  </a:ext>
                </a:extLst>
              </p:cNvPr>
              <p:cNvCxnSpPr>
                <a:cxnSpLocks/>
              </p:cNvCxnSpPr>
              <p:nvPr/>
            </p:nvCxnSpPr>
            <p:spPr>
              <a:xfrm>
                <a:off x="7017165" y="5166542"/>
                <a:ext cx="472461"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72" name="Straight Connector 71">
                <a:extLst>
                  <a:ext uri="{FF2B5EF4-FFF2-40B4-BE49-F238E27FC236}">
                    <a16:creationId xmlns:a16="http://schemas.microsoft.com/office/drawing/2014/main" id="{BC38DF38-DEA1-441A-8E97-CC2831294C9F}"/>
                  </a:ext>
                </a:extLst>
              </p:cNvPr>
              <p:cNvCxnSpPr>
                <a:cxnSpLocks/>
              </p:cNvCxnSpPr>
              <p:nvPr/>
            </p:nvCxnSpPr>
            <p:spPr>
              <a:xfrm>
                <a:off x="7015978"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73" name="Straight Connector 72">
                <a:extLst>
                  <a:ext uri="{FF2B5EF4-FFF2-40B4-BE49-F238E27FC236}">
                    <a16:creationId xmlns:a16="http://schemas.microsoft.com/office/drawing/2014/main" id="{63EA0F71-D07F-429E-A05A-4575363296B6}"/>
                  </a:ext>
                </a:extLst>
              </p:cNvPr>
              <p:cNvCxnSpPr>
                <a:cxnSpLocks/>
              </p:cNvCxnSpPr>
              <p:nvPr/>
            </p:nvCxnSpPr>
            <p:spPr>
              <a:xfrm>
                <a:off x="7488441"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70" name="Diamond 69">
              <a:extLst>
                <a:ext uri="{FF2B5EF4-FFF2-40B4-BE49-F238E27FC236}">
                  <a16:creationId xmlns:a16="http://schemas.microsoft.com/office/drawing/2014/main" id="{5495C8D0-5494-438F-A3D7-29D110AD521E}"/>
                </a:ext>
              </a:extLst>
            </p:cNvPr>
            <p:cNvSpPr>
              <a:spLocks/>
            </p:cNvSpPr>
            <p:nvPr/>
          </p:nvSpPr>
          <p:spPr>
            <a:xfrm>
              <a:off x="8997539" y="3556174"/>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74" name="Group 73">
            <a:extLst>
              <a:ext uri="{FF2B5EF4-FFF2-40B4-BE49-F238E27FC236}">
                <a16:creationId xmlns:a16="http://schemas.microsoft.com/office/drawing/2014/main" id="{ED19915C-E613-450B-B593-D8D4E3705A7C}"/>
              </a:ext>
            </a:extLst>
          </p:cNvPr>
          <p:cNvGrpSpPr>
            <a:grpSpLocks/>
          </p:cNvGrpSpPr>
          <p:nvPr/>
        </p:nvGrpSpPr>
        <p:grpSpPr>
          <a:xfrm>
            <a:off x="2994174" y="2843765"/>
            <a:ext cx="411482" cy="73706"/>
            <a:chOff x="8855147" y="3696511"/>
            <a:chExt cx="411482" cy="73706"/>
          </a:xfrm>
        </p:grpSpPr>
        <p:grpSp>
          <p:nvGrpSpPr>
            <p:cNvPr id="75" name="Group 74">
              <a:extLst>
                <a:ext uri="{FF2B5EF4-FFF2-40B4-BE49-F238E27FC236}">
                  <a16:creationId xmlns:a16="http://schemas.microsoft.com/office/drawing/2014/main" id="{CC9166FD-B879-49AD-99A6-3A1926B60309}"/>
                </a:ext>
              </a:extLst>
            </p:cNvPr>
            <p:cNvGrpSpPr>
              <a:grpSpLocks/>
            </p:cNvGrpSpPr>
            <p:nvPr/>
          </p:nvGrpSpPr>
          <p:grpSpPr>
            <a:xfrm>
              <a:off x="8855147" y="3702078"/>
              <a:ext cx="411482" cy="58509"/>
              <a:chOff x="6983139" y="5143682"/>
              <a:chExt cx="492899" cy="45720"/>
            </a:xfrm>
          </p:grpSpPr>
          <p:cxnSp>
            <p:nvCxnSpPr>
              <p:cNvPr id="77" name="Straight Connector 76">
                <a:extLst>
                  <a:ext uri="{FF2B5EF4-FFF2-40B4-BE49-F238E27FC236}">
                    <a16:creationId xmlns:a16="http://schemas.microsoft.com/office/drawing/2014/main" id="{292FCBBD-DC54-4E31-9ECA-281286AE8097}"/>
                  </a:ext>
                </a:extLst>
              </p:cNvPr>
              <p:cNvCxnSpPr>
                <a:cxnSpLocks/>
              </p:cNvCxnSpPr>
              <p:nvPr/>
            </p:nvCxnSpPr>
            <p:spPr>
              <a:xfrm>
                <a:off x="6983141" y="5166542"/>
                <a:ext cx="492897"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78" name="Straight Connector 77">
                <a:extLst>
                  <a:ext uri="{FF2B5EF4-FFF2-40B4-BE49-F238E27FC236}">
                    <a16:creationId xmlns:a16="http://schemas.microsoft.com/office/drawing/2014/main" id="{144143C7-18A3-4E18-A706-FBEA6BE24EB7}"/>
                  </a:ext>
                </a:extLst>
              </p:cNvPr>
              <p:cNvCxnSpPr>
                <a:cxnSpLocks/>
              </p:cNvCxnSpPr>
              <p:nvPr/>
            </p:nvCxnSpPr>
            <p:spPr>
              <a:xfrm>
                <a:off x="698313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79" name="Straight Connector 78">
                <a:extLst>
                  <a:ext uri="{FF2B5EF4-FFF2-40B4-BE49-F238E27FC236}">
                    <a16:creationId xmlns:a16="http://schemas.microsoft.com/office/drawing/2014/main" id="{1B5E7D2A-026C-4F1A-90AA-4F7B678C3C3E}"/>
                  </a:ext>
                </a:extLst>
              </p:cNvPr>
              <p:cNvCxnSpPr>
                <a:cxnSpLocks/>
              </p:cNvCxnSpPr>
              <p:nvPr/>
            </p:nvCxnSpPr>
            <p:spPr>
              <a:xfrm>
                <a:off x="747603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76" name="Diamond 75">
              <a:extLst>
                <a:ext uri="{FF2B5EF4-FFF2-40B4-BE49-F238E27FC236}">
                  <a16:creationId xmlns:a16="http://schemas.microsoft.com/office/drawing/2014/main" id="{72335AE4-F774-4E2F-825E-3DBCAA01F920}"/>
                </a:ext>
              </a:extLst>
            </p:cNvPr>
            <p:cNvSpPr>
              <a:spLocks/>
            </p:cNvSpPr>
            <p:nvPr/>
          </p:nvSpPr>
          <p:spPr>
            <a:xfrm>
              <a:off x="9023969" y="3696511"/>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86" name="Group 85">
            <a:extLst>
              <a:ext uri="{FF2B5EF4-FFF2-40B4-BE49-F238E27FC236}">
                <a16:creationId xmlns:a16="http://schemas.microsoft.com/office/drawing/2014/main" id="{78F5F2EC-BABA-4576-87FA-F3AD99DAC145}"/>
              </a:ext>
            </a:extLst>
          </p:cNvPr>
          <p:cNvGrpSpPr>
            <a:grpSpLocks/>
          </p:cNvGrpSpPr>
          <p:nvPr/>
        </p:nvGrpSpPr>
        <p:grpSpPr>
          <a:xfrm>
            <a:off x="2992908" y="3314039"/>
            <a:ext cx="429396" cy="73706"/>
            <a:chOff x="8853881" y="4119424"/>
            <a:chExt cx="429396" cy="73706"/>
          </a:xfrm>
        </p:grpSpPr>
        <p:grpSp>
          <p:nvGrpSpPr>
            <p:cNvPr id="87" name="Group 86">
              <a:extLst>
                <a:ext uri="{FF2B5EF4-FFF2-40B4-BE49-F238E27FC236}">
                  <a16:creationId xmlns:a16="http://schemas.microsoft.com/office/drawing/2014/main" id="{57C93197-6483-451A-974F-2E81644539E7}"/>
                </a:ext>
              </a:extLst>
            </p:cNvPr>
            <p:cNvGrpSpPr>
              <a:grpSpLocks/>
            </p:cNvGrpSpPr>
            <p:nvPr/>
          </p:nvGrpSpPr>
          <p:grpSpPr>
            <a:xfrm>
              <a:off x="8853881" y="4126877"/>
              <a:ext cx="429396" cy="58509"/>
              <a:chOff x="6910501" y="5143682"/>
              <a:chExt cx="759398" cy="45720"/>
            </a:xfrm>
          </p:grpSpPr>
          <p:cxnSp>
            <p:nvCxnSpPr>
              <p:cNvPr id="89" name="Straight Connector 88">
                <a:extLst>
                  <a:ext uri="{FF2B5EF4-FFF2-40B4-BE49-F238E27FC236}">
                    <a16:creationId xmlns:a16="http://schemas.microsoft.com/office/drawing/2014/main" id="{29195DF9-B0C1-4D29-9C4E-E1647FF5234C}"/>
                  </a:ext>
                </a:extLst>
              </p:cNvPr>
              <p:cNvCxnSpPr>
                <a:cxnSpLocks/>
              </p:cNvCxnSpPr>
              <p:nvPr/>
            </p:nvCxnSpPr>
            <p:spPr>
              <a:xfrm>
                <a:off x="6927697" y="5166542"/>
                <a:ext cx="733426"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90" name="Straight Connector 89">
                <a:extLst>
                  <a:ext uri="{FF2B5EF4-FFF2-40B4-BE49-F238E27FC236}">
                    <a16:creationId xmlns:a16="http://schemas.microsoft.com/office/drawing/2014/main" id="{698B5C35-52F1-460F-AD87-80FE69C992B1}"/>
                  </a:ext>
                </a:extLst>
              </p:cNvPr>
              <p:cNvCxnSpPr>
                <a:cxnSpLocks/>
              </p:cNvCxnSpPr>
              <p:nvPr/>
            </p:nvCxnSpPr>
            <p:spPr>
              <a:xfrm>
                <a:off x="6910501"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91" name="Straight Connector 90">
                <a:extLst>
                  <a:ext uri="{FF2B5EF4-FFF2-40B4-BE49-F238E27FC236}">
                    <a16:creationId xmlns:a16="http://schemas.microsoft.com/office/drawing/2014/main" id="{0EC667FC-7943-4617-A327-F25E82699935}"/>
                  </a:ext>
                </a:extLst>
              </p:cNvPr>
              <p:cNvCxnSpPr>
                <a:cxnSpLocks/>
              </p:cNvCxnSpPr>
              <p:nvPr/>
            </p:nvCxnSpPr>
            <p:spPr>
              <a:xfrm>
                <a:off x="766989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88" name="Diamond 87">
              <a:extLst>
                <a:ext uri="{FF2B5EF4-FFF2-40B4-BE49-F238E27FC236}">
                  <a16:creationId xmlns:a16="http://schemas.microsoft.com/office/drawing/2014/main" id="{F1FB00A0-1E77-4226-BF49-7E508887A8FE}"/>
                </a:ext>
              </a:extLst>
            </p:cNvPr>
            <p:cNvSpPr>
              <a:spLocks/>
            </p:cNvSpPr>
            <p:nvPr/>
          </p:nvSpPr>
          <p:spPr>
            <a:xfrm>
              <a:off x="9027281" y="4119424"/>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92" name="Group 91">
            <a:extLst>
              <a:ext uri="{FF2B5EF4-FFF2-40B4-BE49-F238E27FC236}">
                <a16:creationId xmlns:a16="http://schemas.microsoft.com/office/drawing/2014/main" id="{F142E1D9-5132-4ECE-87A1-BAD5CB38D86C}"/>
              </a:ext>
            </a:extLst>
          </p:cNvPr>
          <p:cNvGrpSpPr>
            <a:grpSpLocks/>
          </p:cNvGrpSpPr>
          <p:nvPr/>
        </p:nvGrpSpPr>
        <p:grpSpPr>
          <a:xfrm>
            <a:off x="2996994" y="3478030"/>
            <a:ext cx="270207" cy="73706"/>
            <a:chOff x="8857967" y="4268870"/>
            <a:chExt cx="270207" cy="73706"/>
          </a:xfrm>
        </p:grpSpPr>
        <p:grpSp>
          <p:nvGrpSpPr>
            <p:cNvPr id="93" name="Group 92">
              <a:extLst>
                <a:ext uri="{FF2B5EF4-FFF2-40B4-BE49-F238E27FC236}">
                  <a16:creationId xmlns:a16="http://schemas.microsoft.com/office/drawing/2014/main" id="{6FB8AAD3-513D-4BE4-975E-C2D2DC4B75BF}"/>
                </a:ext>
              </a:extLst>
            </p:cNvPr>
            <p:cNvGrpSpPr>
              <a:grpSpLocks/>
            </p:cNvGrpSpPr>
            <p:nvPr/>
          </p:nvGrpSpPr>
          <p:grpSpPr>
            <a:xfrm>
              <a:off x="8857967" y="4276809"/>
              <a:ext cx="270207" cy="58509"/>
              <a:chOff x="6928941" y="5143682"/>
              <a:chExt cx="205832" cy="45720"/>
            </a:xfrm>
          </p:grpSpPr>
          <p:cxnSp>
            <p:nvCxnSpPr>
              <p:cNvPr id="95" name="Straight Connector 94">
                <a:extLst>
                  <a:ext uri="{FF2B5EF4-FFF2-40B4-BE49-F238E27FC236}">
                    <a16:creationId xmlns:a16="http://schemas.microsoft.com/office/drawing/2014/main" id="{3E6F799B-6FCE-44A2-AF95-499E36050813}"/>
                  </a:ext>
                </a:extLst>
              </p:cNvPr>
              <p:cNvCxnSpPr>
                <a:cxnSpLocks/>
              </p:cNvCxnSpPr>
              <p:nvPr/>
            </p:nvCxnSpPr>
            <p:spPr>
              <a:xfrm>
                <a:off x="6928941" y="5166542"/>
                <a:ext cx="20200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96" name="Straight Connector 95">
                <a:extLst>
                  <a:ext uri="{FF2B5EF4-FFF2-40B4-BE49-F238E27FC236}">
                    <a16:creationId xmlns:a16="http://schemas.microsoft.com/office/drawing/2014/main" id="{926A387D-4D50-48E5-A0D3-0C907E77E3E7}"/>
                  </a:ext>
                </a:extLst>
              </p:cNvPr>
              <p:cNvCxnSpPr>
                <a:cxnSpLocks/>
              </p:cNvCxnSpPr>
              <p:nvPr/>
            </p:nvCxnSpPr>
            <p:spPr>
              <a:xfrm>
                <a:off x="6928941"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97" name="Straight Connector 96">
                <a:extLst>
                  <a:ext uri="{FF2B5EF4-FFF2-40B4-BE49-F238E27FC236}">
                    <a16:creationId xmlns:a16="http://schemas.microsoft.com/office/drawing/2014/main" id="{36247A92-C497-4199-991C-D37A23BCF666}"/>
                  </a:ext>
                </a:extLst>
              </p:cNvPr>
              <p:cNvCxnSpPr>
                <a:cxnSpLocks/>
              </p:cNvCxnSpPr>
              <p:nvPr/>
            </p:nvCxnSpPr>
            <p:spPr>
              <a:xfrm>
                <a:off x="713477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94" name="Diamond 93">
              <a:extLst>
                <a:ext uri="{FF2B5EF4-FFF2-40B4-BE49-F238E27FC236}">
                  <a16:creationId xmlns:a16="http://schemas.microsoft.com/office/drawing/2014/main" id="{61191626-F683-4FFE-9E78-112A632EC497}"/>
                </a:ext>
              </a:extLst>
            </p:cNvPr>
            <p:cNvSpPr>
              <a:spLocks/>
            </p:cNvSpPr>
            <p:nvPr/>
          </p:nvSpPr>
          <p:spPr>
            <a:xfrm>
              <a:off x="8960292" y="4268870"/>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98" name="Group 97">
            <a:extLst>
              <a:ext uri="{FF2B5EF4-FFF2-40B4-BE49-F238E27FC236}">
                <a16:creationId xmlns:a16="http://schemas.microsoft.com/office/drawing/2014/main" id="{04BB8594-0C6F-407F-830A-94C59F1852E3}"/>
              </a:ext>
            </a:extLst>
          </p:cNvPr>
          <p:cNvGrpSpPr>
            <a:grpSpLocks/>
          </p:cNvGrpSpPr>
          <p:nvPr/>
        </p:nvGrpSpPr>
        <p:grpSpPr>
          <a:xfrm>
            <a:off x="3005557" y="3621485"/>
            <a:ext cx="628635" cy="73706"/>
            <a:chOff x="8866530" y="4376709"/>
            <a:chExt cx="628635" cy="73706"/>
          </a:xfrm>
        </p:grpSpPr>
        <p:grpSp>
          <p:nvGrpSpPr>
            <p:cNvPr id="99" name="Group 98">
              <a:extLst>
                <a:ext uri="{FF2B5EF4-FFF2-40B4-BE49-F238E27FC236}">
                  <a16:creationId xmlns:a16="http://schemas.microsoft.com/office/drawing/2014/main" id="{638DCF2E-5425-44C1-A135-09405985F347}"/>
                </a:ext>
              </a:extLst>
            </p:cNvPr>
            <p:cNvGrpSpPr>
              <a:grpSpLocks/>
            </p:cNvGrpSpPr>
            <p:nvPr/>
          </p:nvGrpSpPr>
          <p:grpSpPr>
            <a:xfrm>
              <a:off x="8866530" y="4384751"/>
              <a:ext cx="628635" cy="58550"/>
              <a:chOff x="7043929" y="5005953"/>
              <a:chExt cx="1107040" cy="45751"/>
            </a:xfrm>
          </p:grpSpPr>
          <p:cxnSp>
            <p:nvCxnSpPr>
              <p:cNvPr id="101" name="Straight Connector 100">
                <a:extLst>
                  <a:ext uri="{FF2B5EF4-FFF2-40B4-BE49-F238E27FC236}">
                    <a16:creationId xmlns:a16="http://schemas.microsoft.com/office/drawing/2014/main" id="{726F4DA5-173A-4BBA-BCD4-198142546FE5}"/>
                  </a:ext>
                </a:extLst>
              </p:cNvPr>
              <p:cNvCxnSpPr>
                <a:cxnSpLocks/>
              </p:cNvCxnSpPr>
              <p:nvPr/>
            </p:nvCxnSpPr>
            <p:spPr>
              <a:xfrm>
                <a:off x="7045875" y="5028843"/>
                <a:ext cx="1094989"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02" name="Straight Connector 101">
                <a:extLst>
                  <a:ext uri="{FF2B5EF4-FFF2-40B4-BE49-F238E27FC236}">
                    <a16:creationId xmlns:a16="http://schemas.microsoft.com/office/drawing/2014/main" id="{4C2B8D55-7EA1-4545-A87F-EB18BC7E924C}"/>
                  </a:ext>
                </a:extLst>
              </p:cNvPr>
              <p:cNvCxnSpPr>
                <a:cxnSpLocks/>
              </p:cNvCxnSpPr>
              <p:nvPr/>
            </p:nvCxnSpPr>
            <p:spPr>
              <a:xfrm>
                <a:off x="7043929" y="5005953"/>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03" name="Straight Connector 102">
                <a:extLst>
                  <a:ext uri="{FF2B5EF4-FFF2-40B4-BE49-F238E27FC236}">
                    <a16:creationId xmlns:a16="http://schemas.microsoft.com/office/drawing/2014/main" id="{97FABD94-A010-4A05-B81F-2F96EF1A72DC}"/>
                  </a:ext>
                </a:extLst>
              </p:cNvPr>
              <p:cNvCxnSpPr>
                <a:cxnSpLocks/>
              </p:cNvCxnSpPr>
              <p:nvPr/>
            </p:nvCxnSpPr>
            <p:spPr>
              <a:xfrm>
                <a:off x="8150969" y="5005984"/>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00" name="Diamond 99">
              <a:extLst>
                <a:ext uri="{FF2B5EF4-FFF2-40B4-BE49-F238E27FC236}">
                  <a16:creationId xmlns:a16="http://schemas.microsoft.com/office/drawing/2014/main" id="{ACD4BAB4-56AD-4300-ACA1-2C6A348B173B}"/>
                </a:ext>
              </a:extLst>
            </p:cNvPr>
            <p:cNvSpPr>
              <a:spLocks/>
            </p:cNvSpPr>
            <p:nvPr/>
          </p:nvSpPr>
          <p:spPr>
            <a:xfrm>
              <a:off x="9139627" y="4376709"/>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04" name="Group 103">
            <a:extLst>
              <a:ext uri="{FF2B5EF4-FFF2-40B4-BE49-F238E27FC236}">
                <a16:creationId xmlns:a16="http://schemas.microsoft.com/office/drawing/2014/main" id="{464879D6-66FE-4642-8EB5-F7E5F6556D67}"/>
              </a:ext>
            </a:extLst>
          </p:cNvPr>
          <p:cNvGrpSpPr>
            <a:grpSpLocks/>
          </p:cNvGrpSpPr>
          <p:nvPr/>
        </p:nvGrpSpPr>
        <p:grpSpPr>
          <a:xfrm>
            <a:off x="2990024" y="3914752"/>
            <a:ext cx="282229" cy="73706"/>
            <a:chOff x="8850997" y="4696546"/>
            <a:chExt cx="282229" cy="73706"/>
          </a:xfrm>
        </p:grpSpPr>
        <p:grpSp>
          <p:nvGrpSpPr>
            <p:cNvPr id="105" name="Group 104">
              <a:extLst>
                <a:ext uri="{FF2B5EF4-FFF2-40B4-BE49-F238E27FC236}">
                  <a16:creationId xmlns:a16="http://schemas.microsoft.com/office/drawing/2014/main" id="{7BF94B7F-9639-4291-A612-5820A1191523}"/>
                </a:ext>
              </a:extLst>
            </p:cNvPr>
            <p:cNvGrpSpPr>
              <a:grpSpLocks/>
            </p:cNvGrpSpPr>
            <p:nvPr/>
          </p:nvGrpSpPr>
          <p:grpSpPr>
            <a:xfrm>
              <a:off x="8850997" y="4704485"/>
              <a:ext cx="282229" cy="58509"/>
              <a:chOff x="6793550" y="5143682"/>
              <a:chExt cx="400076" cy="45720"/>
            </a:xfrm>
          </p:grpSpPr>
          <p:cxnSp>
            <p:nvCxnSpPr>
              <p:cNvPr id="107" name="Straight Connector 106">
                <a:extLst>
                  <a:ext uri="{FF2B5EF4-FFF2-40B4-BE49-F238E27FC236}">
                    <a16:creationId xmlns:a16="http://schemas.microsoft.com/office/drawing/2014/main" id="{B3C74F95-50B2-44C6-982D-40E53FEF3862}"/>
                  </a:ext>
                </a:extLst>
              </p:cNvPr>
              <p:cNvCxnSpPr>
                <a:cxnSpLocks/>
              </p:cNvCxnSpPr>
              <p:nvPr/>
            </p:nvCxnSpPr>
            <p:spPr>
              <a:xfrm>
                <a:off x="6803722" y="5166542"/>
                <a:ext cx="376365"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08" name="Straight Connector 107">
                <a:extLst>
                  <a:ext uri="{FF2B5EF4-FFF2-40B4-BE49-F238E27FC236}">
                    <a16:creationId xmlns:a16="http://schemas.microsoft.com/office/drawing/2014/main" id="{A0558563-D3D4-4EDC-8D38-1EA1ED76A0B0}"/>
                  </a:ext>
                </a:extLst>
              </p:cNvPr>
              <p:cNvCxnSpPr>
                <a:cxnSpLocks/>
              </p:cNvCxnSpPr>
              <p:nvPr/>
            </p:nvCxnSpPr>
            <p:spPr>
              <a:xfrm>
                <a:off x="6793550"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09" name="Straight Connector 108">
                <a:extLst>
                  <a:ext uri="{FF2B5EF4-FFF2-40B4-BE49-F238E27FC236}">
                    <a16:creationId xmlns:a16="http://schemas.microsoft.com/office/drawing/2014/main" id="{2FB44015-524D-4357-9139-2BCDC8910EF7}"/>
                  </a:ext>
                </a:extLst>
              </p:cNvPr>
              <p:cNvCxnSpPr>
                <a:cxnSpLocks/>
              </p:cNvCxnSpPr>
              <p:nvPr/>
            </p:nvCxnSpPr>
            <p:spPr>
              <a:xfrm>
                <a:off x="7193626"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06" name="Diamond 105">
              <a:extLst>
                <a:ext uri="{FF2B5EF4-FFF2-40B4-BE49-F238E27FC236}">
                  <a16:creationId xmlns:a16="http://schemas.microsoft.com/office/drawing/2014/main" id="{ACC7E663-0CEF-4405-89FB-8DD152A4CF1A}"/>
                </a:ext>
              </a:extLst>
            </p:cNvPr>
            <p:cNvSpPr>
              <a:spLocks/>
            </p:cNvSpPr>
            <p:nvPr/>
          </p:nvSpPr>
          <p:spPr>
            <a:xfrm>
              <a:off x="8950563" y="4696546"/>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10" name="Group 109">
            <a:extLst>
              <a:ext uri="{FF2B5EF4-FFF2-40B4-BE49-F238E27FC236}">
                <a16:creationId xmlns:a16="http://schemas.microsoft.com/office/drawing/2014/main" id="{0F770F3F-BCC1-4613-A1D2-41FDFA59D81A}"/>
              </a:ext>
            </a:extLst>
          </p:cNvPr>
          <p:cNvGrpSpPr>
            <a:grpSpLocks/>
          </p:cNvGrpSpPr>
          <p:nvPr/>
        </p:nvGrpSpPr>
        <p:grpSpPr>
          <a:xfrm>
            <a:off x="3063308" y="4094278"/>
            <a:ext cx="323222" cy="73706"/>
            <a:chOff x="8924281" y="4824183"/>
            <a:chExt cx="323222" cy="73706"/>
          </a:xfrm>
        </p:grpSpPr>
        <p:grpSp>
          <p:nvGrpSpPr>
            <p:cNvPr id="111" name="Group 110">
              <a:extLst>
                <a:ext uri="{FF2B5EF4-FFF2-40B4-BE49-F238E27FC236}">
                  <a16:creationId xmlns:a16="http://schemas.microsoft.com/office/drawing/2014/main" id="{83CE3429-E170-4025-B44B-5FF4A7711994}"/>
                </a:ext>
              </a:extLst>
            </p:cNvPr>
            <p:cNvGrpSpPr>
              <a:grpSpLocks/>
            </p:cNvGrpSpPr>
            <p:nvPr/>
          </p:nvGrpSpPr>
          <p:grpSpPr>
            <a:xfrm>
              <a:off x="8924281" y="4824989"/>
              <a:ext cx="323222" cy="58509"/>
              <a:chOff x="7057959" y="5017157"/>
              <a:chExt cx="377095" cy="45720"/>
            </a:xfrm>
          </p:grpSpPr>
          <p:cxnSp>
            <p:nvCxnSpPr>
              <p:cNvPr id="113" name="Straight Connector 112">
                <a:extLst>
                  <a:ext uri="{FF2B5EF4-FFF2-40B4-BE49-F238E27FC236}">
                    <a16:creationId xmlns:a16="http://schemas.microsoft.com/office/drawing/2014/main" id="{9D19EE87-91DC-43CF-869E-E3A806050530}"/>
                  </a:ext>
                </a:extLst>
              </p:cNvPr>
              <p:cNvCxnSpPr>
                <a:cxnSpLocks/>
              </p:cNvCxnSpPr>
              <p:nvPr/>
            </p:nvCxnSpPr>
            <p:spPr>
              <a:xfrm>
                <a:off x="7057959" y="5045586"/>
                <a:ext cx="376363"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14" name="Straight Connector 113">
                <a:extLst>
                  <a:ext uri="{FF2B5EF4-FFF2-40B4-BE49-F238E27FC236}">
                    <a16:creationId xmlns:a16="http://schemas.microsoft.com/office/drawing/2014/main" id="{F2BA1B7E-A162-45E3-9BA5-E7B264FA9818}"/>
                  </a:ext>
                </a:extLst>
              </p:cNvPr>
              <p:cNvCxnSpPr>
                <a:cxnSpLocks/>
              </p:cNvCxnSpPr>
              <p:nvPr/>
            </p:nvCxnSpPr>
            <p:spPr>
              <a:xfrm>
                <a:off x="7060018" y="5017157"/>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15" name="Straight Connector 114">
                <a:extLst>
                  <a:ext uri="{FF2B5EF4-FFF2-40B4-BE49-F238E27FC236}">
                    <a16:creationId xmlns:a16="http://schemas.microsoft.com/office/drawing/2014/main" id="{9D0BF66D-5FAB-435A-924B-E83C7B2DDC7A}"/>
                  </a:ext>
                </a:extLst>
              </p:cNvPr>
              <p:cNvCxnSpPr>
                <a:cxnSpLocks/>
              </p:cNvCxnSpPr>
              <p:nvPr/>
            </p:nvCxnSpPr>
            <p:spPr>
              <a:xfrm>
                <a:off x="7435054" y="5017157"/>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12" name="Diamond 111">
              <a:extLst>
                <a:ext uri="{FF2B5EF4-FFF2-40B4-BE49-F238E27FC236}">
                  <a16:creationId xmlns:a16="http://schemas.microsoft.com/office/drawing/2014/main" id="{B1877000-927E-4CBF-8C79-4CAE0E22B610}"/>
                </a:ext>
              </a:extLst>
            </p:cNvPr>
            <p:cNvSpPr>
              <a:spLocks/>
            </p:cNvSpPr>
            <p:nvPr/>
          </p:nvSpPr>
          <p:spPr>
            <a:xfrm>
              <a:off x="9050577" y="4824183"/>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16" name="Group 115">
            <a:extLst>
              <a:ext uri="{FF2B5EF4-FFF2-40B4-BE49-F238E27FC236}">
                <a16:creationId xmlns:a16="http://schemas.microsoft.com/office/drawing/2014/main" id="{41AC7E1F-7650-4680-90E0-45B570DB4F0C}"/>
              </a:ext>
            </a:extLst>
          </p:cNvPr>
          <p:cNvGrpSpPr>
            <a:grpSpLocks/>
          </p:cNvGrpSpPr>
          <p:nvPr/>
        </p:nvGrpSpPr>
        <p:grpSpPr>
          <a:xfrm>
            <a:off x="3167518" y="4388451"/>
            <a:ext cx="402425" cy="73706"/>
            <a:chOff x="9028491" y="5119305"/>
            <a:chExt cx="402425" cy="73706"/>
          </a:xfrm>
        </p:grpSpPr>
        <p:grpSp>
          <p:nvGrpSpPr>
            <p:cNvPr id="117" name="Group 116">
              <a:extLst>
                <a:ext uri="{FF2B5EF4-FFF2-40B4-BE49-F238E27FC236}">
                  <a16:creationId xmlns:a16="http://schemas.microsoft.com/office/drawing/2014/main" id="{BC8CBE09-640F-4AFF-BCD5-689572E080B4}"/>
                </a:ext>
              </a:extLst>
            </p:cNvPr>
            <p:cNvGrpSpPr>
              <a:grpSpLocks/>
            </p:cNvGrpSpPr>
            <p:nvPr/>
          </p:nvGrpSpPr>
          <p:grpSpPr>
            <a:xfrm>
              <a:off x="9028491" y="5127244"/>
              <a:ext cx="402425" cy="58509"/>
              <a:chOff x="7384001" y="5143682"/>
              <a:chExt cx="687067" cy="45720"/>
            </a:xfrm>
          </p:grpSpPr>
          <p:cxnSp>
            <p:nvCxnSpPr>
              <p:cNvPr id="119" name="Straight Connector 118">
                <a:extLst>
                  <a:ext uri="{FF2B5EF4-FFF2-40B4-BE49-F238E27FC236}">
                    <a16:creationId xmlns:a16="http://schemas.microsoft.com/office/drawing/2014/main" id="{A9434102-ADD4-4CFE-ACD5-A6AACEC44D4A}"/>
                  </a:ext>
                </a:extLst>
              </p:cNvPr>
              <p:cNvCxnSpPr>
                <a:cxnSpLocks/>
              </p:cNvCxnSpPr>
              <p:nvPr/>
            </p:nvCxnSpPr>
            <p:spPr>
              <a:xfrm>
                <a:off x="7392099" y="5166542"/>
                <a:ext cx="666747"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20" name="Straight Connector 119">
                <a:extLst>
                  <a:ext uri="{FF2B5EF4-FFF2-40B4-BE49-F238E27FC236}">
                    <a16:creationId xmlns:a16="http://schemas.microsoft.com/office/drawing/2014/main" id="{EB6A1860-5AB6-4757-ABC2-EC0D20D9AD5E}"/>
                  </a:ext>
                </a:extLst>
              </p:cNvPr>
              <p:cNvCxnSpPr>
                <a:cxnSpLocks/>
              </p:cNvCxnSpPr>
              <p:nvPr/>
            </p:nvCxnSpPr>
            <p:spPr>
              <a:xfrm>
                <a:off x="7384001"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21" name="Straight Connector 120">
                <a:extLst>
                  <a:ext uri="{FF2B5EF4-FFF2-40B4-BE49-F238E27FC236}">
                    <a16:creationId xmlns:a16="http://schemas.microsoft.com/office/drawing/2014/main" id="{6232A6B1-0B7B-4C4B-8060-5CEC2077D30B}"/>
                  </a:ext>
                </a:extLst>
              </p:cNvPr>
              <p:cNvCxnSpPr>
                <a:cxnSpLocks/>
              </p:cNvCxnSpPr>
              <p:nvPr/>
            </p:nvCxnSpPr>
            <p:spPr>
              <a:xfrm>
                <a:off x="8071068"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18" name="Diamond 117">
              <a:extLst>
                <a:ext uri="{FF2B5EF4-FFF2-40B4-BE49-F238E27FC236}">
                  <a16:creationId xmlns:a16="http://schemas.microsoft.com/office/drawing/2014/main" id="{DF724841-63A0-4CF3-A390-09330CDA05A2}"/>
                </a:ext>
              </a:extLst>
            </p:cNvPr>
            <p:cNvSpPr>
              <a:spLocks/>
            </p:cNvSpPr>
            <p:nvPr/>
          </p:nvSpPr>
          <p:spPr>
            <a:xfrm>
              <a:off x="9187359" y="5119305"/>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22" name="Group 121">
            <a:extLst>
              <a:ext uri="{FF2B5EF4-FFF2-40B4-BE49-F238E27FC236}">
                <a16:creationId xmlns:a16="http://schemas.microsoft.com/office/drawing/2014/main" id="{52D7094B-727F-4996-8755-0EDCBCC791DD}"/>
              </a:ext>
            </a:extLst>
          </p:cNvPr>
          <p:cNvGrpSpPr>
            <a:grpSpLocks/>
          </p:cNvGrpSpPr>
          <p:nvPr/>
        </p:nvGrpSpPr>
        <p:grpSpPr>
          <a:xfrm>
            <a:off x="2905153" y="4540057"/>
            <a:ext cx="277090" cy="73706"/>
            <a:chOff x="8766126" y="5261609"/>
            <a:chExt cx="277090" cy="73706"/>
          </a:xfrm>
        </p:grpSpPr>
        <p:grpSp>
          <p:nvGrpSpPr>
            <p:cNvPr id="123" name="Group 122">
              <a:extLst>
                <a:ext uri="{FF2B5EF4-FFF2-40B4-BE49-F238E27FC236}">
                  <a16:creationId xmlns:a16="http://schemas.microsoft.com/office/drawing/2014/main" id="{660B7565-0F1B-454C-AE7D-E7E121749A4D}"/>
                </a:ext>
              </a:extLst>
            </p:cNvPr>
            <p:cNvGrpSpPr>
              <a:grpSpLocks/>
            </p:cNvGrpSpPr>
            <p:nvPr/>
          </p:nvGrpSpPr>
          <p:grpSpPr>
            <a:xfrm>
              <a:off x="8766126" y="5269569"/>
              <a:ext cx="277090" cy="58511"/>
              <a:chOff x="6632647" y="5143748"/>
              <a:chExt cx="233690" cy="45722"/>
            </a:xfrm>
          </p:grpSpPr>
          <p:cxnSp>
            <p:nvCxnSpPr>
              <p:cNvPr id="125" name="Straight Connector 124">
                <a:extLst>
                  <a:ext uri="{FF2B5EF4-FFF2-40B4-BE49-F238E27FC236}">
                    <a16:creationId xmlns:a16="http://schemas.microsoft.com/office/drawing/2014/main" id="{36143322-BA6A-4945-B146-CE0EE9CF41B4}"/>
                  </a:ext>
                </a:extLst>
              </p:cNvPr>
              <p:cNvCxnSpPr>
                <a:cxnSpLocks/>
              </p:cNvCxnSpPr>
              <p:nvPr/>
            </p:nvCxnSpPr>
            <p:spPr>
              <a:xfrm>
                <a:off x="6632647" y="5166592"/>
                <a:ext cx="23369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26" name="Straight Connector 125">
                <a:extLst>
                  <a:ext uri="{FF2B5EF4-FFF2-40B4-BE49-F238E27FC236}">
                    <a16:creationId xmlns:a16="http://schemas.microsoft.com/office/drawing/2014/main" id="{142726EB-DB40-4BF4-A2F6-71357C5A64A0}"/>
                  </a:ext>
                </a:extLst>
              </p:cNvPr>
              <p:cNvCxnSpPr>
                <a:cxnSpLocks/>
              </p:cNvCxnSpPr>
              <p:nvPr/>
            </p:nvCxnSpPr>
            <p:spPr>
              <a:xfrm>
                <a:off x="6633004" y="5143750"/>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27" name="Straight Connector 126">
                <a:extLst>
                  <a:ext uri="{FF2B5EF4-FFF2-40B4-BE49-F238E27FC236}">
                    <a16:creationId xmlns:a16="http://schemas.microsoft.com/office/drawing/2014/main" id="{27954B03-19B2-41EE-B990-956A2E0D2A3F}"/>
                  </a:ext>
                </a:extLst>
              </p:cNvPr>
              <p:cNvCxnSpPr>
                <a:cxnSpLocks/>
              </p:cNvCxnSpPr>
              <p:nvPr/>
            </p:nvCxnSpPr>
            <p:spPr>
              <a:xfrm>
                <a:off x="6866337" y="5143748"/>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24" name="Diamond 123">
              <a:extLst>
                <a:ext uri="{FF2B5EF4-FFF2-40B4-BE49-F238E27FC236}">
                  <a16:creationId xmlns:a16="http://schemas.microsoft.com/office/drawing/2014/main" id="{95A6905F-C4BF-4908-914A-CFEB7A51CE03}"/>
                </a:ext>
              </a:extLst>
            </p:cNvPr>
            <p:cNvSpPr>
              <a:spLocks/>
            </p:cNvSpPr>
            <p:nvPr/>
          </p:nvSpPr>
          <p:spPr>
            <a:xfrm>
              <a:off x="8874089" y="5261609"/>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28" name="Group 127">
            <a:extLst>
              <a:ext uri="{FF2B5EF4-FFF2-40B4-BE49-F238E27FC236}">
                <a16:creationId xmlns:a16="http://schemas.microsoft.com/office/drawing/2014/main" id="{8EED677F-4C9A-4AF0-B8DC-8A814E706F9C}"/>
              </a:ext>
            </a:extLst>
          </p:cNvPr>
          <p:cNvGrpSpPr/>
          <p:nvPr/>
        </p:nvGrpSpPr>
        <p:grpSpPr>
          <a:xfrm>
            <a:off x="3019912" y="4704824"/>
            <a:ext cx="580314" cy="73706"/>
            <a:chOff x="8880885" y="5389557"/>
            <a:chExt cx="580314" cy="73706"/>
          </a:xfrm>
        </p:grpSpPr>
        <p:grpSp>
          <p:nvGrpSpPr>
            <p:cNvPr id="129" name="Group 128">
              <a:extLst>
                <a:ext uri="{FF2B5EF4-FFF2-40B4-BE49-F238E27FC236}">
                  <a16:creationId xmlns:a16="http://schemas.microsoft.com/office/drawing/2014/main" id="{6898E0FA-A4C8-469D-BC29-3A8C1B762109}"/>
                </a:ext>
              </a:extLst>
            </p:cNvPr>
            <p:cNvGrpSpPr/>
            <p:nvPr/>
          </p:nvGrpSpPr>
          <p:grpSpPr>
            <a:xfrm>
              <a:off x="8880885" y="5399756"/>
              <a:ext cx="580314" cy="58557"/>
              <a:chOff x="6872421" y="5018973"/>
              <a:chExt cx="726309" cy="45758"/>
            </a:xfrm>
          </p:grpSpPr>
          <p:cxnSp>
            <p:nvCxnSpPr>
              <p:cNvPr id="131" name="Straight Connector 130">
                <a:extLst>
                  <a:ext uri="{FF2B5EF4-FFF2-40B4-BE49-F238E27FC236}">
                    <a16:creationId xmlns:a16="http://schemas.microsoft.com/office/drawing/2014/main" id="{7A56784A-F43F-4D01-8FAA-52EB69A44BD5}"/>
                  </a:ext>
                </a:extLst>
              </p:cNvPr>
              <p:cNvCxnSpPr>
                <a:cxnSpLocks/>
              </p:cNvCxnSpPr>
              <p:nvPr/>
            </p:nvCxnSpPr>
            <p:spPr>
              <a:xfrm>
                <a:off x="6880857" y="5041875"/>
                <a:ext cx="709557"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32" name="Straight Connector 131">
                <a:extLst>
                  <a:ext uri="{FF2B5EF4-FFF2-40B4-BE49-F238E27FC236}">
                    <a16:creationId xmlns:a16="http://schemas.microsoft.com/office/drawing/2014/main" id="{DB9025A7-4320-4FE3-B6DA-3FAECC8DDA7D}"/>
                  </a:ext>
                </a:extLst>
              </p:cNvPr>
              <p:cNvCxnSpPr>
                <a:cxnSpLocks/>
              </p:cNvCxnSpPr>
              <p:nvPr/>
            </p:nvCxnSpPr>
            <p:spPr>
              <a:xfrm>
                <a:off x="6872421" y="5019011"/>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33" name="Straight Connector 132">
                <a:extLst>
                  <a:ext uri="{FF2B5EF4-FFF2-40B4-BE49-F238E27FC236}">
                    <a16:creationId xmlns:a16="http://schemas.microsoft.com/office/drawing/2014/main" id="{C1061C50-1522-43A6-862F-4B8C9733632A}"/>
                  </a:ext>
                </a:extLst>
              </p:cNvPr>
              <p:cNvCxnSpPr>
                <a:cxnSpLocks/>
              </p:cNvCxnSpPr>
              <p:nvPr/>
            </p:nvCxnSpPr>
            <p:spPr>
              <a:xfrm>
                <a:off x="7598730" y="5018973"/>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30" name="Diamond 129">
              <a:extLst>
                <a:ext uri="{FF2B5EF4-FFF2-40B4-BE49-F238E27FC236}">
                  <a16:creationId xmlns:a16="http://schemas.microsoft.com/office/drawing/2014/main" id="{50AD1A98-E72D-40B1-B524-D7455AF2F8CD}"/>
                </a:ext>
              </a:extLst>
            </p:cNvPr>
            <p:cNvSpPr/>
            <p:nvPr/>
          </p:nvSpPr>
          <p:spPr>
            <a:xfrm>
              <a:off x="9130677" y="5389557"/>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53" name="Group 152">
            <a:extLst>
              <a:ext uri="{FF2B5EF4-FFF2-40B4-BE49-F238E27FC236}">
                <a16:creationId xmlns:a16="http://schemas.microsoft.com/office/drawing/2014/main" id="{0223FDD0-9F9A-4BD9-B147-6C915685EB85}"/>
              </a:ext>
            </a:extLst>
          </p:cNvPr>
          <p:cNvGrpSpPr>
            <a:grpSpLocks/>
          </p:cNvGrpSpPr>
          <p:nvPr/>
        </p:nvGrpSpPr>
        <p:grpSpPr>
          <a:xfrm>
            <a:off x="2091166" y="2989348"/>
            <a:ext cx="1422392" cy="73706"/>
            <a:chOff x="7952139" y="3625720"/>
            <a:chExt cx="1422392" cy="73706"/>
          </a:xfrm>
        </p:grpSpPr>
        <p:cxnSp>
          <p:nvCxnSpPr>
            <p:cNvPr id="148" name="Straight Connector 147">
              <a:extLst>
                <a:ext uri="{FF2B5EF4-FFF2-40B4-BE49-F238E27FC236}">
                  <a16:creationId xmlns:a16="http://schemas.microsoft.com/office/drawing/2014/main" id="{633B5FFB-9185-4EFE-BB47-224A53B44451}"/>
                </a:ext>
              </a:extLst>
            </p:cNvPr>
            <p:cNvCxnSpPr>
              <a:cxnSpLocks/>
            </p:cNvCxnSpPr>
            <p:nvPr/>
          </p:nvCxnSpPr>
          <p:spPr>
            <a:xfrm>
              <a:off x="7964872" y="3662914"/>
              <a:ext cx="1409659"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50" name="Straight Connector 149">
              <a:extLst>
                <a:ext uri="{FF2B5EF4-FFF2-40B4-BE49-F238E27FC236}">
                  <a16:creationId xmlns:a16="http://schemas.microsoft.com/office/drawing/2014/main" id="{35706511-EFBB-4A0D-949E-BA05CBCFC63E}"/>
                </a:ext>
              </a:extLst>
            </p:cNvPr>
            <p:cNvCxnSpPr>
              <a:cxnSpLocks/>
            </p:cNvCxnSpPr>
            <p:nvPr/>
          </p:nvCxnSpPr>
          <p:spPr>
            <a:xfrm>
              <a:off x="9374050" y="3633659"/>
              <a:ext cx="0" cy="58509"/>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sp>
          <p:nvSpPr>
            <p:cNvPr id="151" name="Diamond 150">
              <a:extLst>
                <a:ext uri="{FF2B5EF4-FFF2-40B4-BE49-F238E27FC236}">
                  <a16:creationId xmlns:a16="http://schemas.microsoft.com/office/drawing/2014/main" id="{302A11B8-F2F7-4E47-BB39-E94AD5398569}"/>
                </a:ext>
              </a:extLst>
            </p:cNvPr>
            <p:cNvSpPr>
              <a:spLocks/>
            </p:cNvSpPr>
            <p:nvPr/>
          </p:nvSpPr>
          <p:spPr>
            <a:xfrm>
              <a:off x="8436701" y="3625720"/>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sp>
          <p:nvSpPr>
            <p:cNvPr id="147" name="Flowchart: Extract 146">
              <a:extLst>
                <a:ext uri="{FF2B5EF4-FFF2-40B4-BE49-F238E27FC236}">
                  <a16:creationId xmlns:a16="http://schemas.microsoft.com/office/drawing/2014/main" id="{9A45F861-21C7-4547-9549-38954EE71D59}"/>
                </a:ext>
              </a:extLst>
            </p:cNvPr>
            <p:cNvSpPr>
              <a:spLocks/>
            </p:cNvSpPr>
            <p:nvPr/>
          </p:nvSpPr>
          <p:spPr>
            <a:xfrm rot="16200000">
              <a:off x="7943791" y="3639713"/>
              <a:ext cx="62416" cy="45719"/>
            </a:xfrm>
            <a:prstGeom prst="flowChartExtract">
              <a:avLst/>
            </a:prstGeom>
            <a:solidFill>
              <a:schemeClr val="tx1"/>
            </a:solidFill>
            <a:ln w="9525" cap="rnd">
              <a:solidFill>
                <a:schemeClr val="tx2"/>
              </a:solidFill>
            </a:ln>
          </p:spPr>
          <p:style>
            <a:lnRef idx="1">
              <a:srgbClr val="BE2BBB"/>
            </a:lnRef>
            <a:fillRef idx="0">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34" name="Group 133">
            <a:extLst>
              <a:ext uri="{FF2B5EF4-FFF2-40B4-BE49-F238E27FC236}">
                <a16:creationId xmlns:a16="http://schemas.microsoft.com/office/drawing/2014/main" id="{1FC90CA9-D768-4A21-BD32-EDC885A8E556}"/>
              </a:ext>
            </a:extLst>
          </p:cNvPr>
          <p:cNvGrpSpPr>
            <a:grpSpLocks/>
          </p:cNvGrpSpPr>
          <p:nvPr/>
        </p:nvGrpSpPr>
        <p:grpSpPr>
          <a:xfrm>
            <a:off x="2977022" y="4977556"/>
            <a:ext cx="411955" cy="73706"/>
            <a:chOff x="8687118" y="2487156"/>
            <a:chExt cx="411955" cy="73706"/>
          </a:xfrm>
        </p:grpSpPr>
        <p:grpSp>
          <p:nvGrpSpPr>
            <p:cNvPr id="135" name="Group 134">
              <a:extLst>
                <a:ext uri="{FF2B5EF4-FFF2-40B4-BE49-F238E27FC236}">
                  <a16:creationId xmlns:a16="http://schemas.microsoft.com/office/drawing/2014/main" id="{DEDB676E-1D27-4C46-9BE7-16363280E3F4}"/>
                </a:ext>
              </a:extLst>
            </p:cNvPr>
            <p:cNvGrpSpPr>
              <a:grpSpLocks/>
            </p:cNvGrpSpPr>
            <p:nvPr/>
          </p:nvGrpSpPr>
          <p:grpSpPr>
            <a:xfrm>
              <a:off x="8687118" y="2492676"/>
              <a:ext cx="411955" cy="58509"/>
              <a:chOff x="6709573" y="5143682"/>
              <a:chExt cx="686590" cy="45720"/>
            </a:xfrm>
          </p:grpSpPr>
          <p:cxnSp>
            <p:nvCxnSpPr>
              <p:cNvPr id="137" name="Straight Connector 136">
                <a:extLst>
                  <a:ext uri="{FF2B5EF4-FFF2-40B4-BE49-F238E27FC236}">
                    <a16:creationId xmlns:a16="http://schemas.microsoft.com/office/drawing/2014/main" id="{7E0689CE-E5FB-4C22-ADA7-24A44775B2EA}"/>
                  </a:ext>
                </a:extLst>
              </p:cNvPr>
              <p:cNvCxnSpPr>
                <a:cxnSpLocks/>
              </p:cNvCxnSpPr>
              <p:nvPr/>
            </p:nvCxnSpPr>
            <p:spPr>
              <a:xfrm>
                <a:off x="6729413" y="5166542"/>
                <a:ext cx="66675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38" name="Straight Connector 137">
                <a:extLst>
                  <a:ext uri="{FF2B5EF4-FFF2-40B4-BE49-F238E27FC236}">
                    <a16:creationId xmlns:a16="http://schemas.microsoft.com/office/drawing/2014/main" id="{DA874B56-DA60-40A4-9853-E88BBA3036F3}"/>
                  </a:ext>
                </a:extLst>
              </p:cNvPr>
              <p:cNvCxnSpPr>
                <a:cxnSpLocks/>
              </p:cNvCxnSpPr>
              <p:nvPr/>
            </p:nvCxnSpPr>
            <p:spPr>
              <a:xfrm>
                <a:off x="670957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39" name="Straight Connector 138">
                <a:extLst>
                  <a:ext uri="{FF2B5EF4-FFF2-40B4-BE49-F238E27FC236}">
                    <a16:creationId xmlns:a16="http://schemas.microsoft.com/office/drawing/2014/main" id="{2774728B-B24A-4CED-8F57-4081DB4DE64B}"/>
                  </a:ext>
                </a:extLst>
              </p:cNvPr>
              <p:cNvCxnSpPr>
                <a:cxnSpLocks/>
              </p:cNvCxnSpPr>
              <p:nvPr/>
            </p:nvCxnSpPr>
            <p:spPr>
              <a:xfrm>
                <a:off x="739616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36" name="Diamond 135">
              <a:extLst>
                <a:ext uri="{FF2B5EF4-FFF2-40B4-BE49-F238E27FC236}">
                  <a16:creationId xmlns:a16="http://schemas.microsoft.com/office/drawing/2014/main" id="{D5AC9D05-3F2D-4F73-B950-6E00374F0260}"/>
                </a:ext>
              </a:extLst>
            </p:cNvPr>
            <p:cNvSpPr>
              <a:spLocks/>
            </p:cNvSpPr>
            <p:nvPr/>
          </p:nvSpPr>
          <p:spPr>
            <a:xfrm>
              <a:off x="8864475" y="2487156"/>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aphicFrame>
        <p:nvGraphicFramePr>
          <p:cNvPr id="149" name="Table 5">
            <a:extLst>
              <a:ext uri="{FF2B5EF4-FFF2-40B4-BE49-F238E27FC236}">
                <a16:creationId xmlns:a16="http://schemas.microsoft.com/office/drawing/2014/main" id="{A8702237-180D-49BC-AEF7-1AA6DE2FB9D2}"/>
              </a:ext>
            </a:extLst>
          </p:cNvPr>
          <p:cNvGraphicFramePr>
            <a:graphicFrameLocks noGrp="1"/>
          </p:cNvGraphicFramePr>
          <p:nvPr>
            <p:extLst>
              <p:ext uri="{D42A27DB-BD31-4B8C-83A1-F6EECF244321}">
                <p14:modId xmlns:p14="http://schemas.microsoft.com/office/powerpoint/2010/main" val="542542953"/>
              </p:ext>
            </p:extLst>
          </p:nvPr>
        </p:nvGraphicFramePr>
        <p:xfrm>
          <a:off x="6294042" y="1409514"/>
          <a:ext cx="5532120" cy="4379976"/>
        </p:xfrm>
        <a:graphic>
          <a:graphicData uri="http://schemas.openxmlformats.org/drawingml/2006/table">
            <a:tbl>
              <a:tblPr firstRow="1" bandRow="1"/>
              <a:tblGrid>
                <a:gridCol w="2221992">
                  <a:extLst>
                    <a:ext uri="{9D8B030D-6E8A-4147-A177-3AD203B41FA5}">
                      <a16:colId xmlns:a16="http://schemas.microsoft.com/office/drawing/2014/main" val="3156702179"/>
                    </a:ext>
                  </a:extLst>
                </a:gridCol>
                <a:gridCol w="1847088">
                  <a:extLst>
                    <a:ext uri="{9D8B030D-6E8A-4147-A177-3AD203B41FA5}">
                      <a16:colId xmlns:a16="http://schemas.microsoft.com/office/drawing/2014/main" val="3210277929"/>
                    </a:ext>
                  </a:extLst>
                </a:gridCol>
                <a:gridCol w="1463040">
                  <a:extLst>
                    <a:ext uri="{9D8B030D-6E8A-4147-A177-3AD203B41FA5}">
                      <a16:colId xmlns:a16="http://schemas.microsoft.com/office/drawing/2014/main" val="3364465423"/>
                    </a:ext>
                  </a:extLst>
                </a:gridCol>
              </a:tblGrid>
              <a:tr h="182880">
                <a:tc>
                  <a:txBody>
                    <a:bodyPr/>
                    <a:lstStyle/>
                    <a:p>
                      <a:endParaRPr lang="en-US" sz="1000" b="1" dirty="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C5C5"/>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C5C5"/>
                    </a:solidFill>
                  </a:tcPr>
                </a:tc>
                <a:tc>
                  <a:txBody>
                    <a:bodyPr/>
                    <a:lstStyle/>
                    <a:p>
                      <a:pPr algn="ctr"/>
                      <a:r>
                        <a:rPr lang="en-US" sz="1000" b="1">
                          <a:solidFill>
                            <a:schemeClr val="tx1"/>
                          </a:solidFill>
                          <a:latin typeface="Arial" panose="020B0604020202020204" pitchFamily="34" charset="0"/>
                          <a:cs typeface="Arial" panose="020B0604020202020204" pitchFamily="34" charset="0"/>
                        </a:rPr>
                        <a:t>HR (95% CI)</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C5C5"/>
                    </a:solidFill>
                  </a:tcPr>
                </a:tc>
                <a:extLst>
                  <a:ext uri="{0D108BD9-81ED-4DB2-BD59-A6C34878D82A}">
                    <a16:rowId xmlns:a16="http://schemas.microsoft.com/office/drawing/2014/main" val="3933548391"/>
                  </a:ext>
                </a:extLst>
              </a:tr>
              <a:tr h="155448">
                <a:tc>
                  <a:txBody>
                    <a:bodyPr/>
                    <a:lstStyle/>
                    <a:p>
                      <a:r>
                        <a:rPr lang="en-US" sz="1000" b="1">
                          <a:solidFill>
                            <a:schemeClr val="tx1"/>
                          </a:solidFill>
                          <a:latin typeface="Arial" panose="020B0604020202020204" pitchFamily="34" charset="0"/>
                          <a:cs typeface="Arial" panose="020B0604020202020204" pitchFamily="34" charset="0"/>
                        </a:rPr>
                        <a:t>Regional lymph node stage (</a:t>
                      </a:r>
                      <a:r>
                        <a:rPr lang="en-US" sz="1000" b="1" err="1">
                          <a:solidFill>
                            <a:schemeClr val="tx1"/>
                          </a:solidFill>
                          <a:latin typeface="Arial" panose="020B0604020202020204" pitchFamily="34" charset="0"/>
                          <a:cs typeface="Arial" panose="020B0604020202020204" pitchFamily="34" charset="0"/>
                        </a:rPr>
                        <a:t>pN</a:t>
                      </a:r>
                      <a:r>
                        <a:rPr lang="en-US" sz="1000" b="1">
                          <a:solidFill>
                            <a:schemeClr val="tx1"/>
                          </a:solidFill>
                          <a:latin typeface="Arial" panose="020B0604020202020204" pitchFamily="34" charset="0"/>
                          <a:cs typeface="Arial" panose="020B0604020202020204" pitchFamily="34" charset="0"/>
                        </a:rPr>
                        <a:t>)</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262086588"/>
                  </a:ext>
                </a:extLst>
              </a:tr>
              <a:tr h="155448">
                <a:tc>
                  <a:txBody>
                    <a:bodyPr/>
                    <a:lstStyle/>
                    <a:p>
                      <a:pPr marL="114300" indent="0"/>
                      <a:r>
                        <a:rPr lang="en-US" sz="1000" dirty="0">
                          <a:solidFill>
                            <a:schemeClr val="tx1"/>
                          </a:solidFill>
                          <a:latin typeface="Arial" panose="020B0604020202020204" pitchFamily="34" charset="0"/>
                          <a:cs typeface="Arial" panose="020B0604020202020204" pitchFamily="34" charset="0"/>
                        </a:rPr>
                        <a:t>N0 (N=229)</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0.88 (0.57-1.35)</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6573808"/>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N1 (N=348)</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0.67 (0.47-0.95)</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464892877"/>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N2 (N=305)</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0.83 (0.61-1.13)</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220037200"/>
                  </a:ext>
                </a:extLst>
              </a:tr>
              <a:tr h="155448">
                <a:tc>
                  <a:txBody>
                    <a:bodyPr/>
                    <a:lstStyle/>
                    <a:p>
                      <a:r>
                        <a:rPr lang="en-US" sz="1000" b="1">
                          <a:solidFill>
                            <a:schemeClr val="tx1"/>
                          </a:solidFill>
                          <a:latin typeface="Arial" panose="020B0604020202020204" pitchFamily="34" charset="0"/>
                          <a:cs typeface="Arial" panose="020B0604020202020204" pitchFamily="34" charset="0"/>
                        </a:rPr>
                        <a:t>PD-L1 status by SP263</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332546979"/>
                  </a:ext>
                </a:extLst>
              </a:tr>
              <a:tr h="155448">
                <a:tc>
                  <a:txBody>
                    <a:bodyPr/>
                    <a:lstStyle/>
                    <a:p>
                      <a:pPr marL="114300" indent="0" algn="l" defTabSz="914400" rtl="0" eaLnBrk="1" latinLnBrk="0" hangingPunct="1"/>
                      <a:r>
                        <a:rPr lang="en-US" sz="1000" kern="1200" dirty="0">
                          <a:solidFill>
                            <a:schemeClr val="tx1"/>
                          </a:solidFill>
                          <a:latin typeface="Arial" panose="020B0604020202020204" pitchFamily="34" charset="0"/>
                          <a:ea typeface="+mn-ea"/>
                          <a:cs typeface="Arial" panose="020B0604020202020204" pitchFamily="34" charset="0"/>
                        </a:rPr>
                        <a:t>TC &lt;1% (</a:t>
                      </a:r>
                      <a:r>
                        <a:rPr lang="en-US" sz="1000" dirty="0">
                          <a:solidFill>
                            <a:schemeClr val="tx1"/>
                          </a:solidFill>
                          <a:latin typeface="Arial" panose="020B0604020202020204" pitchFamily="34" charset="0"/>
                          <a:cs typeface="Arial" panose="020B0604020202020204" pitchFamily="34" charset="0"/>
                        </a:rPr>
                        <a:t>N=</a:t>
                      </a:r>
                      <a:r>
                        <a:rPr lang="en-US" sz="1000" kern="1200" dirty="0">
                          <a:solidFill>
                            <a:schemeClr val="tx1"/>
                          </a:solidFill>
                          <a:latin typeface="Arial" panose="020B0604020202020204" pitchFamily="34" charset="0"/>
                          <a:ea typeface="+mn-ea"/>
                          <a:cs typeface="Arial" panose="020B0604020202020204" pitchFamily="34" charset="0"/>
                        </a:rPr>
                        <a:t>383)</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000">
                          <a:solidFill>
                            <a:schemeClr val="tx1"/>
                          </a:solidFill>
                          <a:latin typeface="Arial" panose="020B0604020202020204" pitchFamily="34" charset="0"/>
                          <a:cs typeface="Arial" panose="020B0604020202020204" pitchFamily="34" charset="0"/>
                        </a:rPr>
                        <a:t>0.97 (0.72-1.31)</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59372696"/>
                  </a:ext>
                </a:extLst>
              </a:tr>
              <a:tr h="155448">
                <a:tc>
                  <a:txBody>
                    <a:bodyPr/>
                    <a:lstStyle/>
                    <a:p>
                      <a:pPr marL="114300" indent="0" algn="l" defTabSz="914400" rtl="0" eaLnBrk="1" latinLnBrk="0" hangingPunct="1"/>
                      <a:r>
                        <a:rPr lang="en-US" sz="1000" kern="1200">
                          <a:solidFill>
                            <a:schemeClr val="tx1"/>
                          </a:solidFill>
                          <a:latin typeface="Arial" panose="020B0604020202020204" pitchFamily="34" charset="0"/>
                          <a:ea typeface="+mn-ea"/>
                          <a:cs typeface="Arial" panose="020B0604020202020204" pitchFamily="34" charset="0"/>
                        </a:rPr>
                        <a:t>TC ≥1% (</a:t>
                      </a:r>
                      <a:r>
                        <a:rPr lang="en-US" sz="1000">
                          <a:solidFill>
                            <a:schemeClr val="tx1"/>
                          </a:solidFill>
                          <a:latin typeface="Arial" panose="020B0604020202020204" pitchFamily="34" charset="0"/>
                          <a:cs typeface="Arial" panose="020B0604020202020204" pitchFamily="34" charset="0"/>
                        </a:rPr>
                        <a:t>N=</a:t>
                      </a:r>
                      <a:r>
                        <a:rPr lang="en-US" sz="1000" kern="1200">
                          <a:solidFill>
                            <a:schemeClr val="tx1"/>
                          </a:solidFill>
                          <a:latin typeface="Arial" panose="020B0604020202020204" pitchFamily="34" charset="0"/>
                          <a:ea typeface="+mn-ea"/>
                          <a:cs typeface="Arial" panose="020B0604020202020204" pitchFamily="34" charset="0"/>
                        </a:rPr>
                        <a:t>476)</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000">
                          <a:solidFill>
                            <a:schemeClr val="tx1"/>
                          </a:solidFill>
                          <a:latin typeface="Arial" panose="020B0604020202020204" pitchFamily="34" charset="0"/>
                          <a:cs typeface="Arial" panose="020B0604020202020204" pitchFamily="34" charset="0"/>
                        </a:rPr>
                        <a:t>0.66 (0.49-0.87)</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847067239"/>
                  </a:ext>
                </a:extLst>
              </a:tr>
              <a:tr h="155448">
                <a:tc>
                  <a:txBody>
                    <a:bodyPr/>
                    <a:lstStyle/>
                    <a:p>
                      <a:pPr marL="114300" indent="0" algn="l" defTabSz="914400" rtl="0" eaLnBrk="1" latinLnBrk="0" hangingPunct="1"/>
                      <a:r>
                        <a:rPr lang="en-US" sz="1000" kern="1200">
                          <a:solidFill>
                            <a:schemeClr val="tx1"/>
                          </a:solidFill>
                          <a:latin typeface="Arial" panose="020B0604020202020204" pitchFamily="34" charset="0"/>
                          <a:ea typeface="+mn-ea"/>
                          <a:cs typeface="Arial" panose="020B0604020202020204" pitchFamily="34" charset="0"/>
                        </a:rPr>
                        <a:t>TC 1-49% (</a:t>
                      </a:r>
                      <a:r>
                        <a:rPr lang="en-US" sz="1000">
                          <a:solidFill>
                            <a:schemeClr val="tx1"/>
                          </a:solidFill>
                          <a:latin typeface="Arial" panose="020B0604020202020204" pitchFamily="34" charset="0"/>
                          <a:cs typeface="Arial" panose="020B0604020202020204" pitchFamily="34" charset="0"/>
                        </a:rPr>
                        <a:t>N=</a:t>
                      </a:r>
                      <a:r>
                        <a:rPr lang="en-US" sz="1000" kern="1200">
                          <a:solidFill>
                            <a:schemeClr val="tx1"/>
                          </a:solidFill>
                          <a:latin typeface="Arial" panose="020B0604020202020204" pitchFamily="34" charset="0"/>
                          <a:ea typeface="+mn-ea"/>
                          <a:cs typeface="Arial" panose="020B0604020202020204" pitchFamily="34" charset="0"/>
                        </a:rPr>
                        <a:t>247)</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000">
                          <a:solidFill>
                            <a:schemeClr val="tx1"/>
                          </a:solidFill>
                          <a:latin typeface="Arial" panose="020B0604020202020204" pitchFamily="34" charset="0"/>
                          <a:cs typeface="Arial" panose="020B0604020202020204" pitchFamily="34" charset="0"/>
                        </a:rPr>
                        <a:t>0.87 (0.60-1.26)</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80196205"/>
                  </a:ext>
                </a:extLst>
              </a:tr>
              <a:tr h="155448">
                <a:tc>
                  <a:txBody>
                    <a:bodyPr/>
                    <a:lstStyle/>
                    <a:p>
                      <a:pPr marL="114300" indent="0" algn="l" defTabSz="914400" rtl="0" eaLnBrk="1" latinLnBrk="0" hangingPunct="1"/>
                      <a:r>
                        <a:rPr lang="en-US" sz="1000" kern="1200">
                          <a:solidFill>
                            <a:schemeClr val="tx1"/>
                          </a:solidFill>
                          <a:latin typeface="Arial" panose="020B0604020202020204" pitchFamily="34" charset="0"/>
                          <a:ea typeface="+mn-ea"/>
                          <a:cs typeface="Arial" panose="020B0604020202020204" pitchFamily="34" charset="0"/>
                        </a:rPr>
                        <a:t>TC ≥50% (</a:t>
                      </a:r>
                      <a:r>
                        <a:rPr lang="en-US" sz="1000">
                          <a:solidFill>
                            <a:schemeClr val="tx1"/>
                          </a:solidFill>
                          <a:latin typeface="Arial" panose="020B0604020202020204" pitchFamily="34" charset="0"/>
                          <a:cs typeface="Arial" panose="020B0604020202020204" pitchFamily="34" charset="0"/>
                        </a:rPr>
                        <a:t>N=</a:t>
                      </a:r>
                      <a:r>
                        <a:rPr lang="en-US" sz="1000" kern="1200">
                          <a:solidFill>
                            <a:schemeClr val="tx1"/>
                          </a:solidFill>
                          <a:latin typeface="Arial" panose="020B0604020202020204" pitchFamily="34" charset="0"/>
                          <a:ea typeface="+mn-ea"/>
                          <a:cs typeface="Arial" panose="020B0604020202020204" pitchFamily="34" charset="0"/>
                        </a:rPr>
                        <a:t>229)</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000">
                          <a:solidFill>
                            <a:schemeClr val="tx1"/>
                          </a:solidFill>
                          <a:latin typeface="Arial" panose="020B0604020202020204" pitchFamily="34" charset="0"/>
                          <a:cs typeface="Arial" panose="020B0604020202020204" pitchFamily="34" charset="0"/>
                        </a:rPr>
                        <a:t>0.43 (0.27-0.68)</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0185455"/>
                  </a:ext>
                </a:extLst>
              </a:tr>
              <a:tr h="1554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a:solidFill>
                            <a:schemeClr val="tx1"/>
                          </a:solidFill>
                          <a:latin typeface="Arial" panose="020B0604020202020204" pitchFamily="34" charset="0"/>
                          <a:cs typeface="Arial" panose="020B0604020202020204" pitchFamily="34" charset="0"/>
                        </a:rPr>
                        <a:t>Type of surgery</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3352566390"/>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Lobectomy (N=675)</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0.77 (0.61-0.97)</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463898226"/>
                  </a:ext>
                </a:extLst>
              </a:tr>
              <a:tr h="155448">
                <a:tc>
                  <a:txBody>
                    <a:bodyPr/>
                    <a:lstStyle/>
                    <a:p>
                      <a:pPr marL="114300" indent="0"/>
                      <a:r>
                        <a:rPr lang="en-US" sz="1000" dirty="0">
                          <a:solidFill>
                            <a:schemeClr val="tx1"/>
                          </a:solidFill>
                          <a:latin typeface="Arial" panose="020B0604020202020204" pitchFamily="34" charset="0"/>
                          <a:cs typeface="Arial" panose="020B0604020202020204" pitchFamily="34" charset="0"/>
                        </a:rPr>
                        <a:t>Bilobectomy (N=47)</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1.02 (0.35-2.98)</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61899151"/>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Pneumonectomy (N=150)</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0.91 (0.56-1.47)</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384568012"/>
                  </a:ext>
                </a:extLst>
              </a:tr>
              <a:tr h="155448">
                <a:tc>
                  <a:txBody>
                    <a:bodyPr/>
                    <a:lstStyle/>
                    <a:p>
                      <a:pPr marL="0" indent="0"/>
                      <a:r>
                        <a:rPr lang="en-US" sz="1000" b="1">
                          <a:solidFill>
                            <a:schemeClr val="tx1"/>
                          </a:solidFill>
                          <a:latin typeface="Arial" panose="020B0604020202020204" pitchFamily="34" charset="0"/>
                          <a:cs typeface="Arial" panose="020B0604020202020204" pitchFamily="34" charset="0"/>
                        </a:rPr>
                        <a:t>Chemotherapy regimen </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336799878"/>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Cisplatin plus docetaxel (N=124)</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0.72 (0.42-1.23)</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663386959"/>
                  </a:ext>
                </a:extLst>
              </a:tr>
              <a:tr h="155448">
                <a:tc>
                  <a:txBody>
                    <a:bodyPr/>
                    <a:lstStyle/>
                    <a:p>
                      <a:pPr marL="11430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595454"/>
                          </a:solidFill>
                          <a:effectLst/>
                          <a:uLnTx/>
                          <a:uFillTx/>
                          <a:latin typeface="Arial" panose="020B0604020202020204" pitchFamily="34" charset="0"/>
                          <a:ea typeface="+mn-ea"/>
                          <a:cs typeface="Arial" panose="020B0604020202020204" pitchFamily="34" charset="0"/>
                        </a:rPr>
                        <a:t>Cisplatin plus gemcitabine (</a:t>
                      </a:r>
                      <a:r>
                        <a:rPr lang="en-US" sz="1000">
                          <a:solidFill>
                            <a:schemeClr val="tx1"/>
                          </a:solidFill>
                          <a:latin typeface="Arial" panose="020B0604020202020204" pitchFamily="34" charset="0"/>
                          <a:cs typeface="Arial" panose="020B0604020202020204" pitchFamily="34" charset="0"/>
                        </a:rPr>
                        <a:t>N=</a:t>
                      </a:r>
                      <a:r>
                        <a:rPr kumimoji="0" lang="en-US" sz="1000" b="0" i="0" u="none" strike="noStrike" kern="1200" cap="none" spc="0" normalizeH="0" baseline="0" noProof="0">
                          <a:ln>
                            <a:noFill/>
                          </a:ln>
                          <a:solidFill>
                            <a:srgbClr val="595454"/>
                          </a:solidFill>
                          <a:effectLst/>
                          <a:uLnTx/>
                          <a:uFillTx/>
                          <a:latin typeface="Arial" panose="020B0604020202020204" pitchFamily="34" charset="0"/>
                          <a:ea typeface="+mn-ea"/>
                          <a:cs typeface="Arial" panose="020B0604020202020204" pitchFamily="34" charset="0"/>
                        </a:rPr>
                        <a:t>138)</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0.94 (0.56-1.57)</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81987503"/>
                  </a:ext>
                </a:extLst>
              </a:tr>
              <a:tr h="155448">
                <a:tc>
                  <a:txBody>
                    <a:bodyPr/>
                    <a:lstStyle/>
                    <a:p>
                      <a:pPr marL="11430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595454"/>
                          </a:solidFill>
                          <a:effectLst/>
                          <a:uLnTx/>
                          <a:uFillTx/>
                          <a:latin typeface="Arial" panose="020B0604020202020204" pitchFamily="34" charset="0"/>
                          <a:ea typeface="+mn-ea"/>
                          <a:cs typeface="Arial" panose="020B0604020202020204" pitchFamily="34" charset="0"/>
                        </a:rPr>
                        <a:t>Cisplatin plus pemetrexed (</a:t>
                      </a:r>
                      <a:r>
                        <a:rPr lang="en-US" sz="1000">
                          <a:solidFill>
                            <a:schemeClr val="tx1"/>
                          </a:solidFill>
                          <a:latin typeface="Arial" panose="020B0604020202020204" pitchFamily="34" charset="0"/>
                          <a:cs typeface="Arial" panose="020B0604020202020204" pitchFamily="34" charset="0"/>
                        </a:rPr>
                        <a:t>N=</a:t>
                      </a:r>
                      <a:r>
                        <a:rPr kumimoji="0" lang="en-US" sz="1000" b="0" i="0" u="none" strike="noStrike" kern="1200" cap="none" spc="0" normalizeH="0" baseline="0" noProof="0">
                          <a:ln>
                            <a:noFill/>
                          </a:ln>
                          <a:solidFill>
                            <a:srgbClr val="595454"/>
                          </a:solidFill>
                          <a:effectLst/>
                          <a:uLnTx/>
                          <a:uFillTx/>
                          <a:latin typeface="Arial" panose="020B0604020202020204" pitchFamily="34" charset="0"/>
                          <a:ea typeface="+mn-ea"/>
                          <a:cs typeface="Arial" panose="020B0604020202020204" pitchFamily="34" charset="0"/>
                        </a:rPr>
                        <a:t>349)</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0.84 (0.61-1.16)</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832165124"/>
                  </a:ext>
                </a:extLst>
              </a:tr>
              <a:tr h="155448">
                <a:tc>
                  <a:txBody>
                    <a:bodyPr/>
                    <a:lstStyle/>
                    <a:p>
                      <a:pPr marL="11430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595454"/>
                          </a:solidFill>
                          <a:effectLst/>
                          <a:uLnTx/>
                          <a:uFillTx/>
                          <a:latin typeface="Arial" panose="020B0604020202020204" pitchFamily="34" charset="0"/>
                          <a:ea typeface="+mn-ea"/>
                          <a:cs typeface="Arial" panose="020B0604020202020204" pitchFamily="34" charset="0"/>
                        </a:rPr>
                        <a:t>Cisplatin plus vinorelbine (</a:t>
                      </a:r>
                      <a:r>
                        <a:rPr lang="en-US" sz="1000">
                          <a:solidFill>
                            <a:schemeClr val="tx1"/>
                          </a:solidFill>
                          <a:latin typeface="Arial" panose="020B0604020202020204" pitchFamily="34" charset="0"/>
                          <a:cs typeface="Arial" panose="020B0604020202020204" pitchFamily="34" charset="0"/>
                        </a:rPr>
                        <a:t>N=</a:t>
                      </a:r>
                      <a:r>
                        <a:rPr kumimoji="0" lang="en-US" sz="1000" b="0" i="0" u="none" strike="noStrike" kern="1200" cap="none" spc="0" normalizeH="0" baseline="0" noProof="0">
                          <a:ln>
                            <a:noFill/>
                          </a:ln>
                          <a:solidFill>
                            <a:srgbClr val="595454"/>
                          </a:solidFill>
                          <a:effectLst/>
                          <a:uLnTx/>
                          <a:uFillTx/>
                          <a:latin typeface="Arial" panose="020B0604020202020204" pitchFamily="34" charset="0"/>
                          <a:ea typeface="+mn-ea"/>
                          <a:cs typeface="Arial" panose="020B0604020202020204" pitchFamily="34" charset="0"/>
                        </a:rPr>
                        <a:t>271)</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0.67 (0.46-0.99)</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530127968"/>
                  </a:ext>
                </a:extLst>
              </a:tr>
              <a:tr h="155448">
                <a:tc>
                  <a:txBody>
                    <a:bodyPr/>
                    <a:lstStyle/>
                    <a:p>
                      <a:r>
                        <a:rPr lang="en-US" sz="1000" b="1" i="1" dirty="0">
                          <a:solidFill>
                            <a:schemeClr val="tx1"/>
                          </a:solidFill>
                          <a:latin typeface="Arial" panose="020B0604020202020204" pitchFamily="34" charset="0"/>
                          <a:cs typeface="Arial" panose="020B0604020202020204" pitchFamily="34" charset="0"/>
                        </a:rPr>
                        <a:t>EGFR</a:t>
                      </a:r>
                      <a:r>
                        <a:rPr lang="en-US" sz="1000" b="1" dirty="0">
                          <a:solidFill>
                            <a:schemeClr val="tx1"/>
                          </a:solidFill>
                          <a:latin typeface="Arial" panose="020B0604020202020204" pitchFamily="34" charset="0"/>
                          <a:cs typeface="Arial" panose="020B0604020202020204" pitchFamily="34" charset="0"/>
                        </a:rPr>
                        <a:t> mutation status</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235454851"/>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Yes (N=109)</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0.99 (0.60-1.62)</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671716107"/>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No (N=463)</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0.79 (0.59-1.05)</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231022854"/>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Unknown (N=310)</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0.70 (0.49-1.01)</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544062333"/>
                  </a:ext>
                </a:extLst>
              </a:tr>
              <a:tr h="155448">
                <a:tc>
                  <a:txBody>
                    <a:bodyPr/>
                    <a:lstStyle/>
                    <a:p>
                      <a:r>
                        <a:rPr lang="en-US" sz="1000" b="1" i="1" dirty="0" err="1">
                          <a:solidFill>
                            <a:schemeClr val="tx1"/>
                          </a:solidFill>
                          <a:latin typeface="Arial" panose="020B0604020202020204" pitchFamily="34" charset="0"/>
                          <a:cs typeface="Arial" panose="020B0604020202020204" pitchFamily="34" charset="0"/>
                        </a:rPr>
                        <a:t>ALK</a:t>
                      </a:r>
                      <a:r>
                        <a:rPr lang="en-US" sz="1000" b="1" dirty="0">
                          <a:solidFill>
                            <a:schemeClr val="tx1"/>
                          </a:solidFill>
                          <a:latin typeface="Arial" panose="020B0604020202020204" pitchFamily="34" charset="0"/>
                          <a:cs typeface="Arial" panose="020B0604020202020204" pitchFamily="34" charset="0"/>
                        </a:rPr>
                        <a:t> rearrangement status</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665369199"/>
                  </a:ext>
                </a:extLst>
              </a:tr>
              <a:tr h="155448">
                <a:tc>
                  <a:txBody>
                    <a:bodyPr/>
                    <a:lstStyle/>
                    <a:p>
                      <a:pPr marL="114300" indent="0"/>
                      <a:r>
                        <a:rPr lang="en-US" sz="1000" dirty="0">
                          <a:solidFill>
                            <a:schemeClr val="tx1"/>
                          </a:solidFill>
                          <a:latin typeface="Arial" panose="020B0604020202020204" pitchFamily="34" charset="0"/>
                          <a:cs typeface="Arial" panose="020B0604020202020204" pitchFamily="34" charset="0"/>
                        </a:rPr>
                        <a:t>Yes (N=31)</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1.04 (0.38-2.90)</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651046704"/>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No (N=507)</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0.85 (0.66-1.10)</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760679101"/>
                  </a:ext>
                </a:extLst>
              </a:tr>
              <a:tr h="155448">
                <a:tc>
                  <a:txBody>
                    <a:bodyPr/>
                    <a:lstStyle/>
                    <a:p>
                      <a:pPr marL="114300" indent="0"/>
                      <a:r>
                        <a:rPr lang="en-US" sz="1000">
                          <a:solidFill>
                            <a:schemeClr val="tx1"/>
                          </a:solidFill>
                          <a:latin typeface="Arial" panose="020B0604020202020204" pitchFamily="34" charset="0"/>
                          <a:cs typeface="Arial" panose="020B0604020202020204" pitchFamily="34" charset="0"/>
                        </a:rPr>
                        <a:t>Unknown (N=344)</a:t>
                      </a:r>
                    </a:p>
                  </a:txBody>
                  <a:tcPr marL="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0.66 (0.46-0.93)</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311759132"/>
                  </a:ext>
                </a:extLst>
              </a:tr>
              <a:tr h="155448">
                <a:tc>
                  <a:txBody>
                    <a:bodyPr/>
                    <a:lstStyle/>
                    <a:p>
                      <a:r>
                        <a:rPr lang="en-US" sz="1000" b="1">
                          <a:solidFill>
                            <a:schemeClr val="tx1"/>
                          </a:solidFill>
                          <a:latin typeface="Arial" panose="020B0604020202020204" pitchFamily="34" charset="0"/>
                          <a:cs typeface="Arial" panose="020B0604020202020204" pitchFamily="34" charset="0"/>
                        </a:rPr>
                        <a:t>All patients (N=882)</a:t>
                      </a:r>
                    </a:p>
                  </a:txBody>
                  <a:tcPr marL="45720" marR="0" marT="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endParaRPr lang="en-US" sz="100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a:r>
                        <a:rPr lang="en-US" sz="1000" b="1" dirty="0">
                          <a:solidFill>
                            <a:schemeClr val="tx1"/>
                          </a:solidFill>
                          <a:latin typeface="Arial" panose="020B0604020202020204" pitchFamily="34" charset="0"/>
                          <a:cs typeface="Arial" panose="020B0604020202020204" pitchFamily="34" charset="0"/>
                        </a:rPr>
                        <a:t>0.79 (0.64-0.96)</a:t>
                      </a:r>
                    </a:p>
                  </a:txBody>
                  <a:tcPr marL="0" marR="0" marT="0" marB="0" anchor="ct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extLst>
                  <a:ext uri="{0D108BD9-81ED-4DB2-BD59-A6C34878D82A}">
                    <a16:rowId xmlns:a16="http://schemas.microsoft.com/office/drawing/2014/main" val="1149791543"/>
                  </a:ext>
                </a:extLst>
              </a:tr>
            </a:tbl>
          </a:graphicData>
        </a:graphic>
      </p:graphicFrame>
      <p:grpSp>
        <p:nvGrpSpPr>
          <p:cNvPr id="152" name="Group 151">
            <a:extLst>
              <a:ext uri="{FF2B5EF4-FFF2-40B4-BE49-F238E27FC236}">
                <a16:creationId xmlns:a16="http://schemas.microsoft.com/office/drawing/2014/main" id="{9C565D38-A8DC-41DC-9BC0-710FE4DADDBB}"/>
              </a:ext>
            </a:extLst>
          </p:cNvPr>
          <p:cNvGrpSpPr/>
          <p:nvPr/>
        </p:nvGrpSpPr>
        <p:grpSpPr>
          <a:xfrm>
            <a:off x="2884064" y="5436691"/>
            <a:ext cx="412682" cy="73706"/>
            <a:chOff x="8729263" y="2918991"/>
            <a:chExt cx="412682" cy="73706"/>
          </a:xfrm>
        </p:grpSpPr>
        <p:grpSp>
          <p:nvGrpSpPr>
            <p:cNvPr id="154" name="Group 153">
              <a:extLst>
                <a:ext uri="{FF2B5EF4-FFF2-40B4-BE49-F238E27FC236}">
                  <a16:creationId xmlns:a16="http://schemas.microsoft.com/office/drawing/2014/main" id="{45176567-5EC4-408F-BE31-DA4037F843F3}"/>
                </a:ext>
              </a:extLst>
            </p:cNvPr>
            <p:cNvGrpSpPr/>
            <p:nvPr/>
          </p:nvGrpSpPr>
          <p:grpSpPr>
            <a:xfrm>
              <a:off x="8729263" y="2924511"/>
              <a:ext cx="412682" cy="58509"/>
              <a:chOff x="6866852" y="5143682"/>
              <a:chExt cx="529311" cy="45720"/>
            </a:xfrm>
          </p:grpSpPr>
          <p:cxnSp>
            <p:nvCxnSpPr>
              <p:cNvPr id="156" name="Straight Connector 155">
                <a:extLst>
                  <a:ext uri="{FF2B5EF4-FFF2-40B4-BE49-F238E27FC236}">
                    <a16:creationId xmlns:a16="http://schemas.microsoft.com/office/drawing/2014/main" id="{875705EA-2BAF-44FD-BFCD-0E9837542491}"/>
                  </a:ext>
                </a:extLst>
              </p:cNvPr>
              <p:cNvCxnSpPr>
                <a:cxnSpLocks/>
              </p:cNvCxnSpPr>
              <p:nvPr/>
            </p:nvCxnSpPr>
            <p:spPr>
              <a:xfrm>
                <a:off x="6879510" y="5166542"/>
                <a:ext cx="500938"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57" name="Straight Connector 156">
                <a:extLst>
                  <a:ext uri="{FF2B5EF4-FFF2-40B4-BE49-F238E27FC236}">
                    <a16:creationId xmlns:a16="http://schemas.microsoft.com/office/drawing/2014/main" id="{0DAB9EF0-007B-44BE-B21E-80F306D9FDC5}"/>
                  </a:ext>
                </a:extLst>
              </p:cNvPr>
              <p:cNvCxnSpPr>
                <a:cxnSpLocks/>
              </p:cNvCxnSpPr>
              <p:nvPr/>
            </p:nvCxnSpPr>
            <p:spPr>
              <a:xfrm>
                <a:off x="6866852"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58" name="Straight Connector 157">
                <a:extLst>
                  <a:ext uri="{FF2B5EF4-FFF2-40B4-BE49-F238E27FC236}">
                    <a16:creationId xmlns:a16="http://schemas.microsoft.com/office/drawing/2014/main" id="{F241D047-E106-4A23-B89E-5E2829A6A7B2}"/>
                  </a:ext>
                </a:extLst>
              </p:cNvPr>
              <p:cNvCxnSpPr>
                <a:cxnSpLocks/>
              </p:cNvCxnSpPr>
              <p:nvPr/>
            </p:nvCxnSpPr>
            <p:spPr>
              <a:xfrm>
                <a:off x="739616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55" name="Diamond 154">
              <a:extLst>
                <a:ext uri="{FF2B5EF4-FFF2-40B4-BE49-F238E27FC236}">
                  <a16:creationId xmlns:a16="http://schemas.microsoft.com/office/drawing/2014/main" id="{0F4A1E58-8DC1-4A6E-8A51-19084D677D80}"/>
                </a:ext>
              </a:extLst>
            </p:cNvPr>
            <p:cNvSpPr/>
            <p:nvPr/>
          </p:nvSpPr>
          <p:spPr>
            <a:xfrm>
              <a:off x="8901395" y="2918991"/>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59" name="Group 158">
            <a:extLst>
              <a:ext uri="{FF2B5EF4-FFF2-40B4-BE49-F238E27FC236}">
                <a16:creationId xmlns:a16="http://schemas.microsoft.com/office/drawing/2014/main" id="{8670084D-9452-4BA7-BB6B-D3DF6E1847D2}"/>
              </a:ext>
            </a:extLst>
          </p:cNvPr>
          <p:cNvGrpSpPr/>
          <p:nvPr/>
        </p:nvGrpSpPr>
        <p:grpSpPr>
          <a:xfrm>
            <a:off x="2970220" y="5591257"/>
            <a:ext cx="512234" cy="73706"/>
            <a:chOff x="8720166" y="3058545"/>
            <a:chExt cx="512234" cy="73706"/>
          </a:xfrm>
        </p:grpSpPr>
        <p:grpSp>
          <p:nvGrpSpPr>
            <p:cNvPr id="160" name="Group 159">
              <a:extLst>
                <a:ext uri="{FF2B5EF4-FFF2-40B4-BE49-F238E27FC236}">
                  <a16:creationId xmlns:a16="http://schemas.microsoft.com/office/drawing/2014/main" id="{CA3A9FC1-37A6-4668-84F9-69E2ACAC49C7}"/>
                </a:ext>
              </a:extLst>
            </p:cNvPr>
            <p:cNvGrpSpPr/>
            <p:nvPr/>
          </p:nvGrpSpPr>
          <p:grpSpPr>
            <a:xfrm>
              <a:off x="8720166" y="3064065"/>
              <a:ext cx="512234" cy="58509"/>
              <a:chOff x="6729006" y="5143682"/>
              <a:chExt cx="788052" cy="45720"/>
            </a:xfrm>
          </p:grpSpPr>
          <p:cxnSp>
            <p:nvCxnSpPr>
              <p:cNvPr id="162" name="Straight Connector 161">
                <a:extLst>
                  <a:ext uri="{FF2B5EF4-FFF2-40B4-BE49-F238E27FC236}">
                    <a16:creationId xmlns:a16="http://schemas.microsoft.com/office/drawing/2014/main" id="{34D29AD0-A380-483A-A021-B5AFD969C933}"/>
                  </a:ext>
                </a:extLst>
              </p:cNvPr>
              <p:cNvCxnSpPr>
                <a:cxnSpLocks/>
              </p:cNvCxnSpPr>
              <p:nvPr/>
            </p:nvCxnSpPr>
            <p:spPr>
              <a:xfrm>
                <a:off x="6729006" y="5166542"/>
                <a:ext cx="78779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63" name="Straight Connector 162">
                <a:extLst>
                  <a:ext uri="{FF2B5EF4-FFF2-40B4-BE49-F238E27FC236}">
                    <a16:creationId xmlns:a16="http://schemas.microsoft.com/office/drawing/2014/main" id="{6F946B96-F872-4C36-A042-70F077105226}"/>
                  </a:ext>
                </a:extLst>
              </p:cNvPr>
              <p:cNvCxnSpPr>
                <a:cxnSpLocks/>
              </p:cNvCxnSpPr>
              <p:nvPr/>
            </p:nvCxnSpPr>
            <p:spPr>
              <a:xfrm>
                <a:off x="672941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64" name="Straight Connector 163">
                <a:extLst>
                  <a:ext uri="{FF2B5EF4-FFF2-40B4-BE49-F238E27FC236}">
                    <a16:creationId xmlns:a16="http://schemas.microsoft.com/office/drawing/2014/main" id="{860E003F-BC88-4D6C-A523-3FF6272C8CEC}"/>
                  </a:ext>
                </a:extLst>
              </p:cNvPr>
              <p:cNvCxnSpPr>
                <a:cxnSpLocks/>
              </p:cNvCxnSpPr>
              <p:nvPr/>
            </p:nvCxnSpPr>
            <p:spPr>
              <a:xfrm>
                <a:off x="7517058"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61" name="Diamond 160">
              <a:extLst>
                <a:ext uri="{FF2B5EF4-FFF2-40B4-BE49-F238E27FC236}">
                  <a16:creationId xmlns:a16="http://schemas.microsoft.com/office/drawing/2014/main" id="{1612375A-81FE-4CF6-8916-D33E58D847EC}"/>
                </a:ext>
              </a:extLst>
            </p:cNvPr>
            <p:cNvSpPr/>
            <p:nvPr/>
          </p:nvSpPr>
          <p:spPr>
            <a:xfrm>
              <a:off x="8944285" y="3058545"/>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65" name="Group 164">
            <a:extLst>
              <a:ext uri="{FF2B5EF4-FFF2-40B4-BE49-F238E27FC236}">
                <a16:creationId xmlns:a16="http://schemas.microsoft.com/office/drawing/2014/main" id="{BD8F64CA-D433-4BDB-9542-06ED849036F2}"/>
              </a:ext>
            </a:extLst>
          </p:cNvPr>
          <p:cNvGrpSpPr/>
          <p:nvPr/>
        </p:nvGrpSpPr>
        <p:grpSpPr>
          <a:xfrm>
            <a:off x="3037181" y="5750218"/>
            <a:ext cx="292896" cy="73706"/>
            <a:chOff x="8791892" y="3341148"/>
            <a:chExt cx="292896" cy="73706"/>
          </a:xfrm>
        </p:grpSpPr>
        <p:grpSp>
          <p:nvGrpSpPr>
            <p:cNvPr id="166" name="Group 165">
              <a:extLst>
                <a:ext uri="{FF2B5EF4-FFF2-40B4-BE49-F238E27FC236}">
                  <a16:creationId xmlns:a16="http://schemas.microsoft.com/office/drawing/2014/main" id="{72A59E39-E735-49B7-9AB0-04122D8A8A5A}"/>
                </a:ext>
              </a:extLst>
            </p:cNvPr>
            <p:cNvGrpSpPr/>
            <p:nvPr/>
          </p:nvGrpSpPr>
          <p:grpSpPr>
            <a:xfrm>
              <a:off x="8791892" y="3346668"/>
              <a:ext cx="292896" cy="58509"/>
              <a:chOff x="6830574" y="5143682"/>
              <a:chExt cx="565589" cy="45720"/>
            </a:xfrm>
          </p:grpSpPr>
          <p:cxnSp>
            <p:nvCxnSpPr>
              <p:cNvPr id="168" name="Straight Connector 167">
                <a:extLst>
                  <a:ext uri="{FF2B5EF4-FFF2-40B4-BE49-F238E27FC236}">
                    <a16:creationId xmlns:a16="http://schemas.microsoft.com/office/drawing/2014/main" id="{EEE1E8A0-0920-497A-96AB-CD4D8E30AB56}"/>
                  </a:ext>
                </a:extLst>
              </p:cNvPr>
              <p:cNvCxnSpPr>
                <a:cxnSpLocks/>
              </p:cNvCxnSpPr>
              <p:nvPr/>
            </p:nvCxnSpPr>
            <p:spPr>
              <a:xfrm>
                <a:off x="6837854" y="5166542"/>
                <a:ext cx="551031"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69" name="Straight Connector 168">
                <a:extLst>
                  <a:ext uri="{FF2B5EF4-FFF2-40B4-BE49-F238E27FC236}">
                    <a16:creationId xmlns:a16="http://schemas.microsoft.com/office/drawing/2014/main" id="{37E2D3D0-F8C0-4F91-88D4-65110CD85EBD}"/>
                  </a:ext>
                </a:extLst>
              </p:cNvPr>
              <p:cNvCxnSpPr>
                <a:cxnSpLocks/>
              </p:cNvCxnSpPr>
              <p:nvPr/>
            </p:nvCxnSpPr>
            <p:spPr>
              <a:xfrm>
                <a:off x="6830574"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70" name="Straight Connector 169">
                <a:extLst>
                  <a:ext uri="{FF2B5EF4-FFF2-40B4-BE49-F238E27FC236}">
                    <a16:creationId xmlns:a16="http://schemas.microsoft.com/office/drawing/2014/main" id="{B03C49CA-B356-47BB-A8C0-BBACF1A50D8C}"/>
                  </a:ext>
                </a:extLst>
              </p:cNvPr>
              <p:cNvCxnSpPr>
                <a:cxnSpLocks/>
              </p:cNvCxnSpPr>
              <p:nvPr/>
            </p:nvCxnSpPr>
            <p:spPr>
              <a:xfrm>
                <a:off x="739616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167" name="Diamond 166">
              <a:extLst>
                <a:ext uri="{FF2B5EF4-FFF2-40B4-BE49-F238E27FC236}">
                  <a16:creationId xmlns:a16="http://schemas.microsoft.com/office/drawing/2014/main" id="{02105BC0-1D25-475D-B818-5B04635DE09F}"/>
                </a:ext>
              </a:extLst>
            </p:cNvPr>
            <p:cNvSpPr/>
            <p:nvPr/>
          </p:nvSpPr>
          <p:spPr>
            <a:xfrm>
              <a:off x="8905916" y="3341148"/>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71" name="Group 170">
            <a:extLst>
              <a:ext uri="{FF2B5EF4-FFF2-40B4-BE49-F238E27FC236}">
                <a16:creationId xmlns:a16="http://schemas.microsoft.com/office/drawing/2014/main" id="{4AE63D10-06A0-4180-A4C2-B85D1B414D43}"/>
              </a:ext>
            </a:extLst>
          </p:cNvPr>
          <p:cNvGrpSpPr/>
          <p:nvPr/>
        </p:nvGrpSpPr>
        <p:grpSpPr>
          <a:xfrm>
            <a:off x="8034833" y="5888047"/>
            <a:ext cx="2771123" cy="303147"/>
            <a:chOff x="2011457" y="5862269"/>
            <a:chExt cx="2771123" cy="303147"/>
          </a:xfrm>
        </p:grpSpPr>
        <p:cxnSp>
          <p:nvCxnSpPr>
            <p:cNvPr id="172" name="Straight Connector 171">
              <a:extLst>
                <a:ext uri="{FF2B5EF4-FFF2-40B4-BE49-F238E27FC236}">
                  <a16:creationId xmlns:a16="http://schemas.microsoft.com/office/drawing/2014/main" id="{2A422454-067B-4449-B853-77F3A75CAC57}"/>
                </a:ext>
              </a:extLst>
            </p:cNvPr>
            <p:cNvCxnSpPr>
              <a:cxnSpLocks/>
            </p:cNvCxnSpPr>
            <p:nvPr/>
          </p:nvCxnSpPr>
          <p:spPr>
            <a:xfrm>
              <a:off x="2088078" y="5862270"/>
              <a:ext cx="241935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73" name="Straight Connector 172">
              <a:extLst>
                <a:ext uri="{FF2B5EF4-FFF2-40B4-BE49-F238E27FC236}">
                  <a16:creationId xmlns:a16="http://schemas.microsoft.com/office/drawing/2014/main" id="{031708EC-323C-4238-824E-F0754C7B4BB4}"/>
                </a:ext>
              </a:extLst>
            </p:cNvPr>
            <p:cNvCxnSpPr/>
            <p:nvPr/>
          </p:nvCxnSpPr>
          <p:spPr>
            <a:xfrm>
              <a:off x="208887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74" name="Straight Connector 173">
              <a:extLst>
                <a:ext uri="{FF2B5EF4-FFF2-40B4-BE49-F238E27FC236}">
                  <a16:creationId xmlns:a16="http://schemas.microsoft.com/office/drawing/2014/main" id="{B6B1D6CD-48D8-4153-901E-171206ADBE0F}"/>
                </a:ext>
              </a:extLst>
            </p:cNvPr>
            <p:cNvCxnSpPr/>
            <p:nvPr/>
          </p:nvCxnSpPr>
          <p:spPr>
            <a:xfrm>
              <a:off x="2455584"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75" name="Straight Connector 174">
              <a:extLst>
                <a:ext uri="{FF2B5EF4-FFF2-40B4-BE49-F238E27FC236}">
                  <a16:creationId xmlns:a16="http://schemas.microsoft.com/office/drawing/2014/main" id="{DB610D07-BE86-4305-AF57-C4D39A614EDD}"/>
                </a:ext>
              </a:extLst>
            </p:cNvPr>
            <p:cNvCxnSpPr/>
            <p:nvPr/>
          </p:nvCxnSpPr>
          <p:spPr>
            <a:xfrm>
              <a:off x="2667516"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76" name="Straight Connector 175">
              <a:extLst>
                <a:ext uri="{FF2B5EF4-FFF2-40B4-BE49-F238E27FC236}">
                  <a16:creationId xmlns:a16="http://schemas.microsoft.com/office/drawing/2014/main" id="{E8666BC8-475B-452E-BFA9-D05523BEF3DB}"/>
                </a:ext>
              </a:extLst>
            </p:cNvPr>
            <p:cNvCxnSpPr/>
            <p:nvPr/>
          </p:nvCxnSpPr>
          <p:spPr>
            <a:xfrm>
              <a:off x="2819917"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77" name="Straight Connector 176">
              <a:extLst>
                <a:ext uri="{FF2B5EF4-FFF2-40B4-BE49-F238E27FC236}">
                  <a16:creationId xmlns:a16="http://schemas.microsoft.com/office/drawing/2014/main" id="{D941232B-D79F-49FF-878B-64A67598A93A}"/>
                </a:ext>
              </a:extLst>
            </p:cNvPr>
            <p:cNvCxnSpPr/>
            <p:nvPr/>
          </p:nvCxnSpPr>
          <p:spPr>
            <a:xfrm>
              <a:off x="2936598"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78" name="Straight Connector 177">
              <a:extLst>
                <a:ext uri="{FF2B5EF4-FFF2-40B4-BE49-F238E27FC236}">
                  <a16:creationId xmlns:a16="http://schemas.microsoft.com/office/drawing/2014/main" id="{171FE226-BA7F-4957-9597-E4ABDB0BF97E}"/>
                </a:ext>
              </a:extLst>
            </p:cNvPr>
            <p:cNvCxnSpPr/>
            <p:nvPr/>
          </p:nvCxnSpPr>
          <p:spPr>
            <a:xfrm>
              <a:off x="3031849"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79" name="Straight Connector 178">
              <a:extLst>
                <a:ext uri="{FF2B5EF4-FFF2-40B4-BE49-F238E27FC236}">
                  <a16:creationId xmlns:a16="http://schemas.microsoft.com/office/drawing/2014/main" id="{AC62C77F-2E8D-440F-9CF1-E7E0F68C3689}"/>
                </a:ext>
              </a:extLst>
            </p:cNvPr>
            <p:cNvCxnSpPr/>
            <p:nvPr/>
          </p:nvCxnSpPr>
          <p:spPr>
            <a:xfrm>
              <a:off x="311519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0" name="Straight Connector 179">
              <a:extLst>
                <a:ext uri="{FF2B5EF4-FFF2-40B4-BE49-F238E27FC236}">
                  <a16:creationId xmlns:a16="http://schemas.microsoft.com/office/drawing/2014/main" id="{FD63D15B-56D8-418E-87DC-3A5B3293F92B}"/>
                </a:ext>
              </a:extLst>
            </p:cNvPr>
            <p:cNvCxnSpPr/>
            <p:nvPr/>
          </p:nvCxnSpPr>
          <p:spPr>
            <a:xfrm>
              <a:off x="3184249"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1" name="Straight Connector 180">
              <a:extLst>
                <a:ext uri="{FF2B5EF4-FFF2-40B4-BE49-F238E27FC236}">
                  <a16:creationId xmlns:a16="http://schemas.microsoft.com/office/drawing/2014/main" id="{310BFF3A-FC9D-40B0-8C14-63E842D28B23}"/>
                </a:ext>
              </a:extLst>
            </p:cNvPr>
            <p:cNvCxnSpPr>
              <a:cxnSpLocks/>
            </p:cNvCxnSpPr>
            <p:nvPr/>
          </p:nvCxnSpPr>
          <p:spPr>
            <a:xfrm>
              <a:off x="3243780"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2" name="Straight Connector 181">
              <a:extLst>
                <a:ext uri="{FF2B5EF4-FFF2-40B4-BE49-F238E27FC236}">
                  <a16:creationId xmlns:a16="http://schemas.microsoft.com/office/drawing/2014/main" id="{8FAA5BFE-52E3-4079-9D1B-6CA8E02E7F03}"/>
                </a:ext>
              </a:extLst>
            </p:cNvPr>
            <p:cNvCxnSpPr/>
            <p:nvPr/>
          </p:nvCxnSpPr>
          <p:spPr>
            <a:xfrm>
              <a:off x="366526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3" name="Straight Connector 182">
              <a:extLst>
                <a:ext uri="{FF2B5EF4-FFF2-40B4-BE49-F238E27FC236}">
                  <a16:creationId xmlns:a16="http://schemas.microsoft.com/office/drawing/2014/main" id="{7F8D13E1-1A77-490E-A229-E67022964C37}"/>
                </a:ext>
              </a:extLst>
            </p:cNvPr>
            <p:cNvCxnSpPr/>
            <p:nvPr/>
          </p:nvCxnSpPr>
          <p:spPr>
            <a:xfrm>
              <a:off x="3877193"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4" name="Straight Connector 183">
              <a:extLst>
                <a:ext uri="{FF2B5EF4-FFF2-40B4-BE49-F238E27FC236}">
                  <a16:creationId xmlns:a16="http://schemas.microsoft.com/office/drawing/2014/main" id="{0E7164FB-92BB-4B9F-BABB-83BCA061BEF8}"/>
                </a:ext>
              </a:extLst>
            </p:cNvPr>
            <p:cNvCxnSpPr/>
            <p:nvPr/>
          </p:nvCxnSpPr>
          <p:spPr>
            <a:xfrm>
              <a:off x="4029593"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5" name="Straight Connector 184">
              <a:extLst>
                <a:ext uri="{FF2B5EF4-FFF2-40B4-BE49-F238E27FC236}">
                  <a16:creationId xmlns:a16="http://schemas.microsoft.com/office/drawing/2014/main" id="{C29128DD-3940-42C4-9D26-2B868FFEDF0E}"/>
                </a:ext>
              </a:extLst>
            </p:cNvPr>
            <p:cNvCxnSpPr/>
            <p:nvPr/>
          </p:nvCxnSpPr>
          <p:spPr>
            <a:xfrm>
              <a:off x="414389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6" name="Straight Connector 185">
              <a:extLst>
                <a:ext uri="{FF2B5EF4-FFF2-40B4-BE49-F238E27FC236}">
                  <a16:creationId xmlns:a16="http://schemas.microsoft.com/office/drawing/2014/main" id="{4C99B1F9-BBA1-4DD8-8C74-E95A985B32C1}"/>
                </a:ext>
              </a:extLst>
            </p:cNvPr>
            <p:cNvCxnSpPr/>
            <p:nvPr/>
          </p:nvCxnSpPr>
          <p:spPr>
            <a:xfrm>
              <a:off x="4241524"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7" name="Straight Connector 186">
              <a:extLst>
                <a:ext uri="{FF2B5EF4-FFF2-40B4-BE49-F238E27FC236}">
                  <a16:creationId xmlns:a16="http://schemas.microsoft.com/office/drawing/2014/main" id="{0B00670C-960F-4506-9C01-1057A0429E2F}"/>
                </a:ext>
              </a:extLst>
            </p:cNvPr>
            <p:cNvCxnSpPr/>
            <p:nvPr/>
          </p:nvCxnSpPr>
          <p:spPr>
            <a:xfrm>
              <a:off x="4324867"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8" name="Straight Connector 187">
              <a:extLst>
                <a:ext uri="{FF2B5EF4-FFF2-40B4-BE49-F238E27FC236}">
                  <a16:creationId xmlns:a16="http://schemas.microsoft.com/office/drawing/2014/main" id="{D622A3F7-3A6D-4A41-90F3-F8FD97614EDB}"/>
                </a:ext>
              </a:extLst>
            </p:cNvPr>
            <p:cNvCxnSpPr/>
            <p:nvPr/>
          </p:nvCxnSpPr>
          <p:spPr>
            <a:xfrm>
              <a:off x="4393923"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89" name="Straight Connector 188">
              <a:extLst>
                <a:ext uri="{FF2B5EF4-FFF2-40B4-BE49-F238E27FC236}">
                  <a16:creationId xmlns:a16="http://schemas.microsoft.com/office/drawing/2014/main" id="{E3A6B865-3684-4F64-99C2-1B7655B5E93A}"/>
                </a:ext>
              </a:extLst>
            </p:cNvPr>
            <p:cNvCxnSpPr/>
            <p:nvPr/>
          </p:nvCxnSpPr>
          <p:spPr>
            <a:xfrm>
              <a:off x="4453454"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190" name="Straight Connector 189">
              <a:extLst>
                <a:ext uri="{FF2B5EF4-FFF2-40B4-BE49-F238E27FC236}">
                  <a16:creationId xmlns:a16="http://schemas.microsoft.com/office/drawing/2014/main" id="{D1D7FB81-BD5F-4BF1-BB23-1133854CCAB0}"/>
                </a:ext>
              </a:extLst>
            </p:cNvPr>
            <p:cNvCxnSpPr/>
            <p:nvPr/>
          </p:nvCxnSpPr>
          <p:spPr>
            <a:xfrm>
              <a:off x="4508222" y="5862269"/>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sp>
          <p:nvSpPr>
            <p:cNvPr id="191" name="TextBox 190">
              <a:extLst>
                <a:ext uri="{FF2B5EF4-FFF2-40B4-BE49-F238E27FC236}">
                  <a16:creationId xmlns:a16="http://schemas.microsoft.com/office/drawing/2014/main" id="{2FD3A882-75FF-483A-9EC2-0CDA1B46643B}"/>
                </a:ext>
              </a:extLst>
            </p:cNvPr>
            <p:cNvSpPr txBox="1"/>
            <p:nvPr/>
          </p:nvSpPr>
          <p:spPr>
            <a:xfrm>
              <a:off x="2011457" y="5915253"/>
              <a:ext cx="147476" cy="123111"/>
            </a:xfrm>
            <a:prstGeom prst="rect">
              <a:avLst/>
            </a:prstGeom>
            <a:noFill/>
          </p:spPr>
          <p:txBody>
            <a:bodyPr wrap="none" lIns="0" tIns="0" rIns="0" bIns="0" rtlCol="0" anchor="ctr">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800" b="0" i="0" u="none" strike="noStrike" kern="1200" cap="none" spc="0" normalizeH="0" baseline="0" noProof="0">
                  <a:ln>
                    <a:noFill/>
                  </a:ln>
                  <a:solidFill>
                    <a:prstClr val="black"/>
                  </a:solidFill>
                  <a:effectLst/>
                  <a:uLnTx/>
                  <a:uFillTx/>
                  <a:latin typeface="Calibri"/>
                  <a:ea typeface="+mn-ea"/>
                  <a:cs typeface="+mn-cs"/>
                </a:rPr>
                <a:t>0.1</a:t>
              </a:r>
            </a:p>
          </p:txBody>
        </p:sp>
        <p:sp>
          <p:nvSpPr>
            <p:cNvPr id="192" name="TextBox 191">
              <a:extLst>
                <a:ext uri="{FF2B5EF4-FFF2-40B4-BE49-F238E27FC236}">
                  <a16:creationId xmlns:a16="http://schemas.microsoft.com/office/drawing/2014/main" id="{A3CB4847-0334-4CE1-A622-9963EE20ABAC}"/>
                </a:ext>
              </a:extLst>
            </p:cNvPr>
            <p:cNvSpPr txBox="1"/>
            <p:nvPr/>
          </p:nvSpPr>
          <p:spPr>
            <a:xfrm>
              <a:off x="3180010" y="5915253"/>
              <a:ext cx="147476" cy="123111"/>
            </a:xfrm>
            <a:prstGeom prst="rect">
              <a:avLst/>
            </a:prstGeom>
            <a:noFill/>
          </p:spPr>
          <p:txBody>
            <a:bodyPr wrap="none" lIns="0" tIns="0" rIns="0" bIns="0" rtlCol="0" anchor="ctr">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800" b="0" i="0" u="none" strike="noStrike" kern="1200" cap="none" spc="0" normalizeH="0" baseline="0" noProof="0">
                  <a:ln>
                    <a:noFill/>
                  </a:ln>
                  <a:solidFill>
                    <a:prstClr val="black"/>
                  </a:solidFill>
                  <a:effectLst/>
                  <a:uLnTx/>
                  <a:uFillTx/>
                  <a:latin typeface="Calibri"/>
                  <a:ea typeface="+mn-ea"/>
                  <a:cs typeface="+mn-cs"/>
                </a:rPr>
                <a:t>1.0</a:t>
              </a:r>
            </a:p>
          </p:txBody>
        </p:sp>
        <p:sp>
          <p:nvSpPr>
            <p:cNvPr id="193" name="TextBox 192">
              <a:extLst>
                <a:ext uri="{FF2B5EF4-FFF2-40B4-BE49-F238E27FC236}">
                  <a16:creationId xmlns:a16="http://schemas.microsoft.com/office/drawing/2014/main" id="{785844D7-4AEE-42EE-B12B-1978B80056C0}"/>
                </a:ext>
              </a:extLst>
            </p:cNvPr>
            <p:cNvSpPr txBox="1"/>
            <p:nvPr/>
          </p:nvSpPr>
          <p:spPr>
            <a:xfrm>
              <a:off x="4403638" y="5915253"/>
              <a:ext cx="201978" cy="123111"/>
            </a:xfrm>
            <a:prstGeom prst="rect">
              <a:avLst/>
            </a:prstGeom>
            <a:noFill/>
          </p:spPr>
          <p:txBody>
            <a:bodyPr wrap="none" lIns="0" tIns="0" rIns="0" bIns="0" rtlCol="0" anchor="ctr">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800" b="0" i="0" u="none" strike="noStrike" kern="1200" cap="none" spc="0" normalizeH="0" baseline="0" noProof="0">
                  <a:ln>
                    <a:noFill/>
                  </a:ln>
                  <a:solidFill>
                    <a:prstClr val="black"/>
                  </a:solidFill>
                  <a:effectLst/>
                  <a:uLnTx/>
                  <a:uFillTx/>
                  <a:latin typeface="Calibri"/>
                  <a:ea typeface="+mn-ea"/>
                  <a:cs typeface="+mn-cs"/>
                </a:rPr>
                <a:t>10.0</a:t>
              </a:r>
            </a:p>
          </p:txBody>
        </p:sp>
        <p:sp>
          <p:nvSpPr>
            <p:cNvPr id="194" name="TextBox 193">
              <a:extLst>
                <a:ext uri="{FF2B5EF4-FFF2-40B4-BE49-F238E27FC236}">
                  <a16:creationId xmlns:a16="http://schemas.microsoft.com/office/drawing/2014/main" id="{FB07B085-FF25-4430-B727-52E81FCEDE7B}"/>
                </a:ext>
              </a:extLst>
            </p:cNvPr>
            <p:cNvSpPr txBox="1"/>
            <p:nvPr/>
          </p:nvSpPr>
          <p:spPr>
            <a:xfrm>
              <a:off x="2166371" y="6036954"/>
              <a:ext cx="1013099" cy="123111"/>
            </a:xfrm>
            <a:prstGeom prst="rect">
              <a:avLst/>
            </a:prstGeom>
            <a:noFill/>
          </p:spPr>
          <p:txBody>
            <a:bodyPr wrap="none" lIns="0" tIns="0" rIns="0" bIns="0" rtlCol="0" anchor="ctr">
              <a:spAutoFit/>
            </a:bodyPr>
            <a:lstStyle/>
            <a:p>
              <a:pPr marL="0" marR="0" lvl="0" indent="0" algn="r" defTabSz="914400" rtl="0" eaLnBrk="1" fontAlgn="auto" latinLnBrk="0" hangingPunct="1">
                <a:lnSpc>
                  <a:spcPct val="100000"/>
                </a:lnSpc>
                <a:spcBef>
                  <a:spcPts val="1200"/>
                </a:spcBef>
                <a:spcAft>
                  <a:spcPts val="0"/>
                </a:spcAft>
                <a:buClrTx/>
                <a:buSzPct val="100000"/>
                <a:buFontTx/>
                <a:buNone/>
                <a:tabLst/>
                <a:defRPr/>
              </a:pPr>
              <a:r>
                <a:rPr kumimoji="0" lang="en-US" sz="800" b="1" i="0" u="none" strike="noStrike" kern="1200" cap="none" spc="0" normalizeH="0" baseline="0" noProof="0" dirty="0">
                  <a:ln>
                    <a:noFill/>
                  </a:ln>
                  <a:solidFill>
                    <a:srgbClr val="FDA97D"/>
                  </a:solidFill>
                  <a:effectLst/>
                  <a:uLnTx/>
                  <a:uFillTx/>
                  <a:latin typeface="Arial" panose="020B0604020202020204" pitchFamily="34" charset="0"/>
                  <a:ea typeface="+mn-ea"/>
                  <a:cs typeface="Arial" panose="020B0604020202020204" pitchFamily="34" charset="0"/>
                </a:rPr>
                <a:t>Favors atezolizumab</a:t>
              </a:r>
            </a:p>
          </p:txBody>
        </p:sp>
        <p:sp>
          <p:nvSpPr>
            <p:cNvPr id="195" name="TextBox 194">
              <a:extLst>
                <a:ext uri="{FF2B5EF4-FFF2-40B4-BE49-F238E27FC236}">
                  <a16:creationId xmlns:a16="http://schemas.microsoft.com/office/drawing/2014/main" id="{C2FB2BDF-0D0E-430D-9AF9-20BAF46329CA}"/>
                </a:ext>
              </a:extLst>
            </p:cNvPr>
            <p:cNvSpPr txBox="1"/>
            <p:nvPr/>
          </p:nvSpPr>
          <p:spPr>
            <a:xfrm>
              <a:off x="3407203" y="6042305"/>
              <a:ext cx="1375377" cy="123111"/>
            </a:xfrm>
            <a:prstGeom prst="rect">
              <a:avLst/>
            </a:prstGeom>
            <a:noFill/>
          </p:spPr>
          <p:txBody>
            <a:bodyPr wrap="none" lIns="0" tIns="0" rIns="0" bIns="0" rtlCol="0" anchor="ctr">
              <a:spAutoFit/>
            </a:bodyPr>
            <a:lstStyle/>
            <a:p>
              <a:pPr marL="0" marR="0" lvl="0" indent="0" algn="l" defTabSz="914400" rtl="0" eaLnBrk="1" fontAlgn="auto" latinLnBrk="0" hangingPunct="1">
                <a:lnSpc>
                  <a:spcPct val="100000"/>
                </a:lnSpc>
                <a:spcBef>
                  <a:spcPts val="1200"/>
                </a:spcBef>
                <a:spcAft>
                  <a:spcPts val="0"/>
                </a:spcAft>
                <a:buClrTx/>
                <a:buSzPct val="100000"/>
                <a:buFontTx/>
                <a:buNone/>
                <a:tabLst/>
                <a:defRPr/>
              </a:pPr>
              <a:r>
                <a:rPr kumimoji="0" lang="en-US" sz="800" b="1" i="0" u="none" strike="noStrike" kern="1200" cap="none" spc="0" normalizeH="0" baseline="0" noProof="0" dirty="0">
                  <a:ln>
                    <a:noFill/>
                  </a:ln>
                  <a:solidFill>
                    <a:srgbClr val="A69F9F"/>
                  </a:solidFill>
                  <a:effectLst/>
                  <a:uLnTx/>
                  <a:uFillTx/>
                  <a:latin typeface="Arial" panose="020B0604020202020204" pitchFamily="34" charset="0"/>
                  <a:ea typeface="+mn-ea"/>
                  <a:cs typeface="Arial" panose="020B0604020202020204" pitchFamily="34" charset="0"/>
                </a:rPr>
                <a:t>Favors best supportive care</a:t>
              </a:r>
            </a:p>
          </p:txBody>
        </p:sp>
        <p:cxnSp>
          <p:nvCxnSpPr>
            <p:cNvPr id="196" name="Straight Arrow Connector 195">
              <a:extLst>
                <a:ext uri="{FF2B5EF4-FFF2-40B4-BE49-F238E27FC236}">
                  <a16:creationId xmlns:a16="http://schemas.microsoft.com/office/drawing/2014/main" id="{78A7D03F-7A34-446B-9260-E4C1FCA4FF20}"/>
                </a:ext>
              </a:extLst>
            </p:cNvPr>
            <p:cNvCxnSpPr/>
            <p:nvPr/>
          </p:nvCxnSpPr>
          <p:spPr>
            <a:xfrm flipH="1">
              <a:off x="2346708" y="5991718"/>
              <a:ext cx="812008" cy="0"/>
            </a:xfrm>
            <a:prstGeom prst="straightConnector1">
              <a:avLst/>
            </a:prstGeom>
            <a:ln w="9525" cap="rnd">
              <a:solidFill>
                <a:schemeClr val="tx1">
                  <a:lumMod val="50000"/>
                </a:schemeClr>
              </a:solidFill>
              <a:tailEnd type="triangle"/>
            </a:ln>
          </p:spPr>
          <p:style>
            <a:lnRef idx="1">
              <a:srgbClr val="BE2BBB"/>
            </a:lnRef>
            <a:fillRef idx="0">
              <a:schemeClr val="accent1"/>
            </a:fillRef>
            <a:effectRef idx="0">
              <a:srgbClr val="000000"/>
            </a:effectRef>
            <a:fontRef idx="minor">
              <a:schemeClr val="lt1"/>
            </a:fontRef>
          </p:style>
        </p:cxnSp>
        <p:cxnSp>
          <p:nvCxnSpPr>
            <p:cNvPr id="197" name="Straight Arrow Connector 196">
              <a:extLst>
                <a:ext uri="{FF2B5EF4-FFF2-40B4-BE49-F238E27FC236}">
                  <a16:creationId xmlns:a16="http://schemas.microsoft.com/office/drawing/2014/main" id="{5413D5BF-36C7-4E4B-9B54-9D7385D62D7F}"/>
                </a:ext>
              </a:extLst>
            </p:cNvPr>
            <p:cNvCxnSpPr>
              <a:cxnSpLocks/>
            </p:cNvCxnSpPr>
            <p:nvPr/>
          </p:nvCxnSpPr>
          <p:spPr>
            <a:xfrm>
              <a:off x="3388379" y="5991718"/>
              <a:ext cx="812008" cy="0"/>
            </a:xfrm>
            <a:prstGeom prst="straightConnector1">
              <a:avLst/>
            </a:prstGeom>
            <a:ln w="9525" cap="rnd">
              <a:solidFill>
                <a:schemeClr val="tx1">
                  <a:lumMod val="50000"/>
                </a:schemeClr>
              </a:solidFill>
              <a:tailEnd type="triangle"/>
            </a:ln>
          </p:spPr>
          <p:style>
            <a:lnRef idx="1">
              <a:srgbClr val="BE2BBB"/>
            </a:lnRef>
            <a:fillRef idx="0">
              <a:schemeClr val="accent1"/>
            </a:fillRef>
            <a:effectRef idx="0">
              <a:srgbClr val="000000"/>
            </a:effectRef>
            <a:fontRef idx="minor">
              <a:schemeClr val="lt1"/>
            </a:fontRef>
          </p:style>
        </p:cxnSp>
        <p:cxnSp>
          <p:nvCxnSpPr>
            <p:cNvPr id="198" name="Straight Connector 197">
              <a:extLst>
                <a:ext uri="{FF2B5EF4-FFF2-40B4-BE49-F238E27FC236}">
                  <a16:creationId xmlns:a16="http://schemas.microsoft.com/office/drawing/2014/main" id="{5B0CCF90-3140-4D3C-A623-AF3A001A6081}"/>
                </a:ext>
              </a:extLst>
            </p:cNvPr>
            <p:cNvCxnSpPr>
              <a:cxnSpLocks/>
            </p:cNvCxnSpPr>
            <p:nvPr/>
          </p:nvCxnSpPr>
          <p:spPr>
            <a:xfrm>
              <a:off x="3300927" y="5862270"/>
              <a:ext cx="0" cy="47625"/>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grpSp>
        <p:nvGrpSpPr>
          <p:cNvPr id="199" name="Group 198">
            <a:extLst>
              <a:ext uri="{FF2B5EF4-FFF2-40B4-BE49-F238E27FC236}">
                <a16:creationId xmlns:a16="http://schemas.microsoft.com/office/drawing/2014/main" id="{AAEAB7EC-DBEA-459C-A33F-2E0B73DEC683}"/>
              </a:ext>
            </a:extLst>
          </p:cNvPr>
          <p:cNvGrpSpPr/>
          <p:nvPr/>
        </p:nvGrpSpPr>
        <p:grpSpPr>
          <a:xfrm>
            <a:off x="9198099" y="1639233"/>
            <a:ext cx="125881" cy="4389120"/>
            <a:chOff x="9035618" y="2098840"/>
            <a:chExt cx="125881" cy="3440108"/>
          </a:xfrm>
        </p:grpSpPr>
        <p:cxnSp>
          <p:nvCxnSpPr>
            <p:cNvPr id="200" name="Straight Connector 199">
              <a:extLst>
                <a:ext uri="{FF2B5EF4-FFF2-40B4-BE49-F238E27FC236}">
                  <a16:creationId xmlns:a16="http://schemas.microsoft.com/office/drawing/2014/main" id="{4FBC2734-8A5F-44A4-B644-87AD351DBF65}"/>
                </a:ext>
              </a:extLst>
            </p:cNvPr>
            <p:cNvCxnSpPr>
              <a:cxnSpLocks/>
            </p:cNvCxnSpPr>
            <p:nvPr/>
          </p:nvCxnSpPr>
          <p:spPr>
            <a:xfrm>
              <a:off x="9161499" y="2098840"/>
              <a:ext cx="0" cy="3440108"/>
            </a:xfrm>
            <a:prstGeom prst="line">
              <a:avLst/>
            </a:prstGeom>
            <a:ln w="9525" cap="rnd">
              <a:solidFill>
                <a:schemeClr val="accent1"/>
              </a:solidFill>
            </a:ln>
          </p:spPr>
          <p:style>
            <a:lnRef idx="1">
              <a:srgbClr val="BE2BBB"/>
            </a:lnRef>
            <a:fillRef idx="0">
              <a:schemeClr val="accent1"/>
            </a:fillRef>
            <a:effectRef idx="0">
              <a:srgbClr val="000000"/>
            </a:effectRef>
            <a:fontRef idx="minor">
              <a:schemeClr val="lt1"/>
            </a:fontRef>
          </p:style>
        </p:cxnSp>
        <p:cxnSp>
          <p:nvCxnSpPr>
            <p:cNvPr id="201" name="Straight Connector 200">
              <a:extLst>
                <a:ext uri="{FF2B5EF4-FFF2-40B4-BE49-F238E27FC236}">
                  <a16:creationId xmlns:a16="http://schemas.microsoft.com/office/drawing/2014/main" id="{51C11FF8-4D96-41A0-8328-80F330F8900C}"/>
                </a:ext>
              </a:extLst>
            </p:cNvPr>
            <p:cNvCxnSpPr>
              <a:cxnSpLocks/>
            </p:cNvCxnSpPr>
            <p:nvPr/>
          </p:nvCxnSpPr>
          <p:spPr>
            <a:xfrm>
              <a:off x="9035618" y="2098840"/>
              <a:ext cx="0" cy="3440108"/>
            </a:xfrm>
            <a:prstGeom prst="line">
              <a:avLst/>
            </a:prstGeom>
            <a:ln w="9525" cap="rnd">
              <a:solidFill>
                <a:schemeClr val="accent1"/>
              </a:solidFill>
              <a:prstDash val="dash"/>
            </a:ln>
          </p:spPr>
          <p:style>
            <a:lnRef idx="1">
              <a:srgbClr val="BE2BBB"/>
            </a:lnRef>
            <a:fillRef idx="0">
              <a:schemeClr val="accent1"/>
            </a:fillRef>
            <a:effectRef idx="0">
              <a:srgbClr val="000000"/>
            </a:effectRef>
            <a:fontRef idx="minor">
              <a:schemeClr val="lt1"/>
            </a:fontRef>
          </p:style>
        </p:cxnSp>
      </p:grpSp>
      <p:grpSp>
        <p:nvGrpSpPr>
          <p:cNvPr id="262" name="Group 261">
            <a:extLst>
              <a:ext uri="{FF2B5EF4-FFF2-40B4-BE49-F238E27FC236}">
                <a16:creationId xmlns:a16="http://schemas.microsoft.com/office/drawing/2014/main" id="{AB6380AE-3801-46C5-96AA-DD423BEBEE58}"/>
              </a:ext>
            </a:extLst>
          </p:cNvPr>
          <p:cNvGrpSpPr>
            <a:grpSpLocks/>
          </p:cNvGrpSpPr>
          <p:nvPr/>
        </p:nvGrpSpPr>
        <p:grpSpPr>
          <a:xfrm>
            <a:off x="9025502" y="1786924"/>
            <a:ext cx="441449" cy="73706"/>
            <a:chOff x="8868824" y="3484703"/>
            <a:chExt cx="441449" cy="73706"/>
          </a:xfrm>
        </p:grpSpPr>
        <p:grpSp>
          <p:nvGrpSpPr>
            <p:cNvPr id="263" name="Group 262">
              <a:extLst>
                <a:ext uri="{FF2B5EF4-FFF2-40B4-BE49-F238E27FC236}">
                  <a16:creationId xmlns:a16="http://schemas.microsoft.com/office/drawing/2014/main" id="{110435F9-9806-45D2-A1DF-E58EE3AFB381}"/>
                </a:ext>
              </a:extLst>
            </p:cNvPr>
            <p:cNvGrpSpPr>
              <a:grpSpLocks/>
            </p:cNvGrpSpPr>
            <p:nvPr/>
          </p:nvGrpSpPr>
          <p:grpSpPr>
            <a:xfrm>
              <a:off x="8868824" y="3490223"/>
              <a:ext cx="441449" cy="58509"/>
              <a:chOff x="6996440" y="5143682"/>
              <a:chExt cx="193134" cy="45720"/>
            </a:xfrm>
          </p:grpSpPr>
          <p:cxnSp>
            <p:nvCxnSpPr>
              <p:cNvPr id="265" name="Straight Connector 264">
                <a:extLst>
                  <a:ext uri="{FF2B5EF4-FFF2-40B4-BE49-F238E27FC236}">
                    <a16:creationId xmlns:a16="http://schemas.microsoft.com/office/drawing/2014/main" id="{CD324D8A-1CAD-45C4-9922-CC0E68552C9A}"/>
                  </a:ext>
                </a:extLst>
              </p:cNvPr>
              <p:cNvCxnSpPr>
                <a:cxnSpLocks/>
              </p:cNvCxnSpPr>
              <p:nvPr/>
            </p:nvCxnSpPr>
            <p:spPr>
              <a:xfrm>
                <a:off x="6996440" y="5166542"/>
                <a:ext cx="193134"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66" name="Straight Connector 265">
                <a:extLst>
                  <a:ext uri="{FF2B5EF4-FFF2-40B4-BE49-F238E27FC236}">
                    <a16:creationId xmlns:a16="http://schemas.microsoft.com/office/drawing/2014/main" id="{A2F00476-4B6E-4565-8CD3-1D199CB77ED9}"/>
                  </a:ext>
                </a:extLst>
              </p:cNvPr>
              <p:cNvCxnSpPr>
                <a:cxnSpLocks/>
              </p:cNvCxnSpPr>
              <p:nvPr/>
            </p:nvCxnSpPr>
            <p:spPr>
              <a:xfrm>
                <a:off x="6996440"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67" name="Straight Connector 266">
                <a:extLst>
                  <a:ext uri="{FF2B5EF4-FFF2-40B4-BE49-F238E27FC236}">
                    <a16:creationId xmlns:a16="http://schemas.microsoft.com/office/drawing/2014/main" id="{B530D304-A545-489C-AC36-F4606E92C88C}"/>
                  </a:ext>
                </a:extLst>
              </p:cNvPr>
              <p:cNvCxnSpPr>
                <a:cxnSpLocks/>
              </p:cNvCxnSpPr>
              <p:nvPr/>
            </p:nvCxnSpPr>
            <p:spPr>
              <a:xfrm>
                <a:off x="7189574"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264" name="Diamond 263">
              <a:extLst>
                <a:ext uri="{FF2B5EF4-FFF2-40B4-BE49-F238E27FC236}">
                  <a16:creationId xmlns:a16="http://schemas.microsoft.com/office/drawing/2014/main" id="{3EF7C5BB-2068-42FA-B8CC-A7C9D421449F}"/>
                </a:ext>
              </a:extLst>
            </p:cNvPr>
            <p:cNvSpPr>
              <a:spLocks/>
            </p:cNvSpPr>
            <p:nvPr/>
          </p:nvSpPr>
          <p:spPr>
            <a:xfrm>
              <a:off x="9052282" y="3484703"/>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268" name="Group 267">
            <a:extLst>
              <a:ext uri="{FF2B5EF4-FFF2-40B4-BE49-F238E27FC236}">
                <a16:creationId xmlns:a16="http://schemas.microsoft.com/office/drawing/2014/main" id="{1DFCF67D-91A8-4448-9CF8-B6350E1CC576}"/>
              </a:ext>
            </a:extLst>
          </p:cNvPr>
          <p:cNvGrpSpPr>
            <a:grpSpLocks/>
          </p:cNvGrpSpPr>
          <p:nvPr/>
        </p:nvGrpSpPr>
        <p:grpSpPr>
          <a:xfrm>
            <a:off x="8915316" y="1938534"/>
            <a:ext cx="373863" cy="73706"/>
            <a:chOff x="8758638" y="3624453"/>
            <a:chExt cx="373863" cy="73706"/>
          </a:xfrm>
        </p:grpSpPr>
        <p:grpSp>
          <p:nvGrpSpPr>
            <p:cNvPr id="269" name="Group 268">
              <a:extLst>
                <a:ext uri="{FF2B5EF4-FFF2-40B4-BE49-F238E27FC236}">
                  <a16:creationId xmlns:a16="http://schemas.microsoft.com/office/drawing/2014/main" id="{516EA7B8-DF20-41B4-A156-22AF3BB80B7C}"/>
                </a:ext>
              </a:extLst>
            </p:cNvPr>
            <p:cNvGrpSpPr>
              <a:grpSpLocks/>
            </p:cNvGrpSpPr>
            <p:nvPr/>
          </p:nvGrpSpPr>
          <p:grpSpPr>
            <a:xfrm>
              <a:off x="8758638" y="3629973"/>
              <a:ext cx="373863" cy="58509"/>
              <a:chOff x="6780344" y="5143682"/>
              <a:chExt cx="363473" cy="45720"/>
            </a:xfrm>
          </p:grpSpPr>
          <p:cxnSp>
            <p:nvCxnSpPr>
              <p:cNvPr id="271" name="Straight Connector 270">
                <a:extLst>
                  <a:ext uri="{FF2B5EF4-FFF2-40B4-BE49-F238E27FC236}">
                    <a16:creationId xmlns:a16="http://schemas.microsoft.com/office/drawing/2014/main" id="{7DD2228D-C7B9-4206-8501-C93294D5F2C4}"/>
                  </a:ext>
                </a:extLst>
              </p:cNvPr>
              <p:cNvCxnSpPr>
                <a:cxnSpLocks/>
              </p:cNvCxnSpPr>
              <p:nvPr/>
            </p:nvCxnSpPr>
            <p:spPr>
              <a:xfrm>
                <a:off x="6785221" y="5166542"/>
                <a:ext cx="355595"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72" name="Straight Connector 271">
                <a:extLst>
                  <a:ext uri="{FF2B5EF4-FFF2-40B4-BE49-F238E27FC236}">
                    <a16:creationId xmlns:a16="http://schemas.microsoft.com/office/drawing/2014/main" id="{80C5529A-470A-4E4D-82B0-0CCCEA6BF881}"/>
                  </a:ext>
                </a:extLst>
              </p:cNvPr>
              <p:cNvCxnSpPr>
                <a:cxnSpLocks/>
              </p:cNvCxnSpPr>
              <p:nvPr/>
            </p:nvCxnSpPr>
            <p:spPr>
              <a:xfrm>
                <a:off x="6780344"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73" name="Straight Connector 272">
                <a:extLst>
                  <a:ext uri="{FF2B5EF4-FFF2-40B4-BE49-F238E27FC236}">
                    <a16:creationId xmlns:a16="http://schemas.microsoft.com/office/drawing/2014/main" id="{279945B4-407F-44EE-8525-C8D072F3C477}"/>
                  </a:ext>
                </a:extLst>
              </p:cNvPr>
              <p:cNvCxnSpPr>
                <a:cxnSpLocks/>
              </p:cNvCxnSpPr>
              <p:nvPr/>
            </p:nvCxnSpPr>
            <p:spPr>
              <a:xfrm>
                <a:off x="7143817"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270" name="Diamond 269">
              <a:extLst>
                <a:ext uri="{FF2B5EF4-FFF2-40B4-BE49-F238E27FC236}">
                  <a16:creationId xmlns:a16="http://schemas.microsoft.com/office/drawing/2014/main" id="{6E636F7E-4101-438B-A378-32F33BA0C5BA}"/>
                </a:ext>
              </a:extLst>
            </p:cNvPr>
            <p:cNvSpPr>
              <a:spLocks/>
            </p:cNvSpPr>
            <p:nvPr/>
          </p:nvSpPr>
          <p:spPr>
            <a:xfrm>
              <a:off x="8910680" y="3624453"/>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274" name="Group 273">
            <a:extLst>
              <a:ext uri="{FF2B5EF4-FFF2-40B4-BE49-F238E27FC236}">
                <a16:creationId xmlns:a16="http://schemas.microsoft.com/office/drawing/2014/main" id="{48AEB3BF-5E2B-4FD2-AECB-97CAD9C17B03}"/>
              </a:ext>
            </a:extLst>
          </p:cNvPr>
          <p:cNvGrpSpPr>
            <a:grpSpLocks/>
          </p:cNvGrpSpPr>
          <p:nvPr/>
        </p:nvGrpSpPr>
        <p:grpSpPr>
          <a:xfrm>
            <a:off x="9047367" y="2102840"/>
            <a:ext cx="334572" cy="73706"/>
            <a:chOff x="8890689" y="3910861"/>
            <a:chExt cx="334572" cy="73706"/>
          </a:xfrm>
        </p:grpSpPr>
        <p:grpSp>
          <p:nvGrpSpPr>
            <p:cNvPr id="275" name="Group 274">
              <a:extLst>
                <a:ext uri="{FF2B5EF4-FFF2-40B4-BE49-F238E27FC236}">
                  <a16:creationId xmlns:a16="http://schemas.microsoft.com/office/drawing/2014/main" id="{F85CDC30-9517-4713-9A3E-0B16B6D93E53}"/>
                </a:ext>
              </a:extLst>
            </p:cNvPr>
            <p:cNvGrpSpPr>
              <a:grpSpLocks/>
            </p:cNvGrpSpPr>
            <p:nvPr/>
          </p:nvGrpSpPr>
          <p:grpSpPr>
            <a:xfrm>
              <a:off x="8890689" y="3916381"/>
              <a:ext cx="334572" cy="58509"/>
              <a:chOff x="7053599" y="5143682"/>
              <a:chExt cx="303663" cy="45720"/>
            </a:xfrm>
          </p:grpSpPr>
          <p:cxnSp>
            <p:nvCxnSpPr>
              <p:cNvPr id="277" name="Straight Connector 276">
                <a:extLst>
                  <a:ext uri="{FF2B5EF4-FFF2-40B4-BE49-F238E27FC236}">
                    <a16:creationId xmlns:a16="http://schemas.microsoft.com/office/drawing/2014/main" id="{DE2974FC-6D55-4895-A0FD-AE22E8307482}"/>
                  </a:ext>
                </a:extLst>
              </p:cNvPr>
              <p:cNvCxnSpPr>
                <a:cxnSpLocks/>
              </p:cNvCxnSpPr>
              <p:nvPr/>
            </p:nvCxnSpPr>
            <p:spPr>
              <a:xfrm>
                <a:off x="7059726" y="5166542"/>
                <a:ext cx="290474"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78" name="Straight Connector 277">
                <a:extLst>
                  <a:ext uri="{FF2B5EF4-FFF2-40B4-BE49-F238E27FC236}">
                    <a16:creationId xmlns:a16="http://schemas.microsoft.com/office/drawing/2014/main" id="{C3657917-89D4-4FD0-844C-F5507C45B1ED}"/>
                  </a:ext>
                </a:extLst>
              </p:cNvPr>
              <p:cNvCxnSpPr>
                <a:cxnSpLocks/>
              </p:cNvCxnSpPr>
              <p:nvPr/>
            </p:nvCxnSpPr>
            <p:spPr>
              <a:xfrm>
                <a:off x="705359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79" name="Straight Connector 278">
                <a:extLst>
                  <a:ext uri="{FF2B5EF4-FFF2-40B4-BE49-F238E27FC236}">
                    <a16:creationId xmlns:a16="http://schemas.microsoft.com/office/drawing/2014/main" id="{736A0A56-408F-4E43-8533-4BF633CF7473}"/>
                  </a:ext>
                </a:extLst>
              </p:cNvPr>
              <p:cNvCxnSpPr>
                <a:cxnSpLocks/>
              </p:cNvCxnSpPr>
              <p:nvPr/>
            </p:nvCxnSpPr>
            <p:spPr>
              <a:xfrm>
                <a:off x="7357262"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276" name="Diamond 275">
              <a:extLst>
                <a:ext uri="{FF2B5EF4-FFF2-40B4-BE49-F238E27FC236}">
                  <a16:creationId xmlns:a16="http://schemas.microsoft.com/office/drawing/2014/main" id="{E1717070-7258-484A-A7DB-EC21A84015C0}"/>
                </a:ext>
              </a:extLst>
            </p:cNvPr>
            <p:cNvSpPr>
              <a:spLocks/>
            </p:cNvSpPr>
            <p:nvPr/>
          </p:nvSpPr>
          <p:spPr>
            <a:xfrm>
              <a:off x="9021411" y="3910861"/>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280" name="Group 279">
            <a:extLst>
              <a:ext uri="{FF2B5EF4-FFF2-40B4-BE49-F238E27FC236}">
                <a16:creationId xmlns:a16="http://schemas.microsoft.com/office/drawing/2014/main" id="{98C179DF-601A-45D0-A694-4AC89BC3FCD2}"/>
              </a:ext>
            </a:extLst>
          </p:cNvPr>
          <p:cNvGrpSpPr>
            <a:grpSpLocks/>
          </p:cNvGrpSpPr>
          <p:nvPr/>
        </p:nvGrpSpPr>
        <p:grpSpPr>
          <a:xfrm>
            <a:off x="9150164" y="2418756"/>
            <a:ext cx="301628" cy="73706"/>
            <a:chOff x="8783934" y="4193407"/>
            <a:chExt cx="301628" cy="73706"/>
          </a:xfrm>
        </p:grpSpPr>
        <p:grpSp>
          <p:nvGrpSpPr>
            <p:cNvPr id="281" name="Group 280">
              <a:extLst>
                <a:ext uri="{FF2B5EF4-FFF2-40B4-BE49-F238E27FC236}">
                  <a16:creationId xmlns:a16="http://schemas.microsoft.com/office/drawing/2014/main" id="{27045608-AF8E-4545-8745-3F57C9946B91}"/>
                </a:ext>
              </a:extLst>
            </p:cNvPr>
            <p:cNvGrpSpPr>
              <a:grpSpLocks/>
            </p:cNvGrpSpPr>
            <p:nvPr/>
          </p:nvGrpSpPr>
          <p:grpSpPr>
            <a:xfrm>
              <a:off x="8783934" y="4198927"/>
              <a:ext cx="301628" cy="58509"/>
              <a:chOff x="6836179" y="5143682"/>
              <a:chExt cx="414000" cy="45720"/>
            </a:xfrm>
          </p:grpSpPr>
          <p:cxnSp>
            <p:nvCxnSpPr>
              <p:cNvPr id="283" name="Straight Connector 282">
                <a:extLst>
                  <a:ext uri="{FF2B5EF4-FFF2-40B4-BE49-F238E27FC236}">
                    <a16:creationId xmlns:a16="http://schemas.microsoft.com/office/drawing/2014/main" id="{63986E7B-5DA5-42E4-828A-1C4D7B1B0C76}"/>
                  </a:ext>
                </a:extLst>
              </p:cNvPr>
              <p:cNvCxnSpPr>
                <a:cxnSpLocks/>
              </p:cNvCxnSpPr>
              <p:nvPr/>
            </p:nvCxnSpPr>
            <p:spPr>
              <a:xfrm>
                <a:off x="6836179" y="5166542"/>
                <a:ext cx="41400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84" name="Straight Connector 283">
                <a:extLst>
                  <a:ext uri="{FF2B5EF4-FFF2-40B4-BE49-F238E27FC236}">
                    <a16:creationId xmlns:a16="http://schemas.microsoft.com/office/drawing/2014/main" id="{6C6D1565-0868-481C-8B96-715FA3398067}"/>
                  </a:ext>
                </a:extLst>
              </p:cNvPr>
              <p:cNvCxnSpPr>
                <a:cxnSpLocks/>
              </p:cNvCxnSpPr>
              <p:nvPr/>
            </p:nvCxnSpPr>
            <p:spPr>
              <a:xfrm>
                <a:off x="683617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85" name="Straight Connector 284">
                <a:extLst>
                  <a:ext uri="{FF2B5EF4-FFF2-40B4-BE49-F238E27FC236}">
                    <a16:creationId xmlns:a16="http://schemas.microsoft.com/office/drawing/2014/main" id="{EA71541B-BF61-4C76-87BE-42BFB1FEE9D4}"/>
                  </a:ext>
                </a:extLst>
              </p:cNvPr>
              <p:cNvCxnSpPr>
                <a:cxnSpLocks/>
              </p:cNvCxnSpPr>
              <p:nvPr/>
            </p:nvCxnSpPr>
            <p:spPr>
              <a:xfrm>
                <a:off x="725017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282" name="Diamond 281">
              <a:extLst>
                <a:ext uri="{FF2B5EF4-FFF2-40B4-BE49-F238E27FC236}">
                  <a16:creationId xmlns:a16="http://schemas.microsoft.com/office/drawing/2014/main" id="{1C3C0813-BBDD-48BE-B205-30248A35CB29}"/>
                </a:ext>
              </a:extLst>
            </p:cNvPr>
            <p:cNvSpPr>
              <a:spLocks/>
            </p:cNvSpPr>
            <p:nvPr/>
          </p:nvSpPr>
          <p:spPr>
            <a:xfrm>
              <a:off x="8899038" y="4193407"/>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286" name="Group 285">
            <a:extLst>
              <a:ext uri="{FF2B5EF4-FFF2-40B4-BE49-F238E27FC236}">
                <a16:creationId xmlns:a16="http://schemas.microsoft.com/office/drawing/2014/main" id="{99B568F2-3E9F-4F82-AAB0-CB5CA4F57602}"/>
              </a:ext>
            </a:extLst>
          </p:cNvPr>
          <p:cNvGrpSpPr>
            <a:grpSpLocks/>
          </p:cNvGrpSpPr>
          <p:nvPr/>
        </p:nvGrpSpPr>
        <p:grpSpPr>
          <a:xfrm>
            <a:off x="8943052" y="2580683"/>
            <a:ext cx="302975" cy="73706"/>
            <a:chOff x="8693505" y="4335556"/>
            <a:chExt cx="302975" cy="73706"/>
          </a:xfrm>
        </p:grpSpPr>
        <p:grpSp>
          <p:nvGrpSpPr>
            <p:cNvPr id="287" name="Group 286">
              <a:extLst>
                <a:ext uri="{FF2B5EF4-FFF2-40B4-BE49-F238E27FC236}">
                  <a16:creationId xmlns:a16="http://schemas.microsoft.com/office/drawing/2014/main" id="{50104086-A561-4B77-9CCE-CFCA5B8F4DC8}"/>
                </a:ext>
              </a:extLst>
            </p:cNvPr>
            <p:cNvGrpSpPr>
              <a:grpSpLocks/>
            </p:cNvGrpSpPr>
            <p:nvPr/>
          </p:nvGrpSpPr>
          <p:grpSpPr>
            <a:xfrm>
              <a:off x="8693505" y="4341076"/>
              <a:ext cx="302975" cy="58509"/>
              <a:chOff x="6874607" y="5143682"/>
              <a:chExt cx="376362" cy="45720"/>
            </a:xfrm>
          </p:grpSpPr>
          <p:cxnSp>
            <p:nvCxnSpPr>
              <p:cNvPr id="289" name="Straight Connector 288">
                <a:extLst>
                  <a:ext uri="{FF2B5EF4-FFF2-40B4-BE49-F238E27FC236}">
                    <a16:creationId xmlns:a16="http://schemas.microsoft.com/office/drawing/2014/main" id="{F37C6CFB-E8D7-4E2B-96F3-D20538EC3ADF}"/>
                  </a:ext>
                </a:extLst>
              </p:cNvPr>
              <p:cNvCxnSpPr>
                <a:cxnSpLocks/>
              </p:cNvCxnSpPr>
              <p:nvPr/>
            </p:nvCxnSpPr>
            <p:spPr>
              <a:xfrm>
                <a:off x="6874607" y="5166542"/>
                <a:ext cx="376362"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90" name="Straight Connector 289">
                <a:extLst>
                  <a:ext uri="{FF2B5EF4-FFF2-40B4-BE49-F238E27FC236}">
                    <a16:creationId xmlns:a16="http://schemas.microsoft.com/office/drawing/2014/main" id="{70EB3EA0-9B12-4F0A-BD57-0F296E15AE0F}"/>
                  </a:ext>
                </a:extLst>
              </p:cNvPr>
              <p:cNvCxnSpPr>
                <a:cxnSpLocks/>
              </p:cNvCxnSpPr>
              <p:nvPr/>
            </p:nvCxnSpPr>
            <p:spPr>
              <a:xfrm>
                <a:off x="725096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91" name="Straight Connector 290">
                <a:extLst>
                  <a:ext uri="{FF2B5EF4-FFF2-40B4-BE49-F238E27FC236}">
                    <a16:creationId xmlns:a16="http://schemas.microsoft.com/office/drawing/2014/main" id="{E36C9D72-2DE8-4DA2-9B7C-02322361DBD0}"/>
                  </a:ext>
                </a:extLst>
              </p:cNvPr>
              <p:cNvCxnSpPr>
                <a:cxnSpLocks/>
              </p:cNvCxnSpPr>
              <p:nvPr/>
            </p:nvCxnSpPr>
            <p:spPr>
              <a:xfrm>
                <a:off x="6874607"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288" name="Diamond 287">
              <a:extLst>
                <a:ext uri="{FF2B5EF4-FFF2-40B4-BE49-F238E27FC236}">
                  <a16:creationId xmlns:a16="http://schemas.microsoft.com/office/drawing/2014/main" id="{7DA557A3-6923-4736-823A-CFEF937C63EC}"/>
                </a:ext>
              </a:extLst>
            </p:cNvPr>
            <p:cNvSpPr>
              <a:spLocks/>
            </p:cNvSpPr>
            <p:nvPr/>
          </p:nvSpPr>
          <p:spPr>
            <a:xfrm>
              <a:off x="8809285" y="4335556"/>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292" name="Group 291">
            <a:extLst>
              <a:ext uri="{FF2B5EF4-FFF2-40B4-BE49-F238E27FC236}">
                <a16:creationId xmlns:a16="http://schemas.microsoft.com/office/drawing/2014/main" id="{2E739AE4-EF35-4E6A-9A02-A529CB77C9F9}"/>
              </a:ext>
            </a:extLst>
          </p:cNvPr>
          <p:cNvGrpSpPr>
            <a:grpSpLocks/>
          </p:cNvGrpSpPr>
          <p:nvPr/>
        </p:nvGrpSpPr>
        <p:grpSpPr>
          <a:xfrm>
            <a:off x="9044522" y="2721973"/>
            <a:ext cx="384361" cy="73706"/>
            <a:chOff x="8664004" y="4627254"/>
            <a:chExt cx="384361" cy="73706"/>
          </a:xfrm>
        </p:grpSpPr>
        <p:grpSp>
          <p:nvGrpSpPr>
            <p:cNvPr id="293" name="Group 292">
              <a:extLst>
                <a:ext uri="{FF2B5EF4-FFF2-40B4-BE49-F238E27FC236}">
                  <a16:creationId xmlns:a16="http://schemas.microsoft.com/office/drawing/2014/main" id="{623BCB3E-B7AB-49EB-92F2-243BF107B858}"/>
                </a:ext>
              </a:extLst>
            </p:cNvPr>
            <p:cNvGrpSpPr>
              <a:grpSpLocks/>
            </p:cNvGrpSpPr>
            <p:nvPr/>
          </p:nvGrpSpPr>
          <p:grpSpPr>
            <a:xfrm>
              <a:off x="8664004" y="4632774"/>
              <a:ext cx="384361" cy="58509"/>
              <a:chOff x="6907265" y="5143682"/>
              <a:chExt cx="311043" cy="45720"/>
            </a:xfrm>
          </p:grpSpPr>
          <p:cxnSp>
            <p:nvCxnSpPr>
              <p:cNvPr id="295" name="Straight Connector 294">
                <a:extLst>
                  <a:ext uri="{FF2B5EF4-FFF2-40B4-BE49-F238E27FC236}">
                    <a16:creationId xmlns:a16="http://schemas.microsoft.com/office/drawing/2014/main" id="{F90A9A52-31A9-4329-BFD1-B4E9D37F79F2}"/>
                  </a:ext>
                </a:extLst>
              </p:cNvPr>
              <p:cNvCxnSpPr>
                <a:cxnSpLocks/>
              </p:cNvCxnSpPr>
              <p:nvPr/>
            </p:nvCxnSpPr>
            <p:spPr>
              <a:xfrm>
                <a:off x="6907265" y="5166542"/>
                <a:ext cx="311043"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96" name="Straight Connector 295">
                <a:extLst>
                  <a:ext uri="{FF2B5EF4-FFF2-40B4-BE49-F238E27FC236}">
                    <a16:creationId xmlns:a16="http://schemas.microsoft.com/office/drawing/2014/main" id="{A67EFF8B-ACDD-4008-968B-47033400FDB9}"/>
                  </a:ext>
                </a:extLst>
              </p:cNvPr>
              <p:cNvCxnSpPr>
                <a:cxnSpLocks/>
              </p:cNvCxnSpPr>
              <p:nvPr/>
            </p:nvCxnSpPr>
            <p:spPr>
              <a:xfrm>
                <a:off x="7218308"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297" name="Straight Connector 296">
                <a:extLst>
                  <a:ext uri="{FF2B5EF4-FFF2-40B4-BE49-F238E27FC236}">
                    <a16:creationId xmlns:a16="http://schemas.microsoft.com/office/drawing/2014/main" id="{581EC83D-0411-4A3C-BBCB-D176DC8C26DA}"/>
                  </a:ext>
                </a:extLst>
              </p:cNvPr>
              <p:cNvCxnSpPr>
                <a:cxnSpLocks/>
              </p:cNvCxnSpPr>
              <p:nvPr/>
            </p:nvCxnSpPr>
            <p:spPr>
              <a:xfrm>
                <a:off x="6907265"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294" name="Diamond 293">
              <a:extLst>
                <a:ext uri="{FF2B5EF4-FFF2-40B4-BE49-F238E27FC236}">
                  <a16:creationId xmlns:a16="http://schemas.microsoft.com/office/drawing/2014/main" id="{0DC637CF-FC2F-4209-A281-0DF3C858AC8C}"/>
                </a:ext>
              </a:extLst>
            </p:cNvPr>
            <p:cNvSpPr>
              <a:spLocks/>
            </p:cNvSpPr>
            <p:nvPr/>
          </p:nvSpPr>
          <p:spPr>
            <a:xfrm>
              <a:off x="8825216" y="4627254"/>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298" name="Group 297">
            <a:extLst>
              <a:ext uri="{FF2B5EF4-FFF2-40B4-BE49-F238E27FC236}">
                <a16:creationId xmlns:a16="http://schemas.microsoft.com/office/drawing/2014/main" id="{812E6D55-C9AC-4D89-B9E0-20BC53600535}"/>
              </a:ext>
            </a:extLst>
          </p:cNvPr>
          <p:cNvGrpSpPr>
            <a:grpSpLocks/>
          </p:cNvGrpSpPr>
          <p:nvPr/>
        </p:nvGrpSpPr>
        <p:grpSpPr>
          <a:xfrm>
            <a:off x="8634833" y="2901437"/>
            <a:ext cx="475488" cy="73706"/>
            <a:chOff x="8709137" y="4768229"/>
            <a:chExt cx="475488" cy="73706"/>
          </a:xfrm>
        </p:grpSpPr>
        <p:grpSp>
          <p:nvGrpSpPr>
            <p:cNvPr id="299" name="Group 298">
              <a:extLst>
                <a:ext uri="{FF2B5EF4-FFF2-40B4-BE49-F238E27FC236}">
                  <a16:creationId xmlns:a16="http://schemas.microsoft.com/office/drawing/2014/main" id="{BF0009EB-02D5-4F05-A03B-1A82C171C731}"/>
                </a:ext>
              </a:extLst>
            </p:cNvPr>
            <p:cNvGrpSpPr>
              <a:grpSpLocks/>
            </p:cNvGrpSpPr>
            <p:nvPr/>
          </p:nvGrpSpPr>
          <p:grpSpPr>
            <a:xfrm>
              <a:off x="8709137" y="4773749"/>
              <a:ext cx="475488" cy="58509"/>
              <a:chOff x="6684647" y="5143682"/>
              <a:chExt cx="760780" cy="45720"/>
            </a:xfrm>
          </p:grpSpPr>
          <p:cxnSp>
            <p:nvCxnSpPr>
              <p:cNvPr id="301" name="Straight Connector 300">
                <a:extLst>
                  <a:ext uri="{FF2B5EF4-FFF2-40B4-BE49-F238E27FC236}">
                    <a16:creationId xmlns:a16="http://schemas.microsoft.com/office/drawing/2014/main" id="{937E8088-D7D0-4EEC-8276-1E08C7905F0C}"/>
                  </a:ext>
                </a:extLst>
              </p:cNvPr>
              <p:cNvCxnSpPr>
                <a:cxnSpLocks/>
              </p:cNvCxnSpPr>
              <p:nvPr/>
            </p:nvCxnSpPr>
            <p:spPr>
              <a:xfrm>
                <a:off x="6684647" y="5166542"/>
                <a:ext cx="76078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02" name="Straight Connector 301">
                <a:extLst>
                  <a:ext uri="{FF2B5EF4-FFF2-40B4-BE49-F238E27FC236}">
                    <a16:creationId xmlns:a16="http://schemas.microsoft.com/office/drawing/2014/main" id="{42FFBC4E-307D-4D6B-A556-9C244238B039}"/>
                  </a:ext>
                </a:extLst>
              </p:cNvPr>
              <p:cNvCxnSpPr>
                <a:cxnSpLocks/>
              </p:cNvCxnSpPr>
              <p:nvPr/>
            </p:nvCxnSpPr>
            <p:spPr>
              <a:xfrm>
                <a:off x="6684647"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03" name="Straight Connector 302">
                <a:extLst>
                  <a:ext uri="{FF2B5EF4-FFF2-40B4-BE49-F238E27FC236}">
                    <a16:creationId xmlns:a16="http://schemas.microsoft.com/office/drawing/2014/main" id="{7D713091-8E69-4F36-9B95-928E6864F3D4}"/>
                  </a:ext>
                </a:extLst>
              </p:cNvPr>
              <p:cNvCxnSpPr>
                <a:cxnSpLocks/>
              </p:cNvCxnSpPr>
              <p:nvPr/>
            </p:nvCxnSpPr>
            <p:spPr>
              <a:xfrm>
                <a:off x="7445427"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00" name="Diamond 299">
              <a:extLst>
                <a:ext uri="{FF2B5EF4-FFF2-40B4-BE49-F238E27FC236}">
                  <a16:creationId xmlns:a16="http://schemas.microsoft.com/office/drawing/2014/main" id="{D86D61D9-B35C-4525-B790-817F645721DA}"/>
                </a:ext>
              </a:extLst>
            </p:cNvPr>
            <p:cNvSpPr>
              <a:spLocks/>
            </p:cNvSpPr>
            <p:nvPr/>
          </p:nvSpPr>
          <p:spPr>
            <a:xfrm>
              <a:off x="8908568" y="4768229"/>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04" name="Group 303">
            <a:extLst>
              <a:ext uri="{FF2B5EF4-FFF2-40B4-BE49-F238E27FC236}">
                <a16:creationId xmlns:a16="http://schemas.microsoft.com/office/drawing/2014/main" id="{402DEB7E-46D0-40B4-8C98-3A4DF5EE8EBE}"/>
              </a:ext>
            </a:extLst>
          </p:cNvPr>
          <p:cNvGrpSpPr>
            <a:grpSpLocks/>
          </p:cNvGrpSpPr>
          <p:nvPr/>
        </p:nvGrpSpPr>
        <p:grpSpPr>
          <a:xfrm>
            <a:off x="9047519" y="3191449"/>
            <a:ext cx="244981" cy="73706"/>
            <a:chOff x="9059912" y="5192390"/>
            <a:chExt cx="244981" cy="73706"/>
          </a:xfrm>
        </p:grpSpPr>
        <p:grpSp>
          <p:nvGrpSpPr>
            <p:cNvPr id="305" name="Group 304">
              <a:extLst>
                <a:ext uri="{FF2B5EF4-FFF2-40B4-BE49-F238E27FC236}">
                  <a16:creationId xmlns:a16="http://schemas.microsoft.com/office/drawing/2014/main" id="{05D5DA25-3396-4AC5-905E-C1DDE4F4E6D1}"/>
                </a:ext>
              </a:extLst>
            </p:cNvPr>
            <p:cNvGrpSpPr>
              <a:grpSpLocks/>
            </p:cNvGrpSpPr>
            <p:nvPr/>
          </p:nvGrpSpPr>
          <p:grpSpPr>
            <a:xfrm>
              <a:off x="9059912" y="5197910"/>
              <a:ext cx="244981" cy="58509"/>
              <a:chOff x="7000679" y="5143682"/>
              <a:chExt cx="131913" cy="45720"/>
            </a:xfrm>
          </p:grpSpPr>
          <p:cxnSp>
            <p:nvCxnSpPr>
              <p:cNvPr id="307" name="Straight Connector 306">
                <a:extLst>
                  <a:ext uri="{FF2B5EF4-FFF2-40B4-BE49-F238E27FC236}">
                    <a16:creationId xmlns:a16="http://schemas.microsoft.com/office/drawing/2014/main" id="{35F0D0B8-CD2E-4C72-B7B4-A62AF0BCD328}"/>
                  </a:ext>
                </a:extLst>
              </p:cNvPr>
              <p:cNvCxnSpPr>
                <a:cxnSpLocks/>
              </p:cNvCxnSpPr>
              <p:nvPr/>
            </p:nvCxnSpPr>
            <p:spPr>
              <a:xfrm>
                <a:off x="7000679" y="5166542"/>
                <a:ext cx="131913"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08" name="Straight Connector 307">
                <a:extLst>
                  <a:ext uri="{FF2B5EF4-FFF2-40B4-BE49-F238E27FC236}">
                    <a16:creationId xmlns:a16="http://schemas.microsoft.com/office/drawing/2014/main" id="{7908F964-F9D8-4676-B011-F9B4B9208738}"/>
                  </a:ext>
                </a:extLst>
              </p:cNvPr>
              <p:cNvCxnSpPr>
                <a:cxnSpLocks/>
              </p:cNvCxnSpPr>
              <p:nvPr/>
            </p:nvCxnSpPr>
            <p:spPr>
              <a:xfrm>
                <a:off x="700067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09" name="Straight Connector 308">
                <a:extLst>
                  <a:ext uri="{FF2B5EF4-FFF2-40B4-BE49-F238E27FC236}">
                    <a16:creationId xmlns:a16="http://schemas.microsoft.com/office/drawing/2014/main" id="{10302A6F-A12E-42E9-B461-419BE51E5F23}"/>
                  </a:ext>
                </a:extLst>
              </p:cNvPr>
              <p:cNvCxnSpPr>
                <a:cxnSpLocks/>
              </p:cNvCxnSpPr>
              <p:nvPr/>
            </p:nvCxnSpPr>
            <p:spPr>
              <a:xfrm>
                <a:off x="7132592"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06" name="Diamond 305">
              <a:extLst>
                <a:ext uri="{FF2B5EF4-FFF2-40B4-BE49-F238E27FC236}">
                  <a16:creationId xmlns:a16="http://schemas.microsoft.com/office/drawing/2014/main" id="{A6664F00-9631-4F2D-A6BF-82CF677DD83A}"/>
                </a:ext>
              </a:extLst>
            </p:cNvPr>
            <p:cNvSpPr>
              <a:spLocks/>
            </p:cNvSpPr>
            <p:nvPr/>
          </p:nvSpPr>
          <p:spPr>
            <a:xfrm>
              <a:off x="9153362" y="5192390"/>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10" name="Group 309">
            <a:extLst>
              <a:ext uri="{FF2B5EF4-FFF2-40B4-BE49-F238E27FC236}">
                <a16:creationId xmlns:a16="http://schemas.microsoft.com/office/drawing/2014/main" id="{DF366831-EFEB-4C1E-8FF4-3AD9EDF458D3}"/>
              </a:ext>
            </a:extLst>
          </p:cNvPr>
          <p:cNvGrpSpPr>
            <a:grpSpLocks/>
          </p:cNvGrpSpPr>
          <p:nvPr/>
        </p:nvGrpSpPr>
        <p:grpSpPr>
          <a:xfrm>
            <a:off x="8767689" y="3356787"/>
            <a:ext cx="1118980" cy="73706"/>
            <a:chOff x="8358595" y="5330649"/>
            <a:chExt cx="1118980" cy="73706"/>
          </a:xfrm>
        </p:grpSpPr>
        <p:grpSp>
          <p:nvGrpSpPr>
            <p:cNvPr id="311" name="Group 310">
              <a:extLst>
                <a:ext uri="{FF2B5EF4-FFF2-40B4-BE49-F238E27FC236}">
                  <a16:creationId xmlns:a16="http://schemas.microsoft.com/office/drawing/2014/main" id="{AB7A789F-A336-4620-B2A1-C3D616DC2E48}"/>
                </a:ext>
              </a:extLst>
            </p:cNvPr>
            <p:cNvGrpSpPr>
              <a:grpSpLocks/>
            </p:cNvGrpSpPr>
            <p:nvPr/>
          </p:nvGrpSpPr>
          <p:grpSpPr>
            <a:xfrm>
              <a:off x="8358595" y="5336169"/>
              <a:ext cx="1118980" cy="58509"/>
              <a:chOff x="6103495" y="5143682"/>
              <a:chExt cx="1910455" cy="45720"/>
            </a:xfrm>
          </p:grpSpPr>
          <p:cxnSp>
            <p:nvCxnSpPr>
              <p:cNvPr id="313" name="Straight Connector 312">
                <a:extLst>
                  <a:ext uri="{FF2B5EF4-FFF2-40B4-BE49-F238E27FC236}">
                    <a16:creationId xmlns:a16="http://schemas.microsoft.com/office/drawing/2014/main" id="{DE2820E6-011E-4FB9-AD89-C5E47EDFD240}"/>
                  </a:ext>
                </a:extLst>
              </p:cNvPr>
              <p:cNvCxnSpPr>
                <a:cxnSpLocks/>
              </p:cNvCxnSpPr>
              <p:nvPr/>
            </p:nvCxnSpPr>
            <p:spPr>
              <a:xfrm>
                <a:off x="6103495" y="5166542"/>
                <a:ext cx="1902325"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14" name="Straight Connector 313">
                <a:extLst>
                  <a:ext uri="{FF2B5EF4-FFF2-40B4-BE49-F238E27FC236}">
                    <a16:creationId xmlns:a16="http://schemas.microsoft.com/office/drawing/2014/main" id="{2E559816-FEB7-4669-922A-A7EC8E3EB059}"/>
                  </a:ext>
                </a:extLst>
              </p:cNvPr>
              <p:cNvCxnSpPr>
                <a:cxnSpLocks/>
              </p:cNvCxnSpPr>
              <p:nvPr/>
            </p:nvCxnSpPr>
            <p:spPr>
              <a:xfrm>
                <a:off x="6103495"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15" name="Straight Connector 314">
                <a:extLst>
                  <a:ext uri="{FF2B5EF4-FFF2-40B4-BE49-F238E27FC236}">
                    <a16:creationId xmlns:a16="http://schemas.microsoft.com/office/drawing/2014/main" id="{8ABC8DF1-E046-4959-B5A7-6333ACEE6304}"/>
                  </a:ext>
                </a:extLst>
              </p:cNvPr>
              <p:cNvCxnSpPr>
                <a:cxnSpLocks/>
              </p:cNvCxnSpPr>
              <p:nvPr/>
            </p:nvCxnSpPr>
            <p:spPr>
              <a:xfrm>
                <a:off x="8013950"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12" name="Diamond 311">
              <a:extLst>
                <a:ext uri="{FF2B5EF4-FFF2-40B4-BE49-F238E27FC236}">
                  <a16:creationId xmlns:a16="http://schemas.microsoft.com/office/drawing/2014/main" id="{F25A0E81-9C37-44BA-922C-9DE6184BADB8}"/>
                </a:ext>
              </a:extLst>
            </p:cNvPr>
            <p:cNvSpPr>
              <a:spLocks/>
            </p:cNvSpPr>
            <p:nvPr/>
          </p:nvSpPr>
          <p:spPr>
            <a:xfrm>
              <a:off x="8878773" y="5330649"/>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16" name="Group 315">
            <a:extLst>
              <a:ext uri="{FF2B5EF4-FFF2-40B4-BE49-F238E27FC236}">
                <a16:creationId xmlns:a16="http://schemas.microsoft.com/office/drawing/2014/main" id="{33B72C00-7D09-4D84-96E2-815BE9219B0C}"/>
              </a:ext>
            </a:extLst>
          </p:cNvPr>
          <p:cNvGrpSpPr>
            <a:grpSpLocks/>
          </p:cNvGrpSpPr>
          <p:nvPr/>
        </p:nvGrpSpPr>
        <p:grpSpPr>
          <a:xfrm>
            <a:off x="9012850" y="3526951"/>
            <a:ext cx="507205" cy="73706"/>
            <a:chOff x="8663289" y="5483212"/>
            <a:chExt cx="507205" cy="73706"/>
          </a:xfrm>
        </p:grpSpPr>
        <p:grpSp>
          <p:nvGrpSpPr>
            <p:cNvPr id="317" name="Group 316">
              <a:extLst>
                <a:ext uri="{FF2B5EF4-FFF2-40B4-BE49-F238E27FC236}">
                  <a16:creationId xmlns:a16="http://schemas.microsoft.com/office/drawing/2014/main" id="{4C25CB81-A933-4B7C-8EEC-B649FB721C47}"/>
                </a:ext>
              </a:extLst>
            </p:cNvPr>
            <p:cNvGrpSpPr>
              <a:grpSpLocks/>
            </p:cNvGrpSpPr>
            <p:nvPr/>
          </p:nvGrpSpPr>
          <p:grpSpPr>
            <a:xfrm>
              <a:off x="8663289" y="5488732"/>
              <a:ext cx="507205" cy="58509"/>
              <a:chOff x="6729413" y="5143682"/>
              <a:chExt cx="676275" cy="45720"/>
            </a:xfrm>
          </p:grpSpPr>
          <p:cxnSp>
            <p:nvCxnSpPr>
              <p:cNvPr id="319" name="Straight Connector 318">
                <a:extLst>
                  <a:ext uri="{FF2B5EF4-FFF2-40B4-BE49-F238E27FC236}">
                    <a16:creationId xmlns:a16="http://schemas.microsoft.com/office/drawing/2014/main" id="{C225263C-9A04-4D2D-B42F-26437216A378}"/>
                  </a:ext>
                </a:extLst>
              </p:cNvPr>
              <p:cNvCxnSpPr>
                <a:cxnSpLocks/>
              </p:cNvCxnSpPr>
              <p:nvPr/>
            </p:nvCxnSpPr>
            <p:spPr>
              <a:xfrm>
                <a:off x="6729413" y="5166542"/>
                <a:ext cx="666750"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20" name="Straight Connector 319">
                <a:extLst>
                  <a:ext uri="{FF2B5EF4-FFF2-40B4-BE49-F238E27FC236}">
                    <a16:creationId xmlns:a16="http://schemas.microsoft.com/office/drawing/2014/main" id="{43771212-C04B-4574-90B8-53E9A710E6BA}"/>
                  </a:ext>
                </a:extLst>
              </p:cNvPr>
              <p:cNvCxnSpPr>
                <a:cxnSpLocks/>
              </p:cNvCxnSpPr>
              <p:nvPr/>
            </p:nvCxnSpPr>
            <p:spPr>
              <a:xfrm>
                <a:off x="672941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21" name="Straight Connector 320">
                <a:extLst>
                  <a:ext uri="{FF2B5EF4-FFF2-40B4-BE49-F238E27FC236}">
                    <a16:creationId xmlns:a16="http://schemas.microsoft.com/office/drawing/2014/main" id="{80C455FF-01E2-4D84-8DD5-71CF6BF2F7E0}"/>
                  </a:ext>
                </a:extLst>
              </p:cNvPr>
              <p:cNvCxnSpPr>
                <a:cxnSpLocks/>
              </p:cNvCxnSpPr>
              <p:nvPr/>
            </p:nvCxnSpPr>
            <p:spPr>
              <a:xfrm>
                <a:off x="7405688"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18" name="Diamond 317">
              <a:extLst>
                <a:ext uri="{FF2B5EF4-FFF2-40B4-BE49-F238E27FC236}">
                  <a16:creationId xmlns:a16="http://schemas.microsoft.com/office/drawing/2014/main" id="{56089A9C-73E4-49AB-9033-C7DCBECF891A}"/>
                </a:ext>
              </a:extLst>
            </p:cNvPr>
            <p:cNvSpPr>
              <a:spLocks/>
            </p:cNvSpPr>
            <p:nvPr/>
          </p:nvSpPr>
          <p:spPr>
            <a:xfrm>
              <a:off x="8878773" y="5483212"/>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22" name="Group 321">
            <a:extLst>
              <a:ext uri="{FF2B5EF4-FFF2-40B4-BE49-F238E27FC236}">
                <a16:creationId xmlns:a16="http://schemas.microsoft.com/office/drawing/2014/main" id="{6CFC473A-6464-4F66-BBFC-6D53182646C7}"/>
              </a:ext>
            </a:extLst>
          </p:cNvPr>
          <p:cNvGrpSpPr/>
          <p:nvPr/>
        </p:nvGrpSpPr>
        <p:grpSpPr>
          <a:xfrm>
            <a:off x="8862470" y="3807615"/>
            <a:ext cx="559590" cy="73706"/>
            <a:chOff x="8699036" y="2487156"/>
            <a:chExt cx="559590" cy="73706"/>
          </a:xfrm>
        </p:grpSpPr>
        <p:grpSp>
          <p:nvGrpSpPr>
            <p:cNvPr id="323" name="Group 322">
              <a:extLst>
                <a:ext uri="{FF2B5EF4-FFF2-40B4-BE49-F238E27FC236}">
                  <a16:creationId xmlns:a16="http://schemas.microsoft.com/office/drawing/2014/main" id="{2CCB0D49-00B1-474F-8C1F-67FFD360F12F}"/>
                </a:ext>
              </a:extLst>
            </p:cNvPr>
            <p:cNvGrpSpPr/>
            <p:nvPr/>
          </p:nvGrpSpPr>
          <p:grpSpPr>
            <a:xfrm>
              <a:off x="8699036" y="2492676"/>
              <a:ext cx="559590" cy="58509"/>
              <a:chOff x="6729413" y="5143682"/>
              <a:chExt cx="932644" cy="45720"/>
            </a:xfrm>
          </p:grpSpPr>
          <p:cxnSp>
            <p:nvCxnSpPr>
              <p:cNvPr id="325" name="Straight Connector 324">
                <a:extLst>
                  <a:ext uri="{FF2B5EF4-FFF2-40B4-BE49-F238E27FC236}">
                    <a16:creationId xmlns:a16="http://schemas.microsoft.com/office/drawing/2014/main" id="{31DB846F-0CD7-4E11-A0E2-DE93A714AD55}"/>
                  </a:ext>
                </a:extLst>
              </p:cNvPr>
              <p:cNvCxnSpPr>
                <a:cxnSpLocks/>
              </p:cNvCxnSpPr>
              <p:nvPr/>
            </p:nvCxnSpPr>
            <p:spPr>
              <a:xfrm>
                <a:off x="6746063" y="5166542"/>
                <a:ext cx="899154"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26" name="Straight Connector 325">
                <a:extLst>
                  <a:ext uri="{FF2B5EF4-FFF2-40B4-BE49-F238E27FC236}">
                    <a16:creationId xmlns:a16="http://schemas.microsoft.com/office/drawing/2014/main" id="{EBE624EA-4453-4743-AED3-BEBB763FE903}"/>
                  </a:ext>
                </a:extLst>
              </p:cNvPr>
              <p:cNvCxnSpPr>
                <a:cxnSpLocks/>
              </p:cNvCxnSpPr>
              <p:nvPr/>
            </p:nvCxnSpPr>
            <p:spPr>
              <a:xfrm>
                <a:off x="672941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27" name="Straight Connector 326">
                <a:extLst>
                  <a:ext uri="{FF2B5EF4-FFF2-40B4-BE49-F238E27FC236}">
                    <a16:creationId xmlns:a16="http://schemas.microsoft.com/office/drawing/2014/main" id="{D81561E3-8950-460B-B581-C0C533FDA90A}"/>
                  </a:ext>
                </a:extLst>
              </p:cNvPr>
              <p:cNvCxnSpPr>
                <a:cxnSpLocks/>
              </p:cNvCxnSpPr>
              <p:nvPr/>
            </p:nvCxnSpPr>
            <p:spPr>
              <a:xfrm>
                <a:off x="7662057"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24" name="Diamond 323">
              <a:extLst>
                <a:ext uri="{FF2B5EF4-FFF2-40B4-BE49-F238E27FC236}">
                  <a16:creationId xmlns:a16="http://schemas.microsoft.com/office/drawing/2014/main" id="{B51F8E5E-51AE-4F41-A5F9-89536C0B432D}"/>
                </a:ext>
              </a:extLst>
            </p:cNvPr>
            <p:cNvSpPr/>
            <p:nvPr/>
          </p:nvSpPr>
          <p:spPr>
            <a:xfrm>
              <a:off x="8943056" y="2487156"/>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28" name="Group 327">
            <a:extLst>
              <a:ext uri="{FF2B5EF4-FFF2-40B4-BE49-F238E27FC236}">
                <a16:creationId xmlns:a16="http://schemas.microsoft.com/office/drawing/2014/main" id="{C1749D2E-9054-4573-BA57-939C3B9FAC9E}"/>
              </a:ext>
            </a:extLst>
          </p:cNvPr>
          <p:cNvGrpSpPr/>
          <p:nvPr/>
        </p:nvGrpSpPr>
        <p:grpSpPr>
          <a:xfrm>
            <a:off x="9014660" y="3952873"/>
            <a:ext cx="540877" cy="73706"/>
            <a:chOff x="8855988" y="2772851"/>
            <a:chExt cx="540877" cy="73706"/>
          </a:xfrm>
        </p:grpSpPr>
        <p:grpSp>
          <p:nvGrpSpPr>
            <p:cNvPr id="329" name="Group 328">
              <a:extLst>
                <a:ext uri="{FF2B5EF4-FFF2-40B4-BE49-F238E27FC236}">
                  <a16:creationId xmlns:a16="http://schemas.microsoft.com/office/drawing/2014/main" id="{A76AFF5E-1DC4-4701-92A2-7B7649F1E631}"/>
                </a:ext>
              </a:extLst>
            </p:cNvPr>
            <p:cNvGrpSpPr/>
            <p:nvPr/>
          </p:nvGrpSpPr>
          <p:grpSpPr>
            <a:xfrm>
              <a:off x="8855988" y="2778371"/>
              <a:ext cx="540877" cy="58509"/>
              <a:chOff x="6837009" y="5143682"/>
              <a:chExt cx="509919" cy="45720"/>
            </a:xfrm>
          </p:grpSpPr>
          <p:cxnSp>
            <p:nvCxnSpPr>
              <p:cNvPr id="331" name="Straight Connector 330">
                <a:extLst>
                  <a:ext uri="{FF2B5EF4-FFF2-40B4-BE49-F238E27FC236}">
                    <a16:creationId xmlns:a16="http://schemas.microsoft.com/office/drawing/2014/main" id="{CBAC10E8-1B04-4875-8F3C-38999193BD43}"/>
                  </a:ext>
                </a:extLst>
              </p:cNvPr>
              <p:cNvCxnSpPr>
                <a:cxnSpLocks/>
              </p:cNvCxnSpPr>
              <p:nvPr/>
            </p:nvCxnSpPr>
            <p:spPr>
              <a:xfrm>
                <a:off x="6839254" y="5166542"/>
                <a:ext cx="500939"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32" name="Straight Connector 331">
                <a:extLst>
                  <a:ext uri="{FF2B5EF4-FFF2-40B4-BE49-F238E27FC236}">
                    <a16:creationId xmlns:a16="http://schemas.microsoft.com/office/drawing/2014/main" id="{04849729-AA44-4CD3-AF81-280FC5863903}"/>
                  </a:ext>
                </a:extLst>
              </p:cNvPr>
              <p:cNvCxnSpPr>
                <a:cxnSpLocks/>
              </p:cNvCxnSpPr>
              <p:nvPr/>
            </p:nvCxnSpPr>
            <p:spPr>
              <a:xfrm>
                <a:off x="7346928"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33" name="Straight Connector 332">
                <a:extLst>
                  <a:ext uri="{FF2B5EF4-FFF2-40B4-BE49-F238E27FC236}">
                    <a16:creationId xmlns:a16="http://schemas.microsoft.com/office/drawing/2014/main" id="{FF7850A4-862C-4438-9768-3EAF2977F185}"/>
                  </a:ext>
                </a:extLst>
              </p:cNvPr>
              <p:cNvCxnSpPr>
                <a:cxnSpLocks/>
              </p:cNvCxnSpPr>
              <p:nvPr/>
            </p:nvCxnSpPr>
            <p:spPr>
              <a:xfrm>
                <a:off x="683700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30" name="Diamond 329">
              <a:extLst>
                <a:ext uri="{FF2B5EF4-FFF2-40B4-BE49-F238E27FC236}">
                  <a16:creationId xmlns:a16="http://schemas.microsoft.com/office/drawing/2014/main" id="{F5280489-A7F5-48A5-9430-F66DAE74F735}"/>
                </a:ext>
              </a:extLst>
            </p:cNvPr>
            <p:cNvSpPr/>
            <p:nvPr/>
          </p:nvSpPr>
          <p:spPr>
            <a:xfrm>
              <a:off x="9088665" y="2772851"/>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34" name="Group 333">
            <a:extLst>
              <a:ext uri="{FF2B5EF4-FFF2-40B4-BE49-F238E27FC236}">
                <a16:creationId xmlns:a16="http://schemas.microsoft.com/office/drawing/2014/main" id="{2ECA8B16-CD67-4DC8-8392-2B6BEBC05A26}"/>
              </a:ext>
            </a:extLst>
          </p:cNvPr>
          <p:cNvGrpSpPr/>
          <p:nvPr/>
        </p:nvGrpSpPr>
        <p:grpSpPr>
          <a:xfrm>
            <a:off x="9057006" y="4120990"/>
            <a:ext cx="336475" cy="73706"/>
            <a:chOff x="8805467" y="2918991"/>
            <a:chExt cx="336475" cy="73706"/>
          </a:xfrm>
        </p:grpSpPr>
        <p:grpSp>
          <p:nvGrpSpPr>
            <p:cNvPr id="335" name="Group 334">
              <a:extLst>
                <a:ext uri="{FF2B5EF4-FFF2-40B4-BE49-F238E27FC236}">
                  <a16:creationId xmlns:a16="http://schemas.microsoft.com/office/drawing/2014/main" id="{26165CEA-1EC6-4C4A-B468-0F5F576DF5F8}"/>
                </a:ext>
              </a:extLst>
            </p:cNvPr>
            <p:cNvGrpSpPr/>
            <p:nvPr/>
          </p:nvGrpSpPr>
          <p:grpSpPr>
            <a:xfrm>
              <a:off x="8805467" y="2924511"/>
              <a:ext cx="336475" cy="58509"/>
              <a:chOff x="6964596" y="5143682"/>
              <a:chExt cx="431567" cy="45720"/>
            </a:xfrm>
          </p:grpSpPr>
          <p:cxnSp>
            <p:nvCxnSpPr>
              <p:cNvPr id="337" name="Straight Connector 336">
                <a:extLst>
                  <a:ext uri="{FF2B5EF4-FFF2-40B4-BE49-F238E27FC236}">
                    <a16:creationId xmlns:a16="http://schemas.microsoft.com/office/drawing/2014/main" id="{8E7CD07C-A48A-44C8-A3D1-ED8DD8BEE1EA}"/>
                  </a:ext>
                </a:extLst>
              </p:cNvPr>
              <p:cNvCxnSpPr>
                <a:cxnSpLocks/>
              </p:cNvCxnSpPr>
              <p:nvPr/>
            </p:nvCxnSpPr>
            <p:spPr>
              <a:xfrm>
                <a:off x="6974902" y="5166542"/>
                <a:ext cx="413998"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38" name="Straight Connector 337">
                <a:extLst>
                  <a:ext uri="{FF2B5EF4-FFF2-40B4-BE49-F238E27FC236}">
                    <a16:creationId xmlns:a16="http://schemas.microsoft.com/office/drawing/2014/main" id="{3C827AF6-07CA-480A-9E4D-C6394A916256}"/>
                  </a:ext>
                </a:extLst>
              </p:cNvPr>
              <p:cNvCxnSpPr>
                <a:cxnSpLocks/>
              </p:cNvCxnSpPr>
              <p:nvPr/>
            </p:nvCxnSpPr>
            <p:spPr>
              <a:xfrm>
                <a:off x="6964596"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39" name="Straight Connector 338">
                <a:extLst>
                  <a:ext uri="{FF2B5EF4-FFF2-40B4-BE49-F238E27FC236}">
                    <a16:creationId xmlns:a16="http://schemas.microsoft.com/office/drawing/2014/main" id="{6EEF5677-BF4E-42B6-AA8B-CD9F98576D82}"/>
                  </a:ext>
                </a:extLst>
              </p:cNvPr>
              <p:cNvCxnSpPr>
                <a:cxnSpLocks/>
              </p:cNvCxnSpPr>
              <p:nvPr/>
            </p:nvCxnSpPr>
            <p:spPr>
              <a:xfrm>
                <a:off x="739616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36" name="Diamond 335">
              <a:extLst>
                <a:ext uri="{FF2B5EF4-FFF2-40B4-BE49-F238E27FC236}">
                  <a16:creationId xmlns:a16="http://schemas.microsoft.com/office/drawing/2014/main" id="{7DD7F369-5305-4622-AAE9-2140A634F6A7}"/>
                </a:ext>
              </a:extLst>
            </p:cNvPr>
            <p:cNvSpPr/>
            <p:nvPr/>
          </p:nvSpPr>
          <p:spPr>
            <a:xfrm>
              <a:off x="8937113" y="2918991"/>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40" name="Group 339">
            <a:extLst>
              <a:ext uri="{FF2B5EF4-FFF2-40B4-BE49-F238E27FC236}">
                <a16:creationId xmlns:a16="http://schemas.microsoft.com/office/drawing/2014/main" id="{8C72373A-976C-4D5E-A134-E3D673E6ABDB}"/>
              </a:ext>
            </a:extLst>
          </p:cNvPr>
          <p:cNvGrpSpPr/>
          <p:nvPr/>
        </p:nvGrpSpPr>
        <p:grpSpPr>
          <a:xfrm>
            <a:off x="8910716" y="4283868"/>
            <a:ext cx="401785" cy="73706"/>
            <a:chOff x="8752044" y="3058545"/>
            <a:chExt cx="401785" cy="73706"/>
          </a:xfrm>
        </p:grpSpPr>
        <p:grpSp>
          <p:nvGrpSpPr>
            <p:cNvPr id="341" name="Group 340">
              <a:extLst>
                <a:ext uri="{FF2B5EF4-FFF2-40B4-BE49-F238E27FC236}">
                  <a16:creationId xmlns:a16="http://schemas.microsoft.com/office/drawing/2014/main" id="{DD87A0B7-BF83-4478-B0AF-1212CB78B7C6}"/>
                </a:ext>
              </a:extLst>
            </p:cNvPr>
            <p:cNvGrpSpPr/>
            <p:nvPr/>
          </p:nvGrpSpPr>
          <p:grpSpPr>
            <a:xfrm>
              <a:off x="8752044" y="3064065"/>
              <a:ext cx="401785" cy="58509"/>
              <a:chOff x="6778034" y="5143682"/>
              <a:chExt cx="618129" cy="45720"/>
            </a:xfrm>
          </p:grpSpPr>
          <p:cxnSp>
            <p:nvCxnSpPr>
              <p:cNvPr id="343" name="Straight Connector 342">
                <a:extLst>
                  <a:ext uri="{FF2B5EF4-FFF2-40B4-BE49-F238E27FC236}">
                    <a16:creationId xmlns:a16="http://schemas.microsoft.com/office/drawing/2014/main" id="{1399FAFD-2942-486E-817E-915B18275A57}"/>
                  </a:ext>
                </a:extLst>
              </p:cNvPr>
              <p:cNvCxnSpPr>
                <a:cxnSpLocks/>
              </p:cNvCxnSpPr>
              <p:nvPr/>
            </p:nvCxnSpPr>
            <p:spPr>
              <a:xfrm>
                <a:off x="6778034" y="5166542"/>
                <a:ext cx="606137"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44" name="Straight Connector 343">
                <a:extLst>
                  <a:ext uri="{FF2B5EF4-FFF2-40B4-BE49-F238E27FC236}">
                    <a16:creationId xmlns:a16="http://schemas.microsoft.com/office/drawing/2014/main" id="{EF3E866D-A4AC-41D6-BAB7-14505476CB08}"/>
                  </a:ext>
                </a:extLst>
              </p:cNvPr>
              <p:cNvCxnSpPr>
                <a:cxnSpLocks/>
              </p:cNvCxnSpPr>
              <p:nvPr/>
            </p:nvCxnSpPr>
            <p:spPr>
              <a:xfrm>
                <a:off x="6778034"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45" name="Straight Connector 344">
                <a:extLst>
                  <a:ext uri="{FF2B5EF4-FFF2-40B4-BE49-F238E27FC236}">
                    <a16:creationId xmlns:a16="http://schemas.microsoft.com/office/drawing/2014/main" id="{6A63D163-580A-4113-9B25-7CABF08AEB64}"/>
                  </a:ext>
                </a:extLst>
              </p:cNvPr>
              <p:cNvCxnSpPr>
                <a:cxnSpLocks/>
              </p:cNvCxnSpPr>
              <p:nvPr/>
            </p:nvCxnSpPr>
            <p:spPr>
              <a:xfrm>
                <a:off x="739616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42" name="Diamond 341">
              <a:extLst>
                <a:ext uri="{FF2B5EF4-FFF2-40B4-BE49-F238E27FC236}">
                  <a16:creationId xmlns:a16="http://schemas.microsoft.com/office/drawing/2014/main" id="{F1C7FEA9-D317-4D2F-A673-8BFDDF22D0A6}"/>
                </a:ext>
              </a:extLst>
            </p:cNvPr>
            <p:cNvSpPr/>
            <p:nvPr/>
          </p:nvSpPr>
          <p:spPr>
            <a:xfrm>
              <a:off x="8910949" y="3058545"/>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46" name="Group 345">
            <a:extLst>
              <a:ext uri="{FF2B5EF4-FFF2-40B4-BE49-F238E27FC236}">
                <a16:creationId xmlns:a16="http://schemas.microsoft.com/office/drawing/2014/main" id="{5F82D087-8013-4251-83C9-87C49823BC04}"/>
              </a:ext>
            </a:extLst>
          </p:cNvPr>
          <p:cNvGrpSpPr/>
          <p:nvPr/>
        </p:nvGrpSpPr>
        <p:grpSpPr>
          <a:xfrm>
            <a:off x="9048149" y="4597246"/>
            <a:ext cx="521492" cy="73706"/>
            <a:chOff x="8660878" y="3341148"/>
            <a:chExt cx="521492" cy="73706"/>
          </a:xfrm>
        </p:grpSpPr>
        <p:grpSp>
          <p:nvGrpSpPr>
            <p:cNvPr id="347" name="Group 346">
              <a:extLst>
                <a:ext uri="{FF2B5EF4-FFF2-40B4-BE49-F238E27FC236}">
                  <a16:creationId xmlns:a16="http://schemas.microsoft.com/office/drawing/2014/main" id="{AFC5DC9C-FBEF-4586-835B-52226FBE6EA9}"/>
                </a:ext>
              </a:extLst>
            </p:cNvPr>
            <p:cNvGrpSpPr/>
            <p:nvPr/>
          </p:nvGrpSpPr>
          <p:grpSpPr>
            <a:xfrm>
              <a:off x="8660878" y="3346668"/>
              <a:ext cx="521492" cy="58509"/>
              <a:chOff x="6577669" y="5143682"/>
              <a:chExt cx="1007026" cy="45720"/>
            </a:xfrm>
          </p:grpSpPr>
          <p:cxnSp>
            <p:nvCxnSpPr>
              <p:cNvPr id="349" name="Straight Connector 348">
                <a:extLst>
                  <a:ext uri="{FF2B5EF4-FFF2-40B4-BE49-F238E27FC236}">
                    <a16:creationId xmlns:a16="http://schemas.microsoft.com/office/drawing/2014/main" id="{D68F7966-142B-4823-8839-96E8BF6AEB87}"/>
                  </a:ext>
                </a:extLst>
              </p:cNvPr>
              <p:cNvCxnSpPr>
                <a:cxnSpLocks/>
              </p:cNvCxnSpPr>
              <p:nvPr/>
            </p:nvCxnSpPr>
            <p:spPr>
              <a:xfrm>
                <a:off x="6593083" y="5166542"/>
                <a:ext cx="976191"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50" name="Straight Connector 349">
                <a:extLst>
                  <a:ext uri="{FF2B5EF4-FFF2-40B4-BE49-F238E27FC236}">
                    <a16:creationId xmlns:a16="http://schemas.microsoft.com/office/drawing/2014/main" id="{8D0D45D2-D2D2-4748-9631-100F509295AC}"/>
                  </a:ext>
                </a:extLst>
              </p:cNvPr>
              <p:cNvCxnSpPr>
                <a:cxnSpLocks/>
              </p:cNvCxnSpPr>
              <p:nvPr/>
            </p:nvCxnSpPr>
            <p:spPr>
              <a:xfrm>
                <a:off x="657766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51" name="Straight Connector 350">
                <a:extLst>
                  <a:ext uri="{FF2B5EF4-FFF2-40B4-BE49-F238E27FC236}">
                    <a16:creationId xmlns:a16="http://schemas.microsoft.com/office/drawing/2014/main" id="{8DF99914-C0D7-4F65-A94E-667681427F8A}"/>
                  </a:ext>
                </a:extLst>
              </p:cNvPr>
              <p:cNvCxnSpPr>
                <a:cxnSpLocks/>
              </p:cNvCxnSpPr>
              <p:nvPr/>
            </p:nvCxnSpPr>
            <p:spPr>
              <a:xfrm>
                <a:off x="7584695"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48" name="Diamond 347">
              <a:extLst>
                <a:ext uri="{FF2B5EF4-FFF2-40B4-BE49-F238E27FC236}">
                  <a16:creationId xmlns:a16="http://schemas.microsoft.com/office/drawing/2014/main" id="{5496D066-FB66-4FD0-8628-E5807B0C4205}"/>
                </a:ext>
              </a:extLst>
            </p:cNvPr>
            <p:cNvSpPr/>
            <p:nvPr/>
          </p:nvSpPr>
          <p:spPr>
            <a:xfrm>
              <a:off x="8886868" y="3341148"/>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52" name="Group 351">
            <a:extLst>
              <a:ext uri="{FF2B5EF4-FFF2-40B4-BE49-F238E27FC236}">
                <a16:creationId xmlns:a16="http://schemas.microsoft.com/office/drawing/2014/main" id="{35DB3722-7651-401D-8AB7-2BA8951E6FC8}"/>
              </a:ext>
            </a:extLst>
          </p:cNvPr>
          <p:cNvGrpSpPr/>
          <p:nvPr/>
        </p:nvGrpSpPr>
        <p:grpSpPr>
          <a:xfrm>
            <a:off x="9040300" y="4755363"/>
            <a:ext cx="303897" cy="73706"/>
            <a:chOff x="8879247" y="3484703"/>
            <a:chExt cx="303897" cy="73706"/>
          </a:xfrm>
        </p:grpSpPr>
        <p:grpSp>
          <p:nvGrpSpPr>
            <p:cNvPr id="353" name="Group 352">
              <a:extLst>
                <a:ext uri="{FF2B5EF4-FFF2-40B4-BE49-F238E27FC236}">
                  <a16:creationId xmlns:a16="http://schemas.microsoft.com/office/drawing/2014/main" id="{BE7973F2-AF77-48D4-BCB0-649A7BA50F9F}"/>
                </a:ext>
              </a:extLst>
            </p:cNvPr>
            <p:cNvGrpSpPr/>
            <p:nvPr/>
          </p:nvGrpSpPr>
          <p:grpSpPr>
            <a:xfrm>
              <a:off x="8879247" y="3490223"/>
              <a:ext cx="303897" cy="58509"/>
              <a:chOff x="7001001" y="5143682"/>
              <a:chExt cx="132955" cy="45720"/>
            </a:xfrm>
          </p:grpSpPr>
          <p:cxnSp>
            <p:nvCxnSpPr>
              <p:cNvPr id="355" name="Straight Connector 354">
                <a:extLst>
                  <a:ext uri="{FF2B5EF4-FFF2-40B4-BE49-F238E27FC236}">
                    <a16:creationId xmlns:a16="http://schemas.microsoft.com/office/drawing/2014/main" id="{3A6E5E81-3902-41E4-BBB8-D5B243BF7425}"/>
                  </a:ext>
                </a:extLst>
              </p:cNvPr>
              <p:cNvCxnSpPr>
                <a:cxnSpLocks/>
              </p:cNvCxnSpPr>
              <p:nvPr/>
            </p:nvCxnSpPr>
            <p:spPr>
              <a:xfrm>
                <a:off x="7001001" y="5166542"/>
                <a:ext cx="131913"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56" name="Straight Connector 355">
                <a:extLst>
                  <a:ext uri="{FF2B5EF4-FFF2-40B4-BE49-F238E27FC236}">
                    <a16:creationId xmlns:a16="http://schemas.microsoft.com/office/drawing/2014/main" id="{A5080904-4D6D-4D22-8A61-7BF442FE0254}"/>
                  </a:ext>
                </a:extLst>
              </p:cNvPr>
              <p:cNvCxnSpPr>
                <a:cxnSpLocks/>
              </p:cNvCxnSpPr>
              <p:nvPr/>
            </p:nvCxnSpPr>
            <p:spPr>
              <a:xfrm>
                <a:off x="7133956"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57" name="Straight Connector 356">
                <a:extLst>
                  <a:ext uri="{FF2B5EF4-FFF2-40B4-BE49-F238E27FC236}">
                    <a16:creationId xmlns:a16="http://schemas.microsoft.com/office/drawing/2014/main" id="{E87FA70A-2D92-41B6-8235-FEEFC2C79CF1}"/>
                  </a:ext>
                </a:extLst>
              </p:cNvPr>
              <p:cNvCxnSpPr>
                <a:cxnSpLocks/>
              </p:cNvCxnSpPr>
              <p:nvPr/>
            </p:nvCxnSpPr>
            <p:spPr>
              <a:xfrm>
                <a:off x="7001001"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54" name="Diamond 353">
              <a:extLst>
                <a:ext uri="{FF2B5EF4-FFF2-40B4-BE49-F238E27FC236}">
                  <a16:creationId xmlns:a16="http://schemas.microsoft.com/office/drawing/2014/main" id="{916F4E69-0640-433A-BABD-462FE4398DC0}"/>
                </a:ext>
              </a:extLst>
            </p:cNvPr>
            <p:cNvSpPr/>
            <p:nvPr/>
          </p:nvSpPr>
          <p:spPr>
            <a:xfrm>
              <a:off x="8997511" y="3484703"/>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58" name="Group 357">
            <a:extLst>
              <a:ext uri="{FF2B5EF4-FFF2-40B4-BE49-F238E27FC236}">
                <a16:creationId xmlns:a16="http://schemas.microsoft.com/office/drawing/2014/main" id="{431DE0E9-ACA8-4502-8C89-749A2A31910F}"/>
              </a:ext>
            </a:extLst>
          </p:cNvPr>
          <p:cNvGrpSpPr/>
          <p:nvPr/>
        </p:nvGrpSpPr>
        <p:grpSpPr>
          <a:xfrm>
            <a:off x="8942762" y="4916943"/>
            <a:ext cx="388821" cy="73706"/>
            <a:chOff x="8872196" y="3624453"/>
            <a:chExt cx="388821" cy="73706"/>
          </a:xfrm>
        </p:grpSpPr>
        <p:grpSp>
          <p:nvGrpSpPr>
            <p:cNvPr id="359" name="Group 358">
              <a:extLst>
                <a:ext uri="{FF2B5EF4-FFF2-40B4-BE49-F238E27FC236}">
                  <a16:creationId xmlns:a16="http://schemas.microsoft.com/office/drawing/2014/main" id="{E54C18B8-2B09-40C9-B274-59DA7779501B}"/>
                </a:ext>
              </a:extLst>
            </p:cNvPr>
            <p:cNvGrpSpPr/>
            <p:nvPr/>
          </p:nvGrpSpPr>
          <p:grpSpPr>
            <a:xfrm>
              <a:off x="8872196" y="3629973"/>
              <a:ext cx="388821" cy="58509"/>
              <a:chOff x="6890813" y="5143682"/>
              <a:chExt cx="378019" cy="45720"/>
            </a:xfrm>
          </p:grpSpPr>
          <p:cxnSp>
            <p:nvCxnSpPr>
              <p:cNvPr id="361" name="Straight Connector 360">
                <a:extLst>
                  <a:ext uri="{FF2B5EF4-FFF2-40B4-BE49-F238E27FC236}">
                    <a16:creationId xmlns:a16="http://schemas.microsoft.com/office/drawing/2014/main" id="{31A8DA0A-9B71-4816-B390-DF28C851A8F5}"/>
                  </a:ext>
                </a:extLst>
              </p:cNvPr>
              <p:cNvCxnSpPr>
                <a:cxnSpLocks/>
              </p:cNvCxnSpPr>
              <p:nvPr/>
            </p:nvCxnSpPr>
            <p:spPr>
              <a:xfrm>
                <a:off x="6890813" y="5166542"/>
                <a:ext cx="376363"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62" name="Straight Connector 361">
                <a:extLst>
                  <a:ext uri="{FF2B5EF4-FFF2-40B4-BE49-F238E27FC236}">
                    <a16:creationId xmlns:a16="http://schemas.microsoft.com/office/drawing/2014/main" id="{82EF15C9-7842-4CF3-81A1-8B5447EB3CEF}"/>
                  </a:ext>
                </a:extLst>
              </p:cNvPr>
              <p:cNvCxnSpPr>
                <a:cxnSpLocks/>
              </p:cNvCxnSpPr>
              <p:nvPr/>
            </p:nvCxnSpPr>
            <p:spPr>
              <a:xfrm>
                <a:off x="689147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63" name="Straight Connector 362">
                <a:extLst>
                  <a:ext uri="{FF2B5EF4-FFF2-40B4-BE49-F238E27FC236}">
                    <a16:creationId xmlns:a16="http://schemas.microsoft.com/office/drawing/2014/main" id="{CE68A37F-BC94-4F80-8D8A-E4086D5F0823}"/>
                  </a:ext>
                </a:extLst>
              </p:cNvPr>
              <p:cNvCxnSpPr>
                <a:cxnSpLocks/>
              </p:cNvCxnSpPr>
              <p:nvPr/>
            </p:nvCxnSpPr>
            <p:spPr>
              <a:xfrm>
                <a:off x="7268832"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60" name="Diamond 359">
              <a:extLst>
                <a:ext uri="{FF2B5EF4-FFF2-40B4-BE49-F238E27FC236}">
                  <a16:creationId xmlns:a16="http://schemas.microsoft.com/office/drawing/2014/main" id="{FA747C02-E931-4402-9627-CA2E004F5CD4}"/>
                </a:ext>
              </a:extLst>
            </p:cNvPr>
            <p:cNvSpPr/>
            <p:nvPr/>
          </p:nvSpPr>
          <p:spPr>
            <a:xfrm>
              <a:off x="9022599" y="3624453"/>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64" name="Group 363">
            <a:extLst>
              <a:ext uri="{FF2B5EF4-FFF2-40B4-BE49-F238E27FC236}">
                <a16:creationId xmlns:a16="http://schemas.microsoft.com/office/drawing/2014/main" id="{9DA0255A-22CE-4AD9-BFEB-664D755E0AC4}"/>
              </a:ext>
            </a:extLst>
          </p:cNvPr>
          <p:cNvGrpSpPr/>
          <p:nvPr/>
        </p:nvGrpSpPr>
        <p:grpSpPr>
          <a:xfrm>
            <a:off x="8806348" y="5206651"/>
            <a:ext cx="1068607" cy="73706"/>
            <a:chOff x="8354779" y="3910861"/>
            <a:chExt cx="1068607" cy="73706"/>
          </a:xfrm>
        </p:grpSpPr>
        <p:grpSp>
          <p:nvGrpSpPr>
            <p:cNvPr id="365" name="Group 364">
              <a:extLst>
                <a:ext uri="{FF2B5EF4-FFF2-40B4-BE49-F238E27FC236}">
                  <a16:creationId xmlns:a16="http://schemas.microsoft.com/office/drawing/2014/main" id="{630F6590-480C-4A18-8BA1-A4826ED1CDE7}"/>
                </a:ext>
              </a:extLst>
            </p:cNvPr>
            <p:cNvGrpSpPr/>
            <p:nvPr/>
          </p:nvGrpSpPr>
          <p:grpSpPr>
            <a:xfrm>
              <a:off x="8354779" y="3916381"/>
              <a:ext cx="1068607" cy="58509"/>
              <a:chOff x="6567195" y="5143682"/>
              <a:chExt cx="969885" cy="45720"/>
            </a:xfrm>
          </p:grpSpPr>
          <p:cxnSp>
            <p:nvCxnSpPr>
              <p:cNvPr id="367" name="Straight Connector 366">
                <a:extLst>
                  <a:ext uri="{FF2B5EF4-FFF2-40B4-BE49-F238E27FC236}">
                    <a16:creationId xmlns:a16="http://schemas.microsoft.com/office/drawing/2014/main" id="{B84F52BC-E727-401B-95F9-9EAE8016621C}"/>
                  </a:ext>
                </a:extLst>
              </p:cNvPr>
              <p:cNvCxnSpPr>
                <a:cxnSpLocks/>
              </p:cNvCxnSpPr>
              <p:nvPr/>
            </p:nvCxnSpPr>
            <p:spPr>
              <a:xfrm>
                <a:off x="6571517" y="5166542"/>
                <a:ext cx="962712"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68" name="Straight Connector 367">
                <a:extLst>
                  <a:ext uri="{FF2B5EF4-FFF2-40B4-BE49-F238E27FC236}">
                    <a16:creationId xmlns:a16="http://schemas.microsoft.com/office/drawing/2014/main" id="{5FA0F30F-AF92-46A8-BEA6-79C112DA6165}"/>
                  </a:ext>
                </a:extLst>
              </p:cNvPr>
              <p:cNvCxnSpPr>
                <a:cxnSpLocks/>
              </p:cNvCxnSpPr>
              <p:nvPr/>
            </p:nvCxnSpPr>
            <p:spPr>
              <a:xfrm>
                <a:off x="6567195"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69" name="Straight Connector 368">
                <a:extLst>
                  <a:ext uri="{FF2B5EF4-FFF2-40B4-BE49-F238E27FC236}">
                    <a16:creationId xmlns:a16="http://schemas.microsoft.com/office/drawing/2014/main" id="{5ED1DEA5-2B03-449E-B998-6FFB66C6D98D}"/>
                  </a:ext>
                </a:extLst>
              </p:cNvPr>
              <p:cNvCxnSpPr>
                <a:cxnSpLocks/>
              </p:cNvCxnSpPr>
              <p:nvPr/>
            </p:nvCxnSpPr>
            <p:spPr>
              <a:xfrm>
                <a:off x="7537080"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66" name="Diamond 365">
              <a:extLst>
                <a:ext uri="{FF2B5EF4-FFF2-40B4-BE49-F238E27FC236}">
                  <a16:creationId xmlns:a16="http://schemas.microsoft.com/office/drawing/2014/main" id="{F524B5B1-C613-451F-A19B-823F32AB9999}"/>
                </a:ext>
              </a:extLst>
            </p:cNvPr>
            <p:cNvSpPr/>
            <p:nvPr/>
          </p:nvSpPr>
          <p:spPr>
            <a:xfrm>
              <a:off x="8849957" y="3910861"/>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70" name="Group 369">
            <a:extLst>
              <a:ext uri="{FF2B5EF4-FFF2-40B4-BE49-F238E27FC236}">
                <a16:creationId xmlns:a16="http://schemas.microsoft.com/office/drawing/2014/main" id="{65FE0660-C2FD-4DEC-A354-0716B1513C22}"/>
              </a:ext>
            </a:extLst>
          </p:cNvPr>
          <p:cNvGrpSpPr/>
          <p:nvPr/>
        </p:nvGrpSpPr>
        <p:grpSpPr>
          <a:xfrm>
            <a:off x="9091033" y="5366792"/>
            <a:ext cx="273904" cy="73706"/>
            <a:chOff x="9089521" y="4057745"/>
            <a:chExt cx="273904" cy="73706"/>
          </a:xfrm>
        </p:grpSpPr>
        <p:grpSp>
          <p:nvGrpSpPr>
            <p:cNvPr id="371" name="Group 370">
              <a:extLst>
                <a:ext uri="{FF2B5EF4-FFF2-40B4-BE49-F238E27FC236}">
                  <a16:creationId xmlns:a16="http://schemas.microsoft.com/office/drawing/2014/main" id="{3CD035D3-BBD1-4708-8B5E-AB04244731C0}"/>
                </a:ext>
              </a:extLst>
            </p:cNvPr>
            <p:cNvGrpSpPr/>
            <p:nvPr/>
          </p:nvGrpSpPr>
          <p:grpSpPr>
            <a:xfrm>
              <a:off x="9089521" y="4063265"/>
              <a:ext cx="273904" cy="58509"/>
              <a:chOff x="6956563" y="5143682"/>
              <a:chExt cx="212446" cy="45720"/>
            </a:xfrm>
          </p:grpSpPr>
          <p:cxnSp>
            <p:nvCxnSpPr>
              <p:cNvPr id="373" name="Straight Connector 372">
                <a:extLst>
                  <a:ext uri="{FF2B5EF4-FFF2-40B4-BE49-F238E27FC236}">
                    <a16:creationId xmlns:a16="http://schemas.microsoft.com/office/drawing/2014/main" id="{9AC15F58-8754-4A36-9E24-31D40E9332B1}"/>
                  </a:ext>
                </a:extLst>
              </p:cNvPr>
              <p:cNvCxnSpPr>
                <a:cxnSpLocks/>
              </p:cNvCxnSpPr>
              <p:nvPr/>
            </p:nvCxnSpPr>
            <p:spPr>
              <a:xfrm>
                <a:off x="6956563" y="5166542"/>
                <a:ext cx="212446"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74" name="Straight Connector 373">
                <a:extLst>
                  <a:ext uri="{FF2B5EF4-FFF2-40B4-BE49-F238E27FC236}">
                    <a16:creationId xmlns:a16="http://schemas.microsoft.com/office/drawing/2014/main" id="{31A464FD-CFFA-4583-A7D5-BF7255337923}"/>
                  </a:ext>
                </a:extLst>
              </p:cNvPr>
              <p:cNvCxnSpPr>
                <a:cxnSpLocks/>
              </p:cNvCxnSpPr>
              <p:nvPr/>
            </p:nvCxnSpPr>
            <p:spPr>
              <a:xfrm>
                <a:off x="7169009"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75" name="Straight Connector 374">
                <a:extLst>
                  <a:ext uri="{FF2B5EF4-FFF2-40B4-BE49-F238E27FC236}">
                    <a16:creationId xmlns:a16="http://schemas.microsoft.com/office/drawing/2014/main" id="{D0BA23C9-8803-4273-92C9-FDF8F77BF0D8}"/>
                  </a:ext>
                </a:extLst>
              </p:cNvPr>
              <p:cNvCxnSpPr>
                <a:cxnSpLocks/>
              </p:cNvCxnSpPr>
              <p:nvPr/>
            </p:nvCxnSpPr>
            <p:spPr>
              <a:xfrm>
                <a:off x="6956563"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72" name="Diamond 371">
              <a:extLst>
                <a:ext uri="{FF2B5EF4-FFF2-40B4-BE49-F238E27FC236}">
                  <a16:creationId xmlns:a16="http://schemas.microsoft.com/office/drawing/2014/main" id="{04E33DC9-A49F-4D6D-A55F-35DA2361D5A3}"/>
                </a:ext>
              </a:extLst>
            </p:cNvPr>
            <p:cNvSpPr/>
            <p:nvPr/>
          </p:nvSpPr>
          <p:spPr>
            <a:xfrm>
              <a:off x="9190716" y="4057745"/>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76" name="Group 375">
            <a:extLst>
              <a:ext uri="{FF2B5EF4-FFF2-40B4-BE49-F238E27FC236}">
                <a16:creationId xmlns:a16="http://schemas.microsoft.com/office/drawing/2014/main" id="{75D5C8C2-3AA1-4B79-A376-C26FE22E3A41}"/>
              </a:ext>
            </a:extLst>
          </p:cNvPr>
          <p:cNvGrpSpPr/>
          <p:nvPr/>
        </p:nvGrpSpPr>
        <p:grpSpPr>
          <a:xfrm>
            <a:off x="8915709" y="5521486"/>
            <a:ext cx="364970" cy="73706"/>
            <a:chOff x="8757037" y="4193407"/>
            <a:chExt cx="364970" cy="73706"/>
          </a:xfrm>
        </p:grpSpPr>
        <p:grpSp>
          <p:nvGrpSpPr>
            <p:cNvPr id="377" name="Group 376">
              <a:extLst>
                <a:ext uri="{FF2B5EF4-FFF2-40B4-BE49-F238E27FC236}">
                  <a16:creationId xmlns:a16="http://schemas.microsoft.com/office/drawing/2014/main" id="{41C76BEA-6CAA-471B-8C42-35A03E58484D}"/>
                </a:ext>
              </a:extLst>
            </p:cNvPr>
            <p:cNvGrpSpPr/>
            <p:nvPr/>
          </p:nvGrpSpPr>
          <p:grpSpPr>
            <a:xfrm>
              <a:off x="8757037" y="4198927"/>
              <a:ext cx="364970" cy="58509"/>
              <a:chOff x="6799246" y="5143682"/>
              <a:chExt cx="500939" cy="45720"/>
            </a:xfrm>
          </p:grpSpPr>
          <p:cxnSp>
            <p:nvCxnSpPr>
              <p:cNvPr id="379" name="Straight Connector 378">
                <a:extLst>
                  <a:ext uri="{FF2B5EF4-FFF2-40B4-BE49-F238E27FC236}">
                    <a16:creationId xmlns:a16="http://schemas.microsoft.com/office/drawing/2014/main" id="{8060EC34-AE8D-452E-8E8D-2C4D100439CD}"/>
                  </a:ext>
                </a:extLst>
              </p:cNvPr>
              <p:cNvCxnSpPr>
                <a:cxnSpLocks/>
              </p:cNvCxnSpPr>
              <p:nvPr/>
            </p:nvCxnSpPr>
            <p:spPr>
              <a:xfrm>
                <a:off x="6799246" y="5166542"/>
                <a:ext cx="500939"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80" name="Straight Connector 379">
                <a:extLst>
                  <a:ext uri="{FF2B5EF4-FFF2-40B4-BE49-F238E27FC236}">
                    <a16:creationId xmlns:a16="http://schemas.microsoft.com/office/drawing/2014/main" id="{99538279-ADF0-4E94-8545-A75470AFC6C7}"/>
                  </a:ext>
                </a:extLst>
              </p:cNvPr>
              <p:cNvCxnSpPr>
                <a:cxnSpLocks/>
              </p:cNvCxnSpPr>
              <p:nvPr/>
            </p:nvCxnSpPr>
            <p:spPr>
              <a:xfrm>
                <a:off x="7300185"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81" name="Straight Connector 380">
                <a:extLst>
                  <a:ext uri="{FF2B5EF4-FFF2-40B4-BE49-F238E27FC236}">
                    <a16:creationId xmlns:a16="http://schemas.microsoft.com/office/drawing/2014/main" id="{37851C0A-A94A-445A-BF2D-48892E7447E0}"/>
                  </a:ext>
                </a:extLst>
              </p:cNvPr>
              <p:cNvCxnSpPr>
                <a:cxnSpLocks/>
              </p:cNvCxnSpPr>
              <p:nvPr/>
            </p:nvCxnSpPr>
            <p:spPr>
              <a:xfrm>
                <a:off x="6799246"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78" name="Diamond 377">
              <a:extLst>
                <a:ext uri="{FF2B5EF4-FFF2-40B4-BE49-F238E27FC236}">
                  <a16:creationId xmlns:a16="http://schemas.microsoft.com/office/drawing/2014/main" id="{9B570858-E2C4-4F57-A2A1-5035DBAA6066}"/>
                </a:ext>
              </a:extLst>
            </p:cNvPr>
            <p:cNvSpPr/>
            <p:nvPr/>
          </p:nvSpPr>
          <p:spPr>
            <a:xfrm>
              <a:off x="8899038" y="4193407"/>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82" name="Group 381">
            <a:extLst>
              <a:ext uri="{FF2B5EF4-FFF2-40B4-BE49-F238E27FC236}">
                <a16:creationId xmlns:a16="http://schemas.microsoft.com/office/drawing/2014/main" id="{9E751AD6-66BA-4485-87CF-DEDBF953A149}"/>
              </a:ext>
            </a:extLst>
          </p:cNvPr>
          <p:cNvGrpSpPr/>
          <p:nvPr/>
        </p:nvGrpSpPr>
        <p:grpSpPr>
          <a:xfrm>
            <a:off x="9083539" y="5683937"/>
            <a:ext cx="206936" cy="73706"/>
            <a:chOff x="8734367" y="4335556"/>
            <a:chExt cx="206936" cy="73706"/>
          </a:xfrm>
        </p:grpSpPr>
        <p:grpSp>
          <p:nvGrpSpPr>
            <p:cNvPr id="383" name="Group 382">
              <a:extLst>
                <a:ext uri="{FF2B5EF4-FFF2-40B4-BE49-F238E27FC236}">
                  <a16:creationId xmlns:a16="http://schemas.microsoft.com/office/drawing/2014/main" id="{AB439479-1711-43BB-8C83-8677787D20CD}"/>
                </a:ext>
              </a:extLst>
            </p:cNvPr>
            <p:cNvGrpSpPr/>
            <p:nvPr/>
          </p:nvGrpSpPr>
          <p:grpSpPr>
            <a:xfrm>
              <a:off x="8734367" y="4341076"/>
              <a:ext cx="206936" cy="58509"/>
              <a:chOff x="6925384" y="5143682"/>
              <a:chExt cx="257061" cy="45720"/>
            </a:xfrm>
          </p:grpSpPr>
          <p:cxnSp>
            <p:nvCxnSpPr>
              <p:cNvPr id="385" name="Straight Connector 384">
                <a:extLst>
                  <a:ext uri="{FF2B5EF4-FFF2-40B4-BE49-F238E27FC236}">
                    <a16:creationId xmlns:a16="http://schemas.microsoft.com/office/drawing/2014/main" id="{6344EA37-B12F-4689-A43E-C11B96263654}"/>
                  </a:ext>
                </a:extLst>
              </p:cNvPr>
              <p:cNvCxnSpPr>
                <a:cxnSpLocks/>
              </p:cNvCxnSpPr>
              <p:nvPr/>
            </p:nvCxnSpPr>
            <p:spPr>
              <a:xfrm>
                <a:off x="6925384" y="5166542"/>
                <a:ext cx="257061" cy="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86" name="Straight Connector 385">
                <a:extLst>
                  <a:ext uri="{FF2B5EF4-FFF2-40B4-BE49-F238E27FC236}">
                    <a16:creationId xmlns:a16="http://schemas.microsoft.com/office/drawing/2014/main" id="{0B3A131A-734D-4BD7-B87A-8CDF697D42F0}"/>
                  </a:ext>
                </a:extLst>
              </p:cNvPr>
              <p:cNvCxnSpPr>
                <a:cxnSpLocks/>
              </p:cNvCxnSpPr>
              <p:nvPr/>
            </p:nvCxnSpPr>
            <p:spPr>
              <a:xfrm>
                <a:off x="7182445"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cxnSp>
            <p:nvCxnSpPr>
              <p:cNvPr id="387" name="Straight Connector 386">
                <a:extLst>
                  <a:ext uri="{FF2B5EF4-FFF2-40B4-BE49-F238E27FC236}">
                    <a16:creationId xmlns:a16="http://schemas.microsoft.com/office/drawing/2014/main" id="{94D7AAA6-73A6-44A4-B99B-FACD0B9C0BC9}"/>
                  </a:ext>
                </a:extLst>
              </p:cNvPr>
              <p:cNvCxnSpPr>
                <a:cxnSpLocks/>
              </p:cNvCxnSpPr>
              <p:nvPr/>
            </p:nvCxnSpPr>
            <p:spPr>
              <a:xfrm>
                <a:off x="6925384" y="5143682"/>
                <a:ext cx="0" cy="45720"/>
              </a:xfrm>
              <a:prstGeom prst="line">
                <a:avLst/>
              </a:prstGeom>
              <a:ln w="9525" cap="rnd">
                <a:solidFill>
                  <a:schemeClr val="tx2"/>
                </a:solidFill>
              </a:ln>
            </p:spPr>
            <p:style>
              <a:lnRef idx="1">
                <a:srgbClr val="BE2BBB"/>
              </a:lnRef>
              <a:fillRef idx="0">
                <a:schemeClr val="accent1"/>
              </a:fillRef>
              <a:effectRef idx="0">
                <a:srgbClr val="000000"/>
              </a:effectRef>
              <a:fontRef idx="minor">
                <a:schemeClr val="lt1"/>
              </a:fontRef>
            </p:style>
          </p:cxnSp>
        </p:grpSp>
        <p:sp>
          <p:nvSpPr>
            <p:cNvPr id="384" name="Diamond 383">
              <a:extLst>
                <a:ext uri="{FF2B5EF4-FFF2-40B4-BE49-F238E27FC236}">
                  <a16:creationId xmlns:a16="http://schemas.microsoft.com/office/drawing/2014/main" id="{060CD5E9-BB40-41B9-962A-BCD25945336C}"/>
                </a:ext>
              </a:extLst>
            </p:cNvPr>
            <p:cNvSpPr/>
            <p:nvPr/>
          </p:nvSpPr>
          <p:spPr>
            <a:xfrm>
              <a:off x="8809285" y="4335556"/>
              <a:ext cx="73822" cy="73706"/>
            </a:xfrm>
            <a:prstGeom prst="diamond">
              <a:avLst/>
            </a:prstGeom>
            <a:solidFill>
              <a:schemeClr val="accent4"/>
            </a:solid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a:ea typeface="+mn-ea"/>
                <a:cs typeface="+mn-cs"/>
              </a:endParaRPr>
            </a:p>
          </p:txBody>
        </p:sp>
      </p:grpSp>
      <p:sp>
        <p:nvSpPr>
          <p:cNvPr id="388" name="Rectangle 387">
            <a:extLst>
              <a:ext uri="{FF2B5EF4-FFF2-40B4-BE49-F238E27FC236}">
                <a16:creationId xmlns:a16="http://schemas.microsoft.com/office/drawing/2014/main" id="{E00BC5A2-CAE7-4A6D-A88A-256DA20825CF}"/>
              </a:ext>
            </a:extLst>
          </p:cNvPr>
          <p:cNvSpPr/>
          <p:nvPr/>
        </p:nvSpPr>
        <p:spPr>
          <a:xfrm>
            <a:off x="6289598" y="2204185"/>
            <a:ext cx="5536564" cy="777554"/>
          </a:xfrm>
          <a:prstGeom prst="rect">
            <a:avLst/>
          </a:prstGeom>
          <a:noFill/>
          <a:ln w="28575">
            <a:solidFill>
              <a:srgbClr val="FF0000"/>
            </a:solid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a:ea typeface="+mn-ea"/>
              <a:cs typeface="+mn-cs"/>
            </a:endParaRPr>
          </a:p>
        </p:txBody>
      </p:sp>
      <p:sp>
        <p:nvSpPr>
          <p:cNvPr id="9" name="Footer Placeholder 8">
            <a:extLst>
              <a:ext uri="{FF2B5EF4-FFF2-40B4-BE49-F238E27FC236}">
                <a16:creationId xmlns:a16="http://schemas.microsoft.com/office/drawing/2014/main" id="{B97A81B9-F88E-377E-05AC-9E135EADA7FB}"/>
              </a:ext>
            </a:extLst>
          </p:cNvPr>
          <p:cNvSpPr>
            <a:spLocks noGrp="1"/>
          </p:cNvSpPr>
          <p:nvPr>
            <p:ph type="ftr" sz="quarter" idx="3"/>
          </p:nvPr>
        </p:nvSpPr>
        <p:spPr/>
        <p:txBody>
          <a:bodyPr/>
          <a:lstStyle/>
          <a:p>
            <a:r>
              <a:rPr lang="en-US" dirty="0" err="1"/>
              <a:t>Felip</a:t>
            </a:r>
            <a:r>
              <a:rPr lang="en-US" dirty="0"/>
              <a:t> E, et al. </a:t>
            </a:r>
            <a:r>
              <a:rPr lang="en-US" i="1" dirty="0"/>
              <a:t>Lancet. </a:t>
            </a:r>
            <a:r>
              <a:rPr lang="en-US" dirty="0"/>
              <a:t>2021;398(10308):1344-1357. doi:10.1016/S0140-6736(21)02098-5</a:t>
            </a:r>
          </a:p>
        </p:txBody>
      </p:sp>
    </p:spTree>
    <p:custDataLst>
      <p:tags r:id="rId1"/>
    </p:custDataLst>
    <p:extLst>
      <p:ext uri="{BB962C8B-B14F-4D97-AF65-F5344CB8AC3E}">
        <p14:creationId xmlns:p14="http://schemas.microsoft.com/office/powerpoint/2010/main" val="1868314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RNRSTYLE" val="Footnote"/>
</p:tagLst>
</file>

<file path=ppt/tags/tag3.xml><?xml version="1.0" encoding="utf-8"?>
<p:tagLst xmlns:a="http://schemas.openxmlformats.org/drawingml/2006/main" xmlns:r="http://schemas.openxmlformats.org/officeDocument/2006/relationships" xmlns:p="http://schemas.openxmlformats.org/presentationml/2006/main">
  <p:tag name="RNRSTYLE" val="Footno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8">
    <a:dk1>
      <a:sysClr val="windowText" lastClr="000000"/>
    </a:dk1>
    <a:lt1>
      <a:sysClr val="window" lastClr="FFFFFF"/>
    </a:lt1>
    <a:dk2>
      <a:srgbClr val="1F497D"/>
    </a:dk2>
    <a:lt2>
      <a:srgbClr val="EEECE1"/>
    </a:lt2>
    <a:accent1>
      <a:srgbClr val="004B87"/>
    </a:accent1>
    <a:accent2>
      <a:srgbClr val="FBAF41"/>
    </a:accent2>
    <a:accent3>
      <a:srgbClr val="8F2B2B"/>
    </a:accent3>
    <a:accent4>
      <a:srgbClr val="D7F6F3"/>
    </a:accent4>
    <a:accent5>
      <a:srgbClr val="58595B"/>
    </a:accent5>
    <a:accent6>
      <a:srgbClr val="057180"/>
    </a:accent6>
    <a:hlink>
      <a:srgbClr val="004B87"/>
    </a:hlink>
    <a:folHlink>
      <a:srgbClr val="8F2B2B"/>
    </a:folHlink>
  </a:clrScheme>
  <a:fontScheme name="Custom 1">
    <a:majorFont>
      <a:latin typeface="ProximaNovaA"/>
      <a:ea typeface=""/>
      <a:cs typeface=""/>
    </a:majorFont>
    <a:minorFont>
      <a:latin typeface="ProximaNova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tint val="100000"/>
              <a:shade val="100000"/>
              <a:satMod val="130000"/>
            </a:schemeClr>
          </a:gs>
          <a:gs pos="100000">
            <a:schemeClr val="phClr">
              <a:tint val="50000"/>
              <a:shade val="10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Override>
</file>

<file path=docProps/app.xml><?xml version="1.0" encoding="utf-8"?>
<Properties xmlns="http://schemas.openxmlformats.org/officeDocument/2006/extended-properties" xmlns:vt="http://schemas.openxmlformats.org/officeDocument/2006/docPropsVTypes">
  <Template>HemOnc-2020</Template>
  <TotalTime>0</TotalTime>
  <Words>2303</Words>
  <Application>Microsoft Office PowerPoint</Application>
  <PresentationFormat>Widescreen</PresentationFormat>
  <Paragraphs>479</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Segoe UI</vt:lpstr>
      <vt:lpstr>Trebuchet MS</vt:lpstr>
      <vt:lpstr>HemOnc-2020</vt:lpstr>
      <vt:lpstr>Which Patients Should I Consider For  Neoadjuvant or Adjuvant Immunotherapy?</vt:lpstr>
      <vt:lpstr>Disclaimer</vt:lpstr>
      <vt:lpstr>Novel Therapy Development for Earlier Stage NSCLC Has Been Slow Despite Unmet Need</vt:lpstr>
      <vt:lpstr>CheckMate 816 Study Designa</vt:lpstr>
      <vt:lpstr>CheckMate 816: Baseline Characteristics</vt:lpstr>
      <vt:lpstr>CheckMate 816: EFS Subgroup Analysis</vt:lpstr>
      <vt:lpstr>IMpower010: Study Design</vt:lpstr>
      <vt:lpstr>IMpower010: DFS Benefit Observed Among Patients With  PD-L1+ Stage II-IIIA Disease</vt:lpstr>
      <vt:lpstr>IMpower010: Adjuvant Atezolizumab Shows Enriched Benefit With Increased PD-L1 Expression</vt:lpstr>
      <vt:lpstr>Which Patients Should I Consider for  Neoadjuvant or Adjuvant Immunotherapy?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2022-11-30T19:15:02Z</dcterms:modified>
</cp:coreProperties>
</file>