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3"/>
  </p:notesMasterIdLst>
  <p:sldIdLst>
    <p:sldId id="258" r:id="rId2"/>
    <p:sldId id="256" r:id="rId3"/>
    <p:sldId id="310" r:id="rId4"/>
    <p:sldId id="722" r:id="rId5"/>
    <p:sldId id="723" r:id="rId6"/>
    <p:sldId id="728" r:id="rId7"/>
    <p:sldId id="313" r:id="rId8"/>
    <p:sldId id="315" r:id="rId9"/>
    <p:sldId id="725" r:id="rId10"/>
    <p:sldId id="727" r:id="rId11"/>
    <p:sldId id="71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64" userDrawn="1">
          <p15:clr>
            <a:srgbClr val="A4A3A4"/>
          </p15:clr>
        </p15:guide>
        <p15:guide id="2" pos="3840" userDrawn="1">
          <p15:clr>
            <a:srgbClr val="A4A3A4"/>
          </p15:clr>
        </p15:guide>
        <p15:guide id="3" orient="horz" pos="1056" userDrawn="1">
          <p15:clr>
            <a:srgbClr val="A4A3A4"/>
          </p15:clr>
        </p15:guide>
        <p15:guide id="4" pos="2166" userDrawn="1">
          <p15:clr>
            <a:srgbClr val="A4A3A4"/>
          </p15:clr>
        </p15:guide>
        <p15:guide id="5" pos="54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4F4F4F"/>
    <a:srgbClr val="FFFF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76" autoAdjust="0"/>
    <p:restoredTop sz="91077" autoAdjust="0"/>
  </p:normalViewPr>
  <p:slideViewPr>
    <p:cSldViewPr snapToGrid="0">
      <p:cViewPr varScale="1">
        <p:scale>
          <a:sx n="113" d="100"/>
          <a:sy n="113" d="100"/>
        </p:scale>
        <p:origin x="96" y="480"/>
      </p:cViewPr>
      <p:guideLst>
        <p:guide orient="horz" pos="3864"/>
        <p:guide pos="3840"/>
        <p:guide orient="horz" pos="1056"/>
        <p:guide pos="2166"/>
        <p:guide pos="54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06939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E160915C-D436-3C4F-8A3D-AE8A61AF7973}"/>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074F0F0C-5B07-3E4F-9C60-589FAB72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298106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2364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6202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id="{01514479-A78F-A945-934E-5BD942D73269}"/>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6" name="Notes Placeholder 2">
            <a:extLst>
              <a:ext uri="{FF2B5EF4-FFF2-40B4-BE49-F238E27FC236}">
                <a16:creationId xmlns:a16="http://schemas.microsoft.com/office/drawing/2014/main" id="{5F928560-A428-BD41-81AF-92BC08EB37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987" name="Slide Number Placeholder 3">
            <a:extLst>
              <a:ext uri="{FF2B5EF4-FFF2-40B4-BE49-F238E27FC236}">
                <a16:creationId xmlns:a16="http://schemas.microsoft.com/office/drawing/2014/main" id="{7A936699-890E-5147-AAB2-9A66E884FF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285A177-25BB-D44A-A811-071A595A0CC6}" type="slidenum">
              <a:rPr lang="en-US" altLang="en-US" smtClean="0">
                <a:solidFill>
                  <a:srgbClr val="000000"/>
                </a:solidFill>
                <a:latin typeface="Arial" panose="020B0604020202020204" pitchFamily="34" charset="0"/>
              </a:rPr>
              <a:pPr>
                <a:spcBef>
                  <a:spcPct val="0"/>
                </a:spcBef>
              </a:pPr>
              <a:t>7</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061132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a:extLst>
              <a:ext uri="{FF2B5EF4-FFF2-40B4-BE49-F238E27FC236}">
                <a16:creationId xmlns:a16="http://schemas.microsoft.com/office/drawing/2014/main" id="{8B938C1E-475B-604F-A52D-6D042E199C79}"/>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Notes Placeholder 2">
            <a:extLst>
              <a:ext uri="{FF2B5EF4-FFF2-40B4-BE49-F238E27FC236}">
                <a16:creationId xmlns:a16="http://schemas.microsoft.com/office/drawing/2014/main" id="{B6BA27D7-9472-4345-A615-52CE3B10D39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7891" name="Slide Number Placeholder 3">
            <a:extLst>
              <a:ext uri="{FF2B5EF4-FFF2-40B4-BE49-F238E27FC236}">
                <a16:creationId xmlns:a16="http://schemas.microsoft.com/office/drawing/2014/main" id="{DB086CE7-8AFD-FE40-A022-A7336314B65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531E1D1D-256E-8540-8A06-93ADF11F39EC}" type="slidenum">
              <a:rPr kumimoji="0" lang="en-US" altLang="en-US" sz="1200" b="0" i="0" u="none" strike="noStrike" kern="1200" cap="none" spc="0" normalizeH="0" baseline="0" noProof="0" smtClean="0">
                <a:ln>
                  <a:noFill/>
                </a:ln>
                <a:solidFill>
                  <a:prstClr val="black"/>
                </a:solidFill>
                <a:effectLst/>
                <a:uLnTx/>
                <a:uFillTx/>
                <a:ea typeface="MS PGothic" panose="020B0600070205080204" pitchFamily="34"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prstClr val="black"/>
              </a:solidFill>
              <a:effectLst/>
              <a:uLnTx/>
              <a:uFillTx/>
              <a:ea typeface="MS PGothic" panose="020B0600070205080204" pitchFamily="34" charset="-128"/>
              <a:cs typeface="+mn-cs"/>
            </a:endParaRPr>
          </a:p>
        </p:txBody>
      </p:sp>
    </p:spTree>
    <p:extLst>
      <p:ext uri="{BB962C8B-B14F-4D97-AF65-F5344CB8AC3E}">
        <p14:creationId xmlns:p14="http://schemas.microsoft.com/office/powerpoint/2010/main" val="4232807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62478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a:extLst>
              <a:ext uri="{FF2B5EF4-FFF2-40B4-BE49-F238E27FC236}">
                <a16:creationId xmlns:a16="http://schemas.microsoft.com/office/drawing/2014/main" id="{C5709B71-A764-954D-B53D-D2F04A15BBC4}"/>
              </a:ext>
            </a:extLst>
          </p:cNvPr>
          <p:cNvSpPr>
            <a:spLocks noGrp="1" noRot="1" noChangeAspect="1" noChangeArrowheads="1" noTextEdit="1"/>
          </p:cNvSpPr>
          <p:nvPr>
            <p:ph type="sldImg"/>
          </p:nvPr>
        </p:nvSpPr>
        <p:spPr bwMode="auto">
          <a:xfrm>
            <a:off x="381000" y="327025"/>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8" name="Notes Placeholder 2">
            <a:extLst>
              <a:ext uri="{FF2B5EF4-FFF2-40B4-BE49-F238E27FC236}">
                <a16:creationId xmlns:a16="http://schemas.microsoft.com/office/drawing/2014/main" id="{81AAA26D-FB08-BE4E-AF8A-B641A1BD4A9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1139" name="Slide Number Placeholder 3">
            <a:extLst>
              <a:ext uri="{FF2B5EF4-FFF2-40B4-BE49-F238E27FC236}">
                <a16:creationId xmlns:a16="http://schemas.microsoft.com/office/drawing/2014/main" id="{0C5757D7-979B-724C-BBB6-5F3BED2B43B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97EF9DF-6DB7-534B-B242-E03B24CA907A}"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34"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108995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E0F89A-48B0-42F0-9924-6EA46177F5F7}" type="slidenum">
              <a:rPr lang="en-US" smtClean="0"/>
              <a:pPr/>
              <a:t>11</a:t>
            </a:fld>
            <a:endParaRPr lang="en-US"/>
          </a:p>
        </p:txBody>
      </p:sp>
    </p:spTree>
    <p:extLst>
      <p:ext uri="{BB962C8B-B14F-4D97-AF65-F5344CB8AC3E}">
        <p14:creationId xmlns:p14="http://schemas.microsoft.com/office/powerpoint/2010/main" val="6776041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5904410"/>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Only with Med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BF21E-28F0-2E4F-B234-A581EAEF6881}"/>
              </a:ext>
            </a:extLst>
          </p:cNvPr>
          <p:cNvSpPr>
            <a:spLocks noGrp="1"/>
          </p:cNvSpPr>
          <p:nvPr>
            <p:ph type="title"/>
          </p:nvPr>
        </p:nvSpPr>
        <p:spPr>
          <a:xfrm>
            <a:off x="152400" y="349659"/>
            <a:ext cx="8939213" cy="535531"/>
          </a:xfrm>
        </p:spPr>
        <p:txBody>
          <a:bodyPr/>
          <a:lstStyle>
            <a:lvl1pPr>
              <a:defRPr>
                <a:solidFill>
                  <a:schemeClr val="bg1"/>
                </a:solidFill>
              </a:defRPr>
            </a:lvl1pPr>
          </a:lstStyle>
          <a:p>
            <a:r>
              <a:rPr lang="en-US" dirty="0"/>
              <a:t>Click to edit Master title style</a:t>
            </a:r>
          </a:p>
        </p:txBody>
      </p:sp>
      <p:sp>
        <p:nvSpPr>
          <p:cNvPr id="8" name="Text Placeholder 8"/>
          <p:cNvSpPr>
            <a:spLocks noGrp="1"/>
          </p:cNvSpPr>
          <p:nvPr>
            <p:ph type="body" sz="quarter" idx="10" hasCustomPrompt="1"/>
          </p:nvPr>
        </p:nvSpPr>
        <p:spPr>
          <a:xfrm>
            <a:off x="152400" y="6460351"/>
            <a:ext cx="11266488" cy="276999"/>
          </a:xfrm>
        </p:spPr>
        <p:txBody>
          <a:bodyPr anchor="b" anchorCtr="0">
            <a:spAutoFit/>
          </a:bodyPr>
          <a:lstStyle>
            <a:lvl1pPr marL="0" indent="0">
              <a:spcBef>
                <a:spcPts val="0"/>
              </a:spcBef>
              <a:buNone/>
              <a:tabLst/>
              <a:defRPr sz="1200"/>
            </a:lvl1pPr>
            <a:lvl2pPr marL="0" indent="0">
              <a:spcBef>
                <a:spcPts val="0"/>
              </a:spcBef>
              <a:buNone/>
              <a:tabLst/>
              <a:defRPr sz="1200"/>
            </a:lvl2pPr>
            <a:lvl3pPr marL="0" indent="0">
              <a:spcBef>
                <a:spcPts val="0"/>
              </a:spcBef>
              <a:buNone/>
              <a:tabLst/>
              <a:defRPr sz="1200"/>
            </a:lvl3pPr>
            <a:lvl4pPr marL="0" indent="0">
              <a:spcBef>
                <a:spcPts val="0"/>
              </a:spcBef>
              <a:buNone/>
              <a:tabLst/>
              <a:defRPr sz="1200"/>
            </a:lvl4pPr>
            <a:lvl5pPr marL="0" indent="0">
              <a:spcBef>
                <a:spcPts val="0"/>
              </a:spcBef>
              <a:buNone/>
              <a:tabLst/>
              <a:defRPr sz="1200"/>
            </a:lvl5pPr>
          </a:lstStyle>
          <a:p>
            <a:pPr lvl="0"/>
            <a:r>
              <a:rPr lang="en-US"/>
              <a:t>References, footnotes.</a:t>
            </a:r>
          </a:p>
        </p:txBody>
      </p:sp>
      <p:sp>
        <p:nvSpPr>
          <p:cNvPr id="9" name="Media Placeholder 28"/>
          <p:cNvSpPr>
            <a:spLocks noGrp="1"/>
          </p:cNvSpPr>
          <p:nvPr>
            <p:ph type="media" sz="quarter" idx="11"/>
          </p:nvPr>
        </p:nvSpPr>
        <p:spPr>
          <a:xfrm>
            <a:off x="9209314" y="139700"/>
            <a:ext cx="2830286" cy="1768929"/>
          </a:xfrm>
          <a:solidFill>
            <a:schemeClr val="bg1">
              <a:lumMod val="85000"/>
            </a:schemeClr>
          </a:solidFill>
        </p:spPr>
        <p:txBody>
          <a:bodyPr anchor="ctr" anchorCtr="0">
            <a:normAutofit/>
          </a:bodyPr>
          <a:lstStyle>
            <a:lvl1pPr algn="ctr">
              <a:buFontTx/>
              <a:buNone/>
              <a:defRPr sz="1800" i="1">
                <a:solidFill>
                  <a:schemeClr val="bg1">
                    <a:lumMod val="50000"/>
                  </a:schemeClr>
                </a:solidFill>
              </a:defRPr>
            </a:lvl1pPr>
          </a:lstStyle>
          <a:p>
            <a:endParaRPr lang="en-US"/>
          </a:p>
        </p:txBody>
      </p:sp>
    </p:spTree>
    <p:extLst>
      <p:ext uri="{BB962C8B-B14F-4D97-AF65-F5344CB8AC3E}">
        <p14:creationId xmlns:p14="http://schemas.microsoft.com/office/powerpoint/2010/main" val="421370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6">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8"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1.xml"/><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1240971"/>
            <a:ext cx="3167743" cy="599053"/>
          </a:xfrm>
          <a:prstGeom prst="rect">
            <a:avLst/>
          </a:prstGeom>
          <a:solidFill>
            <a:schemeClr val="bg1"/>
          </a:solidFill>
        </p:spPr>
        <p:txBody>
          <a:bodyPr wrap="square" rtlCol="0">
            <a:spAutoFit/>
          </a:bodyPr>
          <a:lstStyle/>
          <a:p>
            <a:endParaRPr lang="en-US"/>
          </a:p>
        </p:txBody>
      </p:sp>
      <p:sp>
        <p:nvSpPr>
          <p:cNvPr id="13" name="TextBox 12"/>
          <p:cNvSpPr txBox="1"/>
          <p:nvPr/>
        </p:nvSpPr>
        <p:spPr>
          <a:xfrm>
            <a:off x="9068671" y="1240971"/>
            <a:ext cx="3167743" cy="599053"/>
          </a:xfrm>
          <a:prstGeom prst="rect">
            <a:avLst/>
          </a:prstGeom>
          <a:solidFill>
            <a:schemeClr val="bg1"/>
          </a:solidFill>
        </p:spPr>
        <p:txBody>
          <a:bodyPr wrap="square" rtlCol="0">
            <a:spAutoFit/>
          </a:bodyPr>
          <a:lstStyle/>
          <a:p>
            <a:endParaRPr lang="en-US"/>
          </a:p>
        </p:txBody>
      </p:sp>
      <p:sp>
        <p:nvSpPr>
          <p:cNvPr id="5" name="TextBox 4"/>
          <p:cNvSpPr txBox="1"/>
          <p:nvPr/>
        </p:nvSpPr>
        <p:spPr>
          <a:xfrm>
            <a:off x="3167743" y="1016000"/>
            <a:ext cx="6281057" cy="982133"/>
          </a:xfrm>
          <a:prstGeom prst="rect">
            <a:avLst/>
          </a:prstGeom>
          <a:solidFill>
            <a:schemeClr val="bg1"/>
          </a:solidFill>
        </p:spPr>
        <p:txBody>
          <a:bodyPr wrap="square" rtlCol="0">
            <a:spAutoFit/>
          </a:bodyPr>
          <a:lstStyle/>
          <a:p>
            <a:endParaRPr lang="en-US"/>
          </a:p>
        </p:txBody>
      </p:sp>
      <p:sp>
        <p:nvSpPr>
          <p:cNvPr id="3" name="Title 2">
            <a:extLst>
              <a:ext uri="{FF2B5EF4-FFF2-40B4-BE49-F238E27FC236}">
                <a16:creationId xmlns:a16="http://schemas.microsoft.com/office/drawing/2014/main" id="{7B2EF4A6-3B0B-821F-E00F-F929AC862921}"/>
              </a:ext>
            </a:extLst>
          </p:cNvPr>
          <p:cNvSpPr>
            <a:spLocks noGrp="1"/>
          </p:cNvSpPr>
          <p:nvPr>
            <p:ph type="title"/>
          </p:nvPr>
        </p:nvSpPr>
        <p:spPr/>
        <p:txBody>
          <a:bodyPr>
            <a:normAutofit/>
          </a:bodyPr>
          <a:lstStyle/>
          <a:p>
            <a:r>
              <a:rPr lang="en-US" sz="3600" dirty="0"/>
              <a:t>What Is the Rationale for the Use of Neoadjuvant and Adjuvant Immunotherapy to Treat Patients With </a:t>
            </a:r>
            <a:r>
              <a:rPr lang="en-US" sz="3600" dirty="0" err="1"/>
              <a:t>Resectable</a:t>
            </a:r>
            <a:r>
              <a:rPr lang="en-US" sz="3600" dirty="0"/>
              <a:t> Lung Cancer?</a:t>
            </a:r>
          </a:p>
        </p:txBody>
      </p:sp>
      <p:sp>
        <p:nvSpPr>
          <p:cNvPr id="4" name="Text Placeholder 3">
            <a:extLst>
              <a:ext uri="{FF2B5EF4-FFF2-40B4-BE49-F238E27FC236}">
                <a16:creationId xmlns:a16="http://schemas.microsoft.com/office/drawing/2014/main" id="{9E5B9B7A-D245-B05E-9F75-8FE35635DD65}"/>
              </a:ext>
            </a:extLst>
          </p:cNvPr>
          <p:cNvSpPr>
            <a:spLocks noGrp="1"/>
          </p:cNvSpPr>
          <p:nvPr>
            <p:ph type="body" idx="1"/>
          </p:nvPr>
        </p:nvSpPr>
        <p:spPr>
          <a:xfrm>
            <a:off x="609601" y="4279900"/>
            <a:ext cx="10515600" cy="2578099"/>
          </a:xfrm>
        </p:spPr>
        <p:txBody>
          <a:bodyPr>
            <a:normAutofit/>
          </a:bodyPr>
          <a:lstStyle/>
          <a:p>
            <a:r>
              <a:rPr lang="en-US" dirty="0"/>
              <a:t>Patrick Forde, MBBCH</a:t>
            </a:r>
          </a:p>
          <a:p>
            <a:r>
              <a:rPr lang="en-US" dirty="0"/>
              <a:t>Co-Director, Division of Upper Aerodigestive Malignancies</a:t>
            </a:r>
          </a:p>
          <a:p>
            <a:r>
              <a:rPr lang="en-US" dirty="0"/>
              <a:t>Associate Professor of Oncology</a:t>
            </a:r>
          </a:p>
          <a:p>
            <a:r>
              <a:rPr lang="en-US" dirty="0"/>
              <a:t>The Johns Hopkins University</a:t>
            </a:r>
          </a:p>
          <a:p>
            <a:r>
              <a:rPr lang="en-US" dirty="0"/>
              <a:t>Baltimore, MD</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20" name="TextBox 2">
            <a:extLst>
              <a:ext uri="{FF2B5EF4-FFF2-40B4-BE49-F238E27FC236}">
                <a16:creationId xmlns:a16="http://schemas.microsoft.com/office/drawing/2014/main" id="{82D2D6CA-A40E-9947-8D7D-AECF68A114AF}"/>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4481" y="5480865"/>
            <a:ext cx="7892115" cy="43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6">
            <a:extLst>
              <a:ext uri="{FF2B5EF4-FFF2-40B4-BE49-F238E27FC236}">
                <a16:creationId xmlns:a16="http://schemas.microsoft.com/office/drawing/2014/main" id="{F51A2F9F-28A0-ED4D-9EF6-BCC4A7480EB3}"/>
              </a:ext>
            </a:extLst>
          </p:cNvPr>
          <p:cNvSpPr>
            <a:spLocks noGrp="1"/>
          </p:cNvSpPr>
          <p:nvPr>
            <p:ph type="title"/>
          </p:nvPr>
        </p:nvSpPr>
        <p:spPr>
          <a:xfrm>
            <a:off x="609600" y="267745"/>
            <a:ext cx="10744200" cy="862125"/>
          </a:xfrm>
        </p:spPr>
        <p:txBody>
          <a:bodyPr>
            <a:normAutofit fontScale="90000"/>
          </a:bodyPr>
          <a:lstStyle/>
          <a:p>
            <a:r>
              <a:rPr lang="en-US" sz="2800" dirty="0"/>
              <a:t>Initial Experience With Neoadjuvant</a:t>
            </a:r>
            <a:br>
              <a:rPr lang="en-US" sz="2800" dirty="0"/>
            </a:br>
            <a:r>
              <a:rPr lang="en-US" sz="2800" dirty="0"/>
              <a:t>PD-1 Blockade in Resectable Lung Cancer</a:t>
            </a:r>
          </a:p>
        </p:txBody>
      </p:sp>
      <p:pic>
        <p:nvPicPr>
          <p:cNvPr id="15" name="Picture 14" descr="Chart&#10;&#10;Description automatically generated">
            <a:extLst>
              <a:ext uri="{FF2B5EF4-FFF2-40B4-BE49-F238E27FC236}">
                <a16:creationId xmlns:a16="http://schemas.microsoft.com/office/drawing/2014/main" id="{E415DBC0-32B8-5144-86FD-FFF394DE0B84}"/>
              </a:ext>
            </a:extLst>
          </p:cNvPr>
          <p:cNvPicPr>
            <a:picLocks noChangeAspect="1"/>
          </p:cNvPicPr>
          <p:nvPr/>
        </p:nvPicPr>
        <p:blipFill>
          <a:blip r:embed="rId4"/>
          <a:stretch>
            <a:fillRect/>
          </a:stretch>
        </p:blipFill>
        <p:spPr>
          <a:xfrm>
            <a:off x="744425" y="1796116"/>
            <a:ext cx="4531048" cy="4222113"/>
          </a:xfrm>
          <a:prstGeom prst="rect">
            <a:avLst/>
          </a:prstGeom>
        </p:spPr>
      </p:pic>
      <p:sp>
        <p:nvSpPr>
          <p:cNvPr id="16" name="TextBox 15">
            <a:extLst>
              <a:ext uri="{FF2B5EF4-FFF2-40B4-BE49-F238E27FC236}">
                <a16:creationId xmlns:a16="http://schemas.microsoft.com/office/drawing/2014/main" id="{9B61CEA9-111F-C148-AD69-82ED29AF180E}"/>
              </a:ext>
            </a:extLst>
          </p:cNvPr>
          <p:cNvSpPr txBox="1"/>
          <p:nvPr/>
        </p:nvSpPr>
        <p:spPr>
          <a:xfrm>
            <a:off x="473120" y="1170041"/>
            <a:ext cx="702733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Percentage of Pathological Regression After Neoadjuvant</a:t>
            </a:r>
            <a:b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Nivolumab </a:t>
            </a:r>
            <a:r>
              <a:rPr lang="en-US" sz="1400" b="1" dirty="0">
                <a:solidFill>
                  <a:prstClr val="black"/>
                </a:solidFill>
                <a:latin typeface="Arial" panose="020B0604020202020204" pitchFamily="34" charset="0"/>
                <a:cs typeface="Arial" panose="020B0604020202020204" pitchFamily="34" charset="0"/>
              </a:rPr>
              <a:t>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20 Patients Who Underwent Surgical Resection</a:t>
            </a:r>
            <a:r>
              <a:rPr kumimoji="0" lang="en-US" sz="1400" b="1" i="0" u="none" strike="noStrike" kern="1200" cap="none" spc="0" normalizeH="0" baseline="30000" noProof="0" dirty="0">
                <a:ln>
                  <a:noFill/>
                </a:ln>
                <a:solidFill>
                  <a:prstClr val="black"/>
                </a:solidFill>
                <a:effectLst/>
                <a:uLnTx/>
                <a:uFillTx/>
                <a:latin typeface="Arial" panose="020B0604020202020204" pitchFamily="34" charset="0"/>
                <a:cs typeface="Arial" panose="020B0604020202020204" pitchFamily="34" charset="0"/>
              </a:rPr>
              <a:t>1</a:t>
            </a:r>
          </a:p>
        </p:txBody>
      </p:sp>
      <p:grpSp>
        <p:nvGrpSpPr>
          <p:cNvPr id="4" name="Group 3">
            <a:extLst>
              <a:ext uri="{FF2B5EF4-FFF2-40B4-BE49-F238E27FC236}">
                <a16:creationId xmlns:a16="http://schemas.microsoft.com/office/drawing/2014/main" id="{B5DBD33E-81C9-31C9-D99B-C7F792015F8D}"/>
              </a:ext>
            </a:extLst>
          </p:cNvPr>
          <p:cNvGrpSpPr/>
          <p:nvPr/>
        </p:nvGrpSpPr>
        <p:grpSpPr>
          <a:xfrm>
            <a:off x="6194343" y="1577406"/>
            <a:ext cx="6122918" cy="4297508"/>
            <a:chOff x="5841305" y="1438802"/>
            <a:chExt cx="6475956" cy="4545296"/>
          </a:xfrm>
        </p:grpSpPr>
        <p:pic>
          <p:nvPicPr>
            <p:cNvPr id="19" name="Picture 18" descr="Chart&#10;&#10;Description automatically generated">
              <a:extLst>
                <a:ext uri="{FF2B5EF4-FFF2-40B4-BE49-F238E27FC236}">
                  <a16:creationId xmlns:a16="http://schemas.microsoft.com/office/drawing/2014/main" id="{14840E14-30E5-AA4A-990C-E4326208ADC2}"/>
                </a:ext>
              </a:extLst>
            </p:cNvPr>
            <p:cNvPicPr>
              <a:picLocks noChangeAspect="1"/>
            </p:cNvPicPr>
            <p:nvPr/>
          </p:nvPicPr>
          <p:blipFill>
            <a:blip r:embed="rId5"/>
            <a:stretch>
              <a:fillRect/>
            </a:stretch>
          </p:blipFill>
          <p:spPr>
            <a:xfrm>
              <a:off x="5999968" y="1708853"/>
              <a:ext cx="5586608" cy="4166992"/>
            </a:xfrm>
            <a:prstGeom prst="rect">
              <a:avLst/>
            </a:prstGeom>
          </p:spPr>
        </p:pic>
        <p:sp>
          <p:nvSpPr>
            <p:cNvPr id="22" name="TextBox 21">
              <a:extLst>
                <a:ext uri="{FF2B5EF4-FFF2-40B4-BE49-F238E27FC236}">
                  <a16:creationId xmlns:a16="http://schemas.microsoft.com/office/drawing/2014/main" id="{FA3AB3F0-0BDE-9241-90A0-3256591EC56C}"/>
                </a:ext>
              </a:extLst>
            </p:cNvPr>
            <p:cNvSpPr txBox="1"/>
            <p:nvPr/>
          </p:nvSpPr>
          <p:spPr>
            <a:xfrm>
              <a:off x="5841305" y="1438802"/>
              <a:ext cx="64759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Longer-Term Follow-Up</a:t>
              </a:r>
              <a:r>
                <a:rPr kumimoji="0" lang="en-US" sz="1600" b="1" i="0" u="none" strike="noStrike" kern="1200" cap="none" spc="0" normalizeH="0" baseline="30000" noProof="0" dirty="0">
                  <a:ln>
                    <a:noFill/>
                  </a:ln>
                  <a:solidFill>
                    <a:prstClr val="black"/>
                  </a:solidFill>
                  <a:effectLst/>
                  <a:uLnTx/>
                  <a:uFillTx/>
                  <a:latin typeface="Calibri"/>
                  <a:ea typeface="+mn-ea"/>
                  <a:cs typeface="+mn-cs"/>
                </a:rPr>
                <a:t>2</a:t>
              </a:r>
            </a:p>
          </p:txBody>
        </p:sp>
        <p:sp>
          <p:nvSpPr>
            <p:cNvPr id="23" name="Rectangle 22">
              <a:extLst>
                <a:ext uri="{FF2B5EF4-FFF2-40B4-BE49-F238E27FC236}">
                  <a16:creationId xmlns:a16="http://schemas.microsoft.com/office/drawing/2014/main" id="{AE1D86D2-17AC-7944-9256-CCD70C079FDB}"/>
                </a:ext>
              </a:extLst>
            </p:cNvPr>
            <p:cNvSpPr/>
            <p:nvPr/>
          </p:nvSpPr>
          <p:spPr>
            <a:xfrm>
              <a:off x="5841305" y="1474728"/>
              <a:ext cx="5927421" cy="4509370"/>
            </a:xfrm>
            <a:prstGeom prst="rect">
              <a:avLst/>
            </a:prstGeom>
            <a:solidFill>
              <a:schemeClr val="bg2">
                <a:lumMod val="50000"/>
                <a:alpha val="1186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5" name="Footer Placeholder 4">
            <a:extLst>
              <a:ext uri="{FF2B5EF4-FFF2-40B4-BE49-F238E27FC236}">
                <a16:creationId xmlns:a16="http://schemas.microsoft.com/office/drawing/2014/main" id="{5FDF81EB-9EB0-E677-4C31-4B71F6EE6E9E}"/>
              </a:ext>
            </a:extLst>
          </p:cNvPr>
          <p:cNvSpPr>
            <a:spLocks noGrp="1"/>
          </p:cNvSpPr>
          <p:nvPr>
            <p:ph type="ftr" sz="quarter" idx="3"/>
          </p:nvPr>
        </p:nvSpPr>
        <p:spPr>
          <a:xfrm>
            <a:off x="609600" y="6356350"/>
            <a:ext cx="11266488" cy="442131"/>
          </a:xfrm>
        </p:spPr>
        <p:txBody>
          <a:bodyPr/>
          <a:lstStyle/>
          <a:p>
            <a:r>
              <a:rPr lang="en-US" sz="1050" dirty="0"/>
              <a:t>AC, adenocarcinoma; LN, lymph node; </a:t>
            </a:r>
            <a:r>
              <a:rPr lang="en-US" sz="1050" dirty="0" err="1"/>
              <a:t>MPR</a:t>
            </a:r>
            <a:r>
              <a:rPr lang="en-US" sz="1050" dirty="0"/>
              <a:t>, major pathologic response; PD-L1, programmed death ligand 1; PR, partial response; SCC, squamous cell carcinoma; SD, stable disease</a:t>
            </a:r>
            <a:br>
              <a:rPr lang="en-US" sz="1050" dirty="0"/>
            </a:br>
            <a:r>
              <a:rPr lang="en-US" sz="1050" dirty="0"/>
              <a:t>1. With permission from Forde PM, et al. </a:t>
            </a:r>
            <a:r>
              <a:rPr lang="en-US" sz="1050" i="1" dirty="0"/>
              <a:t>N </a:t>
            </a:r>
            <a:r>
              <a:rPr lang="en-US" sz="1050" i="1" dirty="0" err="1"/>
              <a:t>Engl</a:t>
            </a:r>
            <a:r>
              <a:rPr lang="en-US" sz="1050" i="1" dirty="0"/>
              <a:t> J Med. </a:t>
            </a:r>
            <a:r>
              <a:rPr lang="en-US" sz="1050" dirty="0"/>
              <a:t>2018;378:1976-1986. doi:10.1056/NEJMoa1716078</a:t>
            </a:r>
          </a:p>
          <a:p>
            <a:r>
              <a:rPr lang="en-US" sz="1050" dirty="0"/>
              <a:t>2. Reuss JE, et al. </a:t>
            </a:r>
            <a:r>
              <a:rPr lang="en-US" sz="1050" i="1" dirty="0"/>
              <a:t>J Clin Oncol. </a:t>
            </a:r>
            <a:r>
              <a:rPr lang="en-US" sz="1050" dirty="0"/>
              <a:t>2019;37(15_suppl):Abstract 8524. doi:10.1200/JCO.2019.37.15_suppl.8524</a:t>
            </a:r>
            <a:br>
              <a:rPr lang="en-US" sz="1050" dirty="0"/>
            </a:br>
            <a:r>
              <a:rPr lang="en-US" sz="1050" dirty="0"/>
              <a:t>Graphic courtesy of Patrick Forde, MB, </a:t>
            </a:r>
            <a:r>
              <a:rPr lang="en-US" sz="1050" dirty="0" err="1"/>
              <a:t>BCh</a:t>
            </a:r>
            <a:r>
              <a:rPr lang="en-US" sz="1050" dirty="0"/>
              <a:t>.</a:t>
            </a:r>
          </a:p>
        </p:txBody>
      </p:sp>
    </p:spTree>
    <p:extLst>
      <p:ext uri="{BB962C8B-B14F-4D97-AF65-F5344CB8AC3E}">
        <p14:creationId xmlns:p14="http://schemas.microsoft.com/office/powerpoint/2010/main" val="1378438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Rapid Increase in Active Neoadjuvant </a:t>
            </a:r>
            <a:br>
              <a:rPr lang="en-US" dirty="0"/>
            </a:br>
            <a:r>
              <a:rPr lang="en-US" dirty="0"/>
              <a:t>Anti-PD-1/PD-L1 Trials Worldwide</a:t>
            </a:r>
          </a:p>
        </p:txBody>
      </p:sp>
      <p:sp>
        <p:nvSpPr>
          <p:cNvPr id="10" name="Footer Placeholder 9">
            <a:extLst>
              <a:ext uri="{FF2B5EF4-FFF2-40B4-BE49-F238E27FC236}">
                <a16:creationId xmlns:a16="http://schemas.microsoft.com/office/drawing/2014/main" id="{57A8E27D-F0ED-BE7D-EE54-7EED7193A3F2}"/>
              </a:ext>
            </a:extLst>
          </p:cNvPr>
          <p:cNvSpPr>
            <a:spLocks noGrp="1"/>
          </p:cNvSpPr>
          <p:nvPr>
            <p:ph type="ftr" sz="quarter" idx="3"/>
          </p:nvPr>
        </p:nvSpPr>
        <p:spPr/>
        <p:txBody>
          <a:bodyPr/>
          <a:lstStyle/>
          <a:p>
            <a:r>
              <a:rPr lang="en-US" dirty="0"/>
              <a:t>Wu D, et al. </a:t>
            </a:r>
            <a:r>
              <a:rPr lang="en-US" i="1" dirty="0"/>
              <a:t>J </a:t>
            </a:r>
            <a:r>
              <a:rPr lang="en-US" i="1" dirty="0" err="1"/>
              <a:t>Hematol</a:t>
            </a:r>
            <a:r>
              <a:rPr lang="en-US" i="1" dirty="0"/>
              <a:t> Oncol. </a:t>
            </a:r>
            <a:r>
              <a:rPr lang="en-US" dirty="0"/>
              <a:t>2022;15:16. doi:10.1186/s13045-022-01227-1</a:t>
            </a:r>
          </a:p>
          <a:p>
            <a:r>
              <a:rPr lang="en-US" dirty="0"/>
              <a:t>Slide courtesy of Tricia Cottrell, MD, PhD</a:t>
            </a:r>
          </a:p>
        </p:txBody>
      </p:sp>
      <p:grpSp>
        <p:nvGrpSpPr>
          <p:cNvPr id="15" name="Group 14">
            <a:extLst>
              <a:ext uri="{FF2B5EF4-FFF2-40B4-BE49-F238E27FC236}">
                <a16:creationId xmlns:a16="http://schemas.microsoft.com/office/drawing/2014/main" id="{721C2A0C-0E62-E406-052A-5B8CE81DF730}"/>
              </a:ext>
            </a:extLst>
          </p:cNvPr>
          <p:cNvGrpSpPr/>
          <p:nvPr/>
        </p:nvGrpSpPr>
        <p:grpSpPr>
          <a:xfrm>
            <a:off x="74694" y="1414222"/>
            <a:ext cx="6085776" cy="3970489"/>
            <a:chOff x="74694" y="1618941"/>
            <a:chExt cx="6085776" cy="3970489"/>
          </a:xfrm>
        </p:grpSpPr>
        <p:pic>
          <p:nvPicPr>
            <p:cNvPr id="2" name="Picture 1"/>
            <p:cNvPicPr>
              <a:picLocks noChangeAspect="1"/>
            </p:cNvPicPr>
            <p:nvPr/>
          </p:nvPicPr>
          <p:blipFill rotWithShape="1">
            <a:blip r:embed="rId3"/>
            <a:srcRect l="10450" t="2388" r="11117" b="10873"/>
            <a:stretch/>
          </p:blipFill>
          <p:spPr>
            <a:xfrm>
              <a:off x="74694" y="2144955"/>
              <a:ext cx="6085776" cy="3444475"/>
            </a:xfrm>
            <a:prstGeom prst="rect">
              <a:avLst/>
            </a:prstGeom>
            <a:ln>
              <a:solidFill>
                <a:schemeClr val="tx1"/>
              </a:solidFill>
            </a:ln>
          </p:spPr>
        </p:pic>
        <p:sp>
          <p:nvSpPr>
            <p:cNvPr id="12" name="TextBox 11">
              <a:extLst>
                <a:ext uri="{FF2B5EF4-FFF2-40B4-BE49-F238E27FC236}">
                  <a16:creationId xmlns:a16="http://schemas.microsoft.com/office/drawing/2014/main" id="{3654C021-7506-8E00-A378-036E78D8A654}"/>
                </a:ext>
              </a:extLst>
            </p:cNvPr>
            <p:cNvSpPr txBox="1"/>
            <p:nvPr/>
          </p:nvSpPr>
          <p:spPr>
            <a:xfrm>
              <a:off x="111461" y="1618941"/>
              <a:ext cx="5984539"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white"/>
                  </a:solidFill>
                  <a:effectLst/>
                  <a:uLnTx/>
                  <a:uFillTx/>
                  <a:latin typeface="Arial" panose="020B0604020202020204"/>
                  <a:ea typeface="+mn-ea"/>
                  <a:cs typeface="+mn-cs"/>
                </a:rPr>
                <a:t>Trial Phase</a:t>
              </a:r>
            </a:p>
          </p:txBody>
        </p:sp>
      </p:grpSp>
      <p:grpSp>
        <p:nvGrpSpPr>
          <p:cNvPr id="18" name="Group 17">
            <a:extLst>
              <a:ext uri="{FF2B5EF4-FFF2-40B4-BE49-F238E27FC236}">
                <a16:creationId xmlns:a16="http://schemas.microsoft.com/office/drawing/2014/main" id="{483009D1-635D-71FF-A4CA-C073D555D360}"/>
              </a:ext>
            </a:extLst>
          </p:cNvPr>
          <p:cNvGrpSpPr/>
          <p:nvPr/>
        </p:nvGrpSpPr>
        <p:grpSpPr>
          <a:xfrm>
            <a:off x="6231762" y="1402942"/>
            <a:ext cx="5891116" cy="3981770"/>
            <a:chOff x="6231762" y="1402942"/>
            <a:chExt cx="5891116" cy="3981770"/>
          </a:xfrm>
        </p:grpSpPr>
        <p:grpSp>
          <p:nvGrpSpPr>
            <p:cNvPr id="16" name="Group 15">
              <a:extLst>
                <a:ext uri="{FF2B5EF4-FFF2-40B4-BE49-F238E27FC236}">
                  <a16:creationId xmlns:a16="http://schemas.microsoft.com/office/drawing/2014/main" id="{32C8B8E1-747C-D7B5-7EDB-AE4CA7811253}"/>
                </a:ext>
              </a:extLst>
            </p:cNvPr>
            <p:cNvGrpSpPr/>
            <p:nvPr/>
          </p:nvGrpSpPr>
          <p:grpSpPr>
            <a:xfrm>
              <a:off x="6231762" y="1402942"/>
              <a:ext cx="5891116" cy="3981770"/>
              <a:chOff x="6231762" y="1607661"/>
              <a:chExt cx="5891116" cy="3981770"/>
            </a:xfrm>
          </p:grpSpPr>
          <p:pic>
            <p:nvPicPr>
              <p:cNvPr id="6" name="Picture 5"/>
              <p:cNvPicPr>
                <a:picLocks noChangeAspect="1"/>
              </p:cNvPicPr>
              <p:nvPr/>
            </p:nvPicPr>
            <p:blipFill>
              <a:blip r:embed="rId4"/>
              <a:stretch>
                <a:fillRect/>
              </a:stretch>
            </p:blipFill>
            <p:spPr>
              <a:xfrm>
                <a:off x="6231763" y="2144953"/>
                <a:ext cx="5891115" cy="3444478"/>
              </a:xfrm>
              <a:prstGeom prst="rect">
                <a:avLst/>
              </a:prstGeom>
              <a:ln>
                <a:solidFill>
                  <a:schemeClr val="tx1"/>
                </a:solidFill>
              </a:ln>
            </p:spPr>
          </p:pic>
          <p:sp>
            <p:nvSpPr>
              <p:cNvPr id="9" name="TextBox 8">
                <a:extLst>
                  <a:ext uri="{FF2B5EF4-FFF2-40B4-BE49-F238E27FC236}">
                    <a16:creationId xmlns:a16="http://schemas.microsoft.com/office/drawing/2014/main" id="{2FF085F5-A5B8-7DD4-D2E1-40092717766B}"/>
                  </a:ext>
                </a:extLst>
              </p:cNvPr>
              <p:cNvSpPr txBox="1"/>
              <p:nvPr/>
            </p:nvSpPr>
            <p:spPr>
              <a:xfrm>
                <a:off x="6231762" y="1607661"/>
                <a:ext cx="5891114" cy="53450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white"/>
                    </a:solidFill>
                    <a:effectLst/>
                    <a:uLnTx/>
                    <a:uFillTx/>
                    <a:latin typeface="Arial" panose="020B0604020202020204"/>
                    <a:ea typeface="+mn-ea"/>
                    <a:cs typeface="+mn-cs"/>
                  </a:rPr>
                  <a:t>Neoadjuvant vs. Adjuvant</a:t>
                </a:r>
              </a:p>
            </p:txBody>
          </p:sp>
        </p:grpSp>
        <p:sp>
          <p:nvSpPr>
            <p:cNvPr id="14" name="Rectangle 13">
              <a:extLst>
                <a:ext uri="{FF2B5EF4-FFF2-40B4-BE49-F238E27FC236}">
                  <a16:creationId xmlns:a16="http://schemas.microsoft.com/office/drawing/2014/main" id="{4311ABA3-AE74-5545-157C-1D2C289A7E46}"/>
                </a:ext>
              </a:extLst>
            </p:cNvPr>
            <p:cNvSpPr/>
            <p:nvPr/>
          </p:nvSpPr>
          <p:spPr>
            <a:xfrm>
              <a:off x="9198099" y="5055174"/>
              <a:ext cx="808345" cy="192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D45EDA8C-CF77-76E6-DD06-29302F0867B0}"/>
                </a:ext>
              </a:extLst>
            </p:cNvPr>
            <p:cNvSpPr txBox="1"/>
            <p:nvPr/>
          </p:nvSpPr>
          <p:spPr>
            <a:xfrm>
              <a:off x="9123219" y="5008127"/>
              <a:ext cx="1054648" cy="276999"/>
            </a:xfrm>
            <a:prstGeom prst="rect">
              <a:avLst/>
            </a:prstGeom>
            <a:noFill/>
          </p:spPr>
          <p:txBody>
            <a:bodyPr wrap="none" rtlCol="0">
              <a:spAutoFit/>
            </a:bodyPr>
            <a:lstStyle/>
            <a:p>
              <a:r>
                <a:rPr lang="en-US" sz="1200" spc="-20" dirty="0">
                  <a:solidFill>
                    <a:srgbClr val="808080"/>
                  </a:solidFill>
                  <a:latin typeface="Calibri" panose="020F0502020204030204" pitchFamily="34" charset="0"/>
                  <a:cs typeface="Calibri" panose="020F0502020204030204" pitchFamily="34" charset="0"/>
                </a:rPr>
                <a:t>Adjuvant-only</a:t>
              </a:r>
            </a:p>
          </p:txBody>
        </p:sp>
      </p:grpSp>
    </p:spTree>
    <p:extLst>
      <p:ext uri="{BB962C8B-B14F-4D97-AF65-F5344CB8AC3E}">
        <p14:creationId xmlns:p14="http://schemas.microsoft.com/office/powerpoint/2010/main" val="1635152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7717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06F90F2-58E9-C24B-BE55-E87921F29362}"/>
              </a:ext>
            </a:extLst>
          </p:cNvPr>
          <p:cNvSpPr>
            <a:spLocks noGrp="1"/>
          </p:cNvSpPr>
          <p:nvPr>
            <p:ph type="title"/>
          </p:nvPr>
        </p:nvSpPr>
        <p:spPr/>
        <p:txBody>
          <a:bodyPr/>
          <a:lstStyle/>
          <a:p>
            <a:r>
              <a:rPr lang="en-US" dirty="0"/>
              <a:t>US Lung Cancer: Estimated Deaths by Sex</a:t>
            </a:r>
          </a:p>
        </p:txBody>
      </p:sp>
      <p:pic>
        <p:nvPicPr>
          <p:cNvPr id="18435" name="Picture 3">
            <a:extLst>
              <a:ext uri="{FF2B5EF4-FFF2-40B4-BE49-F238E27FC236}">
                <a16:creationId xmlns:a16="http://schemas.microsoft.com/office/drawing/2014/main" id="{DDCC117D-8F26-5149-9FE6-C92C3B390927}"/>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877435" y="3054889"/>
            <a:ext cx="1023405" cy="3173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4">
            <a:extLst>
              <a:ext uri="{FF2B5EF4-FFF2-40B4-BE49-F238E27FC236}">
                <a16:creationId xmlns:a16="http://schemas.microsoft.com/office/drawing/2014/main" id="{6E884486-D53B-614E-82EE-0B60C0BBFB3A}"/>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96002" y="3067583"/>
            <a:ext cx="931377" cy="3140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7">
            <a:extLst>
              <a:ext uri="{FF2B5EF4-FFF2-40B4-BE49-F238E27FC236}">
                <a16:creationId xmlns:a16="http://schemas.microsoft.com/office/drawing/2014/main" id="{F1712D3C-435D-6647-B96E-F98F21568DF7}"/>
              </a:ext>
            </a:extLst>
          </p:cNvPr>
          <p:cNvGraphicFramePr>
            <a:graphicFrameLocks noGrp="1"/>
          </p:cNvGraphicFramePr>
          <p:nvPr>
            <p:extLst>
              <p:ext uri="{D42A27DB-BD31-4B8C-83A1-F6EECF244321}">
                <p14:modId xmlns:p14="http://schemas.microsoft.com/office/powerpoint/2010/main" val="75186278"/>
              </p:ext>
            </p:extLst>
          </p:nvPr>
        </p:nvGraphicFramePr>
        <p:xfrm>
          <a:off x="593716" y="1889976"/>
          <a:ext cx="5074222" cy="4175122"/>
        </p:xfrm>
        <a:graphic>
          <a:graphicData uri="http://schemas.openxmlformats.org/drawingml/2006/table">
            <a:tbl>
              <a:tblPr bandRow="1">
                <a:tableStyleId>{B301B821-A1FF-4177-AEE7-76D212191A09}</a:tableStyleId>
              </a:tblPr>
              <a:tblGrid>
                <a:gridCol w="2604345">
                  <a:extLst>
                    <a:ext uri="{9D8B030D-6E8A-4147-A177-3AD203B41FA5}">
                      <a16:colId xmlns:a16="http://schemas.microsoft.com/office/drawing/2014/main" val="20000"/>
                    </a:ext>
                  </a:extLst>
                </a:gridCol>
                <a:gridCol w="1481926">
                  <a:extLst>
                    <a:ext uri="{9D8B030D-6E8A-4147-A177-3AD203B41FA5}">
                      <a16:colId xmlns:a16="http://schemas.microsoft.com/office/drawing/2014/main" val="20001"/>
                    </a:ext>
                  </a:extLst>
                </a:gridCol>
                <a:gridCol w="987951">
                  <a:extLst>
                    <a:ext uri="{9D8B030D-6E8A-4147-A177-3AD203B41FA5}">
                      <a16:colId xmlns:a16="http://schemas.microsoft.com/office/drawing/2014/main" val="20002"/>
                    </a:ext>
                  </a:extLst>
                </a:gridCol>
              </a:tblGrid>
              <a:tr h="331263">
                <a:tc>
                  <a:txBody>
                    <a:bodyPr/>
                    <a:lstStyle/>
                    <a:p>
                      <a:r>
                        <a:rPr lang="en-US" sz="1600" b="1" dirty="0">
                          <a:solidFill>
                            <a:srgbClr val="C00000"/>
                          </a:solidFill>
                        </a:rPr>
                        <a:t>Lung &amp; bronchus</a:t>
                      </a:r>
                      <a:endParaRPr lang="en-US" sz="1600" b="1" dirty="0">
                        <a:solidFill>
                          <a:srgbClr val="C00000"/>
                        </a:solidFill>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a:solidFill>
                            <a:srgbClr val="C00000"/>
                          </a:solidFill>
                        </a:rPr>
                        <a:t>69,410</a:t>
                      </a:r>
                      <a:endParaRPr lang="en-US" sz="1600" b="1">
                        <a:solidFill>
                          <a:srgbClr val="C00000"/>
                        </a:solidFill>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a:solidFill>
                            <a:srgbClr val="C00000"/>
                          </a:solidFill>
                        </a:rPr>
                        <a:t>22%</a:t>
                      </a:r>
                      <a:endParaRPr lang="en-US" sz="1600" b="1">
                        <a:solidFill>
                          <a:srgbClr val="C00000"/>
                        </a:solidFill>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0"/>
                  </a:ext>
                </a:extLst>
              </a:tr>
              <a:tr h="331263">
                <a:tc>
                  <a:txBody>
                    <a:bodyPr/>
                    <a:lstStyle/>
                    <a:p>
                      <a:r>
                        <a:rPr lang="en-US" sz="1600"/>
                        <a:t>Prostate</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34,130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dirty="0"/>
                        <a:t>11%</a:t>
                      </a:r>
                      <a:endParaRPr lang="en-US" sz="1600" dirty="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1"/>
                  </a:ext>
                </a:extLst>
              </a:tr>
              <a:tr h="331263">
                <a:tc>
                  <a:txBody>
                    <a:bodyPr/>
                    <a:lstStyle/>
                    <a:p>
                      <a:r>
                        <a:rPr lang="en-US" sz="1600"/>
                        <a:t>Colon &amp; rectum</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28,520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9%</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2"/>
                  </a:ext>
                </a:extLst>
              </a:tr>
              <a:tr h="331263">
                <a:tc>
                  <a:txBody>
                    <a:bodyPr/>
                    <a:lstStyle/>
                    <a:p>
                      <a:r>
                        <a:rPr lang="en-US" sz="1600"/>
                        <a:t>Pancreas</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25,270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8%</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3"/>
                  </a:ext>
                </a:extLst>
              </a:tr>
              <a:tr h="517879">
                <a:tc>
                  <a:txBody>
                    <a:bodyPr/>
                    <a:lstStyle/>
                    <a:p>
                      <a:r>
                        <a:rPr lang="en-US" sz="1600"/>
                        <a:t>Liver &amp; intrahepatic</a:t>
                      </a:r>
                      <a:br>
                        <a:rPr lang="en-US" sz="1600"/>
                      </a:br>
                      <a:r>
                        <a:rPr lang="en-US" sz="1600"/>
                        <a:t>bile duct</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20,300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6%</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4"/>
                  </a:ext>
                </a:extLst>
              </a:tr>
              <a:tr h="331263">
                <a:tc>
                  <a:txBody>
                    <a:bodyPr/>
                    <a:lstStyle/>
                    <a:p>
                      <a:r>
                        <a:rPr lang="en-US" sz="1600"/>
                        <a:t>Leukemia</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13,900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5"/>
                  </a:ext>
                </a:extLst>
              </a:tr>
              <a:tr h="304629">
                <a:tc>
                  <a:txBody>
                    <a:bodyPr/>
                    <a:lstStyle/>
                    <a:p>
                      <a:r>
                        <a:rPr lang="en-US" sz="1600"/>
                        <a:t>Esophagus</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12,410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6"/>
                  </a:ext>
                </a:extLst>
              </a:tr>
              <a:tr h="331263">
                <a:tc>
                  <a:txBody>
                    <a:bodyPr/>
                    <a:lstStyle/>
                    <a:p>
                      <a:r>
                        <a:rPr lang="en-US" sz="1600"/>
                        <a:t>Urinary bladder</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12,260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7"/>
                  </a:ext>
                </a:extLst>
              </a:tr>
              <a:tr h="331263">
                <a:tc>
                  <a:txBody>
                    <a:bodyPr/>
                    <a:lstStyle/>
                    <a:p>
                      <a:r>
                        <a:rPr lang="en-US" sz="1600" dirty="0"/>
                        <a:t>Non-Hodgkin lymphoma</a:t>
                      </a:r>
                      <a:endParaRPr lang="en-US" sz="1600"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dirty="0"/>
                        <a:t>12,170</a:t>
                      </a:r>
                      <a:endParaRPr lang="en-US" sz="1600"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8"/>
                  </a:ext>
                </a:extLst>
              </a:tr>
              <a:tr h="517879">
                <a:tc>
                  <a:txBody>
                    <a:bodyPr/>
                    <a:lstStyle/>
                    <a:p>
                      <a:r>
                        <a:rPr lang="en-US" sz="1600"/>
                        <a:t>Brain &amp; other</a:t>
                      </a:r>
                      <a:br>
                        <a:rPr lang="en-US" sz="1600"/>
                      </a:br>
                      <a:r>
                        <a:rPr lang="en-US" sz="1600"/>
                        <a:t>nervous system</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dirty="0"/>
                        <a:t>10,500</a:t>
                      </a:r>
                      <a:endParaRPr lang="en-US" sz="1600"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9"/>
                  </a:ext>
                </a:extLst>
              </a:tr>
              <a:tr h="331263">
                <a:tc>
                  <a:txBody>
                    <a:bodyPr/>
                    <a:lstStyle/>
                    <a:p>
                      <a:r>
                        <a:rPr lang="en-US" sz="1600" b="1" dirty="0"/>
                        <a:t>All sites</a:t>
                      </a:r>
                      <a:endParaRPr lang="en-US" sz="1600" b="1"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dirty="0"/>
                        <a:t>319,420</a:t>
                      </a:r>
                      <a:endParaRPr lang="en-US" sz="1600" b="1" dirty="0">
                        <a:latin typeface="Arial" panose="020B0604020202020204" pitchFamily="34" charset="0"/>
                        <a:cs typeface="Arial" panose="020B0604020202020204" pitchFamily="34" charset="0"/>
                      </a:endParaRPr>
                    </a:p>
                  </a:txBody>
                  <a:tcPr marL="91392" marR="91392" marT="45691" marB="45691" anchor="ctr"/>
                </a:tc>
                <a:tc>
                  <a:txBody>
                    <a:bodyPr/>
                    <a:lstStyle/>
                    <a:p>
                      <a:endParaRPr lang="en-US" sz="1600" b="1" dirty="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10"/>
                  </a:ext>
                </a:extLst>
              </a:tr>
            </a:tbl>
          </a:graphicData>
        </a:graphic>
      </p:graphicFrame>
      <p:sp>
        <p:nvSpPr>
          <p:cNvPr id="18488" name="TextBox 13">
            <a:extLst>
              <a:ext uri="{FF2B5EF4-FFF2-40B4-BE49-F238E27FC236}">
                <a16:creationId xmlns:a16="http://schemas.microsoft.com/office/drawing/2014/main" id="{05715AAF-4066-7F4A-BC11-DE052B9DB37E}"/>
              </a:ext>
            </a:extLst>
          </p:cNvPr>
          <p:cNvSpPr txBox="1">
            <a:spLocks noChangeArrowheads="1"/>
          </p:cNvSpPr>
          <p:nvPr/>
        </p:nvSpPr>
        <p:spPr bwMode="auto">
          <a:xfrm>
            <a:off x="2736843" y="1337242"/>
            <a:ext cx="8002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lgn="ctr">
              <a:spcBef>
                <a:spcPct val="0"/>
              </a:spcBef>
              <a:buFontTx/>
              <a:buNone/>
            </a:pPr>
            <a:r>
              <a:rPr lang="en-US" altLang="en-US" sz="2400" b="1" dirty="0">
                <a:solidFill>
                  <a:schemeClr val="tx1"/>
                </a:solidFill>
              </a:rPr>
              <a:t>Men</a:t>
            </a:r>
          </a:p>
        </p:txBody>
      </p:sp>
      <p:graphicFrame>
        <p:nvGraphicFramePr>
          <p:cNvPr id="15" name="Table 7">
            <a:extLst>
              <a:ext uri="{FF2B5EF4-FFF2-40B4-BE49-F238E27FC236}">
                <a16:creationId xmlns:a16="http://schemas.microsoft.com/office/drawing/2014/main" id="{4B5F0566-9C75-8442-803A-5FB71295BE0A}"/>
              </a:ext>
            </a:extLst>
          </p:cNvPr>
          <p:cNvGraphicFramePr>
            <a:graphicFrameLocks noGrp="1"/>
          </p:cNvGraphicFramePr>
          <p:nvPr>
            <p:extLst>
              <p:ext uri="{D42A27DB-BD31-4B8C-83A1-F6EECF244321}">
                <p14:modId xmlns:p14="http://schemas.microsoft.com/office/powerpoint/2010/main" val="3114653687"/>
              </p:ext>
            </p:extLst>
          </p:nvPr>
        </p:nvGraphicFramePr>
        <p:xfrm>
          <a:off x="6531431" y="1889984"/>
          <a:ext cx="5074222" cy="4175122"/>
        </p:xfrm>
        <a:graphic>
          <a:graphicData uri="http://schemas.openxmlformats.org/drawingml/2006/table">
            <a:tbl>
              <a:tblPr bandRow="1">
                <a:tableStyleId>{B301B821-A1FF-4177-AEE7-76D212191A09}</a:tableStyleId>
              </a:tblPr>
              <a:tblGrid>
                <a:gridCol w="2604345">
                  <a:extLst>
                    <a:ext uri="{9D8B030D-6E8A-4147-A177-3AD203B41FA5}">
                      <a16:colId xmlns:a16="http://schemas.microsoft.com/office/drawing/2014/main" val="20000"/>
                    </a:ext>
                  </a:extLst>
                </a:gridCol>
                <a:gridCol w="1481926">
                  <a:extLst>
                    <a:ext uri="{9D8B030D-6E8A-4147-A177-3AD203B41FA5}">
                      <a16:colId xmlns:a16="http://schemas.microsoft.com/office/drawing/2014/main" val="20001"/>
                    </a:ext>
                  </a:extLst>
                </a:gridCol>
                <a:gridCol w="987951">
                  <a:extLst>
                    <a:ext uri="{9D8B030D-6E8A-4147-A177-3AD203B41FA5}">
                      <a16:colId xmlns:a16="http://schemas.microsoft.com/office/drawing/2014/main" val="20002"/>
                    </a:ext>
                  </a:extLst>
                </a:gridCol>
              </a:tblGrid>
              <a:tr h="328303">
                <a:tc>
                  <a:txBody>
                    <a:bodyPr/>
                    <a:lstStyle/>
                    <a:p>
                      <a:r>
                        <a:rPr lang="en-US" sz="1600" b="1">
                          <a:solidFill>
                            <a:srgbClr val="C00000"/>
                          </a:solidFill>
                        </a:rPr>
                        <a:t>Lung &amp; bronchus</a:t>
                      </a:r>
                      <a:endParaRPr lang="en-US" sz="1600" b="1">
                        <a:solidFill>
                          <a:srgbClr val="C00000"/>
                        </a:solidFill>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a:solidFill>
                            <a:srgbClr val="C00000"/>
                          </a:solidFill>
                        </a:rPr>
                        <a:t>62,470</a:t>
                      </a:r>
                      <a:endParaRPr lang="en-US" sz="1600" b="1">
                        <a:solidFill>
                          <a:srgbClr val="C00000"/>
                        </a:solidFill>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a:solidFill>
                            <a:srgbClr val="C00000"/>
                          </a:solidFill>
                        </a:rPr>
                        <a:t>22%</a:t>
                      </a:r>
                      <a:endParaRPr lang="en-US" sz="1600" b="1">
                        <a:solidFill>
                          <a:srgbClr val="C00000"/>
                        </a:solidFill>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0"/>
                  </a:ext>
                </a:extLst>
              </a:tr>
              <a:tr h="328303">
                <a:tc>
                  <a:txBody>
                    <a:bodyPr/>
                    <a:lstStyle/>
                    <a:p>
                      <a:r>
                        <a:rPr lang="en-US" sz="1600"/>
                        <a:t>Breast</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43,600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15%</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1"/>
                  </a:ext>
                </a:extLst>
              </a:tr>
              <a:tr h="328303">
                <a:tc>
                  <a:txBody>
                    <a:bodyPr/>
                    <a:lstStyle/>
                    <a:p>
                      <a:r>
                        <a:rPr lang="en-US" sz="1600"/>
                        <a:t>Colon &amp; rectum</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24,460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8%</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2"/>
                  </a:ext>
                </a:extLst>
              </a:tr>
              <a:tr h="328303">
                <a:tc>
                  <a:txBody>
                    <a:bodyPr/>
                    <a:lstStyle/>
                    <a:p>
                      <a:r>
                        <a:rPr lang="en-US" sz="1600"/>
                        <a:t>Pancreas</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22,950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8%</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3"/>
                  </a:ext>
                </a:extLst>
              </a:tr>
              <a:tr h="328303">
                <a:tc>
                  <a:txBody>
                    <a:bodyPr/>
                    <a:lstStyle/>
                    <a:p>
                      <a:r>
                        <a:rPr lang="en-US" sz="1600"/>
                        <a:t>Ovary</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13,770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5%</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4"/>
                  </a:ext>
                </a:extLst>
              </a:tr>
              <a:tr h="328303">
                <a:tc>
                  <a:txBody>
                    <a:bodyPr/>
                    <a:lstStyle/>
                    <a:p>
                      <a:r>
                        <a:rPr lang="en-US" sz="1600"/>
                        <a:t>Uterine corpus</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12,940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4%</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5"/>
                  </a:ext>
                </a:extLst>
              </a:tr>
              <a:tr h="517879">
                <a:tc>
                  <a:txBody>
                    <a:bodyPr/>
                    <a:lstStyle/>
                    <a:p>
                      <a:r>
                        <a:rPr lang="en-US" sz="1600"/>
                        <a:t>Liver &amp; intrahepatic</a:t>
                      </a:r>
                      <a:br>
                        <a:rPr lang="en-US" sz="1600"/>
                      </a:br>
                      <a:r>
                        <a:rPr lang="en-US" sz="1600"/>
                        <a:t>bile duct</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9,930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6"/>
                  </a:ext>
                </a:extLst>
              </a:tr>
              <a:tr h="328303">
                <a:tc>
                  <a:txBody>
                    <a:bodyPr/>
                    <a:lstStyle/>
                    <a:p>
                      <a:r>
                        <a:rPr lang="en-US" sz="1600"/>
                        <a:t>Leukemia</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9,760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7"/>
                  </a:ext>
                </a:extLst>
              </a:tr>
              <a:tr h="328303">
                <a:tc>
                  <a:txBody>
                    <a:bodyPr/>
                    <a:lstStyle/>
                    <a:p>
                      <a:r>
                        <a:rPr lang="en-US" sz="1600" dirty="0"/>
                        <a:t>Non-Hodgkin lymphoma</a:t>
                      </a:r>
                      <a:endParaRPr lang="en-US" sz="1600"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8,550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8"/>
                  </a:ext>
                </a:extLst>
              </a:tr>
              <a:tr h="517879">
                <a:tc>
                  <a:txBody>
                    <a:bodyPr/>
                    <a:lstStyle/>
                    <a:p>
                      <a:r>
                        <a:rPr lang="en-US" sz="1600"/>
                        <a:t>Brain &amp; other</a:t>
                      </a:r>
                      <a:br>
                        <a:rPr lang="en-US" sz="1600"/>
                      </a:br>
                      <a:r>
                        <a:rPr lang="en-US" sz="1600"/>
                        <a:t>nervous system</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8,100</a:t>
                      </a:r>
                      <a:endParaRPr lang="en-US" sz="160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a:t>3%</a:t>
                      </a:r>
                      <a:endParaRPr lang="en-US" sz="160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09"/>
                  </a:ext>
                </a:extLst>
              </a:tr>
              <a:tr h="328303">
                <a:tc>
                  <a:txBody>
                    <a:bodyPr/>
                    <a:lstStyle/>
                    <a:p>
                      <a:r>
                        <a:rPr lang="en-US" sz="1600" b="1" dirty="0"/>
                        <a:t>All sites</a:t>
                      </a:r>
                      <a:endParaRPr lang="en-US" sz="1600" b="1" dirty="0">
                        <a:latin typeface="Arial" panose="020B0604020202020204" pitchFamily="34" charset="0"/>
                        <a:cs typeface="Arial" panose="020B0604020202020204" pitchFamily="34" charset="0"/>
                      </a:endParaRPr>
                    </a:p>
                  </a:txBody>
                  <a:tcPr marL="91392" marR="91392" marT="45691" marB="45691" anchor="ctr"/>
                </a:tc>
                <a:tc>
                  <a:txBody>
                    <a:bodyPr/>
                    <a:lstStyle/>
                    <a:p>
                      <a:r>
                        <a:rPr lang="en-US" sz="1600" b="1"/>
                        <a:t>289,150</a:t>
                      </a:r>
                      <a:endParaRPr lang="en-US" sz="1600" b="1">
                        <a:latin typeface="Arial" panose="020B0604020202020204" pitchFamily="34" charset="0"/>
                        <a:cs typeface="Arial" panose="020B0604020202020204" pitchFamily="34" charset="0"/>
                      </a:endParaRPr>
                    </a:p>
                  </a:txBody>
                  <a:tcPr marL="91392" marR="91392" marT="45691" marB="45691" anchor="ctr"/>
                </a:tc>
                <a:tc>
                  <a:txBody>
                    <a:bodyPr/>
                    <a:lstStyle/>
                    <a:p>
                      <a:endParaRPr lang="en-US" sz="1600" b="1" dirty="0">
                        <a:latin typeface="Arial" panose="020B0604020202020204" pitchFamily="34" charset="0"/>
                        <a:cs typeface="Arial" panose="020B0604020202020204" pitchFamily="34" charset="0"/>
                      </a:endParaRPr>
                    </a:p>
                  </a:txBody>
                  <a:tcPr marL="91392" marR="91392" marT="45691" marB="45691" anchor="ctr"/>
                </a:tc>
                <a:extLst>
                  <a:ext uri="{0D108BD9-81ED-4DB2-BD59-A6C34878D82A}">
                    <a16:rowId xmlns:a16="http://schemas.microsoft.com/office/drawing/2014/main" val="10010"/>
                  </a:ext>
                </a:extLst>
              </a:tr>
            </a:tbl>
          </a:graphicData>
        </a:graphic>
      </p:graphicFrame>
      <p:sp>
        <p:nvSpPr>
          <p:cNvPr id="2" name="TextBox 13">
            <a:extLst>
              <a:ext uri="{FF2B5EF4-FFF2-40B4-BE49-F238E27FC236}">
                <a16:creationId xmlns:a16="http://schemas.microsoft.com/office/drawing/2014/main" id="{3680E01E-9E7B-A977-0AB5-EE1956D51D11}"/>
              </a:ext>
            </a:extLst>
          </p:cNvPr>
          <p:cNvSpPr txBox="1">
            <a:spLocks noChangeArrowheads="1"/>
          </p:cNvSpPr>
          <p:nvPr/>
        </p:nvSpPr>
        <p:spPr bwMode="auto">
          <a:xfrm>
            <a:off x="8431059" y="1337242"/>
            <a:ext cx="12899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lgn="ctr">
              <a:spcBef>
                <a:spcPct val="0"/>
              </a:spcBef>
              <a:buFontTx/>
              <a:buNone/>
            </a:pPr>
            <a:r>
              <a:rPr lang="en-US" altLang="en-US" sz="2400" b="1" dirty="0">
                <a:solidFill>
                  <a:schemeClr val="tx1"/>
                </a:solidFill>
              </a:rPr>
              <a:t>Women</a:t>
            </a:r>
          </a:p>
        </p:txBody>
      </p:sp>
      <p:sp>
        <p:nvSpPr>
          <p:cNvPr id="5" name="Footer Placeholder 4">
            <a:extLst>
              <a:ext uri="{FF2B5EF4-FFF2-40B4-BE49-F238E27FC236}">
                <a16:creationId xmlns:a16="http://schemas.microsoft.com/office/drawing/2014/main" id="{1BBFC49B-A5F0-3A4F-6A20-10BA591AF71D}"/>
              </a:ext>
            </a:extLst>
          </p:cNvPr>
          <p:cNvSpPr>
            <a:spLocks noGrp="1"/>
          </p:cNvSpPr>
          <p:nvPr>
            <p:ph type="ftr" sz="quarter" idx="3"/>
          </p:nvPr>
        </p:nvSpPr>
        <p:spPr/>
        <p:txBody>
          <a:bodyPr/>
          <a:lstStyle/>
          <a:p>
            <a:r>
              <a:rPr lang="en-US" dirty="0"/>
              <a:t>Adapted from American Cancer Society. </a:t>
            </a:r>
            <a:r>
              <a:rPr lang="en-US" i="1" dirty="0"/>
              <a:t>Cancer Facts &amp; Figures, </a:t>
            </a:r>
            <a:r>
              <a:rPr lang="en-US" dirty="0"/>
              <a:t>2021. No. 500821.</a:t>
            </a:r>
          </a:p>
        </p:txBody>
      </p:sp>
    </p:spTree>
    <p:custDataLst>
      <p:tags r:id="rId1"/>
    </p:custDataLst>
    <p:extLst>
      <p:ext uri="{BB962C8B-B14F-4D97-AF65-F5344CB8AC3E}">
        <p14:creationId xmlns:p14="http://schemas.microsoft.com/office/powerpoint/2010/main" val="1318932584"/>
      </p:ext>
    </p:extLst>
  </p:cSld>
  <p:clrMapOvr>
    <a:masterClrMapping/>
  </p:clrMapOvr>
  <p:transition advTm="12047"/>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199505"/>
            <a:ext cx="11273146" cy="1185577"/>
          </a:xfrm>
        </p:spPr>
        <p:txBody>
          <a:bodyPr>
            <a:normAutofit/>
          </a:bodyPr>
          <a:lstStyle/>
          <a:p>
            <a:pPr algn="ctr"/>
            <a:r>
              <a:rPr lang="en-US" sz="3000" dirty="0"/>
              <a:t>Novel Systemic Therapy Is Impacting Lung Cancer Mortality </a:t>
            </a:r>
          </a:p>
        </p:txBody>
      </p:sp>
      <p:sp>
        <p:nvSpPr>
          <p:cNvPr id="13" name="Content Placeholder 12">
            <a:extLst>
              <a:ext uri="{FF2B5EF4-FFF2-40B4-BE49-F238E27FC236}">
                <a16:creationId xmlns:a16="http://schemas.microsoft.com/office/drawing/2014/main" id="{C6650F83-7596-8BFA-05BD-4F77A81C4184}"/>
              </a:ext>
            </a:extLst>
          </p:cNvPr>
          <p:cNvSpPr>
            <a:spLocks noGrp="1"/>
          </p:cNvSpPr>
          <p:nvPr>
            <p:ph idx="1"/>
          </p:nvPr>
        </p:nvSpPr>
        <p:spPr>
          <a:xfrm>
            <a:off x="4775200" y="3815031"/>
            <a:ext cx="6464300" cy="2306370"/>
          </a:xfrm>
        </p:spPr>
        <p:txBody>
          <a:bodyPr>
            <a:normAutofit/>
          </a:bodyPr>
          <a:lstStyle/>
          <a:p>
            <a:r>
              <a:rPr lang="en-US" sz="2000" dirty="0"/>
              <a:t>Among men, 6.3% reduction in lung cancer mortality each year, 2013 to 2016</a:t>
            </a:r>
          </a:p>
          <a:p>
            <a:r>
              <a:rPr lang="en-US" sz="2000" dirty="0"/>
              <a:t>3.1% annual reduction in incidence over similar period (2008-2016)</a:t>
            </a:r>
          </a:p>
          <a:p>
            <a:r>
              <a:rPr lang="en-US" sz="2000" dirty="0"/>
              <a:t>&gt;30 new lung cancer drug approvals or indications in USA from 2015 to 2020</a:t>
            </a:r>
          </a:p>
        </p:txBody>
      </p:sp>
      <p:pic>
        <p:nvPicPr>
          <p:cNvPr id="5" name="Picture 4">
            <a:extLst>
              <a:ext uri="{FF2B5EF4-FFF2-40B4-BE49-F238E27FC236}">
                <a16:creationId xmlns:a16="http://schemas.microsoft.com/office/drawing/2014/main" id="{4F670A3F-7E8A-481B-A6B2-0FCA1598852F}"/>
              </a:ext>
            </a:extLst>
          </p:cNvPr>
          <p:cNvPicPr>
            <a:picLocks noChangeAspect="1"/>
          </p:cNvPicPr>
          <p:nvPr/>
        </p:nvPicPr>
        <p:blipFill>
          <a:blip r:embed="rId2"/>
          <a:stretch>
            <a:fillRect/>
          </a:stretch>
        </p:blipFill>
        <p:spPr>
          <a:xfrm>
            <a:off x="550554" y="1239831"/>
            <a:ext cx="3348346" cy="5084769"/>
          </a:xfrm>
          <a:prstGeom prst="rect">
            <a:avLst/>
          </a:prstGeom>
        </p:spPr>
      </p:pic>
      <p:sp>
        <p:nvSpPr>
          <p:cNvPr id="6" name="Oval 5"/>
          <p:cNvSpPr/>
          <p:nvPr/>
        </p:nvSpPr>
        <p:spPr bwMode="auto">
          <a:xfrm>
            <a:off x="942175" y="5058026"/>
            <a:ext cx="1860301" cy="923674"/>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charset="0"/>
            </a:endParaRPr>
          </a:p>
        </p:txBody>
      </p:sp>
      <p:pic>
        <p:nvPicPr>
          <p:cNvPr id="7" name="Picture 6"/>
          <p:cNvPicPr>
            <a:picLocks noChangeAspect="1"/>
          </p:cNvPicPr>
          <p:nvPr/>
        </p:nvPicPr>
        <p:blipFill rotWithShape="1">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l="-2320" t="3945" r="2320" b="-2842"/>
          <a:stretch/>
        </p:blipFill>
        <p:spPr>
          <a:xfrm>
            <a:off x="4872740" y="1239831"/>
            <a:ext cx="6557260" cy="2575199"/>
          </a:xfrm>
          <a:prstGeom prst="rect">
            <a:avLst/>
          </a:prstGeom>
        </p:spPr>
      </p:pic>
      <p:sp>
        <p:nvSpPr>
          <p:cNvPr id="14" name="Footer Placeholder 13">
            <a:extLst>
              <a:ext uri="{FF2B5EF4-FFF2-40B4-BE49-F238E27FC236}">
                <a16:creationId xmlns:a16="http://schemas.microsoft.com/office/drawing/2014/main" id="{D3CDB42E-98AA-C848-169B-AA3E703E9E62}"/>
              </a:ext>
            </a:extLst>
          </p:cNvPr>
          <p:cNvSpPr>
            <a:spLocks noGrp="1"/>
          </p:cNvSpPr>
          <p:nvPr>
            <p:ph type="ftr" sz="quarter" idx="3"/>
          </p:nvPr>
        </p:nvSpPr>
        <p:spPr/>
        <p:txBody>
          <a:bodyPr/>
          <a:lstStyle/>
          <a:p>
            <a:r>
              <a:rPr lang="en-US" dirty="0"/>
              <a:t>Statistica.com</a:t>
            </a:r>
          </a:p>
          <a:p>
            <a:r>
              <a:rPr lang="en-US" dirty="0" err="1"/>
              <a:t>Howlader</a:t>
            </a:r>
            <a:r>
              <a:rPr lang="en-US" dirty="0"/>
              <a:t> N, et al. </a:t>
            </a:r>
            <a:r>
              <a:rPr lang="en-US" i="1" dirty="0"/>
              <a:t>N </a:t>
            </a:r>
            <a:r>
              <a:rPr lang="en-US" i="1" dirty="0" err="1"/>
              <a:t>Engl</a:t>
            </a:r>
            <a:r>
              <a:rPr lang="en-US" i="1" dirty="0"/>
              <a:t> J Med. </a:t>
            </a:r>
            <a:r>
              <a:rPr lang="en-US" dirty="0"/>
              <a:t>2020;383(7):640-649. doi:10.1056/NEJMoa1916623  </a:t>
            </a:r>
          </a:p>
          <a:p>
            <a:r>
              <a:rPr lang="en-US" dirty="0"/>
              <a:t>FDA.gov</a:t>
            </a:r>
          </a:p>
        </p:txBody>
      </p:sp>
    </p:spTree>
    <p:extLst>
      <p:ext uri="{BB962C8B-B14F-4D97-AF65-F5344CB8AC3E}">
        <p14:creationId xmlns:p14="http://schemas.microsoft.com/office/powerpoint/2010/main" val="190429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D660-ADE3-AF40-B5DE-1F99B4F422AF}"/>
              </a:ext>
            </a:extLst>
          </p:cNvPr>
          <p:cNvSpPr>
            <a:spLocks noGrp="1"/>
          </p:cNvSpPr>
          <p:nvPr>
            <p:ph type="title"/>
          </p:nvPr>
        </p:nvSpPr>
        <p:spPr/>
        <p:txBody>
          <a:bodyPr/>
          <a:lstStyle/>
          <a:p>
            <a:r>
              <a:rPr lang="en-US"/>
              <a:t>Novel Therapy Development for Earlier Stage NSCLC Has Been Slow Despite Unmet Need</a:t>
            </a:r>
          </a:p>
        </p:txBody>
      </p:sp>
      <p:graphicFrame>
        <p:nvGraphicFramePr>
          <p:cNvPr id="29" name="Table 29">
            <a:extLst>
              <a:ext uri="{FF2B5EF4-FFF2-40B4-BE49-F238E27FC236}">
                <a16:creationId xmlns:a16="http://schemas.microsoft.com/office/drawing/2014/main" id="{1302A033-C335-CB43-AB2D-A556FC37AD6A}"/>
              </a:ext>
            </a:extLst>
          </p:cNvPr>
          <p:cNvGraphicFramePr>
            <a:graphicFrameLocks noGrp="1"/>
          </p:cNvGraphicFramePr>
          <p:nvPr>
            <p:extLst>
              <p:ext uri="{D42A27DB-BD31-4B8C-83A1-F6EECF244321}">
                <p14:modId xmlns:p14="http://schemas.microsoft.com/office/powerpoint/2010/main" val="3326696303"/>
              </p:ext>
            </p:extLst>
          </p:nvPr>
        </p:nvGraphicFramePr>
        <p:xfrm>
          <a:off x="499709" y="1438057"/>
          <a:ext cx="6234669" cy="4533111"/>
        </p:xfrm>
        <a:graphic>
          <a:graphicData uri="http://schemas.openxmlformats.org/drawingml/2006/table">
            <a:tbl>
              <a:tblPr firstRow="1" bandRow="1">
                <a:tableStyleId>{5C22544A-7EE6-4342-B048-85BDC9FD1C3A}</a:tableStyleId>
              </a:tblPr>
              <a:tblGrid>
                <a:gridCol w="984363">
                  <a:extLst>
                    <a:ext uri="{9D8B030D-6E8A-4147-A177-3AD203B41FA5}">
                      <a16:colId xmlns:a16="http://schemas.microsoft.com/office/drawing/2014/main" val="1728994537"/>
                    </a:ext>
                  </a:extLst>
                </a:gridCol>
                <a:gridCol w="1750102">
                  <a:extLst>
                    <a:ext uri="{9D8B030D-6E8A-4147-A177-3AD203B41FA5}">
                      <a16:colId xmlns:a16="http://schemas.microsoft.com/office/drawing/2014/main" val="3750110845"/>
                    </a:ext>
                  </a:extLst>
                </a:gridCol>
                <a:gridCol w="1750102">
                  <a:extLst>
                    <a:ext uri="{9D8B030D-6E8A-4147-A177-3AD203B41FA5}">
                      <a16:colId xmlns:a16="http://schemas.microsoft.com/office/drawing/2014/main" val="2724310755"/>
                    </a:ext>
                  </a:extLst>
                </a:gridCol>
                <a:gridCol w="1750102">
                  <a:extLst>
                    <a:ext uri="{9D8B030D-6E8A-4147-A177-3AD203B41FA5}">
                      <a16:colId xmlns:a16="http://schemas.microsoft.com/office/drawing/2014/main" val="1293507419"/>
                    </a:ext>
                  </a:extLst>
                </a:gridCol>
              </a:tblGrid>
              <a:tr h="858051">
                <a:tc>
                  <a:txBody>
                    <a:bodyPr/>
                    <a:lstStyle/>
                    <a:p>
                      <a:r>
                        <a:rPr lang="en-US" sz="2000" dirty="0"/>
                        <a:t>AJCC stage</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T </a:t>
                      </a:r>
                    </a:p>
                    <a:p>
                      <a:pPr algn="ctr"/>
                      <a:r>
                        <a:rPr lang="en-US" sz="2000" dirty="0"/>
                        <a:t>(Primary tumor)</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N </a:t>
                      </a:r>
                      <a:br>
                        <a:rPr lang="en-US" sz="2000" dirty="0"/>
                      </a:br>
                      <a:r>
                        <a:rPr lang="en-US" sz="2000" dirty="0"/>
                        <a:t>(Regional lymph nodes)</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M </a:t>
                      </a:r>
                      <a:br>
                        <a:rPr lang="en-US" sz="2000" dirty="0"/>
                      </a:br>
                      <a:r>
                        <a:rPr lang="en-US" sz="2000" dirty="0"/>
                        <a:t>(Distant metastases)</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25995589"/>
                  </a:ext>
                </a:extLst>
              </a:tr>
              <a:tr h="448791">
                <a:tc>
                  <a:txBody>
                    <a:bodyPr/>
                    <a:lstStyle/>
                    <a:p>
                      <a:r>
                        <a:rPr lang="en-US" sz="2000"/>
                        <a:t>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85673295"/>
                  </a:ext>
                </a:extLst>
              </a:tr>
              <a:tr h="212535">
                <a:tc>
                  <a:txBody>
                    <a:bodyPr/>
                    <a:lstStyle/>
                    <a:p>
                      <a:r>
                        <a:rPr lang="en-US" sz="2000"/>
                        <a:t>IIB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09831325"/>
                  </a:ext>
                </a:extLst>
              </a:tr>
              <a:tr h="375645">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245045144"/>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348990240"/>
                  </a:ext>
                </a:extLst>
              </a:tr>
              <a:tr h="355343">
                <a:tc>
                  <a:txBody>
                    <a:bodyPr/>
                    <a:lstStyle/>
                    <a:p>
                      <a:r>
                        <a:rPr lang="en-US" sz="2000"/>
                        <a:t>IIIA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1992957"/>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69237698"/>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071386009"/>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T4</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dirty="0"/>
                        <a:t>0</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45689562"/>
                  </a:ext>
                </a:extLst>
              </a:tr>
            </a:tbl>
          </a:graphicData>
        </a:graphic>
      </p:graphicFrame>
      <p:sp>
        <p:nvSpPr>
          <p:cNvPr id="4" name="Right Arrow 3"/>
          <p:cNvSpPr/>
          <p:nvPr/>
        </p:nvSpPr>
        <p:spPr>
          <a:xfrm>
            <a:off x="7106706" y="2812542"/>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p:cNvSpPr txBox="1"/>
          <p:nvPr/>
        </p:nvSpPr>
        <p:spPr>
          <a:xfrm>
            <a:off x="7449804" y="1628045"/>
            <a:ext cx="2226733"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5-year survival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(clinical stage</a:t>
            </a:r>
            <a:r>
              <a:rPr kumimoji="0" lang="en-US" sz="2300" b="1" i="0" u="none" strike="noStrike" kern="1200" cap="none" spc="0" normalizeH="0" baseline="0" noProof="0" dirty="0">
                <a:ln>
                  <a:noFill/>
                </a:ln>
                <a:effectLst/>
                <a:uLnTx/>
                <a:uFillTx/>
                <a:ea typeface="+mn-ea"/>
                <a:cs typeface="+mn-cs"/>
              </a:rPr>
              <a:t>)</a:t>
            </a:r>
          </a:p>
        </p:txBody>
      </p:sp>
      <p:sp>
        <p:nvSpPr>
          <p:cNvPr id="11" name="Right Arrow 3">
            <a:extLst>
              <a:ext uri="{FF2B5EF4-FFF2-40B4-BE49-F238E27FC236}">
                <a16:creationId xmlns:a16="http://schemas.microsoft.com/office/drawing/2014/main" id="{CD08E00E-07BB-7D83-DAF1-26EE7BC0E662}"/>
              </a:ext>
            </a:extLst>
          </p:cNvPr>
          <p:cNvSpPr/>
          <p:nvPr/>
        </p:nvSpPr>
        <p:spPr>
          <a:xfrm>
            <a:off x="7106706" y="3630855"/>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ight Arrow 3">
            <a:extLst>
              <a:ext uri="{FF2B5EF4-FFF2-40B4-BE49-F238E27FC236}">
                <a16:creationId xmlns:a16="http://schemas.microsoft.com/office/drawing/2014/main" id="{70A93734-69B0-2BA0-B91F-7E79A83A737C}"/>
              </a:ext>
            </a:extLst>
          </p:cNvPr>
          <p:cNvSpPr/>
          <p:nvPr/>
        </p:nvSpPr>
        <p:spPr>
          <a:xfrm>
            <a:off x="7106706" y="4438140"/>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56F06DB1-8906-3F45-6924-E752FA566338}"/>
              </a:ext>
            </a:extLst>
          </p:cNvPr>
          <p:cNvSpPr txBox="1"/>
          <p:nvPr/>
        </p:nvSpPr>
        <p:spPr>
          <a:xfrm>
            <a:off x="8114792" y="2757846"/>
            <a:ext cx="890016"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60%</a:t>
            </a:r>
          </a:p>
        </p:txBody>
      </p:sp>
      <p:sp>
        <p:nvSpPr>
          <p:cNvPr id="15" name="TextBox 14">
            <a:extLst>
              <a:ext uri="{FF2B5EF4-FFF2-40B4-BE49-F238E27FC236}">
                <a16:creationId xmlns:a16="http://schemas.microsoft.com/office/drawing/2014/main" id="{BDFD0153-E3DE-E7DD-5802-E8513064ECC3}"/>
              </a:ext>
            </a:extLst>
          </p:cNvPr>
          <p:cNvSpPr txBox="1"/>
          <p:nvPr/>
        </p:nvSpPr>
        <p:spPr>
          <a:xfrm>
            <a:off x="8117920" y="3576159"/>
            <a:ext cx="894234"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53%</a:t>
            </a:r>
          </a:p>
        </p:txBody>
      </p:sp>
      <p:sp>
        <p:nvSpPr>
          <p:cNvPr id="16" name="TextBox 15">
            <a:extLst>
              <a:ext uri="{FF2B5EF4-FFF2-40B4-BE49-F238E27FC236}">
                <a16:creationId xmlns:a16="http://schemas.microsoft.com/office/drawing/2014/main" id="{D5DE6AC9-B7F8-23FD-80FE-2C888CCC3493}"/>
              </a:ext>
            </a:extLst>
          </p:cNvPr>
          <p:cNvSpPr txBox="1"/>
          <p:nvPr/>
        </p:nvSpPr>
        <p:spPr>
          <a:xfrm>
            <a:off x="8151646" y="4383444"/>
            <a:ext cx="816308"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36%</a:t>
            </a:r>
          </a:p>
        </p:txBody>
      </p:sp>
      <p:sp>
        <p:nvSpPr>
          <p:cNvPr id="17" name="Footer Placeholder 16">
            <a:extLst>
              <a:ext uri="{FF2B5EF4-FFF2-40B4-BE49-F238E27FC236}">
                <a16:creationId xmlns:a16="http://schemas.microsoft.com/office/drawing/2014/main" id="{43145835-C986-A963-8297-F79ED23F7D5C}"/>
              </a:ext>
            </a:extLst>
          </p:cNvPr>
          <p:cNvSpPr>
            <a:spLocks noGrp="1"/>
          </p:cNvSpPr>
          <p:nvPr>
            <p:ph type="ftr" sz="quarter" idx="3"/>
          </p:nvPr>
        </p:nvSpPr>
        <p:spPr/>
        <p:txBody>
          <a:bodyPr/>
          <a:lstStyle/>
          <a:p>
            <a:r>
              <a:rPr lang="en-US" dirty="0" err="1"/>
              <a:t>AJCC</a:t>
            </a:r>
            <a:r>
              <a:rPr lang="en-US" dirty="0"/>
              <a:t>, American Joint Commission on Cancer; NSCLC, non-small cell lung cancer </a:t>
            </a:r>
          </a:p>
          <a:p>
            <a:r>
              <a:rPr lang="en-US" dirty="0" err="1"/>
              <a:t>Detterbeck</a:t>
            </a:r>
            <a:r>
              <a:rPr lang="en-US" dirty="0"/>
              <a:t> FC. </a:t>
            </a:r>
            <a:r>
              <a:rPr lang="en-US" i="1" dirty="0"/>
              <a:t>J </a:t>
            </a:r>
            <a:r>
              <a:rPr lang="en-US" i="1" dirty="0" err="1"/>
              <a:t>Thorac</a:t>
            </a:r>
            <a:r>
              <a:rPr lang="en-US" i="1" dirty="0"/>
              <a:t> Cardiovasc Surg. </a:t>
            </a:r>
            <a:r>
              <a:rPr lang="en-US" dirty="0"/>
              <a:t>2018;155(1):356-359. doi:10.1016/j.jtcvs.2017.08.138</a:t>
            </a:r>
          </a:p>
        </p:txBody>
      </p:sp>
    </p:spTree>
    <p:extLst>
      <p:ext uri="{BB962C8B-B14F-4D97-AF65-F5344CB8AC3E}">
        <p14:creationId xmlns:p14="http://schemas.microsoft.com/office/powerpoint/2010/main" val="231653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D660-ADE3-AF40-B5DE-1F99B4F422AF}"/>
              </a:ext>
            </a:extLst>
          </p:cNvPr>
          <p:cNvSpPr>
            <a:spLocks noGrp="1"/>
          </p:cNvSpPr>
          <p:nvPr>
            <p:ph type="title"/>
          </p:nvPr>
        </p:nvSpPr>
        <p:spPr/>
        <p:txBody>
          <a:bodyPr/>
          <a:lstStyle/>
          <a:p>
            <a:r>
              <a:rPr lang="en-US"/>
              <a:t>Novel Therapy Development for Earlier Stage NSCLC Has Been Slow Despite Unmet Need</a:t>
            </a:r>
          </a:p>
        </p:txBody>
      </p:sp>
      <p:graphicFrame>
        <p:nvGraphicFramePr>
          <p:cNvPr id="29" name="Table 29">
            <a:extLst>
              <a:ext uri="{FF2B5EF4-FFF2-40B4-BE49-F238E27FC236}">
                <a16:creationId xmlns:a16="http://schemas.microsoft.com/office/drawing/2014/main" id="{1302A033-C335-CB43-AB2D-A556FC37AD6A}"/>
              </a:ext>
            </a:extLst>
          </p:cNvPr>
          <p:cNvGraphicFramePr>
            <a:graphicFrameLocks noGrp="1"/>
          </p:cNvGraphicFramePr>
          <p:nvPr/>
        </p:nvGraphicFramePr>
        <p:xfrm>
          <a:off x="499709" y="1438057"/>
          <a:ext cx="6234669" cy="4533111"/>
        </p:xfrm>
        <a:graphic>
          <a:graphicData uri="http://schemas.openxmlformats.org/drawingml/2006/table">
            <a:tbl>
              <a:tblPr firstRow="1" bandRow="1">
                <a:tableStyleId>{5C22544A-7EE6-4342-B048-85BDC9FD1C3A}</a:tableStyleId>
              </a:tblPr>
              <a:tblGrid>
                <a:gridCol w="984363">
                  <a:extLst>
                    <a:ext uri="{9D8B030D-6E8A-4147-A177-3AD203B41FA5}">
                      <a16:colId xmlns:a16="http://schemas.microsoft.com/office/drawing/2014/main" val="1728994537"/>
                    </a:ext>
                  </a:extLst>
                </a:gridCol>
                <a:gridCol w="1750102">
                  <a:extLst>
                    <a:ext uri="{9D8B030D-6E8A-4147-A177-3AD203B41FA5}">
                      <a16:colId xmlns:a16="http://schemas.microsoft.com/office/drawing/2014/main" val="3750110845"/>
                    </a:ext>
                  </a:extLst>
                </a:gridCol>
                <a:gridCol w="1750102">
                  <a:extLst>
                    <a:ext uri="{9D8B030D-6E8A-4147-A177-3AD203B41FA5}">
                      <a16:colId xmlns:a16="http://schemas.microsoft.com/office/drawing/2014/main" val="2724310755"/>
                    </a:ext>
                  </a:extLst>
                </a:gridCol>
                <a:gridCol w="1750102">
                  <a:extLst>
                    <a:ext uri="{9D8B030D-6E8A-4147-A177-3AD203B41FA5}">
                      <a16:colId xmlns:a16="http://schemas.microsoft.com/office/drawing/2014/main" val="1293507419"/>
                    </a:ext>
                  </a:extLst>
                </a:gridCol>
              </a:tblGrid>
              <a:tr h="858051">
                <a:tc>
                  <a:txBody>
                    <a:bodyPr/>
                    <a:lstStyle/>
                    <a:p>
                      <a:r>
                        <a:rPr lang="en-US" sz="2000" dirty="0"/>
                        <a:t>AJCC stage</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T </a:t>
                      </a:r>
                    </a:p>
                    <a:p>
                      <a:pPr algn="ctr"/>
                      <a:r>
                        <a:rPr lang="en-US" sz="2000" dirty="0"/>
                        <a:t>(Primary tumor)</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N </a:t>
                      </a:r>
                      <a:br>
                        <a:rPr lang="en-US" sz="2000" dirty="0"/>
                      </a:br>
                      <a:r>
                        <a:rPr lang="en-US" sz="2000" dirty="0"/>
                        <a:t>(Regional lymph nodes)</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M </a:t>
                      </a:r>
                      <a:br>
                        <a:rPr lang="en-US" sz="2000" dirty="0"/>
                      </a:br>
                      <a:r>
                        <a:rPr lang="en-US" sz="2000" dirty="0"/>
                        <a:t>(Distant metastases)</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25995589"/>
                  </a:ext>
                </a:extLst>
              </a:tr>
              <a:tr h="448791">
                <a:tc>
                  <a:txBody>
                    <a:bodyPr/>
                    <a:lstStyle/>
                    <a:p>
                      <a:r>
                        <a:rPr lang="en-US" sz="2000"/>
                        <a:t>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85673295"/>
                  </a:ext>
                </a:extLst>
              </a:tr>
              <a:tr h="212535">
                <a:tc>
                  <a:txBody>
                    <a:bodyPr/>
                    <a:lstStyle/>
                    <a:p>
                      <a:r>
                        <a:rPr lang="en-US" sz="2000"/>
                        <a:t>IIB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09831325"/>
                  </a:ext>
                </a:extLst>
              </a:tr>
              <a:tr h="375645">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245045144"/>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348990240"/>
                  </a:ext>
                </a:extLst>
              </a:tr>
              <a:tr h="355343">
                <a:tc>
                  <a:txBody>
                    <a:bodyPr/>
                    <a:lstStyle/>
                    <a:p>
                      <a:r>
                        <a:rPr lang="en-US" sz="2000"/>
                        <a:t>IIIA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1992957"/>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69237698"/>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071386009"/>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T4</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dirty="0"/>
                        <a:t>0</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45689562"/>
                  </a:ext>
                </a:extLst>
              </a:tr>
            </a:tbl>
          </a:graphicData>
        </a:graphic>
      </p:graphicFrame>
      <p:sp>
        <p:nvSpPr>
          <p:cNvPr id="4" name="Right Arrow 3"/>
          <p:cNvSpPr/>
          <p:nvPr/>
        </p:nvSpPr>
        <p:spPr>
          <a:xfrm>
            <a:off x="7106706" y="2812542"/>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p:cNvSpPr txBox="1"/>
          <p:nvPr/>
        </p:nvSpPr>
        <p:spPr>
          <a:xfrm>
            <a:off x="7449804" y="1628045"/>
            <a:ext cx="2226733"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5-year survival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(clinical stage</a:t>
            </a:r>
            <a:r>
              <a:rPr kumimoji="0" lang="en-US" sz="2300" b="1" i="0" u="none" strike="noStrike" kern="1200" cap="none" spc="0" normalizeH="0" baseline="0" noProof="0" dirty="0">
                <a:ln>
                  <a:noFill/>
                </a:ln>
                <a:effectLst/>
                <a:uLnTx/>
                <a:uFillTx/>
                <a:ea typeface="+mn-ea"/>
                <a:cs typeface="+mn-cs"/>
              </a:rPr>
              <a:t>)</a:t>
            </a:r>
          </a:p>
        </p:txBody>
      </p:sp>
      <p:sp>
        <p:nvSpPr>
          <p:cNvPr id="8" name="TextBox 7"/>
          <p:cNvSpPr txBox="1"/>
          <p:nvPr/>
        </p:nvSpPr>
        <p:spPr>
          <a:xfrm>
            <a:off x="7247467" y="5273526"/>
            <a:ext cx="4453466" cy="1446550"/>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rPr>
              <a:t>~500,000 people worldwide are diagnosed with potentially curable, surgically resectable lung cancer each year</a:t>
            </a:r>
          </a:p>
        </p:txBody>
      </p:sp>
      <p:sp>
        <p:nvSpPr>
          <p:cNvPr id="10" name="TextBox 9"/>
          <p:cNvSpPr txBox="1"/>
          <p:nvPr/>
        </p:nvSpPr>
        <p:spPr>
          <a:xfrm>
            <a:off x="9676537" y="2752605"/>
            <a:ext cx="1860884" cy="2154436"/>
          </a:xfrm>
          <a:prstGeom prst="rect">
            <a:avLst/>
          </a:prstGeom>
          <a:noFill/>
        </p:spPr>
        <p:txBody>
          <a:bodyPr wrap="square" rtlCol="0">
            <a:spAutoFit/>
          </a:bodyPr>
          <a:lstStyle/>
          <a:p>
            <a:pPr algn="ctr"/>
            <a:r>
              <a:rPr lang="en-US" sz="2000" b="1" dirty="0"/>
              <a:t>Tumors </a:t>
            </a:r>
            <a:r>
              <a:rPr lang="en-US" sz="2000" b="1" dirty="0">
                <a:cs typeface="Times New Roman" panose="02020603050405020304" pitchFamily="18" charset="0"/>
              </a:rPr>
              <a:t>≥4cm diameter</a:t>
            </a:r>
          </a:p>
          <a:p>
            <a:pPr algn="ctr"/>
            <a:endParaRPr lang="en-US" sz="1600" b="1" dirty="0">
              <a:cs typeface="Times New Roman" panose="02020603050405020304" pitchFamily="18" charset="0"/>
            </a:endParaRPr>
          </a:p>
          <a:p>
            <a:pPr algn="ctr"/>
            <a:r>
              <a:rPr lang="en-US" sz="2000" b="1" dirty="0">
                <a:cs typeface="Times New Roman" panose="02020603050405020304" pitchFamily="18" charset="0"/>
              </a:rPr>
              <a:t>and/or</a:t>
            </a:r>
          </a:p>
          <a:p>
            <a:pPr algn="ctr"/>
            <a:endParaRPr lang="en-US" sz="1600" b="1" dirty="0">
              <a:cs typeface="Times New Roman" panose="02020603050405020304" pitchFamily="18" charset="0"/>
            </a:endParaRPr>
          </a:p>
          <a:p>
            <a:pPr algn="ctr"/>
            <a:r>
              <a:rPr lang="en-US" sz="2000" b="1" dirty="0">
                <a:cs typeface="Times New Roman" panose="02020603050405020304" pitchFamily="18" charset="0"/>
              </a:rPr>
              <a:t>Lymph node positive</a:t>
            </a:r>
            <a:endParaRPr lang="en-US" sz="2000" b="1" dirty="0"/>
          </a:p>
        </p:txBody>
      </p:sp>
      <p:sp>
        <p:nvSpPr>
          <p:cNvPr id="9" name="Oval 8"/>
          <p:cNvSpPr/>
          <p:nvPr/>
        </p:nvSpPr>
        <p:spPr>
          <a:xfrm>
            <a:off x="9326757" y="2348844"/>
            <a:ext cx="2509644" cy="2788718"/>
          </a:xfrm>
          <a:prstGeom prst="ellipse">
            <a:avLst/>
          </a:prstGeom>
          <a:noFill/>
          <a:ln w="603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3">
            <a:extLst>
              <a:ext uri="{FF2B5EF4-FFF2-40B4-BE49-F238E27FC236}">
                <a16:creationId xmlns:a16="http://schemas.microsoft.com/office/drawing/2014/main" id="{CD08E00E-07BB-7D83-DAF1-26EE7BC0E662}"/>
              </a:ext>
            </a:extLst>
          </p:cNvPr>
          <p:cNvSpPr/>
          <p:nvPr/>
        </p:nvSpPr>
        <p:spPr>
          <a:xfrm>
            <a:off x="7106706" y="3630855"/>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ight Arrow 3">
            <a:extLst>
              <a:ext uri="{FF2B5EF4-FFF2-40B4-BE49-F238E27FC236}">
                <a16:creationId xmlns:a16="http://schemas.microsoft.com/office/drawing/2014/main" id="{70A93734-69B0-2BA0-B91F-7E79A83A737C}"/>
              </a:ext>
            </a:extLst>
          </p:cNvPr>
          <p:cNvSpPr/>
          <p:nvPr/>
        </p:nvSpPr>
        <p:spPr>
          <a:xfrm>
            <a:off x="7106706" y="4438140"/>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56F06DB1-8906-3F45-6924-E752FA566338}"/>
              </a:ext>
            </a:extLst>
          </p:cNvPr>
          <p:cNvSpPr txBox="1"/>
          <p:nvPr/>
        </p:nvSpPr>
        <p:spPr>
          <a:xfrm>
            <a:off x="8114792" y="2757846"/>
            <a:ext cx="890016"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60%</a:t>
            </a:r>
          </a:p>
        </p:txBody>
      </p:sp>
      <p:sp>
        <p:nvSpPr>
          <p:cNvPr id="15" name="TextBox 14">
            <a:extLst>
              <a:ext uri="{FF2B5EF4-FFF2-40B4-BE49-F238E27FC236}">
                <a16:creationId xmlns:a16="http://schemas.microsoft.com/office/drawing/2014/main" id="{BDFD0153-E3DE-E7DD-5802-E8513064ECC3}"/>
              </a:ext>
            </a:extLst>
          </p:cNvPr>
          <p:cNvSpPr txBox="1"/>
          <p:nvPr/>
        </p:nvSpPr>
        <p:spPr>
          <a:xfrm>
            <a:off x="8117920" y="3576159"/>
            <a:ext cx="894234"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53%</a:t>
            </a:r>
          </a:p>
        </p:txBody>
      </p:sp>
      <p:sp>
        <p:nvSpPr>
          <p:cNvPr id="16" name="TextBox 15">
            <a:extLst>
              <a:ext uri="{FF2B5EF4-FFF2-40B4-BE49-F238E27FC236}">
                <a16:creationId xmlns:a16="http://schemas.microsoft.com/office/drawing/2014/main" id="{D5DE6AC9-B7F8-23FD-80FE-2C888CCC3493}"/>
              </a:ext>
            </a:extLst>
          </p:cNvPr>
          <p:cNvSpPr txBox="1"/>
          <p:nvPr/>
        </p:nvSpPr>
        <p:spPr>
          <a:xfrm>
            <a:off x="8151646" y="4383444"/>
            <a:ext cx="816308"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36%</a:t>
            </a:r>
          </a:p>
        </p:txBody>
      </p:sp>
      <p:sp>
        <p:nvSpPr>
          <p:cNvPr id="17" name="Footer Placeholder 16">
            <a:extLst>
              <a:ext uri="{FF2B5EF4-FFF2-40B4-BE49-F238E27FC236}">
                <a16:creationId xmlns:a16="http://schemas.microsoft.com/office/drawing/2014/main" id="{43145835-C986-A963-8297-F79ED23F7D5C}"/>
              </a:ext>
            </a:extLst>
          </p:cNvPr>
          <p:cNvSpPr>
            <a:spLocks noGrp="1"/>
          </p:cNvSpPr>
          <p:nvPr>
            <p:ph type="ftr" sz="quarter" idx="3"/>
          </p:nvPr>
        </p:nvSpPr>
        <p:spPr/>
        <p:txBody>
          <a:bodyPr/>
          <a:lstStyle/>
          <a:p>
            <a:r>
              <a:rPr lang="en-US" dirty="0" err="1"/>
              <a:t>AJCC</a:t>
            </a:r>
            <a:r>
              <a:rPr lang="en-US" dirty="0"/>
              <a:t>, American Joint Commission on Cancer; NSCLC, non-small cell lung cancer </a:t>
            </a:r>
          </a:p>
          <a:p>
            <a:r>
              <a:rPr lang="en-US" dirty="0" err="1"/>
              <a:t>Detterbeck</a:t>
            </a:r>
            <a:r>
              <a:rPr lang="en-US" dirty="0"/>
              <a:t> FC. </a:t>
            </a:r>
            <a:r>
              <a:rPr lang="en-US" i="1" dirty="0"/>
              <a:t>J </a:t>
            </a:r>
            <a:r>
              <a:rPr lang="en-US" i="1" dirty="0" err="1"/>
              <a:t>Thorac</a:t>
            </a:r>
            <a:r>
              <a:rPr lang="en-US" i="1" dirty="0"/>
              <a:t> Cardiovasc Surg. </a:t>
            </a:r>
            <a:r>
              <a:rPr lang="en-US" dirty="0"/>
              <a:t>2018;155(1):356-359. doi:10.1016/j.jtcvs.2017.08.138</a:t>
            </a:r>
          </a:p>
        </p:txBody>
      </p:sp>
    </p:spTree>
    <p:extLst>
      <p:ext uri="{BB962C8B-B14F-4D97-AF65-F5344CB8AC3E}">
        <p14:creationId xmlns:p14="http://schemas.microsoft.com/office/powerpoint/2010/main" val="655032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E18BC3-CC2A-693A-4A17-73C5C9952FAF}"/>
              </a:ext>
            </a:extLst>
          </p:cNvPr>
          <p:cNvSpPr>
            <a:spLocks noGrp="1"/>
          </p:cNvSpPr>
          <p:nvPr>
            <p:ph type="title"/>
          </p:nvPr>
        </p:nvSpPr>
        <p:spPr/>
        <p:txBody>
          <a:bodyPr>
            <a:normAutofit/>
          </a:bodyPr>
          <a:lstStyle/>
          <a:p>
            <a:r>
              <a:rPr lang="en-US" dirty="0"/>
              <a:t>LACE Meta-Analysis of Adjuvant Platinum Chemotherapy Versus No Adjuvant Chemo NSCLC </a:t>
            </a:r>
          </a:p>
        </p:txBody>
      </p:sp>
      <p:pic>
        <p:nvPicPr>
          <p:cNvPr id="40963" name="Picture 2">
            <a:extLst>
              <a:ext uri="{FF2B5EF4-FFF2-40B4-BE49-F238E27FC236}">
                <a16:creationId xmlns:a16="http://schemas.microsoft.com/office/drawing/2014/main" id="{ECEFFFF9-0E0D-884A-AB37-9E17EC340B1B}"/>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62548" y="1520199"/>
            <a:ext cx="6328411" cy="4624071"/>
          </a:xfrm>
          <a:prstGeom prst="rect">
            <a:avLst/>
          </a:prstGeom>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0964" name="Text Box 10">
            <a:extLst>
              <a:ext uri="{FF2B5EF4-FFF2-40B4-BE49-F238E27FC236}">
                <a16:creationId xmlns:a16="http://schemas.microsoft.com/office/drawing/2014/main" id="{6B3D50E6-8945-9047-9BE9-7D2E3099B377}"/>
              </a:ext>
            </a:extLst>
          </p:cNvPr>
          <p:cNvSpPr txBox="1">
            <a:spLocks noChangeArrowheads="1"/>
          </p:cNvSpPr>
          <p:nvPr/>
        </p:nvSpPr>
        <p:spPr bwMode="auto">
          <a:xfrm>
            <a:off x="0" y="6581721"/>
            <a:ext cx="312257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spcBef>
                <a:spcPct val="50000"/>
              </a:spcBef>
              <a:buFontTx/>
              <a:buNone/>
            </a:pPr>
            <a:r>
              <a:rPr lang="en-US" altLang="en-US" sz="1000"/>
              <a:t>Pignon et al. </a:t>
            </a:r>
            <a:r>
              <a:rPr lang="en-US" altLang="en-US" sz="1000" i="1"/>
              <a:t>J Clin Oncol</a:t>
            </a:r>
            <a:r>
              <a:rPr lang="en-US" altLang="en-US" sz="1000"/>
              <a:t>. 2008;26:3552-3559.</a:t>
            </a:r>
          </a:p>
        </p:txBody>
      </p:sp>
      <p:sp>
        <p:nvSpPr>
          <p:cNvPr id="40965" name="Text Box 10">
            <a:extLst>
              <a:ext uri="{FF2B5EF4-FFF2-40B4-BE49-F238E27FC236}">
                <a16:creationId xmlns:a16="http://schemas.microsoft.com/office/drawing/2014/main" id="{DEDA9F38-16E3-E443-8BE0-44650096BE7C}"/>
              </a:ext>
            </a:extLst>
          </p:cNvPr>
          <p:cNvSpPr txBox="1">
            <a:spLocks noChangeArrowheads="1"/>
          </p:cNvSpPr>
          <p:nvPr/>
        </p:nvSpPr>
        <p:spPr bwMode="auto">
          <a:xfrm>
            <a:off x="4821041" y="2058116"/>
            <a:ext cx="3122573" cy="630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spcBef>
                <a:spcPct val="50000"/>
              </a:spcBef>
              <a:buFontTx/>
              <a:buNone/>
            </a:pPr>
            <a:r>
              <a:rPr lang="en-US" altLang="en-US" sz="1399" b="1" dirty="0">
                <a:solidFill>
                  <a:srgbClr val="000000"/>
                </a:solidFill>
              </a:rPr>
              <a:t>HR 0.89 </a:t>
            </a:r>
            <a:r>
              <a:rPr lang="en-US" altLang="en-US" sz="1200" dirty="0">
                <a:solidFill>
                  <a:srgbClr val="000000"/>
                </a:solidFill>
              </a:rPr>
              <a:t>(95% CI 0.82-0.96); </a:t>
            </a:r>
            <a:r>
              <a:rPr lang="en-US" altLang="en-US" sz="1200" i="1" dirty="0">
                <a:solidFill>
                  <a:srgbClr val="000000"/>
                </a:solidFill>
              </a:rPr>
              <a:t>P</a:t>
            </a:r>
            <a:r>
              <a:rPr lang="en-US" altLang="en-US" sz="1200" dirty="0">
                <a:solidFill>
                  <a:srgbClr val="000000"/>
                </a:solidFill>
              </a:rPr>
              <a:t> = .005</a:t>
            </a:r>
            <a:endParaRPr lang="en-US" altLang="en-US" sz="1399" dirty="0">
              <a:solidFill>
                <a:srgbClr val="000000"/>
              </a:solidFill>
            </a:endParaRPr>
          </a:p>
          <a:p>
            <a:pPr>
              <a:spcBef>
                <a:spcPct val="50000"/>
              </a:spcBef>
              <a:buFontTx/>
              <a:buNone/>
            </a:pPr>
            <a:r>
              <a:rPr lang="en-US" altLang="en-US" sz="1399" b="1" dirty="0">
                <a:solidFill>
                  <a:srgbClr val="000000"/>
                </a:solidFill>
              </a:rPr>
              <a:t>Absolute benefit 5.4% at 5 years </a:t>
            </a:r>
          </a:p>
        </p:txBody>
      </p:sp>
      <p:sp>
        <p:nvSpPr>
          <p:cNvPr id="2" name="TextBox 1"/>
          <p:cNvSpPr txBox="1"/>
          <p:nvPr/>
        </p:nvSpPr>
        <p:spPr>
          <a:xfrm>
            <a:off x="8291407" y="1866900"/>
            <a:ext cx="2319866" cy="3631763"/>
          </a:xfrm>
          <a:prstGeom prst="rect">
            <a:avLst/>
          </a:prstGeom>
          <a:noFill/>
        </p:spPr>
        <p:txBody>
          <a:bodyPr wrap="square" rtlCol="0">
            <a:spAutoFit/>
          </a:bodyPr>
          <a:lstStyle/>
          <a:p>
            <a:r>
              <a:rPr lang="en-US" sz="2300" dirty="0"/>
              <a:t>Standard of care in 2008 was still standard of care in 2020, despite many advances in IO and targeted therapy for advanced lung cancer</a:t>
            </a:r>
          </a:p>
        </p:txBody>
      </p:sp>
      <p:sp>
        <p:nvSpPr>
          <p:cNvPr id="5" name="Footer Placeholder 4">
            <a:extLst>
              <a:ext uri="{FF2B5EF4-FFF2-40B4-BE49-F238E27FC236}">
                <a16:creationId xmlns:a16="http://schemas.microsoft.com/office/drawing/2014/main" id="{3CAB9B42-3F48-0DA5-DFE3-652A1820E7D9}"/>
              </a:ext>
            </a:extLst>
          </p:cNvPr>
          <p:cNvSpPr>
            <a:spLocks noGrp="1"/>
          </p:cNvSpPr>
          <p:nvPr>
            <p:ph type="ftr" sz="quarter" idx="3"/>
          </p:nvPr>
        </p:nvSpPr>
        <p:spPr/>
        <p:txBody>
          <a:bodyPr/>
          <a:lstStyle/>
          <a:p>
            <a:r>
              <a:rPr lang="fr-FR" dirty="0"/>
              <a:t>Pignon </a:t>
            </a:r>
            <a:r>
              <a:rPr lang="fr-FR" dirty="0" err="1"/>
              <a:t>JP</a:t>
            </a:r>
            <a:r>
              <a:rPr lang="fr-FR" dirty="0"/>
              <a:t>, et al. </a:t>
            </a:r>
            <a:r>
              <a:rPr lang="fr-FR" i="1" dirty="0"/>
              <a:t>J Clin </a:t>
            </a:r>
            <a:r>
              <a:rPr lang="fr-FR" i="1" dirty="0" err="1"/>
              <a:t>Oncol</a:t>
            </a:r>
            <a:r>
              <a:rPr lang="fr-FR" i="1" dirty="0"/>
              <a:t>. </a:t>
            </a:r>
            <a:r>
              <a:rPr lang="fr-FR" dirty="0"/>
              <a:t>2008;26(21):3552-3559. doi:10.1200/JCO.2007.13.9030</a:t>
            </a:r>
          </a:p>
        </p:txBody>
      </p:sp>
    </p:spTree>
    <p:extLst>
      <p:ext uri="{BB962C8B-B14F-4D97-AF65-F5344CB8AC3E}">
        <p14:creationId xmlns:p14="http://schemas.microsoft.com/office/powerpoint/2010/main" val="3487970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145E6-20B6-F248-ACAE-B220895B7080}"/>
              </a:ext>
            </a:extLst>
          </p:cNvPr>
          <p:cNvSpPr>
            <a:spLocks noGrp="1"/>
          </p:cNvSpPr>
          <p:nvPr>
            <p:ph type="title"/>
          </p:nvPr>
        </p:nvSpPr>
        <p:spPr/>
        <p:txBody>
          <a:bodyPr>
            <a:normAutofit fontScale="90000"/>
          </a:bodyPr>
          <a:lstStyle/>
          <a:p>
            <a:pPr>
              <a:defRPr/>
            </a:pPr>
            <a:r>
              <a:rPr lang="en-US" altLang="en-US" sz="3599" dirty="0">
                <a:latin typeface="Arial" panose="020B0604020202020204" pitchFamily="34" charset="0"/>
                <a:cs typeface="Arial" panose="020B0604020202020204" pitchFamily="34" charset="0"/>
              </a:rPr>
              <a:t>Preoperative (Neoadjuvant) </a:t>
            </a:r>
            <a:br>
              <a:rPr lang="en-US" altLang="en-US" sz="3599" dirty="0">
                <a:latin typeface="Arial" panose="020B0604020202020204" pitchFamily="34" charset="0"/>
                <a:cs typeface="Arial" panose="020B0604020202020204" pitchFamily="34" charset="0"/>
              </a:rPr>
            </a:br>
            <a:r>
              <a:rPr lang="en-US" altLang="en-US" sz="3599" dirty="0">
                <a:latin typeface="Arial" panose="020B0604020202020204" pitchFamily="34" charset="0"/>
                <a:cs typeface="Arial" panose="020B0604020202020204" pitchFamily="34" charset="0"/>
              </a:rPr>
              <a:t>Chemotherapy </a:t>
            </a:r>
            <a:r>
              <a:rPr lang="en-US" altLang="en-US" sz="3599" dirty="0">
                <a:cs typeface="Arial" panose="020B0604020202020204" pitchFamily="34" charset="0"/>
              </a:rPr>
              <a:t>P</a:t>
            </a:r>
            <a:r>
              <a:rPr lang="en-US" altLang="en-US" sz="3599" dirty="0">
                <a:latin typeface="Arial" panose="020B0604020202020204" pitchFamily="34" charset="0"/>
                <a:cs typeface="Arial" panose="020B0604020202020204" pitchFamily="34" charset="0"/>
              </a:rPr>
              <a:t>lus Surgery Versus Surgery Alone</a:t>
            </a:r>
            <a:endParaRPr lang="en-US" sz="3599" dirty="0"/>
          </a:p>
        </p:txBody>
      </p:sp>
      <p:graphicFrame>
        <p:nvGraphicFramePr>
          <p:cNvPr id="3" name="Table 3">
            <a:extLst>
              <a:ext uri="{FF2B5EF4-FFF2-40B4-BE49-F238E27FC236}">
                <a16:creationId xmlns:a16="http://schemas.microsoft.com/office/drawing/2014/main" id="{B49CD9C9-418F-9945-8BCB-A54A84741B4B}"/>
              </a:ext>
            </a:extLst>
          </p:cNvPr>
          <p:cNvGraphicFramePr>
            <a:graphicFrameLocks noGrp="1"/>
          </p:cNvGraphicFramePr>
          <p:nvPr>
            <p:extLst>
              <p:ext uri="{D42A27DB-BD31-4B8C-83A1-F6EECF244321}">
                <p14:modId xmlns:p14="http://schemas.microsoft.com/office/powerpoint/2010/main" val="2670362465"/>
              </p:ext>
            </p:extLst>
          </p:nvPr>
        </p:nvGraphicFramePr>
        <p:xfrm>
          <a:off x="905361" y="1568844"/>
          <a:ext cx="4447767" cy="3933786"/>
        </p:xfrm>
        <a:graphic>
          <a:graphicData uri="http://schemas.openxmlformats.org/drawingml/2006/table">
            <a:tbl>
              <a:tblPr bandRow="1">
                <a:tableStyleId>{BC89EF96-8CEA-46FF-86C4-4CE0E7609802}</a:tableStyleId>
              </a:tblPr>
              <a:tblGrid>
                <a:gridCol w="1284910">
                  <a:extLst>
                    <a:ext uri="{9D8B030D-6E8A-4147-A177-3AD203B41FA5}">
                      <a16:colId xmlns:a16="http://schemas.microsoft.com/office/drawing/2014/main" val="20000"/>
                    </a:ext>
                  </a:extLst>
                </a:gridCol>
                <a:gridCol w="988392">
                  <a:extLst>
                    <a:ext uri="{9D8B030D-6E8A-4147-A177-3AD203B41FA5}">
                      <a16:colId xmlns:a16="http://schemas.microsoft.com/office/drawing/2014/main" val="20001"/>
                    </a:ext>
                  </a:extLst>
                </a:gridCol>
                <a:gridCol w="790715">
                  <a:extLst>
                    <a:ext uri="{9D8B030D-6E8A-4147-A177-3AD203B41FA5}">
                      <a16:colId xmlns:a16="http://schemas.microsoft.com/office/drawing/2014/main" val="20002"/>
                    </a:ext>
                  </a:extLst>
                </a:gridCol>
                <a:gridCol w="593035">
                  <a:extLst>
                    <a:ext uri="{9D8B030D-6E8A-4147-A177-3AD203B41FA5}">
                      <a16:colId xmlns:a16="http://schemas.microsoft.com/office/drawing/2014/main" val="20003"/>
                    </a:ext>
                  </a:extLst>
                </a:gridCol>
                <a:gridCol w="790715">
                  <a:extLst>
                    <a:ext uri="{9D8B030D-6E8A-4147-A177-3AD203B41FA5}">
                      <a16:colId xmlns:a16="http://schemas.microsoft.com/office/drawing/2014/main" val="20004"/>
                    </a:ext>
                  </a:extLst>
                </a:gridCol>
              </a:tblGrid>
              <a:tr h="323899">
                <a:tc>
                  <a:txBody>
                    <a:bodyPr/>
                    <a:lstStyle/>
                    <a:p>
                      <a:endParaRPr lang="en-US" sz="9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Preoperative chemotherapy</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Control</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O-E</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Variance</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0"/>
                  </a:ext>
                </a:extLst>
              </a:tr>
              <a:tr h="224348">
                <a:tc>
                  <a:txBody>
                    <a:bodyPr/>
                    <a:lstStyle/>
                    <a:p>
                      <a:r>
                        <a:rPr lang="en-US" sz="1000">
                          <a:solidFill>
                            <a:schemeClr val="tx1"/>
                          </a:solidFill>
                          <a:latin typeface="+mn-lt"/>
                        </a:rPr>
                        <a:t>France 1990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8/13</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8/13</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0.32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3.97</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1"/>
                  </a:ext>
                </a:extLst>
              </a:tr>
              <a:tr h="224348">
                <a:tc>
                  <a:txBody>
                    <a:bodyPr/>
                    <a:lstStyle/>
                    <a:p>
                      <a:r>
                        <a:rPr lang="en-US" sz="1000">
                          <a:solidFill>
                            <a:schemeClr val="tx1"/>
                          </a:solidFill>
                          <a:latin typeface="+mn-lt"/>
                        </a:rPr>
                        <a:t>MD Anderson 1994</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19/28</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27/32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-6.40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11.19</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2"/>
                  </a:ext>
                </a:extLst>
              </a:tr>
              <a:tr h="224348">
                <a:tc>
                  <a:txBody>
                    <a:bodyPr/>
                    <a:lstStyle/>
                    <a:p>
                      <a:r>
                        <a:rPr lang="en-US" sz="1000">
                          <a:solidFill>
                            <a:schemeClr val="tx1"/>
                          </a:solidFill>
                          <a:latin typeface="+mn-lt"/>
                        </a:rPr>
                        <a:t>Spain 1994</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19/29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27/30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-8.88</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9.65</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3"/>
                  </a:ext>
                </a:extLst>
              </a:tr>
              <a:tr h="224348">
                <a:tc>
                  <a:txBody>
                    <a:bodyPr/>
                    <a:lstStyle/>
                    <a:p>
                      <a:r>
                        <a:rPr lang="en-US" sz="1000">
                          <a:solidFill>
                            <a:schemeClr val="tx1"/>
                          </a:solidFill>
                          <a:latin typeface="+mn-lt"/>
                        </a:rPr>
                        <a:t>MIP-91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137/179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146/176</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-12.99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70.22</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4"/>
                  </a:ext>
                </a:extLst>
              </a:tr>
              <a:tr h="224348">
                <a:tc>
                  <a:txBody>
                    <a:bodyPr/>
                    <a:lstStyle/>
                    <a:p>
                      <a:r>
                        <a:rPr lang="en-US" sz="1000">
                          <a:solidFill>
                            <a:schemeClr val="tx1"/>
                          </a:solidFill>
                          <a:latin typeface="+mn-lt"/>
                        </a:rPr>
                        <a:t>SWOG S9015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3/5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12/16</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-1.04</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2.94</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5"/>
                  </a:ext>
                </a:extLst>
              </a:tr>
              <a:tr h="224348">
                <a:tc>
                  <a:txBody>
                    <a:bodyPr/>
                    <a:lstStyle/>
                    <a:p>
                      <a:r>
                        <a:rPr lang="en-US" sz="1000">
                          <a:solidFill>
                            <a:schemeClr val="tx1"/>
                          </a:solidFill>
                          <a:latin typeface="+mn-lt"/>
                        </a:rPr>
                        <a:t>JCOG 9209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28/31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25/31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2.25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12.97</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6"/>
                  </a:ext>
                </a:extLst>
              </a:tr>
              <a:tr h="224348">
                <a:tc>
                  <a:txBody>
                    <a:bodyPr/>
                    <a:lstStyle/>
                    <a:p>
                      <a:r>
                        <a:rPr lang="en-US" sz="1000">
                          <a:solidFill>
                            <a:schemeClr val="tx1"/>
                          </a:solidFill>
                          <a:latin typeface="+mn-lt"/>
                        </a:rPr>
                        <a:t>Netherlands 2000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23/39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15/40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3.86</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9.36</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7"/>
                  </a:ext>
                </a:extLst>
              </a:tr>
              <a:tr h="224348">
                <a:tc>
                  <a:txBody>
                    <a:bodyPr/>
                    <a:lstStyle/>
                    <a:p>
                      <a:r>
                        <a:rPr lang="en-US" sz="1000">
                          <a:solidFill>
                            <a:schemeClr val="tx1"/>
                          </a:solidFill>
                          <a:latin typeface="+mn-lt"/>
                        </a:rPr>
                        <a:t>Finland 2003</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19/30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19/32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-0.50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9.48</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8"/>
                  </a:ext>
                </a:extLst>
              </a:tr>
              <a:tr h="224348">
                <a:tc>
                  <a:txBody>
                    <a:bodyPr/>
                    <a:lstStyle/>
                    <a:p>
                      <a:r>
                        <a:rPr lang="en-US" sz="1000">
                          <a:solidFill>
                            <a:schemeClr val="tx1"/>
                          </a:solidFill>
                          <a:latin typeface="+mn-lt"/>
                        </a:rPr>
                        <a:t>MRC BLT</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4/5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3/5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1.26</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1.60</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09"/>
                  </a:ext>
                </a:extLst>
              </a:tr>
              <a:tr h="224348">
                <a:tc>
                  <a:txBody>
                    <a:bodyPr/>
                    <a:lstStyle/>
                    <a:p>
                      <a:r>
                        <a:rPr lang="en-US" sz="1000">
                          <a:solidFill>
                            <a:schemeClr val="tx1"/>
                          </a:solidFill>
                          <a:latin typeface="+mn-lt"/>
                        </a:rPr>
                        <a:t>MRC LU22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151/258</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158/261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-2.92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77.01</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0"/>
                  </a:ext>
                </a:extLst>
              </a:tr>
              <a:tr h="224348">
                <a:tc>
                  <a:txBody>
                    <a:bodyPr/>
                    <a:lstStyle/>
                    <a:p>
                      <a:r>
                        <a:rPr lang="en-US" sz="1000">
                          <a:solidFill>
                            <a:schemeClr val="tx1"/>
                          </a:solidFill>
                          <a:latin typeface="+mn-lt"/>
                        </a:rPr>
                        <a:t>SWOG S9900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93/180</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103/174</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-9.31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48.84</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1"/>
                  </a:ext>
                </a:extLst>
              </a:tr>
              <a:tr h="224348">
                <a:tc>
                  <a:txBody>
                    <a:bodyPr/>
                    <a:lstStyle/>
                    <a:p>
                      <a:r>
                        <a:rPr lang="en-US" sz="1000">
                          <a:solidFill>
                            <a:schemeClr val="tx1"/>
                          </a:solidFill>
                          <a:latin typeface="+mn-lt"/>
                        </a:rPr>
                        <a:t>China 2002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26/32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18/23</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1.42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10.78</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2"/>
                  </a:ext>
                </a:extLst>
              </a:tr>
              <a:tr h="224348">
                <a:tc>
                  <a:txBody>
                    <a:bodyPr/>
                    <a:lstStyle/>
                    <a:p>
                      <a:r>
                        <a:rPr lang="en-US" sz="1000">
                          <a:solidFill>
                            <a:schemeClr val="tx1"/>
                          </a:solidFill>
                          <a:latin typeface="+mn-lt"/>
                        </a:rPr>
                        <a:t>China 2005</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8/19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14/21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-3.31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5.44</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3"/>
                  </a:ext>
                </a:extLst>
              </a:tr>
              <a:tr h="224348">
                <a:tc>
                  <a:txBody>
                    <a:bodyPr/>
                    <a:lstStyle/>
                    <a:p>
                      <a:r>
                        <a:rPr lang="en-US" sz="1000" err="1">
                          <a:solidFill>
                            <a:schemeClr val="tx1"/>
                          </a:solidFill>
                          <a:latin typeface="+mn-lt"/>
                        </a:rPr>
                        <a:t>ChEST</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45/129</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61/141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-10.27</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26.39</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4"/>
                  </a:ext>
                </a:extLst>
              </a:tr>
              <a:tr h="224348">
                <a:tc>
                  <a:txBody>
                    <a:bodyPr/>
                    <a:lstStyle/>
                    <a:p>
                      <a:r>
                        <a:rPr lang="en-US" sz="1000">
                          <a:solidFill>
                            <a:schemeClr val="tx1"/>
                          </a:solidFill>
                          <a:latin typeface="+mn-lt"/>
                        </a:rPr>
                        <a:t>NATCH</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99/201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109/212</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-4.11</a:t>
                      </a:r>
                      <a:endParaRPr lang="en-US" sz="1000">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a:solidFill>
                            <a:schemeClr val="tx1"/>
                          </a:solidFill>
                          <a:latin typeface="+mn-lt"/>
                        </a:rPr>
                        <a:t>51.95</a:t>
                      </a:r>
                      <a:endParaRPr lang="en-US" sz="100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5"/>
                  </a:ext>
                </a:extLst>
              </a:tr>
              <a:tr h="224348">
                <a:tc>
                  <a:txBody>
                    <a:bodyPr/>
                    <a:lstStyle/>
                    <a:p>
                      <a:r>
                        <a:rPr lang="en-US" sz="1000" b="1">
                          <a:solidFill>
                            <a:schemeClr val="tx1"/>
                          </a:solidFill>
                          <a:latin typeface="+mn-lt"/>
                        </a:rPr>
                        <a:t>Total</a:t>
                      </a:r>
                      <a:endParaRPr lang="en-US" sz="1000" b="1">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b="1">
                          <a:solidFill>
                            <a:schemeClr val="tx1"/>
                          </a:solidFill>
                          <a:latin typeface="+mn-lt"/>
                        </a:rPr>
                        <a:t>682/1178</a:t>
                      </a:r>
                      <a:endParaRPr lang="en-US" sz="1000" b="1">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b="1">
                          <a:solidFill>
                            <a:schemeClr val="tx1"/>
                          </a:solidFill>
                          <a:latin typeface="+mn-lt"/>
                        </a:rPr>
                        <a:t>745/1207</a:t>
                      </a:r>
                      <a:endParaRPr lang="en-US" sz="1000" b="1">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b="1">
                          <a:solidFill>
                            <a:schemeClr val="tx1"/>
                          </a:solidFill>
                          <a:latin typeface="+mn-lt"/>
                        </a:rPr>
                        <a:t>-50.62</a:t>
                      </a:r>
                      <a:endParaRPr lang="en-US" sz="1000" b="1">
                        <a:solidFill>
                          <a:schemeClr val="tx1"/>
                        </a:solidFill>
                        <a:latin typeface="+mn-lt"/>
                        <a:cs typeface="Arial" panose="020B0604020202020204" pitchFamily="34" charset="0"/>
                      </a:endParaRPr>
                    </a:p>
                  </a:txBody>
                  <a:tcPr marL="39413" marR="39413" marT="19709" marB="19709" anchor="ctr"/>
                </a:tc>
                <a:tc>
                  <a:txBody>
                    <a:bodyPr/>
                    <a:lstStyle/>
                    <a:p>
                      <a:pPr algn="ctr"/>
                      <a:r>
                        <a:rPr lang="en-US" sz="1000" b="1" dirty="0">
                          <a:solidFill>
                            <a:schemeClr val="tx1"/>
                          </a:solidFill>
                          <a:latin typeface="+mn-lt"/>
                        </a:rPr>
                        <a:t>351.78</a:t>
                      </a:r>
                      <a:endParaRPr lang="en-US" sz="1000" b="1" dirty="0">
                        <a:solidFill>
                          <a:schemeClr val="tx1"/>
                        </a:solidFill>
                        <a:latin typeface="+mn-lt"/>
                        <a:cs typeface="Arial" panose="020B0604020202020204" pitchFamily="34" charset="0"/>
                      </a:endParaRPr>
                    </a:p>
                  </a:txBody>
                  <a:tcPr marL="39413" marR="39413" marT="19709" marB="19709" anchor="ctr"/>
                </a:tc>
                <a:extLst>
                  <a:ext uri="{0D108BD9-81ED-4DB2-BD59-A6C34878D82A}">
                    <a16:rowId xmlns:a16="http://schemas.microsoft.com/office/drawing/2014/main" val="10016"/>
                  </a:ext>
                </a:extLst>
              </a:tr>
            </a:tbl>
          </a:graphicData>
        </a:graphic>
      </p:graphicFrame>
      <p:grpSp>
        <p:nvGrpSpPr>
          <p:cNvPr id="4" name="Group 3">
            <a:extLst>
              <a:ext uri="{FF2B5EF4-FFF2-40B4-BE49-F238E27FC236}">
                <a16:creationId xmlns:a16="http://schemas.microsoft.com/office/drawing/2014/main" id="{D7D8095F-5680-6968-FE77-F8975D0D978B}"/>
              </a:ext>
            </a:extLst>
          </p:cNvPr>
          <p:cNvGrpSpPr/>
          <p:nvPr/>
        </p:nvGrpSpPr>
        <p:grpSpPr>
          <a:xfrm>
            <a:off x="5777239" y="1562678"/>
            <a:ext cx="5826265" cy="4504815"/>
            <a:chOff x="4861407" y="1999408"/>
            <a:chExt cx="5826265" cy="4504815"/>
          </a:xfrm>
        </p:grpSpPr>
        <p:cxnSp>
          <p:nvCxnSpPr>
            <p:cNvPr id="37" name="Straight Arrow Connector 36">
              <a:extLst>
                <a:ext uri="{FF2B5EF4-FFF2-40B4-BE49-F238E27FC236}">
                  <a16:creationId xmlns:a16="http://schemas.microsoft.com/office/drawing/2014/main" id="{3A40BFD5-5C87-BF4E-AEA4-6BF62FCCE5C6}"/>
                </a:ext>
              </a:extLst>
            </p:cNvPr>
            <p:cNvCxnSpPr>
              <a:cxnSpLocks/>
            </p:cNvCxnSpPr>
            <p:nvPr/>
          </p:nvCxnSpPr>
          <p:spPr>
            <a:xfrm>
              <a:off x="6525827" y="4741180"/>
              <a:ext cx="2029355"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50" name="Straight Arrow Connector 49">
              <a:extLst>
                <a:ext uri="{FF2B5EF4-FFF2-40B4-BE49-F238E27FC236}">
                  <a16:creationId xmlns:a16="http://schemas.microsoft.com/office/drawing/2014/main" id="{5EC8E8EE-E9E9-3546-B31F-D8B72E414902}"/>
                </a:ext>
              </a:extLst>
            </p:cNvPr>
            <p:cNvCxnSpPr>
              <a:cxnSpLocks/>
            </p:cNvCxnSpPr>
            <p:nvPr/>
          </p:nvCxnSpPr>
          <p:spPr>
            <a:xfrm>
              <a:off x="6817776" y="4952207"/>
              <a:ext cx="975804"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53" name="Straight Arrow Connector 52">
              <a:extLst>
                <a:ext uri="{FF2B5EF4-FFF2-40B4-BE49-F238E27FC236}">
                  <a16:creationId xmlns:a16="http://schemas.microsoft.com/office/drawing/2014/main" id="{B4E092B6-34B9-5A45-B8C0-7DE36F2B2C41}"/>
                </a:ext>
              </a:extLst>
            </p:cNvPr>
            <p:cNvCxnSpPr>
              <a:cxnSpLocks/>
            </p:cNvCxnSpPr>
            <p:nvPr/>
          </p:nvCxnSpPr>
          <p:spPr>
            <a:xfrm>
              <a:off x="7152564" y="5177515"/>
              <a:ext cx="945657"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67" name="Straight Arrow Connector 66">
              <a:extLst>
                <a:ext uri="{FF2B5EF4-FFF2-40B4-BE49-F238E27FC236}">
                  <a16:creationId xmlns:a16="http://schemas.microsoft.com/office/drawing/2014/main" id="{3AA5A76C-8175-F646-92AC-1D89E86285A0}"/>
                </a:ext>
              </a:extLst>
            </p:cNvPr>
            <p:cNvCxnSpPr>
              <a:cxnSpLocks/>
            </p:cNvCxnSpPr>
            <p:nvPr/>
          </p:nvCxnSpPr>
          <p:spPr>
            <a:xfrm>
              <a:off x="7625391" y="1999408"/>
              <a:ext cx="0" cy="3652523"/>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70" name="Straight Arrow Connector 69">
              <a:extLst>
                <a:ext uri="{FF2B5EF4-FFF2-40B4-BE49-F238E27FC236}">
                  <a16:creationId xmlns:a16="http://schemas.microsoft.com/office/drawing/2014/main" id="{6FBD290D-B332-D74C-BCA1-15FB534CE295}"/>
                </a:ext>
              </a:extLst>
            </p:cNvPr>
            <p:cNvCxnSpPr>
              <a:cxnSpLocks/>
            </p:cNvCxnSpPr>
            <p:nvPr/>
          </p:nvCxnSpPr>
          <p:spPr>
            <a:xfrm>
              <a:off x="7431818" y="1999408"/>
              <a:ext cx="0" cy="3579536"/>
            </a:xfrm>
            <a:prstGeom prst="straightConnector1">
              <a:avLst/>
            </a:prstGeom>
            <a:ln>
              <a:solidFill>
                <a:schemeClr val="tx1"/>
              </a:solidFill>
              <a:prstDash val="sysDash"/>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5" name="Straight Arrow Connector 4">
              <a:extLst>
                <a:ext uri="{FF2B5EF4-FFF2-40B4-BE49-F238E27FC236}">
                  <a16:creationId xmlns:a16="http://schemas.microsoft.com/office/drawing/2014/main" id="{187BEF6E-69EC-A74A-A049-8071D5BD0975}"/>
                </a:ext>
              </a:extLst>
            </p:cNvPr>
            <p:cNvCxnSpPr/>
            <p:nvPr/>
          </p:nvCxnSpPr>
          <p:spPr>
            <a:xfrm>
              <a:off x="6651175" y="2189808"/>
              <a:ext cx="2284809" cy="0"/>
            </a:xfrm>
            <a:prstGeom prst="straightConnector1">
              <a:avLst/>
            </a:prstGeom>
            <a:ln>
              <a:solidFill>
                <a:schemeClr val="tx1"/>
              </a:solidFill>
              <a:headEnd type="oval" w="sm" len="sm"/>
              <a:tailEnd type="triangle"/>
            </a:ln>
          </p:spPr>
          <p:style>
            <a:lnRef idx="1">
              <a:schemeClr val="accent6"/>
            </a:lnRef>
            <a:fillRef idx="0">
              <a:schemeClr val="accent6"/>
            </a:fillRef>
            <a:effectRef idx="0">
              <a:schemeClr val="accent6"/>
            </a:effectRef>
            <a:fontRef idx="minor">
              <a:schemeClr val="tx1"/>
            </a:fontRef>
          </p:style>
        </p:cxnSp>
        <p:sp>
          <p:nvSpPr>
            <p:cNvPr id="7" name="Rectangle 6">
              <a:extLst>
                <a:ext uri="{FF2B5EF4-FFF2-40B4-BE49-F238E27FC236}">
                  <a16:creationId xmlns:a16="http://schemas.microsoft.com/office/drawing/2014/main" id="{9B291C82-053B-AB4D-8D06-C624C2582738}"/>
                </a:ext>
              </a:extLst>
            </p:cNvPr>
            <p:cNvSpPr/>
            <p:nvPr/>
          </p:nvSpPr>
          <p:spPr>
            <a:xfrm>
              <a:off x="7717419" y="2151728"/>
              <a:ext cx="76160" cy="76160"/>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10" name="Straight Arrow Connector 9">
              <a:extLst>
                <a:ext uri="{FF2B5EF4-FFF2-40B4-BE49-F238E27FC236}">
                  <a16:creationId xmlns:a16="http://schemas.microsoft.com/office/drawing/2014/main" id="{28C2A091-061D-644D-82AC-6CB3FCDB27C5}"/>
                </a:ext>
              </a:extLst>
            </p:cNvPr>
            <p:cNvCxnSpPr>
              <a:cxnSpLocks/>
            </p:cNvCxnSpPr>
            <p:nvPr/>
          </p:nvCxnSpPr>
          <p:spPr>
            <a:xfrm>
              <a:off x="6651174" y="2380209"/>
              <a:ext cx="1294725" cy="0"/>
            </a:xfrm>
            <a:prstGeom prst="straightConnector1">
              <a:avLst/>
            </a:prstGeom>
            <a:ln>
              <a:solidFill>
                <a:schemeClr val="tx1"/>
              </a:solidFill>
              <a:headEnd type="oval" w="sm" len="sm"/>
              <a:tailEnd type="oval" w="sm" len="sm"/>
            </a:ln>
          </p:spPr>
          <p:style>
            <a:lnRef idx="1">
              <a:schemeClr val="accent6"/>
            </a:lnRef>
            <a:fillRef idx="0">
              <a:schemeClr val="accent6"/>
            </a:fillRef>
            <a:effectRef idx="0">
              <a:schemeClr val="accent6"/>
            </a:effectRef>
            <a:fontRef idx="minor">
              <a:schemeClr val="tx1"/>
            </a:fontRef>
          </p:style>
        </p:cxnSp>
        <p:sp>
          <p:nvSpPr>
            <p:cNvPr id="12" name="Rectangle 11">
              <a:extLst>
                <a:ext uri="{FF2B5EF4-FFF2-40B4-BE49-F238E27FC236}">
                  <a16:creationId xmlns:a16="http://schemas.microsoft.com/office/drawing/2014/main" id="{DDDF5543-0E4B-CF40-A406-3A4F224683AB}"/>
                </a:ext>
              </a:extLst>
            </p:cNvPr>
            <p:cNvSpPr/>
            <p:nvPr/>
          </p:nvSpPr>
          <p:spPr>
            <a:xfrm>
              <a:off x="6955815" y="2340542"/>
              <a:ext cx="152320" cy="84095"/>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13" name="Straight Arrow Connector 12">
              <a:extLst>
                <a:ext uri="{FF2B5EF4-FFF2-40B4-BE49-F238E27FC236}">
                  <a16:creationId xmlns:a16="http://schemas.microsoft.com/office/drawing/2014/main" id="{E86D131A-791E-4243-B8B6-3A5F9291C67A}"/>
                </a:ext>
              </a:extLst>
            </p:cNvPr>
            <p:cNvCxnSpPr>
              <a:cxnSpLocks/>
            </p:cNvCxnSpPr>
            <p:nvPr/>
          </p:nvCxnSpPr>
          <p:spPr>
            <a:xfrm>
              <a:off x="6498855" y="2613451"/>
              <a:ext cx="990084" cy="1587"/>
            </a:xfrm>
            <a:prstGeom prst="straightConnector1">
              <a:avLst/>
            </a:prstGeom>
            <a:ln>
              <a:solidFill>
                <a:schemeClr val="tx1"/>
              </a:solidFill>
              <a:headEnd type="oval" w="sm" len="sm"/>
              <a:tailEnd type="oval" w="sm" len="sm"/>
            </a:ln>
          </p:spPr>
          <p:style>
            <a:lnRef idx="1">
              <a:schemeClr val="accent6"/>
            </a:lnRef>
            <a:fillRef idx="0">
              <a:schemeClr val="accent6"/>
            </a:fillRef>
            <a:effectRef idx="0">
              <a:schemeClr val="accent6"/>
            </a:effectRef>
            <a:fontRef idx="minor">
              <a:schemeClr val="tx1"/>
            </a:fontRef>
          </p:style>
        </p:cxnSp>
        <p:cxnSp>
          <p:nvCxnSpPr>
            <p:cNvPr id="16" name="Straight Arrow Connector 15">
              <a:extLst>
                <a:ext uri="{FF2B5EF4-FFF2-40B4-BE49-F238E27FC236}">
                  <a16:creationId xmlns:a16="http://schemas.microsoft.com/office/drawing/2014/main" id="{CA2B6F20-31E2-BD40-B5C6-6DBCEECCCE35}"/>
                </a:ext>
              </a:extLst>
            </p:cNvPr>
            <p:cNvCxnSpPr>
              <a:cxnSpLocks/>
            </p:cNvCxnSpPr>
            <p:nvPr/>
          </p:nvCxnSpPr>
          <p:spPr>
            <a:xfrm>
              <a:off x="7108137" y="2833997"/>
              <a:ext cx="685443" cy="0"/>
            </a:xfrm>
            <a:prstGeom prst="straightConnector1">
              <a:avLst/>
            </a:prstGeom>
            <a:ln>
              <a:solidFill>
                <a:schemeClr val="tx1"/>
              </a:solidFill>
              <a:headEnd type="oval" w="sm" len="sm"/>
              <a:tailEnd type="oval" w="sm" len="sm"/>
            </a:ln>
          </p:spPr>
          <p:style>
            <a:lnRef idx="1">
              <a:schemeClr val="accent6"/>
            </a:lnRef>
            <a:fillRef idx="0">
              <a:schemeClr val="accent6"/>
            </a:fillRef>
            <a:effectRef idx="0">
              <a:schemeClr val="accent6"/>
            </a:effectRef>
            <a:fontRef idx="minor">
              <a:schemeClr val="tx1"/>
            </a:fontRef>
          </p:style>
        </p:cxnSp>
        <p:sp>
          <p:nvSpPr>
            <p:cNvPr id="17" name="Rectangle 16">
              <a:extLst>
                <a:ext uri="{FF2B5EF4-FFF2-40B4-BE49-F238E27FC236}">
                  <a16:creationId xmlns:a16="http://schemas.microsoft.com/office/drawing/2014/main" id="{A0E066CF-321E-3A45-A141-CB0858967575}"/>
                </a:ext>
              </a:extLst>
            </p:cNvPr>
            <p:cNvSpPr/>
            <p:nvPr/>
          </p:nvSpPr>
          <p:spPr>
            <a:xfrm>
              <a:off x="7336618" y="2780052"/>
              <a:ext cx="109481" cy="109480"/>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21" name="Straight Arrow Connector 20">
              <a:extLst>
                <a:ext uri="{FF2B5EF4-FFF2-40B4-BE49-F238E27FC236}">
                  <a16:creationId xmlns:a16="http://schemas.microsoft.com/office/drawing/2014/main" id="{70D5464E-573D-C64B-A5E0-2681AA55A579}"/>
                </a:ext>
              </a:extLst>
            </p:cNvPr>
            <p:cNvCxnSpPr>
              <a:cxnSpLocks/>
            </p:cNvCxnSpPr>
            <p:nvPr/>
          </p:nvCxnSpPr>
          <p:spPr>
            <a:xfrm>
              <a:off x="6497268" y="3029159"/>
              <a:ext cx="2438717"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sp>
          <p:nvSpPr>
            <p:cNvPr id="23" name="Rectangle 22">
              <a:extLst>
                <a:ext uri="{FF2B5EF4-FFF2-40B4-BE49-F238E27FC236}">
                  <a16:creationId xmlns:a16="http://schemas.microsoft.com/office/drawing/2014/main" id="{07D85A97-80FF-E84B-B1FB-CE92645850C3}"/>
                </a:ext>
              </a:extLst>
            </p:cNvPr>
            <p:cNvSpPr/>
            <p:nvPr/>
          </p:nvSpPr>
          <p:spPr>
            <a:xfrm>
              <a:off x="6957403" y="4720553"/>
              <a:ext cx="72987" cy="55535"/>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24" name="Rectangle 23">
              <a:extLst>
                <a:ext uri="{FF2B5EF4-FFF2-40B4-BE49-F238E27FC236}">
                  <a16:creationId xmlns:a16="http://schemas.microsoft.com/office/drawing/2014/main" id="{F9E2E126-284B-CD4B-9C05-36EE05939733}"/>
                </a:ext>
              </a:extLst>
            </p:cNvPr>
            <p:cNvSpPr/>
            <p:nvPr/>
          </p:nvSpPr>
          <p:spPr>
            <a:xfrm>
              <a:off x="6803495" y="2567437"/>
              <a:ext cx="92027"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25" name="Straight Arrow Connector 24">
              <a:extLst>
                <a:ext uri="{FF2B5EF4-FFF2-40B4-BE49-F238E27FC236}">
                  <a16:creationId xmlns:a16="http://schemas.microsoft.com/office/drawing/2014/main" id="{2B7EBF00-1545-2449-8A4E-B1B44F5BAEAB}"/>
                </a:ext>
              </a:extLst>
            </p:cNvPr>
            <p:cNvCxnSpPr>
              <a:cxnSpLocks/>
            </p:cNvCxnSpPr>
            <p:nvPr/>
          </p:nvCxnSpPr>
          <p:spPr>
            <a:xfrm>
              <a:off x="7068470" y="3257639"/>
              <a:ext cx="1867515"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sp>
          <p:nvSpPr>
            <p:cNvPr id="14" name="Rectangle 13">
              <a:extLst>
                <a:ext uri="{FF2B5EF4-FFF2-40B4-BE49-F238E27FC236}">
                  <a16:creationId xmlns:a16="http://schemas.microsoft.com/office/drawing/2014/main" id="{0891E2B0-6769-2247-805D-EE0F1A06AFF4}"/>
                </a:ext>
              </a:extLst>
            </p:cNvPr>
            <p:cNvSpPr/>
            <p:nvPr/>
          </p:nvSpPr>
          <p:spPr>
            <a:xfrm>
              <a:off x="7853873" y="3221147"/>
              <a:ext cx="92027"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27" name="Straight Arrow Connector 26">
              <a:extLst>
                <a:ext uri="{FF2B5EF4-FFF2-40B4-BE49-F238E27FC236}">
                  <a16:creationId xmlns:a16="http://schemas.microsoft.com/office/drawing/2014/main" id="{63D4C92F-E726-8542-A83B-D42893DBB456}"/>
                </a:ext>
              </a:extLst>
            </p:cNvPr>
            <p:cNvCxnSpPr>
              <a:cxnSpLocks/>
            </p:cNvCxnSpPr>
            <p:nvPr/>
          </p:nvCxnSpPr>
          <p:spPr>
            <a:xfrm>
              <a:off x="7152564" y="3463907"/>
              <a:ext cx="1783421"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sp>
          <p:nvSpPr>
            <p:cNvPr id="28" name="Rectangle 27">
              <a:extLst>
                <a:ext uri="{FF2B5EF4-FFF2-40B4-BE49-F238E27FC236}">
                  <a16:creationId xmlns:a16="http://schemas.microsoft.com/office/drawing/2014/main" id="{078E9205-E3F6-0B46-8698-7AD21C0D8802}"/>
                </a:ext>
              </a:extLst>
            </p:cNvPr>
            <p:cNvSpPr/>
            <p:nvPr/>
          </p:nvSpPr>
          <p:spPr>
            <a:xfrm>
              <a:off x="8261649" y="3427415"/>
              <a:ext cx="92027"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30" name="Straight Arrow Connector 29">
              <a:extLst>
                <a:ext uri="{FF2B5EF4-FFF2-40B4-BE49-F238E27FC236}">
                  <a16:creationId xmlns:a16="http://schemas.microsoft.com/office/drawing/2014/main" id="{F549EE5F-8312-D64A-AFA4-11F7CAADCE1C}"/>
                </a:ext>
              </a:extLst>
            </p:cNvPr>
            <p:cNvCxnSpPr>
              <a:cxnSpLocks/>
            </p:cNvCxnSpPr>
            <p:nvPr/>
          </p:nvCxnSpPr>
          <p:spPr>
            <a:xfrm>
              <a:off x="6803496" y="3671761"/>
              <a:ext cx="2148356"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sp>
          <p:nvSpPr>
            <p:cNvPr id="31" name="Rectangle 30">
              <a:extLst>
                <a:ext uri="{FF2B5EF4-FFF2-40B4-BE49-F238E27FC236}">
                  <a16:creationId xmlns:a16="http://schemas.microsoft.com/office/drawing/2014/main" id="{39FABA14-CCB5-F94F-B00E-DDBD47BC5A0A}"/>
                </a:ext>
              </a:extLst>
            </p:cNvPr>
            <p:cNvSpPr/>
            <p:nvPr/>
          </p:nvSpPr>
          <p:spPr>
            <a:xfrm>
              <a:off x="7511151" y="3644788"/>
              <a:ext cx="92027"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33" name="Straight Arrow Connector 32">
              <a:extLst>
                <a:ext uri="{FF2B5EF4-FFF2-40B4-BE49-F238E27FC236}">
                  <a16:creationId xmlns:a16="http://schemas.microsoft.com/office/drawing/2014/main" id="{13687CD0-AFB9-5D43-9BE8-1BE868BAF8BA}"/>
                </a:ext>
              </a:extLst>
            </p:cNvPr>
            <p:cNvCxnSpPr>
              <a:cxnSpLocks/>
            </p:cNvCxnSpPr>
            <p:nvPr/>
          </p:nvCxnSpPr>
          <p:spPr>
            <a:xfrm>
              <a:off x="6681323" y="3893896"/>
              <a:ext cx="2254663"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41" name="Straight Arrow Connector 40">
              <a:extLst>
                <a:ext uri="{FF2B5EF4-FFF2-40B4-BE49-F238E27FC236}">
                  <a16:creationId xmlns:a16="http://schemas.microsoft.com/office/drawing/2014/main" id="{A2A00177-9BE8-3542-9951-7413407F9880}"/>
                </a:ext>
              </a:extLst>
            </p:cNvPr>
            <p:cNvCxnSpPr>
              <a:cxnSpLocks/>
            </p:cNvCxnSpPr>
            <p:nvPr/>
          </p:nvCxnSpPr>
          <p:spPr>
            <a:xfrm>
              <a:off x="7230311" y="4098576"/>
              <a:ext cx="771124"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42" name="Straight Arrow Connector 41">
              <a:extLst>
                <a:ext uri="{FF2B5EF4-FFF2-40B4-BE49-F238E27FC236}">
                  <a16:creationId xmlns:a16="http://schemas.microsoft.com/office/drawing/2014/main" id="{E6E6EEE9-9BCD-7A48-A2A0-E5ADC41CE707}"/>
                </a:ext>
              </a:extLst>
            </p:cNvPr>
            <p:cNvCxnSpPr>
              <a:cxnSpLocks/>
            </p:cNvCxnSpPr>
            <p:nvPr/>
          </p:nvCxnSpPr>
          <p:spPr>
            <a:xfrm>
              <a:off x="7043083" y="4325471"/>
              <a:ext cx="861563"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43" name="Straight Arrow Connector 42">
              <a:extLst>
                <a:ext uri="{FF2B5EF4-FFF2-40B4-BE49-F238E27FC236}">
                  <a16:creationId xmlns:a16="http://schemas.microsoft.com/office/drawing/2014/main" id="{8281579C-783D-8A44-800B-68D2641F8592}"/>
                </a:ext>
              </a:extLst>
            </p:cNvPr>
            <p:cNvCxnSpPr>
              <a:cxnSpLocks/>
            </p:cNvCxnSpPr>
            <p:nvPr/>
          </p:nvCxnSpPr>
          <p:spPr>
            <a:xfrm>
              <a:off x="6982790" y="4538085"/>
              <a:ext cx="1969061" cy="0"/>
            </a:xfrm>
            <a:prstGeom prst="straightConnector1">
              <a:avLst/>
            </a:prstGeom>
            <a:ln>
              <a:solidFill>
                <a:schemeClr val="tx1"/>
              </a:solidFill>
              <a:headEnd type="oval" w="sm" len="sm"/>
              <a:tailEnd type="triangle" w="med" len="med"/>
            </a:ln>
          </p:spPr>
          <p:style>
            <a:lnRef idx="1">
              <a:schemeClr val="accent6"/>
            </a:lnRef>
            <a:fillRef idx="0">
              <a:schemeClr val="accent6"/>
            </a:fillRef>
            <a:effectRef idx="0">
              <a:schemeClr val="accent6"/>
            </a:effectRef>
            <a:fontRef idx="minor">
              <a:schemeClr val="tx1"/>
            </a:fontRef>
          </p:style>
        </p:cxnSp>
        <p:sp>
          <p:nvSpPr>
            <p:cNvPr id="34" name="Rectangle 33">
              <a:extLst>
                <a:ext uri="{FF2B5EF4-FFF2-40B4-BE49-F238E27FC236}">
                  <a16:creationId xmlns:a16="http://schemas.microsoft.com/office/drawing/2014/main" id="{FB762F28-7D5A-2B48-BE85-782DB2773383}"/>
                </a:ext>
              </a:extLst>
            </p:cNvPr>
            <p:cNvSpPr/>
            <p:nvPr/>
          </p:nvSpPr>
          <p:spPr>
            <a:xfrm>
              <a:off x="7506391" y="4052564"/>
              <a:ext cx="138040" cy="122173"/>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44" name="Rectangle 43">
              <a:extLst>
                <a:ext uri="{FF2B5EF4-FFF2-40B4-BE49-F238E27FC236}">
                  <a16:creationId xmlns:a16="http://schemas.microsoft.com/office/drawing/2014/main" id="{9E51F5BA-125B-A64B-9D30-35C4B844A658}"/>
                </a:ext>
              </a:extLst>
            </p:cNvPr>
            <p:cNvSpPr/>
            <p:nvPr/>
          </p:nvSpPr>
          <p:spPr>
            <a:xfrm>
              <a:off x="7335031" y="4282631"/>
              <a:ext cx="111067" cy="11106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46" name="Rectangle 45">
              <a:extLst>
                <a:ext uri="{FF2B5EF4-FFF2-40B4-BE49-F238E27FC236}">
                  <a16:creationId xmlns:a16="http://schemas.microsoft.com/office/drawing/2014/main" id="{4D3E250F-4B99-2C48-8EC1-E13B6D51B2F0}"/>
                </a:ext>
              </a:extLst>
            </p:cNvPr>
            <p:cNvSpPr/>
            <p:nvPr/>
          </p:nvSpPr>
          <p:spPr>
            <a:xfrm>
              <a:off x="7769781" y="4493659"/>
              <a:ext cx="92027"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48" name="Rectangle 47">
              <a:extLst>
                <a:ext uri="{FF2B5EF4-FFF2-40B4-BE49-F238E27FC236}">
                  <a16:creationId xmlns:a16="http://schemas.microsoft.com/office/drawing/2014/main" id="{CB463E8B-57A1-7345-A45A-64F05EA7B6E0}"/>
                </a:ext>
              </a:extLst>
            </p:cNvPr>
            <p:cNvSpPr/>
            <p:nvPr/>
          </p:nvSpPr>
          <p:spPr>
            <a:xfrm>
              <a:off x="7184297" y="3013291"/>
              <a:ext cx="69813" cy="46015"/>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49" name="Rectangle 48">
              <a:extLst>
                <a:ext uri="{FF2B5EF4-FFF2-40B4-BE49-F238E27FC236}">
                  <a16:creationId xmlns:a16="http://schemas.microsoft.com/office/drawing/2014/main" id="{C66A0597-0E2B-1D4E-84C1-376F5D32412F}"/>
                </a:ext>
              </a:extLst>
            </p:cNvPr>
            <p:cNvSpPr/>
            <p:nvPr/>
          </p:nvSpPr>
          <p:spPr>
            <a:xfrm>
              <a:off x="7133523" y="4923647"/>
              <a:ext cx="96788" cy="74575"/>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52" name="Rectangle 51">
              <a:extLst>
                <a:ext uri="{FF2B5EF4-FFF2-40B4-BE49-F238E27FC236}">
                  <a16:creationId xmlns:a16="http://schemas.microsoft.com/office/drawing/2014/main" id="{828644D8-1942-924C-BCD1-A85C4F446DAD}"/>
                </a:ext>
              </a:extLst>
            </p:cNvPr>
            <p:cNvSpPr/>
            <p:nvPr/>
          </p:nvSpPr>
          <p:spPr>
            <a:xfrm>
              <a:off x="7469898" y="5148955"/>
              <a:ext cx="95200" cy="72987"/>
            </a:xfrm>
            <a:prstGeom prst="rect">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sp>
          <p:nvSpPr>
            <p:cNvPr id="51" name="Diamond 50">
              <a:extLst>
                <a:ext uri="{FF2B5EF4-FFF2-40B4-BE49-F238E27FC236}">
                  <a16:creationId xmlns:a16="http://schemas.microsoft.com/office/drawing/2014/main" id="{ADF322D9-85C4-AF4B-88A5-16F6C6474BF9}"/>
                </a:ext>
              </a:extLst>
            </p:cNvPr>
            <p:cNvSpPr/>
            <p:nvPr/>
          </p:nvSpPr>
          <p:spPr>
            <a:xfrm>
              <a:off x="7315992" y="5318729"/>
              <a:ext cx="231655" cy="152320"/>
            </a:xfrm>
            <a:prstGeom prst="diamond">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6945" eaLnBrk="0" fontAlgn="base">
                <a:spcBef>
                  <a:spcPct val="0"/>
                </a:spcBef>
                <a:spcAft>
                  <a:spcPct val="0"/>
                </a:spcAft>
                <a:defRPr/>
              </a:pPr>
              <a:endParaRPr lang="en-US" sz="1799">
                <a:solidFill>
                  <a:schemeClr val="tx1"/>
                </a:solidFill>
                <a:latin typeface="Arial" panose="020B0604020202020204" pitchFamily="34" charset="0"/>
              </a:endParaRPr>
            </a:p>
          </p:txBody>
        </p:sp>
        <p:cxnSp>
          <p:nvCxnSpPr>
            <p:cNvPr id="56" name="Straight Arrow Connector 55">
              <a:extLst>
                <a:ext uri="{FF2B5EF4-FFF2-40B4-BE49-F238E27FC236}">
                  <a16:creationId xmlns:a16="http://schemas.microsoft.com/office/drawing/2014/main" id="{DA9FDB63-4EFB-9747-A8CB-0C33E635FC3B}"/>
                </a:ext>
              </a:extLst>
            </p:cNvPr>
            <p:cNvCxnSpPr>
              <a:cxnSpLocks/>
            </p:cNvCxnSpPr>
            <p:nvPr/>
          </p:nvCxnSpPr>
          <p:spPr>
            <a:xfrm>
              <a:off x="6525828" y="5866131"/>
              <a:ext cx="809204" cy="0"/>
            </a:xfrm>
            <a:prstGeom prst="straightConnector1">
              <a:avLst/>
            </a:prstGeom>
            <a:ln>
              <a:solidFill>
                <a:schemeClr val="tx1"/>
              </a:solidFill>
              <a:headEnd type="triangl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57" name="Straight Arrow Connector 56">
              <a:extLst>
                <a:ext uri="{FF2B5EF4-FFF2-40B4-BE49-F238E27FC236}">
                  <a16:creationId xmlns:a16="http://schemas.microsoft.com/office/drawing/2014/main" id="{800D2C0E-397C-6647-921B-DFE765C9CC17}"/>
                </a:ext>
              </a:extLst>
            </p:cNvPr>
            <p:cNvCxnSpPr>
              <a:cxnSpLocks/>
            </p:cNvCxnSpPr>
            <p:nvPr/>
          </p:nvCxnSpPr>
          <p:spPr>
            <a:xfrm>
              <a:off x="7925274" y="5866131"/>
              <a:ext cx="858389" cy="0"/>
            </a:xfrm>
            <a:prstGeom prst="straightConnector1">
              <a:avLst/>
            </a:prstGeom>
            <a:ln>
              <a:solidFill>
                <a:schemeClr val="tx1"/>
              </a:solidFill>
              <a:headEnd type="none" w="sm" len="sm"/>
              <a:tailEnd type="triangle" w="med" len="med"/>
            </a:ln>
          </p:spPr>
          <p:style>
            <a:lnRef idx="1">
              <a:schemeClr val="accent6"/>
            </a:lnRef>
            <a:fillRef idx="0">
              <a:schemeClr val="accent6"/>
            </a:fillRef>
            <a:effectRef idx="0">
              <a:schemeClr val="accent6"/>
            </a:effectRef>
            <a:fontRef idx="minor">
              <a:schemeClr val="tx1"/>
            </a:fontRef>
          </p:style>
        </p:cxnSp>
        <p:cxnSp>
          <p:nvCxnSpPr>
            <p:cNvPr id="60" name="Straight Arrow Connector 59">
              <a:extLst>
                <a:ext uri="{FF2B5EF4-FFF2-40B4-BE49-F238E27FC236}">
                  <a16:creationId xmlns:a16="http://schemas.microsoft.com/office/drawing/2014/main" id="{0847ADF3-34FD-474A-AD92-3931CC1CE109}"/>
                </a:ext>
              </a:extLst>
            </p:cNvPr>
            <p:cNvCxnSpPr>
              <a:cxnSpLocks/>
            </p:cNvCxnSpPr>
            <p:nvPr/>
          </p:nvCxnSpPr>
          <p:spPr>
            <a:xfrm>
              <a:off x="6276720" y="5578943"/>
              <a:ext cx="2675132" cy="0"/>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62" name="Straight Arrow Connector 61">
              <a:extLst>
                <a:ext uri="{FF2B5EF4-FFF2-40B4-BE49-F238E27FC236}">
                  <a16:creationId xmlns:a16="http://schemas.microsoft.com/office/drawing/2014/main" id="{C597918A-BD06-E142-A79C-296B195C0A78}"/>
                </a:ext>
              </a:extLst>
            </p:cNvPr>
            <p:cNvCxnSpPr>
              <a:cxnSpLocks/>
            </p:cNvCxnSpPr>
            <p:nvPr/>
          </p:nvCxnSpPr>
          <p:spPr>
            <a:xfrm>
              <a:off x="6279893" y="5578944"/>
              <a:ext cx="0" cy="76160"/>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64" name="Straight Arrow Connector 63">
              <a:extLst>
                <a:ext uri="{FF2B5EF4-FFF2-40B4-BE49-F238E27FC236}">
                  <a16:creationId xmlns:a16="http://schemas.microsoft.com/office/drawing/2014/main" id="{7541EE0E-0729-B443-9EA6-8767FA8671D0}"/>
                </a:ext>
              </a:extLst>
            </p:cNvPr>
            <p:cNvCxnSpPr>
              <a:cxnSpLocks/>
            </p:cNvCxnSpPr>
            <p:nvPr/>
          </p:nvCxnSpPr>
          <p:spPr>
            <a:xfrm>
              <a:off x="6955815" y="5580529"/>
              <a:ext cx="0" cy="76160"/>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65" name="Straight Arrow Connector 64">
              <a:extLst>
                <a:ext uri="{FF2B5EF4-FFF2-40B4-BE49-F238E27FC236}">
                  <a16:creationId xmlns:a16="http://schemas.microsoft.com/office/drawing/2014/main" id="{23879B4E-5C1A-7845-8E02-0B49D2B4C5BC}"/>
                </a:ext>
              </a:extLst>
            </p:cNvPr>
            <p:cNvCxnSpPr>
              <a:cxnSpLocks/>
            </p:cNvCxnSpPr>
            <p:nvPr/>
          </p:nvCxnSpPr>
          <p:spPr>
            <a:xfrm>
              <a:off x="8306075" y="5578944"/>
              <a:ext cx="0" cy="76160"/>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66" name="Straight Arrow Connector 65">
              <a:extLst>
                <a:ext uri="{FF2B5EF4-FFF2-40B4-BE49-F238E27FC236}">
                  <a16:creationId xmlns:a16="http://schemas.microsoft.com/office/drawing/2014/main" id="{D509A6AD-7B9E-7743-8C5F-A91F979AD747}"/>
                </a:ext>
              </a:extLst>
            </p:cNvPr>
            <p:cNvCxnSpPr>
              <a:cxnSpLocks/>
            </p:cNvCxnSpPr>
            <p:nvPr/>
          </p:nvCxnSpPr>
          <p:spPr>
            <a:xfrm>
              <a:off x="8951851" y="5580529"/>
              <a:ext cx="0" cy="76160"/>
            </a:xfrm>
            <a:prstGeom prst="straightConnector1">
              <a:avLst/>
            </a:prstGeom>
            <a:ln>
              <a:solidFill>
                <a:schemeClr val="tx1"/>
              </a:solidFill>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37034" name="TextBox 3">
              <a:extLst>
                <a:ext uri="{FF2B5EF4-FFF2-40B4-BE49-F238E27FC236}">
                  <a16:creationId xmlns:a16="http://schemas.microsoft.com/office/drawing/2014/main" id="{EE4C67CA-AF33-CB45-BE32-75BE1BDDC3D3}"/>
                </a:ext>
              </a:extLst>
            </p:cNvPr>
            <p:cNvSpPr txBox="1">
              <a:spLocks noChangeArrowheads="1"/>
            </p:cNvSpPr>
            <p:nvPr/>
          </p:nvSpPr>
          <p:spPr bwMode="auto">
            <a:xfrm>
              <a:off x="6110119" y="5612263"/>
              <a:ext cx="3159067" cy="24622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defTabSz="456945" eaLnBrk="0" fontAlgn="base">
                <a:spcBef>
                  <a:spcPct val="0"/>
                </a:spcBef>
                <a:spcAft>
                  <a:spcPct val="0"/>
                </a:spcAft>
                <a:buNone/>
              </a:pPr>
              <a:r>
                <a:rPr lang="en-US" altLang="en-US" sz="1000">
                  <a:solidFill>
                    <a:schemeClr val="tx1"/>
                  </a:solidFill>
                </a:rPr>
                <a:t>0                  0.5	            1.0	      1.5	           2.0</a:t>
              </a:r>
            </a:p>
          </p:txBody>
        </p:sp>
        <p:sp>
          <p:nvSpPr>
            <p:cNvPr id="37035" name="TextBox 3">
              <a:extLst>
                <a:ext uri="{FF2B5EF4-FFF2-40B4-BE49-F238E27FC236}">
                  <a16:creationId xmlns:a16="http://schemas.microsoft.com/office/drawing/2014/main" id="{F06D6758-9225-3047-B80F-1855E1F9B604}"/>
                </a:ext>
              </a:extLst>
            </p:cNvPr>
            <p:cNvSpPr txBox="1">
              <a:spLocks noChangeArrowheads="1"/>
            </p:cNvSpPr>
            <p:nvPr/>
          </p:nvSpPr>
          <p:spPr bwMode="auto">
            <a:xfrm>
              <a:off x="6287826" y="5950225"/>
              <a:ext cx="1191592" cy="55399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lgn="ctr" defTabSz="456945" eaLnBrk="0" fontAlgn="base">
                <a:spcBef>
                  <a:spcPct val="0"/>
                </a:spcBef>
                <a:spcAft>
                  <a:spcPct val="0"/>
                </a:spcAft>
                <a:buNone/>
              </a:pPr>
              <a:r>
                <a:rPr lang="en-US" altLang="en-US" sz="1000">
                  <a:solidFill>
                    <a:schemeClr val="tx1"/>
                  </a:solidFill>
                </a:rPr>
                <a:t>Preoperative chemotherapy better</a:t>
              </a:r>
            </a:p>
          </p:txBody>
        </p:sp>
        <p:sp>
          <p:nvSpPr>
            <p:cNvPr id="37036" name="TextBox 3">
              <a:extLst>
                <a:ext uri="{FF2B5EF4-FFF2-40B4-BE49-F238E27FC236}">
                  <a16:creationId xmlns:a16="http://schemas.microsoft.com/office/drawing/2014/main" id="{FD421E4F-4EDB-EF41-A357-400ED04C7C72}"/>
                </a:ext>
              </a:extLst>
            </p:cNvPr>
            <p:cNvSpPr txBox="1">
              <a:spLocks noChangeArrowheads="1"/>
            </p:cNvSpPr>
            <p:nvPr/>
          </p:nvSpPr>
          <p:spPr bwMode="auto">
            <a:xfrm>
              <a:off x="7722179" y="5950225"/>
              <a:ext cx="1191592" cy="55399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Courier New" panose="02070309020205020404" pitchFamily="49" charset="0"/>
                <a:buChar char="o"/>
                <a:defRPr sz="3200">
                  <a:solidFill>
                    <a:schemeClr val="bg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ea typeface="MS PGothic"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ea typeface="MS PGothic"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ea typeface="MS PGothic" panose="020B0600070205080204" pitchFamily="34" charset="-128"/>
                  <a:cs typeface="Arial" panose="020B0604020202020204" pitchFamily="34" charset="0"/>
                </a:defRPr>
              </a:lvl9pPr>
            </a:lstStyle>
            <a:p>
              <a:pPr algn="ctr" defTabSz="456945" eaLnBrk="0" fontAlgn="base">
                <a:spcBef>
                  <a:spcPct val="0"/>
                </a:spcBef>
                <a:spcAft>
                  <a:spcPct val="0"/>
                </a:spcAft>
                <a:buNone/>
              </a:pPr>
              <a:r>
                <a:rPr lang="en-US" altLang="en-US" sz="1000" dirty="0">
                  <a:solidFill>
                    <a:schemeClr val="tx1"/>
                  </a:solidFill>
                </a:rPr>
                <a:t>Nonpreoperative chemotherapy better</a:t>
              </a:r>
            </a:p>
          </p:txBody>
        </p:sp>
        <p:cxnSp>
          <p:nvCxnSpPr>
            <p:cNvPr id="35845" name="Straight Connector 35844">
              <a:extLst>
                <a:ext uri="{FF2B5EF4-FFF2-40B4-BE49-F238E27FC236}">
                  <a16:creationId xmlns:a16="http://schemas.microsoft.com/office/drawing/2014/main" id="{45B160BC-0E35-814C-9E67-690FBED8E7C8}"/>
                </a:ext>
              </a:extLst>
            </p:cNvPr>
            <p:cNvCxnSpPr/>
            <p:nvPr/>
          </p:nvCxnSpPr>
          <p:spPr>
            <a:xfrm>
              <a:off x="4861407" y="1999408"/>
              <a:ext cx="5826265"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6" name="Footer Placeholder 5">
            <a:extLst>
              <a:ext uri="{FF2B5EF4-FFF2-40B4-BE49-F238E27FC236}">
                <a16:creationId xmlns:a16="http://schemas.microsoft.com/office/drawing/2014/main" id="{91EF8E0E-5788-ACDC-65D0-E6E63A030454}"/>
              </a:ext>
            </a:extLst>
          </p:cNvPr>
          <p:cNvSpPr>
            <a:spLocks noGrp="1"/>
          </p:cNvSpPr>
          <p:nvPr>
            <p:ph type="ftr" sz="quarter" idx="3"/>
          </p:nvPr>
        </p:nvSpPr>
        <p:spPr>
          <a:xfrm>
            <a:off x="609600" y="5483586"/>
            <a:ext cx="10744199" cy="1314895"/>
          </a:xfrm>
        </p:spPr>
        <p:txBody>
          <a:bodyPr/>
          <a:lstStyle/>
          <a:p>
            <a:r>
              <a:rPr lang="en-US" dirty="0"/>
              <a:t>Overall HR</a:t>
            </a:r>
          </a:p>
          <a:p>
            <a:r>
              <a:rPr lang="en-US" dirty="0"/>
              <a:t>0.87 (0.78-0.96), P = .007 (fixed effect)</a:t>
            </a:r>
          </a:p>
          <a:p>
            <a:r>
              <a:rPr lang="en-US" dirty="0"/>
              <a:t>0.86 (0.75-0.98), P = .03 (random effects)</a:t>
            </a:r>
          </a:p>
          <a:p>
            <a:r>
              <a:rPr lang="en-US" dirty="0"/>
              <a:t>Heterogeneity; X2 = 18.75, </a:t>
            </a:r>
            <a:r>
              <a:rPr lang="en-US" dirty="0" err="1"/>
              <a:t>df</a:t>
            </a:r>
            <a:r>
              <a:rPr lang="en-US" dirty="0"/>
              <a:t> = 14, P = .18, I2 = 25%</a:t>
            </a:r>
          </a:p>
          <a:p>
            <a:r>
              <a:rPr lang="en-US" dirty="0"/>
              <a:t>BLT, Big Lung Trial; O–E, observed minus expected</a:t>
            </a:r>
          </a:p>
          <a:p>
            <a:r>
              <a:rPr lang="en-US" dirty="0"/>
              <a:t>Adapted from NSCLC Meta-analysis Collaborative Group.</a:t>
            </a:r>
            <a:r>
              <a:rPr lang="en-US" i="1" dirty="0"/>
              <a:t> Lancet </a:t>
            </a:r>
            <a:r>
              <a:rPr lang="en-US" dirty="0"/>
              <a:t>2014;383(9928):1561-1571. doi:10.1016/S0140-6736(13)62159-5 </a:t>
            </a:r>
          </a:p>
        </p:txBody>
      </p:sp>
    </p:spTree>
    <p:extLst>
      <p:ext uri="{BB962C8B-B14F-4D97-AF65-F5344CB8AC3E}">
        <p14:creationId xmlns:p14="http://schemas.microsoft.com/office/powerpoint/2010/main" val="1572888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AF7B9-BAE4-794A-8274-1BBFDB39B9CB}"/>
              </a:ext>
            </a:extLst>
          </p:cNvPr>
          <p:cNvSpPr>
            <a:spLocks noGrp="1"/>
          </p:cNvSpPr>
          <p:nvPr>
            <p:ph type="title"/>
          </p:nvPr>
        </p:nvSpPr>
        <p:spPr>
          <a:xfrm>
            <a:off x="609600" y="199505"/>
            <a:ext cx="11239500" cy="781633"/>
          </a:xfrm>
        </p:spPr>
        <p:txBody>
          <a:bodyPr>
            <a:normAutofit/>
          </a:bodyPr>
          <a:lstStyle/>
          <a:p>
            <a:r>
              <a:rPr lang="en-US" sz="3000" dirty="0"/>
              <a:t>Considerations for Timing Immunotherapy Around Surgery</a:t>
            </a:r>
          </a:p>
        </p:txBody>
      </p:sp>
      <p:sp>
        <p:nvSpPr>
          <p:cNvPr id="14" name="Oval 13">
            <a:extLst>
              <a:ext uri="{FF2B5EF4-FFF2-40B4-BE49-F238E27FC236}">
                <a16:creationId xmlns:a16="http://schemas.microsoft.com/office/drawing/2014/main" id="{258B7EA7-613F-214A-9529-4765DA71958B}"/>
              </a:ext>
            </a:extLst>
          </p:cNvPr>
          <p:cNvSpPr/>
          <p:nvPr/>
        </p:nvSpPr>
        <p:spPr bwMode="auto">
          <a:xfrm>
            <a:off x="533972" y="1064949"/>
            <a:ext cx="5816600" cy="5046960"/>
          </a:xfrm>
          <a:prstGeom prst="ellipse">
            <a:avLst/>
          </a:prstGeom>
          <a:solidFill>
            <a:schemeClr val="accent1">
              <a:alpha val="9175"/>
            </a:schemeClr>
          </a:solidFill>
          <a:ln w="19050" cap="flat" cmpd="sng" algn="ctr">
            <a:solidFill>
              <a:schemeClr val="accent1"/>
            </a:solidFill>
            <a:prstDash val="solid"/>
            <a:round/>
            <a:headEnd type="none" w="med" len="med"/>
            <a:tailEnd type="none" w="med" len="med"/>
          </a:ln>
          <a:effectLst/>
        </p:spPr>
        <p:txBody>
          <a:bodyPr wrap="none" lIns="0" tIns="0" rIns="0" bIns="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1" i="0" u="none" strike="noStrike" kern="0" cap="none" spc="0" normalizeH="0" baseline="0" noProof="0">
              <a:ln>
                <a:noFill/>
              </a:ln>
              <a:solidFill>
                <a:srgbClr val="000000"/>
              </a:solidFill>
              <a:effectLst/>
              <a:uLnTx/>
              <a:uFillTx/>
              <a:latin typeface="Arial" charset="0"/>
              <a:ea typeface="+mn-ea"/>
              <a:cs typeface="+mn-cs"/>
            </a:endParaRPr>
          </a:p>
        </p:txBody>
      </p:sp>
      <p:sp>
        <p:nvSpPr>
          <p:cNvPr id="15" name="Content Placeholder 18">
            <a:extLst>
              <a:ext uri="{FF2B5EF4-FFF2-40B4-BE49-F238E27FC236}">
                <a16:creationId xmlns:a16="http://schemas.microsoft.com/office/drawing/2014/main" id="{E94F789A-4FA8-BC45-BC2F-8FDF4199D4A7}"/>
              </a:ext>
            </a:extLst>
          </p:cNvPr>
          <p:cNvSpPr txBox="1">
            <a:spLocks/>
          </p:cNvSpPr>
          <p:nvPr/>
        </p:nvSpPr>
        <p:spPr>
          <a:xfrm>
            <a:off x="1382976" y="1744450"/>
            <a:ext cx="4318000" cy="631774"/>
          </a:xfrm>
          <a:prstGeom prst="rect">
            <a:avLst/>
          </a:prstGeom>
        </p:spPr>
        <p:txBody>
          <a:bodyPr lIns="0" tIns="0" rIns="0" bIns="0"/>
          <a:lstStyle>
            <a:lvl1pPr marL="0" indent="0" algn="l" defTabSz="914377" rtl="0" eaLnBrk="1" latinLnBrk="0" hangingPunct="1">
              <a:lnSpc>
                <a:spcPct val="90000"/>
              </a:lnSpc>
              <a:spcBef>
                <a:spcPts val="360"/>
              </a:spcBef>
              <a:buClr>
                <a:schemeClr val="tx2"/>
              </a:buClr>
              <a:buFont typeface="Wingdings" pitchFamily="2" charset="2"/>
              <a:buNone/>
              <a:defRPr sz="2000" kern="1200">
                <a:solidFill>
                  <a:schemeClr val="tx1"/>
                </a:solidFill>
                <a:latin typeface="+mn-lt"/>
                <a:ea typeface="+mn-ea"/>
                <a:cs typeface="+mn-cs"/>
              </a:defRPr>
            </a:lvl1pPr>
            <a:lvl2pPr marL="115888" indent="-112713" algn="l" defTabSz="914377" rtl="0" eaLnBrk="1" latinLnBrk="0" hangingPunct="1">
              <a:lnSpc>
                <a:spcPct val="90000"/>
              </a:lnSpc>
              <a:spcBef>
                <a:spcPts val="360"/>
              </a:spcBef>
              <a:buClr>
                <a:schemeClr val="accent2"/>
              </a:buClr>
              <a:buFont typeface="Arial" panose="020B0604020202020204" pitchFamily="34" charset="0"/>
              <a:buChar char="•"/>
              <a:defRPr sz="1800" kern="1200">
                <a:solidFill>
                  <a:schemeClr val="accent3"/>
                </a:solidFill>
                <a:latin typeface="+mn-lt"/>
                <a:ea typeface="+mn-ea"/>
                <a:cs typeface="+mn-cs"/>
              </a:defRPr>
            </a:lvl2pPr>
            <a:lvl3pPr marL="233363" indent="-119063" algn="l" defTabSz="914377" rtl="0" eaLnBrk="1" latinLnBrk="0" hangingPunct="1">
              <a:lnSpc>
                <a:spcPct val="90000"/>
              </a:lnSpc>
              <a:spcBef>
                <a:spcPts val="360"/>
              </a:spcBef>
              <a:buClr>
                <a:schemeClr val="accent1"/>
              </a:buClr>
              <a:buFont typeface="Arial" panose="020B0604020202020204" pitchFamily="34" charset="0"/>
              <a:buChar char="–"/>
              <a:defRPr sz="1600" kern="1200">
                <a:solidFill>
                  <a:schemeClr val="accent3"/>
                </a:solidFill>
                <a:latin typeface="+mn-lt"/>
                <a:ea typeface="+mn-ea"/>
                <a:cs typeface="+mn-cs"/>
              </a:defRPr>
            </a:lvl3pPr>
            <a:lvl4pPr marL="341313" indent="-107950" algn="l" defTabSz="914377" rtl="0" eaLnBrk="1" latinLnBrk="0" hangingPunct="1">
              <a:lnSpc>
                <a:spcPct val="90000"/>
              </a:lnSpc>
              <a:spcBef>
                <a:spcPts val="360"/>
              </a:spcBef>
              <a:buClr>
                <a:schemeClr val="accent3"/>
              </a:buClr>
              <a:buFont typeface="Arial" panose="020B0604020202020204" pitchFamily="34" charset="0"/>
              <a:buChar char="­"/>
              <a:tabLst/>
              <a:defRPr sz="1600" kern="1200">
                <a:solidFill>
                  <a:schemeClr val="accent3"/>
                </a:solidFill>
                <a:latin typeface="+mn-lt"/>
                <a:ea typeface="+mn-ea"/>
                <a:cs typeface="+mn-cs"/>
              </a:defRPr>
            </a:lvl4pPr>
            <a:lvl5pPr marL="2057349" indent="-228594" algn="l" defTabSz="914377" rtl="0" eaLnBrk="1" latinLnBrk="0" hangingPunct="1">
              <a:lnSpc>
                <a:spcPct val="90000"/>
              </a:lnSpc>
              <a:spcBef>
                <a:spcPts val="360"/>
              </a:spcBef>
              <a:buClr>
                <a:schemeClr val="tx2"/>
              </a:buClr>
              <a:buFont typeface="Arial" pitchFamily="34" charset="0"/>
              <a:buChar char="»"/>
              <a:defRPr sz="1600" kern="1200">
                <a:solidFill>
                  <a:schemeClr val="accent3"/>
                </a:solidFill>
                <a:latin typeface="+mn-lt"/>
                <a:ea typeface="+mn-ea"/>
                <a:cs typeface="+mn-cs"/>
              </a:defRPr>
            </a:lvl5pPr>
            <a:lvl6pPr marL="2514537"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129779" marR="0" lvl="0" indent="-129779" algn="l" defTabSz="685783" rtl="0" eaLnBrk="1" fontAlgn="auto" latinLnBrk="0" hangingPunct="1">
              <a:lnSpc>
                <a:spcPct val="100000"/>
              </a:lnSpc>
              <a:spcBef>
                <a:spcPts val="0"/>
              </a:spcBef>
              <a:spcAft>
                <a:spcPts val="900"/>
              </a:spcAft>
              <a:buClr>
                <a:srgbClr val="33D6F1"/>
              </a:buClr>
              <a:buSzTx/>
              <a:buFont typeface="Arial" panose="020B0604020202020204" pitchFamily="34" charset="0"/>
              <a:buChar char="•"/>
              <a:tabLst/>
              <a:defRPr/>
            </a:pP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Provides earliest opportunity to </a:t>
            </a:r>
            <a:b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eradicate micrometastatic disease</a:t>
            </a:r>
            <a:r>
              <a:rPr kumimoji="0" lang="en-US" sz="18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t>1</a:t>
            </a:r>
          </a:p>
        </p:txBody>
      </p:sp>
      <p:sp>
        <p:nvSpPr>
          <p:cNvPr id="21" name="Content Placeholder 18">
            <a:extLst>
              <a:ext uri="{FF2B5EF4-FFF2-40B4-BE49-F238E27FC236}">
                <a16:creationId xmlns:a16="http://schemas.microsoft.com/office/drawing/2014/main" id="{74A4F50C-168D-CF48-91A2-7A4ADB8BBCEE}"/>
              </a:ext>
            </a:extLst>
          </p:cNvPr>
          <p:cNvSpPr txBox="1">
            <a:spLocks/>
          </p:cNvSpPr>
          <p:nvPr/>
        </p:nvSpPr>
        <p:spPr>
          <a:xfrm>
            <a:off x="1382224" y="2301637"/>
            <a:ext cx="4749800" cy="3122587"/>
          </a:xfrm>
          <a:prstGeom prst="rect">
            <a:avLst/>
          </a:prstGeom>
        </p:spPr>
        <p:txBody>
          <a:bodyPr lIns="0" tIns="0" rIns="0" bIns="0"/>
          <a:lstStyle>
            <a:lvl1pPr marL="0" indent="0" algn="l" defTabSz="914377" rtl="0" eaLnBrk="1" latinLnBrk="0" hangingPunct="1">
              <a:lnSpc>
                <a:spcPct val="90000"/>
              </a:lnSpc>
              <a:spcBef>
                <a:spcPts val="360"/>
              </a:spcBef>
              <a:buClr>
                <a:schemeClr val="tx2"/>
              </a:buClr>
              <a:buFont typeface="Wingdings" pitchFamily="2" charset="2"/>
              <a:buNone/>
              <a:defRPr sz="2000" kern="1200">
                <a:solidFill>
                  <a:schemeClr val="tx1"/>
                </a:solidFill>
                <a:latin typeface="+mn-lt"/>
                <a:ea typeface="+mn-ea"/>
                <a:cs typeface="+mn-cs"/>
              </a:defRPr>
            </a:lvl1pPr>
            <a:lvl2pPr marL="115888" indent="-112713" algn="l" defTabSz="914377" rtl="0" eaLnBrk="1" latinLnBrk="0" hangingPunct="1">
              <a:lnSpc>
                <a:spcPct val="90000"/>
              </a:lnSpc>
              <a:spcBef>
                <a:spcPts val="360"/>
              </a:spcBef>
              <a:buClr>
                <a:schemeClr val="accent2"/>
              </a:buClr>
              <a:buFont typeface="Arial" panose="020B0604020202020204" pitchFamily="34" charset="0"/>
              <a:buChar char="•"/>
              <a:defRPr sz="1800" kern="1200">
                <a:solidFill>
                  <a:schemeClr val="accent3"/>
                </a:solidFill>
                <a:latin typeface="+mn-lt"/>
                <a:ea typeface="+mn-ea"/>
                <a:cs typeface="+mn-cs"/>
              </a:defRPr>
            </a:lvl2pPr>
            <a:lvl3pPr marL="233363" indent="-119063" algn="l" defTabSz="914377" rtl="0" eaLnBrk="1" latinLnBrk="0" hangingPunct="1">
              <a:lnSpc>
                <a:spcPct val="90000"/>
              </a:lnSpc>
              <a:spcBef>
                <a:spcPts val="360"/>
              </a:spcBef>
              <a:buClr>
                <a:schemeClr val="accent1"/>
              </a:buClr>
              <a:buFont typeface="Arial" panose="020B0604020202020204" pitchFamily="34" charset="0"/>
              <a:buChar char="–"/>
              <a:defRPr sz="1600" kern="1200">
                <a:solidFill>
                  <a:schemeClr val="accent3"/>
                </a:solidFill>
                <a:latin typeface="+mn-lt"/>
                <a:ea typeface="+mn-ea"/>
                <a:cs typeface="+mn-cs"/>
              </a:defRPr>
            </a:lvl3pPr>
            <a:lvl4pPr marL="341313" indent="-107950" algn="l" defTabSz="914377" rtl="0" eaLnBrk="1" latinLnBrk="0" hangingPunct="1">
              <a:lnSpc>
                <a:spcPct val="90000"/>
              </a:lnSpc>
              <a:spcBef>
                <a:spcPts val="360"/>
              </a:spcBef>
              <a:buClr>
                <a:schemeClr val="accent3"/>
              </a:buClr>
              <a:buFont typeface="Arial" panose="020B0604020202020204" pitchFamily="34" charset="0"/>
              <a:buChar char="­"/>
              <a:tabLst/>
              <a:defRPr sz="1600" kern="1200">
                <a:solidFill>
                  <a:schemeClr val="accent3"/>
                </a:solidFill>
                <a:latin typeface="+mn-lt"/>
                <a:ea typeface="+mn-ea"/>
                <a:cs typeface="+mn-cs"/>
              </a:defRPr>
            </a:lvl4pPr>
            <a:lvl5pPr marL="2057349" indent="-228594" algn="l" defTabSz="914377" rtl="0" eaLnBrk="1" latinLnBrk="0" hangingPunct="1">
              <a:lnSpc>
                <a:spcPct val="90000"/>
              </a:lnSpc>
              <a:spcBef>
                <a:spcPts val="360"/>
              </a:spcBef>
              <a:buClr>
                <a:schemeClr val="tx2"/>
              </a:buClr>
              <a:buFont typeface="Arial" pitchFamily="34" charset="0"/>
              <a:buChar char="»"/>
              <a:defRPr sz="1600" kern="1200">
                <a:solidFill>
                  <a:schemeClr val="accent3"/>
                </a:solidFill>
                <a:latin typeface="+mn-lt"/>
                <a:ea typeface="+mn-ea"/>
                <a:cs typeface="+mn-cs"/>
              </a:defRPr>
            </a:lvl5pPr>
            <a:lvl6pPr marL="2514537"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129779" marR="0" lvl="0" indent="-129779" algn="l" defTabSz="685783" rtl="0" eaLnBrk="1" fontAlgn="auto" latinLnBrk="0" hangingPunct="1">
              <a:lnSpc>
                <a:spcPct val="100000"/>
              </a:lnSpc>
              <a:spcBef>
                <a:spcPts val="0"/>
              </a:spcBef>
              <a:spcAft>
                <a:spcPts val="450"/>
              </a:spcAft>
              <a:buClr>
                <a:srgbClr val="33D6F1"/>
              </a:buClr>
              <a:buSzTx/>
              <a:buFont typeface="Arial" panose="020B0604020202020204" pitchFamily="34" charset="0"/>
              <a:buChar char="•"/>
              <a:tabLst/>
              <a:defRPr/>
            </a:pP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Increased treatment initiation rate and compliance</a:t>
            </a:r>
            <a:r>
              <a:rPr kumimoji="0" lang="en-US" sz="18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t>2</a:t>
            </a: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 </a:t>
            </a:r>
          </a:p>
          <a:p>
            <a:pPr marL="401638" marR="0" lvl="1" indent="-285750" algn="l" defTabSz="685783" rtl="0" eaLnBrk="1" fontAlgn="auto" latinLnBrk="0" hangingPunct="1">
              <a:lnSpc>
                <a:spcPct val="100000"/>
              </a:lnSpc>
              <a:spcBef>
                <a:spcPts val="0"/>
              </a:spcBef>
              <a:spcAft>
                <a:spcPts val="450"/>
              </a:spcAft>
              <a:buClr>
                <a:srgbClr val="33D6F1"/>
              </a:buClr>
              <a:buSzTx/>
              <a:buFont typeface="System Font Regular"/>
              <a:buChar char="–"/>
              <a:tabLst/>
              <a:defRPr/>
            </a:pPr>
            <a: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97% initiated neoadjuvant vs 66% initiated</a:t>
            </a:r>
            <a:b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adjuvant therapy</a:t>
            </a:r>
            <a:endParaRPr kumimoji="0" lang="en-US" sz="16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a:p>
            <a:pPr marL="401638" marR="0" lvl="1" indent="-285750" algn="l" defTabSz="685783" rtl="0" eaLnBrk="1" fontAlgn="auto" latinLnBrk="0" hangingPunct="1">
              <a:lnSpc>
                <a:spcPct val="100000"/>
              </a:lnSpc>
              <a:spcBef>
                <a:spcPts val="0"/>
              </a:spcBef>
              <a:spcAft>
                <a:spcPts val="450"/>
              </a:spcAft>
              <a:buClr>
                <a:srgbClr val="33D6F1"/>
              </a:buClr>
              <a:buSzTx/>
              <a:buFont typeface="System Font Regular"/>
              <a:buChar char="–"/>
              <a:tabLst/>
              <a:defRPr/>
            </a:pPr>
            <a: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90% completed neoadjuvant vs 61% </a:t>
            </a:r>
            <a:b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6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completed adjuvant therapy</a:t>
            </a:r>
            <a:endParaRPr kumimoji="0" lang="en-US" sz="16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a:p>
            <a:pPr marL="129779" marR="0" lvl="0" indent="-129779" algn="l" defTabSz="685783" rtl="0" eaLnBrk="1" fontAlgn="base" latinLnBrk="0" hangingPunct="1">
              <a:lnSpc>
                <a:spcPct val="100000"/>
              </a:lnSpc>
              <a:spcBef>
                <a:spcPts val="0"/>
              </a:spcBef>
              <a:spcAft>
                <a:spcPts val="900"/>
              </a:spcAft>
              <a:buClr>
                <a:srgbClr val="33D6F1"/>
              </a:buClr>
              <a:buSzTx/>
              <a:buFont typeface="Arial" panose="020B0604020202020204" pitchFamily="34" charset="0"/>
              <a:buChar char="•"/>
              <a:tabLst/>
              <a:defRPr/>
            </a:pP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Pathologic response provides early indicator</a:t>
            </a:r>
            <a:b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of response to therapy and can guide future</a:t>
            </a:r>
            <a:b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treatment decisions</a:t>
            </a:r>
            <a:r>
              <a:rPr kumimoji="0" lang="en-US" sz="18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t>3</a:t>
            </a:r>
          </a:p>
        </p:txBody>
      </p:sp>
      <p:sp>
        <p:nvSpPr>
          <p:cNvPr id="22" name="Content Placeholder 18">
            <a:extLst>
              <a:ext uri="{FF2B5EF4-FFF2-40B4-BE49-F238E27FC236}">
                <a16:creationId xmlns:a16="http://schemas.microsoft.com/office/drawing/2014/main" id="{44E00F73-5040-3945-9954-4971136DC8ED}"/>
              </a:ext>
            </a:extLst>
          </p:cNvPr>
          <p:cNvSpPr txBox="1">
            <a:spLocks/>
          </p:cNvSpPr>
          <p:nvPr/>
        </p:nvSpPr>
        <p:spPr>
          <a:xfrm>
            <a:off x="1679244" y="4827324"/>
            <a:ext cx="4318000" cy="913594"/>
          </a:xfrm>
          <a:prstGeom prst="rect">
            <a:avLst/>
          </a:prstGeom>
        </p:spPr>
        <p:txBody>
          <a:bodyPr lIns="0" tIns="0" rIns="0" bIns="0"/>
          <a:lstStyle>
            <a:lvl1pPr marL="0" indent="0" algn="l" defTabSz="914377" rtl="0" eaLnBrk="1" latinLnBrk="0" hangingPunct="1">
              <a:lnSpc>
                <a:spcPct val="90000"/>
              </a:lnSpc>
              <a:spcBef>
                <a:spcPts val="360"/>
              </a:spcBef>
              <a:buClr>
                <a:schemeClr val="tx2"/>
              </a:buClr>
              <a:buFont typeface="Wingdings" pitchFamily="2" charset="2"/>
              <a:buNone/>
              <a:defRPr sz="2000" kern="1200">
                <a:solidFill>
                  <a:schemeClr val="tx1"/>
                </a:solidFill>
                <a:latin typeface="+mn-lt"/>
                <a:ea typeface="+mn-ea"/>
                <a:cs typeface="+mn-cs"/>
              </a:defRPr>
            </a:lvl1pPr>
            <a:lvl2pPr marL="115888" indent="-112713" algn="l" defTabSz="914377" rtl="0" eaLnBrk="1" latinLnBrk="0" hangingPunct="1">
              <a:lnSpc>
                <a:spcPct val="90000"/>
              </a:lnSpc>
              <a:spcBef>
                <a:spcPts val="360"/>
              </a:spcBef>
              <a:buClr>
                <a:schemeClr val="accent2"/>
              </a:buClr>
              <a:buFont typeface="Arial" panose="020B0604020202020204" pitchFamily="34" charset="0"/>
              <a:buChar char="•"/>
              <a:defRPr sz="1800" kern="1200">
                <a:solidFill>
                  <a:schemeClr val="accent3"/>
                </a:solidFill>
                <a:latin typeface="+mn-lt"/>
                <a:ea typeface="+mn-ea"/>
                <a:cs typeface="+mn-cs"/>
              </a:defRPr>
            </a:lvl2pPr>
            <a:lvl3pPr marL="233363" indent="-119063" algn="l" defTabSz="914377" rtl="0" eaLnBrk="1" latinLnBrk="0" hangingPunct="1">
              <a:lnSpc>
                <a:spcPct val="90000"/>
              </a:lnSpc>
              <a:spcBef>
                <a:spcPts val="360"/>
              </a:spcBef>
              <a:buClr>
                <a:schemeClr val="accent1"/>
              </a:buClr>
              <a:buFont typeface="Arial" panose="020B0604020202020204" pitchFamily="34" charset="0"/>
              <a:buChar char="–"/>
              <a:defRPr sz="1600" kern="1200">
                <a:solidFill>
                  <a:schemeClr val="accent3"/>
                </a:solidFill>
                <a:latin typeface="+mn-lt"/>
                <a:ea typeface="+mn-ea"/>
                <a:cs typeface="+mn-cs"/>
              </a:defRPr>
            </a:lvl3pPr>
            <a:lvl4pPr marL="341313" indent="-107950" algn="l" defTabSz="914377" rtl="0" eaLnBrk="1" latinLnBrk="0" hangingPunct="1">
              <a:lnSpc>
                <a:spcPct val="90000"/>
              </a:lnSpc>
              <a:spcBef>
                <a:spcPts val="360"/>
              </a:spcBef>
              <a:buClr>
                <a:schemeClr val="accent3"/>
              </a:buClr>
              <a:buFont typeface="Arial" panose="020B0604020202020204" pitchFamily="34" charset="0"/>
              <a:buChar char="­"/>
              <a:tabLst/>
              <a:defRPr sz="1600" kern="1200">
                <a:solidFill>
                  <a:schemeClr val="accent3"/>
                </a:solidFill>
                <a:latin typeface="+mn-lt"/>
                <a:ea typeface="+mn-ea"/>
                <a:cs typeface="+mn-cs"/>
              </a:defRPr>
            </a:lvl4pPr>
            <a:lvl5pPr marL="2057349" indent="-228594" algn="l" defTabSz="914377" rtl="0" eaLnBrk="1" latinLnBrk="0" hangingPunct="1">
              <a:lnSpc>
                <a:spcPct val="90000"/>
              </a:lnSpc>
              <a:spcBef>
                <a:spcPts val="360"/>
              </a:spcBef>
              <a:buClr>
                <a:schemeClr val="tx2"/>
              </a:buClr>
              <a:buFont typeface="Arial" pitchFamily="34" charset="0"/>
              <a:buChar char="»"/>
              <a:defRPr sz="1600" kern="1200">
                <a:solidFill>
                  <a:schemeClr val="accent3"/>
                </a:solidFill>
                <a:latin typeface="+mn-lt"/>
                <a:ea typeface="+mn-ea"/>
                <a:cs typeface="+mn-cs"/>
              </a:defRPr>
            </a:lvl5pPr>
            <a:lvl6pPr marL="2514537"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129779" marR="0" lvl="0" indent="-129779" algn="l" defTabSz="685783" rtl="0" eaLnBrk="1" fontAlgn="base" latinLnBrk="0" hangingPunct="1">
              <a:lnSpc>
                <a:spcPct val="100000"/>
              </a:lnSpc>
              <a:spcBef>
                <a:spcPts val="0"/>
              </a:spcBef>
              <a:spcAft>
                <a:spcPts val="900"/>
              </a:spcAft>
              <a:buClr>
                <a:srgbClr val="33D6F1"/>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sym typeface="Wingdings" panose="05000000000000000000" pitchFamily="2" charset="2"/>
              </a:rPr>
              <a:t>Immunotherapy</a:t>
            </a:r>
            <a:r>
              <a:rPr kumimoji="0" lang="en-GB" sz="1800" b="0" i="0" u="none" strike="noStrike" kern="1200" cap="none" spc="0" normalizeH="0" noProof="0" dirty="0">
                <a:ln>
                  <a:noFill/>
                </a:ln>
                <a:solidFill>
                  <a:srgbClr val="595454"/>
                </a:solidFill>
                <a:effectLst/>
                <a:uLnTx/>
                <a:uFillTx/>
                <a:latin typeface="Arial" panose="020B0604020202020204" pitchFamily="34" charset="0"/>
                <a:cs typeface="Arial" panose="020B0604020202020204" pitchFamily="34" charset="0"/>
                <a:sym typeface="Wingdings" panose="05000000000000000000" pitchFamily="2" charset="2"/>
              </a:rPr>
              <a:t> is administered when draining lymph nodes are intact,  potentially augmenting response</a:t>
            </a:r>
            <a:r>
              <a:rPr lang="en-GB" sz="1800" baseline="30000" dirty="0">
                <a:solidFill>
                  <a:srgbClr val="595454"/>
                </a:solidFill>
                <a:latin typeface="Arial" panose="020B0604020202020204" pitchFamily="34" charset="0"/>
                <a:cs typeface="Arial" panose="020B0604020202020204" pitchFamily="34" charset="0"/>
                <a:sym typeface="Wingdings" panose="05000000000000000000" pitchFamily="2" charset="2"/>
              </a:rPr>
              <a:t>1</a:t>
            </a:r>
            <a:endParaRPr kumimoji="0" lang="en-US" sz="1800" b="0" i="0" u="none" strike="sng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p:txBody>
      </p:sp>
      <p:sp>
        <p:nvSpPr>
          <p:cNvPr id="24" name="Oval 23">
            <a:extLst>
              <a:ext uri="{FF2B5EF4-FFF2-40B4-BE49-F238E27FC236}">
                <a16:creationId xmlns:a16="http://schemas.microsoft.com/office/drawing/2014/main" id="{D0A5FFEF-0F13-C149-9BF8-1B1B76287065}"/>
              </a:ext>
            </a:extLst>
          </p:cNvPr>
          <p:cNvSpPr/>
          <p:nvPr/>
        </p:nvSpPr>
        <p:spPr bwMode="auto">
          <a:xfrm>
            <a:off x="5781916" y="1064948"/>
            <a:ext cx="5816600" cy="5046959"/>
          </a:xfrm>
          <a:prstGeom prst="ellipse">
            <a:avLst/>
          </a:prstGeom>
          <a:solidFill>
            <a:schemeClr val="accent3">
              <a:lumMod val="20000"/>
              <a:lumOff val="80000"/>
              <a:alpha val="21176"/>
            </a:schemeClr>
          </a:solidFill>
          <a:ln w="19050" cap="flat" cmpd="sng" algn="ctr">
            <a:solidFill>
              <a:schemeClr val="accent3"/>
            </a:solidFill>
            <a:prstDash val="solid"/>
            <a:round/>
            <a:headEnd type="none" w="med" len="med"/>
            <a:tailEnd type="none" w="med" len="med"/>
          </a:ln>
          <a:effectLst/>
        </p:spPr>
        <p:txBody>
          <a:bodyPr wrap="none" lIns="0" tIns="0" rIns="0" bIns="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a:ln>
                <a:noFill/>
              </a:ln>
              <a:solidFill>
                <a:srgbClr val="000000"/>
              </a:solidFill>
              <a:effectLst/>
              <a:uLnTx/>
              <a:uFillTx/>
              <a:latin typeface="Arial" charset="0"/>
              <a:ea typeface="+mn-ea"/>
              <a:cs typeface="+mn-cs"/>
            </a:endParaRPr>
          </a:p>
        </p:txBody>
      </p:sp>
      <p:sp>
        <p:nvSpPr>
          <p:cNvPr id="25" name="TextBox 24">
            <a:extLst>
              <a:ext uri="{FF2B5EF4-FFF2-40B4-BE49-F238E27FC236}">
                <a16:creationId xmlns:a16="http://schemas.microsoft.com/office/drawing/2014/main" id="{3EDFDCD1-81EC-8C45-BE07-1C9727C7C382}"/>
              </a:ext>
            </a:extLst>
          </p:cNvPr>
          <p:cNvSpPr txBox="1"/>
          <p:nvPr/>
        </p:nvSpPr>
        <p:spPr>
          <a:xfrm>
            <a:off x="2441795" y="1236761"/>
            <a:ext cx="2021217"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Neoadjuvant</a:t>
            </a:r>
          </a:p>
        </p:txBody>
      </p:sp>
      <p:sp>
        <p:nvSpPr>
          <p:cNvPr id="20" name="TextBox 19">
            <a:extLst>
              <a:ext uri="{FF2B5EF4-FFF2-40B4-BE49-F238E27FC236}">
                <a16:creationId xmlns:a16="http://schemas.microsoft.com/office/drawing/2014/main" id="{7F513F57-5345-854E-930E-6A17DE4EFC71}"/>
              </a:ext>
            </a:extLst>
          </p:cNvPr>
          <p:cNvSpPr txBox="1"/>
          <p:nvPr/>
        </p:nvSpPr>
        <p:spPr>
          <a:xfrm>
            <a:off x="7707200" y="1236761"/>
            <a:ext cx="195580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Adjuvant</a:t>
            </a:r>
          </a:p>
        </p:txBody>
      </p:sp>
      <p:sp>
        <p:nvSpPr>
          <p:cNvPr id="18" name="Rectangle: Rounded Corners 9">
            <a:extLst>
              <a:ext uri="{FF2B5EF4-FFF2-40B4-BE49-F238E27FC236}">
                <a16:creationId xmlns:a16="http://schemas.microsoft.com/office/drawing/2014/main" id="{33406448-FC43-694E-8FD3-4AC47C496480}"/>
              </a:ext>
            </a:extLst>
          </p:cNvPr>
          <p:cNvSpPr/>
          <p:nvPr/>
        </p:nvSpPr>
        <p:spPr bwMode="auto">
          <a:xfrm>
            <a:off x="4435716" y="5715715"/>
            <a:ext cx="3776133" cy="327225"/>
          </a:xfrm>
          <a:prstGeom prst="roundRect">
            <a:avLst/>
          </a:prstGeom>
          <a:solidFill>
            <a:srgbClr val="595454">
              <a:lumMod val="20000"/>
              <a:lumOff val="80000"/>
            </a:srgbClr>
          </a:solidFill>
          <a:ln w="12700" cap="sq" cmpd="sng" algn="ctr">
            <a:solidFill>
              <a:srgbClr val="595454"/>
            </a:solidFill>
            <a:prstDash val="solid"/>
          </a:ln>
          <a:effectLst/>
        </p:spPr>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595454">
                    <a:lumMod val="75000"/>
                  </a:srgbClr>
                </a:solidFill>
                <a:effectLst/>
                <a:uLnTx/>
                <a:uFillTx/>
                <a:latin typeface="Arial" panose="020B0604020202020204" pitchFamily="34" charset="0"/>
                <a:cs typeface="Arial" panose="020B0604020202020204" pitchFamily="34" charset="0"/>
              </a:rPr>
              <a:t>Perioperative treatment</a:t>
            </a:r>
          </a:p>
        </p:txBody>
      </p:sp>
      <p:sp>
        <p:nvSpPr>
          <p:cNvPr id="19" name="Content Placeholder 19">
            <a:extLst>
              <a:ext uri="{FF2B5EF4-FFF2-40B4-BE49-F238E27FC236}">
                <a16:creationId xmlns:a16="http://schemas.microsoft.com/office/drawing/2014/main" id="{CD96F766-8E2A-F745-8660-1ED3F03837CD}"/>
              </a:ext>
            </a:extLst>
          </p:cNvPr>
          <p:cNvSpPr txBox="1">
            <a:spLocks/>
          </p:cNvSpPr>
          <p:nvPr/>
        </p:nvSpPr>
        <p:spPr>
          <a:xfrm>
            <a:off x="6785216" y="1946013"/>
            <a:ext cx="4406900" cy="2808461"/>
          </a:xfrm>
          <a:prstGeom prst="rect">
            <a:avLst/>
          </a:prstGeom>
        </p:spPr>
        <p:txBody>
          <a:bodyPr wrap="square" lIns="0" tIns="0" rIns="0" bIns="0" anchor="t">
            <a:spAutoFit/>
          </a:bodyPr>
          <a:lstStyle>
            <a:lvl1pPr marL="0" indent="0" algn="l" defTabSz="914377" rtl="0" eaLnBrk="1" latinLnBrk="0" hangingPunct="1">
              <a:lnSpc>
                <a:spcPct val="90000"/>
              </a:lnSpc>
              <a:spcBef>
                <a:spcPts val="360"/>
              </a:spcBef>
              <a:buClr>
                <a:schemeClr val="tx2"/>
              </a:buClr>
              <a:buFont typeface="Wingdings" pitchFamily="2" charset="2"/>
              <a:buNone/>
              <a:defRPr sz="2000" kern="1200">
                <a:solidFill>
                  <a:schemeClr val="tx1"/>
                </a:solidFill>
                <a:latin typeface="+mn-lt"/>
                <a:ea typeface="+mn-ea"/>
                <a:cs typeface="+mn-cs"/>
              </a:defRPr>
            </a:lvl1pPr>
            <a:lvl2pPr marL="115888" indent="-112713" algn="l" defTabSz="914377" rtl="0" eaLnBrk="1" latinLnBrk="0" hangingPunct="1">
              <a:lnSpc>
                <a:spcPct val="90000"/>
              </a:lnSpc>
              <a:spcBef>
                <a:spcPts val="360"/>
              </a:spcBef>
              <a:buClr>
                <a:schemeClr val="accent2"/>
              </a:buClr>
              <a:buFont typeface="Arial" panose="020B0604020202020204" pitchFamily="34" charset="0"/>
              <a:buChar char="•"/>
              <a:defRPr sz="1800" kern="1200">
                <a:solidFill>
                  <a:schemeClr val="accent3"/>
                </a:solidFill>
                <a:latin typeface="+mn-lt"/>
                <a:ea typeface="+mn-ea"/>
                <a:cs typeface="+mn-cs"/>
              </a:defRPr>
            </a:lvl2pPr>
            <a:lvl3pPr marL="233363" indent="-119063" algn="l" defTabSz="914377" rtl="0" eaLnBrk="1" latinLnBrk="0" hangingPunct="1">
              <a:lnSpc>
                <a:spcPct val="90000"/>
              </a:lnSpc>
              <a:spcBef>
                <a:spcPts val="360"/>
              </a:spcBef>
              <a:buClr>
                <a:schemeClr val="accent1"/>
              </a:buClr>
              <a:buFont typeface="Arial" panose="020B0604020202020204" pitchFamily="34" charset="0"/>
              <a:buChar char="–"/>
              <a:defRPr sz="1600" kern="1200">
                <a:solidFill>
                  <a:schemeClr val="accent3"/>
                </a:solidFill>
                <a:latin typeface="+mn-lt"/>
                <a:ea typeface="+mn-ea"/>
                <a:cs typeface="+mn-cs"/>
              </a:defRPr>
            </a:lvl3pPr>
            <a:lvl4pPr marL="341313" indent="-107950" algn="l" defTabSz="914377" rtl="0" eaLnBrk="1" latinLnBrk="0" hangingPunct="1">
              <a:lnSpc>
                <a:spcPct val="90000"/>
              </a:lnSpc>
              <a:spcBef>
                <a:spcPts val="360"/>
              </a:spcBef>
              <a:buClr>
                <a:schemeClr val="accent3"/>
              </a:buClr>
              <a:buFont typeface="Arial" panose="020B0604020202020204" pitchFamily="34" charset="0"/>
              <a:buChar char="­"/>
              <a:tabLst/>
              <a:defRPr sz="1600" kern="1200">
                <a:solidFill>
                  <a:schemeClr val="accent3"/>
                </a:solidFill>
                <a:latin typeface="+mn-lt"/>
                <a:ea typeface="+mn-ea"/>
                <a:cs typeface="+mn-cs"/>
              </a:defRPr>
            </a:lvl4pPr>
            <a:lvl5pPr marL="2057349" indent="-228594" algn="l" defTabSz="914377" rtl="0" eaLnBrk="1" latinLnBrk="0" hangingPunct="1">
              <a:lnSpc>
                <a:spcPct val="90000"/>
              </a:lnSpc>
              <a:spcBef>
                <a:spcPts val="360"/>
              </a:spcBef>
              <a:buClr>
                <a:schemeClr val="tx2"/>
              </a:buClr>
              <a:buFont typeface="Arial" pitchFamily="34" charset="0"/>
              <a:buChar char="»"/>
              <a:defRPr sz="1600" kern="1200">
                <a:solidFill>
                  <a:schemeClr val="accent3"/>
                </a:solidFill>
                <a:latin typeface="+mn-lt"/>
                <a:ea typeface="+mn-ea"/>
                <a:cs typeface="+mn-cs"/>
              </a:defRPr>
            </a:lvl5pPr>
            <a:lvl6pPr marL="2514537"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129540" marR="0" lvl="0" indent="-129540" algn="l" defTabSz="685783" rtl="0" eaLnBrk="1" fontAlgn="auto" latinLnBrk="0" hangingPunct="1">
              <a:lnSpc>
                <a:spcPct val="100000"/>
              </a:lnSpc>
              <a:spcBef>
                <a:spcPts val="0"/>
              </a:spcBef>
              <a:spcAft>
                <a:spcPts val="900"/>
              </a:spcAft>
              <a:buClr>
                <a:srgbClr val="FDA97D"/>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Allows the fastest time to surgery</a:t>
            </a:r>
            <a:endParaRPr lang="en-US" sz="20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a:p>
            <a:pPr marL="129540" marR="0" lvl="0" indent="-129540" algn="l" defTabSz="685783" rtl="0" eaLnBrk="1" fontAlgn="auto" latinLnBrk="0" hangingPunct="1">
              <a:lnSpc>
                <a:spcPct val="100000"/>
              </a:lnSpc>
              <a:spcBef>
                <a:spcPts val="0"/>
              </a:spcBef>
              <a:spcAft>
                <a:spcPts val="900"/>
              </a:spcAft>
              <a:buClr>
                <a:srgbClr val="FDA97D"/>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No risk of presurgery complications from systemic therapy </a:t>
            </a:r>
            <a:endParaRPr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endParaRPr>
          </a:p>
          <a:p>
            <a:pPr marL="129540" marR="0" lvl="0" indent="-129540" algn="l" defTabSz="685783" rtl="0" eaLnBrk="1" fontAlgn="auto" latinLnBrk="0" hangingPunct="1">
              <a:lnSpc>
                <a:spcPct val="100000"/>
              </a:lnSpc>
              <a:spcBef>
                <a:spcPts val="0"/>
              </a:spcBef>
              <a:spcAft>
                <a:spcPts val="900"/>
              </a:spcAft>
              <a:buClr>
                <a:srgbClr val="FDA97D"/>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Enables longer treatment duration for </a:t>
            </a:r>
            <a:br>
              <a:rPr kumimoji="0"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br>
            <a:r>
              <a:rPr kumimoji="0" lang="en-US" sz="20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systemic control</a:t>
            </a:r>
            <a:r>
              <a:rPr kumimoji="0" lang="en-US" sz="20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t>5</a:t>
            </a:r>
            <a:endParaRPr lang="en-US" sz="2000" b="0"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a:p>
            <a:pPr marL="129540" marR="0" lvl="0" indent="-129540" algn="l" defTabSz="685783" rtl="0" eaLnBrk="1" fontAlgn="auto" latinLnBrk="0" hangingPunct="1">
              <a:lnSpc>
                <a:spcPct val="100000"/>
              </a:lnSpc>
              <a:spcBef>
                <a:spcPts val="0"/>
              </a:spcBef>
              <a:spcAft>
                <a:spcPts val="900"/>
              </a:spcAft>
              <a:buClr>
                <a:srgbClr val="FDA97D"/>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595454"/>
                </a:solidFill>
                <a:effectLst/>
                <a:uLnTx/>
                <a:uFillTx/>
                <a:latin typeface="Arial"/>
                <a:cs typeface="Arial"/>
              </a:rPr>
              <a:t>More flexible timing as administration postsurgery provides more recovery time for </a:t>
            </a:r>
            <a:r>
              <a:rPr lang="en-US" dirty="0">
                <a:solidFill>
                  <a:srgbClr val="595454"/>
                </a:solidFill>
                <a:latin typeface="Arial"/>
                <a:cs typeface="Arial"/>
              </a:rPr>
              <a:t>patients</a:t>
            </a:r>
            <a:r>
              <a:rPr lang="en-US" baseline="30000" dirty="0">
                <a:solidFill>
                  <a:srgbClr val="595454"/>
                </a:solidFill>
                <a:latin typeface="Arial"/>
                <a:cs typeface="Arial"/>
              </a:rPr>
              <a:t>5</a:t>
            </a:r>
            <a:endParaRPr lang="en-US" sz="2000" b="0" i="0" u="none" strike="noStrike" kern="1200" cap="none" spc="0" normalizeH="0" baseline="30000" noProof="0" dirty="0">
              <a:ln>
                <a:noFill/>
              </a:ln>
              <a:solidFill>
                <a:srgbClr val="595454"/>
              </a:solidFill>
              <a:effectLst/>
              <a:highlight>
                <a:srgbClr val="FFFF00"/>
              </a:highlight>
              <a:uLnTx/>
              <a:uFillTx/>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29266FC-7020-9BA3-E085-25627CBDAC82}"/>
              </a:ext>
            </a:extLst>
          </p:cNvPr>
          <p:cNvSpPr>
            <a:spLocks noGrp="1"/>
          </p:cNvSpPr>
          <p:nvPr>
            <p:ph type="ftr" sz="quarter" idx="3"/>
          </p:nvPr>
        </p:nvSpPr>
        <p:spPr>
          <a:xfrm>
            <a:off x="518616" y="6356350"/>
            <a:ext cx="11448391" cy="442131"/>
          </a:xfrm>
        </p:spPr>
        <p:txBody>
          <a:bodyPr/>
          <a:lstStyle/>
          <a:p>
            <a:r>
              <a:rPr lang="en-US" sz="1100" dirty="0">
                <a:latin typeface="Arial" panose="020B0604020202020204" pitchFamily="34" charset="0"/>
                <a:cs typeface="Arial" panose="020B0604020202020204" pitchFamily="34" charset="0"/>
              </a:rPr>
              <a:t>1. Blumenthal GM, et al. </a:t>
            </a:r>
            <a:r>
              <a:rPr lang="en-US" sz="1100" i="1" dirty="0">
                <a:latin typeface="Arial" panose="020B0604020202020204" pitchFamily="34" charset="0"/>
                <a:cs typeface="Arial" panose="020B0604020202020204" pitchFamily="34" charset="0"/>
              </a:rPr>
              <a:t>J </a:t>
            </a:r>
            <a:r>
              <a:rPr lang="en-US" sz="1100" i="1" dirty="0" err="1">
                <a:latin typeface="Arial" panose="020B0604020202020204" pitchFamily="34" charset="0"/>
                <a:cs typeface="Arial" panose="020B0604020202020204" pitchFamily="34" charset="0"/>
              </a:rPr>
              <a:t>Thorac</a:t>
            </a:r>
            <a:r>
              <a:rPr lang="en-US" sz="1100" i="1" dirty="0">
                <a:latin typeface="Arial" panose="020B0604020202020204" pitchFamily="34" charset="0"/>
                <a:cs typeface="Arial" panose="020B0604020202020204" pitchFamily="34" charset="0"/>
              </a:rPr>
              <a:t> Oncol. </a:t>
            </a:r>
            <a:r>
              <a:rPr lang="en-US" sz="1100" dirty="0">
                <a:latin typeface="Arial" panose="020B0604020202020204" pitchFamily="34" charset="0"/>
                <a:cs typeface="Arial" panose="020B0604020202020204" pitchFamily="34" charset="0"/>
              </a:rPr>
              <a:t>2018;13(2):1818-1831. 2. </a:t>
            </a:r>
            <a:r>
              <a:rPr lang="en-US" sz="1100" dirty="0" err="1">
                <a:latin typeface="Arial" panose="020B0604020202020204" pitchFamily="34" charset="0"/>
                <a:cs typeface="Arial" panose="020B0604020202020204" pitchFamily="34" charset="0"/>
              </a:rPr>
              <a:t>Felip</a:t>
            </a:r>
            <a:r>
              <a:rPr lang="en-US" sz="1100" dirty="0">
                <a:latin typeface="Arial" panose="020B0604020202020204" pitchFamily="34" charset="0"/>
                <a:cs typeface="Arial" panose="020B0604020202020204" pitchFamily="34" charset="0"/>
              </a:rPr>
              <a:t> E, et al. </a:t>
            </a:r>
            <a:r>
              <a:rPr lang="en-US" sz="1100" i="1" dirty="0">
                <a:latin typeface="Arial" panose="020B0604020202020204" pitchFamily="34" charset="0"/>
                <a:cs typeface="Arial" panose="020B0604020202020204" pitchFamily="34" charset="0"/>
              </a:rPr>
              <a:t>J Clin Oncol. </a:t>
            </a:r>
            <a:r>
              <a:rPr lang="en-US" sz="1100" dirty="0">
                <a:latin typeface="Arial" panose="020B0604020202020204" pitchFamily="34" charset="0"/>
                <a:cs typeface="Arial" panose="020B0604020202020204" pitchFamily="34" charset="0"/>
              </a:rPr>
              <a:t>2010;28(19):3138-3145. 3. Hellmann MD, et al. </a:t>
            </a:r>
            <a:r>
              <a:rPr lang="en-US" sz="1100" i="1" dirty="0">
                <a:latin typeface="Arial" panose="020B0604020202020204" pitchFamily="34" charset="0"/>
                <a:cs typeface="Arial" panose="020B0604020202020204" pitchFamily="34" charset="0"/>
              </a:rPr>
              <a:t>Lancet Oncol. </a:t>
            </a:r>
            <a:r>
              <a:rPr lang="en-US" sz="1100" dirty="0">
                <a:latin typeface="Arial" panose="020B0604020202020204" pitchFamily="34" charset="0"/>
                <a:cs typeface="Arial" panose="020B0604020202020204" pitchFamily="34" charset="0"/>
              </a:rPr>
              <a:t>2014;15(1):e42-e50.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4. </a:t>
            </a:r>
            <a:r>
              <a:rPr lang="en-US" sz="1100" dirty="0" err="1">
                <a:latin typeface="Arial" panose="020B0604020202020204" pitchFamily="34" charset="0"/>
                <a:cs typeface="Arial" panose="020B0604020202020204" pitchFamily="34" charset="0"/>
              </a:rPr>
              <a:t>Tohme</a:t>
            </a:r>
            <a:r>
              <a:rPr lang="en-US" sz="1100" dirty="0">
                <a:latin typeface="Arial" panose="020B0604020202020204" pitchFamily="34" charset="0"/>
                <a:cs typeface="Arial" panose="020B0604020202020204" pitchFamily="34" charset="0"/>
              </a:rPr>
              <a:t> S, et al. </a:t>
            </a:r>
            <a:r>
              <a:rPr lang="en-US" sz="1100" i="1" dirty="0">
                <a:latin typeface="Arial" panose="020B0604020202020204" pitchFamily="34" charset="0"/>
                <a:cs typeface="Arial" panose="020B0604020202020204" pitchFamily="34" charset="0"/>
              </a:rPr>
              <a:t>Cancer Res. </a:t>
            </a:r>
            <a:r>
              <a:rPr lang="en-US" sz="1100" dirty="0">
                <a:latin typeface="Arial" panose="020B0604020202020204" pitchFamily="34" charset="0"/>
                <a:cs typeface="Arial" panose="020B0604020202020204" pitchFamily="34" charset="0"/>
              </a:rPr>
              <a:t>2017;77(7):1548-1552. 5. Owen D, et al. </a:t>
            </a:r>
            <a:r>
              <a:rPr lang="en-US" sz="1100" i="1" dirty="0">
                <a:latin typeface="Arial" panose="020B0604020202020204" pitchFamily="34" charset="0"/>
                <a:cs typeface="Arial" panose="020B0604020202020204" pitchFamily="34" charset="0"/>
              </a:rPr>
              <a:t>J </a:t>
            </a:r>
            <a:r>
              <a:rPr lang="en-US" sz="1100" i="1" dirty="0" err="1">
                <a:latin typeface="Arial" panose="020B0604020202020204" pitchFamily="34" charset="0"/>
                <a:cs typeface="Arial" panose="020B0604020202020204" pitchFamily="34" charset="0"/>
              </a:rPr>
              <a:t>Thorac</a:t>
            </a:r>
            <a:r>
              <a:rPr lang="en-US" sz="1100" i="1" dirty="0">
                <a:latin typeface="Arial" panose="020B0604020202020204" pitchFamily="34" charset="0"/>
                <a:cs typeface="Arial" panose="020B0604020202020204" pitchFamily="34" charset="0"/>
              </a:rPr>
              <a:t> Dis. </a:t>
            </a:r>
            <a:r>
              <a:rPr lang="en-US" sz="1100" dirty="0">
                <a:latin typeface="Arial" panose="020B0604020202020204" pitchFamily="34" charset="0"/>
                <a:cs typeface="Arial" panose="020B0604020202020204" pitchFamily="34" charset="0"/>
              </a:rPr>
              <a:t>2018;10(Suppl 3):S404-S411. Graphic courtesy of Patrick Forde, </a:t>
            </a:r>
            <a:r>
              <a:rPr lang="en-US" sz="1100" dirty="0" err="1">
                <a:latin typeface="Arial" panose="020B0604020202020204" pitchFamily="34" charset="0"/>
                <a:cs typeface="Arial" panose="020B0604020202020204" pitchFamily="34" charset="0"/>
              </a:rPr>
              <a:t>MB,BCh</a:t>
            </a:r>
            <a:r>
              <a:rPr lang="en-US" sz="11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97494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1"/>
</p:tagLst>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1358</Words>
  <Application>Microsoft Office PowerPoint</Application>
  <PresentationFormat>Widescreen</PresentationFormat>
  <Paragraphs>299</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Courier New</vt:lpstr>
      <vt:lpstr>System Font Regular</vt:lpstr>
      <vt:lpstr>Times</vt:lpstr>
      <vt:lpstr>HemOnc-2020</vt:lpstr>
      <vt:lpstr>What Is the Rationale for the Use of Neoadjuvant and Adjuvant Immunotherapy to Treat Patients With Resectable Lung Cancer?</vt:lpstr>
      <vt:lpstr>Disclaimer</vt:lpstr>
      <vt:lpstr>US Lung Cancer: Estimated Deaths by Sex</vt:lpstr>
      <vt:lpstr>Novel Systemic Therapy Is Impacting Lung Cancer Mortality </vt:lpstr>
      <vt:lpstr>Novel Therapy Development for Earlier Stage NSCLC Has Been Slow Despite Unmet Need</vt:lpstr>
      <vt:lpstr>Novel Therapy Development for Earlier Stage NSCLC Has Been Slow Despite Unmet Need</vt:lpstr>
      <vt:lpstr>LACE Meta-Analysis of Adjuvant Platinum Chemotherapy Versus No Adjuvant Chemo NSCLC </vt:lpstr>
      <vt:lpstr>Preoperative (Neoadjuvant)  Chemotherapy Plus Surgery Versus Surgery Alone</vt:lpstr>
      <vt:lpstr>Considerations for Timing Immunotherapy Around Surgery</vt:lpstr>
      <vt:lpstr>Initial Experience With Neoadjuvant PD-1 Blockade in Resectable Lung Cancer</vt:lpstr>
      <vt:lpstr>Rapid Increase in Active Neoadjuvant  Anti-PD-1/PD-L1 Trials Worldwide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2022-11-30T19:15:28Z</dcterms:modified>
</cp:coreProperties>
</file>