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2"/>
  </p:notesMasterIdLst>
  <p:sldIdLst>
    <p:sldId id="268" r:id="rId3"/>
    <p:sldId id="265" r:id="rId4"/>
    <p:sldId id="256" r:id="rId5"/>
    <p:sldId id="269" r:id="rId6"/>
    <p:sldId id="257" r:id="rId7"/>
    <p:sldId id="270" r:id="rId8"/>
    <p:sldId id="258" r:id="rId9"/>
    <p:sldId id="27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7EC7A-DAFB-9B4E-B854-336E9B978C3F}" type="doc">
      <dgm:prSet loTypeId="urn:microsoft.com/office/officeart/2005/8/layout/process1" loCatId="process" qsTypeId="urn:microsoft.com/office/officeart/2005/8/quickstyle/simple4" qsCatId="simple" csTypeId="urn:microsoft.com/office/officeart/2005/8/colors/accent2_2" csCatId="accent2" phldr="1"/>
      <dgm:spPr/>
      <dgm:t>
        <a:bodyPr/>
        <a:lstStyle/>
        <a:p>
          <a:endParaRPr lang="en-US"/>
        </a:p>
      </dgm:t>
    </dgm:pt>
    <dgm:pt modelId="{B7BA93B5-6F12-8344-AD09-66474FF51274}">
      <dgm:prSet custT="1"/>
      <dgm:spPr/>
      <dgm:t>
        <a:bodyPr/>
        <a:lstStyle/>
        <a:p>
          <a:pPr>
            <a:lnSpc>
              <a:spcPct val="100000"/>
            </a:lnSpc>
          </a:pPr>
          <a:r>
            <a:rPr lang="en-US" sz="4000" dirty="0"/>
            <a:t>To measure sleep disruption</a:t>
          </a:r>
        </a:p>
      </dgm:t>
    </dgm:pt>
    <dgm:pt modelId="{48FA8A01-8766-1844-B279-392B1D5CA0F1}" type="parTrans" cxnId="{D4549FFE-A77F-1E46-97DF-3A4D6F776E52}">
      <dgm:prSet/>
      <dgm:spPr/>
      <dgm:t>
        <a:bodyPr/>
        <a:lstStyle/>
        <a:p>
          <a:endParaRPr lang="en-US"/>
        </a:p>
      </dgm:t>
    </dgm:pt>
    <dgm:pt modelId="{B635C7C2-4A37-0B4F-A2BF-E98C95D18844}" type="sibTrans" cxnId="{D4549FFE-A77F-1E46-97DF-3A4D6F776E52}">
      <dgm:prSet/>
      <dgm:spPr>
        <a:solidFill>
          <a:schemeClr val="bg1"/>
        </a:solidFill>
      </dgm:spPr>
      <dgm:t>
        <a:bodyPr/>
        <a:lstStyle/>
        <a:p>
          <a:endParaRPr lang="en-US"/>
        </a:p>
      </dgm:t>
    </dgm:pt>
    <dgm:pt modelId="{AB2547BC-023D-524F-B545-BA1F6341DE0A}">
      <dgm:prSet custT="1"/>
      <dgm:spPr/>
      <dgm:t>
        <a:bodyPr/>
        <a:lstStyle/>
        <a:p>
          <a:pPr>
            <a:lnSpc>
              <a:spcPct val="100000"/>
            </a:lnSpc>
          </a:pPr>
          <a:r>
            <a:rPr lang="en-US" sz="4000" dirty="0"/>
            <a:t>To measure </a:t>
          </a:r>
          <a:br>
            <a:rPr lang="en-US" sz="4000" dirty="0"/>
          </a:br>
          <a:r>
            <a:rPr lang="en-US" sz="4000" dirty="0"/>
            <a:t>“daytime” impact</a:t>
          </a:r>
        </a:p>
      </dgm:t>
    </dgm:pt>
    <dgm:pt modelId="{6A0E68B8-5D3C-0F47-BB0F-4907FD7ABD4E}" type="parTrans" cxnId="{C3A5EDCD-5E71-DB48-9E29-04E33E9322FA}">
      <dgm:prSet/>
      <dgm:spPr/>
      <dgm:t>
        <a:bodyPr/>
        <a:lstStyle/>
        <a:p>
          <a:endParaRPr lang="en-US"/>
        </a:p>
      </dgm:t>
    </dgm:pt>
    <dgm:pt modelId="{8F271945-C466-B54C-BC45-9ED8E5459A36}" type="sibTrans" cxnId="{C3A5EDCD-5E71-DB48-9E29-04E33E9322FA}">
      <dgm:prSet/>
      <dgm:spPr/>
      <dgm:t>
        <a:bodyPr/>
        <a:lstStyle/>
        <a:p>
          <a:endParaRPr lang="en-US"/>
        </a:p>
      </dgm:t>
    </dgm:pt>
    <dgm:pt modelId="{A749C298-1A85-3943-87E9-6A5DF686D401}" type="pres">
      <dgm:prSet presAssocID="{47B7EC7A-DAFB-9B4E-B854-336E9B978C3F}" presName="Name0" presStyleCnt="0">
        <dgm:presLayoutVars>
          <dgm:dir/>
          <dgm:resizeHandles val="exact"/>
        </dgm:presLayoutVars>
      </dgm:prSet>
      <dgm:spPr/>
    </dgm:pt>
    <dgm:pt modelId="{902F2BBC-8399-984D-BE36-E28589889B10}" type="pres">
      <dgm:prSet presAssocID="{B7BA93B5-6F12-8344-AD09-66474FF51274}" presName="node" presStyleLbl="node1" presStyleIdx="0" presStyleCnt="2" custScaleX="130361" custScaleY="100000" custLinFactNeighborX="-9987">
        <dgm:presLayoutVars>
          <dgm:bulletEnabled val="1"/>
        </dgm:presLayoutVars>
      </dgm:prSet>
      <dgm:spPr/>
    </dgm:pt>
    <dgm:pt modelId="{94DED8B6-97D4-1E41-B27D-1026EEE635AD}" type="pres">
      <dgm:prSet presAssocID="{B635C7C2-4A37-0B4F-A2BF-E98C95D18844}" presName="sibTrans" presStyleLbl="sibTrans2D1" presStyleIdx="0" presStyleCnt="1" custScaleX="18436"/>
      <dgm:spPr/>
    </dgm:pt>
    <dgm:pt modelId="{92095D8D-9D1F-7C4E-BD74-8983E0E22B09}" type="pres">
      <dgm:prSet presAssocID="{B635C7C2-4A37-0B4F-A2BF-E98C95D18844}" presName="connectorText" presStyleLbl="sibTrans2D1" presStyleIdx="0" presStyleCnt="1"/>
      <dgm:spPr/>
    </dgm:pt>
    <dgm:pt modelId="{BA91C631-4AC0-5240-B63D-6F78E353B8C0}" type="pres">
      <dgm:prSet presAssocID="{AB2547BC-023D-524F-B545-BA1F6341DE0A}" presName="node" presStyleLbl="node1" presStyleIdx="1" presStyleCnt="2" custScaleX="130361" custScaleY="100000" custLinFactNeighborX="-10395">
        <dgm:presLayoutVars>
          <dgm:bulletEnabled val="1"/>
        </dgm:presLayoutVars>
      </dgm:prSet>
      <dgm:spPr/>
    </dgm:pt>
  </dgm:ptLst>
  <dgm:cxnLst>
    <dgm:cxn modelId="{3A65B920-1E7B-EA41-898A-5DDD4B3133C0}" type="presOf" srcId="{B635C7C2-4A37-0B4F-A2BF-E98C95D18844}" destId="{94DED8B6-97D4-1E41-B27D-1026EEE635AD}" srcOrd="0" destOrd="0" presId="urn:microsoft.com/office/officeart/2005/8/layout/process1"/>
    <dgm:cxn modelId="{73BFFA4B-2B80-F042-AFC6-97DAA12B7F47}" type="presOf" srcId="{B635C7C2-4A37-0B4F-A2BF-E98C95D18844}" destId="{92095D8D-9D1F-7C4E-BD74-8983E0E22B09}" srcOrd="1" destOrd="0" presId="urn:microsoft.com/office/officeart/2005/8/layout/process1"/>
    <dgm:cxn modelId="{77E99D50-241F-F64C-8A4E-C2FC53C1E955}" type="presOf" srcId="{47B7EC7A-DAFB-9B4E-B854-336E9B978C3F}" destId="{A749C298-1A85-3943-87E9-6A5DF686D401}" srcOrd="0" destOrd="0" presId="urn:microsoft.com/office/officeart/2005/8/layout/process1"/>
    <dgm:cxn modelId="{446BA35D-0B7A-8743-8DC4-B62CEA109BC4}" type="presOf" srcId="{B7BA93B5-6F12-8344-AD09-66474FF51274}" destId="{902F2BBC-8399-984D-BE36-E28589889B10}" srcOrd="0" destOrd="0" presId="urn:microsoft.com/office/officeart/2005/8/layout/process1"/>
    <dgm:cxn modelId="{C3A5EDCD-5E71-DB48-9E29-04E33E9322FA}" srcId="{47B7EC7A-DAFB-9B4E-B854-336E9B978C3F}" destId="{AB2547BC-023D-524F-B545-BA1F6341DE0A}" srcOrd="1" destOrd="0" parTransId="{6A0E68B8-5D3C-0F47-BB0F-4907FD7ABD4E}" sibTransId="{8F271945-C466-B54C-BC45-9ED8E5459A36}"/>
    <dgm:cxn modelId="{DBAF65D3-5B82-2E4F-88A9-008B9CC2BBBA}" type="presOf" srcId="{AB2547BC-023D-524F-B545-BA1F6341DE0A}" destId="{BA91C631-4AC0-5240-B63D-6F78E353B8C0}" srcOrd="0" destOrd="0" presId="urn:microsoft.com/office/officeart/2005/8/layout/process1"/>
    <dgm:cxn modelId="{D4549FFE-A77F-1E46-97DF-3A4D6F776E52}" srcId="{47B7EC7A-DAFB-9B4E-B854-336E9B978C3F}" destId="{B7BA93B5-6F12-8344-AD09-66474FF51274}" srcOrd="0" destOrd="0" parTransId="{48FA8A01-8766-1844-B279-392B1D5CA0F1}" sibTransId="{B635C7C2-4A37-0B4F-A2BF-E98C95D18844}"/>
    <dgm:cxn modelId="{CC6426D8-9C00-4442-A495-8CB1B057DA0B}" type="presParOf" srcId="{A749C298-1A85-3943-87E9-6A5DF686D401}" destId="{902F2BBC-8399-984D-BE36-E28589889B10}" srcOrd="0" destOrd="0" presId="urn:microsoft.com/office/officeart/2005/8/layout/process1"/>
    <dgm:cxn modelId="{8B4EA01B-E26D-B14B-93A2-F94ED8BCFD8F}" type="presParOf" srcId="{A749C298-1A85-3943-87E9-6A5DF686D401}" destId="{94DED8B6-97D4-1E41-B27D-1026EEE635AD}" srcOrd="1" destOrd="0" presId="urn:microsoft.com/office/officeart/2005/8/layout/process1"/>
    <dgm:cxn modelId="{506239C6-8281-7240-A645-D490762D2EC1}" type="presParOf" srcId="{94DED8B6-97D4-1E41-B27D-1026EEE635AD}" destId="{92095D8D-9D1F-7C4E-BD74-8983E0E22B09}" srcOrd="0" destOrd="0" presId="urn:microsoft.com/office/officeart/2005/8/layout/process1"/>
    <dgm:cxn modelId="{315A289E-CEEB-D14D-8996-6331FBE309F7}" type="presParOf" srcId="{A749C298-1A85-3943-87E9-6A5DF686D401}" destId="{BA91C631-4AC0-5240-B63D-6F78E353B8C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2BBC-8399-984D-BE36-E28589889B10}">
      <dsp:nvSpPr>
        <dsp:cNvPr id="0" name=""/>
        <dsp:cNvSpPr/>
      </dsp:nvSpPr>
      <dsp:spPr>
        <a:xfrm>
          <a:off x="0" y="0"/>
          <a:ext cx="4955289" cy="18212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100000"/>
            </a:lnSpc>
            <a:spcBef>
              <a:spcPct val="0"/>
            </a:spcBef>
            <a:spcAft>
              <a:spcPct val="35000"/>
            </a:spcAft>
            <a:buNone/>
          </a:pPr>
          <a:r>
            <a:rPr lang="en-US" sz="4000" kern="1200" dirty="0"/>
            <a:t>To measure sleep disruption</a:t>
          </a:r>
        </a:p>
      </dsp:txBody>
      <dsp:txXfrm>
        <a:off x="53343" y="53343"/>
        <a:ext cx="4848603" cy="1714562"/>
      </dsp:txXfrm>
    </dsp:sp>
    <dsp:sp modelId="{94DED8B6-97D4-1E41-B27D-1026EEE635AD}">
      <dsp:nvSpPr>
        <dsp:cNvPr id="0" name=""/>
        <dsp:cNvSpPr/>
      </dsp:nvSpPr>
      <dsp:spPr>
        <a:xfrm>
          <a:off x="5267135" y="439274"/>
          <a:ext cx="65367" cy="942698"/>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267135" y="627814"/>
        <a:ext cx="45757" cy="565618"/>
      </dsp:txXfrm>
    </dsp:sp>
    <dsp:sp modelId="{BA91C631-4AC0-5240-B63D-6F78E353B8C0}">
      <dsp:nvSpPr>
        <dsp:cNvPr id="0" name=""/>
        <dsp:cNvSpPr/>
      </dsp:nvSpPr>
      <dsp:spPr>
        <a:xfrm>
          <a:off x="5624278" y="0"/>
          <a:ext cx="4955289" cy="18212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100000"/>
            </a:lnSpc>
            <a:spcBef>
              <a:spcPct val="0"/>
            </a:spcBef>
            <a:spcAft>
              <a:spcPct val="35000"/>
            </a:spcAft>
            <a:buNone/>
          </a:pPr>
          <a:r>
            <a:rPr lang="en-US" sz="4000" kern="1200" dirty="0"/>
            <a:t>To measure </a:t>
          </a:r>
          <a:br>
            <a:rPr lang="en-US" sz="4000" kern="1200" dirty="0"/>
          </a:br>
          <a:r>
            <a:rPr lang="en-US" sz="4000" kern="1200" dirty="0"/>
            <a:t>“daytime” impact</a:t>
          </a:r>
        </a:p>
      </dsp:txBody>
      <dsp:txXfrm>
        <a:off x="5677621" y="53343"/>
        <a:ext cx="4848603" cy="1714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ACC2B-9B56-2D46-BE62-6ACE9B52826F}"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DC861-05FF-2A48-B383-66D8B1C421DE}" type="slidenum">
              <a:rPr lang="en-US" smtClean="0"/>
              <a:t>‹#›</a:t>
            </a:fld>
            <a:endParaRPr lang="en-US"/>
          </a:p>
        </p:txBody>
      </p:sp>
    </p:spTree>
    <p:extLst>
      <p:ext uri="{BB962C8B-B14F-4D97-AF65-F5344CB8AC3E}">
        <p14:creationId xmlns:p14="http://schemas.microsoft.com/office/powerpoint/2010/main" val="427579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4710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83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495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395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499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1107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50278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570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81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1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6029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733628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Psychiatry/Video/program/106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Layout" Target="../diagrams/layout1.xml"/><Relationship Id="rId7" Type="http://schemas.openxmlformats.org/officeDocument/2006/relationships/image" Target="../media/image9.e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46EB-435D-43E9-9481-0945669ABA3F}"/>
              </a:ext>
            </a:extLst>
          </p:cNvPr>
          <p:cNvSpPr>
            <a:spLocks noGrp="1"/>
          </p:cNvSpPr>
          <p:nvPr>
            <p:ph type="title"/>
          </p:nvPr>
        </p:nvSpPr>
        <p:spPr>
          <a:xfrm>
            <a:off x="609601" y="1709738"/>
            <a:ext cx="10515600" cy="2852737"/>
          </a:xfrm>
        </p:spPr>
        <p:txBody>
          <a:bodyPr>
            <a:normAutofit/>
          </a:bodyPr>
          <a:lstStyle/>
          <a:p>
            <a:r>
              <a:rPr lang="en-US" dirty="0"/>
              <a:t>Utilizing Assessment Tools </a:t>
            </a:r>
            <a:br>
              <a:rPr lang="en-US" dirty="0"/>
            </a:br>
            <a:r>
              <a:rPr lang="en-US" dirty="0"/>
              <a:t>in Insomnia </a:t>
            </a:r>
          </a:p>
        </p:txBody>
      </p:sp>
      <p:sp>
        <p:nvSpPr>
          <p:cNvPr id="3" name="Subtitle 2">
            <a:extLst>
              <a:ext uri="{FF2B5EF4-FFF2-40B4-BE49-F238E27FC236}">
                <a16:creationId xmlns:a16="http://schemas.microsoft.com/office/drawing/2014/main" id="{D7E9F0FF-2669-4FD7-ADAD-60038F961A9F}"/>
              </a:ext>
            </a:extLst>
          </p:cNvPr>
          <p:cNvSpPr>
            <a:spLocks noGrp="1"/>
          </p:cNvSpPr>
          <p:nvPr>
            <p:ph type="body" idx="1"/>
          </p:nvPr>
        </p:nvSpPr>
        <p:spPr>
          <a:xfrm>
            <a:off x="609601" y="4589463"/>
            <a:ext cx="10515600" cy="1500187"/>
          </a:xfrm>
        </p:spPr>
        <p:txBody>
          <a:bodyPr>
            <a:normAutofit fontScale="77500" lnSpcReduction="20000"/>
          </a:bodyPr>
          <a:lstStyle/>
          <a:p>
            <a:r>
              <a:rPr lang="en-US" dirty="0"/>
              <a:t>Michael E. Yurcheshen, MD, FAASM</a:t>
            </a:r>
          </a:p>
          <a:p>
            <a:r>
              <a:rPr lang="en-US" dirty="0"/>
              <a:t>Associate Professor of Neurology and Medicine</a:t>
            </a:r>
          </a:p>
          <a:p>
            <a:r>
              <a:rPr lang="en-US" dirty="0"/>
              <a:t>University of Rochester School of Medicine and Dentistry</a:t>
            </a:r>
          </a:p>
          <a:p>
            <a:r>
              <a:rPr lang="en-US" dirty="0"/>
              <a:t>UR Medicine Sleep Center</a:t>
            </a:r>
          </a:p>
          <a:p>
            <a:r>
              <a:rPr lang="en-US" dirty="0"/>
              <a:t>Rochester, NY</a:t>
            </a:r>
          </a:p>
        </p:txBody>
      </p:sp>
    </p:spTree>
    <p:extLst>
      <p:ext uri="{BB962C8B-B14F-4D97-AF65-F5344CB8AC3E}">
        <p14:creationId xmlns:p14="http://schemas.microsoft.com/office/powerpoint/2010/main" val="18966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Insomnia Treatment Goals: Restful Nights and Productive Days </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importance of improving nighttime sleep difficulties and the positive impact this has on improving daytime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role of neurotransmitter systems involved in the sleep-wake 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assessment tools to clinically differentiate insomnia from episodes of poor sleep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current treatment options relative to their clinical impact in the management of both the nighttime and daytime symptoms of insomnia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E407-328B-4DDF-8B88-B4E27AB098A6}"/>
              </a:ext>
            </a:extLst>
          </p:cNvPr>
          <p:cNvSpPr>
            <a:spLocks noGrp="1"/>
          </p:cNvSpPr>
          <p:nvPr>
            <p:ph type="title"/>
          </p:nvPr>
        </p:nvSpPr>
        <p:spPr>
          <a:xfrm>
            <a:off x="609600" y="199505"/>
            <a:ext cx="10744200" cy="1185577"/>
          </a:xfrm>
        </p:spPr>
        <p:txBody>
          <a:bodyPr/>
          <a:lstStyle/>
          <a:p>
            <a:r>
              <a:rPr lang="en-US" dirty="0"/>
              <a:t>Why Use Assessment Tools?</a:t>
            </a:r>
          </a:p>
        </p:txBody>
      </p:sp>
      <p:graphicFrame>
        <p:nvGraphicFramePr>
          <p:cNvPr id="12" name="Content Placeholder 11">
            <a:extLst>
              <a:ext uri="{FF2B5EF4-FFF2-40B4-BE49-F238E27FC236}">
                <a16:creationId xmlns:a16="http://schemas.microsoft.com/office/drawing/2014/main" id="{CDF6F92F-8BA0-B052-FC40-0A4F8DAA0E21}"/>
              </a:ext>
            </a:extLst>
          </p:cNvPr>
          <p:cNvGraphicFramePr>
            <a:graphicFrameLocks noGrp="1"/>
          </p:cNvGraphicFramePr>
          <p:nvPr>
            <p:ph idx="1"/>
            <p:extLst>
              <p:ext uri="{D42A27DB-BD31-4B8C-83A1-F6EECF244321}">
                <p14:modId xmlns:p14="http://schemas.microsoft.com/office/powerpoint/2010/main" val="3453973953"/>
              </p:ext>
            </p:extLst>
          </p:nvPr>
        </p:nvGraphicFramePr>
        <p:xfrm>
          <a:off x="749300" y="4369487"/>
          <a:ext cx="11442700" cy="182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DCFD9484-5D75-81EF-C497-7B6BA48E9FBF}"/>
              </a:ext>
            </a:extLst>
          </p:cNvPr>
          <p:cNvPicPr>
            <a:picLocks noChangeAspect="1"/>
          </p:cNvPicPr>
          <p:nvPr/>
        </p:nvPicPr>
        <p:blipFill>
          <a:blip r:embed="rId7"/>
          <a:stretch>
            <a:fillRect/>
          </a:stretch>
        </p:blipFill>
        <p:spPr>
          <a:xfrm>
            <a:off x="1772911" y="1971861"/>
            <a:ext cx="2935014" cy="2140114"/>
          </a:xfrm>
          <a:prstGeom prst="rect">
            <a:avLst/>
          </a:prstGeom>
        </p:spPr>
      </p:pic>
      <p:pic>
        <p:nvPicPr>
          <p:cNvPr id="15" name="Picture 14">
            <a:extLst>
              <a:ext uri="{FF2B5EF4-FFF2-40B4-BE49-F238E27FC236}">
                <a16:creationId xmlns:a16="http://schemas.microsoft.com/office/drawing/2014/main" id="{9FE3A43C-4FB0-8043-1A38-1DCAA104E090}"/>
              </a:ext>
            </a:extLst>
          </p:cNvPr>
          <p:cNvPicPr>
            <a:picLocks noChangeAspect="1"/>
          </p:cNvPicPr>
          <p:nvPr/>
        </p:nvPicPr>
        <p:blipFill>
          <a:blip r:embed="rId8"/>
          <a:stretch>
            <a:fillRect/>
          </a:stretch>
        </p:blipFill>
        <p:spPr>
          <a:xfrm>
            <a:off x="7624917" y="1471579"/>
            <a:ext cx="2445840" cy="2640396"/>
          </a:xfrm>
          <a:prstGeom prst="rect">
            <a:avLst/>
          </a:prstGeom>
        </p:spPr>
      </p:pic>
    </p:spTree>
    <p:extLst>
      <p:ext uri="{BB962C8B-B14F-4D97-AF65-F5344CB8AC3E}">
        <p14:creationId xmlns:p14="http://schemas.microsoft.com/office/powerpoint/2010/main" val="289486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2BE6-FC64-4A93-8585-B91483B26AEB}"/>
              </a:ext>
            </a:extLst>
          </p:cNvPr>
          <p:cNvSpPr>
            <a:spLocks noGrp="1"/>
          </p:cNvSpPr>
          <p:nvPr>
            <p:ph type="title"/>
          </p:nvPr>
        </p:nvSpPr>
        <p:spPr>
          <a:xfrm>
            <a:off x="609600" y="199505"/>
            <a:ext cx="10744200" cy="1185577"/>
          </a:xfrm>
        </p:spPr>
        <p:txBody>
          <a:bodyPr/>
          <a:lstStyle/>
          <a:p>
            <a:r>
              <a:rPr lang="en-US" dirty="0"/>
              <a:t>What We Don’t Use</a:t>
            </a:r>
          </a:p>
        </p:txBody>
      </p:sp>
      <p:grpSp>
        <p:nvGrpSpPr>
          <p:cNvPr id="3" name="Group 2">
            <a:extLst>
              <a:ext uri="{FF2B5EF4-FFF2-40B4-BE49-F238E27FC236}">
                <a16:creationId xmlns:a16="http://schemas.microsoft.com/office/drawing/2014/main" id="{CB3C7D71-BF9E-810E-E15D-B55FCA13AFFC}"/>
              </a:ext>
            </a:extLst>
          </p:cNvPr>
          <p:cNvGrpSpPr/>
          <p:nvPr/>
        </p:nvGrpSpPr>
        <p:grpSpPr>
          <a:xfrm>
            <a:off x="6096000" y="1560686"/>
            <a:ext cx="4984713" cy="4036065"/>
            <a:chOff x="6083969" y="2269131"/>
            <a:chExt cx="4984713" cy="4036065"/>
          </a:xfrm>
        </p:grpSpPr>
        <p:sp>
          <p:nvSpPr>
            <p:cNvPr id="4" name="Freeform 3">
              <a:extLst>
                <a:ext uri="{FF2B5EF4-FFF2-40B4-BE49-F238E27FC236}">
                  <a16:creationId xmlns:a16="http://schemas.microsoft.com/office/drawing/2014/main" id="{AF8E5E01-E0C7-2839-69F1-E270DC4E5C0D}"/>
                </a:ext>
              </a:extLst>
            </p:cNvPr>
            <p:cNvSpPr/>
            <p:nvPr/>
          </p:nvSpPr>
          <p:spPr>
            <a:xfrm>
              <a:off x="6413466" y="2269131"/>
              <a:ext cx="4655216" cy="1808892"/>
            </a:xfrm>
            <a:custGeom>
              <a:avLst/>
              <a:gdLst>
                <a:gd name="connsiteX0" fmla="*/ 0 w 4655216"/>
                <a:gd name="connsiteY0" fmla="*/ 180889 h 1808892"/>
                <a:gd name="connsiteX1" fmla="*/ 180889 w 4655216"/>
                <a:gd name="connsiteY1" fmla="*/ 0 h 1808892"/>
                <a:gd name="connsiteX2" fmla="*/ 4474327 w 4655216"/>
                <a:gd name="connsiteY2" fmla="*/ 0 h 1808892"/>
                <a:gd name="connsiteX3" fmla="*/ 4655216 w 4655216"/>
                <a:gd name="connsiteY3" fmla="*/ 180889 h 1808892"/>
                <a:gd name="connsiteX4" fmla="*/ 4655216 w 4655216"/>
                <a:gd name="connsiteY4" fmla="*/ 1628003 h 1808892"/>
                <a:gd name="connsiteX5" fmla="*/ 4474327 w 4655216"/>
                <a:gd name="connsiteY5" fmla="*/ 1808892 h 1808892"/>
                <a:gd name="connsiteX6" fmla="*/ 180889 w 4655216"/>
                <a:gd name="connsiteY6" fmla="*/ 1808892 h 1808892"/>
                <a:gd name="connsiteX7" fmla="*/ 0 w 4655216"/>
                <a:gd name="connsiteY7" fmla="*/ 1628003 h 1808892"/>
                <a:gd name="connsiteX8" fmla="*/ 0 w 4655216"/>
                <a:gd name="connsiteY8" fmla="*/ 180889 h 18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5216" h="1808892">
                  <a:moveTo>
                    <a:pt x="0" y="180889"/>
                  </a:moveTo>
                  <a:cubicBezTo>
                    <a:pt x="0" y="80987"/>
                    <a:pt x="80987" y="0"/>
                    <a:pt x="180889" y="0"/>
                  </a:cubicBezTo>
                  <a:lnTo>
                    <a:pt x="4474327" y="0"/>
                  </a:lnTo>
                  <a:cubicBezTo>
                    <a:pt x="4574229" y="0"/>
                    <a:pt x="4655216" y="80987"/>
                    <a:pt x="4655216" y="180889"/>
                  </a:cubicBezTo>
                  <a:lnTo>
                    <a:pt x="4655216" y="1628003"/>
                  </a:lnTo>
                  <a:cubicBezTo>
                    <a:pt x="4655216" y="1727905"/>
                    <a:pt x="4574229" y="1808892"/>
                    <a:pt x="4474327" y="1808892"/>
                  </a:cubicBezTo>
                  <a:lnTo>
                    <a:pt x="180889" y="1808892"/>
                  </a:lnTo>
                  <a:cubicBezTo>
                    <a:pt x="80987" y="1808892"/>
                    <a:pt x="0" y="1727905"/>
                    <a:pt x="0" y="1628003"/>
                  </a:cubicBezTo>
                  <a:lnTo>
                    <a:pt x="0" y="180889"/>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5381" tIns="205381" rIns="205381" bIns="205381" numCol="1" spcCol="1270" anchor="ctr" anchorCtr="0">
              <a:noAutofit/>
            </a:bodyPr>
            <a:lstStyle/>
            <a:p>
              <a:pPr marL="0" lvl="0" indent="0" algn="ctr" defTabSz="1778000">
                <a:lnSpc>
                  <a:spcPct val="90000"/>
                </a:lnSpc>
                <a:spcBef>
                  <a:spcPct val="0"/>
                </a:spcBef>
                <a:spcAft>
                  <a:spcPct val="35000"/>
                </a:spcAft>
                <a:buNone/>
              </a:pPr>
              <a:r>
                <a:rPr lang="en-US" sz="4000" kern="1200" dirty="0"/>
                <a:t>Polysomnography</a:t>
              </a:r>
            </a:p>
          </p:txBody>
        </p:sp>
        <p:sp>
          <p:nvSpPr>
            <p:cNvPr id="5" name="Freeform 4">
              <a:extLst>
                <a:ext uri="{FF2B5EF4-FFF2-40B4-BE49-F238E27FC236}">
                  <a16:creationId xmlns:a16="http://schemas.microsoft.com/office/drawing/2014/main" id="{E7DD781F-2BC1-19A4-3862-10F8A4CF3382}"/>
                </a:ext>
              </a:extLst>
            </p:cNvPr>
            <p:cNvSpPr/>
            <p:nvPr/>
          </p:nvSpPr>
          <p:spPr>
            <a:xfrm>
              <a:off x="6083969" y="4962072"/>
              <a:ext cx="60307" cy="877354"/>
            </a:xfrm>
            <a:custGeom>
              <a:avLst/>
              <a:gdLst>
                <a:gd name="connsiteX0" fmla="*/ 0 w 60307"/>
                <a:gd name="connsiteY0" fmla="*/ 175471 h 877354"/>
                <a:gd name="connsiteX1" fmla="*/ 30154 w 60307"/>
                <a:gd name="connsiteY1" fmla="*/ 175471 h 877354"/>
                <a:gd name="connsiteX2" fmla="*/ 30154 w 60307"/>
                <a:gd name="connsiteY2" fmla="*/ 0 h 877354"/>
                <a:gd name="connsiteX3" fmla="*/ 60307 w 60307"/>
                <a:gd name="connsiteY3" fmla="*/ 438677 h 877354"/>
                <a:gd name="connsiteX4" fmla="*/ 30154 w 60307"/>
                <a:gd name="connsiteY4" fmla="*/ 877354 h 877354"/>
                <a:gd name="connsiteX5" fmla="*/ 30154 w 60307"/>
                <a:gd name="connsiteY5" fmla="*/ 701883 h 877354"/>
                <a:gd name="connsiteX6" fmla="*/ 0 w 60307"/>
                <a:gd name="connsiteY6" fmla="*/ 701883 h 877354"/>
                <a:gd name="connsiteX7" fmla="*/ 0 w 60307"/>
                <a:gd name="connsiteY7" fmla="*/ 175471 h 87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07" h="877354">
                  <a:moveTo>
                    <a:pt x="0" y="175471"/>
                  </a:moveTo>
                  <a:lnTo>
                    <a:pt x="30154" y="175471"/>
                  </a:lnTo>
                  <a:lnTo>
                    <a:pt x="30154" y="0"/>
                  </a:lnTo>
                  <a:lnTo>
                    <a:pt x="60307" y="438677"/>
                  </a:lnTo>
                  <a:lnTo>
                    <a:pt x="30154" y="877354"/>
                  </a:lnTo>
                  <a:lnTo>
                    <a:pt x="30154" y="701883"/>
                  </a:lnTo>
                  <a:lnTo>
                    <a:pt x="0" y="701883"/>
                  </a:lnTo>
                  <a:lnTo>
                    <a:pt x="0" y="175471"/>
                  </a:lnTo>
                  <a:close/>
                </a:path>
              </a:pathLst>
            </a:custGeom>
            <a:solidFill>
              <a:schemeClr val="bg1"/>
            </a:solidFill>
          </p:spPr>
          <p:style>
            <a:lnRef idx="0">
              <a:schemeClr val="accent2">
                <a:tint val="60000"/>
                <a:hueOff val="0"/>
                <a:satOff val="0"/>
                <a:lumOff val="0"/>
                <a:alphaOff val="0"/>
              </a:schemeClr>
            </a:lnRef>
            <a:fillRef idx="3">
              <a:scrgbClr r="0" g="0" b="0"/>
            </a:fillRef>
            <a:effectRef idx="2">
              <a:schemeClr val="accent2">
                <a:tint val="60000"/>
                <a:hueOff val="0"/>
                <a:satOff val="0"/>
                <a:lumOff val="0"/>
                <a:alphaOff val="0"/>
              </a:schemeClr>
            </a:effectRef>
            <a:fontRef idx="minor">
              <a:schemeClr val="lt1"/>
            </a:fontRef>
          </p:style>
          <p:txBody>
            <a:bodyPr spcFirstLastPara="0" vert="horz" wrap="square" lIns="0" tIns="175471" rIns="18092" bIns="175471" numCol="1" spcCol="1270" anchor="ctr" anchorCtr="0">
              <a:noAutofit/>
            </a:bodyPr>
            <a:lstStyle/>
            <a:p>
              <a:pPr marL="0" lvl="0" indent="0" algn="ctr" defTabSz="1778000">
                <a:lnSpc>
                  <a:spcPct val="90000"/>
                </a:lnSpc>
                <a:spcBef>
                  <a:spcPct val="0"/>
                </a:spcBef>
                <a:spcAft>
                  <a:spcPct val="35000"/>
                </a:spcAft>
                <a:buNone/>
              </a:pPr>
              <a:endParaRPr lang="en-US" sz="4000" kern="1200">
                <a:solidFill>
                  <a:schemeClr val="bg1"/>
                </a:solidFill>
              </a:endParaRPr>
            </a:p>
          </p:txBody>
        </p:sp>
        <p:sp>
          <p:nvSpPr>
            <p:cNvPr id="6" name="Freeform 5">
              <a:extLst>
                <a:ext uri="{FF2B5EF4-FFF2-40B4-BE49-F238E27FC236}">
                  <a16:creationId xmlns:a16="http://schemas.microsoft.com/office/drawing/2014/main" id="{03705764-AA29-CC3B-8E65-641486CADF29}"/>
                </a:ext>
              </a:extLst>
            </p:cNvPr>
            <p:cNvSpPr/>
            <p:nvPr/>
          </p:nvSpPr>
          <p:spPr>
            <a:xfrm>
              <a:off x="6413466" y="4496304"/>
              <a:ext cx="4655216" cy="1808892"/>
            </a:xfrm>
            <a:custGeom>
              <a:avLst/>
              <a:gdLst>
                <a:gd name="connsiteX0" fmla="*/ 0 w 4655216"/>
                <a:gd name="connsiteY0" fmla="*/ 180889 h 1808892"/>
                <a:gd name="connsiteX1" fmla="*/ 180889 w 4655216"/>
                <a:gd name="connsiteY1" fmla="*/ 0 h 1808892"/>
                <a:gd name="connsiteX2" fmla="*/ 4474327 w 4655216"/>
                <a:gd name="connsiteY2" fmla="*/ 0 h 1808892"/>
                <a:gd name="connsiteX3" fmla="*/ 4655216 w 4655216"/>
                <a:gd name="connsiteY3" fmla="*/ 180889 h 1808892"/>
                <a:gd name="connsiteX4" fmla="*/ 4655216 w 4655216"/>
                <a:gd name="connsiteY4" fmla="*/ 1628003 h 1808892"/>
                <a:gd name="connsiteX5" fmla="*/ 4474327 w 4655216"/>
                <a:gd name="connsiteY5" fmla="*/ 1808892 h 1808892"/>
                <a:gd name="connsiteX6" fmla="*/ 180889 w 4655216"/>
                <a:gd name="connsiteY6" fmla="*/ 1808892 h 1808892"/>
                <a:gd name="connsiteX7" fmla="*/ 0 w 4655216"/>
                <a:gd name="connsiteY7" fmla="*/ 1628003 h 1808892"/>
                <a:gd name="connsiteX8" fmla="*/ 0 w 4655216"/>
                <a:gd name="connsiteY8" fmla="*/ 180889 h 18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5216" h="1808892">
                  <a:moveTo>
                    <a:pt x="0" y="180889"/>
                  </a:moveTo>
                  <a:cubicBezTo>
                    <a:pt x="0" y="80987"/>
                    <a:pt x="80987" y="0"/>
                    <a:pt x="180889" y="0"/>
                  </a:cubicBezTo>
                  <a:lnTo>
                    <a:pt x="4474327" y="0"/>
                  </a:lnTo>
                  <a:cubicBezTo>
                    <a:pt x="4574229" y="0"/>
                    <a:pt x="4655216" y="80987"/>
                    <a:pt x="4655216" y="180889"/>
                  </a:cubicBezTo>
                  <a:lnTo>
                    <a:pt x="4655216" y="1628003"/>
                  </a:lnTo>
                  <a:cubicBezTo>
                    <a:pt x="4655216" y="1727905"/>
                    <a:pt x="4574229" y="1808892"/>
                    <a:pt x="4474327" y="1808892"/>
                  </a:cubicBezTo>
                  <a:lnTo>
                    <a:pt x="180889" y="1808892"/>
                  </a:lnTo>
                  <a:cubicBezTo>
                    <a:pt x="80987" y="1808892"/>
                    <a:pt x="0" y="1727905"/>
                    <a:pt x="0" y="1628003"/>
                  </a:cubicBezTo>
                  <a:lnTo>
                    <a:pt x="0" y="180889"/>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5381" tIns="205381" rIns="205381" bIns="205381" numCol="1" spcCol="1270" anchor="ctr" anchorCtr="0">
              <a:noAutofit/>
            </a:bodyPr>
            <a:lstStyle/>
            <a:p>
              <a:pPr marL="0" lvl="0" indent="0" algn="ctr" defTabSz="1778000">
                <a:lnSpc>
                  <a:spcPct val="100000"/>
                </a:lnSpc>
                <a:spcBef>
                  <a:spcPct val="0"/>
                </a:spcBef>
                <a:spcAft>
                  <a:spcPct val="35000"/>
                </a:spcAft>
                <a:buNone/>
              </a:pPr>
              <a:r>
                <a:rPr lang="en-US" sz="4000" kern="1200"/>
                <a:t>Home Sleep Apnea Testing</a:t>
              </a:r>
              <a:endParaRPr lang="en-US" sz="4000" kern="1200" dirty="0"/>
            </a:p>
          </p:txBody>
        </p:sp>
      </p:grpSp>
      <p:pic>
        <p:nvPicPr>
          <p:cNvPr id="11" name="Picture 10">
            <a:extLst>
              <a:ext uri="{FF2B5EF4-FFF2-40B4-BE49-F238E27FC236}">
                <a16:creationId xmlns:a16="http://schemas.microsoft.com/office/drawing/2014/main" id="{881AA0CA-EC56-EF99-4267-053BD21A9F35}"/>
              </a:ext>
            </a:extLst>
          </p:cNvPr>
          <p:cNvPicPr>
            <a:picLocks noChangeAspect="1"/>
          </p:cNvPicPr>
          <p:nvPr/>
        </p:nvPicPr>
        <p:blipFill>
          <a:blip r:embed="rId2"/>
          <a:stretch>
            <a:fillRect/>
          </a:stretch>
        </p:blipFill>
        <p:spPr>
          <a:xfrm>
            <a:off x="1798473" y="2238322"/>
            <a:ext cx="2582561" cy="3099074"/>
          </a:xfrm>
          <a:prstGeom prst="rect">
            <a:avLst/>
          </a:prstGeom>
        </p:spPr>
      </p:pic>
      <p:pic>
        <p:nvPicPr>
          <p:cNvPr id="12" name="Picture 11">
            <a:extLst>
              <a:ext uri="{FF2B5EF4-FFF2-40B4-BE49-F238E27FC236}">
                <a16:creationId xmlns:a16="http://schemas.microsoft.com/office/drawing/2014/main" id="{7D9A648E-2B8A-E7B4-9930-A211EB71CDC9}"/>
              </a:ext>
            </a:extLst>
          </p:cNvPr>
          <p:cNvPicPr>
            <a:picLocks noChangeAspect="1"/>
          </p:cNvPicPr>
          <p:nvPr/>
        </p:nvPicPr>
        <p:blipFill>
          <a:blip r:embed="rId3"/>
          <a:stretch>
            <a:fillRect/>
          </a:stretch>
        </p:blipFill>
        <p:spPr>
          <a:xfrm>
            <a:off x="4215068" y="2565602"/>
            <a:ext cx="1028488" cy="1028488"/>
          </a:xfrm>
          <a:prstGeom prst="rect">
            <a:avLst/>
          </a:prstGeom>
        </p:spPr>
      </p:pic>
    </p:spTree>
    <p:extLst>
      <p:ext uri="{BB962C8B-B14F-4D97-AF65-F5344CB8AC3E}">
        <p14:creationId xmlns:p14="http://schemas.microsoft.com/office/powerpoint/2010/main" val="167269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5626-358A-4B9A-A0CE-BC019CDC7411}"/>
              </a:ext>
            </a:extLst>
          </p:cNvPr>
          <p:cNvSpPr>
            <a:spLocks noGrp="1"/>
          </p:cNvSpPr>
          <p:nvPr>
            <p:ph type="title"/>
          </p:nvPr>
        </p:nvSpPr>
        <p:spPr>
          <a:xfrm>
            <a:off x="609600" y="199505"/>
            <a:ext cx="10744200" cy="1185577"/>
          </a:xfrm>
        </p:spPr>
        <p:txBody>
          <a:bodyPr/>
          <a:lstStyle/>
          <a:p>
            <a:r>
              <a:rPr lang="en-US" dirty="0"/>
              <a:t>Subjective Questionnaires</a:t>
            </a:r>
          </a:p>
        </p:txBody>
      </p:sp>
      <p:sp>
        <p:nvSpPr>
          <p:cNvPr id="3" name="Content Placeholder 2">
            <a:extLst>
              <a:ext uri="{FF2B5EF4-FFF2-40B4-BE49-F238E27FC236}">
                <a16:creationId xmlns:a16="http://schemas.microsoft.com/office/drawing/2014/main" id="{FA36D3CF-2174-452C-BABB-D936E67CC758}"/>
              </a:ext>
            </a:extLst>
          </p:cNvPr>
          <p:cNvSpPr>
            <a:spLocks noGrp="1"/>
          </p:cNvSpPr>
          <p:nvPr>
            <p:ph idx="1"/>
          </p:nvPr>
        </p:nvSpPr>
        <p:spPr>
          <a:xfrm>
            <a:off x="609600" y="1477963"/>
            <a:ext cx="4725111" cy="3144837"/>
          </a:xfrm>
        </p:spPr>
        <p:txBody>
          <a:bodyPr/>
          <a:lstStyle/>
          <a:p>
            <a:r>
              <a:rPr lang="en-US" dirty="0"/>
              <a:t>Sleep Diaries</a:t>
            </a:r>
          </a:p>
          <a:p>
            <a:r>
              <a:rPr lang="en-US" dirty="0"/>
              <a:t>Insomnia Severity Index</a:t>
            </a:r>
          </a:p>
          <a:p>
            <a:r>
              <a:rPr lang="en-US" dirty="0"/>
              <a:t>Epworth Sleepiness Scale</a:t>
            </a:r>
          </a:p>
          <a:p>
            <a:endParaRPr lang="en-US" dirty="0"/>
          </a:p>
        </p:txBody>
      </p:sp>
      <p:pic>
        <p:nvPicPr>
          <p:cNvPr id="5" name="Picture 4">
            <a:extLst>
              <a:ext uri="{FF2B5EF4-FFF2-40B4-BE49-F238E27FC236}">
                <a16:creationId xmlns:a16="http://schemas.microsoft.com/office/drawing/2014/main" id="{2F2F8A7E-4450-4D16-8003-F6F21DB1F472}"/>
              </a:ext>
            </a:extLst>
          </p:cNvPr>
          <p:cNvPicPr>
            <a:picLocks noChangeAspect="1"/>
          </p:cNvPicPr>
          <p:nvPr/>
        </p:nvPicPr>
        <p:blipFill>
          <a:blip r:embed="rId2"/>
          <a:stretch>
            <a:fillRect/>
          </a:stretch>
        </p:blipFill>
        <p:spPr>
          <a:xfrm>
            <a:off x="5334711" y="1165388"/>
            <a:ext cx="6476289" cy="4527224"/>
          </a:xfrm>
          <a:prstGeom prst="rect">
            <a:avLst/>
          </a:prstGeom>
        </p:spPr>
      </p:pic>
      <p:sp>
        <p:nvSpPr>
          <p:cNvPr id="12" name="Footer Placeholder 1">
            <a:extLst>
              <a:ext uri="{FF2B5EF4-FFF2-40B4-BE49-F238E27FC236}">
                <a16:creationId xmlns:a16="http://schemas.microsoft.com/office/drawing/2014/main" id="{E7515D35-E4F9-3E35-24FF-C69832BBCACC}"/>
              </a:ext>
            </a:extLst>
          </p:cNvPr>
          <p:cNvSpPr txBox="1">
            <a:spLocks/>
          </p:cNvSpPr>
          <p:nvPr/>
        </p:nvSpPr>
        <p:spPr>
          <a:xfrm>
            <a:off x="609601" y="6023114"/>
            <a:ext cx="8285922" cy="7753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arenR"/>
            </a:pPr>
            <a:r>
              <a:rPr lang="en-US" sz="1100" dirty="0">
                <a:solidFill>
                  <a:schemeClr val="tx1">
                    <a:lumMod val="60000"/>
                    <a:lumOff val="40000"/>
                  </a:schemeClr>
                </a:solidFill>
              </a:rPr>
              <a:t>https://</a:t>
            </a:r>
            <a:r>
              <a:rPr lang="en-US" sz="1100" dirty="0" err="1">
                <a:solidFill>
                  <a:schemeClr val="tx1">
                    <a:lumMod val="60000"/>
                    <a:lumOff val="40000"/>
                  </a:schemeClr>
                </a:solidFill>
              </a:rPr>
              <a:t>drcolleencarney.com</a:t>
            </a:r>
            <a:r>
              <a:rPr lang="en-US" sz="1100" dirty="0">
                <a:solidFill>
                  <a:schemeClr val="tx1">
                    <a:lumMod val="60000"/>
                    <a:lumOff val="40000"/>
                  </a:schemeClr>
                </a:solidFill>
              </a:rPr>
              <a:t>/wp-content/uploads/2013/10/Final-CSD-Morning-only-with-</a:t>
            </a:r>
            <a:r>
              <a:rPr lang="en-US" sz="1100" dirty="0" err="1">
                <a:solidFill>
                  <a:schemeClr val="tx1">
                    <a:lumMod val="60000"/>
                    <a:lumOff val="40000"/>
                  </a:schemeClr>
                </a:solidFill>
              </a:rPr>
              <a:t>instructions.pdf</a:t>
            </a:r>
            <a:r>
              <a:rPr lang="en-US" sz="1100" dirty="0">
                <a:solidFill>
                  <a:schemeClr val="tx1">
                    <a:lumMod val="60000"/>
                    <a:lumOff val="40000"/>
                  </a:schemeClr>
                </a:solidFill>
              </a:rPr>
              <a:t>. Accessed 8/11/23.</a:t>
            </a:r>
          </a:p>
          <a:p>
            <a:pPr marL="342900" indent="-342900">
              <a:buAutoNum type="arabicParenR"/>
            </a:pPr>
            <a:r>
              <a:rPr lang="en-US" sz="1100" dirty="0">
                <a:solidFill>
                  <a:schemeClr val="tx1">
                    <a:lumMod val="60000"/>
                    <a:lumOff val="40000"/>
                  </a:schemeClr>
                </a:solidFill>
              </a:rPr>
              <a:t>Bastien CH, </a:t>
            </a:r>
            <a:r>
              <a:rPr lang="en-US" sz="1100" dirty="0" err="1">
                <a:solidFill>
                  <a:schemeClr val="tx1">
                    <a:lumMod val="60000"/>
                    <a:lumOff val="40000"/>
                  </a:schemeClr>
                </a:solidFill>
              </a:rPr>
              <a:t>Vallières</a:t>
            </a:r>
            <a:r>
              <a:rPr lang="en-US" sz="1100" dirty="0">
                <a:solidFill>
                  <a:schemeClr val="tx1">
                    <a:lumMod val="60000"/>
                    <a:lumOff val="40000"/>
                  </a:schemeClr>
                </a:solidFill>
              </a:rPr>
              <a:t>, A, Morin CM. Validation of the insomnia severity index as an outcome measure for insomnia research. </a:t>
            </a:r>
            <a:r>
              <a:rPr lang="en-US" sz="1100" i="1" dirty="0">
                <a:solidFill>
                  <a:schemeClr val="tx1">
                    <a:lumMod val="60000"/>
                    <a:lumOff val="40000"/>
                  </a:schemeClr>
                </a:solidFill>
              </a:rPr>
              <a:t>Sleep Medicine, </a:t>
            </a:r>
            <a:r>
              <a:rPr lang="en-US" sz="1100" dirty="0">
                <a:solidFill>
                  <a:schemeClr val="tx1">
                    <a:lumMod val="60000"/>
                    <a:lumOff val="40000"/>
                  </a:schemeClr>
                </a:solidFill>
              </a:rPr>
              <a:t>2001; 2:297–307.</a:t>
            </a:r>
          </a:p>
          <a:p>
            <a:pPr marL="342900" indent="-342900">
              <a:buAutoNum type="arabicParenR"/>
            </a:pPr>
            <a:r>
              <a:rPr lang="en-US" sz="1100" dirty="0">
                <a:solidFill>
                  <a:schemeClr val="tx1">
                    <a:lumMod val="60000"/>
                    <a:lumOff val="40000"/>
                  </a:schemeClr>
                </a:solidFill>
              </a:rPr>
              <a:t>Johns MW. A new method for measuring daytime sleepiness: the Epworth Sleepiness Scale. </a:t>
            </a:r>
            <a:r>
              <a:rPr lang="en-US" sz="1100" i="1" dirty="0">
                <a:solidFill>
                  <a:schemeClr val="tx1">
                    <a:lumMod val="60000"/>
                    <a:lumOff val="40000"/>
                  </a:schemeClr>
                </a:solidFill>
              </a:rPr>
              <a:t>Sleep</a:t>
            </a:r>
            <a:r>
              <a:rPr lang="en-US" sz="1100" dirty="0">
                <a:solidFill>
                  <a:schemeClr val="tx1">
                    <a:lumMod val="60000"/>
                    <a:lumOff val="40000"/>
                  </a:schemeClr>
                </a:solidFill>
              </a:rPr>
              <a:t>, 1991; 14: 50-55.</a:t>
            </a:r>
          </a:p>
        </p:txBody>
      </p:sp>
    </p:spTree>
    <p:extLst>
      <p:ext uri="{BB962C8B-B14F-4D97-AF65-F5344CB8AC3E}">
        <p14:creationId xmlns:p14="http://schemas.microsoft.com/office/powerpoint/2010/main" val="55531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F9B3-F862-48B6-ADB0-C079EB89E716}"/>
              </a:ext>
            </a:extLst>
          </p:cNvPr>
          <p:cNvSpPr>
            <a:spLocks noGrp="1"/>
          </p:cNvSpPr>
          <p:nvPr>
            <p:ph type="title"/>
          </p:nvPr>
        </p:nvSpPr>
        <p:spPr>
          <a:xfrm>
            <a:off x="609600" y="199505"/>
            <a:ext cx="10744200" cy="1185577"/>
          </a:xfrm>
        </p:spPr>
        <p:txBody>
          <a:bodyPr/>
          <a:lstStyle/>
          <a:p>
            <a:r>
              <a:rPr lang="en-US" dirty="0"/>
              <a:t>Objective Tests</a:t>
            </a:r>
          </a:p>
        </p:txBody>
      </p:sp>
      <p:pic>
        <p:nvPicPr>
          <p:cNvPr id="6" name="Picture 5">
            <a:extLst>
              <a:ext uri="{FF2B5EF4-FFF2-40B4-BE49-F238E27FC236}">
                <a16:creationId xmlns:a16="http://schemas.microsoft.com/office/drawing/2014/main" id="{A538552B-1010-48D6-AB61-BA7F36F0E079}"/>
              </a:ext>
            </a:extLst>
          </p:cNvPr>
          <p:cNvPicPr>
            <a:picLocks noChangeAspect="1"/>
          </p:cNvPicPr>
          <p:nvPr/>
        </p:nvPicPr>
        <p:blipFill>
          <a:blip r:embed="rId2"/>
          <a:stretch>
            <a:fillRect/>
          </a:stretch>
        </p:blipFill>
        <p:spPr>
          <a:xfrm>
            <a:off x="7878457" y="1232426"/>
            <a:ext cx="3703943" cy="3921822"/>
          </a:xfrm>
          <a:prstGeom prst="rect">
            <a:avLst/>
          </a:prstGeom>
        </p:spPr>
      </p:pic>
      <p:sp>
        <p:nvSpPr>
          <p:cNvPr id="5" name="Footer Placeholder 1">
            <a:extLst>
              <a:ext uri="{FF2B5EF4-FFF2-40B4-BE49-F238E27FC236}">
                <a16:creationId xmlns:a16="http://schemas.microsoft.com/office/drawing/2014/main" id="{B6EFA5D1-8D91-E151-ED27-222D4865F579}"/>
              </a:ext>
            </a:extLst>
          </p:cNvPr>
          <p:cNvSpPr txBox="1">
            <a:spLocks/>
          </p:cNvSpPr>
          <p:nvPr/>
        </p:nvSpPr>
        <p:spPr>
          <a:xfrm>
            <a:off x="609600" y="5883127"/>
            <a:ext cx="8464825" cy="7753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arenR"/>
            </a:pPr>
            <a:r>
              <a:rPr lang="en-US" sz="1100" dirty="0">
                <a:solidFill>
                  <a:schemeClr val="tx1">
                    <a:lumMod val="60000"/>
                    <a:lumOff val="40000"/>
                  </a:schemeClr>
                </a:solidFill>
              </a:rPr>
              <a:t>Foster FG, Kupfer D, Weiss G, </a:t>
            </a:r>
            <a:r>
              <a:rPr lang="en-US" sz="1100" dirty="0" err="1">
                <a:solidFill>
                  <a:schemeClr val="tx1">
                    <a:lumMod val="60000"/>
                    <a:lumOff val="40000"/>
                  </a:schemeClr>
                </a:solidFill>
              </a:rPr>
              <a:t>Lipponen</a:t>
            </a:r>
            <a:r>
              <a:rPr lang="en-US" sz="1100" dirty="0">
                <a:solidFill>
                  <a:schemeClr val="tx1">
                    <a:lumMod val="60000"/>
                    <a:lumOff val="40000"/>
                  </a:schemeClr>
                </a:solidFill>
              </a:rPr>
              <a:t> V, McPartland R, Delgado J. Mobility recording and cycle research in neuropsychiatry</a:t>
            </a:r>
            <a:r>
              <a:rPr lang="en-US" sz="1100" i="1" dirty="0">
                <a:solidFill>
                  <a:schemeClr val="tx1">
                    <a:lumMod val="60000"/>
                    <a:lumOff val="40000"/>
                  </a:schemeClr>
                </a:solidFill>
              </a:rPr>
              <a:t>. J </a:t>
            </a:r>
            <a:r>
              <a:rPr lang="en-US" sz="1100" i="1" dirty="0" err="1">
                <a:solidFill>
                  <a:schemeClr val="tx1">
                    <a:lumMod val="60000"/>
                    <a:lumOff val="40000"/>
                  </a:schemeClr>
                </a:solidFill>
              </a:rPr>
              <a:t>Interdiscipl</a:t>
            </a:r>
            <a:r>
              <a:rPr lang="en-US" sz="1100" i="1" dirty="0">
                <a:solidFill>
                  <a:schemeClr val="tx1">
                    <a:lumMod val="60000"/>
                    <a:lumOff val="40000"/>
                  </a:schemeClr>
                </a:solidFill>
              </a:rPr>
              <a:t> Cycle Res</a:t>
            </a:r>
            <a:r>
              <a:rPr lang="en-US" sz="1100" dirty="0">
                <a:solidFill>
                  <a:schemeClr val="tx1">
                    <a:lumMod val="60000"/>
                    <a:lumOff val="40000"/>
                  </a:schemeClr>
                </a:solidFill>
              </a:rPr>
              <a:t>, 1972; 3:61–72.</a:t>
            </a:r>
          </a:p>
          <a:p>
            <a:pPr marL="342900" indent="-342900">
              <a:buAutoNum type="arabicParenR" startAt="2"/>
            </a:pPr>
            <a:r>
              <a:rPr lang="en-US" sz="1100" dirty="0" err="1">
                <a:solidFill>
                  <a:schemeClr val="tx1">
                    <a:lumMod val="60000"/>
                    <a:lumOff val="40000"/>
                  </a:schemeClr>
                </a:solidFill>
              </a:rPr>
              <a:t>Dinges</a:t>
            </a:r>
            <a:r>
              <a:rPr lang="en-US" sz="1100" dirty="0">
                <a:solidFill>
                  <a:schemeClr val="tx1">
                    <a:lumMod val="60000"/>
                    <a:lumOff val="40000"/>
                  </a:schemeClr>
                </a:solidFill>
              </a:rPr>
              <a:t> DI, Powell JW. Microcomputer analysis of performance on a portable, simple visual RT task sustained operations. </a:t>
            </a:r>
            <a:r>
              <a:rPr lang="en-US" sz="1100" i="1" dirty="0">
                <a:solidFill>
                  <a:schemeClr val="tx1">
                    <a:lumMod val="60000"/>
                    <a:lumOff val="40000"/>
                  </a:schemeClr>
                </a:solidFill>
              </a:rPr>
              <a:t>Behavior Research Methods, Instrumentation, and Computers</a:t>
            </a:r>
            <a:r>
              <a:rPr lang="en-US" sz="1100" dirty="0">
                <a:solidFill>
                  <a:schemeClr val="tx1">
                    <a:lumMod val="60000"/>
                    <a:lumOff val="40000"/>
                  </a:schemeClr>
                </a:solidFill>
              </a:rPr>
              <a:t>, 1985; 17:652–655.</a:t>
            </a:r>
          </a:p>
          <a:p>
            <a:pPr marL="342900" indent="-342900">
              <a:buAutoNum type="arabicParenR" startAt="2"/>
            </a:pPr>
            <a:r>
              <a:rPr lang="en-US" sz="1100" dirty="0">
                <a:solidFill>
                  <a:schemeClr val="tx1">
                    <a:lumMod val="60000"/>
                    <a:lumOff val="40000"/>
                  </a:schemeClr>
                </a:solidFill>
              </a:rPr>
              <a:t>http://</a:t>
            </a:r>
            <a:r>
              <a:rPr lang="en-US" sz="1100" dirty="0" err="1">
                <a:solidFill>
                  <a:schemeClr val="tx1">
                    <a:lumMod val="60000"/>
                    <a:lumOff val="40000"/>
                  </a:schemeClr>
                </a:solidFill>
              </a:rPr>
              <a:t>www.actigraphy.respironics.com</a:t>
            </a:r>
            <a:r>
              <a:rPr lang="en-US" sz="1100" dirty="0">
                <a:solidFill>
                  <a:schemeClr val="tx1">
                    <a:lumMod val="60000"/>
                    <a:lumOff val="40000"/>
                  </a:schemeClr>
                </a:solidFill>
              </a:rPr>
              <a:t>/solutions/</a:t>
            </a:r>
            <a:r>
              <a:rPr lang="en-US" sz="1100" dirty="0" err="1">
                <a:solidFill>
                  <a:schemeClr val="tx1">
                    <a:lumMod val="60000"/>
                    <a:lumOff val="40000"/>
                  </a:schemeClr>
                </a:solidFill>
              </a:rPr>
              <a:t>actigraphy.aspx</a:t>
            </a:r>
            <a:r>
              <a:rPr lang="en-US" sz="1100" dirty="0">
                <a:solidFill>
                  <a:schemeClr val="tx1">
                    <a:lumMod val="60000"/>
                    <a:lumOff val="40000"/>
                  </a:schemeClr>
                </a:solidFill>
              </a:rPr>
              <a:t>.  Accessed 8/11/23.</a:t>
            </a:r>
          </a:p>
        </p:txBody>
      </p:sp>
      <p:grpSp>
        <p:nvGrpSpPr>
          <p:cNvPr id="3" name="Group 2">
            <a:extLst>
              <a:ext uri="{FF2B5EF4-FFF2-40B4-BE49-F238E27FC236}">
                <a16:creationId xmlns:a16="http://schemas.microsoft.com/office/drawing/2014/main" id="{EF8D247F-699E-54EE-E8D3-6CFA27BF7405}"/>
              </a:ext>
            </a:extLst>
          </p:cNvPr>
          <p:cNvGrpSpPr/>
          <p:nvPr/>
        </p:nvGrpSpPr>
        <p:grpSpPr>
          <a:xfrm>
            <a:off x="266809" y="1884517"/>
            <a:ext cx="7845468" cy="2821181"/>
            <a:chOff x="6149647" y="1682227"/>
            <a:chExt cx="4887017" cy="3803518"/>
          </a:xfrm>
        </p:grpSpPr>
        <p:sp>
          <p:nvSpPr>
            <p:cNvPr id="4" name="Rounded Rectangle 3">
              <a:extLst>
                <a:ext uri="{FF2B5EF4-FFF2-40B4-BE49-F238E27FC236}">
                  <a16:creationId xmlns:a16="http://schemas.microsoft.com/office/drawing/2014/main" id="{8F224139-D854-6042-397C-1CC24C2A7086}"/>
                </a:ext>
              </a:extLst>
            </p:cNvPr>
            <p:cNvSpPr/>
            <p:nvPr/>
          </p:nvSpPr>
          <p:spPr>
            <a:xfrm>
              <a:off x="6566033" y="1682227"/>
              <a:ext cx="4470631" cy="176455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082" tIns="204082" rIns="204082" bIns="204082" numCol="1" spcCol="1270" anchor="ctr" anchorCtr="0">
              <a:noAutofit/>
            </a:bodyPr>
            <a:lstStyle/>
            <a:p>
              <a:pPr marL="0" lvl="0" indent="0" algn="ctr" defTabSz="1778000">
                <a:lnSpc>
                  <a:spcPct val="90000"/>
                </a:lnSpc>
                <a:spcBef>
                  <a:spcPct val="0"/>
                </a:spcBef>
                <a:spcAft>
                  <a:spcPct val="35000"/>
                </a:spcAft>
                <a:buNone/>
              </a:pPr>
              <a:r>
                <a:rPr lang="en-US" sz="4000" kern="1200" dirty="0"/>
                <a:t>Actigraphy</a:t>
              </a:r>
            </a:p>
          </p:txBody>
        </p:sp>
        <p:sp>
          <p:nvSpPr>
            <p:cNvPr id="7" name="Freeform 6">
              <a:extLst>
                <a:ext uri="{FF2B5EF4-FFF2-40B4-BE49-F238E27FC236}">
                  <a16:creationId xmlns:a16="http://schemas.microsoft.com/office/drawing/2014/main" id="{B4EAE2ED-8066-2E56-38D1-E9481E5BB3B2}"/>
                </a:ext>
              </a:extLst>
            </p:cNvPr>
            <p:cNvSpPr/>
            <p:nvPr/>
          </p:nvSpPr>
          <p:spPr>
            <a:xfrm>
              <a:off x="6149647" y="4049110"/>
              <a:ext cx="76210" cy="1108716"/>
            </a:xfrm>
            <a:custGeom>
              <a:avLst/>
              <a:gdLst>
                <a:gd name="connsiteX0" fmla="*/ 0 w 76210"/>
                <a:gd name="connsiteY0" fmla="*/ 221743 h 1108716"/>
                <a:gd name="connsiteX1" fmla="*/ 38105 w 76210"/>
                <a:gd name="connsiteY1" fmla="*/ 221743 h 1108716"/>
                <a:gd name="connsiteX2" fmla="*/ 38105 w 76210"/>
                <a:gd name="connsiteY2" fmla="*/ 0 h 1108716"/>
                <a:gd name="connsiteX3" fmla="*/ 76210 w 76210"/>
                <a:gd name="connsiteY3" fmla="*/ 554358 h 1108716"/>
                <a:gd name="connsiteX4" fmla="*/ 38105 w 76210"/>
                <a:gd name="connsiteY4" fmla="*/ 1108716 h 1108716"/>
                <a:gd name="connsiteX5" fmla="*/ 38105 w 76210"/>
                <a:gd name="connsiteY5" fmla="*/ 886973 h 1108716"/>
                <a:gd name="connsiteX6" fmla="*/ 0 w 76210"/>
                <a:gd name="connsiteY6" fmla="*/ 886973 h 1108716"/>
                <a:gd name="connsiteX7" fmla="*/ 0 w 76210"/>
                <a:gd name="connsiteY7" fmla="*/ 221743 h 110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10" h="1108716">
                  <a:moveTo>
                    <a:pt x="0" y="221743"/>
                  </a:moveTo>
                  <a:lnTo>
                    <a:pt x="38105" y="221743"/>
                  </a:lnTo>
                  <a:lnTo>
                    <a:pt x="38105" y="0"/>
                  </a:lnTo>
                  <a:lnTo>
                    <a:pt x="76210" y="554358"/>
                  </a:lnTo>
                  <a:lnTo>
                    <a:pt x="38105" y="1108716"/>
                  </a:lnTo>
                  <a:lnTo>
                    <a:pt x="38105" y="886973"/>
                  </a:lnTo>
                  <a:lnTo>
                    <a:pt x="0" y="886973"/>
                  </a:lnTo>
                  <a:lnTo>
                    <a:pt x="0" y="221743"/>
                  </a:lnTo>
                  <a:close/>
                </a:path>
              </a:pathLst>
            </a:custGeom>
            <a:solidFill>
              <a:schemeClr val="bg1"/>
            </a:solidFill>
          </p:spPr>
          <p:style>
            <a:lnRef idx="0">
              <a:schemeClr val="accent2">
                <a:tint val="60000"/>
                <a:hueOff val="0"/>
                <a:satOff val="0"/>
                <a:lumOff val="0"/>
                <a:alphaOff val="0"/>
              </a:schemeClr>
            </a:lnRef>
            <a:fillRef idx="3">
              <a:scrgbClr r="0" g="0" b="0"/>
            </a:fillRef>
            <a:effectRef idx="2">
              <a:schemeClr val="accent2">
                <a:tint val="60000"/>
                <a:hueOff val="0"/>
                <a:satOff val="0"/>
                <a:lumOff val="0"/>
                <a:alphaOff val="0"/>
              </a:schemeClr>
            </a:effectRef>
            <a:fontRef idx="minor">
              <a:schemeClr val="lt1"/>
            </a:fontRef>
          </p:style>
          <p:txBody>
            <a:bodyPr spcFirstLastPara="0" vert="horz" wrap="square" lIns="0" tIns="221743" rIns="22863" bIns="221743" numCol="1" spcCol="1270" anchor="ctr" anchorCtr="0">
              <a:noAutofit/>
            </a:bodyPr>
            <a:lstStyle/>
            <a:p>
              <a:pPr marL="0" lvl="0" indent="0" algn="ctr" defTabSz="2222500">
                <a:lnSpc>
                  <a:spcPct val="90000"/>
                </a:lnSpc>
                <a:spcBef>
                  <a:spcPct val="0"/>
                </a:spcBef>
                <a:spcAft>
                  <a:spcPct val="35000"/>
                </a:spcAft>
                <a:buNone/>
              </a:pPr>
              <a:endParaRPr lang="en-US" sz="5000" kern="1200"/>
            </a:p>
          </p:txBody>
        </p:sp>
        <p:sp>
          <p:nvSpPr>
            <p:cNvPr id="8" name="Rounded Rectangle 7">
              <a:extLst>
                <a:ext uri="{FF2B5EF4-FFF2-40B4-BE49-F238E27FC236}">
                  <a16:creationId xmlns:a16="http://schemas.microsoft.com/office/drawing/2014/main" id="{4534C9BD-DD21-D52F-E99A-51FF2CA73F3F}"/>
                </a:ext>
              </a:extLst>
            </p:cNvPr>
            <p:cNvSpPr/>
            <p:nvPr/>
          </p:nvSpPr>
          <p:spPr>
            <a:xfrm>
              <a:off x="6566033" y="3721193"/>
              <a:ext cx="4470631" cy="176455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082" tIns="204082" rIns="204082" bIns="204082" numCol="1" spcCol="1270" anchor="ctr" anchorCtr="0">
              <a:noAutofit/>
            </a:bodyPr>
            <a:lstStyle/>
            <a:p>
              <a:pPr marL="0" lvl="0" indent="0" algn="ctr" defTabSz="1778000">
                <a:lnSpc>
                  <a:spcPct val="100000"/>
                </a:lnSpc>
                <a:spcBef>
                  <a:spcPct val="0"/>
                </a:spcBef>
                <a:spcAft>
                  <a:spcPct val="35000"/>
                </a:spcAft>
                <a:buNone/>
              </a:pPr>
              <a:r>
                <a:rPr lang="en-US" sz="4000" kern="1200" dirty="0"/>
                <a:t>Psychomotor Vigilance Test</a:t>
              </a:r>
            </a:p>
          </p:txBody>
        </p:sp>
      </p:grpSp>
    </p:spTree>
    <p:extLst>
      <p:ext uri="{BB962C8B-B14F-4D97-AF65-F5344CB8AC3E}">
        <p14:creationId xmlns:p14="http://schemas.microsoft.com/office/powerpoint/2010/main" val="355644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232F-A327-484F-A5C2-23DFA0C40C1F}"/>
              </a:ext>
            </a:extLst>
          </p:cNvPr>
          <p:cNvSpPr>
            <a:spLocks noGrp="1"/>
          </p:cNvSpPr>
          <p:nvPr>
            <p:ph type="title"/>
          </p:nvPr>
        </p:nvSpPr>
        <p:spPr>
          <a:xfrm>
            <a:off x="609600" y="199505"/>
            <a:ext cx="10744200" cy="1185577"/>
          </a:xfrm>
        </p:spPr>
        <p:txBody>
          <a:bodyPr/>
          <a:lstStyle/>
          <a:p>
            <a:r>
              <a:rPr lang="en-US"/>
              <a:t>Consumer Technology</a:t>
            </a:r>
            <a:endParaRPr lang="en-US" dirty="0"/>
          </a:p>
        </p:txBody>
      </p:sp>
      <p:sp>
        <p:nvSpPr>
          <p:cNvPr id="10" name="Footer Placeholder 1">
            <a:extLst>
              <a:ext uri="{FF2B5EF4-FFF2-40B4-BE49-F238E27FC236}">
                <a16:creationId xmlns:a16="http://schemas.microsoft.com/office/drawing/2014/main" id="{E3E02D1F-3F7A-AAC4-8F0E-222B62683B40}"/>
              </a:ext>
            </a:extLst>
          </p:cNvPr>
          <p:cNvSpPr txBox="1">
            <a:spLocks/>
          </p:cNvSpPr>
          <p:nvPr/>
        </p:nvSpPr>
        <p:spPr>
          <a:xfrm>
            <a:off x="609600" y="6388099"/>
            <a:ext cx="9321800" cy="27039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lumMod val="60000"/>
                    <a:lumOff val="40000"/>
                  </a:schemeClr>
                </a:solidFill>
              </a:rPr>
              <a:t>Khosla, Seema et al. Consumer Sleep Technology: An American Academy of Sleep Medicine Position Statement. </a:t>
            </a:r>
            <a:r>
              <a:rPr lang="en-US" sz="1100" i="1" dirty="0">
                <a:solidFill>
                  <a:schemeClr val="tx1">
                    <a:lumMod val="60000"/>
                    <a:lumOff val="40000"/>
                  </a:schemeClr>
                </a:solidFill>
              </a:rPr>
              <a:t>JCSM, </a:t>
            </a:r>
            <a:r>
              <a:rPr lang="en-US" sz="1100" dirty="0">
                <a:solidFill>
                  <a:schemeClr val="tx1">
                    <a:lumMod val="60000"/>
                    <a:lumOff val="40000"/>
                  </a:schemeClr>
                </a:solidFill>
              </a:rPr>
              <a:t>2018</a:t>
            </a:r>
            <a:r>
              <a:rPr lang="en-US" sz="1100" i="1" dirty="0">
                <a:solidFill>
                  <a:schemeClr val="tx1">
                    <a:lumMod val="60000"/>
                    <a:lumOff val="40000"/>
                  </a:schemeClr>
                </a:solidFill>
              </a:rPr>
              <a:t>;</a:t>
            </a:r>
            <a:r>
              <a:rPr lang="en-US" sz="1100" dirty="0">
                <a:solidFill>
                  <a:schemeClr val="tx1">
                    <a:lumMod val="60000"/>
                    <a:lumOff val="40000"/>
                  </a:schemeClr>
                </a:solidFill>
              </a:rPr>
              <a:t> 14:877-880.</a:t>
            </a:r>
          </a:p>
        </p:txBody>
      </p:sp>
      <p:sp>
        <p:nvSpPr>
          <p:cNvPr id="19" name="Content Placeholder 2">
            <a:extLst>
              <a:ext uri="{FF2B5EF4-FFF2-40B4-BE49-F238E27FC236}">
                <a16:creationId xmlns:a16="http://schemas.microsoft.com/office/drawing/2014/main" id="{303FEBE6-3A2A-B8E2-4DB4-70AB4A604E25}"/>
              </a:ext>
            </a:extLst>
          </p:cNvPr>
          <p:cNvSpPr txBox="1">
            <a:spLocks/>
          </p:cNvSpPr>
          <p:nvPr/>
        </p:nvSpPr>
        <p:spPr>
          <a:xfrm>
            <a:off x="5722973" y="1720245"/>
            <a:ext cx="6004673" cy="3727803"/>
          </a:xfrm>
          <a:prstGeom prst="roundRect">
            <a:avLst/>
          </a:prstGeom>
          <a:solidFill>
            <a:schemeClr val="accent4">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Varied types, but most use accelerometry to judge wakefulness</a:t>
            </a:r>
          </a:p>
        </p:txBody>
      </p:sp>
      <p:pic>
        <p:nvPicPr>
          <p:cNvPr id="29" name="Picture 28">
            <a:extLst>
              <a:ext uri="{FF2B5EF4-FFF2-40B4-BE49-F238E27FC236}">
                <a16:creationId xmlns:a16="http://schemas.microsoft.com/office/drawing/2014/main" id="{EA923404-EB94-156D-D284-840B8271E273}"/>
              </a:ext>
            </a:extLst>
          </p:cNvPr>
          <p:cNvPicPr>
            <a:picLocks noChangeAspect="1"/>
          </p:cNvPicPr>
          <p:nvPr/>
        </p:nvPicPr>
        <p:blipFill>
          <a:blip r:embed="rId2"/>
          <a:stretch>
            <a:fillRect/>
          </a:stretch>
        </p:blipFill>
        <p:spPr>
          <a:xfrm>
            <a:off x="1318141" y="3649130"/>
            <a:ext cx="2101759" cy="2268944"/>
          </a:xfrm>
          <a:prstGeom prst="rect">
            <a:avLst/>
          </a:prstGeom>
        </p:spPr>
      </p:pic>
      <p:grpSp>
        <p:nvGrpSpPr>
          <p:cNvPr id="39" name="Group 38">
            <a:extLst>
              <a:ext uri="{FF2B5EF4-FFF2-40B4-BE49-F238E27FC236}">
                <a16:creationId xmlns:a16="http://schemas.microsoft.com/office/drawing/2014/main" id="{46CFA190-23BF-113C-0344-DE6D987DBA5E}"/>
              </a:ext>
            </a:extLst>
          </p:cNvPr>
          <p:cNvGrpSpPr/>
          <p:nvPr/>
        </p:nvGrpSpPr>
        <p:grpSpPr>
          <a:xfrm>
            <a:off x="2131542" y="1720245"/>
            <a:ext cx="2926914" cy="2659678"/>
            <a:chOff x="6360263" y="1055695"/>
            <a:chExt cx="3230498" cy="2935544"/>
          </a:xfrm>
        </p:grpSpPr>
        <p:pic>
          <p:nvPicPr>
            <p:cNvPr id="20" name="Graphic 19">
              <a:extLst>
                <a:ext uri="{FF2B5EF4-FFF2-40B4-BE49-F238E27FC236}">
                  <a16:creationId xmlns:a16="http://schemas.microsoft.com/office/drawing/2014/main" id="{B06C2CBD-57EB-340D-6C26-604D732074E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539"/>
            <a:stretch/>
          </p:blipFill>
          <p:spPr>
            <a:xfrm>
              <a:off x="7093705" y="1448575"/>
              <a:ext cx="2497056" cy="2542664"/>
            </a:xfrm>
            <a:prstGeom prst="rect">
              <a:avLst/>
            </a:prstGeom>
          </p:spPr>
        </p:pic>
        <p:grpSp>
          <p:nvGrpSpPr>
            <p:cNvPr id="38" name="Group 37">
              <a:extLst>
                <a:ext uri="{FF2B5EF4-FFF2-40B4-BE49-F238E27FC236}">
                  <a16:creationId xmlns:a16="http://schemas.microsoft.com/office/drawing/2014/main" id="{7178A073-1186-DC09-38D3-7EF05D94F1F1}"/>
                </a:ext>
              </a:extLst>
            </p:cNvPr>
            <p:cNvGrpSpPr/>
            <p:nvPr/>
          </p:nvGrpSpPr>
          <p:grpSpPr>
            <a:xfrm>
              <a:off x="6360263" y="1055695"/>
              <a:ext cx="1055145" cy="1055145"/>
              <a:chOff x="6614320" y="1408521"/>
              <a:chExt cx="600075" cy="600075"/>
            </a:xfrm>
            <a:solidFill>
              <a:schemeClr val="accent3">
                <a:lumMod val="75000"/>
              </a:schemeClr>
            </a:solidFill>
          </p:grpSpPr>
          <p:sp>
            <p:nvSpPr>
              <p:cNvPr id="34" name="Freeform 33">
                <a:extLst>
                  <a:ext uri="{FF2B5EF4-FFF2-40B4-BE49-F238E27FC236}">
                    <a16:creationId xmlns:a16="http://schemas.microsoft.com/office/drawing/2014/main" id="{933A2161-6DF5-811A-ED90-8BDE38798448}"/>
                  </a:ext>
                </a:extLst>
              </p:cNvPr>
              <p:cNvSpPr/>
              <p:nvPr/>
            </p:nvSpPr>
            <p:spPr>
              <a:xfrm>
                <a:off x="6912453" y="1706653"/>
                <a:ext cx="301942" cy="301942"/>
              </a:xfrm>
              <a:custGeom>
                <a:avLst/>
                <a:gdLst>
                  <a:gd name="connsiteX0" fmla="*/ 57150 w 301942"/>
                  <a:gd name="connsiteY0" fmla="*/ 301943 h 301942"/>
                  <a:gd name="connsiteX1" fmla="*/ 0 w 301942"/>
                  <a:gd name="connsiteY1" fmla="*/ 301943 h 301942"/>
                  <a:gd name="connsiteX2" fmla="*/ 301943 w 301942"/>
                  <a:gd name="connsiteY2" fmla="*/ 0 h 301942"/>
                  <a:gd name="connsiteX3" fmla="*/ 301943 w 301942"/>
                  <a:gd name="connsiteY3" fmla="*/ 57150 h 301942"/>
                  <a:gd name="connsiteX4" fmla="*/ 57150 w 301942"/>
                  <a:gd name="connsiteY4" fmla="*/ 301943 h 30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42" h="301942">
                    <a:moveTo>
                      <a:pt x="57150" y="301943"/>
                    </a:moveTo>
                    <a:lnTo>
                      <a:pt x="0" y="301943"/>
                    </a:lnTo>
                    <a:cubicBezTo>
                      <a:pt x="210" y="135271"/>
                      <a:pt x="135271" y="210"/>
                      <a:pt x="301943" y="0"/>
                    </a:cubicBezTo>
                    <a:lnTo>
                      <a:pt x="301943" y="57150"/>
                    </a:lnTo>
                    <a:cubicBezTo>
                      <a:pt x="166812" y="57307"/>
                      <a:pt x="57307" y="166812"/>
                      <a:pt x="57150" y="301943"/>
                    </a:cubicBezTo>
                    <a:close/>
                  </a:path>
                </a:pathLst>
              </a:custGeom>
              <a:grpFill/>
              <a:ln w="9525" cap="flat">
                <a:noFill/>
                <a:prstDash val="solid"/>
                <a:miter/>
              </a:ln>
            </p:spPr>
            <p:txBody>
              <a:bodyPr rtlCol="0" anchor="ctr"/>
              <a:lstStyle/>
              <a:p>
                <a:endParaRPr lang="en-US">
                  <a:solidFill>
                    <a:schemeClr val="accent1"/>
                  </a:solidFill>
                </a:endParaRPr>
              </a:p>
            </p:txBody>
          </p:sp>
          <p:sp>
            <p:nvSpPr>
              <p:cNvPr id="35" name="Freeform 34">
                <a:extLst>
                  <a:ext uri="{FF2B5EF4-FFF2-40B4-BE49-F238E27FC236}">
                    <a16:creationId xmlns:a16="http://schemas.microsoft.com/office/drawing/2014/main" id="{22235055-160D-E141-BC00-F2AAB6D320A6}"/>
                  </a:ext>
                </a:extLst>
              </p:cNvPr>
              <p:cNvSpPr/>
              <p:nvPr/>
            </p:nvSpPr>
            <p:spPr>
              <a:xfrm>
                <a:off x="6763386" y="1557968"/>
                <a:ext cx="451008" cy="450627"/>
              </a:xfrm>
              <a:custGeom>
                <a:avLst/>
                <a:gdLst>
                  <a:gd name="connsiteX0" fmla="*/ 57150 w 451008"/>
                  <a:gd name="connsiteY0" fmla="*/ 450628 h 450627"/>
                  <a:gd name="connsiteX1" fmla="*/ 0 w 451008"/>
                  <a:gd name="connsiteY1" fmla="*/ 450628 h 450627"/>
                  <a:gd name="connsiteX2" fmla="*/ 451009 w 451008"/>
                  <a:gd name="connsiteY2" fmla="*/ 0 h 450627"/>
                  <a:gd name="connsiteX3" fmla="*/ 451009 w 451008"/>
                  <a:gd name="connsiteY3" fmla="*/ 57150 h 450627"/>
                  <a:gd name="connsiteX4" fmla="*/ 57150 w 451008"/>
                  <a:gd name="connsiteY4" fmla="*/ 450628 h 450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450627">
                    <a:moveTo>
                      <a:pt x="57150" y="450628"/>
                    </a:moveTo>
                    <a:lnTo>
                      <a:pt x="0" y="450628"/>
                    </a:lnTo>
                    <a:cubicBezTo>
                      <a:pt x="472" y="201800"/>
                      <a:pt x="202181" y="262"/>
                      <a:pt x="451009" y="0"/>
                    </a:cubicBezTo>
                    <a:lnTo>
                      <a:pt x="451009" y="57150"/>
                    </a:lnTo>
                    <a:cubicBezTo>
                      <a:pt x="233743" y="57412"/>
                      <a:pt x="57622" y="233363"/>
                      <a:pt x="57150" y="450628"/>
                    </a:cubicBezTo>
                    <a:close/>
                  </a:path>
                </a:pathLst>
              </a:custGeom>
              <a:grpFill/>
              <a:ln w="9525" cap="flat">
                <a:noFill/>
                <a:prstDash val="solid"/>
                <a:miter/>
              </a:ln>
            </p:spPr>
            <p:txBody>
              <a:bodyPr rtlCol="0" anchor="ctr"/>
              <a:lstStyle/>
              <a:p>
                <a:endParaRPr lang="en-US">
                  <a:solidFill>
                    <a:schemeClr val="accent1"/>
                  </a:solidFill>
                </a:endParaRPr>
              </a:p>
            </p:txBody>
          </p:sp>
          <p:sp>
            <p:nvSpPr>
              <p:cNvPr id="36" name="Freeform 35">
                <a:extLst>
                  <a:ext uri="{FF2B5EF4-FFF2-40B4-BE49-F238E27FC236}">
                    <a16:creationId xmlns:a16="http://schemas.microsoft.com/office/drawing/2014/main" id="{01E97513-F663-9500-E07F-7313F72DEC30}"/>
                  </a:ext>
                </a:extLst>
              </p:cNvPr>
              <p:cNvSpPr/>
              <p:nvPr/>
            </p:nvSpPr>
            <p:spPr>
              <a:xfrm>
                <a:off x="6614320" y="1408521"/>
                <a:ext cx="600075" cy="600075"/>
              </a:xfrm>
              <a:custGeom>
                <a:avLst/>
                <a:gdLst>
                  <a:gd name="connsiteX0" fmla="*/ 57150 w 600075"/>
                  <a:gd name="connsiteY0" fmla="*/ 600075 h 600075"/>
                  <a:gd name="connsiteX1" fmla="*/ 0 w 600075"/>
                  <a:gd name="connsiteY1" fmla="*/ 600075 h 600075"/>
                  <a:gd name="connsiteX2" fmla="*/ 600075 w 600075"/>
                  <a:gd name="connsiteY2" fmla="*/ 0 h 600075"/>
                  <a:gd name="connsiteX3" fmla="*/ 600075 w 600075"/>
                  <a:gd name="connsiteY3" fmla="*/ 57150 h 600075"/>
                  <a:gd name="connsiteX4" fmla="*/ 57150 w 600075"/>
                  <a:gd name="connsiteY4" fmla="*/ 60007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7150" y="600075"/>
                    </a:moveTo>
                    <a:lnTo>
                      <a:pt x="0" y="600075"/>
                    </a:lnTo>
                    <a:cubicBezTo>
                      <a:pt x="368" y="268816"/>
                      <a:pt x="268816" y="368"/>
                      <a:pt x="600075" y="0"/>
                    </a:cubicBezTo>
                    <a:lnTo>
                      <a:pt x="600075" y="57150"/>
                    </a:lnTo>
                    <a:cubicBezTo>
                      <a:pt x="300357" y="57465"/>
                      <a:pt x="57465" y="300357"/>
                      <a:pt x="57150" y="600075"/>
                    </a:cubicBezTo>
                    <a:close/>
                  </a:path>
                </a:pathLst>
              </a:custGeom>
              <a:grpFill/>
              <a:ln w="9525" cap="flat">
                <a:noFill/>
                <a:prstDash val="solid"/>
                <a:miter/>
              </a:ln>
            </p:spPr>
            <p:txBody>
              <a:bodyPr rtlCol="0" anchor="ctr"/>
              <a:lstStyle/>
              <a:p>
                <a:endParaRPr lang="en-US">
                  <a:solidFill>
                    <a:schemeClr val="accent1"/>
                  </a:solidFill>
                </a:endParaRPr>
              </a:p>
            </p:txBody>
          </p:sp>
        </p:grpSp>
      </p:grpSp>
    </p:spTree>
    <p:extLst>
      <p:ext uri="{BB962C8B-B14F-4D97-AF65-F5344CB8AC3E}">
        <p14:creationId xmlns:p14="http://schemas.microsoft.com/office/powerpoint/2010/main" val="133457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792</TotalTime>
  <Words>622</Words>
  <Application>Microsoft Macintosh PowerPoint</Application>
  <PresentationFormat>Widescreen</PresentationFormat>
  <Paragraphs>56</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Neurology2023</vt:lpstr>
      <vt:lpstr>Office Theme</vt:lpstr>
      <vt:lpstr>Utilizing Assessment Tools  in Insomnia </vt:lpstr>
      <vt:lpstr>PowerPoint Presentation</vt:lpstr>
      <vt:lpstr>Disclaimer</vt:lpstr>
      <vt:lpstr>Why Use Assessment Tools?</vt:lpstr>
      <vt:lpstr>What We Don’t Use</vt:lpstr>
      <vt:lpstr>Subjective Questionnaires</vt:lpstr>
      <vt:lpstr>Objective Tests</vt:lpstr>
      <vt:lpstr>Consumer Technology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9</cp:revision>
  <cp:lastPrinted>2023-02-11T00:53:38Z</cp:lastPrinted>
  <dcterms:created xsi:type="dcterms:W3CDTF">2023-02-11T00:50:27Z</dcterms:created>
  <dcterms:modified xsi:type="dcterms:W3CDTF">2023-09-25T16:12:12Z</dcterms:modified>
  <cp:category/>
</cp:coreProperties>
</file>