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1"/>
  </p:notesMasterIdLst>
  <p:sldIdLst>
    <p:sldId id="268" r:id="rId3"/>
    <p:sldId id="265" r:id="rId4"/>
    <p:sldId id="256" r:id="rId5"/>
    <p:sldId id="257" r:id="rId6"/>
    <p:sldId id="258" r:id="rId7"/>
    <p:sldId id="269" r:id="rId8"/>
    <p:sldId id="27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042893-9274-28A6-A126-FC088A0271B6}" name="Alison Kole" initials="AK" userId="S::akole@ushealthconnect.com::b8263bbd-2d91-4f16-bf8e-23fdd3967123" providerId="AD"/>
  <p188:author id="{9EC2C9A8-9AAE-D6DF-3CF7-B2793E33894C}" name="Lee Harrington" initials="LH" userId="S::lharrington@ushealthconnect.com::09ae970a-6481-4433-93a7-0e35f117f141"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7FD09-77C5-8645-A299-6BB45754BB58}" type="doc">
      <dgm:prSet loTypeId="urn:microsoft.com/office/officeart/2005/8/layout/default" loCatId="cycle" qsTypeId="urn:microsoft.com/office/officeart/2005/8/quickstyle/simple4" qsCatId="simple" csTypeId="urn:microsoft.com/office/officeart/2005/8/colors/accent2_2" csCatId="accent2" phldr="1"/>
      <dgm:spPr/>
      <dgm:t>
        <a:bodyPr/>
        <a:lstStyle/>
        <a:p>
          <a:endParaRPr lang="en-US"/>
        </a:p>
      </dgm:t>
    </dgm:pt>
    <dgm:pt modelId="{8001ECC7-A4FE-2145-A3C6-2E3BF508599A}">
      <dgm:prSet custT="1"/>
      <dgm:spPr/>
      <dgm:t>
        <a:bodyPr/>
        <a:lstStyle/>
        <a:p>
          <a:r>
            <a:rPr lang="en-US" sz="3200"/>
            <a:t>Glutamine</a:t>
          </a:r>
        </a:p>
      </dgm:t>
    </dgm:pt>
    <dgm:pt modelId="{CA9523FC-68A8-A445-A858-CCF4CB38D611}" type="parTrans" cxnId="{231EE111-F284-DB40-805E-EBC0222EE487}">
      <dgm:prSet/>
      <dgm:spPr/>
      <dgm:t>
        <a:bodyPr/>
        <a:lstStyle/>
        <a:p>
          <a:endParaRPr lang="en-US" sz="2000"/>
        </a:p>
      </dgm:t>
    </dgm:pt>
    <dgm:pt modelId="{36E87C1C-723E-BD46-9440-CD42677A75FD}" type="sibTrans" cxnId="{231EE111-F284-DB40-805E-EBC0222EE487}">
      <dgm:prSet custT="1"/>
      <dgm:spPr/>
      <dgm:t>
        <a:bodyPr/>
        <a:lstStyle/>
        <a:p>
          <a:endParaRPr lang="en-US" sz="1400"/>
        </a:p>
      </dgm:t>
    </dgm:pt>
    <dgm:pt modelId="{3F71B837-A9FD-8B44-96C8-22DC00E71465}">
      <dgm:prSet custT="1"/>
      <dgm:spPr/>
      <dgm:t>
        <a:bodyPr/>
        <a:lstStyle/>
        <a:p>
          <a:r>
            <a:rPr lang="en-US" sz="3200"/>
            <a:t>Monoamines</a:t>
          </a:r>
        </a:p>
      </dgm:t>
    </dgm:pt>
    <dgm:pt modelId="{07B8AB20-0EA4-E84F-97C3-073259B06602}" type="parTrans" cxnId="{BBBC28F9-7A52-9341-BA55-BF6C040A80A4}">
      <dgm:prSet/>
      <dgm:spPr/>
      <dgm:t>
        <a:bodyPr/>
        <a:lstStyle/>
        <a:p>
          <a:endParaRPr lang="en-US" sz="2000"/>
        </a:p>
      </dgm:t>
    </dgm:pt>
    <dgm:pt modelId="{62720B55-EDD7-0842-8A4D-F58216242289}" type="sibTrans" cxnId="{BBBC28F9-7A52-9341-BA55-BF6C040A80A4}">
      <dgm:prSet custT="1"/>
      <dgm:spPr/>
      <dgm:t>
        <a:bodyPr/>
        <a:lstStyle/>
        <a:p>
          <a:endParaRPr lang="en-US" sz="1400"/>
        </a:p>
      </dgm:t>
    </dgm:pt>
    <dgm:pt modelId="{AE2CD250-3F93-B444-B538-BF54B46E3CA9}">
      <dgm:prSet custT="1"/>
      <dgm:spPr/>
      <dgm:t>
        <a:bodyPr/>
        <a:lstStyle/>
        <a:p>
          <a:r>
            <a:rPr lang="en-US" sz="3200" dirty="0"/>
            <a:t>Acetylcholine</a:t>
          </a:r>
        </a:p>
      </dgm:t>
    </dgm:pt>
    <dgm:pt modelId="{C9148C16-DD24-7041-BA91-E67B61F260DB}" type="parTrans" cxnId="{27DEF098-6CCC-E64F-8887-4149B8C4A25F}">
      <dgm:prSet/>
      <dgm:spPr/>
      <dgm:t>
        <a:bodyPr/>
        <a:lstStyle/>
        <a:p>
          <a:endParaRPr lang="en-US" sz="2000"/>
        </a:p>
      </dgm:t>
    </dgm:pt>
    <dgm:pt modelId="{539124FB-ED4A-3E4A-846D-E7336776EC6A}" type="sibTrans" cxnId="{27DEF098-6CCC-E64F-8887-4149B8C4A25F}">
      <dgm:prSet custT="1"/>
      <dgm:spPr/>
      <dgm:t>
        <a:bodyPr/>
        <a:lstStyle/>
        <a:p>
          <a:endParaRPr lang="en-US" sz="1400"/>
        </a:p>
      </dgm:t>
    </dgm:pt>
    <dgm:pt modelId="{ECF9F154-CE56-5549-87AE-307DDDCE229C}">
      <dgm:prSet custT="1"/>
      <dgm:spPr/>
      <dgm:t>
        <a:bodyPr/>
        <a:lstStyle/>
        <a:p>
          <a:r>
            <a:rPr lang="en-US" sz="3200"/>
            <a:t>Histamine</a:t>
          </a:r>
        </a:p>
      </dgm:t>
    </dgm:pt>
    <dgm:pt modelId="{86095001-7EEC-4346-B750-57B0C899B3DB}" type="parTrans" cxnId="{7B74C43B-5393-CC4D-9D57-EA79EF3FDBCB}">
      <dgm:prSet/>
      <dgm:spPr/>
      <dgm:t>
        <a:bodyPr/>
        <a:lstStyle/>
        <a:p>
          <a:endParaRPr lang="en-US" sz="2000"/>
        </a:p>
      </dgm:t>
    </dgm:pt>
    <dgm:pt modelId="{E57BFA80-1814-EA4C-B750-45684DB5BF30}" type="sibTrans" cxnId="{7B74C43B-5393-CC4D-9D57-EA79EF3FDBCB}">
      <dgm:prSet custT="1"/>
      <dgm:spPr/>
      <dgm:t>
        <a:bodyPr/>
        <a:lstStyle/>
        <a:p>
          <a:endParaRPr lang="en-US" sz="1400"/>
        </a:p>
      </dgm:t>
    </dgm:pt>
    <dgm:pt modelId="{28CB5901-3DA8-6142-B03D-2A5006FB209B}" type="pres">
      <dgm:prSet presAssocID="{8397FD09-77C5-8645-A299-6BB45754BB58}" presName="diagram" presStyleCnt="0">
        <dgm:presLayoutVars>
          <dgm:dir/>
          <dgm:resizeHandles val="exact"/>
        </dgm:presLayoutVars>
      </dgm:prSet>
      <dgm:spPr/>
    </dgm:pt>
    <dgm:pt modelId="{3B57F6B8-3B1E-814F-ABC2-86F9841C237F}" type="pres">
      <dgm:prSet presAssocID="{8001ECC7-A4FE-2145-A3C6-2E3BF508599A}" presName="node" presStyleLbl="node1" presStyleIdx="0" presStyleCnt="4" custScaleX="53282" custScaleY="23146" custLinFactNeighborY="8333">
        <dgm:presLayoutVars>
          <dgm:bulletEnabled val="1"/>
        </dgm:presLayoutVars>
      </dgm:prSet>
      <dgm:spPr/>
    </dgm:pt>
    <dgm:pt modelId="{664C3C53-9442-E742-AEBA-D216347B3D52}" type="pres">
      <dgm:prSet presAssocID="{36E87C1C-723E-BD46-9440-CD42677A75FD}" presName="sibTrans" presStyleCnt="0"/>
      <dgm:spPr/>
    </dgm:pt>
    <dgm:pt modelId="{43F33956-CB1C-BA46-9AFF-F1270DAC28E4}" type="pres">
      <dgm:prSet presAssocID="{3F71B837-A9FD-8B44-96C8-22DC00E71465}" presName="node" presStyleLbl="node1" presStyleIdx="1" presStyleCnt="4" custScaleX="53282" custScaleY="23146" custLinFactNeighborX="-3850" custLinFactNeighborY="8333">
        <dgm:presLayoutVars>
          <dgm:bulletEnabled val="1"/>
        </dgm:presLayoutVars>
      </dgm:prSet>
      <dgm:spPr/>
    </dgm:pt>
    <dgm:pt modelId="{9DA269B5-5697-424A-BB8F-A3930370B56A}" type="pres">
      <dgm:prSet presAssocID="{62720B55-EDD7-0842-8A4D-F58216242289}" presName="sibTrans" presStyleCnt="0"/>
      <dgm:spPr/>
    </dgm:pt>
    <dgm:pt modelId="{99F13411-6D20-A14E-A000-34F80062B103}" type="pres">
      <dgm:prSet presAssocID="{AE2CD250-3F93-B444-B538-BF54B46E3CA9}" presName="node" presStyleLbl="node1" presStyleIdx="2" presStyleCnt="4" custScaleX="53282" custScaleY="23146">
        <dgm:presLayoutVars>
          <dgm:bulletEnabled val="1"/>
        </dgm:presLayoutVars>
      </dgm:prSet>
      <dgm:spPr/>
    </dgm:pt>
    <dgm:pt modelId="{4E39031A-2CAD-C346-99EF-460EDA819AC3}" type="pres">
      <dgm:prSet presAssocID="{539124FB-ED4A-3E4A-846D-E7336776EC6A}" presName="sibTrans" presStyleCnt="0"/>
      <dgm:spPr/>
    </dgm:pt>
    <dgm:pt modelId="{50E5D0AA-1145-E14A-AC1F-8F5EED8B9726}" type="pres">
      <dgm:prSet presAssocID="{ECF9F154-CE56-5549-87AE-307DDDCE229C}" presName="node" presStyleLbl="node1" presStyleIdx="3" presStyleCnt="4" custScaleX="53282" custScaleY="23146" custLinFactNeighborX="-3850">
        <dgm:presLayoutVars>
          <dgm:bulletEnabled val="1"/>
        </dgm:presLayoutVars>
      </dgm:prSet>
      <dgm:spPr/>
    </dgm:pt>
  </dgm:ptLst>
  <dgm:cxnLst>
    <dgm:cxn modelId="{E5E1620F-E199-2B4C-9D47-00F434E795D0}" type="presOf" srcId="{AE2CD250-3F93-B444-B538-BF54B46E3CA9}" destId="{99F13411-6D20-A14E-A000-34F80062B103}" srcOrd="0" destOrd="0" presId="urn:microsoft.com/office/officeart/2005/8/layout/default"/>
    <dgm:cxn modelId="{231EE111-F284-DB40-805E-EBC0222EE487}" srcId="{8397FD09-77C5-8645-A299-6BB45754BB58}" destId="{8001ECC7-A4FE-2145-A3C6-2E3BF508599A}" srcOrd="0" destOrd="0" parTransId="{CA9523FC-68A8-A445-A858-CCF4CB38D611}" sibTransId="{36E87C1C-723E-BD46-9440-CD42677A75FD}"/>
    <dgm:cxn modelId="{7B74C43B-5393-CC4D-9D57-EA79EF3FDBCB}" srcId="{8397FD09-77C5-8645-A299-6BB45754BB58}" destId="{ECF9F154-CE56-5549-87AE-307DDDCE229C}" srcOrd="3" destOrd="0" parTransId="{86095001-7EEC-4346-B750-57B0C899B3DB}" sibTransId="{E57BFA80-1814-EA4C-B750-45684DB5BF30}"/>
    <dgm:cxn modelId="{F987A15E-3E2A-C44A-8100-B4823B71AAB2}" type="presOf" srcId="{ECF9F154-CE56-5549-87AE-307DDDCE229C}" destId="{50E5D0AA-1145-E14A-AC1F-8F5EED8B9726}" srcOrd="0" destOrd="0" presId="urn:microsoft.com/office/officeart/2005/8/layout/default"/>
    <dgm:cxn modelId="{B6A95B83-E1BB-684A-AFC6-7D5BF9A34359}" type="presOf" srcId="{8397FD09-77C5-8645-A299-6BB45754BB58}" destId="{28CB5901-3DA8-6142-B03D-2A5006FB209B}" srcOrd="0" destOrd="0" presId="urn:microsoft.com/office/officeart/2005/8/layout/default"/>
    <dgm:cxn modelId="{27DEF098-6CCC-E64F-8887-4149B8C4A25F}" srcId="{8397FD09-77C5-8645-A299-6BB45754BB58}" destId="{AE2CD250-3F93-B444-B538-BF54B46E3CA9}" srcOrd="2" destOrd="0" parTransId="{C9148C16-DD24-7041-BA91-E67B61F260DB}" sibTransId="{539124FB-ED4A-3E4A-846D-E7336776EC6A}"/>
    <dgm:cxn modelId="{B7CC56B8-2144-314C-877A-024AC5B68FC8}" type="presOf" srcId="{8001ECC7-A4FE-2145-A3C6-2E3BF508599A}" destId="{3B57F6B8-3B1E-814F-ABC2-86F9841C237F}" srcOrd="0" destOrd="0" presId="urn:microsoft.com/office/officeart/2005/8/layout/default"/>
    <dgm:cxn modelId="{A0255DEC-DB3F-7646-850B-5B4B7A91EC25}" type="presOf" srcId="{3F71B837-A9FD-8B44-96C8-22DC00E71465}" destId="{43F33956-CB1C-BA46-9AFF-F1270DAC28E4}" srcOrd="0" destOrd="0" presId="urn:microsoft.com/office/officeart/2005/8/layout/default"/>
    <dgm:cxn modelId="{BBBC28F9-7A52-9341-BA55-BF6C040A80A4}" srcId="{8397FD09-77C5-8645-A299-6BB45754BB58}" destId="{3F71B837-A9FD-8B44-96C8-22DC00E71465}" srcOrd="1" destOrd="0" parTransId="{07B8AB20-0EA4-E84F-97C3-073259B06602}" sibTransId="{62720B55-EDD7-0842-8A4D-F58216242289}"/>
    <dgm:cxn modelId="{C4EF0672-DC32-2747-A1F9-84D43580AB4A}" type="presParOf" srcId="{28CB5901-3DA8-6142-B03D-2A5006FB209B}" destId="{3B57F6B8-3B1E-814F-ABC2-86F9841C237F}" srcOrd="0" destOrd="0" presId="urn:microsoft.com/office/officeart/2005/8/layout/default"/>
    <dgm:cxn modelId="{2D18000E-B643-7F45-97EA-EFAA6CA1A0EC}" type="presParOf" srcId="{28CB5901-3DA8-6142-B03D-2A5006FB209B}" destId="{664C3C53-9442-E742-AEBA-D216347B3D52}" srcOrd="1" destOrd="0" presId="urn:microsoft.com/office/officeart/2005/8/layout/default"/>
    <dgm:cxn modelId="{01C7A28D-6C49-4646-9FA2-1E82525B6936}" type="presParOf" srcId="{28CB5901-3DA8-6142-B03D-2A5006FB209B}" destId="{43F33956-CB1C-BA46-9AFF-F1270DAC28E4}" srcOrd="2" destOrd="0" presId="urn:microsoft.com/office/officeart/2005/8/layout/default"/>
    <dgm:cxn modelId="{DEF470C4-64D3-D043-8ADF-FD9FC0482BC2}" type="presParOf" srcId="{28CB5901-3DA8-6142-B03D-2A5006FB209B}" destId="{9DA269B5-5697-424A-BB8F-A3930370B56A}" srcOrd="3" destOrd="0" presId="urn:microsoft.com/office/officeart/2005/8/layout/default"/>
    <dgm:cxn modelId="{28F9415B-27A9-A44A-B680-561A69006FFA}" type="presParOf" srcId="{28CB5901-3DA8-6142-B03D-2A5006FB209B}" destId="{99F13411-6D20-A14E-A000-34F80062B103}" srcOrd="4" destOrd="0" presId="urn:microsoft.com/office/officeart/2005/8/layout/default"/>
    <dgm:cxn modelId="{791D9A5F-79B7-FF48-AEE0-6A423AF9CE4F}" type="presParOf" srcId="{28CB5901-3DA8-6142-B03D-2A5006FB209B}" destId="{4E39031A-2CAD-C346-99EF-460EDA819AC3}" srcOrd="5" destOrd="0" presId="urn:microsoft.com/office/officeart/2005/8/layout/default"/>
    <dgm:cxn modelId="{8B471441-EE8E-A745-900A-28F8012D2BFF}" type="presParOf" srcId="{28CB5901-3DA8-6142-B03D-2A5006FB209B}" destId="{50E5D0AA-1145-E14A-AC1F-8F5EED8B972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7FD09-77C5-8645-A299-6BB45754BB58}" type="doc">
      <dgm:prSet loTypeId="urn:microsoft.com/office/officeart/2005/8/layout/default" loCatId="cycle" qsTypeId="urn:microsoft.com/office/officeart/2005/8/quickstyle/simple4" qsCatId="simple" csTypeId="urn:microsoft.com/office/officeart/2005/8/colors/accent2_2" csCatId="accent2" phldr="1"/>
      <dgm:spPr/>
      <dgm:t>
        <a:bodyPr/>
        <a:lstStyle/>
        <a:p>
          <a:endParaRPr lang="en-US"/>
        </a:p>
      </dgm:t>
    </dgm:pt>
    <dgm:pt modelId="{8001ECC7-A4FE-2145-A3C6-2E3BF508599A}">
      <dgm:prSet custT="1"/>
      <dgm:spPr/>
      <dgm:t>
        <a:bodyPr/>
        <a:lstStyle/>
        <a:p>
          <a:r>
            <a:rPr lang="en-US" sz="3200"/>
            <a:t>Serotonin</a:t>
          </a:r>
          <a:endParaRPr lang="en-US" sz="3200" dirty="0"/>
        </a:p>
      </dgm:t>
    </dgm:pt>
    <dgm:pt modelId="{CA9523FC-68A8-A445-A858-CCF4CB38D611}" type="parTrans" cxnId="{231EE111-F284-DB40-805E-EBC0222EE487}">
      <dgm:prSet/>
      <dgm:spPr/>
      <dgm:t>
        <a:bodyPr/>
        <a:lstStyle/>
        <a:p>
          <a:endParaRPr lang="en-US" sz="2000"/>
        </a:p>
      </dgm:t>
    </dgm:pt>
    <dgm:pt modelId="{36E87C1C-723E-BD46-9440-CD42677A75FD}" type="sibTrans" cxnId="{231EE111-F284-DB40-805E-EBC0222EE487}">
      <dgm:prSet custT="1"/>
      <dgm:spPr/>
      <dgm:t>
        <a:bodyPr/>
        <a:lstStyle/>
        <a:p>
          <a:endParaRPr lang="en-US" sz="1400"/>
        </a:p>
      </dgm:t>
    </dgm:pt>
    <dgm:pt modelId="{3F71B837-A9FD-8B44-96C8-22DC00E71465}">
      <dgm:prSet custT="1"/>
      <dgm:spPr/>
      <dgm:t>
        <a:bodyPr/>
        <a:lstStyle/>
        <a:p>
          <a:r>
            <a:rPr lang="en-US" sz="3200"/>
            <a:t>GABA</a:t>
          </a:r>
          <a:endParaRPr lang="en-US" sz="3200" dirty="0"/>
        </a:p>
      </dgm:t>
    </dgm:pt>
    <dgm:pt modelId="{07B8AB20-0EA4-E84F-97C3-073259B06602}" type="parTrans" cxnId="{BBBC28F9-7A52-9341-BA55-BF6C040A80A4}">
      <dgm:prSet/>
      <dgm:spPr/>
      <dgm:t>
        <a:bodyPr/>
        <a:lstStyle/>
        <a:p>
          <a:endParaRPr lang="en-US" sz="2000"/>
        </a:p>
      </dgm:t>
    </dgm:pt>
    <dgm:pt modelId="{62720B55-EDD7-0842-8A4D-F58216242289}" type="sibTrans" cxnId="{BBBC28F9-7A52-9341-BA55-BF6C040A80A4}">
      <dgm:prSet custT="1"/>
      <dgm:spPr/>
      <dgm:t>
        <a:bodyPr/>
        <a:lstStyle/>
        <a:p>
          <a:endParaRPr lang="en-US" sz="1400"/>
        </a:p>
      </dgm:t>
    </dgm:pt>
    <dgm:pt modelId="{AE2CD250-3F93-B444-B538-BF54B46E3CA9}">
      <dgm:prSet custT="1"/>
      <dgm:spPr/>
      <dgm:t>
        <a:bodyPr/>
        <a:lstStyle/>
        <a:p>
          <a:r>
            <a:rPr lang="en-US" sz="3200" dirty="0"/>
            <a:t>Adenosine</a:t>
          </a:r>
        </a:p>
      </dgm:t>
    </dgm:pt>
    <dgm:pt modelId="{C9148C16-DD24-7041-BA91-E67B61F260DB}" type="parTrans" cxnId="{27DEF098-6CCC-E64F-8887-4149B8C4A25F}">
      <dgm:prSet/>
      <dgm:spPr/>
      <dgm:t>
        <a:bodyPr/>
        <a:lstStyle/>
        <a:p>
          <a:endParaRPr lang="en-US" sz="2000"/>
        </a:p>
      </dgm:t>
    </dgm:pt>
    <dgm:pt modelId="{539124FB-ED4A-3E4A-846D-E7336776EC6A}" type="sibTrans" cxnId="{27DEF098-6CCC-E64F-8887-4149B8C4A25F}">
      <dgm:prSet custT="1"/>
      <dgm:spPr/>
      <dgm:t>
        <a:bodyPr/>
        <a:lstStyle/>
        <a:p>
          <a:endParaRPr lang="en-US" sz="1400"/>
        </a:p>
      </dgm:t>
    </dgm:pt>
    <dgm:pt modelId="{28CB5901-3DA8-6142-B03D-2A5006FB209B}" type="pres">
      <dgm:prSet presAssocID="{8397FD09-77C5-8645-A299-6BB45754BB58}" presName="diagram" presStyleCnt="0">
        <dgm:presLayoutVars>
          <dgm:dir/>
          <dgm:resizeHandles val="exact"/>
        </dgm:presLayoutVars>
      </dgm:prSet>
      <dgm:spPr/>
    </dgm:pt>
    <dgm:pt modelId="{3B57F6B8-3B1E-814F-ABC2-86F9841C237F}" type="pres">
      <dgm:prSet presAssocID="{8001ECC7-A4FE-2145-A3C6-2E3BF508599A}" presName="node" presStyleLbl="node1" presStyleIdx="0" presStyleCnt="3" custScaleX="53282" custScaleY="23146" custLinFactNeighborY="8333">
        <dgm:presLayoutVars>
          <dgm:bulletEnabled val="1"/>
        </dgm:presLayoutVars>
      </dgm:prSet>
      <dgm:spPr/>
    </dgm:pt>
    <dgm:pt modelId="{664C3C53-9442-E742-AEBA-D216347B3D52}" type="pres">
      <dgm:prSet presAssocID="{36E87C1C-723E-BD46-9440-CD42677A75FD}" presName="sibTrans" presStyleCnt="0"/>
      <dgm:spPr/>
    </dgm:pt>
    <dgm:pt modelId="{43F33956-CB1C-BA46-9AFF-F1270DAC28E4}" type="pres">
      <dgm:prSet presAssocID="{3F71B837-A9FD-8B44-96C8-22DC00E71465}" presName="node" presStyleLbl="node1" presStyleIdx="1" presStyleCnt="3" custScaleX="53282" custScaleY="23146" custLinFactNeighborX="-3850" custLinFactNeighborY="8333">
        <dgm:presLayoutVars>
          <dgm:bulletEnabled val="1"/>
        </dgm:presLayoutVars>
      </dgm:prSet>
      <dgm:spPr/>
    </dgm:pt>
    <dgm:pt modelId="{9DA269B5-5697-424A-BB8F-A3930370B56A}" type="pres">
      <dgm:prSet presAssocID="{62720B55-EDD7-0842-8A4D-F58216242289}" presName="sibTrans" presStyleCnt="0"/>
      <dgm:spPr/>
    </dgm:pt>
    <dgm:pt modelId="{99F13411-6D20-A14E-A000-34F80062B103}" type="pres">
      <dgm:prSet presAssocID="{AE2CD250-3F93-B444-B538-BF54B46E3CA9}" presName="node" presStyleLbl="node1" presStyleIdx="2" presStyleCnt="3" custScaleX="53282" custScaleY="23146">
        <dgm:presLayoutVars>
          <dgm:bulletEnabled val="1"/>
        </dgm:presLayoutVars>
      </dgm:prSet>
      <dgm:spPr/>
    </dgm:pt>
  </dgm:ptLst>
  <dgm:cxnLst>
    <dgm:cxn modelId="{E5E1620F-E199-2B4C-9D47-00F434E795D0}" type="presOf" srcId="{AE2CD250-3F93-B444-B538-BF54B46E3CA9}" destId="{99F13411-6D20-A14E-A000-34F80062B103}" srcOrd="0" destOrd="0" presId="urn:microsoft.com/office/officeart/2005/8/layout/default"/>
    <dgm:cxn modelId="{231EE111-F284-DB40-805E-EBC0222EE487}" srcId="{8397FD09-77C5-8645-A299-6BB45754BB58}" destId="{8001ECC7-A4FE-2145-A3C6-2E3BF508599A}" srcOrd="0" destOrd="0" parTransId="{CA9523FC-68A8-A445-A858-CCF4CB38D611}" sibTransId="{36E87C1C-723E-BD46-9440-CD42677A75FD}"/>
    <dgm:cxn modelId="{B6A95B83-E1BB-684A-AFC6-7D5BF9A34359}" type="presOf" srcId="{8397FD09-77C5-8645-A299-6BB45754BB58}" destId="{28CB5901-3DA8-6142-B03D-2A5006FB209B}" srcOrd="0" destOrd="0" presId="urn:microsoft.com/office/officeart/2005/8/layout/default"/>
    <dgm:cxn modelId="{27DEF098-6CCC-E64F-8887-4149B8C4A25F}" srcId="{8397FD09-77C5-8645-A299-6BB45754BB58}" destId="{AE2CD250-3F93-B444-B538-BF54B46E3CA9}" srcOrd="2" destOrd="0" parTransId="{C9148C16-DD24-7041-BA91-E67B61F260DB}" sibTransId="{539124FB-ED4A-3E4A-846D-E7336776EC6A}"/>
    <dgm:cxn modelId="{B7CC56B8-2144-314C-877A-024AC5B68FC8}" type="presOf" srcId="{8001ECC7-A4FE-2145-A3C6-2E3BF508599A}" destId="{3B57F6B8-3B1E-814F-ABC2-86F9841C237F}" srcOrd="0" destOrd="0" presId="urn:microsoft.com/office/officeart/2005/8/layout/default"/>
    <dgm:cxn modelId="{A0255DEC-DB3F-7646-850B-5B4B7A91EC25}" type="presOf" srcId="{3F71B837-A9FD-8B44-96C8-22DC00E71465}" destId="{43F33956-CB1C-BA46-9AFF-F1270DAC28E4}" srcOrd="0" destOrd="0" presId="urn:microsoft.com/office/officeart/2005/8/layout/default"/>
    <dgm:cxn modelId="{BBBC28F9-7A52-9341-BA55-BF6C040A80A4}" srcId="{8397FD09-77C5-8645-A299-6BB45754BB58}" destId="{3F71B837-A9FD-8B44-96C8-22DC00E71465}" srcOrd="1" destOrd="0" parTransId="{07B8AB20-0EA4-E84F-97C3-073259B06602}" sibTransId="{62720B55-EDD7-0842-8A4D-F58216242289}"/>
    <dgm:cxn modelId="{C4EF0672-DC32-2747-A1F9-84D43580AB4A}" type="presParOf" srcId="{28CB5901-3DA8-6142-B03D-2A5006FB209B}" destId="{3B57F6B8-3B1E-814F-ABC2-86F9841C237F}" srcOrd="0" destOrd="0" presId="urn:microsoft.com/office/officeart/2005/8/layout/default"/>
    <dgm:cxn modelId="{2D18000E-B643-7F45-97EA-EFAA6CA1A0EC}" type="presParOf" srcId="{28CB5901-3DA8-6142-B03D-2A5006FB209B}" destId="{664C3C53-9442-E742-AEBA-D216347B3D52}" srcOrd="1" destOrd="0" presId="urn:microsoft.com/office/officeart/2005/8/layout/default"/>
    <dgm:cxn modelId="{01C7A28D-6C49-4646-9FA2-1E82525B6936}" type="presParOf" srcId="{28CB5901-3DA8-6142-B03D-2A5006FB209B}" destId="{43F33956-CB1C-BA46-9AFF-F1270DAC28E4}" srcOrd="2" destOrd="0" presId="urn:microsoft.com/office/officeart/2005/8/layout/default"/>
    <dgm:cxn modelId="{DEF470C4-64D3-D043-8ADF-FD9FC0482BC2}" type="presParOf" srcId="{28CB5901-3DA8-6142-B03D-2A5006FB209B}" destId="{9DA269B5-5697-424A-BB8F-A3930370B56A}" srcOrd="3" destOrd="0" presId="urn:microsoft.com/office/officeart/2005/8/layout/default"/>
    <dgm:cxn modelId="{28F9415B-27A9-A44A-B680-561A69006FFA}" type="presParOf" srcId="{28CB5901-3DA8-6142-B03D-2A5006FB209B}" destId="{99F13411-6D20-A14E-A000-34F80062B10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7F6B8-3B1E-814F-ABC2-86F9841C237F}">
      <dsp:nvSpPr>
        <dsp:cNvPr id="0" name=""/>
        <dsp:cNvSpPr/>
      </dsp:nvSpPr>
      <dsp:spPr>
        <a:xfrm>
          <a:off x="3129" y="608810"/>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Glutamine</a:t>
          </a:r>
        </a:p>
      </dsp:txBody>
      <dsp:txXfrm>
        <a:off x="3129" y="608810"/>
        <a:ext cx="5154040" cy="1343366"/>
      </dsp:txXfrm>
    </dsp:sp>
    <dsp:sp modelId="{43F33956-CB1C-BA46-9AFF-F1270DAC28E4}">
      <dsp:nvSpPr>
        <dsp:cNvPr id="0" name=""/>
        <dsp:cNvSpPr/>
      </dsp:nvSpPr>
      <dsp:spPr>
        <a:xfrm>
          <a:off x="5752067" y="608810"/>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Monoamines</a:t>
          </a:r>
        </a:p>
      </dsp:txBody>
      <dsp:txXfrm>
        <a:off x="5752067" y="608810"/>
        <a:ext cx="5154040" cy="1343366"/>
      </dsp:txXfrm>
    </dsp:sp>
    <dsp:sp modelId="{99F13411-6D20-A14E-A000-34F80062B103}">
      <dsp:nvSpPr>
        <dsp:cNvPr id="0" name=""/>
        <dsp:cNvSpPr/>
      </dsp:nvSpPr>
      <dsp:spPr>
        <a:xfrm>
          <a:off x="3129" y="2435852"/>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Acetylcholine</a:t>
          </a:r>
        </a:p>
      </dsp:txBody>
      <dsp:txXfrm>
        <a:off x="3129" y="2435852"/>
        <a:ext cx="5154040" cy="1343366"/>
      </dsp:txXfrm>
    </dsp:sp>
    <dsp:sp modelId="{50E5D0AA-1145-E14A-AC1F-8F5EED8B9726}">
      <dsp:nvSpPr>
        <dsp:cNvPr id="0" name=""/>
        <dsp:cNvSpPr/>
      </dsp:nvSpPr>
      <dsp:spPr>
        <a:xfrm>
          <a:off x="5752067" y="2435852"/>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Histamine</a:t>
          </a:r>
        </a:p>
      </dsp:txBody>
      <dsp:txXfrm>
        <a:off x="5752067" y="2435852"/>
        <a:ext cx="5154040" cy="1343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7F6B8-3B1E-814F-ABC2-86F9841C237F}">
      <dsp:nvSpPr>
        <dsp:cNvPr id="0" name=""/>
        <dsp:cNvSpPr/>
      </dsp:nvSpPr>
      <dsp:spPr>
        <a:xfrm>
          <a:off x="3129" y="608810"/>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Serotonin</a:t>
          </a:r>
          <a:endParaRPr lang="en-US" sz="3200" kern="1200" dirty="0"/>
        </a:p>
      </dsp:txBody>
      <dsp:txXfrm>
        <a:off x="3129" y="608810"/>
        <a:ext cx="5154040" cy="1343366"/>
      </dsp:txXfrm>
    </dsp:sp>
    <dsp:sp modelId="{43F33956-CB1C-BA46-9AFF-F1270DAC28E4}">
      <dsp:nvSpPr>
        <dsp:cNvPr id="0" name=""/>
        <dsp:cNvSpPr/>
      </dsp:nvSpPr>
      <dsp:spPr>
        <a:xfrm>
          <a:off x="5752067" y="608810"/>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GABA</a:t>
          </a:r>
          <a:endParaRPr lang="en-US" sz="3200" kern="1200" dirty="0"/>
        </a:p>
      </dsp:txBody>
      <dsp:txXfrm>
        <a:off x="5752067" y="608810"/>
        <a:ext cx="5154040" cy="1343366"/>
      </dsp:txXfrm>
    </dsp:sp>
    <dsp:sp modelId="{99F13411-6D20-A14E-A000-34F80062B103}">
      <dsp:nvSpPr>
        <dsp:cNvPr id="0" name=""/>
        <dsp:cNvSpPr/>
      </dsp:nvSpPr>
      <dsp:spPr>
        <a:xfrm>
          <a:off x="3063806" y="2435852"/>
          <a:ext cx="5154040" cy="134336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Adenosine</a:t>
          </a:r>
        </a:p>
      </dsp:txBody>
      <dsp:txXfrm>
        <a:off x="3063806" y="2435852"/>
        <a:ext cx="5154040" cy="13433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634E2-2DA7-3D45-B36A-021A13C69CF6}"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BFE3E-CCD9-FC46-A4B3-0F6D6A65AD9C}" type="slidenum">
              <a:rPr lang="en-US" smtClean="0"/>
              <a:t>‹#›</a:t>
            </a:fld>
            <a:endParaRPr lang="en-US"/>
          </a:p>
        </p:txBody>
      </p:sp>
    </p:spTree>
    <p:extLst>
      <p:ext uri="{BB962C8B-B14F-4D97-AF65-F5344CB8AC3E}">
        <p14:creationId xmlns:p14="http://schemas.microsoft.com/office/powerpoint/2010/main" val="260892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144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3894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0709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349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952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276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070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04997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9439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3025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1924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537871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Psychiatry/Video/program/106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46EB-435D-43E9-9481-0945669ABA3F}"/>
              </a:ext>
            </a:extLst>
          </p:cNvPr>
          <p:cNvSpPr>
            <a:spLocks noGrp="1"/>
          </p:cNvSpPr>
          <p:nvPr>
            <p:ph type="title"/>
          </p:nvPr>
        </p:nvSpPr>
        <p:spPr>
          <a:xfrm>
            <a:off x="609601" y="1709738"/>
            <a:ext cx="10515600" cy="2852737"/>
          </a:xfrm>
        </p:spPr>
        <p:txBody>
          <a:bodyPr/>
          <a:lstStyle/>
          <a:p>
            <a:r>
              <a:rPr lang="en-US" dirty="0"/>
              <a:t>Sleep Architecture and Neurotransmitters of Sleep</a:t>
            </a:r>
          </a:p>
        </p:txBody>
      </p:sp>
      <p:sp>
        <p:nvSpPr>
          <p:cNvPr id="3" name="Subtitle 2">
            <a:extLst>
              <a:ext uri="{FF2B5EF4-FFF2-40B4-BE49-F238E27FC236}">
                <a16:creationId xmlns:a16="http://schemas.microsoft.com/office/drawing/2014/main" id="{D7E9F0FF-2669-4FD7-ADAD-60038F961A9F}"/>
              </a:ext>
            </a:extLst>
          </p:cNvPr>
          <p:cNvSpPr>
            <a:spLocks noGrp="1"/>
          </p:cNvSpPr>
          <p:nvPr>
            <p:ph type="body" idx="1"/>
          </p:nvPr>
        </p:nvSpPr>
        <p:spPr>
          <a:xfrm>
            <a:off x="609601" y="4589463"/>
            <a:ext cx="10515600" cy="1500187"/>
          </a:xfrm>
        </p:spPr>
        <p:txBody>
          <a:bodyPr>
            <a:normAutofit fontScale="77500" lnSpcReduction="20000"/>
          </a:bodyPr>
          <a:lstStyle/>
          <a:p>
            <a:r>
              <a:rPr lang="en-US" dirty="0"/>
              <a:t>Michael E. Yurcheshen, MD, FAASM</a:t>
            </a:r>
          </a:p>
          <a:p>
            <a:r>
              <a:rPr lang="en-US" dirty="0"/>
              <a:t>Associate Professor of Neurology and Medicine</a:t>
            </a:r>
          </a:p>
          <a:p>
            <a:r>
              <a:rPr lang="en-US" dirty="0"/>
              <a:t>University of Rochester School of Medicine and Dentistry</a:t>
            </a:r>
          </a:p>
          <a:p>
            <a:r>
              <a:rPr lang="en-US" dirty="0"/>
              <a:t>UR Medicine Sleep Center</a:t>
            </a:r>
          </a:p>
          <a:p>
            <a:r>
              <a:rPr lang="en-US" dirty="0"/>
              <a:t>Rochester, NY</a:t>
            </a:r>
          </a:p>
        </p:txBody>
      </p:sp>
    </p:spTree>
    <p:extLst>
      <p:ext uri="{BB962C8B-B14F-4D97-AF65-F5344CB8AC3E}">
        <p14:creationId xmlns:p14="http://schemas.microsoft.com/office/powerpoint/2010/main" val="18966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Insomnia Treatment Goals: Restful Nights and Productive Days </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importance of improving nighttime sleep difficulties and the positive impact this has on improving daytime function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role of neurotransmitter systems involved in the sleep-wake cycle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Integrate assessment tools to clinically differentiate insomnia from episodes of poor sleep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current treatment options relative to their clinical impact in the management of both the nighttime and daytime symptoms of insomnia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2BE6-FC64-4A93-8585-B91483B26AEB}"/>
              </a:ext>
            </a:extLst>
          </p:cNvPr>
          <p:cNvSpPr>
            <a:spLocks noGrp="1"/>
          </p:cNvSpPr>
          <p:nvPr>
            <p:ph type="title"/>
          </p:nvPr>
        </p:nvSpPr>
        <p:spPr>
          <a:xfrm>
            <a:off x="609600" y="199505"/>
            <a:ext cx="10744200" cy="1185577"/>
          </a:xfrm>
        </p:spPr>
        <p:txBody>
          <a:bodyPr>
            <a:normAutofit/>
          </a:bodyPr>
          <a:lstStyle/>
          <a:p>
            <a:r>
              <a:rPr lang="en-US" dirty="0"/>
              <a:t>Sleep </a:t>
            </a:r>
            <a:r>
              <a:rPr lang="en-US" dirty="0" err="1"/>
              <a:t>Macroarchitecture</a:t>
            </a:r>
            <a:endParaRPr lang="en-US" dirty="0"/>
          </a:p>
        </p:txBody>
      </p:sp>
      <p:pic>
        <p:nvPicPr>
          <p:cNvPr id="7" name="Content Placeholder 6">
            <a:extLst>
              <a:ext uri="{FF2B5EF4-FFF2-40B4-BE49-F238E27FC236}">
                <a16:creationId xmlns:a16="http://schemas.microsoft.com/office/drawing/2014/main" id="{4806F7CB-5B7D-437B-964D-E22B397FD7D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74121" y="1149190"/>
            <a:ext cx="7167361" cy="5207160"/>
          </a:xfrm>
        </p:spPr>
      </p:pic>
      <p:sp>
        <p:nvSpPr>
          <p:cNvPr id="9" name="Footer Placeholder 1">
            <a:extLst>
              <a:ext uri="{FF2B5EF4-FFF2-40B4-BE49-F238E27FC236}">
                <a16:creationId xmlns:a16="http://schemas.microsoft.com/office/drawing/2014/main" id="{DD599C08-9D7C-1442-70E4-3EB66FA8E4E7}"/>
              </a:ext>
            </a:extLst>
          </p:cNvPr>
          <p:cNvSpPr txBox="1">
            <a:spLocks/>
          </p:cNvSpPr>
          <p:nvPr/>
        </p:nvSpPr>
        <p:spPr>
          <a:xfrm>
            <a:off x="609600" y="6356350"/>
            <a:ext cx="1003520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chemeClr val="tx1">
                    <a:lumMod val="60000"/>
                    <a:lumOff val="40000"/>
                  </a:schemeClr>
                </a:solidFill>
              </a:rPr>
              <a:t>Ohayon</a:t>
            </a:r>
            <a:r>
              <a:rPr lang="en-US" sz="1100" dirty="0">
                <a:solidFill>
                  <a:schemeClr val="tx1">
                    <a:lumMod val="60000"/>
                    <a:lumOff val="40000"/>
                  </a:schemeClr>
                </a:solidFill>
              </a:rPr>
              <a:t> MM, </a:t>
            </a:r>
            <a:r>
              <a:rPr lang="en-US" sz="1100" dirty="0" err="1">
                <a:solidFill>
                  <a:schemeClr val="tx1">
                    <a:lumMod val="60000"/>
                    <a:lumOff val="40000"/>
                  </a:schemeClr>
                </a:solidFill>
              </a:rPr>
              <a:t>Carskadon</a:t>
            </a:r>
            <a:r>
              <a:rPr lang="en-US" sz="1100" dirty="0">
                <a:solidFill>
                  <a:schemeClr val="tx1">
                    <a:lumMod val="60000"/>
                    <a:lumOff val="40000"/>
                  </a:schemeClr>
                </a:solidFill>
              </a:rPr>
              <a:t> MA, </a:t>
            </a:r>
            <a:r>
              <a:rPr lang="en-US" sz="1100" dirty="0" err="1">
                <a:solidFill>
                  <a:schemeClr val="tx1">
                    <a:lumMod val="60000"/>
                    <a:lumOff val="40000"/>
                  </a:schemeClr>
                </a:solidFill>
              </a:rPr>
              <a:t>Guilleminault</a:t>
            </a:r>
            <a:r>
              <a:rPr lang="en-US" sz="1100" dirty="0">
                <a:solidFill>
                  <a:schemeClr val="tx1">
                    <a:lumMod val="60000"/>
                    <a:lumOff val="40000"/>
                  </a:schemeClr>
                </a:solidFill>
              </a:rPr>
              <a:t> C, </a:t>
            </a:r>
            <a:r>
              <a:rPr lang="en-US" sz="1100" dirty="0" err="1">
                <a:solidFill>
                  <a:schemeClr val="tx1">
                    <a:lumMod val="60000"/>
                    <a:lumOff val="40000"/>
                  </a:schemeClr>
                </a:solidFill>
              </a:rPr>
              <a:t>Vitiello</a:t>
            </a:r>
            <a:r>
              <a:rPr lang="en-US" sz="1100" dirty="0">
                <a:solidFill>
                  <a:schemeClr val="tx1">
                    <a:lumMod val="60000"/>
                    <a:lumOff val="40000"/>
                  </a:schemeClr>
                </a:solidFill>
              </a:rPr>
              <a:t> MV. Meta-analysis of quantitative sleep parameters from childhood to old age in healthy individuals: developing normative sleep values across the human lifespan. </a:t>
            </a:r>
            <a:r>
              <a:rPr lang="en-US" sz="1100" i="1" dirty="0">
                <a:solidFill>
                  <a:schemeClr val="tx1">
                    <a:lumMod val="60000"/>
                    <a:lumOff val="40000"/>
                  </a:schemeClr>
                </a:solidFill>
              </a:rPr>
              <a:t>Sleep</a:t>
            </a:r>
            <a:r>
              <a:rPr lang="en-US" sz="1100" dirty="0">
                <a:solidFill>
                  <a:schemeClr val="tx1">
                    <a:lumMod val="60000"/>
                    <a:lumOff val="40000"/>
                  </a:schemeClr>
                </a:solidFill>
              </a:rPr>
              <a:t>. 2004;27(7):1255-1273. doi:10.1093/sleep/27.7.1255</a:t>
            </a:r>
          </a:p>
        </p:txBody>
      </p:sp>
    </p:spTree>
    <p:extLst>
      <p:ext uri="{BB962C8B-B14F-4D97-AF65-F5344CB8AC3E}">
        <p14:creationId xmlns:p14="http://schemas.microsoft.com/office/powerpoint/2010/main" val="167269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F9B3-F862-48B6-ADB0-C079EB89E716}"/>
              </a:ext>
            </a:extLst>
          </p:cNvPr>
          <p:cNvSpPr>
            <a:spLocks noGrp="1"/>
          </p:cNvSpPr>
          <p:nvPr>
            <p:ph type="title"/>
          </p:nvPr>
        </p:nvSpPr>
        <p:spPr>
          <a:xfrm>
            <a:off x="609600" y="199505"/>
            <a:ext cx="10744200" cy="1185577"/>
          </a:xfrm>
        </p:spPr>
        <p:txBody>
          <a:bodyPr>
            <a:noAutofit/>
          </a:bodyPr>
          <a:lstStyle/>
          <a:p>
            <a:r>
              <a:rPr lang="en-US" dirty="0"/>
              <a:t>Major Neurotransmitters Regulating Wakefulness</a:t>
            </a:r>
          </a:p>
        </p:txBody>
      </p:sp>
      <p:graphicFrame>
        <p:nvGraphicFramePr>
          <p:cNvPr id="10" name="Content Placeholder 9">
            <a:extLst>
              <a:ext uri="{FF2B5EF4-FFF2-40B4-BE49-F238E27FC236}">
                <a16:creationId xmlns:a16="http://schemas.microsoft.com/office/drawing/2014/main" id="{D154FEEB-C526-1C74-CCC8-03004F510815}"/>
              </a:ext>
            </a:extLst>
          </p:cNvPr>
          <p:cNvGraphicFramePr>
            <a:graphicFrameLocks noGrp="1"/>
          </p:cNvGraphicFramePr>
          <p:nvPr>
            <p:ph idx="1"/>
            <p:extLst>
              <p:ext uri="{D42A27DB-BD31-4B8C-83A1-F6EECF244321}">
                <p14:modId xmlns:p14="http://schemas.microsoft.com/office/powerpoint/2010/main" val="2273230986"/>
              </p:ext>
            </p:extLst>
          </p:nvPr>
        </p:nvGraphicFramePr>
        <p:xfrm>
          <a:off x="724929" y="1143172"/>
          <a:ext cx="11281653" cy="390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44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B5626-358A-4B9A-A0CE-BC019CDC7411}"/>
              </a:ext>
            </a:extLst>
          </p:cNvPr>
          <p:cNvSpPr>
            <a:spLocks noGrp="1"/>
          </p:cNvSpPr>
          <p:nvPr>
            <p:ph type="title"/>
          </p:nvPr>
        </p:nvSpPr>
        <p:spPr>
          <a:xfrm>
            <a:off x="609600" y="199505"/>
            <a:ext cx="10744200" cy="1185577"/>
          </a:xfrm>
        </p:spPr>
        <p:txBody>
          <a:bodyPr>
            <a:noAutofit/>
          </a:bodyPr>
          <a:lstStyle/>
          <a:p>
            <a:r>
              <a:rPr lang="en-US" dirty="0"/>
              <a:t>Major Neurotransmitters Regulating NREM Sleep</a:t>
            </a:r>
          </a:p>
        </p:txBody>
      </p:sp>
      <p:graphicFrame>
        <p:nvGraphicFramePr>
          <p:cNvPr id="3" name="Content Placeholder 9">
            <a:extLst>
              <a:ext uri="{FF2B5EF4-FFF2-40B4-BE49-F238E27FC236}">
                <a16:creationId xmlns:a16="http://schemas.microsoft.com/office/drawing/2014/main" id="{0000DF68-A888-2750-A70A-32E9B0F216AA}"/>
              </a:ext>
            </a:extLst>
          </p:cNvPr>
          <p:cNvGraphicFramePr>
            <a:graphicFrameLocks/>
          </p:cNvGraphicFramePr>
          <p:nvPr>
            <p:extLst>
              <p:ext uri="{D42A27DB-BD31-4B8C-83A1-F6EECF244321}">
                <p14:modId xmlns:p14="http://schemas.microsoft.com/office/powerpoint/2010/main" val="629065983"/>
              </p:ext>
            </p:extLst>
          </p:nvPr>
        </p:nvGraphicFramePr>
        <p:xfrm>
          <a:off x="724929" y="1143172"/>
          <a:ext cx="11281653" cy="3904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31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29576-8B9F-49EE-AA2A-C41F6C3AEA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758286" y="622609"/>
            <a:ext cx="7118639" cy="5733741"/>
          </a:xfrm>
          <a:prstGeom prst="rect">
            <a:avLst/>
          </a:prstGeom>
        </p:spPr>
      </p:pic>
      <p:sp>
        <p:nvSpPr>
          <p:cNvPr id="2" name="Title 1">
            <a:extLst>
              <a:ext uri="{FF2B5EF4-FFF2-40B4-BE49-F238E27FC236}">
                <a16:creationId xmlns:a16="http://schemas.microsoft.com/office/drawing/2014/main" id="{55DB232F-A327-484F-A5C2-23DFA0C40C1F}"/>
              </a:ext>
            </a:extLst>
          </p:cNvPr>
          <p:cNvSpPr>
            <a:spLocks noGrp="1"/>
          </p:cNvSpPr>
          <p:nvPr>
            <p:ph type="title"/>
          </p:nvPr>
        </p:nvSpPr>
        <p:spPr>
          <a:xfrm>
            <a:off x="609600" y="199505"/>
            <a:ext cx="5287766" cy="1454634"/>
          </a:xfrm>
        </p:spPr>
        <p:txBody>
          <a:bodyPr>
            <a:noAutofit/>
          </a:bodyPr>
          <a:lstStyle/>
          <a:p>
            <a:r>
              <a:rPr lang="en-US" dirty="0"/>
              <a:t>Neurotransmitter Regulating REM Sleep</a:t>
            </a:r>
          </a:p>
        </p:txBody>
      </p:sp>
      <p:sp>
        <p:nvSpPr>
          <p:cNvPr id="3" name="Content Placeholder 2">
            <a:extLst>
              <a:ext uri="{FF2B5EF4-FFF2-40B4-BE49-F238E27FC236}">
                <a16:creationId xmlns:a16="http://schemas.microsoft.com/office/drawing/2014/main" id="{79A86A66-3B2E-4336-917B-6B68123DC6CA}"/>
              </a:ext>
            </a:extLst>
          </p:cNvPr>
          <p:cNvSpPr>
            <a:spLocks noGrp="1"/>
          </p:cNvSpPr>
          <p:nvPr>
            <p:ph idx="1"/>
          </p:nvPr>
        </p:nvSpPr>
        <p:spPr>
          <a:xfrm>
            <a:off x="609600" y="1745034"/>
            <a:ext cx="4065142" cy="802957"/>
          </a:xfrm>
          <a:prstGeom prst="roundRect">
            <a:avLst/>
          </a:prstGeom>
        </p:spPr>
        <p:style>
          <a:lnRef idx="0">
            <a:schemeClr val="accent1"/>
          </a:lnRef>
          <a:fillRef idx="3">
            <a:schemeClr val="accent1"/>
          </a:fillRef>
          <a:effectRef idx="3">
            <a:schemeClr val="accent1"/>
          </a:effectRef>
          <a:fontRef idx="minor">
            <a:schemeClr val="lt1"/>
          </a:fontRef>
        </p:style>
        <p:txBody>
          <a:bodyPr anchor="ctr">
            <a:normAutofit/>
          </a:bodyPr>
          <a:lstStyle/>
          <a:p>
            <a:pPr marL="0" indent="0" algn="ctr">
              <a:buNone/>
            </a:pPr>
            <a:r>
              <a:rPr lang="en-US" sz="3200" dirty="0"/>
              <a:t>Orexin</a:t>
            </a:r>
          </a:p>
        </p:txBody>
      </p:sp>
      <p:sp>
        <p:nvSpPr>
          <p:cNvPr id="8" name="Footer Placeholder 1">
            <a:extLst>
              <a:ext uri="{FF2B5EF4-FFF2-40B4-BE49-F238E27FC236}">
                <a16:creationId xmlns:a16="http://schemas.microsoft.com/office/drawing/2014/main" id="{E8298E17-9DE1-3635-83E6-B14A7C83899B}"/>
              </a:ext>
            </a:extLst>
          </p:cNvPr>
          <p:cNvSpPr txBox="1">
            <a:spLocks/>
          </p:cNvSpPr>
          <p:nvPr/>
        </p:nvSpPr>
        <p:spPr>
          <a:xfrm>
            <a:off x="609600" y="6356350"/>
            <a:ext cx="7818783"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tx1">
                    <a:lumMod val="60000"/>
                    <a:lumOff val="40000"/>
                  </a:schemeClr>
                </a:solidFill>
              </a:rPr>
              <a:t>Katzman MA, Katzman MP. Neurobiology of the Orexin System and Its Potential Role in the Regulation of Hedonic Tone. </a:t>
            </a:r>
            <a:r>
              <a:rPr lang="en-US" sz="1100" i="1" dirty="0">
                <a:solidFill>
                  <a:schemeClr val="tx1">
                    <a:lumMod val="60000"/>
                    <a:lumOff val="40000"/>
                  </a:schemeClr>
                </a:solidFill>
              </a:rPr>
              <a:t>Brain Sciences</a:t>
            </a:r>
            <a:r>
              <a:rPr lang="en-US" sz="1100" dirty="0">
                <a:solidFill>
                  <a:schemeClr val="tx1">
                    <a:lumMod val="60000"/>
                    <a:lumOff val="40000"/>
                  </a:schemeClr>
                </a:solidFill>
              </a:rPr>
              <a:t>. 2022; 12(2):150. https://</a:t>
            </a:r>
            <a:r>
              <a:rPr lang="en-US" sz="1100" dirty="0" err="1">
                <a:solidFill>
                  <a:schemeClr val="tx1">
                    <a:lumMod val="60000"/>
                    <a:lumOff val="40000"/>
                  </a:schemeClr>
                </a:solidFill>
              </a:rPr>
              <a:t>doi.org</a:t>
            </a:r>
            <a:r>
              <a:rPr lang="en-US" sz="1100" dirty="0">
                <a:solidFill>
                  <a:schemeClr val="tx1">
                    <a:lumMod val="60000"/>
                    <a:lumOff val="40000"/>
                  </a:schemeClr>
                </a:solidFill>
              </a:rPr>
              <a:t>/10.3390/brainsci12020150 </a:t>
            </a:r>
          </a:p>
        </p:txBody>
      </p:sp>
    </p:spTree>
    <p:extLst>
      <p:ext uri="{BB962C8B-B14F-4D97-AF65-F5344CB8AC3E}">
        <p14:creationId xmlns:p14="http://schemas.microsoft.com/office/powerpoint/2010/main" val="133457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776</TotalTime>
  <Words>493</Words>
  <Application>Microsoft Macintosh PowerPoint</Application>
  <PresentationFormat>Widescreen</PresentationFormat>
  <Paragraphs>48</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Neurology2023</vt:lpstr>
      <vt:lpstr>Office Theme</vt:lpstr>
      <vt:lpstr>Sleep Architecture and Neurotransmitters of Sleep</vt:lpstr>
      <vt:lpstr>PowerPoint Presentation</vt:lpstr>
      <vt:lpstr>Disclaimer</vt:lpstr>
      <vt:lpstr>Sleep Macroarchitecture</vt:lpstr>
      <vt:lpstr>Major Neurotransmitters Regulating Wakefulness</vt:lpstr>
      <vt:lpstr>Major Neurotransmitters Regulating NREM Sleep</vt:lpstr>
      <vt:lpstr>Neurotransmitter Regulating REM Sleep</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9</cp:revision>
  <cp:lastPrinted>2023-02-11T00:53:38Z</cp:lastPrinted>
  <dcterms:created xsi:type="dcterms:W3CDTF">2023-02-11T00:50:27Z</dcterms:created>
  <dcterms:modified xsi:type="dcterms:W3CDTF">2023-09-25T16:15:03Z</dcterms:modified>
  <cp:category/>
</cp:coreProperties>
</file>