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66" r:id="rId2"/>
    <p:sldId id="257" r:id="rId3"/>
    <p:sldId id="258" r:id="rId4"/>
    <p:sldId id="260" r:id="rId5"/>
    <p:sldId id="259" r:id="rId6"/>
    <p:sldId id="274" r:id="rId7"/>
    <p:sldId id="261" r:id="rId8"/>
    <p:sldId id="265" r:id="rId9"/>
    <p:sldId id="275" r:id="rId10"/>
    <p:sldId id="262" r:id="rId11"/>
    <p:sldId id="26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4560" userDrawn="1">
          <p15:clr>
            <a:srgbClr val="A4A3A4"/>
          </p15:clr>
        </p15:guide>
        <p15:guide id="3" pos="4524" userDrawn="1">
          <p15:clr>
            <a:srgbClr val="A4A3A4"/>
          </p15:clr>
        </p15:guide>
        <p15:guide id="4" orient="horz" pos="310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1"/>
    <a:srgbClr val="BC0700"/>
    <a:srgbClr val="A2A2A2"/>
    <a:srgbClr val="D70700"/>
    <a:srgbClr val="B10700"/>
    <a:srgbClr val="8C1346"/>
    <a:srgbClr val="DC1C3B"/>
    <a:srgbClr val="8A1449"/>
    <a:srgbClr val="791494"/>
    <a:srgbClr val="B92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8" y="84"/>
      </p:cViewPr>
      <p:guideLst>
        <p:guide orient="horz" pos="3240"/>
        <p:guide pos="4560"/>
        <p:guide pos="4524"/>
        <p:guide orient="horz" pos="3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3C2AE-DCD7-4825-9514-479B22FF448B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58FFE-C4A1-4746-B039-7E67237D3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9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0F54A-7920-4B6F-B1D0-42964A7DC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0F54A-7920-4B6F-B1D0-42964A7DC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3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0F54A-7920-4B6F-B1D0-42964A7DC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0F54A-7920-4B6F-B1D0-42964A7DC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0F54A-7920-4B6F-B1D0-42964A7DC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1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0F54A-7920-4B6F-B1D0-42964A7DC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6726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500345-C3E0-42CC-8FD4-EB843A6F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8852D9-34E0-4159-A042-0685BA970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7D5AA-4F23-415D-B703-E60362CBD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6EA0-DF1B-4B60-8E92-A1F9A27C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E7CDB-6189-43E1-822E-487D921BC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9D4B4-80D7-403A-8862-E9A0EE259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78160B-A50E-4044-BEDC-003941514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541D1-28B2-4405-9844-98E0E4136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8BAD9-7A6F-4E94-90C2-E48F2007B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A5BC4D-2391-4A80-9FB2-579B3A3B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A3EE56-F116-4736-BC0B-94830327A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0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FAF-EABC-45D0-97BA-AD9D0FFEE17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5E68-EFCE-4165-ADF3-4480D420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500345-C3E0-42CC-8FD4-EB843A6F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E091B-F2D8-4905-A7C7-4D21412C5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177A6A-51BE-4C1A-B304-7C12D8C1B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A793-0D75-4FEC-90EF-AB3BDC64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231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BC0D3A-7A3C-48B4-9165-9A3532A48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25DC1A-8788-48D4-A7C2-D4263BFC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5312"/>
            <a:ext cx="10744200" cy="452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1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B57186-7DE7-42CA-A2BB-48F4CFFF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9D8B-16ED-478D-86BC-53FB724E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95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5"/>
            <a:ext cx="5157787" cy="846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283808"/>
            <a:ext cx="5157787" cy="3784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5"/>
            <a:ext cx="5183188" cy="846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283808"/>
            <a:ext cx="5183188" cy="378448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E757C-D79B-40D8-9355-43F87E951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4443C-D685-44AF-A0D6-5833A6E5A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28C4-6CAF-4AB1-A1FF-6D91BF0C5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DB45BB-B4C1-428B-BB37-17543D2C2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923BE7-3BC6-41D3-AC89-0C1CA104B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98CDB1-7C2E-4A79-9BF2-647BA000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51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6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519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5312"/>
            <a:ext cx="10744200" cy="452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1CE5-5FC3-46D5-8101-07AA0F041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1224" y="6356350"/>
            <a:ext cx="506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40AF-D126-43DB-8363-1B10BFABBD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A0525-911C-4C6D-8D55-7D85D07ED4E3}"/>
              </a:ext>
            </a:extLst>
          </p:cNvPr>
          <p:cNvSpPr/>
          <p:nvPr userDrawn="1"/>
        </p:nvSpPr>
        <p:spPr>
          <a:xfrm>
            <a:off x="0" y="0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B10700"/>
              </a:gs>
              <a:gs pos="68000">
                <a:srgbClr val="D70700"/>
              </a:gs>
              <a:gs pos="100000">
                <a:srgbClr val="A2A2A2"/>
              </a:gs>
              <a:gs pos="13532">
                <a:srgbClr val="D00400"/>
              </a:gs>
              <a:gs pos="34000">
                <a:srgbClr val="FF0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6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2" r:id="rId3"/>
    <p:sldLayoutId id="2147483663" r:id="rId4"/>
    <p:sldLayoutId id="2147483664" r:id="rId5"/>
    <p:sldLayoutId id="214748366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C1C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─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C1C3B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91955"/>
            <a:ext cx="8786647" cy="2852737"/>
          </a:xfrm>
        </p:spPr>
        <p:txBody>
          <a:bodyPr/>
          <a:lstStyle/>
          <a:p>
            <a:r>
              <a:rPr lang="en-US" dirty="0" err="1"/>
              <a:t>AMKD</a:t>
            </a:r>
            <a:r>
              <a:rPr lang="en-US" dirty="0"/>
              <a:t> Disease Burden and Management Strategies: The Need for Small Molecule Treatments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9601" y="3927423"/>
            <a:ext cx="10515600" cy="2930577"/>
          </a:xfrm>
        </p:spPr>
        <p:txBody>
          <a:bodyPr>
            <a:normAutofit/>
          </a:bodyPr>
          <a:lstStyle/>
          <a:p>
            <a:r>
              <a:rPr lang="en-US" dirty="0"/>
              <a:t>Csaba P. </a:t>
            </a:r>
            <a:r>
              <a:rPr lang="en-US" dirty="0" err="1"/>
              <a:t>Kovesdy</a:t>
            </a:r>
            <a:r>
              <a:rPr lang="en-US" dirty="0"/>
              <a:t>, MD</a:t>
            </a:r>
          </a:p>
          <a:p>
            <a:r>
              <a:rPr lang="en-US" dirty="0"/>
              <a:t>Fred Hatch Professor of Medicine</a:t>
            </a:r>
          </a:p>
          <a:p>
            <a:r>
              <a:rPr lang="en-US" dirty="0"/>
              <a:t>Director, Clinical Outcomes and Clinical Trials Program in Nephrology</a:t>
            </a:r>
          </a:p>
          <a:p>
            <a:r>
              <a:rPr lang="en-US" dirty="0"/>
              <a:t>University of Tennessee Health Science Center</a:t>
            </a:r>
          </a:p>
          <a:p>
            <a:r>
              <a:rPr lang="en-US" dirty="0"/>
              <a:t>Memphis VA Medical Center</a:t>
            </a:r>
          </a:p>
          <a:p>
            <a:r>
              <a:rPr lang="en-US" dirty="0"/>
              <a:t>Memphis, TN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2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2643"/>
            <a:ext cx="107442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With the Small Molecule VX-147 Resulted in a 47.6% Reduction of Albuminuria After 13 Weeks in Patients With </a:t>
            </a:r>
            <a:r>
              <a:rPr lang="en-US" dirty="0" err="1"/>
              <a:t>FSGS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AA922C0-90A4-2A42-3904-A0B6F5F9F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09072"/>
              </p:ext>
            </p:extLst>
          </p:nvPr>
        </p:nvGraphicFramePr>
        <p:xfrm>
          <a:off x="464270" y="2259007"/>
          <a:ext cx="5587738" cy="25769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48044">
                  <a:extLst>
                    <a:ext uri="{9D8B030D-6E8A-4147-A177-3AD203B41FA5}">
                      <a16:colId xmlns:a16="http://schemas.microsoft.com/office/drawing/2014/main" val="1146045137"/>
                    </a:ext>
                  </a:extLst>
                </a:gridCol>
                <a:gridCol w="1239694">
                  <a:extLst>
                    <a:ext uri="{9D8B030D-6E8A-4147-A177-3AD203B41FA5}">
                      <a16:colId xmlns:a16="http://schemas.microsoft.com/office/drawing/2014/main" val="1289372314"/>
                    </a:ext>
                  </a:extLst>
                </a:gridCol>
              </a:tblGrid>
              <a:tr h="64423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 = 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56632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UPCR</a:t>
                      </a:r>
                      <a:r>
                        <a:rPr lang="en-US" sz="1200" dirty="0"/>
                        <a:t> (gram/gram) at Baseline</a:t>
                      </a:r>
                    </a:p>
                    <a:p>
                      <a:pPr algn="ctr"/>
                      <a:r>
                        <a:rPr lang="en-US" sz="1200" dirty="0"/>
                        <a:t>Mean (SD)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2.21 (0.95)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222856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UPCR</a:t>
                      </a:r>
                      <a:r>
                        <a:rPr lang="en-US" sz="1200" dirty="0"/>
                        <a:t> (gram/gram) at Week 13</a:t>
                      </a:r>
                    </a:p>
                    <a:p>
                      <a:pPr algn="ctr"/>
                      <a:r>
                        <a:rPr lang="en-US" sz="1200" dirty="0"/>
                        <a:t>Mean (SD)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1.27 (0.73)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207164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Mean percent change (geometric) from baseline at week 13</a:t>
                      </a:r>
                    </a:p>
                    <a:p>
                      <a:pPr algn="ctr"/>
                      <a:r>
                        <a:rPr lang="en-US" sz="1200" dirty="0"/>
                        <a:t>(95# Confidence Interval)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-47.6</a:t>
                      </a:r>
                    </a:p>
                    <a:p>
                      <a:pPr algn="ctr"/>
                      <a:r>
                        <a:rPr lang="en-US" sz="1200" dirty="0"/>
                        <a:t>(-60.0, -31.3)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30389"/>
                  </a:ext>
                </a:extLst>
              </a:tr>
            </a:tbl>
          </a:graphicData>
        </a:graphic>
      </p:graphicFrame>
      <p:grpSp>
        <p:nvGrpSpPr>
          <p:cNvPr id="96" name="Group 95">
            <a:extLst>
              <a:ext uri="{FF2B5EF4-FFF2-40B4-BE49-F238E27FC236}">
                <a16:creationId xmlns:a16="http://schemas.microsoft.com/office/drawing/2014/main" id="{BD03F28F-C14D-8168-7882-24A30B716888}"/>
              </a:ext>
            </a:extLst>
          </p:cNvPr>
          <p:cNvGrpSpPr/>
          <p:nvPr/>
        </p:nvGrpSpPr>
        <p:grpSpPr>
          <a:xfrm>
            <a:off x="6543386" y="1975046"/>
            <a:ext cx="5436690" cy="3430880"/>
            <a:chOff x="6543386" y="1975046"/>
            <a:chExt cx="5436690" cy="3430880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D67346-BD46-669F-9401-F541A173A276}"/>
                </a:ext>
              </a:extLst>
            </p:cNvPr>
            <p:cNvCxnSpPr>
              <a:endCxn id="53" idx="2"/>
            </p:cNvCxnSpPr>
            <p:nvPr/>
          </p:nvCxnSpPr>
          <p:spPr>
            <a:xfrm flipH="1" flipV="1">
              <a:off x="7237412" y="2537477"/>
              <a:ext cx="4584212" cy="17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480733-AEE6-34F0-CBFF-FCC67EBDF6AF}"/>
                </a:ext>
              </a:extLst>
            </p:cNvPr>
            <p:cNvCxnSpPr>
              <a:cxnSpLocks/>
            </p:cNvCxnSpPr>
            <p:nvPr/>
          </p:nvCxnSpPr>
          <p:spPr>
            <a:xfrm>
              <a:off x="7240270" y="1975046"/>
              <a:ext cx="0" cy="293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AD1185-7048-01B7-ABD8-0942E1E76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7412" y="4911287"/>
              <a:ext cx="4584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7577E6-BFAB-7AE8-2611-32FB207D62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4821274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6DEACF-82A6-6949-7C86-B5277FF379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4437892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CBE690-7C09-F320-651F-E69D0A2C4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4064036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639F54-D79F-F592-58AF-A2016B2F1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3685417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F63F07-4BC6-81CD-D32F-558D25D91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3306798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F4590B-9111-9347-206A-6BF04830C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2925798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2A62B7-5B5A-4746-1A63-88F174D5E1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2537654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4CB0DE-5ECA-43BC-1A68-033055BEE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1850" y="2170942"/>
              <a:ext cx="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59859C-A1DF-607B-10FE-BEFC021A6651}"/>
                </a:ext>
              </a:extLst>
            </p:cNvPr>
            <p:cNvCxnSpPr>
              <a:cxnSpLocks/>
            </p:cNvCxnSpPr>
            <p:nvPr/>
          </p:nvCxnSpPr>
          <p:spPr>
            <a:xfrm>
              <a:off x="7283133" y="4911287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AFC006-78FD-0C25-6014-DF3F43FBB05E}"/>
                </a:ext>
              </a:extLst>
            </p:cNvPr>
            <p:cNvCxnSpPr>
              <a:cxnSpLocks/>
            </p:cNvCxnSpPr>
            <p:nvPr/>
          </p:nvCxnSpPr>
          <p:spPr>
            <a:xfrm>
              <a:off x="7661753" y="4910138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71470D-A36F-52E9-F641-CFC7CEDC8D50}"/>
                </a:ext>
              </a:extLst>
            </p:cNvPr>
            <p:cNvCxnSpPr>
              <a:cxnSpLocks/>
            </p:cNvCxnSpPr>
            <p:nvPr/>
          </p:nvCxnSpPr>
          <p:spPr>
            <a:xfrm>
              <a:off x="8002271" y="4910138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D587D01-6C29-7234-4730-94C13901668D}"/>
                </a:ext>
              </a:extLst>
            </p:cNvPr>
            <p:cNvCxnSpPr>
              <a:cxnSpLocks/>
            </p:cNvCxnSpPr>
            <p:nvPr/>
          </p:nvCxnSpPr>
          <p:spPr>
            <a:xfrm>
              <a:off x="8335645" y="4910138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56D57A-755A-BB5A-94E0-443FAEFA1850}"/>
                </a:ext>
              </a:extLst>
            </p:cNvPr>
            <p:cNvCxnSpPr>
              <a:cxnSpLocks/>
            </p:cNvCxnSpPr>
            <p:nvPr/>
          </p:nvCxnSpPr>
          <p:spPr>
            <a:xfrm>
              <a:off x="9004776" y="4910138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7B972D-BC97-8271-7A3B-7DB35A660623}"/>
                </a:ext>
              </a:extLst>
            </p:cNvPr>
            <p:cNvCxnSpPr>
              <a:cxnSpLocks/>
            </p:cNvCxnSpPr>
            <p:nvPr/>
          </p:nvCxnSpPr>
          <p:spPr>
            <a:xfrm>
              <a:off x="10343038" y="4910138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0B214-96ED-0404-CFD8-01E331B78F19}"/>
                </a:ext>
              </a:extLst>
            </p:cNvPr>
            <p:cNvCxnSpPr>
              <a:cxnSpLocks/>
            </p:cNvCxnSpPr>
            <p:nvPr/>
          </p:nvCxnSpPr>
          <p:spPr>
            <a:xfrm>
              <a:off x="11681300" y="4911287"/>
              <a:ext cx="0" cy="528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CFF490-EEE7-DDAB-C3E8-191CDBE7BAB0}"/>
                </a:ext>
              </a:extLst>
            </p:cNvPr>
            <p:cNvSpPr txBox="1"/>
            <p:nvPr/>
          </p:nvSpPr>
          <p:spPr>
            <a:xfrm>
              <a:off x="7440008" y="4931789"/>
              <a:ext cx="4475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Week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BACDB2-3F2C-79DE-EBF2-284655E4E815}"/>
                </a:ext>
              </a:extLst>
            </p:cNvPr>
            <p:cNvSpPr txBox="1"/>
            <p:nvPr/>
          </p:nvSpPr>
          <p:spPr>
            <a:xfrm>
              <a:off x="7748813" y="4931569"/>
              <a:ext cx="5116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Day 15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80880E-02B2-5877-8B86-8C86347661A6}"/>
                </a:ext>
              </a:extLst>
            </p:cNvPr>
            <p:cNvSpPr txBox="1"/>
            <p:nvPr/>
          </p:nvSpPr>
          <p:spPr>
            <a:xfrm>
              <a:off x="8114248" y="4931569"/>
              <a:ext cx="4475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Week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4A11A9-C72A-4DA9-8674-746187239FAC}"/>
                </a:ext>
              </a:extLst>
            </p:cNvPr>
            <p:cNvSpPr txBox="1"/>
            <p:nvPr/>
          </p:nvSpPr>
          <p:spPr>
            <a:xfrm>
              <a:off x="8740096" y="4931569"/>
              <a:ext cx="534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Week 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D524F2-F916-4CB4-AD25-74458E04917C}"/>
                </a:ext>
              </a:extLst>
            </p:cNvPr>
            <p:cNvSpPr txBox="1"/>
            <p:nvPr/>
          </p:nvSpPr>
          <p:spPr>
            <a:xfrm>
              <a:off x="9428798" y="5053279"/>
              <a:ext cx="3786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Visit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9C289D-B669-A824-D819-487E56CCE818}"/>
                </a:ext>
              </a:extLst>
            </p:cNvPr>
            <p:cNvSpPr txBox="1"/>
            <p:nvPr/>
          </p:nvSpPr>
          <p:spPr>
            <a:xfrm>
              <a:off x="10078271" y="4930610"/>
              <a:ext cx="5341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Week 9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649676-184E-18CC-9808-0FBF3B6B9C15}"/>
                </a:ext>
              </a:extLst>
            </p:cNvPr>
            <p:cNvSpPr txBox="1"/>
            <p:nvPr/>
          </p:nvSpPr>
          <p:spPr>
            <a:xfrm>
              <a:off x="11388246" y="4930481"/>
              <a:ext cx="5918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Week 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61B1CC-1563-C4E3-F6F0-1CFF48126DF5}"/>
                </a:ext>
              </a:extLst>
            </p:cNvPr>
            <p:cNvSpPr txBox="1"/>
            <p:nvPr/>
          </p:nvSpPr>
          <p:spPr>
            <a:xfrm>
              <a:off x="7543992" y="504586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DE4FE5-E07D-AD32-250A-F469A283F617}"/>
                </a:ext>
              </a:extLst>
            </p:cNvPr>
            <p:cNvSpPr txBox="1"/>
            <p:nvPr/>
          </p:nvSpPr>
          <p:spPr>
            <a:xfrm>
              <a:off x="8210648" y="5046518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D80493-7433-9F40-2750-A1D43720047D}"/>
                </a:ext>
              </a:extLst>
            </p:cNvPr>
            <p:cNvSpPr txBox="1"/>
            <p:nvPr/>
          </p:nvSpPr>
          <p:spPr>
            <a:xfrm>
              <a:off x="6851760" y="4935378"/>
              <a:ext cx="5806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Baseline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8B957A-0CF3-F089-0867-CD8A9486BA3E}"/>
                </a:ext>
              </a:extLst>
            </p:cNvPr>
            <p:cNvSpPr txBox="1"/>
            <p:nvPr/>
          </p:nvSpPr>
          <p:spPr>
            <a:xfrm>
              <a:off x="6907259" y="4720032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-60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B58340-0FA3-C399-EF52-32479424ED27}"/>
                </a:ext>
              </a:extLst>
            </p:cNvPr>
            <p:cNvSpPr txBox="1"/>
            <p:nvPr/>
          </p:nvSpPr>
          <p:spPr>
            <a:xfrm>
              <a:off x="6905845" y="4338806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-50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07015B-7CC2-9ED8-941B-73B492C69036}"/>
                </a:ext>
              </a:extLst>
            </p:cNvPr>
            <p:cNvSpPr txBox="1"/>
            <p:nvPr/>
          </p:nvSpPr>
          <p:spPr>
            <a:xfrm>
              <a:off x="6906085" y="3964008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-40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8D1C69-9E39-E5E2-6471-06C872DCEB4F}"/>
                </a:ext>
              </a:extLst>
            </p:cNvPr>
            <p:cNvSpPr txBox="1"/>
            <p:nvPr/>
          </p:nvSpPr>
          <p:spPr>
            <a:xfrm>
              <a:off x="6905845" y="3585090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-40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4D556F-6D06-129D-35DD-8EAE46417ED6}"/>
                </a:ext>
              </a:extLst>
            </p:cNvPr>
            <p:cNvSpPr txBox="1"/>
            <p:nvPr/>
          </p:nvSpPr>
          <p:spPr>
            <a:xfrm>
              <a:off x="6906638" y="3208798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-20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0BC4FA-A527-7AA6-A833-97810D99DC2E}"/>
                </a:ext>
              </a:extLst>
            </p:cNvPr>
            <p:cNvSpPr txBox="1"/>
            <p:nvPr/>
          </p:nvSpPr>
          <p:spPr>
            <a:xfrm>
              <a:off x="6905845" y="2823874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-10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F44F495-0C49-5808-ABC0-A6328B4EF75B}"/>
                </a:ext>
              </a:extLst>
            </p:cNvPr>
            <p:cNvSpPr txBox="1"/>
            <p:nvPr/>
          </p:nvSpPr>
          <p:spPr>
            <a:xfrm>
              <a:off x="6997457" y="243861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139737-E610-DDD5-1E2A-A9A88A67EC86}"/>
                </a:ext>
              </a:extLst>
            </p:cNvPr>
            <p:cNvSpPr txBox="1"/>
            <p:nvPr/>
          </p:nvSpPr>
          <p:spPr>
            <a:xfrm>
              <a:off x="6941336" y="2071462"/>
              <a:ext cx="3000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10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617EA6-4CC4-23B5-D787-8BA7C78C504F}"/>
                </a:ext>
              </a:extLst>
            </p:cNvPr>
            <p:cNvSpPr/>
            <p:nvPr/>
          </p:nvSpPr>
          <p:spPr>
            <a:xfrm>
              <a:off x="7237412" y="2495567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30375EA-B7AA-E3C7-05EF-9B6F22BBFAFE}"/>
                </a:ext>
              </a:extLst>
            </p:cNvPr>
            <p:cNvGrpSpPr/>
            <p:nvPr/>
          </p:nvGrpSpPr>
          <p:grpSpPr>
            <a:xfrm>
              <a:off x="7634832" y="2517057"/>
              <a:ext cx="61367" cy="675976"/>
              <a:chOff x="7637295" y="2517057"/>
              <a:chExt cx="61367" cy="67597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C977C86-BDAD-1929-0BE5-109D7B0AE0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915" y="2517057"/>
                <a:ext cx="0" cy="6732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165E31E-C8CB-3091-BA23-FFE370987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5" y="2517057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30F908F-2D96-EA67-12D7-11FE090009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9" y="3193033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D97E8E1-DD00-3CA6-5A8F-8AA07FCF1963}"/>
                </a:ext>
              </a:extLst>
            </p:cNvPr>
            <p:cNvGrpSpPr/>
            <p:nvPr/>
          </p:nvGrpSpPr>
          <p:grpSpPr>
            <a:xfrm>
              <a:off x="7973053" y="3161175"/>
              <a:ext cx="61367" cy="238328"/>
              <a:chOff x="7637295" y="2517057"/>
              <a:chExt cx="61367" cy="675976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4DF7B2E-174E-2262-534B-719D2B875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915" y="2517057"/>
                <a:ext cx="0" cy="6732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0BF449-89D9-7609-B3C0-5B34E32B9D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5" y="2517057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9247A36-4B56-0785-6422-59872DEBF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9" y="3193033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798F438-E12E-0E03-A6E1-D5DE53D38A10}"/>
                </a:ext>
              </a:extLst>
            </p:cNvPr>
            <p:cNvGrpSpPr/>
            <p:nvPr/>
          </p:nvGrpSpPr>
          <p:grpSpPr>
            <a:xfrm>
              <a:off x="8308622" y="3145705"/>
              <a:ext cx="61367" cy="686417"/>
              <a:chOff x="7637295" y="2517057"/>
              <a:chExt cx="61367" cy="67597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95AE8AF-8860-A5F7-C3C5-52A81F644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915" y="2517057"/>
                <a:ext cx="0" cy="6732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D952041-661C-EBD6-C5C7-64392459E3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5" y="2517057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461BC31-C4F9-D56E-9EF1-5AF43C9184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9" y="3193033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5548774-65F3-49CA-4BD8-EE4998D6AACF}"/>
                </a:ext>
              </a:extLst>
            </p:cNvPr>
            <p:cNvGrpSpPr/>
            <p:nvPr/>
          </p:nvGrpSpPr>
          <p:grpSpPr>
            <a:xfrm>
              <a:off x="8976582" y="3353762"/>
              <a:ext cx="61367" cy="421826"/>
              <a:chOff x="7637295" y="2517057"/>
              <a:chExt cx="61367" cy="675976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5A5A13-9F8D-FCE5-0743-DA667D06B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915" y="2517057"/>
                <a:ext cx="0" cy="6732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8D09E61-1C1E-3EFF-86F4-F043C1C8E5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5" y="2517057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683EEFD-36C0-DA0A-861A-130E75BCEA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9" y="3193033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2958B17-60C7-C1FD-AD9C-C0B473D514FD}"/>
                </a:ext>
              </a:extLst>
            </p:cNvPr>
            <p:cNvGrpSpPr/>
            <p:nvPr/>
          </p:nvGrpSpPr>
          <p:grpSpPr>
            <a:xfrm>
              <a:off x="10315825" y="4001845"/>
              <a:ext cx="61367" cy="449709"/>
              <a:chOff x="7637295" y="2517057"/>
              <a:chExt cx="61367" cy="675976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0F2F743-C34F-FEC7-553A-21A9887C2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915" y="2517057"/>
                <a:ext cx="0" cy="6732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682276F-2D26-B1A3-126F-5A905649A3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5" y="2517057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058504E-764F-BC4A-F719-C0A745CA8A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9" y="3193033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B1D8B7C-45C8-303B-FA3E-38AB136B1470}"/>
                </a:ext>
              </a:extLst>
            </p:cNvPr>
            <p:cNvGrpSpPr/>
            <p:nvPr/>
          </p:nvGrpSpPr>
          <p:grpSpPr>
            <a:xfrm>
              <a:off x="11647168" y="4100673"/>
              <a:ext cx="61367" cy="473785"/>
              <a:chOff x="7637295" y="2517057"/>
              <a:chExt cx="61367" cy="675976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1DC5E3-837C-974C-FF8C-6D75AC8EE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6915" y="2517057"/>
                <a:ext cx="0" cy="6732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93D1045-007A-88E5-A7A0-96421A482A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5" y="2517057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56034F-A8B7-AFCE-89EC-EDC5EB8347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299" y="3193033"/>
                <a:ext cx="613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BE832DE-8549-77E2-63E7-0B3A7AF30125}"/>
                </a:ext>
              </a:extLst>
            </p:cNvPr>
            <p:cNvSpPr txBox="1"/>
            <p:nvPr/>
          </p:nvSpPr>
          <p:spPr>
            <a:xfrm rot="16200000">
              <a:off x="6065691" y="3292417"/>
              <a:ext cx="1293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Mean percent change in</a:t>
              </a:r>
            </a:p>
            <a:p>
              <a:pPr algn="ctr"/>
              <a:r>
                <a:rPr lang="en-US" sz="800" dirty="0" err="1"/>
                <a:t>UPCR</a:t>
              </a:r>
              <a:r>
                <a:rPr lang="en-US" sz="800" dirty="0"/>
                <a:t> from baseline*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5C0C56-700B-EEC2-943B-E1E46318D6AD}"/>
                </a:ext>
              </a:extLst>
            </p:cNvPr>
            <p:cNvSpPr txBox="1"/>
            <p:nvPr/>
          </p:nvSpPr>
          <p:spPr>
            <a:xfrm>
              <a:off x="7850559" y="5236649"/>
              <a:ext cx="264527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" dirty="0"/>
                <a:t>*Geometric mean percent change from baseline in </a:t>
              </a:r>
              <a:r>
                <a:rPr lang="en-US" sz="500" dirty="0" err="1"/>
                <a:t>UPCR</a:t>
              </a:r>
              <a:r>
                <a:rPr lang="en-US" sz="500" dirty="0"/>
                <a:t> with geometric standard error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C4B24C-FCB2-859F-D798-43E11C00A782}"/>
                </a:ext>
              </a:extLst>
            </p:cNvPr>
            <p:cNvSpPr/>
            <p:nvPr/>
          </p:nvSpPr>
          <p:spPr>
            <a:xfrm>
              <a:off x="7280910" y="2541270"/>
              <a:ext cx="4400550" cy="1809750"/>
            </a:xfrm>
            <a:custGeom>
              <a:avLst/>
              <a:gdLst>
                <a:gd name="connsiteX0" fmla="*/ 0 w 4400550"/>
                <a:gd name="connsiteY0" fmla="*/ 0 h 1809750"/>
                <a:gd name="connsiteX1" fmla="*/ 392430 w 4400550"/>
                <a:gd name="connsiteY1" fmla="*/ 339090 h 1809750"/>
                <a:gd name="connsiteX2" fmla="*/ 720090 w 4400550"/>
                <a:gd name="connsiteY2" fmla="*/ 735330 h 1809750"/>
                <a:gd name="connsiteX3" fmla="*/ 1055370 w 4400550"/>
                <a:gd name="connsiteY3" fmla="*/ 963930 h 1809750"/>
                <a:gd name="connsiteX4" fmla="*/ 1722120 w 4400550"/>
                <a:gd name="connsiteY4" fmla="*/ 1021080 h 1809750"/>
                <a:gd name="connsiteX5" fmla="*/ 3063240 w 4400550"/>
                <a:gd name="connsiteY5" fmla="*/ 1699260 h 1809750"/>
                <a:gd name="connsiteX6" fmla="*/ 4400550 w 4400550"/>
                <a:gd name="connsiteY6" fmla="*/ 1809750 h 1809750"/>
                <a:gd name="connsiteX7" fmla="*/ 4396740 w 4400550"/>
                <a:gd name="connsiteY7" fmla="*/ 180594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50" h="1809750">
                  <a:moveTo>
                    <a:pt x="0" y="0"/>
                  </a:moveTo>
                  <a:lnTo>
                    <a:pt x="392430" y="339090"/>
                  </a:lnTo>
                  <a:lnTo>
                    <a:pt x="720090" y="735330"/>
                  </a:lnTo>
                  <a:lnTo>
                    <a:pt x="1055370" y="963930"/>
                  </a:lnTo>
                  <a:lnTo>
                    <a:pt x="1722120" y="1021080"/>
                  </a:lnTo>
                  <a:lnTo>
                    <a:pt x="3063240" y="1699260"/>
                  </a:lnTo>
                  <a:lnTo>
                    <a:pt x="4400550" y="1809750"/>
                  </a:lnTo>
                  <a:lnTo>
                    <a:pt x="4396740" y="1805940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0890DD7-3D79-3096-6357-8CD71CD28A82}"/>
                </a:ext>
              </a:extLst>
            </p:cNvPr>
            <p:cNvSpPr/>
            <p:nvPr/>
          </p:nvSpPr>
          <p:spPr>
            <a:xfrm>
              <a:off x="7627463" y="2831494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90777A3-B89B-8072-CCA0-8C54421273B4}"/>
                </a:ext>
              </a:extLst>
            </p:cNvPr>
            <p:cNvSpPr/>
            <p:nvPr/>
          </p:nvSpPr>
          <p:spPr>
            <a:xfrm>
              <a:off x="7960361" y="3228882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DF1EBB7-67B5-5AB3-9EA8-C827EFDF1FD9}"/>
                </a:ext>
              </a:extLst>
            </p:cNvPr>
            <p:cNvSpPr/>
            <p:nvPr/>
          </p:nvSpPr>
          <p:spPr>
            <a:xfrm>
              <a:off x="8296812" y="3471271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CFB7BCF-801C-01F8-DC35-A8F674BBC745}"/>
                </a:ext>
              </a:extLst>
            </p:cNvPr>
            <p:cNvSpPr/>
            <p:nvPr/>
          </p:nvSpPr>
          <p:spPr>
            <a:xfrm>
              <a:off x="8963562" y="3524611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A941DDC-2B7A-F093-180C-ACF7095F4ABA}"/>
                </a:ext>
              </a:extLst>
            </p:cNvPr>
            <p:cNvSpPr/>
            <p:nvPr/>
          </p:nvSpPr>
          <p:spPr>
            <a:xfrm>
              <a:off x="10304938" y="4194692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345534-AF7E-CD76-7AA0-3CEF496E768F}"/>
                </a:ext>
              </a:extLst>
            </p:cNvPr>
            <p:cNvSpPr/>
            <p:nvPr/>
          </p:nvSpPr>
          <p:spPr>
            <a:xfrm>
              <a:off x="11634356" y="4304889"/>
              <a:ext cx="83820" cy="838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7" name="Footer Placeholder 96">
            <a:extLst>
              <a:ext uri="{FF2B5EF4-FFF2-40B4-BE49-F238E27FC236}">
                <a16:creationId xmlns:a16="http://schemas.microsoft.com/office/drawing/2014/main" id="{6698C7E0-1DB1-0652-8F83-E55928918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886234" cy="442131"/>
          </a:xfrm>
        </p:spPr>
        <p:txBody>
          <a:bodyPr/>
          <a:lstStyle/>
          <a:p>
            <a:r>
              <a:rPr lang="en-US" sz="1200" dirty="0">
                <a:cs typeface="Calibri" panose="020F0502020204030204" pitchFamily="34" charset="0"/>
              </a:rPr>
              <a:t>SD, standard deviation; </a:t>
            </a:r>
            <a:r>
              <a:rPr lang="en-US" sz="1200" dirty="0" err="1">
                <a:cs typeface="Calibri" panose="020F0502020204030204" pitchFamily="34" charset="0"/>
              </a:rPr>
              <a:t>UPCR</a:t>
            </a:r>
            <a:r>
              <a:rPr lang="en-US" sz="1200" dirty="0">
                <a:cs typeface="Calibri" panose="020F0502020204030204" pitchFamily="34" charset="0"/>
              </a:rPr>
              <a:t>, urine protein creatinine ratio.</a:t>
            </a:r>
          </a:p>
          <a:p>
            <a:r>
              <a:rPr lang="en-US" sz="1200" dirty="0">
                <a:cs typeface="Calibri" panose="020F0502020204030204" pitchFamily="34" charset="0"/>
              </a:rPr>
              <a:t>Business Wire. </a:t>
            </a:r>
            <a:r>
              <a:rPr lang="en-US" sz="1200" i="0" u="none" strike="noStrike" dirty="0">
                <a:effectLst/>
                <a:cs typeface="Calibri" panose="020F0502020204030204" pitchFamily="34" charset="0"/>
              </a:rPr>
              <a:t>Vertex Announces Positive Results From Phase 2 Study of VX-147 in APOL1-Mediated Focal Segmental Glomerulosclerosis. 2020.</a:t>
            </a:r>
          </a:p>
        </p:txBody>
      </p:sp>
    </p:spTree>
    <p:extLst>
      <p:ext uri="{BB962C8B-B14F-4D97-AF65-F5344CB8AC3E}">
        <p14:creationId xmlns:p14="http://schemas.microsoft.com/office/powerpoint/2010/main" val="109637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5312"/>
            <a:ext cx="10744200" cy="48175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Phase 2/3 Adaptive Study of VX-147 in Adults With APOL1-Mediated Proteinuric Kidney Disease (NCT05312879)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A Phase 1 Dose Escalation Study to Evaluate Safety and Pharmacokinetics (PK) of VX-840 in Healthy Participants (NCT05324410)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Janus Kinase-STAT Inhibition to Reduce APOL1 Associated Kidney Disease (JUSTICE) (NCT05237388)</a:t>
            </a:r>
          </a:p>
          <a:p>
            <a:pPr>
              <a:spcBef>
                <a:spcPts val="2400"/>
              </a:spcBef>
            </a:pPr>
            <a:endParaRPr lang="en-US" sz="2800" dirty="0"/>
          </a:p>
          <a:p>
            <a:pPr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C290F6-43F4-D429-97A4-1121FF8E0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 dirty="0"/>
              <a:t>STAT, signal transducer and activator of transcription.</a:t>
            </a:r>
          </a:p>
        </p:txBody>
      </p:sp>
    </p:spTree>
    <p:extLst>
      <p:ext uri="{BB962C8B-B14F-4D97-AF65-F5344CB8AC3E}">
        <p14:creationId xmlns:p14="http://schemas.microsoft.com/office/powerpoint/2010/main" val="172547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B405-1459-F12E-91FF-C4B2A697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11AFE39-2482-2762-7C2E-03458E5AD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AMKD, apolipoprotein1-mediated kidney disease.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0737-D7E7-2D87-114C-9AB01D86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the successful completion of Phase 3 clinical trials, additional therapeutics which benefit kidney-related outcomes will soon become available for patients affected by AMKD</a:t>
            </a:r>
          </a:p>
        </p:txBody>
      </p:sp>
    </p:spTree>
    <p:extLst>
      <p:ext uri="{BB962C8B-B14F-4D97-AF65-F5344CB8AC3E}">
        <p14:creationId xmlns:p14="http://schemas.microsoft.com/office/powerpoint/2010/main" val="123628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63" y="1215610"/>
            <a:ext cx="3740985" cy="19559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CKD Is More Common in African Americans Than in Other Races</a:t>
            </a:r>
            <a:endParaRPr lang="en-US" strike="sngStrik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74" y="3171487"/>
            <a:ext cx="5400088" cy="2990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849" y="2077158"/>
            <a:ext cx="4600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Racial groups in the United States </a:t>
            </a:r>
          </a:p>
          <a:p>
            <a:r>
              <a:rPr lang="en-US" dirty="0"/>
              <a:t>(2020 Census, including racial identification of Latinos)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  <a:r>
              <a:rPr lang="en-US" dirty="0"/>
              <a:t> White Americans (61.6%)</a:t>
            </a:r>
          </a:p>
          <a:p>
            <a:r>
              <a:rPr lang="en-US" dirty="0">
                <a:solidFill>
                  <a:srgbClr val="000000"/>
                </a:solidFill>
                <a:effectLst/>
              </a:rPr>
              <a:t> </a:t>
            </a:r>
            <a:r>
              <a:rPr lang="en-US" dirty="0"/>
              <a:t> Black Americans (12.4%)</a:t>
            </a:r>
          </a:p>
          <a:p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  <a:r>
              <a:rPr lang="en-US" dirty="0"/>
              <a:t> Two or more races (10.2%)</a:t>
            </a:r>
          </a:p>
          <a:p>
            <a:r>
              <a:rPr lang="en-US" dirty="0">
                <a:solidFill>
                  <a:srgbClr val="000000"/>
                </a:solidFill>
                <a:effectLst/>
              </a:rPr>
              <a:t> </a:t>
            </a:r>
            <a:r>
              <a:rPr lang="en-US" dirty="0"/>
              <a:t> Some other race (8.4%)</a:t>
            </a:r>
          </a:p>
          <a:p>
            <a:r>
              <a:rPr lang="en-US" dirty="0">
                <a:solidFill>
                  <a:srgbClr val="000000"/>
                </a:solidFill>
                <a:effectLst/>
              </a:rPr>
              <a:t> </a:t>
            </a:r>
            <a:r>
              <a:rPr lang="en-US" dirty="0"/>
              <a:t> Asian Americans (6.0%)</a:t>
            </a:r>
          </a:p>
          <a:p>
            <a:r>
              <a:rPr lang="en-US" dirty="0">
                <a:solidFill>
                  <a:srgbClr val="000000"/>
                </a:solidFill>
                <a:effectLst/>
              </a:rPr>
              <a:t> </a:t>
            </a:r>
            <a:r>
              <a:rPr lang="en-US" dirty="0"/>
              <a:t> Native Americans (1.1%)</a:t>
            </a:r>
          </a:p>
          <a:p>
            <a:r>
              <a:rPr lang="en-US" dirty="0">
                <a:solidFill>
                  <a:srgbClr val="FFFFFF"/>
                </a:solidFill>
                <a:effectLst/>
              </a:rPr>
              <a:t> </a:t>
            </a:r>
            <a:r>
              <a:rPr lang="en-US" dirty="0"/>
              <a:t> Pacific Islander Americans (0.2%)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14" y="1199844"/>
            <a:ext cx="1828800" cy="16703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ADF17-1506-994B-20EA-3E193161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391479" cy="442131"/>
          </a:xfrm>
        </p:spPr>
        <p:txBody>
          <a:bodyPr/>
          <a:lstStyle/>
          <a:p>
            <a:r>
              <a:rPr lang="en-US" dirty="0"/>
              <a:t>CKD, chronic kidney disease.</a:t>
            </a:r>
          </a:p>
          <a:p>
            <a:r>
              <a:rPr lang="en-US" dirty="0"/>
              <a:t>CDC.gov. Chronic Kidney Disease in the United States, 2021. https://www.cdc.gov/kidneydisease/publications-resources/ckd-national-facts.</a:t>
            </a:r>
          </a:p>
          <a:p>
            <a:r>
              <a:rPr lang="en-US" dirty="0"/>
              <a:t>U.S. Census Bureau. Race and ethnicity in the United States: 2010 census and 2020 census. Accessed December 2, 2021.</a:t>
            </a:r>
          </a:p>
        </p:txBody>
      </p:sp>
    </p:spTree>
    <p:extLst>
      <p:ext uri="{BB962C8B-B14F-4D97-AF65-F5344CB8AC3E}">
        <p14:creationId xmlns:p14="http://schemas.microsoft.com/office/powerpoint/2010/main" val="60962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APOL1 Variants Contribute to a Higher Risk of CKD in African Americans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0333"/>
            <a:ext cx="4800435" cy="32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440981E4-EDF5-856F-2930-374BF05B9B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46763" y="1955800"/>
            <a:ext cx="5573712" cy="3721100"/>
            <a:chOff x="3683" y="1232"/>
            <a:chExt cx="3511" cy="234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CAE2B1E-F369-0014-5D17-B95A49F48F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83" y="1232"/>
              <a:ext cx="3511" cy="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AD1FB27-BAA3-7C83-5F77-1236C9550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" y="1232"/>
              <a:ext cx="351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A4DDEE-BD13-37AD-8192-5C3E8B451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APOL1, apolipoprotein L1.</a:t>
            </a:r>
          </a:p>
          <a:p>
            <a:r>
              <a:rPr lang="en-US" dirty="0"/>
              <a:t>Nally JV. </a:t>
            </a:r>
            <a:r>
              <a:rPr lang="en-US" i="1" dirty="0"/>
              <a:t>Cleve Clin J Med. </a:t>
            </a:r>
            <a:r>
              <a:rPr lang="en-US" dirty="0"/>
              <a:t>2017;84(11):855-862.</a:t>
            </a:r>
          </a:p>
          <a:p>
            <a:r>
              <a:rPr lang="en-US" dirty="0" err="1"/>
              <a:t>Parsa</a:t>
            </a:r>
            <a:r>
              <a:rPr lang="en-US" dirty="0"/>
              <a:t> A,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2013;369(23):2183-96. </a:t>
            </a:r>
          </a:p>
        </p:txBody>
      </p:sp>
    </p:spTree>
    <p:extLst>
      <p:ext uri="{BB962C8B-B14F-4D97-AF65-F5344CB8AC3E}">
        <p14:creationId xmlns:p14="http://schemas.microsoft.com/office/powerpoint/2010/main" val="24299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APOL1-Related Kidney Disease Affects a Large Proportion of African American Patients With CKD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77" y="1531386"/>
            <a:ext cx="8449733" cy="44097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10EF5-32DF-3723-8B2F-A808C031A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DKD</a:t>
            </a:r>
            <a:r>
              <a:rPr lang="en-US" dirty="0"/>
              <a:t>, diabetic kidney disease; </a:t>
            </a:r>
            <a:r>
              <a:rPr lang="en-US" dirty="0" err="1"/>
              <a:t>FSGS</a:t>
            </a:r>
            <a:r>
              <a:rPr lang="en-US" dirty="0"/>
              <a:t>, focal segmental glomerulosclerosis; H-</a:t>
            </a:r>
            <a:r>
              <a:rPr lang="en-US" dirty="0" err="1"/>
              <a:t>ERSD</a:t>
            </a:r>
            <a:r>
              <a:rPr lang="en-US" dirty="0"/>
              <a:t>, hypertensive end stage renal disease; </a:t>
            </a:r>
            <a:r>
              <a:rPr lang="en-US" dirty="0" err="1"/>
              <a:t>HIVAN</a:t>
            </a:r>
            <a:r>
              <a:rPr lang="en-US" dirty="0"/>
              <a:t>, human immunodeficiency virus (HIV)-associated nephropathy; HR, high risk; IgA, immunoglobulin A; OR, odds ratio.</a:t>
            </a:r>
          </a:p>
          <a:p>
            <a:r>
              <a:rPr lang="en-US" dirty="0"/>
              <a:t>Friedman DJ, et al. </a:t>
            </a:r>
            <a:r>
              <a:rPr lang="en-US" i="1" dirty="0"/>
              <a:t>Clin J Am Soc Nephrol. </a:t>
            </a:r>
            <a:r>
              <a:rPr lang="en-US" dirty="0"/>
              <a:t>2021;16(2):294-303. </a:t>
            </a:r>
          </a:p>
        </p:txBody>
      </p:sp>
    </p:spTree>
    <p:extLst>
      <p:ext uri="{BB962C8B-B14F-4D97-AF65-F5344CB8AC3E}">
        <p14:creationId xmlns:p14="http://schemas.microsoft.com/office/powerpoint/2010/main" val="335409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8" y="180818"/>
            <a:ext cx="113709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 of Kidney Injury: APOL1 G1/G2 Are Gain of Function Mutations That Directly Contribute to Kidney Damage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85" y="2364859"/>
            <a:ext cx="5864348" cy="2501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892"/>
            <a:ext cx="3806105" cy="349388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A4041-D686-06C6-97D6-598DAA82E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10717762" cy="442131"/>
          </a:xfrm>
        </p:spPr>
        <p:txBody>
          <a:bodyPr/>
          <a:lstStyle/>
          <a:p>
            <a:r>
              <a:rPr lang="en-US" dirty="0"/>
              <a:t>APOL3, apolipoprotein L3; ER, endoplasmic reticulum; HDL, high density lipoprotein; MERC, mitochondria-endoplasmic reticulum contacts; PI(4)P, phosphatidylinositol 4-phosphate; RV, risk variant.</a:t>
            </a:r>
          </a:p>
          <a:p>
            <a:r>
              <a:rPr lang="en-US" dirty="0"/>
              <a:t>Friedman DJ, et al. </a:t>
            </a:r>
            <a:r>
              <a:rPr lang="en-US" i="1" dirty="0"/>
              <a:t>Clin J Am Soc Nephrol. </a:t>
            </a:r>
            <a:r>
              <a:rPr lang="en-US" dirty="0"/>
              <a:t>2021;16(2):294-303.</a:t>
            </a:r>
          </a:p>
          <a:p>
            <a:r>
              <a:rPr lang="en-US" dirty="0"/>
              <a:t>Pays E. </a:t>
            </a:r>
            <a:r>
              <a:rPr lang="en-US" i="1" dirty="0"/>
              <a:t>J Am Soc Nephrol. </a:t>
            </a:r>
            <a:r>
              <a:rPr lang="en-US" dirty="0"/>
              <a:t>2020;31(11):2502-2505. </a:t>
            </a:r>
          </a:p>
        </p:txBody>
      </p:sp>
    </p:spTree>
    <p:extLst>
      <p:ext uri="{BB962C8B-B14F-4D97-AF65-F5344CB8AC3E}">
        <p14:creationId xmlns:p14="http://schemas.microsoft.com/office/powerpoint/2010/main" val="2100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TABLE 1.">
            <a:extLst>
              <a:ext uri="{FF2B5EF4-FFF2-40B4-BE49-F238E27FC236}">
                <a16:creationId xmlns:a16="http://schemas.microsoft.com/office/drawing/2014/main" id="{08FE644A-A0DA-C14B-32C5-E8A399D4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806" y="531847"/>
            <a:ext cx="10973241" cy="52488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CED6F0-9336-9569-50E4-4EA87B7857D2}"/>
              </a:ext>
            </a:extLst>
          </p:cNvPr>
          <p:cNvSpPr/>
          <p:nvPr/>
        </p:nvSpPr>
        <p:spPr>
          <a:xfrm>
            <a:off x="502067" y="5458120"/>
            <a:ext cx="11206717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9FC3B-1FC4-1AFC-555C-371A3F989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834539" cy="442131"/>
          </a:xfrm>
        </p:spPr>
        <p:txBody>
          <a:bodyPr/>
          <a:lstStyle/>
          <a:p>
            <a:r>
              <a:rPr lang="en-US" dirty="0" err="1"/>
              <a:t>ERK</a:t>
            </a:r>
            <a:r>
              <a:rPr lang="en-US" dirty="0"/>
              <a:t>, extracellular signal-regulated kinase; GWAS, genome-wide association studies; </a:t>
            </a:r>
            <a:r>
              <a:rPr lang="en-US" dirty="0" err="1"/>
              <a:t>HEK</a:t>
            </a:r>
            <a:r>
              <a:rPr lang="en-US" dirty="0"/>
              <a:t>, human embryonic kidney; JC, John Cunningham; </a:t>
            </a:r>
            <a:r>
              <a:rPr lang="en-US" dirty="0" err="1"/>
              <a:t>JNK</a:t>
            </a:r>
            <a:r>
              <a:rPr lang="en-US" dirty="0"/>
              <a:t>, c-Jun N-terminal kinase; MAPK, mitogen-activated protein kinas; </a:t>
            </a:r>
            <a:r>
              <a:rPr lang="en-US" dirty="0" err="1"/>
              <a:t>RRV</a:t>
            </a:r>
            <a:r>
              <a:rPr lang="en-US" dirty="0"/>
              <a:t>, renal-risk variant; </a:t>
            </a:r>
            <a:r>
              <a:rPr lang="en-US" dirty="0" err="1"/>
              <a:t>SAPK</a:t>
            </a:r>
            <a:r>
              <a:rPr lang="en-US" dirty="0"/>
              <a:t>, stress-activated protein kinase; SNP, single nucleotide polymorphism; </a:t>
            </a:r>
            <a:r>
              <a:rPr lang="en-US" dirty="0" err="1"/>
              <a:t>suPAR</a:t>
            </a:r>
            <a:r>
              <a:rPr lang="en-US" dirty="0"/>
              <a:t>, soluble urokinase plasminogen activator receptor; TG, transgenic; </a:t>
            </a:r>
            <a:r>
              <a:rPr lang="en-US" dirty="0" err="1"/>
              <a:t>TGF</a:t>
            </a:r>
            <a:r>
              <a:rPr lang="el-GR" dirty="0"/>
              <a:t>β, </a:t>
            </a:r>
            <a:r>
              <a:rPr lang="en-US" dirty="0"/>
              <a:t>transforming growth factor beta; PTC, proximal tubule cell; PCR, polymerase chain reaction; VAMP8, vesicle-associated membrane protein 8.</a:t>
            </a:r>
          </a:p>
          <a:p>
            <a:r>
              <a:rPr lang="en-US" dirty="0"/>
              <a:t>Ma L, et al. </a:t>
            </a:r>
            <a:r>
              <a:rPr lang="en-US" i="1" dirty="0"/>
              <a:t>Transplantation. </a:t>
            </a:r>
            <a:r>
              <a:rPr lang="en-US" dirty="0"/>
              <a:t>2019;103(3):487-492. </a:t>
            </a:r>
          </a:p>
        </p:txBody>
      </p:sp>
    </p:spTree>
    <p:extLst>
      <p:ext uri="{BB962C8B-B14F-4D97-AF65-F5344CB8AC3E}">
        <p14:creationId xmlns:p14="http://schemas.microsoft.com/office/powerpoint/2010/main" val="174720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>
            <a:extLst>
              <a:ext uri="{FF2B5EF4-FFF2-40B4-BE49-F238E27FC236}">
                <a16:creationId xmlns:a16="http://schemas.microsoft.com/office/drawing/2014/main" id="{BD761F19-41E5-85B2-FB5C-17E20E63D1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7778" y="1819275"/>
            <a:ext cx="5759450" cy="4467225"/>
            <a:chOff x="234" y="1146"/>
            <a:chExt cx="3628" cy="2814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714EA336-CD52-20C9-CB87-44667E08E5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" y="1146"/>
              <a:ext cx="3628" cy="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F411FA5C-6FE9-2693-E8AE-E04DA7F22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1146"/>
              <a:ext cx="3630" cy="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Existing Therapies on CKD: Despite Efficacy, There Is Still a Large Residual Risk for Progression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08B13-7397-A793-F723-C934D799CB07}"/>
              </a:ext>
            </a:extLst>
          </p:cNvPr>
          <p:cNvSpPr txBox="1"/>
          <p:nvPr/>
        </p:nvSpPr>
        <p:spPr>
          <a:xfrm>
            <a:off x="4418273" y="4066872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Residual Risk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1F3BBA8-BF1D-A880-D764-C9744F1717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3813" y="1690688"/>
            <a:ext cx="5759450" cy="5081587"/>
            <a:chOff x="4015" y="1065"/>
            <a:chExt cx="3628" cy="320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4A2F8F8-4D66-A109-1FFE-47C34506B1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15" y="1065"/>
              <a:ext cx="3628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0E193F93-E495-07E5-91EB-46C49DF21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065"/>
              <a:ext cx="3629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FA46AEF-F0AB-C98D-8175-9D7E65F15AAC}"/>
              </a:ext>
            </a:extLst>
          </p:cNvPr>
          <p:cNvSpPr/>
          <p:nvPr/>
        </p:nvSpPr>
        <p:spPr>
          <a:xfrm>
            <a:off x="6363093" y="4534292"/>
            <a:ext cx="5646655" cy="452487"/>
          </a:xfrm>
          <a:prstGeom prst="rect">
            <a:avLst/>
          </a:prstGeom>
          <a:noFill/>
          <a:ln w="38100">
            <a:solidFill>
              <a:srgbClr val="FFB60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FC2B0F-8EE7-2A14-A0FF-B1B7DF493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CI, confidence interval.</a:t>
            </a:r>
          </a:p>
          <a:p>
            <a:r>
              <a:rPr lang="en-US" dirty="0" err="1"/>
              <a:t>Heerspink</a:t>
            </a:r>
            <a:r>
              <a:rPr lang="en-US" dirty="0"/>
              <a:t> </a:t>
            </a:r>
            <a:r>
              <a:rPr lang="en-US" dirty="0" err="1"/>
              <a:t>HJL</a:t>
            </a:r>
            <a:r>
              <a:rPr lang="en-US" dirty="0"/>
              <a:t>,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2020;383(15):1436-1446. </a:t>
            </a:r>
          </a:p>
        </p:txBody>
      </p:sp>
    </p:spTree>
    <p:extLst>
      <p:ext uri="{BB962C8B-B14F-4D97-AF65-F5344CB8AC3E}">
        <p14:creationId xmlns:p14="http://schemas.microsoft.com/office/powerpoint/2010/main" val="137443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Treatment Options: SGLT2i for FSGS</a:t>
            </a:r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08742" y="2004526"/>
            <a:ext cx="5042647" cy="3359633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902787" y="2088619"/>
            <a:ext cx="5880471" cy="306740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2932A-5E42-1744-B396-4097C233A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CV, cardiovascular; eGFR, estimated glomerular filtration rate; </a:t>
            </a:r>
            <a:r>
              <a:rPr lang="en-US" dirty="0" err="1"/>
              <a:t>ESKD</a:t>
            </a:r>
            <a:r>
              <a:rPr lang="en-US" dirty="0"/>
              <a:t>, end stage kidney disease.</a:t>
            </a:r>
          </a:p>
          <a:p>
            <a:r>
              <a:rPr lang="en-US" dirty="0"/>
              <a:t>Wheeler DC, et al. </a:t>
            </a:r>
            <a:r>
              <a:rPr lang="en-US" i="1" dirty="0"/>
              <a:t>Nephrol Dial Transplant. </a:t>
            </a:r>
            <a:r>
              <a:rPr lang="en-US" dirty="0"/>
              <a:t>2022;37(9):1647-1656. </a:t>
            </a:r>
          </a:p>
        </p:txBody>
      </p:sp>
    </p:spTree>
    <p:extLst>
      <p:ext uri="{BB962C8B-B14F-4D97-AF65-F5344CB8AC3E}">
        <p14:creationId xmlns:p14="http://schemas.microsoft.com/office/powerpoint/2010/main" val="255107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APOL1 Inhibition To Address Podocyte Dysfunction: Drugs in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1B30006-4C11-4124-FA56-7E81762E3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66" y="1385082"/>
            <a:ext cx="6248828" cy="491397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DCDF44-31CB-ACB7-3E0E-1C1C66613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10909954" cy="442131"/>
          </a:xfrm>
        </p:spPr>
        <p:txBody>
          <a:bodyPr/>
          <a:lstStyle/>
          <a:p>
            <a:r>
              <a:rPr lang="en-US" dirty="0"/>
              <a:t>ATP, adenosine triphosphate; </a:t>
            </a:r>
            <a:r>
              <a:rPr lang="en-US" dirty="0" err="1"/>
              <a:t>GBM</a:t>
            </a:r>
            <a:r>
              <a:rPr lang="en-US" dirty="0"/>
              <a:t>, glomerular basement membrane; GEC, glomerular endothelial cell; MPTP, mitochondrial permeability transition pore. </a:t>
            </a:r>
          </a:p>
          <a:p>
            <a:r>
              <a:rPr lang="en-US" dirty="0" err="1"/>
              <a:t>Daehn</a:t>
            </a:r>
            <a:r>
              <a:rPr lang="en-US" dirty="0"/>
              <a:t> IS, et al. </a:t>
            </a:r>
            <a:r>
              <a:rPr lang="en-US" i="1" dirty="0"/>
              <a:t>Nat Rev Drug </a:t>
            </a:r>
            <a:r>
              <a:rPr lang="en-US" i="1" dirty="0" err="1"/>
              <a:t>Discov</a:t>
            </a:r>
            <a:r>
              <a:rPr lang="en-US" i="1" dirty="0"/>
              <a:t>. </a:t>
            </a:r>
            <a:r>
              <a:rPr lang="en-US" dirty="0"/>
              <a:t>2021;20(10):770-788. </a:t>
            </a:r>
          </a:p>
        </p:txBody>
      </p:sp>
    </p:spTree>
    <p:extLst>
      <p:ext uri="{BB962C8B-B14F-4D97-AF65-F5344CB8AC3E}">
        <p14:creationId xmlns:p14="http://schemas.microsoft.com/office/powerpoint/2010/main" val="416371944"/>
      </p:ext>
    </p:extLst>
  </p:cSld>
  <p:clrMapOvr>
    <a:masterClrMapping/>
  </p:clrMapOvr>
</p:sld>
</file>

<file path=ppt/theme/theme1.xml><?xml version="1.0" encoding="utf-8"?>
<a:theme xmlns:a="http://schemas.openxmlformats.org/drawingml/2006/main" name="AL Weekly">
  <a:themeElements>
    <a:clrScheme name="Thrombosis OTG">
      <a:dk1>
        <a:sysClr val="windowText" lastClr="000000"/>
      </a:dk1>
      <a:lt1>
        <a:sysClr val="window" lastClr="FFFFFF"/>
      </a:lt1>
      <a:dk2>
        <a:srgbClr val="333333"/>
      </a:dk2>
      <a:lt2>
        <a:srgbClr val="F3F3F3"/>
      </a:lt2>
      <a:accent1>
        <a:srgbClr val="AC2A29"/>
      </a:accent1>
      <a:accent2>
        <a:srgbClr val="25215E"/>
      </a:accent2>
      <a:accent3>
        <a:srgbClr val="5980FF"/>
      </a:accent3>
      <a:accent4>
        <a:srgbClr val="F93D3B"/>
      </a:accent4>
      <a:accent5>
        <a:srgbClr val="848484"/>
      </a:accent5>
      <a:accent6>
        <a:srgbClr val="CCCCCC"/>
      </a:accent6>
      <a:hlink>
        <a:srgbClr val="DF2348"/>
      </a:hlink>
      <a:folHlink>
        <a:srgbClr val="2D22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 Weekly" id="{9AC9A48E-EA2B-4530-A7C9-90D6EA5F23F9}" vid="{9A47C273-DF2F-4F32-B61D-DFA0C6227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 Weekly</Template>
  <TotalTime>0</TotalTime>
  <Words>883</Words>
  <Application>Microsoft Office PowerPoint</Application>
  <PresentationFormat>Widescreen</PresentationFormat>
  <Paragraphs>92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AL Weekly</vt:lpstr>
      <vt:lpstr>AMKD Disease Burden and Management Strategies: The Need for Small Molecule Treatments</vt:lpstr>
      <vt:lpstr>CKD Is More Common in African Americans Than in Other Races</vt:lpstr>
      <vt:lpstr>APOL1 Variants Contribute to a Higher Risk of CKD in African Americans</vt:lpstr>
      <vt:lpstr>APOL1-Related Kidney Disease Affects a Large Proportion of African American Patients With CKD</vt:lpstr>
      <vt:lpstr>Mechanism of Kidney Injury: APOL1 G1/G2 Are Gain of Function Mutations That Directly Contribute to Kidney Damage</vt:lpstr>
      <vt:lpstr>PowerPoint Presentation</vt:lpstr>
      <vt:lpstr>Effect of Existing Therapies on CKD: Despite Efficacy, There Is Still a Large Residual Risk for Progression</vt:lpstr>
      <vt:lpstr>Current Treatment Options: SGLT2i for FSGS</vt:lpstr>
      <vt:lpstr>APOL1 Inhibition To Address Podocyte Dysfunction: Drugs in Development</vt:lpstr>
      <vt:lpstr>Treatment With the Small Molecule VX-147 Resulted in a 47.6% Reduction of Albuminuria After 13 Weeks in Patients With FSGS</vt:lpstr>
      <vt:lpstr>Future Studies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2022-12-16T19:58:41Z</dcterms:created>
  <dcterms:modified xsi:type="dcterms:W3CDTF">2022-12-16T19:58:51Z</dcterms:modified>
</cp:coreProperties>
</file>