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notesMasterIdLst>
    <p:notesMasterId r:id="rId14"/>
  </p:notesMasterIdLst>
  <p:sldIdLst>
    <p:sldId id="266" r:id="rId2"/>
    <p:sldId id="257" r:id="rId3"/>
    <p:sldId id="272" r:id="rId4"/>
    <p:sldId id="268" r:id="rId5"/>
    <p:sldId id="269" r:id="rId6"/>
    <p:sldId id="262" r:id="rId7"/>
    <p:sldId id="270" r:id="rId8"/>
    <p:sldId id="263" r:id="rId9"/>
    <p:sldId id="264" r:id="rId10"/>
    <p:sldId id="271" r:id="rId11"/>
    <p:sldId id="274" r:id="rId12"/>
    <p:sldId id="258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C0700"/>
    <a:srgbClr val="A2A2A2"/>
    <a:srgbClr val="D70700"/>
    <a:srgbClr val="B10700"/>
    <a:srgbClr val="8C1346"/>
    <a:srgbClr val="DC1C3B"/>
    <a:srgbClr val="8A1449"/>
    <a:srgbClr val="791494"/>
    <a:srgbClr val="B9256F"/>
    <a:srgbClr val="9D0B2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400" autoAdjust="0"/>
    <p:restoredTop sz="94660"/>
  </p:normalViewPr>
  <p:slideViewPr>
    <p:cSldViewPr snapToGrid="0">
      <p:cViewPr varScale="1">
        <p:scale>
          <a:sx n="90" d="100"/>
          <a:sy n="90" d="100"/>
        </p:scale>
        <p:origin x="85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8/10/relationships/authors" Target="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93C2AE-DCD7-4825-9514-479B22FF448B}" type="datetimeFigureOut">
              <a:rPr lang="en-US" smtClean="0"/>
              <a:t>12/16/2022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F58FFE-C4A1-4746-B039-7E67237D381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57974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Program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>
            <a:extLst>
              <a:ext uri="{FF2B5EF4-FFF2-40B4-BE49-F238E27FC236}">
                <a16:creationId xmlns:a16="http://schemas.microsoft.com/office/drawing/2014/main" id="{E5AE574C-C01D-4451-B818-78560B1180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1" y="1736726"/>
            <a:ext cx="10515600" cy="2852737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5" name="Text Placeholder 2">
            <a:extLst>
              <a:ext uri="{FF2B5EF4-FFF2-40B4-BE49-F238E27FC236}">
                <a16:creationId xmlns:a16="http://schemas.microsoft.com/office/drawing/2014/main" id="{1ECCB66C-05CB-49D9-B7E7-0C427D6D7F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601" y="4589463"/>
            <a:ext cx="10515600" cy="150018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632F408-3A85-44BA-9DC9-E8F0D6C40C97}"/>
              </a:ext>
            </a:extLst>
          </p:cNvPr>
          <p:cNvSpPr/>
          <p:nvPr/>
        </p:nvSpPr>
        <p:spPr>
          <a:xfrm>
            <a:off x="10365698" y="6356350"/>
            <a:ext cx="1753850" cy="3651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ooter Placeholder 4">
            <a:extLst>
              <a:ext uri="{FF2B5EF4-FFF2-40B4-BE49-F238E27FC236}">
                <a16:creationId xmlns:a16="http://schemas.microsoft.com/office/drawing/2014/main" id="{5CD80B2F-AB86-4AC5-ADB1-2230734739B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09601" y="6356350"/>
            <a:ext cx="9020174" cy="44213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9" name="Slide Number Placeholder 5">
            <a:extLst>
              <a:ext uri="{FF2B5EF4-FFF2-40B4-BE49-F238E27FC236}">
                <a16:creationId xmlns:a16="http://schemas.microsoft.com/office/drawing/2014/main" id="{3B500345-C3E0-42CC-8FD4-EB843A6FF5E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01224" y="6356350"/>
            <a:ext cx="5064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6B40AF-D126-43DB-8363-1B10BFABBD29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E48852D9-34E0-4159-A042-0685BA97093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97536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D827D5AA-4F23-415D-B703-E60362CBDA5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09600" y="93853"/>
            <a:ext cx="1537746" cy="787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36705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BC6EA0-DF1B-4B60-8E92-A1F9A27C20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34E7CDB-6189-43E1-822E-487D921BC33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DEB9D4B4-80D7-403A-8862-E9A0EE259B0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791700" y="6356350"/>
            <a:ext cx="5159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6B40AF-D126-43DB-8363-1B10BFABBD29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0878160B-A50E-4044-BEDC-003941514F6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09601" y="6356350"/>
            <a:ext cx="9020174" cy="4421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8049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A1541D1-28B2-4405-9844-98E0E4136F8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848BAD9-7A6F-4E94-90C2-E48F2007B3C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9CA5BC4D-2391-4A80-9FB2-579B3A3BAAD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791700" y="6356350"/>
            <a:ext cx="5159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6B40AF-D126-43DB-8363-1B10BFABBD29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7DA3EE56-F116-4736-BC0B-94830327ABE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09601" y="6356350"/>
            <a:ext cx="9020174" cy="4421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590407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56FAF-EABC-45D0-97BA-AD9D0FFEE179}" type="datetimeFigureOut">
              <a:rPr lang="en-US" smtClean="0"/>
              <a:t>12/16/2022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E5E68-EFCE-4165-ADF3-4480D4203F4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52416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Episod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>
            <a:extLst>
              <a:ext uri="{FF2B5EF4-FFF2-40B4-BE49-F238E27FC236}">
                <a16:creationId xmlns:a16="http://schemas.microsoft.com/office/drawing/2014/main" id="{E5AE574C-C01D-4451-B818-78560B1180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1" y="1709738"/>
            <a:ext cx="10515600" cy="2852737"/>
          </a:xfrm>
        </p:spPr>
        <p:txBody>
          <a:bodyPr anchor="b">
            <a:normAutofit/>
          </a:bodyPr>
          <a:lstStyle>
            <a:lvl1pPr algn="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Text Placeholder 2">
            <a:extLst>
              <a:ext uri="{FF2B5EF4-FFF2-40B4-BE49-F238E27FC236}">
                <a16:creationId xmlns:a16="http://schemas.microsoft.com/office/drawing/2014/main" id="{1ECCB66C-05CB-49D9-B7E7-0C427D6D7F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601" y="4589463"/>
            <a:ext cx="10515600" cy="150018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r">
              <a:buNone/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632F408-3A85-44BA-9DC9-E8F0D6C40C97}"/>
              </a:ext>
            </a:extLst>
          </p:cNvPr>
          <p:cNvSpPr/>
          <p:nvPr/>
        </p:nvSpPr>
        <p:spPr>
          <a:xfrm>
            <a:off x="10365698" y="6356350"/>
            <a:ext cx="1753850" cy="3651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ooter Placeholder 4">
            <a:extLst>
              <a:ext uri="{FF2B5EF4-FFF2-40B4-BE49-F238E27FC236}">
                <a16:creationId xmlns:a16="http://schemas.microsoft.com/office/drawing/2014/main" id="{5CD80B2F-AB86-4AC5-ADB1-2230734739B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09601" y="6356350"/>
            <a:ext cx="9020174" cy="44213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9" name="Slide Number Placeholder 5">
            <a:extLst>
              <a:ext uri="{FF2B5EF4-FFF2-40B4-BE49-F238E27FC236}">
                <a16:creationId xmlns:a16="http://schemas.microsoft.com/office/drawing/2014/main" id="{3B500345-C3E0-42CC-8FD4-EB843A6FF5E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01224" y="6356350"/>
            <a:ext cx="5064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6B40AF-D126-43DB-8363-1B10BFABBD29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C55E091B-F2D8-4905-A7C7-4D21412C59C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975360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38177A6A-51BE-4C1A-B304-7C12D8C1B19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09600" y="93853"/>
            <a:ext cx="1537746" cy="787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96253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6BA793-0D75-4FEC-90EF-AB3BDC6497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1" y="62315"/>
            <a:ext cx="10515600" cy="1325563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3CBC0D3A-7A3C-48B4-9165-9A3532A4875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791700" y="6356350"/>
            <a:ext cx="5159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6B40AF-D126-43DB-8363-1B10BFABBD29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F68C6A00-68E4-474E-9AA8-0891DD87D05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09601" y="6356350"/>
            <a:ext cx="9020174" cy="44213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EB25DC1A-8788-48D4-A7C2-D4263BFC73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675312"/>
            <a:ext cx="10744200" cy="45250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099145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CF8544-5F66-42F5-A339-E46C7881EF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98E0E9-1525-4AB4-A8AF-8BF10D89D4E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6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A8448F-6F16-4184-A898-7F06CF6766C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9436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9CB57186-7DE7-42CA-A2BB-48F4CFFF6BE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791700" y="6356350"/>
            <a:ext cx="5159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6B40AF-D126-43DB-8363-1B10BFABBD29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DE44C219-F83B-4E76-BAE0-A183B894069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09601" y="6356350"/>
            <a:ext cx="9020174" cy="44213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95921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819D8B-16ED-478D-86BC-53FB724ED7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1" y="59519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322D2BB-B893-45AC-B4B9-21CF5F89EA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601" y="1459895"/>
            <a:ext cx="5157787" cy="846249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527EFEE-C04A-49BE-8AC8-1C93672FAC0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601" y="2283808"/>
            <a:ext cx="5157787" cy="3784482"/>
          </a:xfrm>
          <a:prstGeom prst="rect">
            <a:avLst/>
          </a:prstGeom>
        </p:spPr>
        <p:txBody>
          <a:bodyPr/>
          <a:lstStyle>
            <a:lvl1pPr marL="228600" indent="-228600">
              <a:buClr>
                <a:schemeClr val="accent2"/>
              </a:buClr>
              <a:buSzPct val="100000"/>
              <a:buFont typeface="Arial" panose="020B0604020202020204" pitchFamily="34" charset="0"/>
              <a:buChar char="•"/>
              <a:defRPr/>
            </a:lvl1pPr>
            <a:lvl2pPr marL="685800" indent="-228600">
              <a:buClr>
                <a:schemeClr val="accent2"/>
              </a:buClr>
              <a:buSzPct val="100000"/>
              <a:buFont typeface="Arial" panose="020B0604020202020204" pitchFamily="34" charset="0"/>
              <a:buChar char="•"/>
              <a:defRPr/>
            </a:lvl2pPr>
            <a:lvl3pPr marL="1143000" indent="-228600">
              <a:buClr>
                <a:schemeClr val="accent2"/>
              </a:buClr>
              <a:buSzPct val="100000"/>
              <a:buFont typeface="Arial" panose="020B0604020202020204" pitchFamily="34" charset="0"/>
              <a:buChar char="•"/>
              <a:defRPr/>
            </a:lvl3pPr>
            <a:lvl4pPr marL="1600200" indent="-228600">
              <a:buClr>
                <a:schemeClr val="accent2"/>
              </a:buClr>
              <a:buSzPct val="100000"/>
              <a:buFont typeface="Arial" panose="020B0604020202020204" pitchFamily="34" charset="0"/>
              <a:buChar char="•"/>
              <a:defRPr/>
            </a:lvl4pPr>
            <a:lvl5pPr marL="2057400" indent="-228600">
              <a:buClr>
                <a:schemeClr val="accent2"/>
              </a:buClr>
              <a:buSzPct val="100000"/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3B977BB-61BD-47AD-991E-2E6E5CEC064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942013" y="1459895"/>
            <a:ext cx="5183188" cy="846249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9B34560-D90F-4AA9-86F0-EA373D1678B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942013" y="2283808"/>
            <a:ext cx="5183188" cy="3784482"/>
          </a:xfrm>
          <a:prstGeom prst="rect">
            <a:avLst/>
          </a:prstGeom>
        </p:spPr>
        <p:txBody>
          <a:bodyPr/>
          <a:lstStyle>
            <a:lvl1pPr marL="228600" indent="-228600">
              <a:buClr>
                <a:schemeClr val="accent2"/>
              </a:buClr>
              <a:buFont typeface="Arial" panose="020B0604020202020204" pitchFamily="34" charset="0"/>
              <a:buChar char="•"/>
              <a:defRPr/>
            </a:lvl1pPr>
            <a:lvl2pPr marL="685800" indent="-228600">
              <a:buClr>
                <a:schemeClr val="accent2"/>
              </a:buClr>
              <a:buFont typeface="Arial" panose="020B0604020202020204" pitchFamily="34" charset="0"/>
              <a:buChar char="•"/>
              <a:defRPr/>
            </a:lvl2pPr>
            <a:lvl3pPr marL="1143000" indent="-228600">
              <a:buClr>
                <a:schemeClr val="accent2"/>
              </a:buClr>
              <a:buFont typeface="Arial" panose="020B0604020202020204" pitchFamily="34" charset="0"/>
              <a:buChar char="•"/>
              <a:defRPr/>
            </a:lvl3pPr>
            <a:lvl4pPr marL="1600200" indent="-228600">
              <a:buClr>
                <a:schemeClr val="accent2"/>
              </a:buClr>
              <a:buFont typeface="Arial" panose="020B0604020202020204" pitchFamily="34" charset="0"/>
              <a:buChar char="•"/>
              <a:defRPr/>
            </a:lvl4pPr>
            <a:lvl5pPr marL="2057400" indent="-228600">
              <a:buClr>
                <a:schemeClr val="accent2"/>
              </a:buClr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253E757C-D79B-40D8-9355-43F87E95159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9791700" y="6356350"/>
            <a:ext cx="5159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6B40AF-D126-43DB-8363-1B10BFABBD29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1994057A-1166-4C4D-AF69-0BF68EE85991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>
            <a:off x="609601" y="6356350"/>
            <a:ext cx="9020174" cy="44213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63828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E72062-0692-44AF-80AA-510E920DCD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1C34443C-D685-44AF-A0D6-5833A6E5ADF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791700" y="6356350"/>
            <a:ext cx="5159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6B40AF-D126-43DB-8363-1B10BFABBD29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D517FC-F71A-47DC-8036-78E7C8941DC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09601" y="6356350"/>
            <a:ext cx="9020174" cy="44213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25296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9D28C4-6CAF-4AB1-A1FF-6D91BF0C5DA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791700" y="6356350"/>
            <a:ext cx="5159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6B40AF-D126-43DB-8363-1B10BFABBD29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9CDB45BB-B4C1-428B-BB37-17543D2C21B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09601" y="6356350"/>
            <a:ext cx="9020174" cy="44213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06865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0426E8-50A6-47D6-B45F-134145E070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5C1316-9B30-4E35-91A7-4F8799CAE8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8B594DE-1DED-4824-B3AF-6D8B99419F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50923BE7-3BC6-41D3-AC89-0C1CA104BEE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791700" y="6356350"/>
            <a:ext cx="5159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6B40AF-D126-43DB-8363-1B10BFABBD29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67258FC2-34FC-49D0-A161-40DD5BA5171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09601" y="6356350"/>
            <a:ext cx="9020174" cy="4421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94737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900E2D-A488-4CA5-B001-14767B8D02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4DFDA90-9E3C-451C-9A65-E0C0C3E6FB0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E26C3D8-9015-40F4-B59B-697F1260941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B898CDB1-7C2E-4A79-9BF2-647BA000F41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791700" y="6356350"/>
            <a:ext cx="5159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6B40AF-D126-43DB-8363-1B10BFABBD29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9FB64453-E8A2-48FD-8B67-B9DC2A13325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09601" y="6356350"/>
            <a:ext cx="9020174" cy="4421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07622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1BE5A1C-F765-4923-B698-01CBA00523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59519"/>
            <a:ext cx="10744200" cy="1325563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E3F89C-32B6-4955-824F-31AA774240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600" y="1675312"/>
            <a:ext cx="10744200" cy="45250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00410A-8F64-41F0-A611-DD8C96B97C6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09601" y="6356350"/>
            <a:ext cx="9020174" cy="44213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471CE5-5FC3-46D5-8101-07AA0F041B9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01224" y="6356350"/>
            <a:ext cx="5064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6B40AF-D126-43DB-8363-1B10BFABBD29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A4A0525-911C-4C6D-8D55-7D85D07ED4E3}"/>
              </a:ext>
            </a:extLst>
          </p:cNvPr>
          <p:cNvSpPr/>
          <p:nvPr userDrawn="1"/>
        </p:nvSpPr>
        <p:spPr>
          <a:xfrm>
            <a:off x="0" y="0"/>
            <a:ext cx="12192000" cy="106681"/>
          </a:xfrm>
          <a:prstGeom prst="rect">
            <a:avLst/>
          </a:prstGeom>
          <a:gradFill flip="none" rotWithShape="1">
            <a:gsLst>
              <a:gs pos="0">
                <a:srgbClr val="B10700"/>
              </a:gs>
              <a:gs pos="68000">
                <a:srgbClr val="D70700"/>
              </a:gs>
              <a:gs pos="100000">
                <a:srgbClr val="A2A2A2"/>
              </a:gs>
              <a:gs pos="13532">
                <a:srgbClr val="D00400"/>
              </a:gs>
              <a:gs pos="34000">
                <a:srgbClr val="FF0000"/>
              </a:gs>
            </a:gsLst>
            <a:lin ang="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25694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62" r:id="rId3"/>
    <p:sldLayoutId id="2147483663" r:id="rId4"/>
    <p:sldLayoutId id="2147483664" r:id="rId5"/>
    <p:sldLayoutId id="2147483665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7" r:id="rId12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200" b="1" i="0" kern="1200">
          <a:solidFill>
            <a:srgbClr val="4D4E4D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2400" kern="1200">
          <a:solidFill>
            <a:schemeClr val="tx1">
              <a:lumMod val="7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Clr>
          <a:srgbClr val="DC1C3B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7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accent3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7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bg1">
            <a:lumMod val="50000"/>
          </a:schemeClr>
        </a:buClr>
        <a:buFont typeface="Arial" panose="020B0604020202020204" pitchFamily="34" charset="0"/>
        <a:buChar char="─"/>
        <a:defRPr sz="1600" kern="1200">
          <a:solidFill>
            <a:schemeClr val="tx1">
              <a:lumMod val="7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Clr>
          <a:srgbClr val="DC1C3B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7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  <p15:guide id="3" orient="horz" pos="864">
          <p15:clr>
            <a:srgbClr val="F26B43"/>
          </p15:clr>
        </p15:guide>
        <p15:guide id="4" orient="horz" pos="1056">
          <p15:clr>
            <a:srgbClr val="F26B43"/>
          </p15:clr>
        </p15:guide>
        <p15:guide id="5" pos="6168">
          <p15:clr>
            <a:srgbClr val="F26B43"/>
          </p15:clr>
        </p15:guide>
        <p15:guide id="6" pos="6072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1391955"/>
            <a:ext cx="10515600" cy="2852737"/>
          </a:xfrm>
        </p:spPr>
        <p:txBody>
          <a:bodyPr/>
          <a:lstStyle/>
          <a:p>
            <a:r>
              <a:rPr lang="en-US" dirty="0"/>
              <a:t>Current Treatment Options for AMKD and Critical Updates on Clinical Trials:</a:t>
            </a:r>
            <a:br>
              <a:rPr lang="en-US" dirty="0"/>
            </a:br>
            <a:r>
              <a:rPr lang="en-US" dirty="0"/>
              <a:t>What Tools Do We Have?</a:t>
            </a:r>
          </a:p>
        </p:txBody>
      </p:sp>
      <p:sp>
        <p:nvSpPr>
          <p:cNvPr id="3" name="Subtitle 2"/>
          <p:cNvSpPr>
            <a:spLocks noGrp="1"/>
          </p:cNvSpPr>
          <p:nvPr>
            <p:ph type="body" idx="1"/>
          </p:nvPr>
        </p:nvSpPr>
        <p:spPr>
          <a:xfrm>
            <a:off x="609601" y="3927423"/>
            <a:ext cx="10515600" cy="2930577"/>
          </a:xfrm>
        </p:spPr>
        <p:txBody>
          <a:bodyPr>
            <a:normAutofit/>
          </a:bodyPr>
          <a:lstStyle/>
          <a:p>
            <a:r>
              <a:rPr lang="en-US" dirty="0"/>
              <a:t>Csaba P. Kovesdy, MD</a:t>
            </a:r>
          </a:p>
          <a:p>
            <a:r>
              <a:rPr lang="en-US" dirty="0"/>
              <a:t>Fred Hatch Professor of Medicine</a:t>
            </a:r>
          </a:p>
          <a:p>
            <a:r>
              <a:rPr lang="en-US" dirty="0"/>
              <a:t>Director, Clinical Outcomes and Clinical Trials Program in Nephrology</a:t>
            </a:r>
          </a:p>
          <a:p>
            <a:r>
              <a:rPr lang="en-US" dirty="0"/>
              <a:t>University of Tennessee Health Science Center</a:t>
            </a:r>
          </a:p>
          <a:p>
            <a:r>
              <a:rPr lang="en-US" dirty="0"/>
              <a:t>Memphis VA Medical Center</a:t>
            </a:r>
          </a:p>
          <a:p>
            <a:r>
              <a:rPr lang="en-US" dirty="0"/>
              <a:t>Memphis, TN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49249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Follow-up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2400"/>
              </a:spcBef>
            </a:pPr>
            <a:r>
              <a:rPr lang="en-US" sz="3000" dirty="0"/>
              <a:t>The patient remains asymptomatic at his next clinic visit. He reports no adverse reactions after starting dapagliflozin </a:t>
            </a:r>
          </a:p>
          <a:p>
            <a:pPr>
              <a:spcBef>
                <a:spcPts val="2400"/>
              </a:spcBef>
            </a:pPr>
            <a:r>
              <a:rPr lang="en-US" sz="3000" dirty="0"/>
              <a:t>He now uses acetaminophen for his knee pain</a:t>
            </a:r>
          </a:p>
          <a:p>
            <a:pPr>
              <a:spcBef>
                <a:spcPts val="2400"/>
              </a:spcBef>
            </a:pPr>
            <a:r>
              <a:rPr lang="en-US" sz="3000" dirty="0"/>
              <a:t>BP 118/75 mmHg, HR 62/min </a:t>
            </a:r>
          </a:p>
          <a:p>
            <a:pPr>
              <a:spcBef>
                <a:spcPts val="2400"/>
              </a:spcBef>
            </a:pPr>
            <a:r>
              <a:rPr lang="en-US" sz="3000" dirty="0"/>
              <a:t>Pertinent labs: eGFR 29 ml/min/1.73m</a:t>
            </a:r>
            <a:r>
              <a:rPr lang="en-US" sz="3000" baseline="30000" dirty="0"/>
              <a:t>2</a:t>
            </a:r>
            <a:r>
              <a:rPr lang="en-US" sz="3000" dirty="0"/>
              <a:t>, UACR 950 mg/gm</a:t>
            </a:r>
          </a:p>
        </p:txBody>
      </p:sp>
    </p:spTree>
    <p:extLst>
      <p:ext uri="{BB962C8B-B14F-4D97-AF65-F5344CB8AC3E}">
        <p14:creationId xmlns:p14="http://schemas.microsoft.com/office/powerpoint/2010/main" val="17046437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8F94FE-6974-1920-14C3-E8E590EDFB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Patient Status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FE4CB3-7EBC-94A5-3351-961A118222B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600" y="1387637"/>
            <a:ext cx="5181600" cy="4698118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10000"/>
              </a:lnSpc>
            </a:pPr>
            <a:r>
              <a:rPr lang="en-US" dirty="0"/>
              <a:t>Reached various therapeutic milestones </a:t>
            </a:r>
          </a:p>
          <a:p>
            <a:pPr>
              <a:lnSpc>
                <a:spcPct val="110000"/>
              </a:lnSpc>
            </a:pPr>
            <a:r>
              <a:rPr lang="en-US" dirty="0"/>
              <a:t>BP control (systolic lower than</a:t>
            </a:r>
            <a:br>
              <a:rPr lang="en-US" dirty="0"/>
            </a:br>
            <a:r>
              <a:rPr lang="en-US" dirty="0"/>
              <a:t>120 – recommended by the SPRINT trial)</a:t>
            </a:r>
          </a:p>
          <a:p>
            <a:pPr>
              <a:lnSpc>
                <a:spcPct val="110000"/>
              </a:lnSpc>
            </a:pPr>
            <a:r>
              <a:rPr lang="en-US" b="1" dirty="0"/>
              <a:t>Maximum tolerated dose </a:t>
            </a:r>
            <a:r>
              <a:rPr lang="en-US" dirty="0"/>
              <a:t>of lisinopril &amp; SGLT2 inhibitor </a:t>
            </a:r>
          </a:p>
          <a:p>
            <a:pPr>
              <a:lnSpc>
                <a:spcPct val="110000"/>
              </a:lnSpc>
            </a:pPr>
            <a:r>
              <a:rPr lang="en-US" dirty="0"/>
              <a:t>Albuminuria reduced by 50% </a:t>
            </a:r>
          </a:p>
          <a:p>
            <a:pPr>
              <a:lnSpc>
                <a:spcPct val="110000"/>
              </a:lnSpc>
            </a:pPr>
            <a:r>
              <a:rPr lang="en-US" dirty="0"/>
              <a:t>eGFR reduced from original presentation by 10-15% </a:t>
            </a:r>
          </a:p>
          <a:p>
            <a:pPr>
              <a:lnSpc>
                <a:spcPct val="110000"/>
              </a:lnSpc>
            </a:pPr>
            <a:r>
              <a:rPr lang="en-US" dirty="0"/>
              <a:t>Normal serum potassium </a:t>
            </a:r>
          </a:p>
          <a:p>
            <a:pPr>
              <a:lnSpc>
                <a:spcPct val="110000"/>
              </a:lnSpc>
            </a:pPr>
            <a:endParaRPr lang="en-US" dirty="0"/>
          </a:p>
        </p:txBody>
      </p:sp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DE8495D7-27F1-96C9-00A4-6D275BD4E61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943600" y="1387637"/>
            <a:ext cx="5181600" cy="4698118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10000"/>
              </a:lnSpc>
            </a:pPr>
            <a:r>
              <a:rPr lang="en-US" dirty="0"/>
              <a:t>Substantial albuminuria</a:t>
            </a:r>
          </a:p>
          <a:p>
            <a:pPr>
              <a:lnSpc>
                <a:spcPct val="110000"/>
              </a:lnSpc>
            </a:pPr>
            <a:r>
              <a:rPr lang="en-US" dirty="0"/>
              <a:t>CKD stage 4</a:t>
            </a:r>
          </a:p>
          <a:p>
            <a:pPr>
              <a:lnSpc>
                <a:spcPct val="110000"/>
              </a:lnSpc>
            </a:pPr>
            <a:r>
              <a:rPr lang="en-US" dirty="0"/>
              <a:t>Risk for end-stage kidney disease remains high</a:t>
            </a:r>
          </a:p>
          <a:p>
            <a:pPr>
              <a:lnSpc>
                <a:spcPct val="110000"/>
              </a:lnSpc>
            </a:pPr>
            <a:r>
              <a:rPr lang="en-US" dirty="0"/>
              <a:t>No other approved therapeutic interventions to reduce the residual risk of end-stage kidney disease</a:t>
            </a:r>
          </a:p>
        </p:txBody>
      </p:sp>
      <p:sp>
        <p:nvSpPr>
          <p:cNvPr id="4" name="Footer Placeholder 6">
            <a:extLst>
              <a:ext uri="{FF2B5EF4-FFF2-40B4-BE49-F238E27FC236}">
                <a16:creationId xmlns:a16="http://schemas.microsoft.com/office/drawing/2014/main" id="{F870AA60-C28A-67B1-AB6E-8225E60DA96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dirty="0"/>
              <a:t>CKD, chronic kidney disease; SGLT2, sodium-glucose cotransporter 2; SPRINT, Systolic Blood Pressure Intervention Trial.</a:t>
            </a:r>
          </a:p>
        </p:txBody>
      </p:sp>
    </p:spTree>
    <p:extLst>
      <p:ext uri="{BB962C8B-B14F-4D97-AF65-F5344CB8AC3E}">
        <p14:creationId xmlns:p14="http://schemas.microsoft.com/office/powerpoint/2010/main" val="396089035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CEF569-ABF6-6078-A57F-4CCF682167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</a:t>
            </a:r>
          </a:p>
        </p:txBody>
      </p:sp>
      <p:sp>
        <p:nvSpPr>
          <p:cNvPr id="4" name="Footer Placeholder 6">
            <a:extLst>
              <a:ext uri="{FF2B5EF4-FFF2-40B4-BE49-F238E27FC236}">
                <a16:creationId xmlns:a16="http://schemas.microsoft.com/office/drawing/2014/main" id="{E8555AA9-9E9D-3711-88A4-46578D0F743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dirty="0"/>
              <a:t>RAAS, renin-angiotensin-aldosterone system.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0354DB-3834-D08A-2C04-66CC41B7AD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3000"/>
              </a:spcBef>
            </a:pPr>
            <a:r>
              <a:rPr lang="en-US" sz="2800" dirty="0"/>
              <a:t>FSGS mediated by APOL1 mutations</a:t>
            </a:r>
          </a:p>
          <a:p>
            <a:pPr>
              <a:spcBef>
                <a:spcPts val="3000"/>
              </a:spcBef>
            </a:pPr>
            <a:r>
              <a:rPr lang="en-US" sz="2800" dirty="0"/>
              <a:t>Strict blood pressure control, RAAS inhibition, and SGLT2 inhibitors reduce the risk of end-stage kidney disease </a:t>
            </a:r>
          </a:p>
          <a:p>
            <a:pPr>
              <a:spcBef>
                <a:spcPts val="3000"/>
              </a:spcBef>
            </a:pPr>
            <a:r>
              <a:rPr lang="en-US" sz="2800" dirty="0"/>
              <a:t>New therapeutic interventions need to be developed to further reduce risks </a:t>
            </a:r>
          </a:p>
        </p:txBody>
      </p:sp>
    </p:spTree>
    <p:extLst>
      <p:ext uri="{BB962C8B-B14F-4D97-AF65-F5344CB8AC3E}">
        <p14:creationId xmlns:p14="http://schemas.microsoft.com/office/powerpoint/2010/main" val="27768836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Case Presentation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1800"/>
              </a:spcBef>
            </a:pPr>
            <a:r>
              <a:rPr lang="en-US" sz="3000" dirty="0"/>
              <a:t>55-year-old African American male patient </a:t>
            </a:r>
          </a:p>
          <a:p>
            <a:pPr>
              <a:spcBef>
                <a:spcPts val="1800"/>
              </a:spcBef>
            </a:pPr>
            <a:r>
              <a:rPr lang="en-US" sz="3000" dirty="0"/>
              <a:t>Referred by: Primary care provider </a:t>
            </a:r>
          </a:p>
          <a:p>
            <a:pPr>
              <a:spcBef>
                <a:spcPts val="1800"/>
              </a:spcBef>
            </a:pPr>
            <a:r>
              <a:rPr lang="en-US" sz="3000" dirty="0"/>
              <a:t>Referred for an evaluation of an elevated serum creatinine-detected during a routine health assessment</a:t>
            </a:r>
          </a:p>
          <a:p>
            <a:pPr>
              <a:spcBef>
                <a:spcPts val="1800"/>
              </a:spcBef>
            </a:pPr>
            <a:r>
              <a:rPr lang="en-US" sz="3000" dirty="0"/>
              <a:t>No complaints on presentation aside from chronic knee pain from a sport injury 10 years ago</a:t>
            </a:r>
          </a:p>
          <a:p>
            <a:pPr>
              <a:spcBef>
                <a:spcPts val="1800"/>
              </a:spcBef>
            </a:pPr>
            <a:r>
              <a:rPr lang="en-US" sz="3000" dirty="0"/>
              <a:t>He is not aware of having kidney disease</a:t>
            </a:r>
          </a:p>
        </p:txBody>
      </p:sp>
    </p:spTree>
    <p:extLst>
      <p:ext uri="{BB962C8B-B14F-4D97-AF65-F5344CB8AC3E}">
        <p14:creationId xmlns:p14="http://schemas.microsoft.com/office/powerpoint/2010/main" val="9337117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Comorbidities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1800"/>
              </a:spcBef>
            </a:pPr>
            <a:r>
              <a:rPr lang="en-US" sz="3000" dirty="0"/>
              <a:t>Hypertension, first detected when undergoing an employment physical exam 20 years ago</a:t>
            </a:r>
          </a:p>
          <a:p>
            <a:pPr>
              <a:spcBef>
                <a:spcPts val="1800"/>
              </a:spcBef>
            </a:pPr>
            <a:r>
              <a:rPr lang="en-US" sz="3000" dirty="0"/>
              <a:t>Hypercholesterolemia</a:t>
            </a:r>
          </a:p>
          <a:p>
            <a:pPr>
              <a:spcBef>
                <a:spcPts val="1800"/>
              </a:spcBef>
            </a:pPr>
            <a:r>
              <a:rPr lang="en-US" sz="3000" dirty="0"/>
              <a:t>Obesity</a:t>
            </a:r>
          </a:p>
          <a:p>
            <a:pPr>
              <a:spcBef>
                <a:spcPts val="1800"/>
              </a:spcBef>
            </a:pPr>
            <a:r>
              <a:rPr lang="en-US" sz="3000" dirty="0"/>
              <a:t>Chronic arthritis</a:t>
            </a:r>
          </a:p>
          <a:p>
            <a:pPr>
              <a:spcBef>
                <a:spcPts val="1800"/>
              </a:spcBef>
            </a:pPr>
            <a:r>
              <a:rPr lang="en-US" sz="3000" dirty="0"/>
              <a:t>Gastroesophageal reflux disease</a:t>
            </a:r>
          </a:p>
        </p:txBody>
      </p:sp>
    </p:spTree>
    <p:extLst>
      <p:ext uri="{BB962C8B-B14F-4D97-AF65-F5344CB8AC3E}">
        <p14:creationId xmlns:p14="http://schemas.microsoft.com/office/powerpoint/2010/main" val="40810475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Family and Social History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75312"/>
            <a:ext cx="10744200" cy="5120373"/>
          </a:xfrm>
        </p:spPr>
        <p:txBody>
          <a:bodyPr>
            <a:normAutofit/>
          </a:bodyPr>
          <a:lstStyle/>
          <a:p>
            <a:pPr>
              <a:spcBef>
                <a:spcPts val="1800"/>
              </a:spcBef>
            </a:pPr>
            <a:r>
              <a:rPr lang="en-US" sz="3000" dirty="0"/>
              <a:t>Ex-smoker, quit 10 years ago, 20 pack-year history</a:t>
            </a:r>
          </a:p>
          <a:p>
            <a:pPr>
              <a:spcBef>
                <a:spcPts val="1800"/>
              </a:spcBef>
            </a:pPr>
            <a:r>
              <a:rPr lang="en-US" sz="3000" dirty="0"/>
              <a:t>Consumes alcohol socially</a:t>
            </a:r>
          </a:p>
          <a:p>
            <a:pPr>
              <a:spcBef>
                <a:spcPts val="1800"/>
              </a:spcBef>
            </a:pPr>
            <a:r>
              <a:rPr lang="en-US" sz="3000" dirty="0"/>
              <a:t>Does not consume illicit drugs</a:t>
            </a:r>
          </a:p>
          <a:p>
            <a:pPr>
              <a:spcBef>
                <a:spcPts val="1800"/>
              </a:spcBef>
            </a:pPr>
            <a:r>
              <a:rPr lang="en-US" sz="3000" dirty="0"/>
              <a:t>Works as a store manager</a:t>
            </a:r>
          </a:p>
          <a:p>
            <a:pPr>
              <a:spcBef>
                <a:spcPts val="1800"/>
              </a:spcBef>
            </a:pPr>
            <a:r>
              <a:rPr lang="en-US" sz="3000" dirty="0"/>
              <a:t>His mother and maternal uncle were both on dialysis before passing away. He has a niece who had a kidney transplant</a:t>
            </a:r>
          </a:p>
        </p:txBody>
      </p:sp>
    </p:spTree>
    <p:extLst>
      <p:ext uri="{BB962C8B-B14F-4D97-AF65-F5344CB8AC3E}">
        <p14:creationId xmlns:p14="http://schemas.microsoft.com/office/powerpoint/2010/main" val="1887343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Medications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2400"/>
              </a:spcBef>
            </a:pPr>
            <a:r>
              <a:rPr lang="en-US" sz="3000" dirty="0"/>
              <a:t>Lisinopril 20 mg daily</a:t>
            </a:r>
          </a:p>
          <a:p>
            <a:pPr>
              <a:spcBef>
                <a:spcPts val="2400"/>
              </a:spcBef>
            </a:pPr>
            <a:r>
              <a:rPr lang="en-US" sz="3000" dirty="0"/>
              <a:t>Carvedilol 25 mg twice daily</a:t>
            </a:r>
          </a:p>
          <a:p>
            <a:pPr>
              <a:spcBef>
                <a:spcPts val="2400"/>
              </a:spcBef>
            </a:pPr>
            <a:r>
              <a:rPr lang="en-US" sz="3000" dirty="0"/>
              <a:t>Chlorthalidone 25 mg daily</a:t>
            </a:r>
          </a:p>
          <a:p>
            <a:pPr>
              <a:spcBef>
                <a:spcPts val="2400"/>
              </a:spcBef>
            </a:pPr>
            <a:r>
              <a:rPr lang="en-US" sz="3000" dirty="0"/>
              <a:t>Atorvastatin 80 mg daily</a:t>
            </a:r>
          </a:p>
          <a:p>
            <a:pPr>
              <a:spcBef>
                <a:spcPts val="2400"/>
              </a:spcBef>
            </a:pPr>
            <a:r>
              <a:rPr lang="en-US" sz="3000" dirty="0"/>
              <a:t>Ibuprofen 400 mg twice a day as needed</a:t>
            </a:r>
          </a:p>
          <a:p>
            <a:pPr>
              <a:spcBef>
                <a:spcPts val="2400"/>
              </a:spcBef>
            </a:pPr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24499365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Physical Exam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3000"/>
              </a:spcBef>
            </a:pPr>
            <a:r>
              <a:rPr lang="en-US" sz="3000" dirty="0"/>
              <a:t>BP 134/82 mmHg, HR 65/min</a:t>
            </a:r>
          </a:p>
          <a:p>
            <a:pPr>
              <a:spcBef>
                <a:spcPts val="3000"/>
              </a:spcBef>
            </a:pPr>
            <a:r>
              <a:rPr lang="en-US" sz="3000" dirty="0"/>
              <a:t>BMI 32 kg/m</a:t>
            </a:r>
            <a:r>
              <a:rPr lang="en-US" sz="3000" baseline="30000" dirty="0"/>
              <a:t>2</a:t>
            </a:r>
          </a:p>
          <a:p>
            <a:pPr>
              <a:spcBef>
                <a:spcPts val="3000"/>
              </a:spcBef>
            </a:pPr>
            <a:r>
              <a:rPr lang="en-US" sz="3000" dirty="0"/>
              <a:t>Euvolemic, negative for any abnormalities</a:t>
            </a: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8E93EF18-7008-8773-9D3D-236C2235C56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dirty="0"/>
              <a:t>BP, blood pressure; BMI, body mass index; HR, heart rate.</a:t>
            </a:r>
          </a:p>
        </p:txBody>
      </p:sp>
    </p:spTree>
    <p:extLst>
      <p:ext uri="{BB962C8B-B14F-4D97-AF65-F5344CB8AC3E}">
        <p14:creationId xmlns:p14="http://schemas.microsoft.com/office/powerpoint/2010/main" val="41724979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Diagnostic Findings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387878"/>
            <a:ext cx="10744200" cy="4525071"/>
          </a:xfrm>
        </p:spPr>
        <p:txBody>
          <a:bodyPr>
            <a:normAutofit lnSpcReduction="10000"/>
          </a:bodyPr>
          <a:lstStyle/>
          <a:p>
            <a:pPr>
              <a:spcBef>
                <a:spcPts val="1200"/>
              </a:spcBef>
            </a:pPr>
            <a:r>
              <a:rPr lang="en-US" dirty="0"/>
              <a:t>eGFR 35 ml/min/1.73m</a:t>
            </a:r>
            <a:r>
              <a:rPr lang="en-US" baseline="30000" dirty="0"/>
              <a:t>2</a:t>
            </a:r>
          </a:p>
          <a:p>
            <a:pPr>
              <a:spcBef>
                <a:spcPts val="1200"/>
              </a:spcBef>
            </a:pPr>
            <a:r>
              <a:rPr lang="en-US" dirty="0"/>
              <a:t>UACR 1,940 mg/gm</a:t>
            </a:r>
          </a:p>
          <a:p>
            <a:pPr>
              <a:spcBef>
                <a:spcPts val="1200"/>
              </a:spcBef>
            </a:pPr>
            <a:r>
              <a:rPr lang="en-US" dirty="0"/>
              <a:t>UA unremarkable</a:t>
            </a:r>
          </a:p>
          <a:p>
            <a:pPr>
              <a:spcBef>
                <a:spcPts val="1200"/>
              </a:spcBef>
            </a:pPr>
            <a:r>
              <a:rPr lang="en-US" dirty="0"/>
              <a:t>Electrolytes: </a:t>
            </a:r>
          </a:p>
          <a:p>
            <a:pPr lvl="1">
              <a:spcBef>
                <a:spcPts val="1200"/>
              </a:spcBef>
            </a:pPr>
            <a:r>
              <a:rPr lang="en-US" dirty="0"/>
              <a:t>Na 141 mEq/L, </a:t>
            </a:r>
          </a:p>
          <a:p>
            <a:pPr lvl="1">
              <a:spcBef>
                <a:spcPts val="1200"/>
              </a:spcBef>
            </a:pPr>
            <a:r>
              <a:rPr lang="en-US" dirty="0"/>
              <a:t>K 4.1 mEq/L, </a:t>
            </a:r>
          </a:p>
          <a:p>
            <a:pPr lvl="1">
              <a:spcBef>
                <a:spcPts val="1200"/>
              </a:spcBef>
            </a:pPr>
            <a:r>
              <a:rPr lang="en-US" dirty="0"/>
              <a:t>CO2 26 mmol/L</a:t>
            </a:r>
          </a:p>
          <a:p>
            <a:pPr>
              <a:spcBef>
                <a:spcPts val="1200"/>
              </a:spcBef>
            </a:pPr>
            <a:r>
              <a:rPr lang="en-US" dirty="0"/>
              <a:t>Kidney US: Kidney sizes within normal limits, increased cortical echogenicity</a:t>
            </a:r>
          </a:p>
          <a:p>
            <a:pPr>
              <a:spcBef>
                <a:spcPts val="1200"/>
              </a:spcBef>
            </a:pPr>
            <a:r>
              <a:rPr lang="en-US" dirty="0"/>
              <a:t>Kidney biopsy: FSGS, moderately increased interstitial fibrosis and tubular atrophy</a:t>
            </a:r>
          </a:p>
          <a:p>
            <a:pPr>
              <a:spcBef>
                <a:spcPts val="1200"/>
              </a:spcBef>
            </a:pPr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199DF4B2-5561-4223-E353-C1692F9B338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dirty="0"/>
              <a:t>eGFR, estimated glomerular filtration rate; FSGS, focal segmental glomerulosclerosis; UACR, urine albumin-creatinine ratio; UA, urinalysis; US, ultrasound.</a:t>
            </a:r>
          </a:p>
        </p:txBody>
      </p:sp>
    </p:spTree>
    <p:extLst>
      <p:ext uri="{BB962C8B-B14F-4D97-AF65-F5344CB8AC3E}">
        <p14:creationId xmlns:p14="http://schemas.microsoft.com/office/powerpoint/2010/main" val="2670727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Diagnosis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000" dirty="0"/>
              <a:t>FSGS, clinical suspicion of APOL1 mediated kidney disease (AMKD)</a:t>
            </a:r>
          </a:p>
        </p:txBody>
      </p:sp>
      <p:sp>
        <p:nvSpPr>
          <p:cNvPr id="4" name="Footer Placeholder 6">
            <a:extLst>
              <a:ext uri="{FF2B5EF4-FFF2-40B4-BE49-F238E27FC236}">
                <a16:creationId xmlns:a16="http://schemas.microsoft.com/office/drawing/2014/main" id="{AC494CAE-279A-BB2C-B822-936F5F2BAD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09601" y="6356350"/>
            <a:ext cx="9020174" cy="442131"/>
          </a:xfrm>
        </p:spPr>
        <p:txBody>
          <a:bodyPr/>
          <a:lstStyle/>
          <a:p>
            <a:r>
              <a:rPr lang="en-US" dirty="0"/>
              <a:t>APOL1, apolipoprotein 1.</a:t>
            </a:r>
          </a:p>
        </p:txBody>
      </p:sp>
    </p:spTree>
    <p:extLst>
      <p:ext uri="{BB962C8B-B14F-4D97-AF65-F5344CB8AC3E}">
        <p14:creationId xmlns:p14="http://schemas.microsoft.com/office/powerpoint/2010/main" val="4218173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Treatment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2400"/>
              </a:spcBef>
            </a:pPr>
            <a:r>
              <a:rPr lang="en-US" sz="3000" dirty="0"/>
              <a:t>Increase dose of lisinopril to 40 mg daily</a:t>
            </a:r>
          </a:p>
          <a:p>
            <a:pPr>
              <a:spcBef>
                <a:spcPts val="2400"/>
              </a:spcBef>
            </a:pPr>
            <a:r>
              <a:rPr lang="en-US" sz="3000" dirty="0"/>
              <a:t>Add dapagliflozin 10 mg daily</a:t>
            </a:r>
          </a:p>
          <a:p>
            <a:pPr>
              <a:spcBef>
                <a:spcPts val="2400"/>
              </a:spcBef>
            </a:pPr>
            <a:r>
              <a:rPr lang="en-US" sz="3000" dirty="0"/>
              <a:t>Abstain from NSAID use</a:t>
            </a:r>
          </a:p>
        </p:txBody>
      </p:sp>
      <p:sp>
        <p:nvSpPr>
          <p:cNvPr id="4" name="Footer Placeholder 6">
            <a:extLst>
              <a:ext uri="{FF2B5EF4-FFF2-40B4-BE49-F238E27FC236}">
                <a16:creationId xmlns:a16="http://schemas.microsoft.com/office/drawing/2014/main" id="{99AC2B3A-D70E-0F3D-9459-EF4E7BA5127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09601" y="6356350"/>
            <a:ext cx="9020174" cy="442131"/>
          </a:xfrm>
        </p:spPr>
        <p:txBody>
          <a:bodyPr/>
          <a:lstStyle/>
          <a:p>
            <a:r>
              <a:rPr lang="en-US" dirty="0"/>
              <a:t>NSAID, nonsteroidal anti-inflammatory drug.</a:t>
            </a:r>
          </a:p>
        </p:txBody>
      </p:sp>
    </p:spTree>
    <p:extLst>
      <p:ext uri="{BB962C8B-B14F-4D97-AF65-F5344CB8AC3E}">
        <p14:creationId xmlns:p14="http://schemas.microsoft.com/office/powerpoint/2010/main" val="3169028805"/>
      </p:ext>
    </p:extLst>
  </p:cSld>
  <p:clrMapOvr>
    <a:masterClrMapping/>
  </p:clrMapOvr>
</p:sld>
</file>

<file path=ppt/theme/theme1.xml><?xml version="1.0" encoding="utf-8"?>
<a:theme xmlns:a="http://schemas.openxmlformats.org/drawingml/2006/main" name="AL Weekly">
  <a:themeElements>
    <a:clrScheme name="Thrombosis OTG">
      <a:dk1>
        <a:sysClr val="windowText" lastClr="000000"/>
      </a:dk1>
      <a:lt1>
        <a:sysClr val="window" lastClr="FFFFFF"/>
      </a:lt1>
      <a:dk2>
        <a:srgbClr val="333333"/>
      </a:dk2>
      <a:lt2>
        <a:srgbClr val="F3F3F3"/>
      </a:lt2>
      <a:accent1>
        <a:srgbClr val="AC2A29"/>
      </a:accent1>
      <a:accent2>
        <a:srgbClr val="25215E"/>
      </a:accent2>
      <a:accent3>
        <a:srgbClr val="5980FF"/>
      </a:accent3>
      <a:accent4>
        <a:srgbClr val="F93D3B"/>
      </a:accent4>
      <a:accent5>
        <a:srgbClr val="848484"/>
      </a:accent5>
      <a:accent6>
        <a:srgbClr val="CCCCCC"/>
      </a:accent6>
      <a:hlink>
        <a:srgbClr val="DF2348"/>
      </a:hlink>
      <a:folHlink>
        <a:srgbClr val="2D22CB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L Weekly" id="{9AC9A48E-EA2B-4530-A7C9-90D6EA5F23F9}" vid="{9A47C273-DF2F-4F32-B61D-DFA0C6227ED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AL Weekly</Template>
  <TotalTime>0</TotalTime>
  <Words>547</Words>
  <Application>Microsoft Office PowerPoint</Application>
  <PresentationFormat>Widescreen</PresentationFormat>
  <Paragraphs>77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AL Weekly</vt:lpstr>
      <vt:lpstr>Current Treatment Options for AMKD and Critical Updates on Clinical Trials: What Tools Do We Have?</vt:lpstr>
      <vt:lpstr>Case Presentation</vt:lpstr>
      <vt:lpstr>Comorbidities</vt:lpstr>
      <vt:lpstr>Family and Social History</vt:lpstr>
      <vt:lpstr>Medications</vt:lpstr>
      <vt:lpstr>Physical Exam</vt:lpstr>
      <vt:lpstr>Diagnostic Findings</vt:lpstr>
      <vt:lpstr>Diagnosis</vt:lpstr>
      <vt:lpstr>Treatment</vt:lpstr>
      <vt:lpstr>Follow-up</vt:lpstr>
      <vt:lpstr>Patient Status </vt:lpstr>
      <vt:lpstr>Summary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2022-12-16T19:57:18Z</dcterms:created>
  <dcterms:modified xsi:type="dcterms:W3CDTF">2022-12-16T19:57:24Z</dcterms:modified>
</cp:coreProperties>
</file>