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1"/>
  </p:notesMasterIdLst>
  <p:sldIdLst>
    <p:sldId id="262" r:id="rId2"/>
    <p:sldId id="9301" r:id="rId3"/>
    <p:sldId id="724" r:id="rId4"/>
    <p:sldId id="726" r:id="rId5"/>
    <p:sldId id="9300" r:id="rId6"/>
    <p:sldId id="699" r:id="rId7"/>
    <p:sldId id="256" r:id="rId8"/>
    <p:sldId id="9299" r:id="rId9"/>
    <p:sldId id="69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81" userDrawn="1">
          <p15:clr>
            <a:srgbClr val="A4A3A4"/>
          </p15:clr>
        </p15:guide>
        <p15:guide id="2" pos="3840" userDrawn="1">
          <p15:clr>
            <a:srgbClr val="A4A3A4"/>
          </p15:clr>
        </p15:guide>
        <p15:guide id="3" pos="34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D4E4D"/>
    <a:srgbClr val="BC0700"/>
    <a:srgbClr val="A2A2A2"/>
    <a:srgbClr val="D70700"/>
    <a:srgbClr val="B10700"/>
    <a:srgbClr val="8C1346"/>
    <a:srgbClr val="DC1C3B"/>
    <a:srgbClr val="8A1449"/>
    <a:srgbClr val="791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00" autoAdjust="0"/>
    <p:restoredTop sz="94660"/>
  </p:normalViewPr>
  <p:slideViewPr>
    <p:cSldViewPr snapToGrid="0">
      <p:cViewPr varScale="1">
        <p:scale>
          <a:sx n="86" d="100"/>
          <a:sy n="86" d="100"/>
        </p:scale>
        <p:origin x="114" y="744"/>
      </p:cViewPr>
      <p:guideLst>
        <p:guide orient="horz" pos="4281"/>
        <p:guide pos="3840"/>
        <p:guide pos="34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3C2AE-DCD7-4825-9514-479B22FF448B}" type="datetimeFigureOut">
              <a:rPr lang="en-US" smtClean="0"/>
              <a:t>12/21/2022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58FFE-C4A1-4746-B039-7E67237D3818}" type="slidenum">
              <a:rPr lang="en-US" smtClean="0"/>
              <a:t>‹#›</a:t>
            </a:fld>
            <a:endParaRPr lang="en-US" dirty="0"/>
          </a:p>
        </p:txBody>
      </p:sp>
    </p:spTree>
    <p:extLst>
      <p:ext uri="{BB962C8B-B14F-4D97-AF65-F5344CB8AC3E}">
        <p14:creationId xmlns:p14="http://schemas.microsoft.com/office/powerpoint/2010/main" val="317579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338E13-7BBA-4589-BA09-DCC9B05EC32F}" type="slidenum">
              <a:rPr lang="en-US" smtClean="0"/>
              <a:pPr/>
              <a:t>3</a:t>
            </a:fld>
            <a:endParaRPr lang="en-US" dirty="0"/>
          </a:p>
        </p:txBody>
      </p:sp>
    </p:spTree>
    <p:extLst>
      <p:ext uri="{BB962C8B-B14F-4D97-AF65-F5344CB8AC3E}">
        <p14:creationId xmlns:p14="http://schemas.microsoft.com/office/powerpoint/2010/main" val="118025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F585D-D29A-4096-B0CA-7DDEA4338A73}" type="slidenum">
              <a:rPr lang="en-US" smtClean="0"/>
              <a:t>6</a:t>
            </a:fld>
            <a:endParaRPr lang="en-US"/>
          </a:p>
        </p:txBody>
      </p:sp>
    </p:spTree>
    <p:extLst>
      <p:ext uri="{BB962C8B-B14F-4D97-AF65-F5344CB8AC3E}">
        <p14:creationId xmlns:p14="http://schemas.microsoft.com/office/powerpoint/2010/main" val="419642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CF93F48A-15C6-78B6-2A4A-F85E22D401B3}"/>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80DA74EC-4F02-09C5-180D-B1C6FA5EEFCD}"/>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F585D-D29A-4096-B0CA-7DDEA4338A73}" type="slidenum">
              <a:rPr lang="en-US" smtClean="0"/>
              <a:t>9</a:t>
            </a:fld>
            <a:endParaRPr lang="en-US"/>
          </a:p>
        </p:txBody>
      </p:sp>
    </p:spTree>
    <p:extLst>
      <p:ext uri="{BB962C8B-B14F-4D97-AF65-F5344CB8AC3E}">
        <p14:creationId xmlns:p14="http://schemas.microsoft.com/office/powerpoint/2010/main" val="3801211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rogram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36726"/>
            <a:ext cx="10515600" cy="2852737"/>
          </a:xfrm>
        </p:spPr>
        <p:txBody>
          <a:bodyPr anchor="ctr">
            <a:normAutofit/>
          </a:bodyPr>
          <a:lstStyle>
            <a:lvl1pP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pic>
        <p:nvPicPr>
          <p:cNvPr id="11" name="Picture 10">
            <a:extLst>
              <a:ext uri="{FF2B5EF4-FFF2-40B4-BE49-F238E27FC236}">
                <a16:creationId xmlns:a16="http://schemas.microsoft.com/office/drawing/2014/main" id="{E48852D9-34E0-4159-A042-0685BA9709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D827D5AA-4F23-415D-B703-E60362CBDA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2367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6EA0-DF1B-4B60-8E92-A1F9A27C2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E7CDB-6189-43E1-822E-487D921BC3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EB9D4B4-80D7-403A-8862-E9A0EE259B06}"/>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9" name="Footer Placeholder 4">
            <a:extLst>
              <a:ext uri="{FF2B5EF4-FFF2-40B4-BE49-F238E27FC236}">
                <a16:creationId xmlns:a16="http://schemas.microsoft.com/office/drawing/2014/main" id="{0878160B-A50E-4044-BEDC-003941514F62}"/>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03804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541D1-28B2-4405-9844-98E0E4136F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8BAD9-7A6F-4E94-90C2-E48F2007B3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CA5BC4D-2391-4A80-9FB2-579B3A3BAADA}"/>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9" name="Footer Placeholder 4">
            <a:extLst>
              <a:ext uri="{FF2B5EF4-FFF2-40B4-BE49-F238E27FC236}">
                <a16:creationId xmlns:a16="http://schemas.microsoft.com/office/drawing/2014/main" id="{7DA3EE56-F116-4736-BC0B-94830327ABE7}"/>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005904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556FAF-EABC-45D0-97BA-AD9D0FFEE179}" type="datetimeFigureOut">
              <a:rPr lang="en-US" smtClean="0"/>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2E5E68-EFCE-4165-ADF3-4480D4203F4C}" type="slidenum">
              <a:rPr lang="en-US" smtClean="0"/>
              <a:t>‹#›</a:t>
            </a:fld>
            <a:endParaRPr lang="en-US" dirty="0"/>
          </a:p>
        </p:txBody>
      </p:sp>
    </p:spTree>
    <p:extLst>
      <p:ext uri="{BB962C8B-B14F-4D97-AF65-F5344CB8AC3E}">
        <p14:creationId xmlns:p14="http://schemas.microsoft.com/office/powerpoint/2010/main" val="715241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010-6C76-46F2-8DFB-44FF0145C2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6BFE72-E2BD-4B58-B04A-C1569BF9F2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1EE7D5-17DB-4895-857F-AFA9A24C64B0}"/>
              </a:ext>
            </a:extLst>
          </p:cNvPr>
          <p:cNvSpPr>
            <a:spLocks noGrp="1"/>
          </p:cNvSpPr>
          <p:nvPr>
            <p:ph type="dt" sz="half" idx="10"/>
          </p:nvPr>
        </p:nvSpPr>
        <p:spPr/>
        <p:txBody>
          <a:bodyPr/>
          <a:lstStyle/>
          <a:p>
            <a:fld id="{CF970FFB-4736-42B1-964B-0724B4262A05}" type="datetimeFigureOut">
              <a:rPr lang="en-US" smtClean="0"/>
              <a:t>12/21/2022</a:t>
            </a:fld>
            <a:endParaRPr lang="en-US"/>
          </a:p>
        </p:txBody>
      </p:sp>
      <p:sp>
        <p:nvSpPr>
          <p:cNvPr id="5" name="Footer Placeholder 4">
            <a:extLst>
              <a:ext uri="{FF2B5EF4-FFF2-40B4-BE49-F238E27FC236}">
                <a16:creationId xmlns:a16="http://schemas.microsoft.com/office/drawing/2014/main" id="{16A105CB-6844-4992-9A8B-7C3E53308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20F56-A273-46F4-86A7-6251CC859335}"/>
              </a:ext>
            </a:extLst>
          </p:cNvPr>
          <p:cNvSpPr>
            <a:spLocks noGrp="1"/>
          </p:cNvSpPr>
          <p:nvPr>
            <p:ph type="sldNum" sz="quarter" idx="12"/>
          </p:nvPr>
        </p:nvSpPr>
        <p:spPr/>
        <p:txBody>
          <a:bodyPr/>
          <a:lstStyle/>
          <a:p>
            <a:fld id="{6C0D0E8B-E05F-4167-BCDF-9EDEFAD1AF02}" type="slidenum">
              <a:rPr lang="en-US" smtClean="0"/>
              <a:t>‹#›</a:t>
            </a:fld>
            <a:endParaRPr lang="en-US"/>
          </a:p>
        </p:txBody>
      </p:sp>
    </p:spTree>
    <p:extLst>
      <p:ext uri="{BB962C8B-B14F-4D97-AF65-F5344CB8AC3E}">
        <p14:creationId xmlns:p14="http://schemas.microsoft.com/office/powerpoint/2010/main" val="212143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2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pic>
        <p:nvPicPr>
          <p:cNvPr id="12" name="Picture 11">
            <a:extLst>
              <a:ext uri="{FF2B5EF4-FFF2-40B4-BE49-F238E27FC236}">
                <a16:creationId xmlns:a16="http://schemas.microsoft.com/office/drawing/2014/main" id="{C55E091B-F2D8-4905-A7C7-4D21412C59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2" name="Picture 1">
            <a:extLst>
              <a:ext uri="{FF2B5EF4-FFF2-40B4-BE49-F238E27FC236}">
                <a16:creationId xmlns:a16="http://schemas.microsoft.com/office/drawing/2014/main" id="{38177A6A-51BE-4C1A-B304-7C12D8C1B19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962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793-0D75-4FEC-90EF-AB3BDC649737}"/>
              </a:ext>
            </a:extLst>
          </p:cNvPr>
          <p:cNvSpPr>
            <a:spLocks noGrp="1"/>
          </p:cNvSpPr>
          <p:nvPr>
            <p:ph type="title"/>
          </p:nvPr>
        </p:nvSpPr>
        <p:spPr>
          <a:xfrm>
            <a:off x="609601" y="62315"/>
            <a:ext cx="10515600" cy="1325563"/>
          </a:xfrm>
        </p:spPr>
        <p:txBody>
          <a:bodyPr>
            <a:normAutofit/>
          </a:bodyPr>
          <a:lstStyle>
            <a:lvl1pPr>
              <a:defRPr sz="320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3CBC0D3A-7A3C-48B4-9165-9A3532A4875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0" name="Text Placeholder 2">
            <a:extLst>
              <a:ext uri="{FF2B5EF4-FFF2-40B4-BE49-F238E27FC236}">
                <a16:creationId xmlns:a16="http://schemas.microsoft.com/office/drawing/2014/main" id="{EB25DC1A-8788-48D4-A7C2-D4263BFC73B6}"/>
              </a:ext>
            </a:extLst>
          </p:cNvPr>
          <p:cNvSpPr>
            <a:spLocks noGrp="1"/>
          </p:cNvSpPr>
          <p:nvPr>
            <p:ph idx="1"/>
          </p:nvPr>
        </p:nvSpPr>
        <p:spPr>
          <a:xfrm>
            <a:off x="609600" y="1675312"/>
            <a:ext cx="10744200" cy="4525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91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CB57186-7DE7-42CA-A2BB-48F4CFFF6BEC}"/>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40959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9D8B-16ED-478D-86BC-53FB724ED70D}"/>
              </a:ext>
            </a:extLst>
          </p:cNvPr>
          <p:cNvSpPr>
            <a:spLocks noGrp="1"/>
          </p:cNvSpPr>
          <p:nvPr>
            <p:ph type="title"/>
          </p:nvPr>
        </p:nvSpPr>
        <p:spPr>
          <a:xfrm>
            <a:off x="609601" y="5951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5"/>
            <a:ext cx="5157787"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283808"/>
            <a:ext cx="5157787" cy="3784482"/>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5"/>
            <a:ext cx="5183188"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283808"/>
            <a:ext cx="5183188" cy="3784482"/>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253E757C-D79B-40D8-9355-43F87E951596}"/>
              </a:ext>
            </a:extLst>
          </p:cNvPr>
          <p:cNvSpPr>
            <a:spLocks noGrp="1"/>
          </p:cNvSpPr>
          <p:nvPr>
            <p:ph type="sldNum" sz="quarter" idx="11"/>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35638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1C34443C-D685-44AF-A0D6-5833A6E5ADF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74252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9D28C4-6CAF-4AB1-A1FF-6D91BF0C5DA0}"/>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7" name="Footer Placeholder 4">
            <a:extLst>
              <a:ext uri="{FF2B5EF4-FFF2-40B4-BE49-F238E27FC236}">
                <a16:creationId xmlns:a16="http://schemas.microsoft.com/office/drawing/2014/main" id="{9CDB45BB-B4C1-428B-BB37-17543D2C21BB}"/>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306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50923BE7-3BC6-41D3-AC89-0C1CA104BEE2}"/>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45947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B898CDB1-7C2E-4A79-9BF2-647BA000F41E}"/>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007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59519"/>
            <a:ext cx="10744200" cy="132556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675312"/>
            <a:ext cx="10744200" cy="4525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2471CE5-5FC3-46D5-8101-07AA0F041B91}"/>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7" name="Rectangle 6">
            <a:extLst>
              <a:ext uri="{FF2B5EF4-FFF2-40B4-BE49-F238E27FC236}">
                <a16:creationId xmlns:a16="http://schemas.microsoft.com/office/drawing/2014/main" id="{7A4A0525-911C-4C6D-8D55-7D85D07ED4E3}"/>
              </a:ext>
            </a:extLst>
          </p:cNvPr>
          <p:cNvSpPr/>
          <p:nvPr userDrawn="1"/>
        </p:nvSpPr>
        <p:spPr>
          <a:xfrm>
            <a:off x="0" y="0"/>
            <a:ext cx="12192000" cy="106681"/>
          </a:xfrm>
          <a:prstGeom prst="rect">
            <a:avLst/>
          </a:prstGeom>
          <a:gradFill flip="none" rotWithShape="1">
            <a:gsLst>
              <a:gs pos="0">
                <a:srgbClr val="B10700"/>
              </a:gs>
              <a:gs pos="68000">
                <a:srgbClr val="D70700"/>
              </a:gs>
              <a:gs pos="100000">
                <a:srgbClr val="A2A2A2"/>
              </a:gs>
              <a:gs pos="13532">
                <a:srgbClr val="D00400"/>
              </a:gs>
              <a:gs pos="34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25694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2" r:id="rId3"/>
    <p:sldLayoutId id="2147483663" r:id="rId4"/>
    <p:sldLayoutId id="2147483664" r:id="rId5"/>
    <p:sldLayoutId id="2147483665" r:id="rId6"/>
    <p:sldLayoutId id="2147483668" r:id="rId7"/>
    <p:sldLayoutId id="2147483669" r:id="rId8"/>
    <p:sldLayoutId id="2147483670" r:id="rId9"/>
    <p:sldLayoutId id="2147483671" r:id="rId10"/>
    <p:sldLayoutId id="2147483672" r:id="rId11"/>
    <p:sldLayoutId id="2147483677" r:id="rId12"/>
    <p:sldLayoutId id="2147483678"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rgbClr val="DC1C3B"/>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Clr>
          <a:srgbClr val="DC1C3B"/>
        </a:buClr>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F626-7E20-8ED1-346B-3EDE12191971}"/>
              </a:ext>
            </a:extLst>
          </p:cNvPr>
          <p:cNvSpPr>
            <a:spLocks noGrp="1"/>
          </p:cNvSpPr>
          <p:nvPr>
            <p:ph type="title"/>
          </p:nvPr>
        </p:nvSpPr>
        <p:spPr>
          <a:xfrm>
            <a:off x="609601" y="1553846"/>
            <a:ext cx="10515600" cy="2852737"/>
          </a:xfrm>
        </p:spPr>
        <p:txBody>
          <a:bodyPr>
            <a:normAutofit/>
          </a:bodyPr>
          <a:lstStyle/>
          <a:p>
            <a:r>
              <a:rPr lang="en-US" sz="4000" dirty="0"/>
              <a:t>Communicating Genetic Testing Results to </a:t>
            </a:r>
            <a:r>
              <a:rPr lang="en-US" sz="4000" dirty="0" err="1"/>
              <a:t>AMKD</a:t>
            </a:r>
            <a:r>
              <a:rPr lang="en-US" sz="4000" dirty="0"/>
              <a:t> Patients:</a:t>
            </a:r>
            <a:br>
              <a:rPr lang="en-US" sz="4000" dirty="0"/>
            </a:br>
            <a:r>
              <a:rPr lang="en-US" sz="4000" dirty="0"/>
              <a:t>The Impact of Early Diagnosis</a:t>
            </a:r>
          </a:p>
        </p:txBody>
      </p:sp>
      <p:sp>
        <p:nvSpPr>
          <p:cNvPr id="6" name="Text Placeholder 5">
            <a:extLst>
              <a:ext uri="{FF2B5EF4-FFF2-40B4-BE49-F238E27FC236}">
                <a16:creationId xmlns:a16="http://schemas.microsoft.com/office/drawing/2014/main" id="{BCEC0461-F59B-E5C5-7EA7-B8B399D7778F}"/>
              </a:ext>
            </a:extLst>
          </p:cNvPr>
          <p:cNvSpPr>
            <a:spLocks noGrp="1"/>
          </p:cNvSpPr>
          <p:nvPr>
            <p:ph type="body" idx="1"/>
          </p:nvPr>
        </p:nvSpPr>
        <p:spPr>
          <a:xfrm>
            <a:off x="609601" y="4288383"/>
            <a:ext cx="10515600" cy="2268537"/>
          </a:xfrm>
        </p:spPr>
        <p:txBody>
          <a:bodyPr>
            <a:normAutofit/>
          </a:bodyPr>
          <a:lstStyle/>
          <a:p>
            <a:r>
              <a:rPr lang="en-US" dirty="0"/>
              <a:t>Adriana Hung, MD, MPH</a:t>
            </a:r>
          </a:p>
          <a:p>
            <a:r>
              <a:rPr lang="en-US" dirty="0"/>
              <a:t>Associate Professor of Medicine</a:t>
            </a:r>
          </a:p>
          <a:p>
            <a:r>
              <a:rPr lang="en-US" dirty="0"/>
              <a:t>Medical Director, Nashville VA Dialysis Unit</a:t>
            </a:r>
          </a:p>
          <a:p>
            <a:r>
              <a:rPr lang="en-US" dirty="0"/>
              <a:t>Vanderbilt University Medical Center</a:t>
            </a:r>
          </a:p>
          <a:p>
            <a:r>
              <a:rPr lang="en-US" dirty="0"/>
              <a:t>Nashville, TN</a:t>
            </a:r>
          </a:p>
          <a:p>
            <a:endParaRPr lang="en-US" dirty="0"/>
          </a:p>
        </p:txBody>
      </p:sp>
    </p:spTree>
    <p:extLst>
      <p:ext uri="{BB962C8B-B14F-4D97-AF65-F5344CB8AC3E}">
        <p14:creationId xmlns:p14="http://schemas.microsoft.com/office/powerpoint/2010/main" val="129209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3708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2E9BCF-2350-4F93-A325-0A43B57EF9AA}"/>
              </a:ext>
            </a:extLst>
          </p:cNvPr>
          <p:cNvPicPr>
            <a:picLocks noChangeAspect="1"/>
          </p:cNvPicPr>
          <p:nvPr/>
        </p:nvPicPr>
        <p:blipFill>
          <a:blip r:embed="rId3"/>
          <a:stretch>
            <a:fillRect/>
          </a:stretch>
        </p:blipFill>
        <p:spPr>
          <a:xfrm>
            <a:off x="916607" y="1674253"/>
            <a:ext cx="5047091" cy="4333173"/>
          </a:xfrm>
          <a:prstGeom prst="rect">
            <a:avLst/>
          </a:prstGeom>
          <a:solidFill>
            <a:schemeClr val="tx1">
              <a:lumMod val="65000"/>
              <a:lumOff val="35000"/>
            </a:schemeClr>
          </a:solidFill>
          <a:ln w="19050">
            <a:solidFill>
              <a:schemeClr val="bg2">
                <a:lumMod val="50000"/>
              </a:schemeClr>
            </a:solidFill>
          </a:ln>
        </p:spPr>
      </p:pic>
      <p:sp>
        <p:nvSpPr>
          <p:cNvPr id="9" name="AutoShape 2" descr="See the source image">
            <a:extLst>
              <a:ext uri="{FF2B5EF4-FFF2-40B4-BE49-F238E27FC236}">
                <a16:creationId xmlns:a16="http://schemas.microsoft.com/office/drawing/2014/main" id="{904E0374-8877-451A-967C-4F6533D447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7" name="TextBox 16">
            <a:extLst>
              <a:ext uri="{FF2B5EF4-FFF2-40B4-BE49-F238E27FC236}">
                <a16:creationId xmlns:a16="http://schemas.microsoft.com/office/drawing/2014/main" id="{391C3228-55D3-491E-8CAD-D5C387CF1123}"/>
              </a:ext>
            </a:extLst>
          </p:cNvPr>
          <p:cNvSpPr txBox="1"/>
          <p:nvPr/>
        </p:nvSpPr>
        <p:spPr>
          <a:xfrm>
            <a:off x="2433104" y="3951435"/>
            <a:ext cx="1826141" cy="369332"/>
          </a:xfrm>
          <a:prstGeom prst="rect">
            <a:avLst/>
          </a:prstGeom>
          <a:noFill/>
        </p:spPr>
        <p:txBody>
          <a:bodyPr wrap="none" rtlCol="0">
            <a:spAutoFit/>
          </a:bodyPr>
          <a:lstStyle/>
          <a:p>
            <a:r>
              <a:rPr lang="en-US" b="1" dirty="0">
                <a:solidFill>
                  <a:schemeClr val="accent1"/>
                </a:solidFill>
              </a:rPr>
              <a:t>1.88 (1.46-2.41)</a:t>
            </a:r>
          </a:p>
        </p:txBody>
      </p:sp>
      <p:sp>
        <p:nvSpPr>
          <p:cNvPr id="10" name="TextBox 9">
            <a:extLst>
              <a:ext uri="{FF2B5EF4-FFF2-40B4-BE49-F238E27FC236}">
                <a16:creationId xmlns:a16="http://schemas.microsoft.com/office/drawing/2014/main" id="{6ED6BBFC-0D30-8C4E-C638-32A041AAA52E}"/>
              </a:ext>
            </a:extLst>
          </p:cNvPr>
          <p:cNvSpPr txBox="1"/>
          <p:nvPr/>
        </p:nvSpPr>
        <p:spPr>
          <a:xfrm>
            <a:off x="4866282" y="1668764"/>
            <a:ext cx="838691" cy="369332"/>
          </a:xfrm>
          <a:prstGeom prst="rect">
            <a:avLst/>
          </a:prstGeom>
          <a:noFill/>
        </p:spPr>
        <p:txBody>
          <a:bodyPr wrap="none" rtlCol="0">
            <a:spAutoFit/>
          </a:bodyPr>
          <a:lstStyle/>
          <a:p>
            <a:r>
              <a:rPr lang="en-US" b="1" dirty="0">
                <a:solidFill>
                  <a:schemeClr val="accent1"/>
                </a:solidFill>
              </a:rPr>
              <a:t>AASK</a:t>
            </a:r>
          </a:p>
        </p:txBody>
      </p:sp>
      <p:pic>
        <p:nvPicPr>
          <p:cNvPr id="14" name="Picture 13">
            <a:extLst>
              <a:ext uri="{FF2B5EF4-FFF2-40B4-BE49-F238E27FC236}">
                <a16:creationId xmlns:a16="http://schemas.microsoft.com/office/drawing/2014/main" id="{93293C04-FEA1-B9A4-1ABF-C4E42CB372BD}"/>
              </a:ext>
            </a:extLst>
          </p:cNvPr>
          <p:cNvPicPr>
            <a:picLocks noChangeAspect="1"/>
          </p:cNvPicPr>
          <p:nvPr/>
        </p:nvPicPr>
        <p:blipFill>
          <a:blip r:embed="rId4"/>
          <a:stretch>
            <a:fillRect/>
          </a:stretch>
        </p:blipFill>
        <p:spPr>
          <a:xfrm>
            <a:off x="6222476" y="1668764"/>
            <a:ext cx="5052917" cy="4363364"/>
          </a:xfrm>
          <a:prstGeom prst="rect">
            <a:avLst/>
          </a:prstGeom>
        </p:spPr>
      </p:pic>
      <p:sp>
        <p:nvSpPr>
          <p:cNvPr id="15" name="TextBox 14">
            <a:extLst>
              <a:ext uri="{FF2B5EF4-FFF2-40B4-BE49-F238E27FC236}">
                <a16:creationId xmlns:a16="http://schemas.microsoft.com/office/drawing/2014/main" id="{C49969B9-DAE4-863D-294E-7BBEF380C0B4}"/>
              </a:ext>
            </a:extLst>
          </p:cNvPr>
          <p:cNvSpPr txBox="1"/>
          <p:nvPr/>
        </p:nvSpPr>
        <p:spPr>
          <a:xfrm>
            <a:off x="9948110" y="1674253"/>
            <a:ext cx="748923" cy="369332"/>
          </a:xfrm>
          <a:prstGeom prst="rect">
            <a:avLst/>
          </a:prstGeom>
          <a:noFill/>
        </p:spPr>
        <p:txBody>
          <a:bodyPr wrap="none" rtlCol="0">
            <a:spAutoFit/>
          </a:bodyPr>
          <a:lstStyle/>
          <a:p>
            <a:r>
              <a:rPr lang="en-US" b="1" dirty="0">
                <a:solidFill>
                  <a:schemeClr val="accent1"/>
                </a:solidFill>
              </a:rPr>
              <a:t>CRIC</a:t>
            </a:r>
          </a:p>
        </p:txBody>
      </p:sp>
      <p:sp>
        <p:nvSpPr>
          <p:cNvPr id="16" name="Arrow: Right 15">
            <a:extLst>
              <a:ext uri="{FF2B5EF4-FFF2-40B4-BE49-F238E27FC236}">
                <a16:creationId xmlns:a16="http://schemas.microsoft.com/office/drawing/2014/main" id="{AC10F06C-A697-566E-65C2-A31CD9A418C3}"/>
              </a:ext>
            </a:extLst>
          </p:cNvPr>
          <p:cNvSpPr/>
          <p:nvPr/>
        </p:nvSpPr>
        <p:spPr>
          <a:xfrm rot="10800000">
            <a:off x="10196275" y="2479627"/>
            <a:ext cx="850518" cy="99681"/>
          </a:xfrm>
          <a:prstGeom prst="rightArrow">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1"/>
              </a:solidFill>
            </a:endParaRPr>
          </a:p>
        </p:txBody>
      </p:sp>
      <p:sp>
        <p:nvSpPr>
          <p:cNvPr id="18" name="TextBox 17">
            <a:extLst>
              <a:ext uri="{FF2B5EF4-FFF2-40B4-BE49-F238E27FC236}">
                <a16:creationId xmlns:a16="http://schemas.microsoft.com/office/drawing/2014/main" id="{C0215948-E251-F9DD-5474-8C06765D5850}"/>
              </a:ext>
            </a:extLst>
          </p:cNvPr>
          <p:cNvSpPr txBox="1"/>
          <p:nvPr/>
        </p:nvSpPr>
        <p:spPr>
          <a:xfrm>
            <a:off x="9591001" y="3310408"/>
            <a:ext cx="1455792" cy="307777"/>
          </a:xfrm>
          <a:prstGeom prst="rect">
            <a:avLst/>
          </a:prstGeom>
          <a:noFill/>
        </p:spPr>
        <p:txBody>
          <a:bodyPr wrap="square" rtlCol="0">
            <a:spAutoFit/>
          </a:bodyPr>
          <a:lstStyle/>
          <a:p>
            <a:r>
              <a:rPr lang="en-US" sz="1400" b="1" dirty="0">
                <a:solidFill>
                  <a:schemeClr val="accent1"/>
                </a:solidFill>
              </a:rPr>
              <a:t>3.05 (2.07-4.48)</a:t>
            </a:r>
          </a:p>
        </p:txBody>
      </p:sp>
      <p:sp>
        <p:nvSpPr>
          <p:cNvPr id="19" name="TextBox 18">
            <a:extLst>
              <a:ext uri="{FF2B5EF4-FFF2-40B4-BE49-F238E27FC236}">
                <a16:creationId xmlns:a16="http://schemas.microsoft.com/office/drawing/2014/main" id="{79803979-2D24-029E-51C0-0A761170F07A}"/>
              </a:ext>
            </a:extLst>
          </p:cNvPr>
          <p:cNvSpPr txBox="1"/>
          <p:nvPr/>
        </p:nvSpPr>
        <p:spPr>
          <a:xfrm>
            <a:off x="7974618" y="3156519"/>
            <a:ext cx="1844983" cy="307777"/>
          </a:xfrm>
          <a:prstGeom prst="rect">
            <a:avLst/>
          </a:prstGeom>
          <a:noFill/>
        </p:spPr>
        <p:txBody>
          <a:bodyPr wrap="square" rtlCol="0">
            <a:spAutoFit/>
          </a:bodyPr>
          <a:lstStyle/>
          <a:p>
            <a:r>
              <a:rPr lang="en-US" sz="1400" b="1" dirty="0">
                <a:solidFill>
                  <a:schemeClr val="accent1"/>
                </a:solidFill>
              </a:rPr>
              <a:t>1.96 (1.44-2.67)</a:t>
            </a:r>
          </a:p>
        </p:txBody>
      </p:sp>
      <p:cxnSp>
        <p:nvCxnSpPr>
          <p:cNvPr id="5" name="Straight Arrow Connector 4">
            <a:extLst>
              <a:ext uri="{FF2B5EF4-FFF2-40B4-BE49-F238E27FC236}">
                <a16:creationId xmlns:a16="http://schemas.microsoft.com/office/drawing/2014/main" id="{DF73D68C-AB6B-D019-7DD6-9032E4481FF5}"/>
              </a:ext>
            </a:extLst>
          </p:cNvPr>
          <p:cNvCxnSpPr>
            <a:cxnSpLocks/>
          </p:cNvCxnSpPr>
          <p:nvPr/>
        </p:nvCxnSpPr>
        <p:spPr>
          <a:xfrm>
            <a:off x="10126765" y="2356609"/>
            <a:ext cx="0" cy="278781"/>
          </a:xfrm>
          <a:prstGeom prst="straightConnector1">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D2B4787-1653-A2BE-222F-0060E164D155}"/>
              </a:ext>
            </a:extLst>
          </p:cNvPr>
          <p:cNvSpPr txBox="1"/>
          <p:nvPr/>
        </p:nvSpPr>
        <p:spPr>
          <a:xfrm>
            <a:off x="11143283" y="2234389"/>
            <a:ext cx="404278" cy="523220"/>
          </a:xfrm>
          <a:prstGeom prst="rect">
            <a:avLst/>
          </a:prstGeom>
          <a:noFill/>
        </p:spPr>
        <p:txBody>
          <a:bodyPr wrap="none" rtlCol="0">
            <a:spAutoFit/>
          </a:bodyPr>
          <a:lstStyle/>
          <a:p>
            <a:r>
              <a:rPr lang="en-US" sz="2800" b="1" dirty="0">
                <a:solidFill>
                  <a:schemeClr val="accent1"/>
                </a:solidFill>
              </a:rPr>
              <a:t>?</a:t>
            </a:r>
          </a:p>
        </p:txBody>
      </p:sp>
      <p:sp>
        <p:nvSpPr>
          <p:cNvPr id="12" name="TextBox 11">
            <a:extLst>
              <a:ext uri="{FF2B5EF4-FFF2-40B4-BE49-F238E27FC236}">
                <a16:creationId xmlns:a16="http://schemas.microsoft.com/office/drawing/2014/main" id="{F74D8CD4-F509-1988-EF82-6EBB25451AC6}"/>
              </a:ext>
            </a:extLst>
          </p:cNvPr>
          <p:cNvSpPr txBox="1"/>
          <p:nvPr/>
        </p:nvSpPr>
        <p:spPr>
          <a:xfrm>
            <a:off x="7489103" y="1284322"/>
            <a:ext cx="4660995" cy="338554"/>
          </a:xfrm>
          <a:prstGeom prst="rect">
            <a:avLst/>
          </a:prstGeom>
          <a:noFill/>
        </p:spPr>
        <p:txBody>
          <a:bodyPr wrap="square" rtlCol="0">
            <a:spAutoFit/>
          </a:bodyPr>
          <a:lstStyle/>
          <a:p>
            <a:r>
              <a:rPr lang="en-US" sz="1600" b="1" dirty="0">
                <a:solidFill>
                  <a:schemeClr val="accent1"/>
                </a:solidFill>
              </a:rPr>
              <a:t>Are there other ancestry specific alleles?</a:t>
            </a:r>
          </a:p>
        </p:txBody>
      </p:sp>
      <p:sp>
        <p:nvSpPr>
          <p:cNvPr id="3" name="Title 2">
            <a:extLst>
              <a:ext uri="{FF2B5EF4-FFF2-40B4-BE49-F238E27FC236}">
                <a16:creationId xmlns:a16="http://schemas.microsoft.com/office/drawing/2014/main" id="{F83EBEAC-B05A-147A-6E2E-ABEDAD79B746}"/>
              </a:ext>
            </a:extLst>
          </p:cNvPr>
          <p:cNvSpPr>
            <a:spLocks noGrp="1"/>
          </p:cNvSpPr>
          <p:nvPr>
            <p:ph type="title"/>
          </p:nvPr>
        </p:nvSpPr>
        <p:spPr>
          <a:xfrm>
            <a:off x="609600" y="0"/>
            <a:ext cx="10744200" cy="1325563"/>
          </a:xfrm>
        </p:spPr>
        <p:txBody>
          <a:bodyPr>
            <a:noAutofit/>
          </a:bodyPr>
          <a:lstStyle/>
          <a:p>
            <a:r>
              <a:rPr lang="en-US" sz="2400" dirty="0"/>
              <a:t>Individuals of African Ancestry with </a:t>
            </a:r>
            <a:r>
              <a:rPr lang="en-US" sz="2400" i="1" dirty="0"/>
              <a:t>APOL1 </a:t>
            </a:r>
            <a:r>
              <a:rPr lang="en-US" sz="2400" dirty="0"/>
              <a:t>High-Risk Variants G1 or G2 Have Increased Risk of Renal Disease Progression and </a:t>
            </a:r>
            <a:r>
              <a:rPr lang="en-US" sz="2400" dirty="0" err="1"/>
              <a:t>ESRD</a:t>
            </a:r>
            <a:endParaRPr lang="en-US" sz="2400" dirty="0"/>
          </a:p>
        </p:txBody>
      </p:sp>
      <p:sp>
        <p:nvSpPr>
          <p:cNvPr id="6" name="Footer Placeholder 5">
            <a:extLst>
              <a:ext uri="{FF2B5EF4-FFF2-40B4-BE49-F238E27FC236}">
                <a16:creationId xmlns:a16="http://schemas.microsoft.com/office/drawing/2014/main" id="{161F0DA1-9CAB-1480-8B6E-5F11AB9BAF98}"/>
              </a:ext>
            </a:extLst>
          </p:cNvPr>
          <p:cNvSpPr>
            <a:spLocks noGrp="1"/>
          </p:cNvSpPr>
          <p:nvPr>
            <p:ph type="ftr" sz="quarter" idx="3"/>
          </p:nvPr>
        </p:nvSpPr>
        <p:spPr/>
        <p:txBody>
          <a:bodyPr/>
          <a:lstStyle/>
          <a:p>
            <a:r>
              <a:rPr lang="en-US" dirty="0" err="1"/>
              <a:t>AASK</a:t>
            </a:r>
            <a:r>
              <a:rPr lang="en-US" dirty="0"/>
              <a:t>, African American Study of Kidney Disease and Hypertension; </a:t>
            </a:r>
            <a:r>
              <a:rPr lang="en-US" dirty="0" err="1"/>
              <a:t>CRIC</a:t>
            </a:r>
            <a:r>
              <a:rPr lang="en-US" dirty="0"/>
              <a:t>, Chronic Renal Insufficiency Cohort study.</a:t>
            </a:r>
          </a:p>
          <a:p>
            <a:r>
              <a:rPr lang="en-US" dirty="0" err="1"/>
              <a:t>Parsa</a:t>
            </a:r>
            <a:r>
              <a:rPr lang="en-US" dirty="0"/>
              <a:t> A, et al. </a:t>
            </a:r>
            <a:r>
              <a:rPr lang="en-US" i="1" dirty="0"/>
              <a:t>N </a:t>
            </a:r>
            <a:r>
              <a:rPr lang="en-US" i="1" dirty="0" err="1"/>
              <a:t>Engl</a:t>
            </a:r>
            <a:r>
              <a:rPr lang="en-US" i="1" dirty="0"/>
              <a:t> J Med</a:t>
            </a:r>
            <a:r>
              <a:rPr lang="en-US" dirty="0"/>
              <a:t>. 2013;369(23):2183-96. </a:t>
            </a:r>
          </a:p>
        </p:txBody>
      </p:sp>
    </p:spTree>
    <p:extLst>
      <p:ext uri="{BB962C8B-B14F-4D97-AF65-F5344CB8AC3E}">
        <p14:creationId xmlns:p14="http://schemas.microsoft.com/office/powerpoint/2010/main" val="4294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EF2AE-FA8C-4431-B435-4AB8E4A64636}"/>
              </a:ext>
            </a:extLst>
          </p:cNvPr>
          <p:cNvSpPr>
            <a:spLocks noGrp="1"/>
          </p:cNvSpPr>
          <p:nvPr>
            <p:ph type="title"/>
          </p:nvPr>
        </p:nvSpPr>
        <p:spPr>
          <a:xfrm>
            <a:off x="851263" y="1084220"/>
            <a:ext cx="10515600" cy="2187633"/>
          </a:xfrm>
        </p:spPr>
        <p:txBody>
          <a:bodyPr>
            <a:normAutofit/>
          </a:bodyPr>
          <a:lstStyle/>
          <a:p>
            <a:pPr algn="ctr"/>
            <a:r>
              <a:rPr lang="en-US" b="1" dirty="0"/>
              <a:t>Not all individuals with G1/G2 develop </a:t>
            </a:r>
            <a:br>
              <a:rPr lang="en-US" b="1" dirty="0"/>
            </a:br>
            <a:r>
              <a:rPr lang="en-US" b="1" dirty="0"/>
              <a:t>kidney disease, which is important</a:t>
            </a:r>
            <a:br>
              <a:rPr lang="en-US" b="1" dirty="0"/>
            </a:br>
            <a:r>
              <a:rPr lang="en-US" b="1" dirty="0"/>
              <a:t>to inform precision medicine.</a:t>
            </a:r>
          </a:p>
        </p:txBody>
      </p:sp>
      <p:sp>
        <p:nvSpPr>
          <p:cNvPr id="5" name="Content Placeholder 4">
            <a:extLst>
              <a:ext uri="{FF2B5EF4-FFF2-40B4-BE49-F238E27FC236}">
                <a16:creationId xmlns:a16="http://schemas.microsoft.com/office/drawing/2014/main" id="{633700FA-BC84-453B-916C-C57653D45E9C}"/>
              </a:ext>
            </a:extLst>
          </p:cNvPr>
          <p:cNvSpPr>
            <a:spLocks noGrp="1"/>
          </p:cNvSpPr>
          <p:nvPr>
            <p:ph idx="1"/>
          </p:nvPr>
        </p:nvSpPr>
        <p:spPr>
          <a:xfrm>
            <a:off x="252549" y="3473961"/>
            <a:ext cx="11713028" cy="1950277"/>
          </a:xfrm>
        </p:spPr>
        <p:txBody>
          <a:bodyPr>
            <a:noAutofit/>
          </a:bodyPr>
          <a:lstStyle/>
          <a:p>
            <a:pPr marL="0" indent="0" algn="ctr">
              <a:buNone/>
            </a:pPr>
            <a:r>
              <a:rPr lang="en-US" sz="3600" b="1" dirty="0">
                <a:solidFill>
                  <a:srgbClr val="FF0000"/>
                </a:solidFill>
                <a:latin typeface="+mj-lt"/>
                <a:ea typeface="+mj-ea"/>
                <a:cs typeface="+mj-cs"/>
              </a:rPr>
              <a:t>“</a:t>
            </a:r>
            <a:r>
              <a:rPr lang="en-US" sz="3600" b="1" dirty="0">
                <a:solidFill>
                  <a:srgbClr val="FF0000"/>
                </a:solidFill>
                <a:effectLst>
                  <a:outerShdw blurRad="38100" dist="38100" dir="2700000" algn="tl">
                    <a:srgbClr val="000000">
                      <a:alpha val="43137"/>
                    </a:srgbClr>
                  </a:outerShdw>
                </a:effectLst>
                <a:latin typeface="+mj-lt"/>
                <a:ea typeface="+mj-ea"/>
                <a:cs typeface="+mj-cs"/>
              </a:rPr>
              <a:t>Second hit hypothesis</a:t>
            </a:r>
            <a:r>
              <a:rPr lang="en-US" sz="3600" b="1" dirty="0">
                <a:solidFill>
                  <a:srgbClr val="FF0000"/>
                </a:solidFill>
                <a:latin typeface="+mj-lt"/>
                <a:ea typeface="+mj-ea"/>
                <a:cs typeface="+mj-cs"/>
              </a:rPr>
              <a:t>” </a:t>
            </a:r>
          </a:p>
          <a:p>
            <a:pPr marL="0" indent="0" algn="ctr">
              <a:buNone/>
            </a:pPr>
            <a:r>
              <a:rPr lang="en-US" sz="3600" b="1" dirty="0">
                <a:solidFill>
                  <a:srgbClr val="4D4E4D"/>
                </a:solidFill>
                <a:latin typeface="+mj-lt"/>
                <a:ea typeface="+mj-ea"/>
                <a:cs typeface="+mj-cs"/>
              </a:rPr>
              <a:t>gene-environment and gene-gene interactions</a:t>
            </a:r>
          </a:p>
        </p:txBody>
      </p:sp>
    </p:spTree>
    <p:extLst>
      <p:ext uri="{BB962C8B-B14F-4D97-AF65-F5344CB8AC3E}">
        <p14:creationId xmlns:p14="http://schemas.microsoft.com/office/powerpoint/2010/main" val="283010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line chart&#10;&#10;Description automatically generated">
            <a:extLst>
              <a:ext uri="{FF2B5EF4-FFF2-40B4-BE49-F238E27FC236}">
                <a16:creationId xmlns:a16="http://schemas.microsoft.com/office/drawing/2014/main" id="{DE461C43-1BE5-965E-0E23-A13ECECE530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6000"/>
                    </a14:imgEffect>
                  </a14:imgLayer>
                </a14:imgProps>
              </a:ext>
              <a:ext uri="{28A0092B-C50C-407E-A947-70E740481C1C}">
                <a14:useLocalDpi xmlns:a14="http://schemas.microsoft.com/office/drawing/2010/main" val="0"/>
              </a:ext>
            </a:extLst>
          </a:blip>
          <a:stretch>
            <a:fillRect/>
          </a:stretch>
        </p:blipFill>
        <p:spPr>
          <a:xfrm>
            <a:off x="2018731" y="792104"/>
            <a:ext cx="7521509" cy="5474182"/>
          </a:xfrm>
          <a:prstGeom prst="rect">
            <a:avLst/>
          </a:prstGeom>
        </p:spPr>
      </p:pic>
      <p:sp>
        <p:nvSpPr>
          <p:cNvPr id="7" name="Title 6">
            <a:extLst>
              <a:ext uri="{FF2B5EF4-FFF2-40B4-BE49-F238E27FC236}">
                <a16:creationId xmlns:a16="http://schemas.microsoft.com/office/drawing/2014/main" id="{FEE0BD1F-0FD9-2112-61E2-5B0B414FCA17}"/>
              </a:ext>
            </a:extLst>
          </p:cNvPr>
          <p:cNvSpPr>
            <a:spLocks noGrp="1"/>
          </p:cNvSpPr>
          <p:nvPr>
            <p:ph type="title"/>
          </p:nvPr>
        </p:nvSpPr>
        <p:spPr/>
        <p:txBody>
          <a:bodyPr>
            <a:normAutofit/>
          </a:bodyPr>
          <a:lstStyle/>
          <a:p>
            <a:r>
              <a:rPr lang="en-US" sz="2400" dirty="0"/>
              <a:t>Risk of Death in Strict Versus Usual Blood Pressure Control Arms by </a:t>
            </a:r>
            <a:r>
              <a:rPr lang="en-US" sz="2400" i="1" dirty="0"/>
              <a:t>APOL1</a:t>
            </a:r>
            <a:r>
              <a:rPr lang="en-US" sz="2400" dirty="0"/>
              <a:t> Status</a:t>
            </a:r>
          </a:p>
        </p:txBody>
      </p:sp>
      <p:sp>
        <p:nvSpPr>
          <p:cNvPr id="8" name="Footer Placeholder 7">
            <a:extLst>
              <a:ext uri="{FF2B5EF4-FFF2-40B4-BE49-F238E27FC236}">
                <a16:creationId xmlns:a16="http://schemas.microsoft.com/office/drawing/2014/main" id="{46D14EF9-3CAE-81D4-FC4B-8A7374DA1AC5}"/>
              </a:ext>
            </a:extLst>
          </p:cNvPr>
          <p:cNvSpPr>
            <a:spLocks noGrp="1"/>
          </p:cNvSpPr>
          <p:nvPr>
            <p:ph type="ftr" sz="quarter" idx="3"/>
          </p:nvPr>
        </p:nvSpPr>
        <p:spPr/>
        <p:txBody>
          <a:bodyPr/>
          <a:lstStyle/>
          <a:p>
            <a:r>
              <a:rPr lang="en-US" dirty="0"/>
              <a:t>BP, blood pressure; HR, hazard ratio. </a:t>
            </a:r>
          </a:p>
          <a:p>
            <a:r>
              <a:rPr lang="en-US" dirty="0"/>
              <a:t>Ku E, et al. </a:t>
            </a:r>
            <a:r>
              <a:rPr lang="en-US" i="1" dirty="0"/>
              <a:t>Kidney Int. </a:t>
            </a:r>
            <a:r>
              <a:rPr lang="en-US" dirty="0"/>
              <a:t>2017;91(2):443-50. </a:t>
            </a:r>
          </a:p>
        </p:txBody>
      </p:sp>
    </p:spTree>
    <p:extLst>
      <p:ext uri="{BB962C8B-B14F-4D97-AF65-F5344CB8AC3E}">
        <p14:creationId xmlns:p14="http://schemas.microsoft.com/office/powerpoint/2010/main" val="407046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B516-137A-44D4-A9FA-CF4773A44DA1}"/>
              </a:ext>
            </a:extLst>
          </p:cNvPr>
          <p:cNvSpPr>
            <a:spLocks noGrp="1"/>
          </p:cNvSpPr>
          <p:nvPr>
            <p:ph type="title"/>
          </p:nvPr>
        </p:nvSpPr>
        <p:spPr>
          <a:xfrm>
            <a:off x="609600" y="59520"/>
            <a:ext cx="10744200" cy="1147276"/>
          </a:xfrm>
        </p:spPr>
        <p:txBody>
          <a:bodyPr>
            <a:normAutofit/>
          </a:bodyPr>
          <a:lstStyle/>
          <a:p>
            <a:r>
              <a:rPr lang="en-US" sz="2800" i="1" dirty="0"/>
              <a:t>APOL1</a:t>
            </a:r>
            <a:r>
              <a:rPr lang="en-US" sz="2800" dirty="0"/>
              <a:t> Risk Alleles Are Associated With Higher SBP and Earlier Hypertension Diagnosis in Young AAs</a:t>
            </a:r>
          </a:p>
        </p:txBody>
      </p:sp>
      <p:pic>
        <p:nvPicPr>
          <p:cNvPr id="5" name="Content Placeholder 4" descr="Diagram&#10;&#10;Description automatically generated">
            <a:extLst>
              <a:ext uri="{FF2B5EF4-FFF2-40B4-BE49-F238E27FC236}">
                <a16:creationId xmlns:a16="http://schemas.microsoft.com/office/drawing/2014/main" id="{354743C5-4949-412B-8E5D-735E7ED9731F}"/>
              </a:ext>
            </a:extLst>
          </p:cNvPr>
          <p:cNvPicPr>
            <a:picLocks noGrp="1" noChangeAspect="1"/>
          </p:cNvPicPr>
          <p:nvPr>
            <p:ph idx="4294967295"/>
          </p:nvPr>
        </p:nvPicPr>
        <p:blipFill>
          <a:blip r:embed="rId3">
            <a:extLst>
              <a:ext uri="{BEBA8EAE-BF5A-486C-A8C5-ECC9F3942E4B}">
                <a14:imgProps xmlns:a14="http://schemas.microsoft.com/office/drawing/2010/main">
                  <a14:imgLayer r:embed="rId4">
                    <a14:imgEffect>
                      <a14:sharpenSoften amount="16000"/>
                    </a14:imgEffect>
                  </a14:imgLayer>
                </a14:imgProps>
              </a:ext>
              <a:ext uri="{28A0092B-C50C-407E-A947-70E740481C1C}">
                <a14:useLocalDpi xmlns:a14="http://schemas.microsoft.com/office/drawing/2010/main" val="0"/>
              </a:ext>
            </a:extLst>
          </a:blip>
          <a:stretch>
            <a:fillRect/>
          </a:stretch>
        </p:blipFill>
        <p:spPr>
          <a:xfrm>
            <a:off x="5449756" y="1829772"/>
            <a:ext cx="5727700" cy="4351338"/>
          </a:xfrm>
          <a:ln>
            <a:noFill/>
          </a:ln>
        </p:spPr>
      </p:pic>
      <p:pic>
        <p:nvPicPr>
          <p:cNvPr id="8" name="Picture 7" descr="Chart&#10;&#10;Description automatically generated">
            <a:extLst>
              <a:ext uri="{FF2B5EF4-FFF2-40B4-BE49-F238E27FC236}">
                <a16:creationId xmlns:a16="http://schemas.microsoft.com/office/drawing/2014/main" id="{3F94F3C4-89B7-4379-9019-561528CDA8B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1298848" y="1148420"/>
            <a:ext cx="2746934" cy="5265666"/>
          </a:xfrm>
          <a:prstGeom prst="rect">
            <a:avLst/>
          </a:prstGeom>
        </p:spPr>
      </p:pic>
      <p:sp>
        <p:nvSpPr>
          <p:cNvPr id="13" name="TextBox 12">
            <a:extLst>
              <a:ext uri="{FF2B5EF4-FFF2-40B4-BE49-F238E27FC236}">
                <a16:creationId xmlns:a16="http://schemas.microsoft.com/office/drawing/2014/main" id="{E687F94A-2DB7-409D-A79F-E1BCE3DBCDC5}"/>
              </a:ext>
            </a:extLst>
          </p:cNvPr>
          <p:cNvSpPr txBox="1"/>
          <p:nvPr/>
        </p:nvSpPr>
        <p:spPr>
          <a:xfrm>
            <a:off x="4735030" y="1144457"/>
            <a:ext cx="7157152" cy="523220"/>
          </a:xfrm>
          <a:prstGeom prst="rect">
            <a:avLst/>
          </a:prstGeom>
          <a:noFill/>
        </p:spPr>
        <p:txBody>
          <a:bodyPr wrap="none" rtlCol="0">
            <a:spAutoFit/>
          </a:bodyPr>
          <a:lstStyle/>
          <a:p>
            <a:r>
              <a:rPr lang="en-US" sz="1400" dirty="0"/>
              <a:t>The discovery cohort included 5,204 AA participants from Mount Sinai’s </a:t>
            </a:r>
            <a:r>
              <a:rPr lang="en-US" sz="1400" dirty="0" err="1"/>
              <a:t>BioMe</a:t>
            </a:r>
            <a:r>
              <a:rPr lang="en-US" sz="1400" dirty="0"/>
              <a:t> biobank. </a:t>
            </a:r>
          </a:p>
          <a:p>
            <a:r>
              <a:rPr lang="en-US" sz="1400" dirty="0"/>
              <a:t>Replication additional </a:t>
            </a:r>
            <a:r>
              <a:rPr lang="en-US" sz="1400" dirty="0" err="1"/>
              <a:t>BioMe</a:t>
            </a:r>
            <a:r>
              <a:rPr lang="en-US" sz="1400" dirty="0"/>
              <a:t> (n = 1,623), BioVU (n = 1,809), </a:t>
            </a:r>
            <a:r>
              <a:rPr lang="en-US" sz="1400" dirty="0" err="1"/>
              <a:t>NUgene</a:t>
            </a:r>
            <a:r>
              <a:rPr lang="en-US" sz="1400" dirty="0"/>
              <a:t> (n = 567)</a:t>
            </a:r>
          </a:p>
        </p:txBody>
      </p:sp>
      <p:sp>
        <p:nvSpPr>
          <p:cNvPr id="14" name="TextBox 13">
            <a:extLst>
              <a:ext uri="{FF2B5EF4-FFF2-40B4-BE49-F238E27FC236}">
                <a16:creationId xmlns:a16="http://schemas.microsoft.com/office/drawing/2014/main" id="{40C80BAB-6EDC-4F66-B951-86599E57D360}"/>
              </a:ext>
            </a:extLst>
          </p:cNvPr>
          <p:cNvSpPr txBox="1"/>
          <p:nvPr/>
        </p:nvSpPr>
        <p:spPr>
          <a:xfrm>
            <a:off x="2765749" y="2215662"/>
            <a:ext cx="2047292" cy="307777"/>
          </a:xfrm>
          <a:prstGeom prst="rect">
            <a:avLst/>
          </a:prstGeom>
          <a:noFill/>
        </p:spPr>
        <p:txBody>
          <a:bodyPr wrap="none" rtlCol="0">
            <a:spAutoFit/>
          </a:bodyPr>
          <a:lstStyle/>
          <a:p>
            <a:r>
              <a:rPr lang="en-US" sz="1400" dirty="0"/>
              <a:t>SBP (</a:t>
            </a:r>
            <a:r>
              <a:rPr lang="en-US" sz="1400" dirty="0" err="1"/>
              <a:t>p</a:t>
            </a:r>
            <a:r>
              <a:rPr lang="en-US" sz="1400" baseline="-25000" dirty="0" err="1"/>
              <a:t>com</a:t>
            </a:r>
            <a:r>
              <a:rPr lang="en-US" sz="1400" dirty="0"/>
              <a:t> = 7.0 × 10</a:t>
            </a:r>
            <a:r>
              <a:rPr lang="en-US" sz="1400" baseline="30000" dirty="0"/>
              <a:t>-8</a:t>
            </a:r>
            <a:r>
              <a:rPr lang="en-US" sz="1400" dirty="0"/>
              <a:t>) </a:t>
            </a:r>
          </a:p>
        </p:txBody>
      </p:sp>
      <p:sp>
        <p:nvSpPr>
          <p:cNvPr id="15" name="TextBox 14">
            <a:extLst>
              <a:ext uri="{FF2B5EF4-FFF2-40B4-BE49-F238E27FC236}">
                <a16:creationId xmlns:a16="http://schemas.microsoft.com/office/drawing/2014/main" id="{C24F1AE8-3FA8-4189-8384-5CC1A2B52FA1}"/>
              </a:ext>
            </a:extLst>
          </p:cNvPr>
          <p:cNvSpPr txBox="1"/>
          <p:nvPr/>
        </p:nvSpPr>
        <p:spPr>
          <a:xfrm>
            <a:off x="2740349" y="3851553"/>
            <a:ext cx="2056910" cy="307777"/>
          </a:xfrm>
          <a:prstGeom prst="rect">
            <a:avLst/>
          </a:prstGeom>
          <a:noFill/>
        </p:spPr>
        <p:txBody>
          <a:bodyPr wrap="none" rtlCol="0">
            <a:spAutoFit/>
          </a:bodyPr>
          <a:lstStyle/>
          <a:p>
            <a:r>
              <a:rPr lang="en-US" sz="1400" dirty="0"/>
              <a:t>DBP (</a:t>
            </a:r>
            <a:r>
              <a:rPr lang="en-US" sz="1400" dirty="0" err="1"/>
              <a:t>p</a:t>
            </a:r>
            <a:r>
              <a:rPr lang="en-US" sz="1400" baseline="-25000" dirty="0" err="1"/>
              <a:t>com</a:t>
            </a:r>
            <a:r>
              <a:rPr lang="en-US" sz="1400" dirty="0"/>
              <a:t> = 2.8 × 10</a:t>
            </a:r>
            <a:r>
              <a:rPr lang="en-US" sz="1400" baseline="30000" dirty="0"/>
              <a:t>-4</a:t>
            </a:r>
            <a:r>
              <a:rPr lang="en-US" sz="1400" dirty="0"/>
              <a:t>).</a:t>
            </a:r>
          </a:p>
        </p:txBody>
      </p:sp>
      <p:sp>
        <p:nvSpPr>
          <p:cNvPr id="16" name="TextBox 15">
            <a:extLst>
              <a:ext uri="{FF2B5EF4-FFF2-40B4-BE49-F238E27FC236}">
                <a16:creationId xmlns:a16="http://schemas.microsoft.com/office/drawing/2014/main" id="{B53BFCFA-3323-40EE-9E88-067A8DE2BCDB}"/>
              </a:ext>
            </a:extLst>
          </p:cNvPr>
          <p:cNvSpPr txBox="1"/>
          <p:nvPr/>
        </p:nvSpPr>
        <p:spPr>
          <a:xfrm>
            <a:off x="2779041" y="1956642"/>
            <a:ext cx="1409360" cy="307777"/>
          </a:xfrm>
          <a:prstGeom prst="rect">
            <a:avLst/>
          </a:prstGeom>
          <a:noFill/>
        </p:spPr>
        <p:txBody>
          <a:bodyPr wrap="none" rtlCol="0">
            <a:spAutoFit/>
          </a:bodyPr>
          <a:lstStyle/>
          <a:p>
            <a:r>
              <a:rPr lang="en-US" sz="1400" dirty="0"/>
              <a:t>Additive model </a:t>
            </a:r>
          </a:p>
        </p:txBody>
      </p:sp>
      <p:sp>
        <p:nvSpPr>
          <p:cNvPr id="17" name="TextBox 16">
            <a:extLst>
              <a:ext uri="{FF2B5EF4-FFF2-40B4-BE49-F238E27FC236}">
                <a16:creationId xmlns:a16="http://schemas.microsoft.com/office/drawing/2014/main" id="{0B079E37-DE27-4542-9CD2-FD3B92531301}"/>
              </a:ext>
            </a:extLst>
          </p:cNvPr>
          <p:cNvSpPr txBox="1"/>
          <p:nvPr/>
        </p:nvSpPr>
        <p:spPr>
          <a:xfrm>
            <a:off x="2757246" y="3593861"/>
            <a:ext cx="1409360" cy="307777"/>
          </a:xfrm>
          <a:prstGeom prst="rect">
            <a:avLst/>
          </a:prstGeom>
          <a:noFill/>
        </p:spPr>
        <p:txBody>
          <a:bodyPr wrap="none" rtlCol="0">
            <a:spAutoFit/>
          </a:bodyPr>
          <a:lstStyle/>
          <a:p>
            <a:r>
              <a:rPr lang="en-US" sz="1400" dirty="0"/>
              <a:t>Additive model </a:t>
            </a:r>
          </a:p>
        </p:txBody>
      </p:sp>
      <p:sp>
        <p:nvSpPr>
          <p:cNvPr id="4" name="Footer Placeholder 3">
            <a:extLst>
              <a:ext uri="{FF2B5EF4-FFF2-40B4-BE49-F238E27FC236}">
                <a16:creationId xmlns:a16="http://schemas.microsoft.com/office/drawing/2014/main" id="{9C8A5F62-D389-2512-E374-554C36283F69}"/>
              </a:ext>
            </a:extLst>
          </p:cNvPr>
          <p:cNvSpPr>
            <a:spLocks noGrp="1"/>
          </p:cNvSpPr>
          <p:nvPr>
            <p:ph type="ftr" sz="quarter" idx="3"/>
          </p:nvPr>
        </p:nvSpPr>
        <p:spPr/>
        <p:txBody>
          <a:bodyPr/>
          <a:lstStyle/>
          <a:p>
            <a:r>
              <a:rPr lang="en-US" dirty="0" err="1"/>
              <a:t>DBP</a:t>
            </a:r>
            <a:r>
              <a:rPr lang="en-US" dirty="0"/>
              <a:t>, diastolic blood pressure; SBP, systolic blood pressure. </a:t>
            </a:r>
          </a:p>
          <a:p>
            <a:r>
              <a:rPr lang="en-US" dirty="0"/>
              <a:t>Nadkarni </a:t>
            </a:r>
            <a:r>
              <a:rPr lang="en-US" dirty="0" err="1"/>
              <a:t>GN</a:t>
            </a:r>
            <a:r>
              <a:rPr lang="en-US" dirty="0"/>
              <a:t>, et al. </a:t>
            </a:r>
            <a:r>
              <a:rPr lang="en-US" i="1" dirty="0"/>
              <a:t>J Am Coll </a:t>
            </a:r>
            <a:r>
              <a:rPr lang="en-US" i="1" dirty="0" err="1"/>
              <a:t>Cardiol</a:t>
            </a:r>
            <a:r>
              <a:rPr lang="en-US" i="1" dirty="0"/>
              <a:t>. </a:t>
            </a:r>
            <a:r>
              <a:rPr lang="en-US" dirty="0"/>
              <a:t>2017;69(12):1564-74. </a:t>
            </a:r>
          </a:p>
        </p:txBody>
      </p:sp>
      <p:sp>
        <p:nvSpPr>
          <p:cNvPr id="3" name="Rectangle 2">
            <a:extLst>
              <a:ext uri="{FF2B5EF4-FFF2-40B4-BE49-F238E27FC236}">
                <a16:creationId xmlns:a16="http://schemas.microsoft.com/office/drawing/2014/main" id="{F8C10D3B-5D3F-246E-569B-67D66F00F19B}"/>
              </a:ext>
            </a:extLst>
          </p:cNvPr>
          <p:cNvSpPr/>
          <p:nvPr/>
        </p:nvSpPr>
        <p:spPr>
          <a:xfrm>
            <a:off x="5537200" y="5852160"/>
            <a:ext cx="3749040" cy="233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95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C991575E-E7A0-B5D8-13D5-A2912C37090E}"/>
              </a:ext>
            </a:extLst>
          </p:cNvPr>
          <p:cNvSpPr txBox="1">
            <a:spLocks noChangeArrowheads="1"/>
          </p:cNvSpPr>
          <p:nvPr/>
        </p:nvSpPr>
        <p:spPr bwMode="auto">
          <a:xfrm>
            <a:off x="1772794" y="259229"/>
            <a:ext cx="8653906"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1452" b="1" dirty="0">
                <a:latin typeface="Arial" panose="020B0604020202020204" pitchFamily="34" charset="0"/>
              </a:rPr>
              <a:t>Developing a standardized workflow for return of medically actionable genetic findings to nephrology research participants. Optimization of a workflow for return of results in nephrology: the workflow was iteratively developed on the basis of feasibility an...</a:t>
            </a:r>
          </a:p>
        </p:txBody>
      </p:sp>
      <p:pic>
        <p:nvPicPr>
          <p:cNvPr id="3075" name="Picture 3">
            <a:extLst>
              <a:ext uri="{FF2B5EF4-FFF2-40B4-BE49-F238E27FC236}">
                <a16:creationId xmlns:a16="http://schemas.microsoft.com/office/drawing/2014/main" id="{4C6A46A0-5BA4-830A-4CD6-79C20FADC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744" y="1102723"/>
            <a:ext cx="4209456" cy="5381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B03F2C28-5C3E-85F5-75A6-6AD6D06915E7}"/>
              </a:ext>
            </a:extLst>
          </p:cNvPr>
          <p:cNvSpPr>
            <a:spLocks noGrp="1"/>
          </p:cNvSpPr>
          <p:nvPr>
            <p:ph type="ftr" sz="quarter" idx="3"/>
          </p:nvPr>
        </p:nvSpPr>
        <p:spPr>
          <a:xfrm>
            <a:off x="609601" y="6356350"/>
            <a:ext cx="4914899" cy="442131"/>
          </a:xfrm>
        </p:spPr>
        <p:txBody>
          <a:bodyPr/>
          <a:lstStyle/>
          <a:p>
            <a:r>
              <a:rPr lang="en-US" dirty="0"/>
              <a:t>Nestor JG, et al. </a:t>
            </a:r>
            <a:r>
              <a:rPr lang="en-US" i="1" dirty="0"/>
              <a:t>Clin J Am Soc Nephrol. </a:t>
            </a:r>
            <a:r>
              <a:rPr lang="en-US" dirty="0"/>
              <a:t>2020;15(5):651-64. </a:t>
            </a:r>
          </a:p>
        </p:txBody>
      </p:sp>
      <p:sp>
        <p:nvSpPr>
          <p:cNvPr id="3" name="Footer Placeholder 1">
            <a:extLst>
              <a:ext uri="{FF2B5EF4-FFF2-40B4-BE49-F238E27FC236}">
                <a16:creationId xmlns:a16="http://schemas.microsoft.com/office/drawing/2014/main" id="{B701635C-3812-E54D-ED37-1C0F192E446E}"/>
              </a:ext>
            </a:extLst>
          </p:cNvPr>
          <p:cNvSpPr txBox="1">
            <a:spLocks/>
          </p:cNvSpPr>
          <p:nvPr/>
        </p:nvSpPr>
        <p:spPr>
          <a:xfrm>
            <a:off x="6629995" y="6352305"/>
            <a:ext cx="4914899"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ltLang="en-US" sz="1200" dirty="0">
                <a:latin typeface="Arial" panose="020B0604020202020204" pitchFamily="34" charset="0"/>
              </a:rPr>
              <a:t>©2020 by American Society of Nephrology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CFF7A0BF-4D16-66A8-7565-1660A72AE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500" y="753718"/>
            <a:ext cx="9687018" cy="5350564"/>
          </a:xfrm>
          <a:prstGeom prst="rect">
            <a:avLst/>
          </a:prstGeom>
        </p:spPr>
      </p:pic>
      <p:sp>
        <p:nvSpPr>
          <p:cNvPr id="5" name="Footer Placeholder 4">
            <a:extLst>
              <a:ext uri="{FF2B5EF4-FFF2-40B4-BE49-F238E27FC236}">
                <a16:creationId xmlns:a16="http://schemas.microsoft.com/office/drawing/2014/main" id="{B09AC36A-EADB-0C50-6A41-325B9BBB6057}"/>
              </a:ext>
            </a:extLst>
          </p:cNvPr>
          <p:cNvSpPr>
            <a:spLocks noGrp="1"/>
          </p:cNvSpPr>
          <p:nvPr>
            <p:ph type="ftr" sz="quarter" idx="3"/>
          </p:nvPr>
        </p:nvSpPr>
        <p:spPr/>
        <p:txBody>
          <a:bodyPr/>
          <a:lstStyle/>
          <a:p>
            <a:r>
              <a:rPr lang="en-US" dirty="0"/>
              <a:t>AKI, acute kidney injury; eGFR, estimated glomerular filtration rate; </a:t>
            </a:r>
            <a:r>
              <a:rPr lang="en-US" dirty="0" err="1"/>
              <a:t>HTN</a:t>
            </a:r>
            <a:r>
              <a:rPr lang="en-US" dirty="0"/>
              <a:t>, hypertension; OR, odds ratio.</a:t>
            </a:r>
          </a:p>
        </p:txBody>
      </p:sp>
    </p:spTree>
    <p:extLst>
      <p:ext uri="{BB962C8B-B14F-4D97-AF65-F5344CB8AC3E}">
        <p14:creationId xmlns:p14="http://schemas.microsoft.com/office/powerpoint/2010/main" val="2180788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AAF04-387F-4903-9B73-EE5B8B7A506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041C79D-153A-4E32-9D9D-CFB29FBA2F3A}"/>
              </a:ext>
            </a:extLst>
          </p:cNvPr>
          <p:cNvSpPr>
            <a:spLocks noGrp="1"/>
          </p:cNvSpPr>
          <p:nvPr>
            <p:ph idx="1"/>
          </p:nvPr>
        </p:nvSpPr>
        <p:spPr>
          <a:xfrm>
            <a:off x="609600" y="1387878"/>
            <a:ext cx="10744200" cy="4971979"/>
          </a:xfrm>
        </p:spPr>
        <p:txBody>
          <a:bodyPr/>
          <a:lstStyle/>
          <a:p>
            <a:pPr>
              <a:spcBef>
                <a:spcPts val="1800"/>
              </a:spcBef>
            </a:pPr>
            <a:r>
              <a:rPr lang="en-US" i="1" dirty="0"/>
              <a:t>APOL1</a:t>
            </a:r>
            <a:r>
              <a:rPr lang="en-US" dirty="0"/>
              <a:t> HR genotype is common, affecting ~12-14% of individuals with African ancestry</a:t>
            </a:r>
          </a:p>
          <a:p>
            <a:pPr>
              <a:spcBef>
                <a:spcPts val="1800"/>
              </a:spcBef>
            </a:pPr>
            <a:r>
              <a:rPr lang="en-US" i="1" dirty="0"/>
              <a:t>APOL1</a:t>
            </a:r>
            <a:r>
              <a:rPr lang="en-US" dirty="0"/>
              <a:t> HR variants explain a significant proportion of the excess risk of ESRD in the African American population in the US</a:t>
            </a:r>
          </a:p>
          <a:p>
            <a:pPr>
              <a:spcBef>
                <a:spcPts val="1800"/>
              </a:spcBef>
            </a:pPr>
            <a:r>
              <a:rPr lang="en-US" dirty="0"/>
              <a:t>Not all individuals with the </a:t>
            </a:r>
            <a:r>
              <a:rPr lang="en-US" i="1" dirty="0"/>
              <a:t>APOL1</a:t>
            </a:r>
            <a:r>
              <a:rPr lang="en-US" dirty="0"/>
              <a:t> HR genotype will develop kidney disease, substantiating the second hit hypothesis</a:t>
            </a:r>
          </a:p>
          <a:p>
            <a:pPr>
              <a:spcBef>
                <a:spcPts val="1800"/>
              </a:spcBef>
            </a:pPr>
            <a:r>
              <a:rPr lang="en-US" dirty="0"/>
              <a:t>Precision medicine approaches are needed to tackle this important risk factor, which should include genotyping in specific settings, counseling, and target therapies</a:t>
            </a:r>
          </a:p>
        </p:txBody>
      </p:sp>
      <p:sp>
        <p:nvSpPr>
          <p:cNvPr id="9" name="Footer Placeholder 8">
            <a:extLst>
              <a:ext uri="{FF2B5EF4-FFF2-40B4-BE49-F238E27FC236}">
                <a16:creationId xmlns:a16="http://schemas.microsoft.com/office/drawing/2014/main" id="{74EFBAD2-1AD9-7907-494C-7EF19C08A392}"/>
              </a:ext>
            </a:extLst>
          </p:cNvPr>
          <p:cNvSpPr>
            <a:spLocks noGrp="1"/>
          </p:cNvSpPr>
          <p:nvPr>
            <p:ph type="ftr" sz="quarter" idx="3"/>
          </p:nvPr>
        </p:nvSpPr>
        <p:spPr/>
        <p:txBody>
          <a:bodyPr/>
          <a:lstStyle/>
          <a:p>
            <a:r>
              <a:rPr lang="en-US" dirty="0"/>
              <a:t>HR, high-risk.</a:t>
            </a:r>
          </a:p>
        </p:txBody>
      </p:sp>
    </p:spTree>
    <p:extLst>
      <p:ext uri="{BB962C8B-B14F-4D97-AF65-F5344CB8AC3E}">
        <p14:creationId xmlns:p14="http://schemas.microsoft.com/office/powerpoint/2010/main" val="2540698211"/>
      </p:ext>
    </p:extLst>
  </p:cSld>
  <p:clrMapOvr>
    <a:masterClrMapping/>
  </p:clrMapOvr>
</p:sld>
</file>

<file path=ppt/theme/theme1.xml><?xml version="1.0" encoding="utf-8"?>
<a:theme xmlns:a="http://schemas.openxmlformats.org/drawingml/2006/main" name="AL Weekly">
  <a:themeElements>
    <a:clrScheme name="Thrombosis OTG">
      <a:dk1>
        <a:sysClr val="windowText" lastClr="000000"/>
      </a:dk1>
      <a:lt1>
        <a:sysClr val="window" lastClr="FFFFFF"/>
      </a:lt1>
      <a:dk2>
        <a:srgbClr val="333333"/>
      </a:dk2>
      <a:lt2>
        <a:srgbClr val="F3F3F3"/>
      </a:lt2>
      <a:accent1>
        <a:srgbClr val="AC2A29"/>
      </a:accent1>
      <a:accent2>
        <a:srgbClr val="25215E"/>
      </a:accent2>
      <a:accent3>
        <a:srgbClr val="5980FF"/>
      </a:accent3>
      <a:accent4>
        <a:srgbClr val="F93D3B"/>
      </a:accent4>
      <a:accent5>
        <a:srgbClr val="848484"/>
      </a:accent5>
      <a:accent6>
        <a:srgbClr val="CCCCCC"/>
      </a:accent6>
      <a:hlink>
        <a:srgbClr val="DF2348"/>
      </a:hlink>
      <a:folHlink>
        <a:srgbClr val="2D22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 Weekly" id="{9AC9A48E-EA2B-4530-A7C9-90D6EA5F23F9}" vid="{9A47C273-DF2F-4F32-B61D-DFA0C6227E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 Weekly</Template>
  <TotalTime>0</TotalTime>
  <Words>595</Words>
  <Application>Microsoft Office PowerPoint</Application>
  <PresentationFormat>Widescreen</PresentationFormat>
  <Paragraphs>46</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AL Weekly</vt:lpstr>
      <vt:lpstr>Communicating Genetic Testing Results to AMKD Patients: The Impact of Early Diagnosis</vt:lpstr>
      <vt:lpstr>Disclaimer</vt:lpstr>
      <vt:lpstr>Individuals of African Ancestry with APOL1 High-Risk Variants G1 or G2 Have Increased Risk of Renal Disease Progression and ESRD</vt:lpstr>
      <vt:lpstr>Not all individuals with G1/G2 develop  kidney disease, which is important to inform precision medicine.</vt:lpstr>
      <vt:lpstr>Risk of Death in Strict Versus Usual Blood Pressure Control Arms by APOL1 Status</vt:lpstr>
      <vt:lpstr>APOL1 Risk Alleles Are Associated With Higher SBP and Earlier Hypertension Diagnosis in Young AAs</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2022-12-21T14:19:19Z</dcterms:created>
  <dcterms:modified xsi:type="dcterms:W3CDTF">2022-12-21T14:19:26Z</dcterms:modified>
</cp:coreProperties>
</file>