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8"/>
  </p:notesMasterIdLst>
  <p:sldIdLst>
    <p:sldId id="262" r:id="rId2"/>
    <p:sldId id="494" r:id="rId3"/>
    <p:sldId id="505" r:id="rId4"/>
    <p:sldId id="282" r:id="rId5"/>
    <p:sldId id="487" r:id="rId6"/>
    <p:sldId id="51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84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348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FFF"/>
    <a:srgbClr val="4D4E4D"/>
    <a:srgbClr val="BC0700"/>
    <a:srgbClr val="A2A2A2"/>
    <a:srgbClr val="D70700"/>
    <a:srgbClr val="B10700"/>
    <a:srgbClr val="8C1346"/>
    <a:srgbClr val="DC1C3B"/>
    <a:srgbClr val="8A1449"/>
    <a:srgbClr val="791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858" y="96"/>
      </p:cViewPr>
      <p:guideLst>
        <p:guide orient="horz" pos="2784"/>
        <p:guide pos="3840"/>
        <p:guide pos="34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93C2AE-DCD7-4825-9514-479B22FF448B}" type="datetimeFigureOut">
              <a:rPr lang="en-US" smtClean="0"/>
              <a:t>12/16/2022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F58FFE-C4A1-4746-B039-7E67237D38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797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71937D-9FF4-2544-B6F9-BF74D160A0B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232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71937D-9FF4-2544-B6F9-BF74D160A0B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98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77E87-6AC4-7C45-8CF9-DE11D1AE3D8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564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77E87-6AC4-7C45-8CF9-DE11D1AE3D8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208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Program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1736726"/>
            <a:ext cx="10515600" cy="2852737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4589463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32F408-3A85-44BA-9DC9-E8F0D6C40C97}"/>
              </a:ext>
            </a:extLst>
          </p:cNvPr>
          <p:cNvSpPr/>
          <p:nvPr/>
        </p:nvSpPr>
        <p:spPr>
          <a:xfrm>
            <a:off x="10365698" y="6356350"/>
            <a:ext cx="1753850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5CD80B2F-AB86-4AC5-ADB1-223073473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3B500345-C3E0-42CC-8FD4-EB843A6FF5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01224" y="6356350"/>
            <a:ext cx="5064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48852D9-34E0-4159-A042-0685BA9709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7536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827D5AA-4F23-415D-B703-E60362CBDA5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600" y="93853"/>
            <a:ext cx="1537746" cy="78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670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C6EA0-DF1B-4B60-8E92-A1F9A27C2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4E7CDB-6189-43E1-822E-487D921BC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EB9D4B4-80D7-403A-8862-E9A0EE259B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515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0878160B-A50E-4044-BEDC-003941514F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049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1541D1-28B2-4405-9844-98E0E4136F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48BAD9-7A6F-4E94-90C2-E48F2007B3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CA5BC4D-2391-4A80-9FB2-579B3A3BAA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515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DA3EE56-F116-4736-BC0B-94830327AB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9040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56FAF-EABC-45D0-97BA-AD9D0FFEE179}" type="datetimeFigureOut">
              <a:rPr lang="en-US" smtClean="0"/>
              <a:t>12/16/2022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E5E68-EFCE-4165-ADF3-4480D4203F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241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641" y="273629"/>
            <a:ext cx="10968960" cy="11434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641" y="1604359"/>
            <a:ext cx="10968960" cy="2193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641" y="3935963"/>
            <a:ext cx="10968960" cy="2193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65E9B0-7DA8-466E-963D-86F25D5E43B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273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Episod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1709738"/>
            <a:ext cx="10515600" cy="2852737"/>
          </a:xfrm>
        </p:spPr>
        <p:txBody>
          <a:bodyPr anchor="b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4589463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32F408-3A85-44BA-9DC9-E8F0D6C40C97}"/>
              </a:ext>
            </a:extLst>
          </p:cNvPr>
          <p:cNvSpPr/>
          <p:nvPr/>
        </p:nvSpPr>
        <p:spPr>
          <a:xfrm>
            <a:off x="10365698" y="6356350"/>
            <a:ext cx="1753850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5CD80B2F-AB86-4AC5-ADB1-223073473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3B500345-C3E0-42CC-8FD4-EB843A6FF5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01224" y="6356350"/>
            <a:ext cx="5064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55E091B-F2D8-4905-A7C7-4D21412C59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7536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8177A6A-51BE-4C1A-B304-7C12D8C1B19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600" y="93853"/>
            <a:ext cx="1537746" cy="78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625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BA793-0D75-4FEC-90EF-AB3BDC649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62315"/>
            <a:ext cx="10515600" cy="132556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CBC0D3A-7A3C-48B4-9165-9A3532A487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515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68C6A00-68E4-474E-9AA8-0891DD87D0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B25DC1A-8788-48D4-A7C2-D4263BFC7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5312"/>
            <a:ext cx="10744200" cy="4525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9914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F8544-5F66-42F5-A339-E46C7881E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8E0E9-1525-4AB4-A8AF-8BF10D89D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A8448F-6F16-4184-A898-7F06CF676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436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CB57186-7DE7-42CA-A2BB-48F4CFFF6B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515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E44C219-F83B-4E76-BAE0-A183B89406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592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19D8B-16ED-478D-86BC-53FB724ED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5951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22D2BB-B893-45AC-B4B9-21CF5F89E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1459895"/>
            <a:ext cx="5157787" cy="8462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27EFEE-C04A-49BE-8AC8-1C93672FA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1" y="2283808"/>
            <a:ext cx="5157787" cy="3784482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B977BB-61BD-47AD-991E-2E6E5CEC06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42013" y="1459895"/>
            <a:ext cx="5183188" cy="8462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B34560-D90F-4AA9-86F0-EA373D1678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42013" y="2283808"/>
            <a:ext cx="5183188" cy="3784482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2"/>
              </a:buClr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chemeClr val="accent2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chemeClr val="accent2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accent2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chemeClr val="accent2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53E757C-D79B-40D8-9355-43F87E9515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791700" y="6356350"/>
            <a:ext cx="515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994057A-1166-4C4D-AF69-0BF68EE8599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382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72062-0692-44AF-80AA-510E920DC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C34443C-D685-44AF-A0D6-5833A6E5A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515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517FC-F71A-47DC-8036-78E7C8941D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529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D28C4-6CAF-4AB1-A1FF-6D91BF0C5D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515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CDB45BB-B4C1-428B-BB37-17543D2C21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686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426E8-50A6-47D6-B45F-134145E07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C1316-9B30-4E35-91A7-4F8799CAE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B594DE-1DED-4824-B3AF-6D8B99419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0923BE7-3BC6-41D3-AC89-0C1CA104BE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515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67258FC2-34FC-49D0-A161-40DD5BA517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473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00E2D-A488-4CA5-B001-14767B8D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DFDA90-9E3C-451C-9A65-E0C0C3E6FB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26C3D8-9015-40F4-B59B-697F12609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898CDB1-7C2E-4A79-9BF2-647BA000F4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515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FB64453-E8A2-48FD-8B67-B9DC2A1332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762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BE5A1C-F765-4923-B698-01CBA0052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9519"/>
            <a:ext cx="10744200" cy="1325563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E3F89C-32B6-4955-824F-31AA77424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75312"/>
            <a:ext cx="10744200" cy="4525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0410A-8F64-41F0-A611-DD8C96B97C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71CE5-5FC3-46D5-8101-07AA0F041B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01224" y="6356350"/>
            <a:ext cx="5064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4A0525-911C-4C6D-8D55-7D85D07ED4E3}"/>
              </a:ext>
            </a:extLst>
          </p:cNvPr>
          <p:cNvSpPr/>
          <p:nvPr userDrawn="1"/>
        </p:nvSpPr>
        <p:spPr>
          <a:xfrm>
            <a:off x="0" y="0"/>
            <a:ext cx="12192000" cy="106681"/>
          </a:xfrm>
          <a:prstGeom prst="rect">
            <a:avLst/>
          </a:prstGeom>
          <a:gradFill flip="none" rotWithShape="1">
            <a:gsLst>
              <a:gs pos="0">
                <a:srgbClr val="B10700"/>
              </a:gs>
              <a:gs pos="68000">
                <a:srgbClr val="D70700"/>
              </a:gs>
              <a:gs pos="100000">
                <a:srgbClr val="A2A2A2"/>
              </a:gs>
              <a:gs pos="13532">
                <a:srgbClr val="D00400"/>
              </a:gs>
              <a:gs pos="34000">
                <a:srgbClr val="FF0000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569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62" r:id="rId3"/>
    <p:sldLayoutId id="2147483663" r:id="rId4"/>
    <p:sldLayoutId id="2147483664" r:id="rId5"/>
    <p:sldLayoutId id="2147483665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7" r:id="rId12"/>
    <p:sldLayoutId id="2147483678" r:id="rId13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i="0" kern="1200">
          <a:solidFill>
            <a:srgbClr val="4D4E4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DC1C3B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─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rgbClr val="DC1C3B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1F626-7E20-8ED1-346B-3EDE12191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Interpreting Genetic Testing Results</a:t>
            </a:r>
            <a:br>
              <a:rPr lang="en-US" sz="4000" dirty="0"/>
            </a:br>
            <a:r>
              <a:rPr lang="en-US" sz="4000" dirty="0"/>
              <a:t>for </a:t>
            </a:r>
            <a:r>
              <a:rPr lang="en-US" sz="4000" dirty="0" err="1"/>
              <a:t>AMKD</a:t>
            </a:r>
            <a:r>
              <a:rPr lang="en-US" sz="4000" dirty="0"/>
              <a:t>: How Do We Assess</a:t>
            </a:r>
            <a:br>
              <a:rPr lang="en-US" sz="4000" dirty="0"/>
            </a:br>
            <a:r>
              <a:rPr lang="en-US" sz="4000" dirty="0"/>
              <a:t>Disease-Causing Variants?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EC0461-F59B-E5C5-7EA7-B8B399D77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4288383"/>
            <a:ext cx="10515600" cy="2268537"/>
          </a:xfrm>
        </p:spPr>
        <p:txBody>
          <a:bodyPr>
            <a:normAutofit/>
          </a:bodyPr>
          <a:lstStyle/>
          <a:p>
            <a:r>
              <a:rPr lang="en-US" dirty="0"/>
              <a:t>Martin Pollak MD</a:t>
            </a:r>
          </a:p>
          <a:p>
            <a:r>
              <a:rPr lang="en-US" dirty="0"/>
              <a:t>Professor of Medicine, Harvard Medical School</a:t>
            </a:r>
          </a:p>
          <a:p>
            <a:r>
              <a:rPr lang="en-US" dirty="0"/>
              <a:t>Chief of Nephrology, Beth Israel Deaconess Medical Center</a:t>
            </a:r>
          </a:p>
          <a:p>
            <a:r>
              <a:rPr lang="en-US" dirty="0"/>
              <a:t>Boston, MA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093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F8E21EB-6EB3-6FBC-0CD2-2EF989017F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8115" y="1755001"/>
            <a:ext cx="8161247" cy="426349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7090E6E-8B88-494F-A15C-E62154B61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Disease Mechanism(s)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2057F-F309-9C47-BE59-AB6950397B3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5613" y="1198563"/>
            <a:ext cx="11736387" cy="44100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How do these two APOL1 alleles cause increased susceptibility to kidney disease?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00508F-F6B6-4CA3-F683-9C7BBE03C5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Friedman DJ, et al. </a:t>
            </a:r>
            <a:r>
              <a:rPr lang="en-US" i="1" dirty="0"/>
              <a:t>Clin J Am Soc Nephrol. </a:t>
            </a:r>
            <a:r>
              <a:rPr lang="en-US" dirty="0"/>
              <a:t>2021;16(2):294-303. doi:10.2215/CJN.15161219</a:t>
            </a:r>
          </a:p>
        </p:txBody>
      </p:sp>
    </p:spTree>
    <p:extLst>
      <p:ext uri="{BB962C8B-B14F-4D97-AF65-F5344CB8AC3E}">
        <p14:creationId xmlns:p14="http://schemas.microsoft.com/office/powerpoint/2010/main" val="3037187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A2915-6829-7A4E-A06C-9392CE0EF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G1</a:t>
            </a:r>
            <a:r>
              <a:rPr lang="en-US" dirty="0"/>
              <a:t> and </a:t>
            </a:r>
            <a:r>
              <a:rPr lang="en-US" dirty="0" err="1"/>
              <a:t>G2</a:t>
            </a:r>
            <a:r>
              <a:rPr lang="en-US" dirty="0"/>
              <a:t> Are Really Alleles, Not Variants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A6AE9D6-88FB-EF40-AA78-14E01C36F40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4389" y="1210905"/>
            <a:ext cx="8163221" cy="443618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BFFF5C-9345-6562-83D8-D223DC9B4B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dirty="0"/>
              <a:t>Thomson R, et al. </a:t>
            </a:r>
            <a:r>
              <a:rPr lang="fr-FR" i="1" dirty="0"/>
              <a:t>Proc </a:t>
            </a:r>
            <a:r>
              <a:rPr lang="fr-FR" i="1" dirty="0" err="1"/>
              <a:t>Natl</a:t>
            </a:r>
            <a:r>
              <a:rPr lang="fr-FR" i="1" dirty="0"/>
              <a:t> </a:t>
            </a:r>
            <a:r>
              <a:rPr lang="fr-FR" i="1" dirty="0" err="1"/>
              <a:t>Acad</a:t>
            </a:r>
            <a:r>
              <a:rPr lang="fr-FR" i="1" dirty="0"/>
              <a:t> </a:t>
            </a:r>
            <a:r>
              <a:rPr lang="fr-FR" i="1" dirty="0" err="1"/>
              <a:t>Sci</a:t>
            </a:r>
            <a:r>
              <a:rPr lang="fr-FR" i="1" dirty="0"/>
              <a:t> U S A. </a:t>
            </a:r>
            <a:r>
              <a:rPr lang="fr-FR" dirty="0"/>
              <a:t>2014;111(20):E2130-E2139. doi:10.1073/pnas.1400699111</a:t>
            </a:r>
          </a:p>
          <a:p>
            <a:r>
              <a:rPr lang="fr-FR" dirty="0" err="1"/>
              <a:t>Lannon</a:t>
            </a:r>
            <a:r>
              <a:rPr lang="fr-FR" dirty="0"/>
              <a:t> H, et al. </a:t>
            </a:r>
            <a:r>
              <a:rPr lang="fr-FR" i="1" dirty="0" err="1"/>
              <a:t>Kidney</a:t>
            </a:r>
            <a:r>
              <a:rPr lang="fr-FR" i="1" dirty="0"/>
              <a:t> Int. </a:t>
            </a:r>
            <a:r>
              <a:rPr lang="fr-FR" dirty="0"/>
              <a:t>2019;96(6):1303-1307. doi:10.1016/j.kint.2019.07.010</a:t>
            </a:r>
          </a:p>
        </p:txBody>
      </p:sp>
    </p:spTree>
    <p:extLst>
      <p:ext uri="{BB962C8B-B14F-4D97-AF65-F5344CB8AC3E}">
        <p14:creationId xmlns:p14="http://schemas.microsoft.com/office/powerpoint/2010/main" val="2238746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APOL1</a:t>
            </a:r>
            <a:r>
              <a:rPr lang="en-US" dirty="0"/>
              <a:t> Genotype Frequencies in African Americans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935945" y="1763204"/>
            <a:ext cx="4525962" cy="5029200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/>
              <a:t>	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G0 / G0</a:t>
            </a:r>
          </a:p>
          <a:p>
            <a:pPr marL="0" indent="0">
              <a:buNone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	G0 / G1</a:t>
            </a:r>
          </a:p>
          <a:p>
            <a:pPr marL="0" indent="0">
              <a:buNone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	G0 / G2</a:t>
            </a:r>
          </a:p>
          <a:p>
            <a:pPr marL="0" indent="0">
              <a:buNone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G1 / G1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G2 / G2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G1 / G2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 flipH="1">
            <a:off x="7766539" y="3917632"/>
            <a:ext cx="8405" cy="17708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455580" y="3917632"/>
            <a:ext cx="31936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447175" y="5688488"/>
            <a:ext cx="31936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085903" y="4378694"/>
            <a:ext cx="30893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Kidney disease </a:t>
            </a:r>
          </a:p>
          <a:p>
            <a:r>
              <a:rPr lang="en-US" sz="2400" dirty="0"/>
              <a:t>high-risk genotypes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95499" y="1959571"/>
            <a:ext cx="1003801" cy="28346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008000"/>
                </a:solidFill>
              </a:rPr>
              <a:t>~50-55%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008000"/>
                </a:solidFill>
              </a:rPr>
              <a:t>~35%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008000"/>
                </a:solidFill>
              </a:rPr>
              <a:t>~13%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D51CEB7-F52A-7A4A-8AAD-0BA7255EC862}"/>
              </a:ext>
            </a:extLst>
          </p:cNvPr>
          <p:cNvGrpSpPr/>
          <p:nvPr/>
        </p:nvGrpSpPr>
        <p:grpSpPr>
          <a:xfrm>
            <a:off x="4380508" y="2543572"/>
            <a:ext cx="332121" cy="2981196"/>
            <a:chOff x="3090333" y="2590801"/>
            <a:chExt cx="332121" cy="3471333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4F79EE8-BFC3-3D4D-AB6F-E68799EF4652}"/>
                </a:ext>
              </a:extLst>
            </p:cNvPr>
            <p:cNvCxnSpPr/>
            <p:nvPr/>
          </p:nvCxnSpPr>
          <p:spPr>
            <a:xfrm>
              <a:off x="3098800" y="2590801"/>
              <a:ext cx="0" cy="347133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412A4E4-E070-574F-95CB-34CDDD366968}"/>
                </a:ext>
              </a:extLst>
            </p:cNvPr>
            <p:cNvCxnSpPr/>
            <p:nvPr/>
          </p:nvCxnSpPr>
          <p:spPr>
            <a:xfrm>
              <a:off x="3090333" y="2607734"/>
              <a:ext cx="321734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52AEB42-F72C-304E-AB80-0EFDF7952682}"/>
                </a:ext>
              </a:extLst>
            </p:cNvPr>
            <p:cNvCxnSpPr/>
            <p:nvPr/>
          </p:nvCxnSpPr>
          <p:spPr>
            <a:xfrm>
              <a:off x="3100720" y="6062134"/>
              <a:ext cx="321734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F316143E-B404-5E44-B579-8AD0235E8C97}"/>
              </a:ext>
            </a:extLst>
          </p:cNvPr>
          <p:cNvSpPr txBox="1"/>
          <p:nvPr/>
        </p:nvSpPr>
        <p:spPr>
          <a:xfrm>
            <a:off x="1097969" y="3588603"/>
            <a:ext cx="3389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Sleeping sickness protective genotypes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B3206B2-C8C1-ACA0-A178-B93AF7353DA4}"/>
              </a:ext>
            </a:extLst>
          </p:cNvPr>
          <p:cNvCxnSpPr>
            <a:cxnSpLocks/>
          </p:cNvCxnSpPr>
          <p:nvPr/>
        </p:nvCxnSpPr>
        <p:spPr>
          <a:xfrm>
            <a:off x="5775972" y="3917632"/>
            <a:ext cx="0" cy="17673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4F8B553-B01D-0E18-A8BF-78B33D4BABD5}"/>
              </a:ext>
            </a:extLst>
          </p:cNvPr>
          <p:cNvCxnSpPr>
            <a:cxnSpLocks/>
          </p:cNvCxnSpPr>
          <p:nvPr/>
        </p:nvCxnSpPr>
        <p:spPr>
          <a:xfrm>
            <a:off x="5775972" y="2543572"/>
            <a:ext cx="0" cy="11140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6BD39EC-706F-5D1D-346C-A5E982563AAD}"/>
              </a:ext>
            </a:extLst>
          </p:cNvPr>
          <p:cNvCxnSpPr>
            <a:cxnSpLocks/>
          </p:cNvCxnSpPr>
          <p:nvPr/>
        </p:nvCxnSpPr>
        <p:spPr>
          <a:xfrm>
            <a:off x="5775972" y="1901675"/>
            <a:ext cx="0" cy="44353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8123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B8A42-4814-344B-9482-6EADDC8FF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APOL1 Variants Increase the Risk of Several Different Forms of Kidney Disease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A2AB5A6-FF43-0A45-8714-E55F5024DB0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20488" y="1326585"/>
            <a:ext cx="9567862" cy="5154612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928AF0D-3FC0-8747-848F-C4AF311334F7}"/>
              </a:ext>
            </a:extLst>
          </p:cNvPr>
          <p:cNvSpPr txBox="1"/>
          <p:nvPr/>
        </p:nvSpPr>
        <p:spPr>
          <a:xfrm>
            <a:off x="1518815" y="5829538"/>
            <a:ext cx="2661298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rgbClr val="FF0000"/>
                </a:solidFill>
              </a:rPr>
              <a:t>COVID-19 associated collapsing GN 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D558B7E-464C-D147-BFA3-ED01B25C18EC}"/>
              </a:ext>
            </a:extLst>
          </p:cNvPr>
          <p:cNvCxnSpPr/>
          <p:nvPr/>
        </p:nvCxnSpPr>
        <p:spPr>
          <a:xfrm flipV="1">
            <a:off x="2471315" y="4751094"/>
            <a:ext cx="0" cy="1078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3CEAEE4-430C-555E-821B-1CA5464E8278}"/>
              </a:ext>
            </a:extLst>
          </p:cNvPr>
          <p:cNvCxnSpPr/>
          <p:nvPr/>
        </p:nvCxnSpPr>
        <p:spPr>
          <a:xfrm>
            <a:off x="6624638" y="4314825"/>
            <a:ext cx="0" cy="47625"/>
          </a:xfrm>
          <a:prstGeom prst="line">
            <a:avLst/>
          </a:prstGeom>
          <a:ln w="28575">
            <a:solidFill>
              <a:srgbClr val="FE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9707859-4371-9098-D85A-96E98E2C5ED6}"/>
              </a:ext>
            </a:extLst>
          </p:cNvPr>
          <p:cNvCxnSpPr/>
          <p:nvPr/>
        </p:nvCxnSpPr>
        <p:spPr>
          <a:xfrm>
            <a:off x="6624638" y="4321968"/>
            <a:ext cx="0" cy="47625"/>
          </a:xfrm>
          <a:prstGeom prst="line">
            <a:avLst/>
          </a:prstGeom>
          <a:ln w="28575">
            <a:solidFill>
              <a:srgbClr val="FE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EE44E30-22E1-98E2-4C94-1F63F0059217}"/>
              </a:ext>
            </a:extLst>
          </p:cNvPr>
          <p:cNvCxnSpPr/>
          <p:nvPr/>
        </p:nvCxnSpPr>
        <p:spPr>
          <a:xfrm>
            <a:off x="8143874" y="4772024"/>
            <a:ext cx="0" cy="47625"/>
          </a:xfrm>
          <a:prstGeom prst="line">
            <a:avLst/>
          </a:prstGeom>
          <a:ln w="28575">
            <a:solidFill>
              <a:srgbClr val="FE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F201DA7-3191-4C72-EE0A-7BFD6A439E6F}"/>
              </a:ext>
            </a:extLst>
          </p:cNvPr>
          <p:cNvCxnSpPr/>
          <p:nvPr/>
        </p:nvCxnSpPr>
        <p:spPr>
          <a:xfrm>
            <a:off x="8148636" y="4779167"/>
            <a:ext cx="0" cy="47625"/>
          </a:xfrm>
          <a:prstGeom prst="line">
            <a:avLst/>
          </a:prstGeom>
          <a:ln w="28575">
            <a:solidFill>
              <a:srgbClr val="FE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E09B3B0-7551-492E-E86C-B5E3E79FE9C7}"/>
              </a:ext>
            </a:extLst>
          </p:cNvPr>
          <p:cNvCxnSpPr/>
          <p:nvPr/>
        </p:nvCxnSpPr>
        <p:spPr>
          <a:xfrm>
            <a:off x="8548686" y="5395912"/>
            <a:ext cx="0" cy="47625"/>
          </a:xfrm>
          <a:prstGeom prst="line">
            <a:avLst/>
          </a:prstGeom>
          <a:ln w="28575">
            <a:solidFill>
              <a:srgbClr val="FE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4CD16A2-5839-71E0-E6B7-9762FA01E834}"/>
              </a:ext>
            </a:extLst>
          </p:cNvPr>
          <p:cNvCxnSpPr/>
          <p:nvPr/>
        </p:nvCxnSpPr>
        <p:spPr>
          <a:xfrm>
            <a:off x="8548686" y="5403055"/>
            <a:ext cx="0" cy="47625"/>
          </a:xfrm>
          <a:prstGeom prst="line">
            <a:avLst/>
          </a:prstGeom>
          <a:ln w="28575">
            <a:solidFill>
              <a:srgbClr val="FE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40CAC6BF-7C54-B127-78BD-0D1F38763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Friedman DJ, et al. </a:t>
            </a:r>
            <a:r>
              <a:rPr lang="en-US" i="1" dirty="0"/>
              <a:t>Clin J Am Soc Nephrol. </a:t>
            </a:r>
            <a:r>
              <a:rPr lang="en-US" dirty="0"/>
              <a:t>2021;16(2):294-303. doi:10.2215/CJN.15161219</a:t>
            </a:r>
          </a:p>
        </p:txBody>
      </p:sp>
    </p:spTree>
    <p:extLst>
      <p:ext uri="{BB962C8B-B14F-4D97-AF65-F5344CB8AC3E}">
        <p14:creationId xmlns:p14="http://schemas.microsoft.com/office/powerpoint/2010/main" val="1339033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53474-2A0D-68DC-0C9A-57EE1BB4C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Results: Three Examples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9412EC0-20C6-4DE6-3B15-4EC0FA376B3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095375" y="1203325"/>
            <a:ext cx="4757738" cy="1758950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44A6E17-C5C3-5BBD-EE97-1B4FFAF378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158" y="3103574"/>
            <a:ext cx="5792758" cy="150810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31EF841-2A50-4ECD-6F3A-9D28E834BF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3113" y="4801991"/>
            <a:ext cx="5617556" cy="1690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853709"/>
      </p:ext>
    </p:extLst>
  </p:cSld>
  <p:clrMapOvr>
    <a:masterClrMapping/>
  </p:clrMapOvr>
</p:sld>
</file>

<file path=ppt/theme/theme1.xml><?xml version="1.0" encoding="utf-8"?>
<a:theme xmlns:a="http://schemas.openxmlformats.org/drawingml/2006/main" name="AL Weekly">
  <a:themeElements>
    <a:clrScheme name="Thrombosis OTG">
      <a:dk1>
        <a:sysClr val="windowText" lastClr="000000"/>
      </a:dk1>
      <a:lt1>
        <a:sysClr val="window" lastClr="FFFFFF"/>
      </a:lt1>
      <a:dk2>
        <a:srgbClr val="333333"/>
      </a:dk2>
      <a:lt2>
        <a:srgbClr val="F3F3F3"/>
      </a:lt2>
      <a:accent1>
        <a:srgbClr val="AC2A29"/>
      </a:accent1>
      <a:accent2>
        <a:srgbClr val="25215E"/>
      </a:accent2>
      <a:accent3>
        <a:srgbClr val="5980FF"/>
      </a:accent3>
      <a:accent4>
        <a:srgbClr val="F93D3B"/>
      </a:accent4>
      <a:accent5>
        <a:srgbClr val="848484"/>
      </a:accent5>
      <a:accent6>
        <a:srgbClr val="CCCCCC"/>
      </a:accent6>
      <a:hlink>
        <a:srgbClr val="DF2348"/>
      </a:hlink>
      <a:folHlink>
        <a:srgbClr val="2D22C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 Weekly" id="{9AC9A48E-EA2B-4530-A7C9-90D6EA5F23F9}" vid="{9A47C273-DF2F-4F32-B61D-DFA0C6227ED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AL Weekly</Template>
  <TotalTime>0</TotalTime>
  <Words>230</Words>
  <Application>Microsoft Office PowerPoint</Application>
  <PresentationFormat>Widescreen</PresentationFormat>
  <Paragraphs>40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AL Weekly</vt:lpstr>
      <vt:lpstr>Interpreting Genetic Testing Results for AMKD: How Do We Assess Disease-Causing Variants?</vt:lpstr>
      <vt:lpstr>Disease Mechanism(s)</vt:lpstr>
      <vt:lpstr>G1 and G2 Are Really Alleles, Not Variants</vt:lpstr>
      <vt:lpstr>APOL1 Genotype Frequencies in African Americans</vt:lpstr>
      <vt:lpstr>APOL1 Variants Increase the Risk of Several Different Forms of Kidney Disease </vt:lpstr>
      <vt:lpstr>Test Results: Three Examples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2022-12-16T19:56:07Z</dcterms:created>
  <dcterms:modified xsi:type="dcterms:W3CDTF">2022-12-16T19:56:13Z</dcterms:modified>
</cp:coreProperties>
</file>