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62" r:id="rId2"/>
    <p:sldId id="494" r:id="rId3"/>
    <p:sldId id="384" r:id="rId4"/>
    <p:sldId id="485" r:id="rId5"/>
    <p:sldId id="497" r:id="rId6"/>
    <p:sldId id="507" r:id="rId7"/>
    <p:sldId id="4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E4D"/>
    <a:srgbClr val="BC0700"/>
    <a:srgbClr val="A2A2A2"/>
    <a:srgbClr val="D70700"/>
    <a:srgbClr val="B10700"/>
    <a:srgbClr val="8C1346"/>
    <a:srgbClr val="DC1C3B"/>
    <a:srgbClr val="8A1449"/>
    <a:srgbClr val="791494"/>
    <a:srgbClr val="B92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96"/>
      </p:cViewPr>
      <p:guideLst>
        <p:guide orient="horz" pos="2784"/>
        <p:guide pos="3840"/>
        <p:guide pos="3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3C2AE-DCD7-4825-9514-479B22FF448B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8FFE-C4A1-4746-B039-7E67237D3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9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1937D-9FF4-2544-B6F9-BF74D160A0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3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9733E-3305-F74A-9CD7-AF672846F3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2D87E-67A1-1B45-830A-DFC8BD8CD7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9733E-3305-F74A-9CD7-AF672846F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9733E-3305-F74A-9CD7-AF672846F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9733E-3305-F74A-9CD7-AF672846F3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726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500345-C3E0-42CC-8FD4-EB843A6F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8852D9-34E0-4159-A042-0685BA970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7D5AA-4F23-415D-B703-E60362CBD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6EA0-DF1B-4B60-8E92-A1F9A27C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E7CDB-6189-43E1-822E-487D921BC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9D4B4-80D7-403A-8862-E9A0EE259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78160B-A50E-4044-BEDC-003941514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541D1-28B2-4405-9844-98E0E4136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8BAD9-7A6F-4E94-90C2-E48F2007B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A5BC4D-2391-4A80-9FB2-579B3A3B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A3EE56-F116-4736-BC0B-94830327A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0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FAF-EABC-45D0-97BA-AD9D0FFEE179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5E68-EFCE-4165-ADF3-4480D4203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500345-C3E0-42CC-8FD4-EB843A6F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E091B-F2D8-4905-A7C7-4D21412C5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177A6A-51BE-4C1A-B304-7C12D8C1B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793-0D75-4FEC-90EF-AB3BDC64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231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BC0D3A-7A3C-48B4-9165-9A3532A48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25DC1A-8788-48D4-A7C2-D4263BFC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5312"/>
            <a:ext cx="10744200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B57186-7DE7-42CA-A2BB-48F4CFFF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9D8B-16ED-478D-86BC-53FB724E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95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5"/>
            <a:ext cx="5157787" cy="846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283808"/>
            <a:ext cx="5157787" cy="3784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5"/>
            <a:ext cx="5183188" cy="846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283808"/>
            <a:ext cx="5183188" cy="3784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E757C-D79B-40D8-9355-43F87E95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8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443C-D685-44AF-A0D6-5833A6E5A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28C4-6CAF-4AB1-A1FF-6D91BF0C5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DB45BB-B4C1-428B-BB37-17543D2C2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923BE7-3BC6-41D3-AC89-0C1CA104B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7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98CDB1-7C2E-4A79-9BF2-647BA000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6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519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5312"/>
            <a:ext cx="10744200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1CE5-5FC3-46D5-8101-07AA0F041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A0525-911C-4C6D-8D55-7D85D07ED4E3}"/>
              </a:ext>
            </a:extLst>
          </p:cNvPr>
          <p:cNvSpPr/>
          <p:nvPr userDrawn="1"/>
        </p:nvSpPr>
        <p:spPr>
          <a:xfrm>
            <a:off x="0" y="0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B10700"/>
              </a:gs>
              <a:gs pos="68000">
                <a:srgbClr val="D70700"/>
              </a:gs>
              <a:gs pos="100000">
                <a:srgbClr val="A2A2A2"/>
              </a:gs>
              <a:gs pos="13532">
                <a:srgbClr val="D00400"/>
              </a:gs>
              <a:gs pos="34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6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C1C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─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C1C3B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F626-7E20-8ED1-346B-3EDE1219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Genetics of APOL1:</a:t>
            </a:r>
            <a:br>
              <a:rPr lang="en-US" sz="4400" dirty="0"/>
            </a:br>
            <a:r>
              <a:rPr lang="en-US" sz="4400" dirty="0"/>
              <a:t>How Does It Cause Disease?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C0461-F59B-E5C5-7EA7-B8B399D77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288383"/>
            <a:ext cx="10515600" cy="2268537"/>
          </a:xfrm>
        </p:spPr>
        <p:txBody>
          <a:bodyPr>
            <a:normAutofit/>
          </a:bodyPr>
          <a:lstStyle/>
          <a:p>
            <a:r>
              <a:rPr lang="en-US" dirty="0"/>
              <a:t>Martin Pollak MD</a:t>
            </a:r>
          </a:p>
          <a:p>
            <a:r>
              <a:rPr lang="en-US" dirty="0"/>
              <a:t>Professor of Medicine, Harvard Medical School</a:t>
            </a:r>
          </a:p>
          <a:p>
            <a:r>
              <a:rPr lang="en-US" dirty="0"/>
              <a:t>Chief of Nephrology, Beth Israel Deaconess Medical Center</a:t>
            </a:r>
          </a:p>
          <a:p>
            <a:r>
              <a:rPr lang="en-US" dirty="0"/>
              <a:t>Boston, 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8E21EB-6EB3-6FBC-0CD2-2EF98901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85" y="1453168"/>
            <a:ext cx="9019609" cy="471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090E6E-8B88-494F-A15C-E62154B6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Mechanism(s)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057F-F309-9C47-BE59-AB6950397B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5613" y="1198563"/>
            <a:ext cx="11736387" cy="4410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these two APOL1 alleles cause increased susceptibility to kidney disease?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0508F-F6B6-4CA3-F683-9C7BBE03C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Friedman DJ, &amp; Pollak MR. </a:t>
            </a:r>
            <a:r>
              <a:rPr lang="en-US" i="1" dirty="0"/>
              <a:t>Clin J Am Soc Nephrol. </a:t>
            </a:r>
            <a:r>
              <a:rPr lang="en-US" dirty="0"/>
              <a:t>2021;16(2):294-303.</a:t>
            </a:r>
          </a:p>
        </p:txBody>
      </p:sp>
    </p:spTree>
    <p:extLst>
      <p:ext uri="{BB962C8B-B14F-4D97-AF65-F5344CB8AC3E}">
        <p14:creationId xmlns:p14="http://schemas.microsoft.com/office/powerpoint/2010/main" val="303718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totox curve.tiff">
            <a:extLst>
              <a:ext uri="{FF2B5EF4-FFF2-40B4-BE49-F238E27FC236}">
                <a16:creationId xmlns:a16="http://schemas.microsoft.com/office/drawing/2014/main" id="{FAEC9BEE-53D1-B449-AA77-20D96C83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58" y="1236142"/>
            <a:ext cx="4497235" cy="3763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C254B-54BB-0E46-848C-0E1ECB65F46E}"/>
              </a:ext>
            </a:extLst>
          </p:cNvPr>
          <p:cNvSpPr txBox="1"/>
          <p:nvPr/>
        </p:nvSpPr>
        <p:spPr>
          <a:xfrm>
            <a:off x="5399257" y="1814587"/>
            <a:ext cx="74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3E751-E502-4447-901D-01CE7E326706}"/>
              </a:ext>
            </a:extLst>
          </p:cNvPr>
          <p:cNvSpPr txBox="1"/>
          <p:nvPr/>
        </p:nvSpPr>
        <p:spPr>
          <a:xfrm>
            <a:off x="5418411" y="332431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8CCE2-802A-3248-8E42-E882A4433E64}"/>
              </a:ext>
            </a:extLst>
          </p:cNvPr>
          <p:cNvSpPr txBox="1"/>
          <p:nvPr/>
        </p:nvSpPr>
        <p:spPr>
          <a:xfrm>
            <a:off x="5418411" y="372417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</a:t>
            </a:r>
          </a:p>
        </p:txBody>
      </p:sp>
      <p:pic>
        <p:nvPicPr>
          <p:cNvPr id="6" name="Picture 5" descr="susztak mice 2.tiff">
            <a:extLst>
              <a:ext uri="{FF2B5EF4-FFF2-40B4-BE49-F238E27FC236}">
                <a16:creationId xmlns:a16="http://schemas.microsoft.com/office/drawing/2014/main" id="{98898E31-969C-C243-B5DE-B3BB7EBD0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309" y="1303717"/>
            <a:ext cx="5173932" cy="3628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3C7959-D657-5C49-81E6-BD62B359E984}"/>
              </a:ext>
            </a:extLst>
          </p:cNvPr>
          <p:cNvSpPr txBox="1"/>
          <p:nvPr/>
        </p:nvSpPr>
        <p:spPr>
          <a:xfrm>
            <a:off x="2057779" y="5223277"/>
            <a:ext cx="809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4D4E4D"/>
                </a:solidFill>
              </a:rPr>
              <a:t>Overexpression of APOL1 G1, G2 (but not G0) are</a:t>
            </a:r>
            <a:br>
              <a:rPr lang="en-US" sz="2400" i="1" dirty="0">
                <a:solidFill>
                  <a:srgbClr val="4D4E4D"/>
                </a:solidFill>
              </a:rPr>
            </a:br>
            <a:r>
              <a:rPr lang="en-US" sz="2400" i="1" dirty="0">
                <a:solidFill>
                  <a:srgbClr val="4D4E4D"/>
                </a:solidFill>
              </a:rPr>
              <a:t>toxic in cells, organisms, and mimic FSGS in mice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7ED4F-CA70-F042-80CF-ACD6A1FA5E94}"/>
              </a:ext>
            </a:extLst>
          </p:cNvPr>
          <p:cNvSpPr txBox="1"/>
          <p:nvPr/>
        </p:nvSpPr>
        <p:spPr>
          <a:xfrm rot="16200000">
            <a:off x="-171562" y="2852229"/>
            <a:ext cx="165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Cytotoxicity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DF4AAA8-4AB5-6746-98F5-4583A596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APOL1 Risk Alleles Loss- or Gain-of-Function?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31AF38C-0AE2-A7C4-570C-5213AA44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Olabisi OA, et al. </a:t>
            </a:r>
            <a:r>
              <a:rPr lang="en-US" i="1" dirty="0"/>
              <a:t>Proc Natl </a:t>
            </a:r>
            <a:r>
              <a:rPr lang="en-US" i="1" dirty="0" err="1"/>
              <a:t>Acad</a:t>
            </a:r>
            <a:r>
              <a:rPr lang="en-US" i="1" dirty="0"/>
              <a:t> Sci U S A. </a:t>
            </a:r>
            <a:r>
              <a:rPr lang="en-US" dirty="0"/>
              <a:t>2016;113(4):830-7. </a:t>
            </a:r>
          </a:p>
          <a:p>
            <a:r>
              <a:rPr lang="da-DK" dirty="0"/>
              <a:t>Beckerman P, et al. </a:t>
            </a:r>
            <a:r>
              <a:rPr lang="da-DK" i="1" dirty="0"/>
              <a:t>Nat Med. </a:t>
            </a:r>
            <a:r>
              <a:rPr lang="da-DK" dirty="0"/>
              <a:t>2017;23(4):429-438. </a:t>
            </a:r>
          </a:p>
        </p:txBody>
      </p:sp>
    </p:spTree>
    <p:extLst>
      <p:ext uri="{BB962C8B-B14F-4D97-AF65-F5344CB8AC3E}">
        <p14:creationId xmlns:p14="http://schemas.microsoft.com/office/powerpoint/2010/main" val="32538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2" b="-2552"/>
          <a:stretch>
            <a:fillRect/>
          </a:stretch>
        </p:blipFill>
        <p:spPr>
          <a:xfrm>
            <a:off x="2823625" y="4067223"/>
            <a:ext cx="3009486" cy="165510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3633" y="4061477"/>
            <a:ext cx="3278850" cy="1803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52" y="846056"/>
            <a:ext cx="3232389" cy="1105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368" y="764148"/>
            <a:ext cx="3703625" cy="1516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747" y="2380517"/>
            <a:ext cx="3786193" cy="1538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972" y="1800163"/>
            <a:ext cx="3232388" cy="873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C5362-2DDF-5A48-8246-064666FC539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33" y="2795178"/>
            <a:ext cx="3444712" cy="11109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002B73-2B3D-B052-D825-67615D46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519"/>
            <a:ext cx="10744200" cy="954107"/>
          </a:xfrm>
        </p:spPr>
        <p:txBody>
          <a:bodyPr/>
          <a:lstStyle/>
          <a:p>
            <a:r>
              <a:rPr lang="en-US" dirty="0"/>
              <a:t>Flies, Fish, Yeast, Mice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F11055-A9E3-1052-0326-76EF55037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78" y="5614622"/>
            <a:ext cx="9020174" cy="1183859"/>
          </a:xfrm>
        </p:spPr>
        <p:txBody>
          <a:bodyPr/>
          <a:lstStyle/>
          <a:p>
            <a:r>
              <a:rPr lang="en-US" sz="900" dirty="0"/>
              <a:t>Fu Y, et al. </a:t>
            </a:r>
            <a:r>
              <a:rPr lang="en-US" sz="900" i="1" dirty="0"/>
              <a:t>J Am Soc Nephrol. </a:t>
            </a:r>
            <a:r>
              <a:rPr lang="en-US" sz="900" dirty="0"/>
              <a:t>2017;28(4):1106-1116. </a:t>
            </a:r>
            <a:br>
              <a:rPr lang="en-US" sz="900" dirty="0"/>
            </a:br>
            <a:r>
              <a:rPr lang="en-US" sz="900" dirty="0"/>
              <a:t>Beckerman P, et al. </a:t>
            </a:r>
            <a:r>
              <a:rPr lang="en-US" sz="900" i="1" dirty="0"/>
              <a:t>Nat Med. </a:t>
            </a:r>
            <a:r>
              <a:rPr lang="en-US" sz="900" dirty="0"/>
              <a:t>2017;23(4):429-438. </a:t>
            </a:r>
            <a:br>
              <a:rPr lang="en-US" sz="900" dirty="0"/>
            </a:br>
            <a:r>
              <a:rPr lang="en-US" sz="900" dirty="0"/>
              <a:t>Bruggeman LA, et al. </a:t>
            </a:r>
            <a:r>
              <a:rPr lang="en-US" sz="900" i="1" dirty="0"/>
              <a:t>J Am Soc Nephrol. </a:t>
            </a:r>
            <a:r>
              <a:rPr lang="en-US" sz="900" dirty="0"/>
              <a:t>2016;27(12):3600-3610. </a:t>
            </a:r>
            <a:br>
              <a:rPr lang="en-US" sz="900" dirty="0"/>
            </a:br>
            <a:r>
              <a:rPr lang="en-US" sz="900" dirty="0"/>
              <a:t>Anderson BR, et al. </a:t>
            </a:r>
            <a:r>
              <a:rPr lang="en-US" sz="900" i="1" dirty="0" err="1"/>
              <a:t>PLoS</a:t>
            </a:r>
            <a:r>
              <a:rPr lang="en-US" sz="900" i="1" dirty="0"/>
              <a:t> Genet. </a:t>
            </a:r>
            <a:r>
              <a:rPr lang="en-US" sz="900" dirty="0"/>
              <a:t>2015;11(7):e1005349. </a:t>
            </a:r>
            <a:br>
              <a:rPr lang="en-US" sz="900" dirty="0"/>
            </a:br>
            <a:r>
              <a:rPr lang="en-US" sz="900" dirty="0" err="1"/>
              <a:t>Kruzel</a:t>
            </a:r>
            <a:r>
              <a:rPr lang="en-US" sz="900" dirty="0"/>
              <a:t>-Davila E, et al. </a:t>
            </a:r>
            <a:r>
              <a:rPr lang="en-US" sz="900" i="1" dirty="0"/>
              <a:t>J Am Soc Nephrol. </a:t>
            </a:r>
            <a:r>
              <a:rPr lang="en-US" sz="900" dirty="0"/>
              <a:t>2017;28(4):1117-1130. </a:t>
            </a:r>
            <a:br>
              <a:rPr lang="en-US" sz="900" dirty="0"/>
            </a:br>
            <a:r>
              <a:rPr lang="en-US" sz="900" dirty="0"/>
              <a:t>Olabisi O, et al. </a:t>
            </a:r>
            <a:r>
              <a:rPr lang="en-US" sz="900" i="1" dirty="0"/>
              <a:t>Clin Nephrol. </a:t>
            </a:r>
            <a:r>
              <a:rPr lang="en-US" sz="900" dirty="0"/>
              <a:t>2016;86 (2016)(13):114-118. </a:t>
            </a:r>
            <a:br>
              <a:rPr lang="en-US" sz="900" dirty="0"/>
            </a:br>
            <a:r>
              <a:rPr lang="en-US" sz="900" dirty="0" err="1"/>
              <a:t>Kotb</a:t>
            </a:r>
            <a:r>
              <a:rPr lang="en-US" sz="900" dirty="0"/>
              <a:t> AM, et al. </a:t>
            </a:r>
            <a:r>
              <a:rPr lang="en-US" sz="900" i="1" dirty="0" err="1"/>
              <a:t>PLoS</a:t>
            </a:r>
            <a:r>
              <a:rPr lang="en-US" sz="900" i="1" dirty="0"/>
              <a:t> One. </a:t>
            </a:r>
            <a:r>
              <a:rPr lang="en-US" sz="900" dirty="0"/>
              <a:t>2016;11(5):e0153768. </a:t>
            </a:r>
          </a:p>
        </p:txBody>
      </p:sp>
    </p:spTree>
    <p:extLst>
      <p:ext uri="{BB962C8B-B14F-4D97-AF65-F5344CB8AC3E}">
        <p14:creationId xmlns:p14="http://schemas.microsoft.com/office/powerpoint/2010/main" val="7368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BBFA-04BF-854F-BDAD-633E902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Model: BAC Transgenic (Human APOL1)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47305-CFE8-6C44-80B7-172C44B79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10" y="1748188"/>
            <a:ext cx="5524848" cy="438025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3B743F8-78BA-F54B-B3E8-186A19886C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95" y="2105639"/>
            <a:ext cx="1530096" cy="1506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2F07B-3F80-DE49-8FFE-E0DD7BFC31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36" y="3726730"/>
            <a:ext cx="2797505" cy="2401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B6325-9306-B5AD-C0B4-D460ADE12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0495" y="957326"/>
            <a:ext cx="6854879" cy="72857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3D0D2-51AF-FB0E-F0E4-395774A03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McCarthy GM, et al. </a:t>
            </a:r>
            <a:r>
              <a:rPr lang="da-DK" i="1" dirty="0"/>
              <a:t>Dis Model Mech. </a:t>
            </a:r>
            <a:r>
              <a:rPr lang="da-DK" dirty="0"/>
              <a:t>2021;14(8):dmm048952.</a:t>
            </a:r>
          </a:p>
          <a:p>
            <a:r>
              <a:rPr lang="da-DK" dirty="0"/>
              <a:t>https://www.invivogen.com/pcpgfree</a:t>
            </a:r>
          </a:p>
        </p:txBody>
      </p:sp>
    </p:spTree>
    <p:extLst>
      <p:ext uri="{BB962C8B-B14F-4D97-AF65-F5344CB8AC3E}">
        <p14:creationId xmlns:p14="http://schemas.microsoft.com/office/powerpoint/2010/main" val="368997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BBFA-04BF-854F-BDAD-633E902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Model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5175917-69B2-B520-C33A-58562A0E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95" y="2105639"/>
            <a:ext cx="1530096" cy="150691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7B398A-CF2B-2D1C-3DC7-45C7CBDDA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McCarthy GM, et al. </a:t>
            </a:r>
            <a:r>
              <a:rPr lang="en-US" i="1" dirty="0"/>
              <a:t>Dis Model Mech. </a:t>
            </a:r>
            <a:r>
              <a:rPr lang="en-US" dirty="0"/>
              <a:t>2021;14(8):dmm048952.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2A849-A348-83D4-2173-2762D4F3AB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10" y="1748188"/>
            <a:ext cx="5524848" cy="43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BDEB-727B-3049-BCC1-561B7785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APOL1 as Cause of Disease: Proposed Mechanisms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A2D73-87F5-0B41-BA3C-714CB77AD0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25" y="1631708"/>
            <a:ext cx="11461750" cy="44386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CBEE3E-1BAD-FA48-9A64-31F432ABD91C}"/>
              </a:ext>
            </a:extLst>
          </p:cNvPr>
          <p:cNvSpPr/>
          <p:nvPr/>
        </p:nvSpPr>
        <p:spPr>
          <a:xfrm>
            <a:off x="2184019" y="1588170"/>
            <a:ext cx="742520" cy="687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0CA7E-A721-0A44-A5B0-E9D4CE80BB44}"/>
              </a:ext>
            </a:extLst>
          </p:cNvPr>
          <p:cNvSpPr txBox="1"/>
          <p:nvPr/>
        </p:nvSpPr>
        <p:spPr>
          <a:xfrm>
            <a:off x="3307063" y="1531819"/>
            <a:ext cx="557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do G1 and G2 </a:t>
            </a:r>
            <a:r>
              <a:rPr lang="en-US" sz="2000" dirty="0"/>
              <a:t>forms</a:t>
            </a:r>
            <a:r>
              <a:rPr lang="en-US" dirty="0"/>
              <a:t> of APOL1 differ from G0?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78CAB-3AD1-DB60-ED20-82B91947A58E}"/>
              </a:ext>
            </a:extLst>
          </p:cNvPr>
          <p:cNvSpPr/>
          <p:nvPr/>
        </p:nvSpPr>
        <p:spPr>
          <a:xfrm>
            <a:off x="1605023" y="1958512"/>
            <a:ext cx="578996" cy="52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006C7-ADC3-2C26-65C1-F7A361DF4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Friedman DJ, &amp; Pollak MR. </a:t>
            </a:r>
            <a:r>
              <a:rPr lang="en-US" i="1" dirty="0"/>
              <a:t>Clin J Am Soc Nephrol. </a:t>
            </a:r>
            <a:r>
              <a:rPr lang="en-US" dirty="0"/>
              <a:t>2021;16(2):294-303. </a:t>
            </a:r>
          </a:p>
        </p:txBody>
      </p:sp>
    </p:spTree>
    <p:extLst>
      <p:ext uri="{BB962C8B-B14F-4D97-AF65-F5344CB8AC3E}">
        <p14:creationId xmlns:p14="http://schemas.microsoft.com/office/powerpoint/2010/main" val="2086932171"/>
      </p:ext>
    </p:extLst>
  </p:cSld>
  <p:clrMapOvr>
    <a:masterClrMapping/>
  </p:clrMapOvr>
</p:sld>
</file>

<file path=ppt/theme/theme1.xml><?xml version="1.0" encoding="utf-8"?>
<a:theme xmlns:a="http://schemas.openxmlformats.org/drawingml/2006/main" name="AL Weekly">
  <a:themeElements>
    <a:clrScheme name="Thrombosis OTG">
      <a:dk1>
        <a:sysClr val="windowText" lastClr="000000"/>
      </a:dk1>
      <a:lt1>
        <a:sysClr val="window" lastClr="FFFFFF"/>
      </a:lt1>
      <a:dk2>
        <a:srgbClr val="333333"/>
      </a:dk2>
      <a:lt2>
        <a:srgbClr val="F3F3F3"/>
      </a:lt2>
      <a:accent1>
        <a:srgbClr val="AC2A29"/>
      </a:accent1>
      <a:accent2>
        <a:srgbClr val="25215E"/>
      </a:accent2>
      <a:accent3>
        <a:srgbClr val="5980FF"/>
      </a:accent3>
      <a:accent4>
        <a:srgbClr val="F93D3B"/>
      </a:accent4>
      <a:accent5>
        <a:srgbClr val="848484"/>
      </a:accent5>
      <a:accent6>
        <a:srgbClr val="CCCCCC"/>
      </a:accent6>
      <a:hlink>
        <a:srgbClr val="DF2348"/>
      </a:hlink>
      <a:folHlink>
        <a:srgbClr val="2D22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 Weekly" id="{9AC9A48E-EA2B-4530-A7C9-90D6EA5F23F9}" vid="{9A47C273-DF2F-4F32-B61D-DFA0C6227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 Weekly</Template>
  <TotalTime>0</TotalTime>
  <Words>341</Words>
  <Application>Microsoft Office PowerPoint</Application>
  <PresentationFormat>Widescreen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BlinkMacSystemFont</vt:lpstr>
      <vt:lpstr>Calibri</vt:lpstr>
      <vt:lpstr>AL Weekly</vt:lpstr>
      <vt:lpstr>The Genetics of APOL1: How Does It Cause Disease?</vt:lpstr>
      <vt:lpstr>Disease Mechanism(s)</vt:lpstr>
      <vt:lpstr>Are APOL1 Risk Alleles Loss- or Gain-of-Function?</vt:lpstr>
      <vt:lpstr>Flies, Fish, Yeast, Mice</vt:lpstr>
      <vt:lpstr>Mouse Model: BAC Transgenic (Human APOL1)</vt:lpstr>
      <vt:lpstr>Mouse Model</vt:lpstr>
      <vt:lpstr>APOL1 as Cause of Disease: Proposed Mechanisms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2022-12-16T19:54:55Z</dcterms:created>
  <dcterms:modified xsi:type="dcterms:W3CDTF">2022-12-16T19:55:02Z</dcterms:modified>
</cp:coreProperties>
</file>