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262" r:id="rId2"/>
    <p:sldId id="256" r:id="rId3"/>
    <p:sldId id="723" r:id="rId4"/>
    <p:sldId id="724" r:id="rId5"/>
    <p:sldId id="725" r:id="rId6"/>
    <p:sldId id="713" r:id="rId7"/>
    <p:sldId id="726" r:id="rId8"/>
    <p:sldId id="727" r:id="rId9"/>
    <p:sldId id="734" r:id="rId10"/>
    <p:sldId id="9299" r:id="rId11"/>
    <p:sldId id="667" r:id="rId12"/>
    <p:sldId id="735" r:id="rId13"/>
    <p:sldId id="637" r:id="rId14"/>
    <p:sldId id="737" r:id="rId15"/>
    <p:sldId id="699" r:id="rId16"/>
    <p:sldId id="259" r:id="rId17"/>
    <p:sldId id="9298" r:id="rId18"/>
    <p:sldId id="652" r:id="rId19"/>
    <p:sldId id="6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81" userDrawn="1">
          <p15:clr>
            <a:srgbClr val="A4A3A4"/>
          </p15:clr>
        </p15:guide>
        <p15:guide id="2" pos="3840" userDrawn="1">
          <p15:clr>
            <a:srgbClr val="A4A3A4"/>
          </p15:clr>
        </p15:guide>
        <p15:guide id="3" pos="34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4E4D"/>
    <a:srgbClr val="BC0700"/>
    <a:srgbClr val="A2A2A2"/>
    <a:srgbClr val="D70700"/>
    <a:srgbClr val="B10700"/>
    <a:srgbClr val="8C1346"/>
    <a:srgbClr val="DC1C3B"/>
    <a:srgbClr val="8A1449"/>
    <a:srgbClr val="791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0" autoAdjust="0"/>
    <p:restoredTop sz="94660"/>
  </p:normalViewPr>
  <p:slideViewPr>
    <p:cSldViewPr snapToGrid="0">
      <p:cViewPr varScale="1">
        <p:scale>
          <a:sx n="93" d="100"/>
          <a:sy n="93" d="100"/>
        </p:scale>
        <p:origin x="90" y="588"/>
      </p:cViewPr>
      <p:guideLst>
        <p:guide orient="horz" pos="4281"/>
        <p:guide pos="3840"/>
        <p:guide pos="34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 Count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40000"/>
                <a:lumOff val="60000"/>
              </a:schemeClr>
            </a:solidFill>
            <a:ln>
              <a:solidFill>
                <a:srgbClr val="00B0F0"/>
              </a:solidFill>
            </a:ln>
            <a:effectLst/>
          </c:spPr>
          <c:invertIfNegative val="0"/>
          <c:dLbls>
            <c:dLbl>
              <c:idx val="3"/>
              <c:layout>
                <c:manualLayout>
                  <c:x val="-3.5674470457079235E-2"/>
                  <c:y val="3.9778281496803489E-3"/>
                </c:manualLayout>
              </c:layout>
              <c:showLegendKey val="0"/>
              <c:showVal val="1"/>
              <c:showCatName val="0"/>
              <c:showSerName val="0"/>
              <c:showPercent val="0"/>
              <c:showBubbleSize val="0"/>
              <c:extLst>
                <c:ext xmlns:c15="http://schemas.microsoft.com/office/drawing/2012/chart" uri="{CE6537A1-D6FC-4f65-9D91-7224C49458BB}">
                  <c15:layout>
                    <c:manualLayout>
                      <c:w val="0.22017819678894654"/>
                      <c:h val="0.12176131966171547"/>
                    </c:manualLayout>
                  </c15:layout>
                </c:ext>
                <c:ext xmlns:c16="http://schemas.microsoft.com/office/drawing/2014/chart" uri="{C3380CC4-5D6E-409C-BE32-E72D297353CC}">
                  <c16:uniqueId val="{00000000-10E6-4197-8ACB-55E6F8AC52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Sheet2!$B$2:$B$5</c:f>
              <c:numCache>
                <c:formatCode>General</c:formatCode>
                <c:ptCount val="4"/>
                <c:pt idx="0">
                  <c:v>49908</c:v>
                </c:pt>
                <c:pt idx="1">
                  <c:v>56289</c:v>
                </c:pt>
                <c:pt idx="2">
                  <c:v>15745</c:v>
                </c:pt>
                <c:pt idx="3">
                  <c:v>121942</c:v>
                </c:pt>
              </c:numCache>
            </c:numRef>
          </c:val>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Count</c:v>
                      </c:pt>
                    </c:strCache>
                  </c:strRef>
                </c15:tx>
              </c15:filteredSeriesTitle>
            </c:ext>
            <c:ext xmlns:c15="http://schemas.microsoft.com/office/drawing/2012/chart" uri="{02D57815-91ED-43cb-92C2-25804820EDAC}">
              <c15:filteredCategoryTitle>
                <c15:cat>
                  <c:strRef>
                    <c:extLst>
                      <c:ext uri="{02D57815-91ED-43cb-92C2-25804820EDAC}">
                        <c15:formulaRef>
                          <c15:sqref>Sheet2!$A$2:$A$5</c15:sqref>
                        </c15:formulaRef>
                      </c:ext>
                    </c:extLst>
                    <c:strCache>
                      <c:ptCount val="4"/>
                      <c:pt idx="0">
                        <c:v>no risk alleles</c:v>
                      </c:pt>
                      <c:pt idx="1">
                        <c:v>one risk allele </c:v>
                      </c:pt>
                      <c:pt idx="2">
                        <c:v>two risk allelels </c:v>
                      </c:pt>
                      <c:pt idx="3">
                        <c:v>All</c:v>
                      </c:pt>
                    </c:strCache>
                  </c:strRef>
                </c15:cat>
              </c15:filteredCategoryTitle>
            </c:ext>
            <c:ext xmlns:c16="http://schemas.microsoft.com/office/drawing/2014/chart" uri="{C3380CC4-5D6E-409C-BE32-E72D297353CC}">
              <c16:uniqueId val="{00000000-6435-49A8-BF20-94E1387807C5}"/>
            </c:ext>
          </c:extLst>
        </c:ser>
        <c:dLbls>
          <c:showLegendKey val="0"/>
          <c:showVal val="0"/>
          <c:showCatName val="0"/>
          <c:showSerName val="0"/>
          <c:showPercent val="0"/>
          <c:showBubbleSize val="0"/>
        </c:dLbls>
        <c:gapWidth val="219"/>
        <c:overlap val="-27"/>
        <c:axId val="584072792"/>
        <c:axId val="584070496"/>
      </c:barChart>
      <c:catAx>
        <c:axId val="58407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84070496"/>
        <c:crosses val="autoZero"/>
        <c:auto val="1"/>
        <c:lblAlgn val="ctr"/>
        <c:lblOffset val="100"/>
        <c:noMultiLvlLbl val="0"/>
      </c:catAx>
      <c:valAx>
        <c:axId val="584070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7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C2AE-DCD7-4825-9514-479B22FF448B}" type="datetimeFigureOut">
              <a:rPr lang="en-US" smtClean="0"/>
              <a:t>12/21/2022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8FFE-C4A1-4746-B039-7E67237D3818}" type="slidenum">
              <a:rPr lang="en-US" smtClean="0"/>
              <a:t>‹#›</a:t>
            </a:fld>
            <a:endParaRPr lang="en-US" dirty="0"/>
          </a:p>
        </p:txBody>
      </p:sp>
    </p:spTree>
    <p:extLst>
      <p:ext uri="{BB962C8B-B14F-4D97-AF65-F5344CB8AC3E}">
        <p14:creationId xmlns:p14="http://schemas.microsoft.com/office/powerpoint/2010/main" val="317579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3</a:t>
            </a:fld>
            <a:endParaRPr lang="en-US"/>
          </a:p>
        </p:txBody>
      </p:sp>
    </p:spTree>
    <p:extLst>
      <p:ext uri="{BB962C8B-B14F-4D97-AF65-F5344CB8AC3E}">
        <p14:creationId xmlns:p14="http://schemas.microsoft.com/office/powerpoint/2010/main" val="16961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15</a:t>
            </a:fld>
            <a:endParaRPr lang="en-US"/>
          </a:p>
        </p:txBody>
      </p:sp>
    </p:spTree>
    <p:extLst>
      <p:ext uri="{BB962C8B-B14F-4D97-AF65-F5344CB8AC3E}">
        <p14:creationId xmlns:p14="http://schemas.microsoft.com/office/powerpoint/2010/main" val="419642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D06FB-3DE1-4326-8608-28483797ABB3}" type="slidenum">
              <a:rPr lang="en-US" smtClean="0"/>
              <a:t>16</a:t>
            </a:fld>
            <a:endParaRPr lang="en-US"/>
          </a:p>
        </p:txBody>
      </p:sp>
    </p:spTree>
    <p:extLst>
      <p:ext uri="{BB962C8B-B14F-4D97-AF65-F5344CB8AC3E}">
        <p14:creationId xmlns:p14="http://schemas.microsoft.com/office/powerpoint/2010/main" val="118155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38E13-7BBA-4589-BA09-DCC9B05EC32F}" type="slidenum">
              <a:rPr lang="en-US" smtClean="0"/>
              <a:pPr/>
              <a:t>17</a:t>
            </a:fld>
            <a:endParaRPr lang="en-US" dirty="0"/>
          </a:p>
        </p:txBody>
      </p:sp>
    </p:spTree>
    <p:extLst>
      <p:ext uri="{BB962C8B-B14F-4D97-AF65-F5344CB8AC3E}">
        <p14:creationId xmlns:p14="http://schemas.microsoft.com/office/powerpoint/2010/main" val="43750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F948461-C94B-475E-B846-21F07240141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D576501D-3C81-4268-BDCC-48F78EC9E949}"/>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p>
        </p:txBody>
      </p:sp>
    </p:spTree>
    <p:extLst>
      <p:ext uri="{BB962C8B-B14F-4D97-AF65-F5344CB8AC3E}">
        <p14:creationId xmlns:p14="http://schemas.microsoft.com/office/powerpoint/2010/main" val="36126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19</a:t>
            </a:fld>
            <a:endParaRPr lang="en-US"/>
          </a:p>
        </p:txBody>
      </p:sp>
    </p:spTree>
    <p:extLst>
      <p:ext uri="{BB962C8B-B14F-4D97-AF65-F5344CB8AC3E}">
        <p14:creationId xmlns:p14="http://schemas.microsoft.com/office/powerpoint/2010/main" val="380121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38E13-7BBA-4589-BA09-DCC9B05EC32F}" type="slidenum">
              <a:rPr lang="en-US" smtClean="0"/>
              <a:pPr/>
              <a:t>4</a:t>
            </a:fld>
            <a:endParaRPr lang="en-US" dirty="0"/>
          </a:p>
        </p:txBody>
      </p:sp>
    </p:spTree>
    <p:extLst>
      <p:ext uri="{BB962C8B-B14F-4D97-AF65-F5344CB8AC3E}">
        <p14:creationId xmlns:p14="http://schemas.microsoft.com/office/powerpoint/2010/main" val="118025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21BEDD-D264-4B9C-A992-77A16F018006}" type="slidenum">
              <a:rPr lang="en-US" smtClean="0"/>
              <a:t>5</a:t>
            </a:fld>
            <a:endParaRPr lang="en-US"/>
          </a:p>
        </p:txBody>
      </p:sp>
    </p:spTree>
    <p:extLst>
      <p:ext uri="{BB962C8B-B14F-4D97-AF65-F5344CB8AC3E}">
        <p14:creationId xmlns:p14="http://schemas.microsoft.com/office/powerpoint/2010/main" val="224776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6</a:t>
            </a:fld>
            <a:endParaRPr lang="en-US"/>
          </a:p>
        </p:txBody>
      </p:sp>
    </p:spTree>
    <p:extLst>
      <p:ext uri="{BB962C8B-B14F-4D97-AF65-F5344CB8AC3E}">
        <p14:creationId xmlns:p14="http://schemas.microsoft.com/office/powerpoint/2010/main" val="112194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8</a:t>
            </a:fld>
            <a:endParaRPr lang="en-US"/>
          </a:p>
        </p:txBody>
      </p:sp>
    </p:spTree>
    <p:extLst>
      <p:ext uri="{BB962C8B-B14F-4D97-AF65-F5344CB8AC3E}">
        <p14:creationId xmlns:p14="http://schemas.microsoft.com/office/powerpoint/2010/main" val="161661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9</a:t>
            </a:fld>
            <a:endParaRPr lang="en-US"/>
          </a:p>
        </p:txBody>
      </p:sp>
    </p:spTree>
    <p:extLst>
      <p:ext uri="{BB962C8B-B14F-4D97-AF65-F5344CB8AC3E}">
        <p14:creationId xmlns:p14="http://schemas.microsoft.com/office/powerpoint/2010/main" val="354432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38E13-7BBA-4589-BA09-DCC9B05EC32F}" type="slidenum">
              <a:rPr lang="en-US" smtClean="0"/>
              <a:pPr/>
              <a:t>12</a:t>
            </a:fld>
            <a:endParaRPr lang="en-US" dirty="0"/>
          </a:p>
        </p:txBody>
      </p:sp>
    </p:spTree>
    <p:extLst>
      <p:ext uri="{BB962C8B-B14F-4D97-AF65-F5344CB8AC3E}">
        <p14:creationId xmlns:p14="http://schemas.microsoft.com/office/powerpoint/2010/main" val="288162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13</a:t>
            </a:fld>
            <a:endParaRPr lang="en-US"/>
          </a:p>
        </p:txBody>
      </p:sp>
    </p:spTree>
    <p:extLst>
      <p:ext uri="{BB962C8B-B14F-4D97-AF65-F5344CB8AC3E}">
        <p14:creationId xmlns:p14="http://schemas.microsoft.com/office/powerpoint/2010/main" val="59899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F585D-D29A-4096-B0CA-7DDEA4338A73}" type="slidenum">
              <a:rPr lang="en-US" smtClean="0"/>
              <a:t>14</a:t>
            </a:fld>
            <a:endParaRPr lang="en-US"/>
          </a:p>
        </p:txBody>
      </p:sp>
    </p:spTree>
    <p:extLst>
      <p:ext uri="{BB962C8B-B14F-4D97-AF65-F5344CB8AC3E}">
        <p14:creationId xmlns:p14="http://schemas.microsoft.com/office/powerpoint/2010/main" val="505088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236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380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0590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56FAF-EABC-45D0-97BA-AD9D0FFEE179}" type="datetimeFigureOut">
              <a:rPr lang="en-US" smtClean="0"/>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2E5E68-EFCE-4165-ADF3-4480D4203F4C}" type="slidenum">
              <a:rPr lang="en-US" smtClean="0"/>
              <a:t>‹#›</a:t>
            </a:fld>
            <a:endParaRPr lang="en-US" dirty="0"/>
          </a:p>
        </p:txBody>
      </p:sp>
    </p:spTree>
    <p:extLst>
      <p:ext uri="{BB962C8B-B14F-4D97-AF65-F5344CB8AC3E}">
        <p14:creationId xmlns:p14="http://schemas.microsoft.com/office/powerpoint/2010/main" val="71524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010-6C76-46F2-8DFB-44FF0145C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BFE72-E2BD-4B58-B04A-C1569BF9F2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EE7D5-17DB-4895-857F-AFA9A24C64B0}"/>
              </a:ext>
            </a:extLst>
          </p:cNvPr>
          <p:cNvSpPr>
            <a:spLocks noGrp="1"/>
          </p:cNvSpPr>
          <p:nvPr>
            <p:ph type="dt" sz="half" idx="10"/>
          </p:nvPr>
        </p:nvSpPr>
        <p:spPr/>
        <p:txBody>
          <a:bodyPr/>
          <a:lstStyle/>
          <a:p>
            <a:fld id="{CF970FFB-4736-42B1-964B-0724B4262A05}" type="datetimeFigureOut">
              <a:rPr lang="en-US" smtClean="0"/>
              <a:t>12/21/2022</a:t>
            </a:fld>
            <a:endParaRPr lang="en-US"/>
          </a:p>
        </p:txBody>
      </p:sp>
      <p:sp>
        <p:nvSpPr>
          <p:cNvPr id="5" name="Footer Placeholder 4">
            <a:extLst>
              <a:ext uri="{FF2B5EF4-FFF2-40B4-BE49-F238E27FC236}">
                <a16:creationId xmlns:a16="http://schemas.microsoft.com/office/drawing/2014/main" id="{16A105CB-6844-4992-9A8B-7C3E53308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20F56-A273-46F4-86A7-6251CC859335}"/>
              </a:ext>
            </a:extLst>
          </p:cNvPr>
          <p:cNvSpPr>
            <a:spLocks noGrp="1"/>
          </p:cNvSpPr>
          <p:nvPr>
            <p:ph type="sldNum" sz="quarter" idx="12"/>
          </p:nvPr>
        </p:nvSpPr>
        <p:spPr/>
        <p:txBody>
          <a:bodyPr/>
          <a:lstStyle/>
          <a:p>
            <a:fld id="{6C0D0E8B-E05F-4167-BCDF-9EDEFAD1AF02}" type="slidenum">
              <a:rPr lang="en-US" smtClean="0"/>
              <a:t>‹#›</a:t>
            </a:fld>
            <a:endParaRPr lang="en-US"/>
          </a:p>
        </p:txBody>
      </p:sp>
    </p:spTree>
    <p:extLst>
      <p:ext uri="{BB962C8B-B14F-4D97-AF65-F5344CB8AC3E}">
        <p14:creationId xmlns:p14="http://schemas.microsoft.com/office/powerpoint/2010/main" val="21214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96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1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095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563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4252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306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594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007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40AF-D126-43DB-8363-1B10BFABBD29}" type="slidenum">
              <a:rPr lang="en-US" smtClean="0"/>
              <a:t>‹#›</a:t>
            </a:fld>
            <a:endParaRPr lang="en-US" dirty="0"/>
          </a:p>
        </p:txBody>
      </p:sp>
      <p:sp>
        <p:nvSpPr>
          <p:cNvPr id="7" name="Rectangle 6">
            <a:extLst>
              <a:ext uri="{FF2B5EF4-FFF2-40B4-BE49-F238E27FC236}">
                <a16:creationId xmlns:a16="http://schemas.microsoft.com/office/drawing/2014/main" id="{7A4A0525-911C-4C6D-8D55-7D85D07ED4E3}"/>
              </a:ext>
            </a:extLst>
          </p:cNvPr>
          <p:cNvSpPr/>
          <p:nvPr userDrawn="1"/>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5694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2" r:id="rId3"/>
    <p:sldLayoutId id="2147483663" r:id="rId4"/>
    <p:sldLayoutId id="2147483664" r:id="rId5"/>
    <p:sldLayoutId id="2147483665" r:id="rId6"/>
    <p:sldLayoutId id="2147483668" r:id="rId7"/>
    <p:sldLayoutId id="2147483669" r:id="rId8"/>
    <p:sldLayoutId id="2147483670" r:id="rId9"/>
    <p:sldLayoutId id="2147483671" r:id="rId10"/>
    <p:sldLayoutId id="2147483672" r:id="rId11"/>
    <p:sldLayoutId id="2147483677" r:id="rId12"/>
    <p:sldLayoutId id="2147483678"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hart" Target="../charts/char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www.ncbi.nlm.nih.gov/pmc/articles/PMC2656916/figure/F3/"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F626-7E20-8ED1-346B-3EDE12191971}"/>
              </a:ext>
            </a:extLst>
          </p:cNvPr>
          <p:cNvSpPr>
            <a:spLocks noGrp="1"/>
          </p:cNvSpPr>
          <p:nvPr>
            <p:ph type="title"/>
          </p:nvPr>
        </p:nvSpPr>
        <p:spPr/>
        <p:txBody>
          <a:bodyPr>
            <a:normAutofit/>
          </a:bodyPr>
          <a:lstStyle/>
          <a:p>
            <a:r>
              <a:rPr lang="en-US" sz="4400" dirty="0" err="1"/>
              <a:t>AMKD</a:t>
            </a:r>
            <a:r>
              <a:rPr lang="en-US" sz="4400" dirty="0"/>
              <a:t> Pathophysiology:</a:t>
            </a:r>
            <a:br>
              <a:rPr lang="en-US" sz="4400" dirty="0"/>
            </a:br>
            <a:r>
              <a:rPr lang="en-US" sz="4400" dirty="0"/>
              <a:t>What We Currently Know</a:t>
            </a:r>
          </a:p>
        </p:txBody>
      </p:sp>
      <p:sp>
        <p:nvSpPr>
          <p:cNvPr id="6" name="Text Placeholder 5">
            <a:extLst>
              <a:ext uri="{FF2B5EF4-FFF2-40B4-BE49-F238E27FC236}">
                <a16:creationId xmlns:a16="http://schemas.microsoft.com/office/drawing/2014/main" id="{BCEC0461-F59B-E5C5-7EA7-B8B399D7778F}"/>
              </a:ext>
            </a:extLst>
          </p:cNvPr>
          <p:cNvSpPr>
            <a:spLocks noGrp="1"/>
          </p:cNvSpPr>
          <p:nvPr>
            <p:ph type="body" idx="1"/>
          </p:nvPr>
        </p:nvSpPr>
        <p:spPr>
          <a:xfrm>
            <a:off x="609601" y="4288383"/>
            <a:ext cx="10515600" cy="2268537"/>
          </a:xfrm>
        </p:spPr>
        <p:txBody>
          <a:bodyPr>
            <a:normAutofit/>
          </a:bodyPr>
          <a:lstStyle/>
          <a:p>
            <a:r>
              <a:rPr lang="en-US" dirty="0"/>
              <a:t>Adriana Hung, MD, MPH</a:t>
            </a:r>
          </a:p>
          <a:p>
            <a:r>
              <a:rPr lang="en-US" dirty="0"/>
              <a:t>Associate Professor of Medicine</a:t>
            </a:r>
          </a:p>
          <a:p>
            <a:r>
              <a:rPr lang="en-US" dirty="0"/>
              <a:t>Medical Director, Nashville VA Dialysis Unit</a:t>
            </a:r>
          </a:p>
          <a:p>
            <a:r>
              <a:rPr lang="en-US" dirty="0"/>
              <a:t>Vanderbilt University Medical Center</a:t>
            </a:r>
          </a:p>
          <a:p>
            <a:r>
              <a:rPr lang="en-US" dirty="0"/>
              <a:t>Nashville, TN</a:t>
            </a:r>
          </a:p>
          <a:p>
            <a:endParaRPr lang="en-US" dirty="0"/>
          </a:p>
        </p:txBody>
      </p:sp>
    </p:spTree>
    <p:extLst>
      <p:ext uri="{BB962C8B-B14F-4D97-AF65-F5344CB8AC3E}">
        <p14:creationId xmlns:p14="http://schemas.microsoft.com/office/powerpoint/2010/main" val="12920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FF7A0BF-4D16-66A8-7565-1660A72AE8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500" y="753718"/>
            <a:ext cx="9687018" cy="5350564"/>
          </a:xfrm>
          <a:prstGeom prst="rect">
            <a:avLst/>
          </a:prstGeom>
        </p:spPr>
      </p:pic>
      <p:sp>
        <p:nvSpPr>
          <p:cNvPr id="5" name="Footer Placeholder 4">
            <a:extLst>
              <a:ext uri="{FF2B5EF4-FFF2-40B4-BE49-F238E27FC236}">
                <a16:creationId xmlns:a16="http://schemas.microsoft.com/office/drawing/2014/main" id="{B09AC36A-EADB-0C50-6A41-325B9BBB6057}"/>
              </a:ext>
            </a:extLst>
          </p:cNvPr>
          <p:cNvSpPr>
            <a:spLocks noGrp="1"/>
          </p:cNvSpPr>
          <p:nvPr>
            <p:ph type="ftr" sz="quarter" idx="3"/>
          </p:nvPr>
        </p:nvSpPr>
        <p:spPr/>
        <p:txBody>
          <a:bodyPr/>
          <a:lstStyle/>
          <a:p>
            <a:r>
              <a:rPr lang="en-US" dirty="0"/>
              <a:t>AKI, acute kidney injury; eGFR, estimated glomerular filtration rate; </a:t>
            </a:r>
            <a:r>
              <a:rPr lang="en-US" dirty="0" err="1"/>
              <a:t>HTN</a:t>
            </a:r>
            <a:r>
              <a:rPr lang="en-US" dirty="0"/>
              <a:t>, hypertension; OR, odds ratio.</a:t>
            </a:r>
          </a:p>
        </p:txBody>
      </p:sp>
    </p:spTree>
    <p:extLst>
      <p:ext uri="{BB962C8B-B14F-4D97-AF65-F5344CB8AC3E}">
        <p14:creationId xmlns:p14="http://schemas.microsoft.com/office/powerpoint/2010/main" val="218078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3AB8-7320-4FAB-94B7-DDBF3C581E3E}"/>
              </a:ext>
            </a:extLst>
          </p:cNvPr>
          <p:cNvSpPr>
            <a:spLocks noGrp="1"/>
          </p:cNvSpPr>
          <p:nvPr>
            <p:ph type="title" idx="4294967295"/>
          </p:nvPr>
        </p:nvSpPr>
        <p:spPr>
          <a:xfrm>
            <a:off x="0" y="1382713"/>
            <a:ext cx="10515600" cy="2852737"/>
          </a:xfrm>
        </p:spPr>
        <p:txBody>
          <a:bodyPr>
            <a:normAutofit/>
          </a:bodyPr>
          <a:lstStyle/>
          <a:p>
            <a:pPr algn="ctr"/>
            <a:r>
              <a:rPr lang="en-US" sz="4000" dirty="0">
                <a:solidFill>
                  <a:schemeClr val="accent1">
                    <a:lumMod val="75000"/>
                  </a:schemeClr>
                </a:solidFill>
                <a:latin typeface="Arial" panose="020B0604020202020204" pitchFamily="34" charset="0"/>
                <a:cs typeface="Arial" panose="020B0604020202020204" pitchFamily="34" charset="0"/>
              </a:rPr>
              <a:t>The role of APOL1 RVs in the risk of AKI and death in patients of African Ancestry hospitalized with COVID-19</a:t>
            </a:r>
            <a:endParaRPr lang="en-US" sz="4000" dirty="0"/>
          </a:p>
        </p:txBody>
      </p:sp>
      <p:pic>
        <p:nvPicPr>
          <p:cNvPr id="4" name="Picture 3">
            <a:extLst>
              <a:ext uri="{FF2B5EF4-FFF2-40B4-BE49-F238E27FC236}">
                <a16:creationId xmlns:a16="http://schemas.microsoft.com/office/drawing/2014/main" id="{0348698F-E3CF-4225-A1D4-424940FB82D6}"/>
              </a:ext>
            </a:extLst>
          </p:cNvPr>
          <p:cNvPicPr>
            <a:picLocks noChangeAspect="1"/>
          </p:cNvPicPr>
          <p:nvPr/>
        </p:nvPicPr>
        <p:blipFill>
          <a:blip r:embed="rId2"/>
          <a:stretch>
            <a:fillRect/>
          </a:stretch>
        </p:blipFill>
        <p:spPr>
          <a:xfrm>
            <a:off x="238125" y="1382361"/>
            <a:ext cx="11715750" cy="3848100"/>
          </a:xfrm>
          <a:prstGeom prst="rect">
            <a:avLst/>
          </a:prstGeom>
        </p:spPr>
      </p:pic>
      <p:sp>
        <p:nvSpPr>
          <p:cNvPr id="5" name="Footer Placeholder 4">
            <a:extLst>
              <a:ext uri="{FF2B5EF4-FFF2-40B4-BE49-F238E27FC236}">
                <a16:creationId xmlns:a16="http://schemas.microsoft.com/office/drawing/2014/main" id="{CD7449EA-F98E-C225-B5B0-AD5B869B2C04}"/>
              </a:ext>
            </a:extLst>
          </p:cNvPr>
          <p:cNvSpPr>
            <a:spLocks noGrp="1"/>
          </p:cNvSpPr>
          <p:nvPr>
            <p:ph type="ftr" sz="quarter" idx="3"/>
          </p:nvPr>
        </p:nvSpPr>
        <p:spPr/>
        <p:txBody>
          <a:bodyPr/>
          <a:lstStyle/>
          <a:p>
            <a:r>
              <a:rPr lang="da-DK" dirty="0"/>
              <a:t>Hung AM, et al. </a:t>
            </a:r>
            <a:r>
              <a:rPr lang="da-DK" i="1" dirty="0"/>
              <a:t>JAMA Intern Med. </a:t>
            </a:r>
            <a:r>
              <a:rPr lang="da-DK" dirty="0"/>
              <a:t>2022;182(4):386-95. </a:t>
            </a:r>
          </a:p>
        </p:txBody>
      </p:sp>
    </p:spTree>
    <p:extLst>
      <p:ext uri="{BB962C8B-B14F-4D97-AF65-F5344CB8AC3E}">
        <p14:creationId xmlns:p14="http://schemas.microsoft.com/office/powerpoint/2010/main" val="215200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DCBCA-4F56-4CCB-8872-4E41E3DD5E3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833556" y="1308882"/>
            <a:ext cx="4524888" cy="5391802"/>
          </a:xfrm>
          <a:prstGeom prst="rect">
            <a:avLst/>
          </a:prstGeom>
          <a:noFill/>
          <a:ln w="38100" cmpd="sng">
            <a:solidFill>
              <a:schemeClr val="accent1"/>
            </a:solidFill>
          </a:ln>
        </p:spPr>
      </p:pic>
      <p:sp>
        <p:nvSpPr>
          <p:cNvPr id="2" name="Title 1">
            <a:extLst>
              <a:ext uri="{FF2B5EF4-FFF2-40B4-BE49-F238E27FC236}">
                <a16:creationId xmlns:a16="http://schemas.microsoft.com/office/drawing/2014/main" id="{87A60D65-BB1B-8C80-C522-73FBC733120D}"/>
              </a:ext>
            </a:extLst>
          </p:cNvPr>
          <p:cNvSpPr>
            <a:spLocks noGrp="1"/>
          </p:cNvSpPr>
          <p:nvPr>
            <p:ph type="title"/>
          </p:nvPr>
        </p:nvSpPr>
        <p:spPr/>
        <p:txBody>
          <a:bodyPr>
            <a:normAutofit fontScale="90000"/>
          </a:bodyPr>
          <a:lstStyle/>
          <a:p>
            <a:r>
              <a:rPr lang="en-US" dirty="0"/>
              <a:t>Two-Fold Increases in the Risk of Stage 2 &amp; 3 AKI and Death in Patients with 2 RVs of APOL1 in the High-Risk Group</a:t>
            </a:r>
          </a:p>
        </p:txBody>
      </p:sp>
    </p:spTree>
    <p:extLst>
      <p:ext uri="{BB962C8B-B14F-4D97-AF65-F5344CB8AC3E}">
        <p14:creationId xmlns:p14="http://schemas.microsoft.com/office/powerpoint/2010/main" val="325028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F1F2CBD-C456-4322-B9A2-B9DBAE64D51D}"/>
              </a:ext>
            </a:extLst>
          </p:cNvPr>
          <p:cNvSpPr txBox="1">
            <a:spLocks/>
          </p:cNvSpPr>
          <p:nvPr/>
        </p:nvSpPr>
        <p:spPr>
          <a:xfrm>
            <a:off x="444556" y="842733"/>
            <a:ext cx="11617385" cy="800484"/>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endParaRPr lang="en-US" dirty="0"/>
          </a:p>
        </p:txBody>
      </p:sp>
      <p:sp>
        <p:nvSpPr>
          <p:cNvPr id="6" name="Title 5">
            <a:extLst>
              <a:ext uri="{FF2B5EF4-FFF2-40B4-BE49-F238E27FC236}">
                <a16:creationId xmlns:a16="http://schemas.microsoft.com/office/drawing/2014/main" id="{36F960A5-3ADF-4509-8653-BE7CB1EECD5D}"/>
              </a:ext>
            </a:extLst>
          </p:cNvPr>
          <p:cNvSpPr>
            <a:spLocks noGrp="1"/>
          </p:cNvSpPr>
          <p:nvPr>
            <p:ph type="title"/>
          </p:nvPr>
        </p:nvSpPr>
        <p:spPr/>
        <p:txBody>
          <a:bodyPr/>
          <a:lstStyle/>
          <a:p>
            <a:r>
              <a:rPr lang="en-US" dirty="0"/>
              <a:t>Summary of the Association Between APOL1 RVs and COVID-19 AKI</a:t>
            </a:r>
          </a:p>
        </p:txBody>
      </p:sp>
      <p:sp>
        <p:nvSpPr>
          <p:cNvPr id="7" name="Content Placeholder 6">
            <a:extLst>
              <a:ext uri="{FF2B5EF4-FFF2-40B4-BE49-F238E27FC236}">
                <a16:creationId xmlns:a16="http://schemas.microsoft.com/office/drawing/2014/main" id="{B6C1015A-2CB7-490E-9DEE-C15365CCA787}"/>
              </a:ext>
            </a:extLst>
          </p:cNvPr>
          <p:cNvSpPr>
            <a:spLocks noGrp="1"/>
          </p:cNvSpPr>
          <p:nvPr>
            <p:ph idx="1"/>
          </p:nvPr>
        </p:nvSpPr>
        <p:spPr>
          <a:xfrm>
            <a:off x="609600" y="1459639"/>
            <a:ext cx="10744200" cy="4751992"/>
          </a:xfrm>
        </p:spPr>
        <p:txBody>
          <a:bodyPr/>
          <a:lstStyle/>
          <a:p>
            <a:pPr>
              <a:spcBef>
                <a:spcPts val="2400"/>
              </a:spcBef>
            </a:pPr>
            <a:r>
              <a:rPr lang="en-US" dirty="0"/>
              <a:t>The second hit hypothesis model provides important opportunities for precision medicine and targeted therapy:</a:t>
            </a:r>
          </a:p>
          <a:p>
            <a:pPr lvl="1">
              <a:spcBef>
                <a:spcPts val="2400"/>
              </a:spcBef>
            </a:pPr>
            <a:r>
              <a:rPr lang="en-US" dirty="0"/>
              <a:t>i.e., no antiviral regimens with interferon should be administered to APOL1 high-risk carriers</a:t>
            </a:r>
          </a:p>
          <a:p>
            <a:pPr lvl="1">
              <a:spcBef>
                <a:spcPts val="2400"/>
              </a:spcBef>
            </a:pPr>
            <a:r>
              <a:rPr lang="en-US" dirty="0"/>
              <a:t>Given that the driver of gene expression is the inflammatory response, should we administer anti-cytokine therapy and IL-6 blockers to APOL1 high-risk patients? What about IL1ra since the NLRP3 inflammasome is part of the mechanism?</a:t>
            </a:r>
          </a:p>
          <a:p>
            <a:pPr lvl="1">
              <a:spcBef>
                <a:spcPts val="2400"/>
              </a:spcBef>
            </a:pPr>
            <a:r>
              <a:rPr lang="en-US" dirty="0"/>
              <a:t>Can APOL1 blockers and inhibitors can be used in this disease model in the future?</a:t>
            </a:r>
          </a:p>
          <a:p>
            <a:pPr lvl="1">
              <a:spcBef>
                <a:spcPts val="2400"/>
              </a:spcBef>
            </a:pPr>
            <a:r>
              <a:rPr lang="en-US" dirty="0"/>
              <a:t>Can we extrapolate these findings to AKI in the ICU setting when there is an extensive inflammatory response i.e., sepsis and other settings?</a:t>
            </a:r>
          </a:p>
          <a:p>
            <a:pPr>
              <a:spcBef>
                <a:spcPts val="2400"/>
              </a:spcBef>
            </a:pPr>
            <a:endParaRPr lang="en-US" dirty="0"/>
          </a:p>
          <a:p>
            <a:pPr>
              <a:spcBef>
                <a:spcPts val="2400"/>
              </a:spcBef>
            </a:pPr>
            <a:endParaRPr lang="en-US" dirty="0"/>
          </a:p>
        </p:txBody>
      </p:sp>
      <p:sp>
        <p:nvSpPr>
          <p:cNvPr id="10" name="Footer Placeholder 9">
            <a:extLst>
              <a:ext uri="{FF2B5EF4-FFF2-40B4-BE49-F238E27FC236}">
                <a16:creationId xmlns:a16="http://schemas.microsoft.com/office/drawing/2014/main" id="{6F24DF82-E23F-FF71-3C83-A4E72136EABE}"/>
              </a:ext>
            </a:extLst>
          </p:cNvPr>
          <p:cNvSpPr>
            <a:spLocks noGrp="1"/>
          </p:cNvSpPr>
          <p:nvPr>
            <p:ph type="ftr" sz="quarter" idx="3"/>
          </p:nvPr>
        </p:nvSpPr>
        <p:spPr/>
        <p:txBody>
          <a:bodyPr/>
          <a:lstStyle/>
          <a:p>
            <a:r>
              <a:rPr lang="en-US" dirty="0"/>
              <a:t>ICU, intensive care unit. </a:t>
            </a:r>
          </a:p>
        </p:txBody>
      </p:sp>
    </p:spTree>
    <p:extLst>
      <p:ext uri="{BB962C8B-B14F-4D97-AF65-F5344CB8AC3E}">
        <p14:creationId xmlns:p14="http://schemas.microsoft.com/office/powerpoint/2010/main" val="28006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66FDCA-DB51-4B84-AA2C-18BAB97F9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125" y="4291392"/>
            <a:ext cx="6539681" cy="1989370"/>
          </a:xfrm>
          <a:prstGeom prst="rect">
            <a:avLst/>
          </a:prstGeom>
        </p:spPr>
      </p:pic>
      <p:sp>
        <p:nvSpPr>
          <p:cNvPr id="2" name="Footer Placeholder 1">
            <a:extLst>
              <a:ext uri="{FF2B5EF4-FFF2-40B4-BE49-F238E27FC236}">
                <a16:creationId xmlns:a16="http://schemas.microsoft.com/office/drawing/2014/main" id="{69569470-EA42-3019-DB60-3C4351576C8D}"/>
              </a:ext>
            </a:extLst>
          </p:cNvPr>
          <p:cNvSpPr>
            <a:spLocks noGrp="1"/>
          </p:cNvSpPr>
          <p:nvPr>
            <p:ph type="ftr" sz="quarter" idx="3"/>
          </p:nvPr>
        </p:nvSpPr>
        <p:spPr/>
        <p:txBody>
          <a:bodyPr/>
          <a:lstStyle/>
          <a:p>
            <a:r>
              <a:rPr lang="en-US" dirty="0"/>
              <a:t>AA, African American; CI, confidence interval; </a:t>
            </a:r>
            <a:r>
              <a:rPr lang="en-US" dirty="0" err="1"/>
              <a:t>mtDNA</a:t>
            </a:r>
            <a:r>
              <a:rPr lang="en-US" dirty="0"/>
              <a:t>, mitochondrial DNA; SIRS, systemic inflammatory response syndrome. </a:t>
            </a:r>
          </a:p>
          <a:p>
            <a:r>
              <a:rPr lang="en-US" dirty="0"/>
              <a:t>Wu J, et al. </a:t>
            </a:r>
            <a:r>
              <a:rPr lang="en-US" i="1" dirty="0"/>
              <a:t>Immunity. </a:t>
            </a:r>
            <a:r>
              <a:rPr lang="en-US" dirty="0"/>
              <a:t>2021;54(11):2632-49.e6. </a:t>
            </a:r>
          </a:p>
        </p:txBody>
      </p:sp>
      <p:grpSp>
        <p:nvGrpSpPr>
          <p:cNvPr id="5" name="Group 4">
            <a:extLst>
              <a:ext uri="{FF2B5EF4-FFF2-40B4-BE49-F238E27FC236}">
                <a16:creationId xmlns:a16="http://schemas.microsoft.com/office/drawing/2014/main" id="{777E17DB-65ED-755B-84E2-94AEDEED95D1}"/>
              </a:ext>
            </a:extLst>
          </p:cNvPr>
          <p:cNvGrpSpPr/>
          <p:nvPr/>
        </p:nvGrpSpPr>
        <p:grpSpPr>
          <a:xfrm>
            <a:off x="2512689" y="215632"/>
            <a:ext cx="7135886" cy="4104491"/>
            <a:chOff x="2512689" y="215632"/>
            <a:chExt cx="7135886" cy="4104491"/>
          </a:xfrm>
        </p:grpSpPr>
        <p:sp>
          <p:nvSpPr>
            <p:cNvPr id="11" name="AutoShape 2" descr="Image result for katalyn susztak">
              <a:extLst>
                <a:ext uri="{FF2B5EF4-FFF2-40B4-BE49-F238E27FC236}">
                  <a16:creationId xmlns:a16="http://schemas.microsoft.com/office/drawing/2014/main" id="{98BFD6C0-4C27-44B3-A560-6E05988D66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4A221D76-8F00-4375-9AC6-1B62250C4A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5525" y="238812"/>
              <a:ext cx="7103050" cy="4081311"/>
            </a:xfrm>
            <a:prstGeom prst="rect">
              <a:avLst/>
            </a:prstGeom>
          </p:spPr>
        </p:pic>
        <p:sp>
          <p:nvSpPr>
            <p:cNvPr id="4" name="Rectangle 3">
              <a:extLst>
                <a:ext uri="{FF2B5EF4-FFF2-40B4-BE49-F238E27FC236}">
                  <a16:creationId xmlns:a16="http://schemas.microsoft.com/office/drawing/2014/main" id="{B9AC5E5A-4785-D4D4-ECF5-2F27355E19DE}"/>
                </a:ext>
              </a:extLst>
            </p:cNvPr>
            <p:cNvSpPr/>
            <p:nvPr/>
          </p:nvSpPr>
          <p:spPr>
            <a:xfrm>
              <a:off x="2543425" y="238812"/>
              <a:ext cx="868286" cy="23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C6D7B3-013E-C83D-48DA-F51D6CB85357}"/>
                </a:ext>
              </a:extLst>
            </p:cNvPr>
            <p:cNvSpPr txBox="1"/>
            <p:nvPr/>
          </p:nvSpPr>
          <p:spPr>
            <a:xfrm>
              <a:off x="2512689" y="215632"/>
              <a:ext cx="936475" cy="338554"/>
            </a:xfrm>
            <a:prstGeom prst="rect">
              <a:avLst/>
            </a:prstGeom>
            <a:noFill/>
          </p:spPr>
          <p:txBody>
            <a:bodyPr wrap="none" rtlCol="0">
              <a:spAutoFit/>
            </a:bodyPr>
            <a:lstStyle/>
            <a:p>
              <a:r>
                <a:rPr lang="en-US" sz="1600" i="1" dirty="0">
                  <a:solidFill>
                    <a:srgbClr val="000000"/>
                  </a:solidFill>
                  <a:latin typeface="Arial Black" panose="020B0A04020102020204" pitchFamily="34" charset="0"/>
                </a:rPr>
                <a:t>APOL1</a:t>
              </a:r>
            </a:p>
          </p:txBody>
        </p:sp>
      </p:grpSp>
    </p:spTree>
    <p:extLst>
      <p:ext uri="{BB962C8B-B14F-4D97-AF65-F5344CB8AC3E}">
        <p14:creationId xmlns:p14="http://schemas.microsoft.com/office/powerpoint/2010/main" val="352276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B516-137A-44D4-A9FA-CF4773A44DA1}"/>
              </a:ext>
            </a:extLst>
          </p:cNvPr>
          <p:cNvSpPr>
            <a:spLocks noGrp="1"/>
          </p:cNvSpPr>
          <p:nvPr>
            <p:ph type="title"/>
          </p:nvPr>
        </p:nvSpPr>
        <p:spPr>
          <a:xfrm>
            <a:off x="609600" y="59520"/>
            <a:ext cx="10744200" cy="1147276"/>
          </a:xfrm>
        </p:spPr>
        <p:txBody>
          <a:bodyPr>
            <a:normAutofit/>
          </a:bodyPr>
          <a:lstStyle/>
          <a:p>
            <a:r>
              <a:rPr lang="en-US" sz="2800" i="1" dirty="0"/>
              <a:t>APOL1</a:t>
            </a:r>
            <a:r>
              <a:rPr lang="en-US" sz="2800" dirty="0"/>
              <a:t> Risk Alleles Are Associated With Higher SBP and Earlier Hypertension Diagnosis in Young AAs</a:t>
            </a:r>
          </a:p>
        </p:txBody>
      </p:sp>
      <p:pic>
        <p:nvPicPr>
          <p:cNvPr id="5" name="Content Placeholder 4" descr="Diagram&#10;&#10;Description automatically generated">
            <a:extLst>
              <a:ext uri="{FF2B5EF4-FFF2-40B4-BE49-F238E27FC236}">
                <a16:creationId xmlns:a16="http://schemas.microsoft.com/office/drawing/2014/main" id="{354743C5-4949-412B-8E5D-735E7ED9731F}"/>
              </a:ext>
            </a:extLst>
          </p:cNvPr>
          <p:cNvPicPr>
            <a:picLocks noGrp="1" noChangeAspect="1"/>
          </p:cNvPicPr>
          <p:nvPr>
            <p:ph idx="4294967295"/>
          </p:nvPr>
        </p:nvPicPr>
        <p:blipFill>
          <a:blip r:embed="rId3" cstate="email">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a:ext>
            </a:extLst>
          </a:blip>
          <a:stretch>
            <a:fillRect/>
          </a:stretch>
        </p:blipFill>
        <p:spPr>
          <a:xfrm>
            <a:off x="5449756" y="1829772"/>
            <a:ext cx="5727700" cy="4351338"/>
          </a:xfrm>
        </p:spPr>
      </p:pic>
      <p:pic>
        <p:nvPicPr>
          <p:cNvPr id="8" name="Picture 7" descr="Chart&#10;&#10;Description automatically generated">
            <a:extLst>
              <a:ext uri="{FF2B5EF4-FFF2-40B4-BE49-F238E27FC236}">
                <a16:creationId xmlns:a16="http://schemas.microsoft.com/office/drawing/2014/main" id="{3F94F3C4-89B7-4379-9019-561528CDA8B7}"/>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1298848" y="1148420"/>
            <a:ext cx="2746934" cy="5265666"/>
          </a:xfrm>
          <a:prstGeom prst="rect">
            <a:avLst/>
          </a:prstGeom>
        </p:spPr>
      </p:pic>
      <p:sp>
        <p:nvSpPr>
          <p:cNvPr id="13" name="TextBox 12">
            <a:extLst>
              <a:ext uri="{FF2B5EF4-FFF2-40B4-BE49-F238E27FC236}">
                <a16:creationId xmlns:a16="http://schemas.microsoft.com/office/drawing/2014/main" id="{E687F94A-2DB7-409D-A79F-E1BCE3DBCDC5}"/>
              </a:ext>
            </a:extLst>
          </p:cNvPr>
          <p:cNvSpPr txBox="1"/>
          <p:nvPr/>
        </p:nvSpPr>
        <p:spPr>
          <a:xfrm>
            <a:off x="4735030" y="1144457"/>
            <a:ext cx="7157152" cy="523220"/>
          </a:xfrm>
          <a:prstGeom prst="rect">
            <a:avLst/>
          </a:prstGeom>
          <a:noFill/>
        </p:spPr>
        <p:txBody>
          <a:bodyPr wrap="none" rtlCol="0">
            <a:spAutoFit/>
          </a:bodyPr>
          <a:lstStyle/>
          <a:p>
            <a:r>
              <a:rPr lang="en-US" sz="1400" dirty="0"/>
              <a:t>The discovery cohort included 5,204 AA participants from Mount Sinai’s </a:t>
            </a:r>
            <a:r>
              <a:rPr lang="en-US" sz="1400" dirty="0" err="1"/>
              <a:t>BioMe</a:t>
            </a:r>
            <a:r>
              <a:rPr lang="en-US" sz="1400" dirty="0"/>
              <a:t> biobank. </a:t>
            </a:r>
          </a:p>
          <a:p>
            <a:r>
              <a:rPr lang="en-US" sz="1400" dirty="0"/>
              <a:t>Replication additional </a:t>
            </a:r>
            <a:r>
              <a:rPr lang="en-US" sz="1400" dirty="0" err="1"/>
              <a:t>BioMe</a:t>
            </a:r>
            <a:r>
              <a:rPr lang="en-US" sz="1400" dirty="0"/>
              <a:t> (n = 1,623), BioVU (n = 1,809), </a:t>
            </a:r>
            <a:r>
              <a:rPr lang="en-US" sz="1400" dirty="0" err="1"/>
              <a:t>NUgene</a:t>
            </a:r>
            <a:r>
              <a:rPr lang="en-US" sz="1400" dirty="0"/>
              <a:t> (n = 567)</a:t>
            </a:r>
          </a:p>
        </p:txBody>
      </p:sp>
      <p:sp>
        <p:nvSpPr>
          <p:cNvPr id="14" name="TextBox 13">
            <a:extLst>
              <a:ext uri="{FF2B5EF4-FFF2-40B4-BE49-F238E27FC236}">
                <a16:creationId xmlns:a16="http://schemas.microsoft.com/office/drawing/2014/main" id="{40C80BAB-6EDC-4F66-B951-86599E57D360}"/>
              </a:ext>
            </a:extLst>
          </p:cNvPr>
          <p:cNvSpPr txBox="1"/>
          <p:nvPr/>
        </p:nvSpPr>
        <p:spPr>
          <a:xfrm>
            <a:off x="2765749" y="2215662"/>
            <a:ext cx="2047292" cy="307777"/>
          </a:xfrm>
          <a:prstGeom prst="rect">
            <a:avLst/>
          </a:prstGeom>
          <a:noFill/>
        </p:spPr>
        <p:txBody>
          <a:bodyPr wrap="none" rtlCol="0">
            <a:spAutoFit/>
          </a:bodyPr>
          <a:lstStyle/>
          <a:p>
            <a:r>
              <a:rPr lang="en-US" sz="1400" dirty="0"/>
              <a:t>SBP (</a:t>
            </a:r>
            <a:r>
              <a:rPr lang="en-US" sz="1400" dirty="0" err="1"/>
              <a:t>p</a:t>
            </a:r>
            <a:r>
              <a:rPr lang="en-US" sz="1400" baseline="-25000" dirty="0" err="1"/>
              <a:t>com</a:t>
            </a:r>
            <a:r>
              <a:rPr lang="en-US" sz="1400" dirty="0"/>
              <a:t> = 7.0 × 10</a:t>
            </a:r>
            <a:r>
              <a:rPr lang="en-US" sz="1400" baseline="30000" dirty="0"/>
              <a:t>-8</a:t>
            </a:r>
            <a:r>
              <a:rPr lang="en-US" sz="1400" dirty="0"/>
              <a:t>) </a:t>
            </a:r>
          </a:p>
        </p:txBody>
      </p:sp>
      <p:sp>
        <p:nvSpPr>
          <p:cNvPr id="15" name="TextBox 14">
            <a:extLst>
              <a:ext uri="{FF2B5EF4-FFF2-40B4-BE49-F238E27FC236}">
                <a16:creationId xmlns:a16="http://schemas.microsoft.com/office/drawing/2014/main" id="{C24F1AE8-3FA8-4189-8384-5CC1A2B52FA1}"/>
              </a:ext>
            </a:extLst>
          </p:cNvPr>
          <p:cNvSpPr txBox="1"/>
          <p:nvPr/>
        </p:nvSpPr>
        <p:spPr>
          <a:xfrm>
            <a:off x="2740349" y="3851553"/>
            <a:ext cx="2056910" cy="307777"/>
          </a:xfrm>
          <a:prstGeom prst="rect">
            <a:avLst/>
          </a:prstGeom>
          <a:noFill/>
        </p:spPr>
        <p:txBody>
          <a:bodyPr wrap="none" rtlCol="0">
            <a:spAutoFit/>
          </a:bodyPr>
          <a:lstStyle/>
          <a:p>
            <a:r>
              <a:rPr lang="en-US" sz="1400" dirty="0"/>
              <a:t>DBP (</a:t>
            </a:r>
            <a:r>
              <a:rPr lang="en-US" sz="1400" dirty="0" err="1"/>
              <a:t>p</a:t>
            </a:r>
            <a:r>
              <a:rPr lang="en-US" sz="1400" baseline="-25000" dirty="0" err="1"/>
              <a:t>com</a:t>
            </a:r>
            <a:r>
              <a:rPr lang="en-US" sz="1400" dirty="0"/>
              <a:t> = 2.8 × 10</a:t>
            </a:r>
            <a:r>
              <a:rPr lang="en-US" sz="1400" baseline="30000" dirty="0"/>
              <a:t>-4</a:t>
            </a:r>
            <a:r>
              <a:rPr lang="en-US" sz="1400" dirty="0"/>
              <a:t>).</a:t>
            </a:r>
          </a:p>
        </p:txBody>
      </p:sp>
      <p:sp>
        <p:nvSpPr>
          <p:cNvPr id="16" name="TextBox 15">
            <a:extLst>
              <a:ext uri="{FF2B5EF4-FFF2-40B4-BE49-F238E27FC236}">
                <a16:creationId xmlns:a16="http://schemas.microsoft.com/office/drawing/2014/main" id="{B53BFCFA-3323-40EE-9E88-067A8DE2BCDB}"/>
              </a:ext>
            </a:extLst>
          </p:cNvPr>
          <p:cNvSpPr txBox="1"/>
          <p:nvPr/>
        </p:nvSpPr>
        <p:spPr>
          <a:xfrm>
            <a:off x="2779041" y="1956642"/>
            <a:ext cx="1409360" cy="307777"/>
          </a:xfrm>
          <a:prstGeom prst="rect">
            <a:avLst/>
          </a:prstGeom>
          <a:noFill/>
        </p:spPr>
        <p:txBody>
          <a:bodyPr wrap="none" rtlCol="0">
            <a:spAutoFit/>
          </a:bodyPr>
          <a:lstStyle/>
          <a:p>
            <a:r>
              <a:rPr lang="en-US" sz="1400" dirty="0"/>
              <a:t>Additive model </a:t>
            </a:r>
          </a:p>
        </p:txBody>
      </p:sp>
      <p:sp>
        <p:nvSpPr>
          <p:cNvPr id="17" name="TextBox 16">
            <a:extLst>
              <a:ext uri="{FF2B5EF4-FFF2-40B4-BE49-F238E27FC236}">
                <a16:creationId xmlns:a16="http://schemas.microsoft.com/office/drawing/2014/main" id="{0B079E37-DE27-4542-9CD2-FD3B92531301}"/>
              </a:ext>
            </a:extLst>
          </p:cNvPr>
          <p:cNvSpPr txBox="1"/>
          <p:nvPr/>
        </p:nvSpPr>
        <p:spPr>
          <a:xfrm>
            <a:off x="2757246" y="3593861"/>
            <a:ext cx="1409360" cy="307777"/>
          </a:xfrm>
          <a:prstGeom prst="rect">
            <a:avLst/>
          </a:prstGeom>
          <a:noFill/>
        </p:spPr>
        <p:txBody>
          <a:bodyPr wrap="none" rtlCol="0">
            <a:spAutoFit/>
          </a:bodyPr>
          <a:lstStyle/>
          <a:p>
            <a:r>
              <a:rPr lang="en-US" sz="1400" dirty="0"/>
              <a:t>Additive model </a:t>
            </a:r>
          </a:p>
        </p:txBody>
      </p:sp>
      <p:sp>
        <p:nvSpPr>
          <p:cNvPr id="4" name="Footer Placeholder 3">
            <a:extLst>
              <a:ext uri="{FF2B5EF4-FFF2-40B4-BE49-F238E27FC236}">
                <a16:creationId xmlns:a16="http://schemas.microsoft.com/office/drawing/2014/main" id="{9C8A5F62-D389-2512-E374-554C36283F69}"/>
              </a:ext>
            </a:extLst>
          </p:cNvPr>
          <p:cNvSpPr>
            <a:spLocks noGrp="1"/>
          </p:cNvSpPr>
          <p:nvPr>
            <p:ph type="ftr" sz="quarter" idx="3"/>
          </p:nvPr>
        </p:nvSpPr>
        <p:spPr/>
        <p:txBody>
          <a:bodyPr/>
          <a:lstStyle/>
          <a:p>
            <a:r>
              <a:rPr lang="en-US" dirty="0" err="1"/>
              <a:t>DBP</a:t>
            </a:r>
            <a:r>
              <a:rPr lang="en-US" dirty="0"/>
              <a:t>, diastolic blood pressure; SBP, systolic blood pressure. </a:t>
            </a:r>
          </a:p>
          <a:p>
            <a:r>
              <a:rPr lang="en-US" dirty="0"/>
              <a:t>Nadkarni </a:t>
            </a:r>
            <a:r>
              <a:rPr lang="en-US" dirty="0" err="1"/>
              <a:t>GN</a:t>
            </a:r>
            <a:r>
              <a:rPr lang="en-US" dirty="0"/>
              <a:t>, et al. </a:t>
            </a:r>
            <a:r>
              <a:rPr lang="en-US" i="1" dirty="0"/>
              <a:t>J Am Coll </a:t>
            </a:r>
            <a:r>
              <a:rPr lang="en-US" i="1" dirty="0" err="1"/>
              <a:t>Cardiol</a:t>
            </a:r>
            <a:r>
              <a:rPr lang="en-US" i="1" dirty="0"/>
              <a:t>. </a:t>
            </a:r>
            <a:r>
              <a:rPr lang="en-US" dirty="0"/>
              <a:t>2017;69(12):1564-74. </a:t>
            </a:r>
          </a:p>
        </p:txBody>
      </p:sp>
    </p:spTree>
    <p:extLst>
      <p:ext uri="{BB962C8B-B14F-4D97-AF65-F5344CB8AC3E}">
        <p14:creationId xmlns:p14="http://schemas.microsoft.com/office/powerpoint/2010/main" val="270895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CB21-9C8C-44A4-A2C9-9445F65675EE}"/>
              </a:ext>
            </a:extLst>
          </p:cNvPr>
          <p:cNvSpPr>
            <a:spLocks noGrp="1"/>
          </p:cNvSpPr>
          <p:nvPr>
            <p:ph type="title"/>
          </p:nvPr>
        </p:nvSpPr>
        <p:spPr/>
        <p:txBody>
          <a:bodyPr>
            <a:normAutofit/>
          </a:bodyPr>
          <a:lstStyle/>
          <a:p>
            <a:r>
              <a:rPr lang="en-US" dirty="0">
                <a:latin typeface="+mn-lt"/>
              </a:rPr>
              <a:t>Gene</a:t>
            </a:r>
            <a:r>
              <a:rPr lang="en-US" strike="sngStrike" dirty="0">
                <a:latin typeface="+mn-lt"/>
              </a:rPr>
              <a:t>-</a:t>
            </a:r>
            <a:r>
              <a:rPr lang="en-US" dirty="0">
                <a:latin typeface="+mn-lt"/>
              </a:rPr>
              <a:t>Gene Interactions: Are There Other </a:t>
            </a:r>
            <a:r>
              <a:rPr lang="en-US" i="1" dirty="0">
                <a:latin typeface="+mn-lt"/>
              </a:rPr>
              <a:t>APOL1</a:t>
            </a:r>
            <a:r>
              <a:rPr lang="en-US" dirty="0">
                <a:latin typeface="+mn-lt"/>
              </a:rPr>
              <a:t> Protein-Altering Mutations?</a:t>
            </a:r>
          </a:p>
        </p:txBody>
      </p:sp>
      <p:pic>
        <p:nvPicPr>
          <p:cNvPr id="7" name="Picture 6" descr="Graphical user interface, text, application&#10;&#10;Description automatically generated">
            <a:extLst>
              <a:ext uri="{FF2B5EF4-FFF2-40B4-BE49-F238E27FC236}">
                <a16:creationId xmlns:a16="http://schemas.microsoft.com/office/drawing/2014/main" id="{BB3BE63F-4AC5-4678-8CA0-91CE468140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58" y="1655964"/>
            <a:ext cx="6366867" cy="1938136"/>
          </a:xfrm>
          <a:prstGeom prst="rect">
            <a:avLst/>
          </a:prstGeom>
        </p:spPr>
      </p:pic>
      <p:pic>
        <p:nvPicPr>
          <p:cNvPr id="6" name="Picture 5">
            <a:extLst>
              <a:ext uri="{FF2B5EF4-FFF2-40B4-BE49-F238E27FC236}">
                <a16:creationId xmlns:a16="http://schemas.microsoft.com/office/drawing/2014/main" id="{C38C0B1B-EB65-4712-8858-996CF44568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8099" y="2047307"/>
            <a:ext cx="3692305" cy="3609518"/>
          </a:xfrm>
          <a:prstGeom prst="rect">
            <a:avLst/>
          </a:prstGeom>
        </p:spPr>
      </p:pic>
      <p:sp>
        <p:nvSpPr>
          <p:cNvPr id="8" name="Rectangle 7">
            <a:extLst>
              <a:ext uri="{FF2B5EF4-FFF2-40B4-BE49-F238E27FC236}">
                <a16:creationId xmlns:a16="http://schemas.microsoft.com/office/drawing/2014/main" id="{89474BFF-A45B-444E-A4A7-9128066B2DDF}"/>
              </a:ext>
            </a:extLst>
          </p:cNvPr>
          <p:cNvSpPr/>
          <p:nvPr/>
        </p:nvSpPr>
        <p:spPr>
          <a:xfrm>
            <a:off x="10025084" y="1523071"/>
            <a:ext cx="561831" cy="4301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B4D217-3035-4DD7-9817-640A74218785}"/>
              </a:ext>
            </a:extLst>
          </p:cNvPr>
          <p:cNvSpPr/>
          <p:nvPr/>
        </p:nvSpPr>
        <p:spPr>
          <a:xfrm>
            <a:off x="10586915" y="1523070"/>
            <a:ext cx="561831" cy="42944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BE8C21-C320-4540-AA32-E5D3698967D8}"/>
              </a:ext>
            </a:extLst>
          </p:cNvPr>
          <p:cNvSpPr txBox="1"/>
          <p:nvPr/>
        </p:nvSpPr>
        <p:spPr>
          <a:xfrm>
            <a:off x="10641646" y="1562473"/>
            <a:ext cx="492443" cy="369332"/>
          </a:xfrm>
          <a:prstGeom prst="rect">
            <a:avLst/>
          </a:prstGeom>
          <a:noFill/>
        </p:spPr>
        <p:txBody>
          <a:bodyPr wrap="none" rtlCol="0">
            <a:spAutoFit/>
          </a:bodyPr>
          <a:lstStyle/>
          <a:p>
            <a:r>
              <a:rPr lang="en-US" b="1" dirty="0">
                <a:solidFill>
                  <a:srgbClr val="0070C0"/>
                </a:solidFill>
              </a:rPr>
              <a:t>G2</a:t>
            </a:r>
          </a:p>
        </p:txBody>
      </p:sp>
      <p:sp>
        <p:nvSpPr>
          <p:cNvPr id="10" name="TextBox 9">
            <a:extLst>
              <a:ext uri="{FF2B5EF4-FFF2-40B4-BE49-F238E27FC236}">
                <a16:creationId xmlns:a16="http://schemas.microsoft.com/office/drawing/2014/main" id="{DCE5E441-9AC4-46E1-8936-407445A42602}"/>
              </a:ext>
            </a:extLst>
          </p:cNvPr>
          <p:cNvSpPr txBox="1"/>
          <p:nvPr/>
        </p:nvSpPr>
        <p:spPr>
          <a:xfrm>
            <a:off x="10091950" y="1562473"/>
            <a:ext cx="492443" cy="369332"/>
          </a:xfrm>
          <a:prstGeom prst="rect">
            <a:avLst/>
          </a:prstGeom>
          <a:noFill/>
        </p:spPr>
        <p:txBody>
          <a:bodyPr wrap="none" rtlCol="0">
            <a:spAutoFit/>
          </a:bodyPr>
          <a:lstStyle/>
          <a:p>
            <a:r>
              <a:rPr lang="en-US" b="1" dirty="0">
                <a:solidFill>
                  <a:srgbClr val="FF0000"/>
                </a:solidFill>
              </a:rPr>
              <a:t>G1</a:t>
            </a:r>
          </a:p>
        </p:txBody>
      </p:sp>
      <p:sp>
        <p:nvSpPr>
          <p:cNvPr id="4" name="Left Brace 3">
            <a:extLst>
              <a:ext uri="{FF2B5EF4-FFF2-40B4-BE49-F238E27FC236}">
                <a16:creationId xmlns:a16="http://schemas.microsoft.com/office/drawing/2014/main" id="{6433F26A-1CD5-074D-DAE7-45FA6041885E}"/>
              </a:ext>
            </a:extLst>
          </p:cNvPr>
          <p:cNvSpPr/>
          <p:nvPr/>
        </p:nvSpPr>
        <p:spPr>
          <a:xfrm rot="5400000">
            <a:off x="8662849" y="814760"/>
            <a:ext cx="331350" cy="23128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tar: 5 Points 10">
            <a:extLst>
              <a:ext uri="{FF2B5EF4-FFF2-40B4-BE49-F238E27FC236}">
                <a16:creationId xmlns:a16="http://schemas.microsoft.com/office/drawing/2014/main" id="{96BEEF81-24A1-1485-3350-BDF03E5C9C21}"/>
              </a:ext>
            </a:extLst>
          </p:cNvPr>
          <p:cNvSpPr/>
          <p:nvPr/>
        </p:nvSpPr>
        <p:spPr>
          <a:xfrm>
            <a:off x="8745398" y="1614564"/>
            <a:ext cx="166251" cy="115106"/>
          </a:xfrm>
          <a:prstGeom prst="star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2" name="Footer Placeholder 11">
            <a:extLst>
              <a:ext uri="{FF2B5EF4-FFF2-40B4-BE49-F238E27FC236}">
                <a16:creationId xmlns:a16="http://schemas.microsoft.com/office/drawing/2014/main" id="{A66034B5-B778-4FF9-D9F8-2942EECAB141}"/>
              </a:ext>
            </a:extLst>
          </p:cNvPr>
          <p:cNvSpPr>
            <a:spLocks noGrp="1"/>
          </p:cNvSpPr>
          <p:nvPr>
            <p:ph type="ftr" sz="quarter" idx="3"/>
          </p:nvPr>
        </p:nvSpPr>
        <p:spPr/>
        <p:txBody>
          <a:bodyPr/>
          <a:lstStyle/>
          <a:p>
            <a:r>
              <a:rPr lang="fr-FR" dirty="0"/>
              <a:t>Thomson R, et al. </a:t>
            </a:r>
            <a:r>
              <a:rPr lang="fr-FR" i="1" dirty="0"/>
              <a:t>Proc </a:t>
            </a:r>
            <a:r>
              <a:rPr lang="fr-FR" i="1" dirty="0" err="1"/>
              <a:t>Natl</a:t>
            </a:r>
            <a:r>
              <a:rPr lang="fr-FR" i="1" dirty="0"/>
              <a:t> </a:t>
            </a:r>
            <a:r>
              <a:rPr lang="fr-FR" i="1" dirty="0" err="1"/>
              <a:t>Acad</a:t>
            </a:r>
            <a:r>
              <a:rPr lang="fr-FR" i="1" dirty="0"/>
              <a:t> </a:t>
            </a:r>
            <a:r>
              <a:rPr lang="fr-FR" i="1" dirty="0" err="1"/>
              <a:t>Sci</a:t>
            </a:r>
            <a:r>
              <a:rPr lang="fr-FR" i="1" dirty="0"/>
              <a:t>. </a:t>
            </a:r>
            <a:r>
              <a:rPr lang="fr-FR" dirty="0"/>
              <a:t>2014;111(20):E2130-39. </a:t>
            </a:r>
          </a:p>
        </p:txBody>
      </p:sp>
    </p:spTree>
    <p:extLst>
      <p:ext uri="{BB962C8B-B14F-4D97-AF65-F5344CB8AC3E}">
        <p14:creationId xmlns:p14="http://schemas.microsoft.com/office/powerpoint/2010/main" val="324574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BF3358-CF71-B8E5-69A9-33B74AFD99CF}"/>
              </a:ext>
            </a:extLst>
          </p:cNvPr>
          <p:cNvGrpSpPr/>
          <p:nvPr/>
        </p:nvGrpSpPr>
        <p:grpSpPr>
          <a:xfrm>
            <a:off x="3619500" y="1476997"/>
            <a:ext cx="4441049" cy="5100418"/>
            <a:chOff x="4078717" y="1585356"/>
            <a:chExt cx="3476588" cy="3992762"/>
          </a:xfrm>
        </p:grpSpPr>
        <p:pic>
          <p:nvPicPr>
            <p:cNvPr id="12" name="Picture 11" descr="Chart, scatter chart&#10;&#10;Description automatically generated">
              <a:extLst>
                <a:ext uri="{FF2B5EF4-FFF2-40B4-BE49-F238E27FC236}">
                  <a16:creationId xmlns:a16="http://schemas.microsoft.com/office/drawing/2014/main" id="{9201344E-B855-4D8A-9342-F2FBD85FB7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078717" y="1585356"/>
              <a:ext cx="3476588" cy="3992762"/>
            </a:xfrm>
            <a:prstGeom prst="rect">
              <a:avLst/>
            </a:prstGeom>
          </p:spPr>
        </p:pic>
        <p:sp>
          <p:nvSpPr>
            <p:cNvPr id="8" name="Rectangle 7">
              <a:extLst>
                <a:ext uri="{FF2B5EF4-FFF2-40B4-BE49-F238E27FC236}">
                  <a16:creationId xmlns:a16="http://schemas.microsoft.com/office/drawing/2014/main" id="{8271F158-2CBA-42B6-AEFE-FADED8D9863C}"/>
                </a:ext>
              </a:extLst>
            </p:cNvPr>
            <p:cNvSpPr/>
            <p:nvPr/>
          </p:nvSpPr>
          <p:spPr>
            <a:xfrm>
              <a:off x="6255353" y="2516078"/>
              <a:ext cx="459565" cy="112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ADB73027-48F0-4036-BFCF-53FA3C22CC4D}"/>
                </a:ext>
              </a:extLst>
            </p:cNvPr>
            <p:cNvSpPr/>
            <p:nvPr/>
          </p:nvSpPr>
          <p:spPr>
            <a:xfrm>
              <a:off x="5357446" y="1892507"/>
              <a:ext cx="459565" cy="11297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F76BE06B-ABCA-4CE8-A86F-97A02BCCED39}"/>
                </a:ext>
              </a:extLst>
            </p:cNvPr>
            <p:cNvCxnSpPr>
              <a:cxnSpLocks/>
            </p:cNvCxnSpPr>
            <p:nvPr/>
          </p:nvCxnSpPr>
          <p:spPr>
            <a:xfrm>
              <a:off x="4536831" y="4036077"/>
              <a:ext cx="30184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EAA79143-2EDD-6900-4DBC-8AD08D15C86D}"/>
              </a:ext>
            </a:extLst>
          </p:cNvPr>
          <p:cNvSpPr>
            <a:spLocks noGrp="1"/>
          </p:cNvSpPr>
          <p:nvPr>
            <p:ph type="title"/>
          </p:nvPr>
        </p:nvSpPr>
        <p:spPr/>
        <p:txBody>
          <a:bodyPr>
            <a:normAutofit/>
          </a:bodyPr>
          <a:lstStyle/>
          <a:p>
            <a:r>
              <a:rPr lang="en-US" dirty="0"/>
              <a:t>In Vitro Effect of Other </a:t>
            </a:r>
            <a:r>
              <a:rPr lang="en-US" i="1" dirty="0"/>
              <a:t>APOL1</a:t>
            </a:r>
            <a:r>
              <a:rPr lang="en-US" dirty="0"/>
              <a:t> Variants on Cytotoxicity in Immortalized Human Embryonic Kidney Cells</a:t>
            </a:r>
          </a:p>
        </p:txBody>
      </p:sp>
      <p:sp>
        <p:nvSpPr>
          <p:cNvPr id="4" name="Footer Placeholder 3">
            <a:extLst>
              <a:ext uri="{FF2B5EF4-FFF2-40B4-BE49-F238E27FC236}">
                <a16:creationId xmlns:a16="http://schemas.microsoft.com/office/drawing/2014/main" id="{A9E48E2F-6AD7-0757-4452-168A3DC4AEF3}"/>
              </a:ext>
            </a:extLst>
          </p:cNvPr>
          <p:cNvSpPr>
            <a:spLocks noGrp="1"/>
          </p:cNvSpPr>
          <p:nvPr>
            <p:ph type="ftr" sz="quarter" idx="3"/>
          </p:nvPr>
        </p:nvSpPr>
        <p:spPr/>
        <p:txBody>
          <a:bodyPr/>
          <a:lstStyle/>
          <a:p>
            <a:r>
              <a:rPr lang="da-DK" dirty="0"/>
              <a:t>Lannon H, et al. </a:t>
            </a:r>
            <a:r>
              <a:rPr lang="da-DK" i="1" dirty="0"/>
              <a:t>Kidney Int. </a:t>
            </a:r>
            <a:r>
              <a:rPr lang="da-DK" dirty="0"/>
              <a:t>2019;96(6):1303-07. </a:t>
            </a:r>
          </a:p>
        </p:txBody>
      </p:sp>
    </p:spTree>
    <p:extLst>
      <p:ext uri="{BB962C8B-B14F-4D97-AF65-F5344CB8AC3E}">
        <p14:creationId xmlns:p14="http://schemas.microsoft.com/office/powerpoint/2010/main" val="52894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6502436-7A69-467D-ABB4-1DDDCEA794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800" y="1463040"/>
            <a:ext cx="10299614" cy="4509268"/>
          </a:xfrm>
          <a:prstGeom prst="rect">
            <a:avLst/>
          </a:prstGeom>
        </p:spPr>
      </p:pic>
      <p:sp>
        <p:nvSpPr>
          <p:cNvPr id="2" name="Title 1">
            <a:extLst>
              <a:ext uri="{FF2B5EF4-FFF2-40B4-BE49-F238E27FC236}">
                <a16:creationId xmlns:a16="http://schemas.microsoft.com/office/drawing/2014/main" id="{2D14A2E0-3BDA-5B83-3B2E-409A398A2C00}"/>
              </a:ext>
            </a:extLst>
          </p:cNvPr>
          <p:cNvSpPr>
            <a:spLocks noGrp="1"/>
          </p:cNvSpPr>
          <p:nvPr>
            <p:ph type="title"/>
          </p:nvPr>
        </p:nvSpPr>
        <p:spPr/>
        <p:txBody>
          <a:bodyPr/>
          <a:lstStyle/>
          <a:p>
            <a:r>
              <a:rPr lang="en-US" i="1" dirty="0"/>
              <a:t>APOL1</a:t>
            </a:r>
            <a:r>
              <a:rPr lang="en-US" dirty="0"/>
              <a:t>: Gain of Function Mutation </a:t>
            </a:r>
          </a:p>
        </p:txBody>
      </p:sp>
      <p:sp>
        <p:nvSpPr>
          <p:cNvPr id="5" name="Footer Placeholder 4">
            <a:extLst>
              <a:ext uri="{FF2B5EF4-FFF2-40B4-BE49-F238E27FC236}">
                <a16:creationId xmlns:a16="http://schemas.microsoft.com/office/drawing/2014/main" id="{FFEE5793-A6DB-DD81-7E1C-6D0B6EE32517}"/>
              </a:ext>
            </a:extLst>
          </p:cNvPr>
          <p:cNvSpPr>
            <a:spLocks noGrp="1"/>
          </p:cNvSpPr>
          <p:nvPr>
            <p:ph type="ftr" sz="quarter" idx="3"/>
          </p:nvPr>
        </p:nvSpPr>
        <p:spPr>
          <a:xfrm>
            <a:off x="609601" y="6356350"/>
            <a:ext cx="4603844" cy="442131"/>
          </a:xfrm>
        </p:spPr>
        <p:txBody>
          <a:bodyPr/>
          <a:lstStyle/>
          <a:p>
            <a:r>
              <a:rPr lang="en-US" dirty="0"/>
              <a:t>E.R., endoplasmic reticulum.</a:t>
            </a:r>
          </a:p>
          <a:p>
            <a:r>
              <a:rPr lang="en-US" dirty="0"/>
              <a:t>Friedman DJ, et al. </a:t>
            </a:r>
            <a:r>
              <a:rPr lang="en-US" i="1" dirty="0"/>
              <a:t>Clin J Am Soc Nephrol. </a:t>
            </a:r>
            <a:r>
              <a:rPr lang="en-US" dirty="0"/>
              <a:t>2021;16(2):294-303.</a:t>
            </a:r>
          </a:p>
        </p:txBody>
      </p:sp>
      <p:sp>
        <p:nvSpPr>
          <p:cNvPr id="6" name="Footer Placeholder 4">
            <a:extLst>
              <a:ext uri="{FF2B5EF4-FFF2-40B4-BE49-F238E27FC236}">
                <a16:creationId xmlns:a16="http://schemas.microsoft.com/office/drawing/2014/main" id="{316D1F75-5A63-6C8F-197B-7EFCBBD58844}"/>
              </a:ext>
            </a:extLst>
          </p:cNvPr>
          <p:cNvSpPr txBox="1">
            <a:spLocks/>
          </p:cNvSpPr>
          <p:nvPr/>
        </p:nvSpPr>
        <p:spPr>
          <a:xfrm>
            <a:off x="6971162" y="6353957"/>
            <a:ext cx="4603844"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altLang="en-US" sz="1200" dirty="0">
                <a:latin typeface="Arial" panose="020B0604020202020204" pitchFamily="34" charset="0"/>
              </a:rPr>
              <a:t>©2021 by American Society of Nephrology</a:t>
            </a:r>
          </a:p>
        </p:txBody>
      </p:sp>
    </p:spTree>
    <p:extLst>
      <p:ext uri="{BB962C8B-B14F-4D97-AF65-F5344CB8AC3E}">
        <p14:creationId xmlns:p14="http://schemas.microsoft.com/office/powerpoint/2010/main" val="982971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AF04-387F-4903-9B73-EE5B8B7A506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041C79D-153A-4E32-9D9D-CFB29FBA2F3A}"/>
              </a:ext>
            </a:extLst>
          </p:cNvPr>
          <p:cNvSpPr>
            <a:spLocks noGrp="1"/>
          </p:cNvSpPr>
          <p:nvPr>
            <p:ph idx="1"/>
          </p:nvPr>
        </p:nvSpPr>
        <p:spPr>
          <a:xfrm>
            <a:off x="609600" y="1387878"/>
            <a:ext cx="10744200" cy="4971979"/>
          </a:xfrm>
        </p:spPr>
        <p:txBody>
          <a:bodyPr/>
          <a:lstStyle/>
          <a:p>
            <a:pPr>
              <a:spcBef>
                <a:spcPts val="1800"/>
              </a:spcBef>
            </a:pPr>
            <a:r>
              <a:rPr lang="en-US" i="1" dirty="0"/>
              <a:t>APOL1</a:t>
            </a:r>
            <a:r>
              <a:rPr lang="en-US" dirty="0"/>
              <a:t> HR genotype is common, affecting ~12-14% of individuals with African ancestry</a:t>
            </a:r>
          </a:p>
          <a:p>
            <a:pPr>
              <a:spcBef>
                <a:spcPts val="1800"/>
              </a:spcBef>
            </a:pPr>
            <a:r>
              <a:rPr lang="en-US" i="1" dirty="0"/>
              <a:t>APOL1</a:t>
            </a:r>
            <a:r>
              <a:rPr lang="en-US" dirty="0"/>
              <a:t> HR variants explain a significant proportion of the excess risk of ESRD in the African American population in the US</a:t>
            </a:r>
          </a:p>
          <a:p>
            <a:pPr>
              <a:spcBef>
                <a:spcPts val="1800"/>
              </a:spcBef>
            </a:pPr>
            <a:r>
              <a:rPr lang="en-US" dirty="0"/>
              <a:t>Not all individuals with the </a:t>
            </a:r>
            <a:r>
              <a:rPr lang="en-US" i="1" dirty="0"/>
              <a:t>APOL1</a:t>
            </a:r>
            <a:r>
              <a:rPr lang="en-US" dirty="0"/>
              <a:t> HR genotype will develop kidney disease, substantiating the second hit hypothesis</a:t>
            </a:r>
          </a:p>
          <a:p>
            <a:pPr>
              <a:spcBef>
                <a:spcPts val="1800"/>
              </a:spcBef>
            </a:pPr>
            <a:r>
              <a:rPr lang="en-US" dirty="0"/>
              <a:t>Large studies with longitudinal follow up may allow for study of gene-environment and gene-gene interactions, which may inform therapeutic approaches</a:t>
            </a:r>
          </a:p>
        </p:txBody>
      </p:sp>
      <p:sp>
        <p:nvSpPr>
          <p:cNvPr id="9" name="Footer Placeholder 8">
            <a:extLst>
              <a:ext uri="{FF2B5EF4-FFF2-40B4-BE49-F238E27FC236}">
                <a16:creationId xmlns:a16="http://schemas.microsoft.com/office/drawing/2014/main" id="{74EFBAD2-1AD9-7907-494C-7EF19C08A392}"/>
              </a:ext>
            </a:extLst>
          </p:cNvPr>
          <p:cNvSpPr>
            <a:spLocks noGrp="1"/>
          </p:cNvSpPr>
          <p:nvPr>
            <p:ph type="ftr" sz="quarter" idx="3"/>
          </p:nvPr>
        </p:nvSpPr>
        <p:spPr/>
        <p:txBody>
          <a:bodyPr/>
          <a:lstStyle/>
          <a:p>
            <a:r>
              <a:rPr lang="en-US" dirty="0"/>
              <a:t>HR, high-risk.</a:t>
            </a:r>
          </a:p>
        </p:txBody>
      </p:sp>
    </p:spTree>
    <p:extLst>
      <p:ext uri="{BB962C8B-B14F-4D97-AF65-F5344CB8AC3E}">
        <p14:creationId xmlns:p14="http://schemas.microsoft.com/office/powerpoint/2010/main" val="254069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7711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CB4D45ED-21B4-C35A-45A3-EC382A4793B3}"/>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760145" y="2193927"/>
            <a:ext cx="4941812" cy="3516923"/>
          </a:xfrm>
          <a:prstGeom prst="rect">
            <a:avLst/>
          </a:prstGeom>
        </p:spPr>
      </p:pic>
      <p:sp>
        <p:nvSpPr>
          <p:cNvPr id="6" name="Title 5">
            <a:extLst>
              <a:ext uri="{FF2B5EF4-FFF2-40B4-BE49-F238E27FC236}">
                <a16:creationId xmlns:a16="http://schemas.microsoft.com/office/drawing/2014/main" id="{B2D33868-5248-66AF-77DF-60C88B852340}"/>
              </a:ext>
            </a:extLst>
          </p:cNvPr>
          <p:cNvSpPr>
            <a:spLocks noGrp="1"/>
          </p:cNvSpPr>
          <p:nvPr>
            <p:ph type="title"/>
          </p:nvPr>
        </p:nvSpPr>
        <p:spPr/>
        <p:txBody>
          <a:bodyPr>
            <a:normAutofit/>
          </a:bodyPr>
          <a:lstStyle/>
          <a:p>
            <a:r>
              <a:rPr lang="en-US" sz="2800" i="1" dirty="0"/>
              <a:t>APOL1</a:t>
            </a:r>
            <a:r>
              <a:rPr lang="en-US" sz="2800" dirty="0"/>
              <a:t> Risk Alleles and Risk of FSGS &amp; </a:t>
            </a:r>
            <a:r>
              <a:rPr lang="en-US" sz="2800" dirty="0" err="1"/>
              <a:t>ESRD</a:t>
            </a:r>
            <a:r>
              <a:rPr lang="en-US" sz="2800" dirty="0"/>
              <a:t> Among</a:t>
            </a:r>
            <a:br>
              <a:rPr lang="en-US" sz="2800" dirty="0"/>
            </a:br>
            <a:r>
              <a:rPr lang="en-US" sz="2800" dirty="0"/>
              <a:t>African Americans</a:t>
            </a:r>
          </a:p>
        </p:txBody>
      </p:sp>
      <p:sp>
        <p:nvSpPr>
          <p:cNvPr id="7" name="Text Placeholder 6">
            <a:extLst>
              <a:ext uri="{FF2B5EF4-FFF2-40B4-BE49-F238E27FC236}">
                <a16:creationId xmlns:a16="http://schemas.microsoft.com/office/drawing/2014/main" id="{2D6E20F3-95F1-B333-728A-1DED0FEC2757}"/>
              </a:ext>
            </a:extLst>
          </p:cNvPr>
          <p:cNvSpPr>
            <a:spLocks noGrp="1"/>
          </p:cNvSpPr>
          <p:nvPr>
            <p:ph type="body" idx="4294967295"/>
          </p:nvPr>
        </p:nvSpPr>
        <p:spPr>
          <a:xfrm>
            <a:off x="932134" y="1455877"/>
            <a:ext cx="4570046" cy="1004888"/>
          </a:xfrm>
        </p:spPr>
        <p:txBody>
          <a:bodyPr>
            <a:normAutofit/>
          </a:bodyPr>
          <a:lstStyle/>
          <a:p>
            <a:pPr marL="0" indent="0">
              <a:buNone/>
            </a:pPr>
            <a:r>
              <a:rPr lang="en-US" sz="1600" b="1" i="0" dirty="0">
                <a:solidFill>
                  <a:srgbClr val="4D4E4D"/>
                </a:solidFill>
                <a:effectLst/>
              </a:rPr>
              <a:t>Major-effect risk gene for </a:t>
            </a:r>
            <a:r>
              <a:rPr lang="en-US" sz="1600" b="1" dirty="0">
                <a:solidFill>
                  <a:srgbClr val="4D4E4D"/>
                </a:solidFill>
              </a:rPr>
              <a:t>idiopathic</a:t>
            </a:r>
            <a:r>
              <a:rPr lang="en-US" sz="1600" b="1" i="0" dirty="0">
                <a:solidFill>
                  <a:srgbClr val="4D4E4D"/>
                </a:solidFill>
                <a:effectLst/>
              </a:rPr>
              <a:t> </a:t>
            </a:r>
            <a:r>
              <a:rPr lang="en-US" sz="1600" b="1" i="0" dirty="0" err="1">
                <a:solidFill>
                  <a:srgbClr val="4D4E4D"/>
                </a:solidFill>
                <a:effectLst/>
              </a:rPr>
              <a:t>FSGS</a:t>
            </a:r>
            <a:r>
              <a:rPr lang="en-US" sz="1600" b="1" i="0" dirty="0">
                <a:solidFill>
                  <a:srgbClr val="4D4E4D"/>
                </a:solidFill>
                <a:effectLst/>
              </a:rPr>
              <a:t> &amp;</a:t>
            </a:r>
            <a:br>
              <a:rPr lang="en-US" sz="1600" b="1" i="0" dirty="0">
                <a:solidFill>
                  <a:srgbClr val="4D4E4D"/>
                </a:solidFill>
                <a:effectLst/>
              </a:rPr>
            </a:br>
            <a:r>
              <a:rPr lang="en-US" sz="1600" b="1" i="0" u="sng" dirty="0">
                <a:solidFill>
                  <a:srgbClr val="4D4E4D"/>
                </a:solidFill>
                <a:effectLst/>
              </a:rPr>
              <a:t>HIV associated nephropathy</a:t>
            </a:r>
            <a:r>
              <a:rPr lang="en-US" sz="1600" b="1" i="0" baseline="30000" dirty="0">
                <a:solidFill>
                  <a:srgbClr val="4D4E4D"/>
                </a:solidFill>
                <a:effectLst/>
              </a:rPr>
              <a:t>1</a:t>
            </a:r>
            <a:endParaRPr lang="en-US" sz="1600" b="1" i="0" dirty="0">
              <a:solidFill>
                <a:srgbClr val="4D4E4D"/>
              </a:solidFill>
              <a:effectLst/>
            </a:endParaRPr>
          </a:p>
        </p:txBody>
      </p:sp>
      <p:sp>
        <p:nvSpPr>
          <p:cNvPr id="9" name="Text Placeholder 8">
            <a:extLst>
              <a:ext uri="{FF2B5EF4-FFF2-40B4-BE49-F238E27FC236}">
                <a16:creationId xmlns:a16="http://schemas.microsoft.com/office/drawing/2014/main" id="{9A070AA7-61E2-2ACC-B7F6-56E7CF03CBDA}"/>
              </a:ext>
            </a:extLst>
          </p:cNvPr>
          <p:cNvSpPr>
            <a:spLocks noGrp="1"/>
          </p:cNvSpPr>
          <p:nvPr>
            <p:ph type="body" sz="quarter" idx="4294967295"/>
          </p:nvPr>
        </p:nvSpPr>
        <p:spPr>
          <a:xfrm>
            <a:off x="6833515" y="1457882"/>
            <a:ext cx="4401943" cy="749300"/>
          </a:xfrm>
        </p:spPr>
        <p:txBody>
          <a:bodyPr>
            <a:normAutofit/>
          </a:bodyPr>
          <a:lstStyle/>
          <a:p>
            <a:pPr marL="0" indent="0">
              <a:spcBef>
                <a:spcPts val="0"/>
              </a:spcBef>
              <a:buNone/>
            </a:pPr>
            <a:r>
              <a:rPr lang="en-US" sz="1600" b="1" dirty="0">
                <a:solidFill>
                  <a:srgbClr val="4D4E4D"/>
                </a:solidFill>
              </a:rPr>
              <a:t>Association of tripanolytic </a:t>
            </a:r>
            <a:r>
              <a:rPr lang="en-US" sz="1600" b="1" i="1" dirty="0">
                <a:solidFill>
                  <a:srgbClr val="4D4E4D"/>
                </a:solidFill>
              </a:rPr>
              <a:t>APOL1</a:t>
            </a:r>
            <a:r>
              <a:rPr lang="en-US" sz="1600" b="1" dirty="0">
                <a:solidFill>
                  <a:srgbClr val="4D4E4D"/>
                </a:solidFill>
              </a:rPr>
              <a:t> variants </a:t>
            </a:r>
          </a:p>
          <a:p>
            <a:pPr marL="0" indent="0">
              <a:spcBef>
                <a:spcPts val="0"/>
              </a:spcBef>
              <a:buNone/>
            </a:pPr>
            <a:r>
              <a:rPr lang="en-US" sz="1600" b="1" dirty="0">
                <a:solidFill>
                  <a:srgbClr val="4D4E4D"/>
                </a:solidFill>
              </a:rPr>
              <a:t>with kidney disease in African Americans</a:t>
            </a:r>
            <a:r>
              <a:rPr lang="en-US" sz="1600" b="1" baseline="30000" dirty="0">
                <a:solidFill>
                  <a:srgbClr val="4D4E4D"/>
                </a:solidFill>
              </a:rPr>
              <a:t>2</a:t>
            </a:r>
            <a:endParaRPr lang="en-US" sz="1600" b="1" dirty="0">
              <a:solidFill>
                <a:srgbClr val="4D4E4D"/>
              </a:solidFill>
            </a:endParaRPr>
          </a:p>
        </p:txBody>
      </p:sp>
      <p:pic>
        <p:nvPicPr>
          <p:cNvPr id="20" name="Picture 19">
            <a:extLst>
              <a:ext uri="{FF2B5EF4-FFF2-40B4-BE49-F238E27FC236}">
                <a16:creationId xmlns:a16="http://schemas.microsoft.com/office/drawing/2014/main" id="{2044D7C5-7629-2AD5-C3E5-54E049BDDB7C}"/>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6921329" y="2128805"/>
            <a:ext cx="3987555" cy="2795892"/>
          </a:xfrm>
          <a:prstGeom prst="rect">
            <a:avLst/>
          </a:prstGeom>
        </p:spPr>
      </p:pic>
      <p:sp>
        <p:nvSpPr>
          <p:cNvPr id="21" name="TextBox 20">
            <a:extLst>
              <a:ext uri="{FF2B5EF4-FFF2-40B4-BE49-F238E27FC236}">
                <a16:creationId xmlns:a16="http://schemas.microsoft.com/office/drawing/2014/main" id="{EA0A7DFB-352F-43A1-F583-EAEA864F113C}"/>
              </a:ext>
            </a:extLst>
          </p:cNvPr>
          <p:cNvSpPr txBox="1"/>
          <p:nvPr/>
        </p:nvSpPr>
        <p:spPr>
          <a:xfrm>
            <a:off x="6706325" y="5043069"/>
            <a:ext cx="4805494" cy="954107"/>
          </a:xfrm>
          <a:prstGeom prst="rect">
            <a:avLst/>
          </a:prstGeom>
          <a:noFill/>
        </p:spPr>
        <p:txBody>
          <a:bodyPr wrap="square" rtlCol="0">
            <a:spAutoFit/>
          </a:bodyPr>
          <a:lstStyle/>
          <a:p>
            <a:r>
              <a:rPr lang="en-US" sz="1400" b="1" dirty="0">
                <a:solidFill>
                  <a:srgbClr val="4D4E4D"/>
                </a:solidFill>
              </a:rPr>
              <a:t>G1: Haplotype: rs73885319/rs60910145 (S342G/I384M).</a:t>
            </a:r>
          </a:p>
          <a:p>
            <a:endParaRPr lang="en-US" sz="1400" b="1" dirty="0">
              <a:solidFill>
                <a:srgbClr val="4D4E4D"/>
              </a:solidFill>
            </a:endParaRPr>
          </a:p>
          <a:p>
            <a:r>
              <a:rPr lang="en-US" sz="1400" b="1" dirty="0">
                <a:solidFill>
                  <a:srgbClr val="4D4E4D"/>
                </a:solidFill>
              </a:rPr>
              <a:t>G2: Haplotype: rs71785313</a:t>
            </a:r>
          </a:p>
          <a:p>
            <a:endParaRPr lang="en-US" sz="1400" dirty="0">
              <a:solidFill>
                <a:srgbClr val="4D4E4D"/>
              </a:solidFill>
            </a:endParaRPr>
          </a:p>
        </p:txBody>
      </p:sp>
      <p:sp>
        <p:nvSpPr>
          <p:cNvPr id="4" name="Footer Placeholder 3">
            <a:extLst>
              <a:ext uri="{FF2B5EF4-FFF2-40B4-BE49-F238E27FC236}">
                <a16:creationId xmlns:a16="http://schemas.microsoft.com/office/drawing/2014/main" id="{CB59E48B-6A92-F8F8-BD3E-88157773F162}"/>
              </a:ext>
            </a:extLst>
          </p:cNvPr>
          <p:cNvSpPr>
            <a:spLocks noGrp="1"/>
          </p:cNvSpPr>
          <p:nvPr>
            <p:ph type="ftr" sz="quarter" idx="3"/>
          </p:nvPr>
        </p:nvSpPr>
        <p:spPr>
          <a:xfrm>
            <a:off x="609600" y="5997176"/>
            <a:ext cx="10744199" cy="801305"/>
          </a:xfrm>
        </p:spPr>
        <p:txBody>
          <a:bodyPr/>
          <a:lstStyle/>
          <a:p>
            <a:r>
              <a:rPr lang="en-US" dirty="0"/>
              <a:t>APOL1, apolipoprotein L1; </a:t>
            </a:r>
            <a:r>
              <a:rPr lang="en-US" dirty="0" err="1"/>
              <a:t>ESRD</a:t>
            </a:r>
            <a:r>
              <a:rPr lang="en-US" dirty="0"/>
              <a:t>, end-stage renal disease; </a:t>
            </a:r>
            <a:r>
              <a:rPr lang="en-US" dirty="0" err="1"/>
              <a:t>FSGS</a:t>
            </a:r>
            <a:r>
              <a:rPr lang="en-US" dirty="0"/>
              <a:t>, focal segmental glomerulosclerosis; HIV,  human immunodeficiency virus.</a:t>
            </a:r>
          </a:p>
          <a:p>
            <a:r>
              <a:rPr lang="en-US" dirty="0"/>
              <a:t>1. Kopp JB, et al. </a:t>
            </a:r>
            <a:r>
              <a:rPr lang="en-US" i="1" dirty="0"/>
              <a:t>Nat Genet. </a:t>
            </a:r>
            <a:r>
              <a:rPr lang="en-US" dirty="0"/>
              <a:t>2008;40(10):1175-84; 2. Genovese G, et al. </a:t>
            </a:r>
            <a:r>
              <a:rPr lang="en-US" i="1" dirty="0"/>
              <a:t>Science. </a:t>
            </a:r>
            <a:r>
              <a:rPr lang="en-US" dirty="0"/>
              <a:t>2010;329(5993):841-45; </a:t>
            </a:r>
            <a:r>
              <a:rPr lang="en-US" dirty="0" err="1"/>
              <a:t>Tzur</a:t>
            </a:r>
            <a:r>
              <a:rPr lang="en-US" dirty="0"/>
              <a:t> S, et al. </a:t>
            </a:r>
            <a:r>
              <a:rPr lang="en-US" i="1" dirty="0"/>
              <a:t>Hum Genet. </a:t>
            </a:r>
            <a:r>
              <a:rPr lang="en-US" dirty="0"/>
              <a:t>2010;128(3):345-50; Kopp JB, et al. </a:t>
            </a:r>
            <a:r>
              <a:rPr lang="en-US" i="1" dirty="0"/>
              <a:t>J Am Soc Nephrol. </a:t>
            </a:r>
            <a:r>
              <a:rPr lang="en-US" dirty="0"/>
              <a:t>2011;22(11):2129-37. </a:t>
            </a:r>
          </a:p>
        </p:txBody>
      </p:sp>
    </p:spTree>
    <p:extLst>
      <p:ext uri="{BB962C8B-B14F-4D97-AF65-F5344CB8AC3E}">
        <p14:creationId xmlns:p14="http://schemas.microsoft.com/office/powerpoint/2010/main" val="82783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E9BCF-2350-4F93-A325-0A43B57EF9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607" y="1674253"/>
            <a:ext cx="5047091" cy="4333173"/>
          </a:xfrm>
          <a:prstGeom prst="rect">
            <a:avLst/>
          </a:prstGeom>
          <a:solidFill>
            <a:schemeClr val="tx1">
              <a:lumMod val="65000"/>
              <a:lumOff val="35000"/>
            </a:schemeClr>
          </a:solidFill>
          <a:ln w="19050">
            <a:solidFill>
              <a:schemeClr val="bg2">
                <a:lumMod val="50000"/>
              </a:schemeClr>
            </a:solidFill>
          </a:ln>
        </p:spPr>
      </p:pic>
      <p:sp>
        <p:nvSpPr>
          <p:cNvPr id="9" name="AutoShape 2" descr="See the source image">
            <a:extLst>
              <a:ext uri="{FF2B5EF4-FFF2-40B4-BE49-F238E27FC236}">
                <a16:creationId xmlns:a16="http://schemas.microsoft.com/office/drawing/2014/main" id="{904E0374-8877-451A-967C-4F6533D447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7" name="TextBox 16">
            <a:extLst>
              <a:ext uri="{FF2B5EF4-FFF2-40B4-BE49-F238E27FC236}">
                <a16:creationId xmlns:a16="http://schemas.microsoft.com/office/drawing/2014/main" id="{391C3228-55D3-491E-8CAD-D5C387CF1123}"/>
              </a:ext>
            </a:extLst>
          </p:cNvPr>
          <p:cNvSpPr txBox="1"/>
          <p:nvPr/>
        </p:nvSpPr>
        <p:spPr>
          <a:xfrm>
            <a:off x="2433104" y="3951435"/>
            <a:ext cx="1826141" cy="369332"/>
          </a:xfrm>
          <a:prstGeom prst="rect">
            <a:avLst/>
          </a:prstGeom>
          <a:noFill/>
        </p:spPr>
        <p:txBody>
          <a:bodyPr wrap="none" rtlCol="0">
            <a:spAutoFit/>
          </a:bodyPr>
          <a:lstStyle/>
          <a:p>
            <a:r>
              <a:rPr lang="en-US" b="1" dirty="0">
                <a:solidFill>
                  <a:schemeClr val="accent1"/>
                </a:solidFill>
              </a:rPr>
              <a:t>1.88 (1.46-2.41)</a:t>
            </a:r>
          </a:p>
        </p:txBody>
      </p:sp>
      <p:sp>
        <p:nvSpPr>
          <p:cNvPr id="10" name="TextBox 9">
            <a:extLst>
              <a:ext uri="{FF2B5EF4-FFF2-40B4-BE49-F238E27FC236}">
                <a16:creationId xmlns:a16="http://schemas.microsoft.com/office/drawing/2014/main" id="{6ED6BBFC-0D30-8C4E-C638-32A041AAA52E}"/>
              </a:ext>
            </a:extLst>
          </p:cNvPr>
          <p:cNvSpPr txBox="1"/>
          <p:nvPr/>
        </p:nvSpPr>
        <p:spPr>
          <a:xfrm>
            <a:off x="4866282" y="1668764"/>
            <a:ext cx="838691" cy="369332"/>
          </a:xfrm>
          <a:prstGeom prst="rect">
            <a:avLst/>
          </a:prstGeom>
          <a:noFill/>
        </p:spPr>
        <p:txBody>
          <a:bodyPr wrap="none" rtlCol="0">
            <a:spAutoFit/>
          </a:bodyPr>
          <a:lstStyle/>
          <a:p>
            <a:r>
              <a:rPr lang="en-US" b="1" dirty="0">
                <a:solidFill>
                  <a:schemeClr val="accent1"/>
                </a:solidFill>
              </a:rPr>
              <a:t>AASK</a:t>
            </a:r>
          </a:p>
        </p:txBody>
      </p:sp>
      <p:pic>
        <p:nvPicPr>
          <p:cNvPr id="14" name="Picture 13">
            <a:extLst>
              <a:ext uri="{FF2B5EF4-FFF2-40B4-BE49-F238E27FC236}">
                <a16:creationId xmlns:a16="http://schemas.microsoft.com/office/drawing/2014/main" id="{93293C04-FEA1-B9A4-1ABF-C4E42CB372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2476" y="1668764"/>
            <a:ext cx="5052917" cy="4363364"/>
          </a:xfrm>
          <a:prstGeom prst="rect">
            <a:avLst/>
          </a:prstGeom>
        </p:spPr>
      </p:pic>
      <p:sp>
        <p:nvSpPr>
          <p:cNvPr id="15" name="TextBox 14">
            <a:extLst>
              <a:ext uri="{FF2B5EF4-FFF2-40B4-BE49-F238E27FC236}">
                <a16:creationId xmlns:a16="http://schemas.microsoft.com/office/drawing/2014/main" id="{C49969B9-DAE4-863D-294E-7BBEF380C0B4}"/>
              </a:ext>
            </a:extLst>
          </p:cNvPr>
          <p:cNvSpPr txBox="1"/>
          <p:nvPr/>
        </p:nvSpPr>
        <p:spPr>
          <a:xfrm>
            <a:off x="9948110" y="1674253"/>
            <a:ext cx="748923" cy="369332"/>
          </a:xfrm>
          <a:prstGeom prst="rect">
            <a:avLst/>
          </a:prstGeom>
          <a:noFill/>
        </p:spPr>
        <p:txBody>
          <a:bodyPr wrap="none" rtlCol="0">
            <a:spAutoFit/>
          </a:bodyPr>
          <a:lstStyle/>
          <a:p>
            <a:r>
              <a:rPr lang="en-US" b="1" dirty="0">
                <a:solidFill>
                  <a:schemeClr val="accent1"/>
                </a:solidFill>
              </a:rPr>
              <a:t>CRIC</a:t>
            </a:r>
          </a:p>
        </p:txBody>
      </p:sp>
      <p:sp>
        <p:nvSpPr>
          <p:cNvPr id="16" name="Arrow: Right 15">
            <a:extLst>
              <a:ext uri="{FF2B5EF4-FFF2-40B4-BE49-F238E27FC236}">
                <a16:creationId xmlns:a16="http://schemas.microsoft.com/office/drawing/2014/main" id="{AC10F06C-A697-566E-65C2-A31CD9A418C3}"/>
              </a:ext>
            </a:extLst>
          </p:cNvPr>
          <p:cNvSpPr/>
          <p:nvPr/>
        </p:nvSpPr>
        <p:spPr>
          <a:xfrm rot="10800000">
            <a:off x="10196275" y="2479627"/>
            <a:ext cx="850518" cy="99681"/>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accent1"/>
              </a:solidFill>
            </a:endParaRPr>
          </a:p>
        </p:txBody>
      </p:sp>
      <p:sp>
        <p:nvSpPr>
          <p:cNvPr id="18" name="TextBox 17">
            <a:extLst>
              <a:ext uri="{FF2B5EF4-FFF2-40B4-BE49-F238E27FC236}">
                <a16:creationId xmlns:a16="http://schemas.microsoft.com/office/drawing/2014/main" id="{C0215948-E251-F9DD-5474-8C06765D5850}"/>
              </a:ext>
            </a:extLst>
          </p:cNvPr>
          <p:cNvSpPr txBox="1"/>
          <p:nvPr/>
        </p:nvSpPr>
        <p:spPr>
          <a:xfrm>
            <a:off x="9591001" y="3310408"/>
            <a:ext cx="1455792" cy="307777"/>
          </a:xfrm>
          <a:prstGeom prst="rect">
            <a:avLst/>
          </a:prstGeom>
          <a:noFill/>
        </p:spPr>
        <p:txBody>
          <a:bodyPr wrap="square" rtlCol="0">
            <a:spAutoFit/>
          </a:bodyPr>
          <a:lstStyle/>
          <a:p>
            <a:r>
              <a:rPr lang="en-US" sz="1400" b="1" dirty="0">
                <a:solidFill>
                  <a:schemeClr val="accent1"/>
                </a:solidFill>
              </a:rPr>
              <a:t>3.05 (2.07-4.48)</a:t>
            </a:r>
          </a:p>
        </p:txBody>
      </p:sp>
      <p:sp>
        <p:nvSpPr>
          <p:cNvPr id="19" name="TextBox 18">
            <a:extLst>
              <a:ext uri="{FF2B5EF4-FFF2-40B4-BE49-F238E27FC236}">
                <a16:creationId xmlns:a16="http://schemas.microsoft.com/office/drawing/2014/main" id="{79803979-2D24-029E-51C0-0A761170F07A}"/>
              </a:ext>
            </a:extLst>
          </p:cNvPr>
          <p:cNvSpPr txBox="1"/>
          <p:nvPr/>
        </p:nvSpPr>
        <p:spPr>
          <a:xfrm>
            <a:off x="7974618" y="3156519"/>
            <a:ext cx="1844983" cy="307777"/>
          </a:xfrm>
          <a:prstGeom prst="rect">
            <a:avLst/>
          </a:prstGeom>
          <a:noFill/>
        </p:spPr>
        <p:txBody>
          <a:bodyPr wrap="square" rtlCol="0">
            <a:spAutoFit/>
          </a:bodyPr>
          <a:lstStyle/>
          <a:p>
            <a:r>
              <a:rPr lang="en-US" sz="1400" b="1" dirty="0">
                <a:solidFill>
                  <a:schemeClr val="accent1"/>
                </a:solidFill>
              </a:rPr>
              <a:t>1.96 (1.44-2.67)</a:t>
            </a:r>
          </a:p>
        </p:txBody>
      </p:sp>
      <p:cxnSp>
        <p:nvCxnSpPr>
          <p:cNvPr id="5" name="Straight Arrow Connector 4">
            <a:extLst>
              <a:ext uri="{FF2B5EF4-FFF2-40B4-BE49-F238E27FC236}">
                <a16:creationId xmlns:a16="http://schemas.microsoft.com/office/drawing/2014/main" id="{DF73D68C-AB6B-D019-7DD6-9032E4481FF5}"/>
              </a:ext>
            </a:extLst>
          </p:cNvPr>
          <p:cNvCxnSpPr>
            <a:cxnSpLocks/>
          </p:cNvCxnSpPr>
          <p:nvPr/>
        </p:nvCxnSpPr>
        <p:spPr>
          <a:xfrm>
            <a:off x="10126765" y="2356609"/>
            <a:ext cx="0" cy="278781"/>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2B4787-1653-A2BE-222F-0060E164D155}"/>
              </a:ext>
            </a:extLst>
          </p:cNvPr>
          <p:cNvSpPr txBox="1"/>
          <p:nvPr/>
        </p:nvSpPr>
        <p:spPr>
          <a:xfrm>
            <a:off x="11143283" y="2234389"/>
            <a:ext cx="404278" cy="523220"/>
          </a:xfrm>
          <a:prstGeom prst="rect">
            <a:avLst/>
          </a:prstGeom>
          <a:noFill/>
        </p:spPr>
        <p:txBody>
          <a:bodyPr wrap="none" rtlCol="0">
            <a:spAutoFit/>
          </a:bodyPr>
          <a:lstStyle/>
          <a:p>
            <a:r>
              <a:rPr lang="en-US" sz="2800" b="1" dirty="0">
                <a:solidFill>
                  <a:schemeClr val="accent1"/>
                </a:solidFill>
              </a:rPr>
              <a:t>?</a:t>
            </a:r>
          </a:p>
        </p:txBody>
      </p:sp>
      <p:sp>
        <p:nvSpPr>
          <p:cNvPr id="12" name="TextBox 11">
            <a:extLst>
              <a:ext uri="{FF2B5EF4-FFF2-40B4-BE49-F238E27FC236}">
                <a16:creationId xmlns:a16="http://schemas.microsoft.com/office/drawing/2014/main" id="{F74D8CD4-F509-1988-EF82-6EBB25451AC6}"/>
              </a:ext>
            </a:extLst>
          </p:cNvPr>
          <p:cNvSpPr txBox="1"/>
          <p:nvPr/>
        </p:nvSpPr>
        <p:spPr>
          <a:xfrm>
            <a:off x="7489103" y="1284322"/>
            <a:ext cx="4660995" cy="338554"/>
          </a:xfrm>
          <a:prstGeom prst="rect">
            <a:avLst/>
          </a:prstGeom>
          <a:noFill/>
        </p:spPr>
        <p:txBody>
          <a:bodyPr wrap="square" rtlCol="0">
            <a:spAutoFit/>
          </a:bodyPr>
          <a:lstStyle/>
          <a:p>
            <a:r>
              <a:rPr lang="en-US" sz="1600" b="1" dirty="0">
                <a:solidFill>
                  <a:schemeClr val="accent1"/>
                </a:solidFill>
              </a:rPr>
              <a:t>Are there other ancestry specific alleles?</a:t>
            </a:r>
          </a:p>
        </p:txBody>
      </p:sp>
      <p:sp>
        <p:nvSpPr>
          <p:cNvPr id="3" name="Title 2">
            <a:extLst>
              <a:ext uri="{FF2B5EF4-FFF2-40B4-BE49-F238E27FC236}">
                <a16:creationId xmlns:a16="http://schemas.microsoft.com/office/drawing/2014/main" id="{F83EBEAC-B05A-147A-6E2E-ABEDAD79B746}"/>
              </a:ext>
            </a:extLst>
          </p:cNvPr>
          <p:cNvSpPr>
            <a:spLocks noGrp="1"/>
          </p:cNvSpPr>
          <p:nvPr>
            <p:ph type="title"/>
          </p:nvPr>
        </p:nvSpPr>
        <p:spPr>
          <a:xfrm>
            <a:off x="609600" y="0"/>
            <a:ext cx="10744200" cy="1325563"/>
          </a:xfrm>
        </p:spPr>
        <p:txBody>
          <a:bodyPr>
            <a:noAutofit/>
          </a:bodyPr>
          <a:lstStyle/>
          <a:p>
            <a:r>
              <a:rPr lang="en-US" sz="2400" dirty="0"/>
              <a:t>Individuals of African Ancestry with </a:t>
            </a:r>
            <a:r>
              <a:rPr lang="en-US" sz="2400" i="1" dirty="0"/>
              <a:t>APOL1 </a:t>
            </a:r>
            <a:r>
              <a:rPr lang="en-US" sz="2400" dirty="0"/>
              <a:t>High-Risk Variants G1 or G2 Have Increased Risk of Renal Disease Progression and </a:t>
            </a:r>
            <a:r>
              <a:rPr lang="en-US" sz="2400" dirty="0" err="1"/>
              <a:t>ESRD</a:t>
            </a:r>
            <a:endParaRPr lang="en-US" sz="2400" dirty="0"/>
          </a:p>
        </p:txBody>
      </p:sp>
      <p:sp>
        <p:nvSpPr>
          <p:cNvPr id="6" name="Footer Placeholder 5">
            <a:extLst>
              <a:ext uri="{FF2B5EF4-FFF2-40B4-BE49-F238E27FC236}">
                <a16:creationId xmlns:a16="http://schemas.microsoft.com/office/drawing/2014/main" id="{161F0DA1-9CAB-1480-8B6E-5F11AB9BAF98}"/>
              </a:ext>
            </a:extLst>
          </p:cNvPr>
          <p:cNvSpPr>
            <a:spLocks noGrp="1"/>
          </p:cNvSpPr>
          <p:nvPr>
            <p:ph type="ftr" sz="quarter" idx="3"/>
          </p:nvPr>
        </p:nvSpPr>
        <p:spPr/>
        <p:txBody>
          <a:bodyPr/>
          <a:lstStyle/>
          <a:p>
            <a:r>
              <a:rPr lang="en-US" dirty="0" err="1"/>
              <a:t>AASK</a:t>
            </a:r>
            <a:r>
              <a:rPr lang="en-US" dirty="0"/>
              <a:t>, African American Study of Kidney Disease and Hypertension; </a:t>
            </a:r>
            <a:r>
              <a:rPr lang="en-US" dirty="0" err="1"/>
              <a:t>CRIC</a:t>
            </a:r>
            <a:r>
              <a:rPr lang="en-US" dirty="0"/>
              <a:t>, Chronic Renal Insufficiency Cohort study.</a:t>
            </a:r>
          </a:p>
          <a:p>
            <a:r>
              <a:rPr lang="en-US" dirty="0" err="1"/>
              <a:t>Parsa</a:t>
            </a:r>
            <a:r>
              <a:rPr lang="en-US" dirty="0"/>
              <a:t> A, et al. </a:t>
            </a:r>
            <a:r>
              <a:rPr lang="en-US" i="1" dirty="0"/>
              <a:t>N </a:t>
            </a:r>
            <a:r>
              <a:rPr lang="en-US" i="1" dirty="0" err="1"/>
              <a:t>Engl</a:t>
            </a:r>
            <a:r>
              <a:rPr lang="en-US" i="1" dirty="0"/>
              <a:t> J Med</a:t>
            </a:r>
            <a:r>
              <a:rPr lang="en-US" dirty="0"/>
              <a:t>. 2013;369(23):2183-96. </a:t>
            </a:r>
          </a:p>
        </p:txBody>
      </p:sp>
    </p:spTree>
    <p:extLst>
      <p:ext uri="{BB962C8B-B14F-4D97-AF65-F5344CB8AC3E}">
        <p14:creationId xmlns:p14="http://schemas.microsoft.com/office/powerpoint/2010/main" val="4294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520"/>
            <a:ext cx="10744200" cy="949552"/>
          </a:xfrm>
        </p:spPr>
        <p:txBody>
          <a:bodyPr/>
          <a:lstStyle/>
          <a:p>
            <a:r>
              <a:rPr lang="en-US" dirty="0"/>
              <a:t>The Million Veteran Program: Diversity in Genetics</a:t>
            </a:r>
          </a:p>
        </p:txBody>
      </p:sp>
      <p:sp>
        <p:nvSpPr>
          <p:cNvPr id="3" name="Content Placeholder 2"/>
          <p:cNvSpPr>
            <a:spLocks noGrp="1"/>
          </p:cNvSpPr>
          <p:nvPr>
            <p:ph idx="4294967295"/>
          </p:nvPr>
        </p:nvSpPr>
        <p:spPr>
          <a:xfrm>
            <a:off x="3325951" y="1250950"/>
            <a:ext cx="8695986" cy="423389"/>
          </a:xfrm>
        </p:spPr>
        <p:txBody>
          <a:bodyPr>
            <a:noAutofit/>
          </a:bodyPr>
          <a:lstStyle/>
          <a:p>
            <a:pPr marL="0" indent="0">
              <a:buNone/>
            </a:pPr>
            <a:r>
              <a:rPr lang="en-US" sz="2100" dirty="0">
                <a:solidFill>
                  <a:srgbClr val="4D4E4D"/>
                </a:solidFill>
              </a:rPr>
              <a:t>Clinical cohort of US military veterans enrolled at </a:t>
            </a:r>
            <a:r>
              <a:rPr lang="en-US" sz="2100" b="1" dirty="0">
                <a:solidFill>
                  <a:srgbClr val="4D4E4D"/>
                </a:solidFill>
              </a:rPr>
              <a:t>63 VAMCs </a:t>
            </a:r>
            <a:r>
              <a:rPr lang="en-US" sz="2100" dirty="0">
                <a:solidFill>
                  <a:srgbClr val="4D4E4D"/>
                </a:solidFill>
              </a:rPr>
              <a:t>since 2011</a:t>
            </a:r>
          </a:p>
          <a:p>
            <a:pPr>
              <a:buFont typeface="Wingdings" panose="05000000000000000000" pitchFamily="2" charset="2"/>
              <a:buChar char="v"/>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marL="0" indent="0">
              <a:buNone/>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a:buFont typeface="Wingdings" panose="05000000000000000000" pitchFamily="2" charset="2"/>
              <a:buChar char="v"/>
            </a:pPr>
            <a:endParaRPr lang="en-US" sz="2100" dirty="0">
              <a:solidFill>
                <a:srgbClr val="4D4E4D"/>
              </a:solidFill>
            </a:endParaRPr>
          </a:p>
          <a:p>
            <a:pPr marL="0" indent="0">
              <a:buNone/>
            </a:pPr>
            <a:endParaRPr lang="en-US" sz="2100" dirty="0">
              <a:solidFill>
                <a:srgbClr val="4D4E4D"/>
              </a:solidFill>
            </a:endParaRPr>
          </a:p>
          <a:p>
            <a:pPr marL="0" indent="0">
              <a:buNone/>
            </a:pPr>
            <a:endParaRPr lang="en-US" sz="2100" b="1" dirty="0">
              <a:solidFill>
                <a:srgbClr val="4D4E4D"/>
              </a:solidFill>
              <a:latin typeface="HelveticaNeue"/>
            </a:endParaRPr>
          </a:p>
          <a:p>
            <a:pPr marL="0" indent="0">
              <a:buNone/>
            </a:pPr>
            <a:endParaRPr lang="en-US" sz="2100" b="1" dirty="0">
              <a:solidFill>
                <a:srgbClr val="4D4E4D"/>
              </a:solidFill>
              <a:latin typeface="HelveticaNeue"/>
            </a:endParaRPr>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4537157" y="1674339"/>
            <a:ext cx="6233661" cy="4373896"/>
          </a:xfrm>
          <a:prstGeom prst="rect">
            <a:avLst/>
          </a:prstGeom>
        </p:spPr>
      </p:pic>
      <p:graphicFrame>
        <p:nvGraphicFramePr>
          <p:cNvPr id="9" name="Chart 8">
            <a:extLst>
              <a:ext uri="{FF2B5EF4-FFF2-40B4-BE49-F238E27FC236}">
                <a16:creationId xmlns:a16="http://schemas.microsoft.com/office/drawing/2014/main" id="{C88DB568-A237-44B7-A96F-8BE91452EB23}"/>
              </a:ext>
            </a:extLst>
          </p:cNvPr>
          <p:cNvGraphicFramePr>
            <a:graphicFrameLocks/>
          </p:cNvGraphicFramePr>
          <p:nvPr/>
        </p:nvGraphicFramePr>
        <p:xfrm>
          <a:off x="1028560" y="1832651"/>
          <a:ext cx="2847975" cy="319269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564F1C50-8E5C-F770-B503-55C25505E482}"/>
              </a:ext>
            </a:extLst>
          </p:cNvPr>
          <p:cNvSpPr txBox="1"/>
          <p:nvPr/>
        </p:nvSpPr>
        <p:spPr>
          <a:xfrm>
            <a:off x="397586" y="5989316"/>
            <a:ext cx="11428408" cy="400110"/>
          </a:xfrm>
          <a:prstGeom prst="rect">
            <a:avLst/>
          </a:prstGeom>
          <a:noFill/>
        </p:spPr>
        <p:txBody>
          <a:bodyPr wrap="square">
            <a:spAutoFit/>
          </a:bodyPr>
          <a:lstStyle/>
          <a:p>
            <a:pPr algn="ctr"/>
            <a:r>
              <a:rPr lang="en-US" sz="2000" b="1" dirty="0">
                <a:solidFill>
                  <a:srgbClr val="4D4E4D"/>
                </a:solidFill>
              </a:rPr>
              <a:t>MVP: 12.9% have 2 RVs, 46.2% </a:t>
            </a:r>
            <a:r>
              <a:rPr lang="en-US" sz="2000" dirty="0">
                <a:solidFill>
                  <a:srgbClr val="4D4E4D"/>
                </a:solidFill>
              </a:rPr>
              <a:t>have 1 risk allele and </a:t>
            </a:r>
            <a:r>
              <a:rPr lang="en-US" sz="2000" b="1" dirty="0">
                <a:solidFill>
                  <a:srgbClr val="4D4E4D"/>
                </a:solidFill>
              </a:rPr>
              <a:t>40.9%</a:t>
            </a:r>
            <a:r>
              <a:rPr lang="en-US" sz="2000" dirty="0">
                <a:solidFill>
                  <a:srgbClr val="4D4E4D"/>
                </a:solidFill>
              </a:rPr>
              <a:t> have no risk alleles</a:t>
            </a:r>
            <a:endParaRPr lang="en-US" sz="2000" b="1" dirty="0">
              <a:solidFill>
                <a:srgbClr val="4D4E4D"/>
              </a:solidFill>
            </a:endParaRPr>
          </a:p>
        </p:txBody>
      </p:sp>
      <p:sp>
        <p:nvSpPr>
          <p:cNvPr id="8" name="TextBox 7">
            <a:extLst>
              <a:ext uri="{FF2B5EF4-FFF2-40B4-BE49-F238E27FC236}">
                <a16:creationId xmlns:a16="http://schemas.microsoft.com/office/drawing/2014/main" id="{068E933E-4F42-943C-56FE-6686C0EC5C64}"/>
              </a:ext>
            </a:extLst>
          </p:cNvPr>
          <p:cNvSpPr txBox="1"/>
          <p:nvPr/>
        </p:nvSpPr>
        <p:spPr>
          <a:xfrm>
            <a:off x="4667242" y="906092"/>
            <a:ext cx="6591346" cy="369332"/>
          </a:xfrm>
          <a:prstGeom prst="rect">
            <a:avLst/>
          </a:prstGeom>
          <a:noFill/>
        </p:spPr>
        <p:txBody>
          <a:bodyPr wrap="square" rtlCol="0">
            <a:spAutoFit/>
          </a:bodyPr>
          <a:lstStyle/>
          <a:p>
            <a:r>
              <a:rPr lang="en-US" b="1" dirty="0">
                <a:solidFill>
                  <a:schemeClr val="accent1"/>
                </a:solidFill>
              </a:rPr>
              <a:t>Current enrollment=903,341, African ancestry=150,000  </a:t>
            </a:r>
          </a:p>
        </p:txBody>
      </p:sp>
      <p:sp>
        <p:nvSpPr>
          <p:cNvPr id="11" name="Footer Placeholder 10">
            <a:extLst>
              <a:ext uri="{FF2B5EF4-FFF2-40B4-BE49-F238E27FC236}">
                <a16:creationId xmlns:a16="http://schemas.microsoft.com/office/drawing/2014/main" id="{C4B7A4BD-DA66-CA74-711B-4EE883F3380D}"/>
              </a:ext>
            </a:extLst>
          </p:cNvPr>
          <p:cNvSpPr>
            <a:spLocks noGrp="1"/>
          </p:cNvSpPr>
          <p:nvPr>
            <p:ph type="ftr" sz="quarter" idx="3"/>
          </p:nvPr>
        </p:nvSpPr>
        <p:spPr/>
        <p:txBody>
          <a:bodyPr/>
          <a:lstStyle/>
          <a:p>
            <a:r>
              <a:rPr lang="en-US" dirty="0"/>
              <a:t>MVP, Million Veteran Program; RV risk variant; VAMC, Department of Veterans Affairs Medical Center. </a:t>
            </a:r>
          </a:p>
        </p:txBody>
      </p:sp>
    </p:spTree>
    <p:extLst>
      <p:ext uri="{BB962C8B-B14F-4D97-AF65-F5344CB8AC3E}">
        <p14:creationId xmlns:p14="http://schemas.microsoft.com/office/powerpoint/2010/main" val="81438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1CF4-38DA-46B9-9410-A25CEA196E2B}"/>
              </a:ext>
            </a:extLst>
          </p:cNvPr>
          <p:cNvSpPr>
            <a:spLocks noGrp="1"/>
          </p:cNvSpPr>
          <p:nvPr>
            <p:ph type="title"/>
          </p:nvPr>
        </p:nvSpPr>
        <p:spPr/>
        <p:txBody>
          <a:bodyPr/>
          <a:lstStyle/>
          <a:p>
            <a:r>
              <a:rPr lang="en-US" dirty="0"/>
              <a:t>Distribution of APOL1 Kidney High-Risk Genotypes</a:t>
            </a:r>
            <a:br>
              <a:rPr lang="en-US" dirty="0"/>
            </a:br>
            <a:r>
              <a:rPr lang="en-US" dirty="0"/>
              <a:t>in CKD Cohorts</a:t>
            </a:r>
          </a:p>
        </p:txBody>
      </p:sp>
      <p:graphicFrame>
        <p:nvGraphicFramePr>
          <p:cNvPr id="5" name="Table 5">
            <a:extLst>
              <a:ext uri="{FF2B5EF4-FFF2-40B4-BE49-F238E27FC236}">
                <a16:creationId xmlns:a16="http://schemas.microsoft.com/office/drawing/2014/main" id="{B104AD1E-93C5-4380-BEFD-A44D6647B41B}"/>
              </a:ext>
            </a:extLst>
          </p:cNvPr>
          <p:cNvGraphicFramePr>
            <a:graphicFrameLocks noGrp="1"/>
          </p:cNvGraphicFramePr>
          <p:nvPr>
            <p:ph idx="4294967295"/>
            <p:extLst>
              <p:ext uri="{D42A27DB-BD31-4B8C-83A1-F6EECF244321}">
                <p14:modId xmlns:p14="http://schemas.microsoft.com/office/powerpoint/2010/main" val="863292221"/>
              </p:ext>
            </p:extLst>
          </p:nvPr>
        </p:nvGraphicFramePr>
        <p:xfrm>
          <a:off x="2174422" y="1454751"/>
          <a:ext cx="7843156" cy="4281239"/>
        </p:xfrm>
        <a:graphic>
          <a:graphicData uri="http://schemas.openxmlformats.org/drawingml/2006/table">
            <a:tbl>
              <a:tblPr firstRow="1" bandRow="1">
                <a:tableStyleId>{B301B821-A1FF-4177-AEE7-76D212191A09}</a:tableStyleId>
              </a:tblPr>
              <a:tblGrid>
                <a:gridCol w="3921578">
                  <a:extLst>
                    <a:ext uri="{9D8B030D-6E8A-4147-A177-3AD203B41FA5}">
                      <a16:colId xmlns:a16="http://schemas.microsoft.com/office/drawing/2014/main" val="2144266049"/>
                    </a:ext>
                  </a:extLst>
                </a:gridCol>
                <a:gridCol w="3921578">
                  <a:extLst>
                    <a:ext uri="{9D8B030D-6E8A-4147-A177-3AD203B41FA5}">
                      <a16:colId xmlns:a16="http://schemas.microsoft.com/office/drawing/2014/main" val="4118316783"/>
                    </a:ext>
                  </a:extLst>
                </a:gridCol>
              </a:tblGrid>
              <a:tr h="1025324">
                <a:tc>
                  <a:txBody>
                    <a:bodyPr/>
                    <a:lstStyle/>
                    <a:p>
                      <a:r>
                        <a:rPr lang="en-US" sz="2000" dirty="0">
                          <a:solidFill>
                            <a:schemeClr val="bg1"/>
                          </a:solidFill>
                        </a:rPr>
                        <a:t>Cohort</a:t>
                      </a:r>
                    </a:p>
                  </a:txBody>
                  <a:tcPr anchor="ctr"/>
                </a:tc>
                <a:tc>
                  <a:txBody>
                    <a:bodyPr/>
                    <a:lstStyle/>
                    <a:p>
                      <a:r>
                        <a:rPr lang="en-US" sz="2000" dirty="0">
                          <a:solidFill>
                            <a:schemeClr val="bg1"/>
                          </a:solidFill>
                        </a:rPr>
                        <a:t>   Prevalence of APOL1 kidney  </a:t>
                      </a:r>
                    </a:p>
                    <a:p>
                      <a:r>
                        <a:rPr lang="en-US" sz="2000" dirty="0">
                          <a:solidFill>
                            <a:schemeClr val="bg1"/>
                          </a:solidFill>
                        </a:rPr>
                        <a:t>   High-risk genotype , n(%)</a:t>
                      </a:r>
                    </a:p>
                  </a:txBody>
                  <a:tcPr anchor="ctr"/>
                </a:tc>
                <a:extLst>
                  <a:ext uri="{0D108BD9-81ED-4DB2-BD59-A6C34878D82A}">
                    <a16:rowId xmlns:a16="http://schemas.microsoft.com/office/drawing/2014/main" val="3225004268"/>
                  </a:ext>
                </a:extLst>
              </a:tr>
              <a:tr h="1085305">
                <a:tc>
                  <a:txBody>
                    <a:bodyPr/>
                    <a:lstStyle/>
                    <a:p>
                      <a:r>
                        <a:rPr lang="en-US" dirty="0">
                          <a:solidFill>
                            <a:sysClr val="windowText" lastClr="000000"/>
                          </a:solidFill>
                        </a:rPr>
                        <a:t>African American Study of Kidney Disease and Hypertension </a:t>
                      </a:r>
                    </a:p>
                  </a:txBody>
                  <a:tcPr anchor="ctr"/>
                </a:tc>
                <a:tc>
                  <a:txBody>
                    <a:bodyPr/>
                    <a:lstStyle/>
                    <a:p>
                      <a:pPr algn="ctr"/>
                      <a:r>
                        <a:rPr lang="en-US">
                          <a:solidFill>
                            <a:schemeClr val="tx1"/>
                          </a:solidFill>
                        </a:rPr>
                        <a:t>160/693 (23)</a:t>
                      </a:r>
                      <a:r>
                        <a:rPr lang="en-US" baseline="30000">
                          <a:solidFill>
                            <a:schemeClr val="tx1"/>
                          </a:solidFill>
                        </a:rPr>
                        <a:t>1</a:t>
                      </a:r>
                      <a:endParaRPr lang="en-US" dirty="0">
                        <a:solidFill>
                          <a:schemeClr val="tx1"/>
                        </a:solidFill>
                      </a:endParaRPr>
                    </a:p>
                  </a:txBody>
                  <a:tcPr anchor="ctr"/>
                </a:tc>
                <a:extLst>
                  <a:ext uri="{0D108BD9-81ED-4DB2-BD59-A6C34878D82A}">
                    <a16:rowId xmlns:a16="http://schemas.microsoft.com/office/drawing/2014/main" val="79560252"/>
                  </a:ext>
                </a:extLst>
              </a:tr>
              <a:tr h="759713">
                <a:tc>
                  <a:txBody>
                    <a:bodyPr/>
                    <a:lstStyle/>
                    <a:p>
                      <a:r>
                        <a:rPr lang="en-US" dirty="0">
                          <a:solidFill>
                            <a:sysClr val="windowText" lastClr="000000"/>
                          </a:solidFill>
                        </a:rPr>
                        <a:t>Chronic Renal Insufficiency Cohort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270/1411 (19)</a:t>
                      </a:r>
                      <a:r>
                        <a:rPr lang="en-US" baseline="30000" dirty="0">
                          <a:solidFill>
                            <a:schemeClr val="tx1"/>
                          </a:solidFill>
                        </a:rPr>
                        <a:t>1</a:t>
                      </a:r>
                      <a:endParaRPr lang="en-US" dirty="0">
                        <a:solidFill>
                          <a:schemeClr val="tx1"/>
                        </a:solidFill>
                      </a:endParaRPr>
                    </a:p>
                  </a:txBody>
                  <a:tcPr anchor="ctr"/>
                </a:tc>
                <a:extLst>
                  <a:ext uri="{0D108BD9-81ED-4DB2-BD59-A6C34878D82A}">
                    <a16:rowId xmlns:a16="http://schemas.microsoft.com/office/drawing/2014/main" val="3138077343"/>
                  </a:ext>
                </a:extLst>
              </a:tr>
              <a:tr h="1410897">
                <a:tc>
                  <a:txBody>
                    <a:bodyPr/>
                    <a:lstStyle/>
                    <a:p>
                      <a:r>
                        <a:rPr lang="en-US" dirty="0">
                          <a:solidFill>
                            <a:sysClr val="windowText" lastClr="000000"/>
                          </a:solidFill>
                        </a:rPr>
                        <a:t>Chronic Kidney Disease in Children and Nephrotic Syndrome Study Network (NEPTUNE)</a:t>
                      </a:r>
                    </a:p>
                  </a:txBody>
                  <a:tcPr anchor="ctr"/>
                </a:tc>
                <a:tc>
                  <a:txBody>
                    <a:bodyPr/>
                    <a:lstStyle/>
                    <a:p>
                      <a:pPr algn="ctr"/>
                      <a:r>
                        <a:rPr lang="en-US" dirty="0">
                          <a:solidFill>
                            <a:schemeClr val="tx1"/>
                          </a:solidFill>
                        </a:rPr>
                        <a:t>49/104 (47)</a:t>
                      </a:r>
                      <a:r>
                        <a:rPr lang="en-US" baseline="30000" dirty="0">
                          <a:solidFill>
                            <a:schemeClr val="tx1"/>
                          </a:solidFill>
                        </a:rPr>
                        <a:t>2</a:t>
                      </a:r>
                      <a:endParaRPr lang="en-US" dirty="0">
                        <a:solidFill>
                          <a:schemeClr val="tx1"/>
                        </a:solidFill>
                      </a:endParaRPr>
                    </a:p>
                  </a:txBody>
                  <a:tcPr anchor="ctr"/>
                </a:tc>
                <a:extLst>
                  <a:ext uri="{0D108BD9-81ED-4DB2-BD59-A6C34878D82A}">
                    <a16:rowId xmlns:a16="http://schemas.microsoft.com/office/drawing/2014/main" val="2619961574"/>
                  </a:ext>
                </a:extLst>
              </a:tr>
            </a:tbl>
          </a:graphicData>
        </a:graphic>
      </p:graphicFrame>
      <p:sp>
        <p:nvSpPr>
          <p:cNvPr id="7" name="Footer Placeholder 6">
            <a:extLst>
              <a:ext uri="{FF2B5EF4-FFF2-40B4-BE49-F238E27FC236}">
                <a16:creationId xmlns:a16="http://schemas.microsoft.com/office/drawing/2014/main" id="{67C3BC84-DB02-BC32-7EC3-0F2CDEC32FC5}"/>
              </a:ext>
            </a:extLst>
          </p:cNvPr>
          <p:cNvSpPr>
            <a:spLocks noGrp="1"/>
          </p:cNvSpPr>
          <p:nvPr>
            <p:ph type="ftr" sz="quarter" idx="3"/>
          </p:nvPr>
        </p:nvSpPr>
        <p:spPr/>
        <p:txBody>
          <a:bodyPr/>
          <a:lstStyle/>
          <a:p>
            <a:r>
              <a:rPr lang="en-US" sz="1200" dirty="0"/>
              <a:t>CKD, chronic kidney disease.</a:t>
            </a:r>
          </a:p>
          <a:p>
            <a:r>
              <a:rPr lang="en-US" sz="1200" dirty="0"/>
              <a:t>1. </a:t>
            </a:r>
            <a:r>
              <a:rPr lang="en-US" sz="1200" dirty="0" err="1"/>
              <a:t>Parsa</a:t>
            </a:r>
            <a:r>
              <a:rPr lang="en-US" sz="1200" dirty="0"/>
              <a:t> A, et al. </a:t>
            </a:r>
            <a:r>
              <a:rPr lang="en-US" sz="1200" i="1" dirty="0"/>
              <a:t>N </a:t>
            </a:r>
            <a:r>
              <a:rPr lang="en-US" sz="1200" i="1" dirty="0" err="1"/>
              <a:t>Engl</a:t>
            </a:r>
            <a:r>
              <a:rPr lang="en-US" sz="1200" i="1" dirty="0"/>
              <a:t> J Med.</a:t>
            </a:r>
            <a:r>
              <a:rPr lang="en-US" sz="1200" dirty="0"/>
              <a:t> 2013; 369:2183-96; 2. Ng DK, et al. </a:t>
            </a:r>
            <a:r>
              <a:rPr lang="en-US" sz="1200" i="1" dirty="0"/>
              <a:t>Nephrol Dial Transplant.</a:t>
            </a:r>
            <a:r>
              <a:rPr lang="en-US" sz="1200" dirty="0"/>
              <a:t> 2017; 32(6):983-90.</a:t>
            </a:r>
            <a:r>
              <a:rPr lang="en-US" sz="1200" i="1" dirty="0"/>
              <a:t> </a:t>
            </a:r>
            <a:r>
              <a:rPr lang="en-US" sz="1200" dirty="0"/>
              <a:t> </a:t>
            </a:r>
          </a:p>
        </p:txBody>
      </p:sp>
    </p:spTree>
    <p:extLst>
      <p:ext uri="{BB962C8B-B14F-4D97-AF65-F5344CB8AC3E}">
        <p14:creationId xmlns:p14="http://schemas.microsoft.com/office/powerpoint/2010/main" val="37710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EF2AE-FA8C-4431-B435-4AB8E4A64636}"/>
              </a:ext>
            </a:extLst>
          </p:cNvPr>
          <p:cNvSpPr>
            <a:spLocks noGrp="1"/>
          </p:cNvSpPr>
          <p:nvPr>
            <p:ph type="title"/>
          </p:nvPr>
        </p:nvSpPr>
        <p:spPr>
          <a:xfrm>
            <a:off x="851263" y="1084220"/>
            <a:ext cx="10515600" cy="2187633"/>
          </a:xfrm>
        </p:spPr>
        <p:txBody>
          <a:bodyPr>
            <a:normAutofit/>
          </a:bodyPr>
          <a:lstStyle/>
          <a:p>
            <a:pPr algn="ctr"/>
            <a:r>
              <a:rPr lang="en-US" b="1" dirty="0"/>
              <a:t>Not all individuals with G1/G2 develop </a:t>
            </a:r>
            <a:br>
              <a:rPr lang="en-US" b="1" dirty="0"/>
            </a:br>
            <a:r>
              <a:rPr lang="en-US" b="1" dirty="0"/>
              <a:t>kidney disease, which is important</a:t>
            </a:r>
            <a:br>
              <a:rPr lang="en-US" b="1" dirty="0"/>
            </a:br>
            <a:r>
              <a:rPr lang="en-US" b="1" dirty="0"/>
              <a:t>to inform precision medicine.</a:t>
            </a:r>
          </a:p>
        </p:txBody>
      </p:sp>
      <p:sp>
        <p:nvSpPr>
          <p:cNvPr id="5" name="Content Placeholder 4">
            <a:extLst>
              <a:ext uri="{FF2B5EF4-FFF2-40B4-BE49-F238E27FC236}">
                <a16:creationId xmlns:a16="http://schemas.microsoft.com/office/drawing/2014/main" id="{633700FA-BC84-453B-916C-C57653D45E9C}"/>
              </a:ext>
            </a:extLst>
          </p:cNvPr>
          <p:cNvSpPr>
            <a:spLocks noGrp="1"/>
          </p:cNvSpPr>
          <p:nvPr>
            <p:ph idx="1"/>
          </p:nvPr>
        </p:nvSpPr>
        <p:spPr>
          <a:xfrm>
            <a:off x="252549" y="3473961"/>
            <a:ext cx="11713028" cy="1950277"/>
          </a:xfrm>
        </p:spPr>
        <p:txBody>
          <a:bodyPr>
            <a:noAutofit/>
          </a:bodyPr>
          <a:lstStyle/>
          <a:p>
            <a:pPr marL="0" indent="0" algn="ctr">
              <a:buNone/>
            </a:pPr>
            <a:r>
              <a:rPr lang="en-US" sz="3600" b="1" dirty="0">
                <a:solidFill>
                  <a:srgbClr val="FF0000"/>
                </a:solidFill>
                <a:latin typeface="+mj-lt"/>
                <a:ea typeface="+mj-ea"/>
                <a:cs typeface="+mj-cs"/>
              </a:rPr>
              <a:t>“</a:t>
            </a:r>
            <a:r>
              <a:rPr lang="en-US" sz="3600" b="1" dirty="0">
                <a:solidFill>
                  <a:srgbClr val="FF0000"/>
                </a:solidFill>
                <a:effectLst>
                  <a:outerShdw blurRad="38100" dist="38100" dir="2700000" algn="tl">
                    <a:srgbClr val="000000">
                      <a:alpha val="43137"/>
                    </a:srgbClr>
                  </a:outerShdw>
                </a:effectLst>
                <a:latin typeface="+mj-lt"/>
                <a:ea typeface="+mj-ea"/>
                <a:cs typeface="+mj-cs"/>
              </a:rPr>
              <a:t>Second hit hypothesis</a:t>
            </a:r>
            <a:r>
              <a:rPr lang="en-US" sz="3600" b="1" dirty="0">
                <a:solidFill>
                  <a:srgbClr val="FF0000"/>
                </a:solidFill>
                <a:latin typeface="+mj-lt"/>
                <a:ea typeface="+mj-ea"/>
                <a:cs typeface="+mj-cs"/>
              </a:rPr>
              <a:t>” </a:t>
            </a:r>
          </a:p>
          <a:p>
            <a:pPr marL="0" indent="0" algn="ctr">
              <a:buNone/>
            </a:pPr>
            <a:r>
              <a:rPr lang="en-US" sz="3600" b="1" dirty="0">
                <a:solidFill>
                  <a:srgbClr val="4D4E4D"/>
                </a:solidFill>
                <a:latin typeface="+mj-lt"/>
                <a:ea typeface="+mj-ea"/>
                <a:cs typeface="+mj-cs"/>
              </a:rPr>
              <a:t>gene-environment and gene-gene interactions</a:t>
            </a:r>
          </a:p>
        </p:txBody>
      </p:sp>
    </p:spTree>
    <p:extLst>
      <p:ext uri="{BB962C8B-B14F-4D97-AF65-F5344CB8AC3E}">
        <p14:creationId xmlns:p14="http://schemas.microsoft.com/office/powerpoint/2010/main" val="283010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44D32-4426-482C-9727-B00BCE8A20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37" y="601612"/>
            <a:ext cx="10538059" cy="5132980"/>
          </a:xfrm>
          <a:prstGeom prst="rect">
            <a:avLst/>
          </a:prstGeom>
        </p:spPr>
      </p:pic>
      <p:sp>
        <p:nvSpPr>
          <p:cNvPr id="4" name="Footer Placeholder 3">
            <a:extLst>
              <a:ext uri="{FF2B5EF4-FFF2-40B4-BE49-F238E27FC236}">
                <a16:creationId xmlns:a16="http://schemas.microsoft.com/office/drawing/2014/main" id="{A0024637-FE63-56CC-8958-E8E179D29398}"/>
              </a:ext>
            </a:extLst>
          </p:cNvPr>
          <p:cNvSpPr>
            <a:spLocks noGrp="1"/>
          </p:cNvSpPr>
          <p:nvPr>
            <p:ph type="ftr" sz="quarter" idx="3"/>
          </p:nvPr>
        </p:nvSpPr>
        <p:spPr>
          <a:xfrm>
            <a:off x="609600" y="6356350"/>
            <a:ext cx="11277599" cy="442131"/>
          </a:xfrm>
        </p:spPr>
        <p:txBody>
          <a:bodyPr/>
          <a:lstStyle/>
          <a:p>
            <a:r>
              <a:rPr lang="en-US" dirty="0"/>
              <a:t>CMV, cytomegalovirus; </a:t>
            </a:r>
            <a:r>
              <a:rPr lang="en-US" dirty="0" err="1"/>
              <a:t>EBV</a:t>
            </a:r>
            <a:r>
              <a:rPr lang="en-US" dirty="0"/>
              <a:t>, Epstein-Barr virus; </a:t>
            </a:r>
            <a:r>
              <a:rPr lang="en-US" dirty="0" err="1"/>
              <a:t>HLH</a:t>
            </a:r>
            <a:r>
              <a:rPr lang="en-US" dirty="0"/>
              <a:t>, hemophagocytic </a:t>
            </a:r>
            <a:r>
              <a:rPr lang="en-US" dirty="0" err="1"/>
              <a:t>lymphohistiocytosis</a:t>
            </a:r>
            <a:r>
              <a:rPr lang="en-US" dirty="0"/>
              <a:t>; </a:t>
            </a:r>
            <a:r>
              <a:rPr lang="en-US" dirty="0" err="1"/>
              <a:t>IFN</a:t>
            </a:r>
            <a:r>
              <a:rPr lang="en-US" dirty="0"/>
              <a:t>, interferon; PLA2R-MN, phospholipase A2 receptor membranous nephropathy; PVB19, human parvovirus B19; SARS-CoV-2, severe acute respiratory syndrome coronavirus 2; SLE, systemic lupus erythematosus.</a:t>
            </a:r>
          </a:p>
          <a:p>
            <a:r>
              <a:rPr lang="en-US" dirty="0"/>
              <a:t>Velez </a:t>
            </a:r>
            <a:r>
              <a:rPr lang="en-US" dirty="0" err="1"/>
              <a:t>JCQ</a:t>
            </a:r>
            <a:r>
              <a:rPr lang="en-US" dirty="0"/>
              <a:t>, et al. </a:t>
            </a:r>
            <a:r>
              <a:rPr lang="en-US" i="1" dirty="0"/>
              <a:t>Nat Rev Nephrol. </a:t>
            </a:r>
            <a:r>
              <a:rPr lang="en-US" dirty="0"/>
              <a:t>2020;16(10):565-67. </a:t>
            </a:r>
          </a:p>
        </p:txBody>
      </p:sp>
    </p:spTree>
    <p:extLst>
      <p:ext uri="{BB962C8B-B14F-4D97-AF65-F5344CB8AC3E}">
        <p14:creationId xmlns:p14="http://schemas.microsoft.com/office/powerpoint/2010/main" val="320565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73695320-1D02-4BEC-8CC0-59FB998BD7AE}"/>
              </a:ext>
            </a:extLst>
          </p:cNvPr>
          <p:cNvSpPr>
            <a:spLocks noGrp="1" noChangeArrowheads="1"/>
          </p:cNvSpPr>
          <p:nvPr>
            <p:ph type="title"/>
          </p:nvPr>
        </p:nvSpPr>
        <p:spPr/>
        <p:txBody>
          <a:bodyPr/>
          <a:lstStyle/>
          <a:p>
            <a:pPr eaLnBrk="1" hangingPunct="1"/>
            <a:r>
              <a:rPr lang="en-US" altLang="en-US" sz="4000" dirty="0"/>
              <a:t>Collapsing FSGS-</a:t>
            </a:r>
            <a:r>
              <a:rPr lang="en-US" altLang="en-US" sz="4000" dirty="0" err="1"/>
              <a:t>Pseudocrescent</a:t>
            </a:r>
            <a:r>
              <a:rPr lang="en-US" altLang="en-US" sz="4000" dirty="0"/>
              <a:t> (HIVAN)</a:t>
            </a:r>
          </a:p>
        </p:txBody>
      </p:sp>
      <p:graphicFrame>
        <p:nvGraphicFramePr>
          <p:cNvPr id="6" name="Object 2">
            <a:extLst>
              <a:ext uri="{FF2B5EF4-FFF2-40B4-BE49-F238E27FC236}">
                <a16:creationId xmlns:a16="http://schemas.microsoft.com/office/drawing/2014/main" id="{470AA45D-E67E-4EE6-858E-2C7582B441EB}"/>
              </a:ext>
            </a:extLst>
          </p:cNvPr>
          <p:cNvGraphicFramePr>
            <a:graphicFrameLocks noGrp="1" noChangeAspect="1"/>
          </p:cNvGraphicFramePr>
          <p:nvPr>
            <p:ph idx="4294967295"/>
            <p:extLst>
              <p:ext uri="{D42A27DB-BD31-4B8C-83A1-F6EECF244321}">
                <p14:modId xmlns:p14="http://schemas.microsoft.com/office/powerpoint/2010/main" val="805032100"/>
              </p:ext>
            </p:extLst>
          </p:nvPr>
        </p:nvGraphicFramePr>
        <p:xfrm>
          <a:off x="7891816" y="1867471"/>
          <a:ext cx="4191000" cy="2738569"/>
        </p:xfrm>
        <a:graphic>
          <a:graphicData uri="http://schemas.openxmlformats.org/presentationml/2006/ole">
            <mc:AlternateContent xmlns:mc="http://schemas.openxmlformats.org/markup-compatibility/2006">
              <mc:Choice xmlns:v="urn:schemas-microsoft-com:vml" Requires="v">
                <p:oleObj name="Photo Editor Photo" r:id="rId3" imgW="3572374" imgH="2305372" progId="MSPhotoEd.3">
                  <p:embed/>
                </p:oleObj>
              </mc:Choice>
              <mc:Fallback>
                <p:oleObj name="Photo Editor Photo" r:id="rId3" imgW="3572374" imgH="2305372" progId="MSPhotoEd.3">
                  <p:embed/>
                  <p:pic>
                    <p:nvPicPr>
                      <p:cNvPr id="6" name="Object 2">
                        <a:extLst>
                          <a:ext uri="{FF2B5EF4-FFF2-40B4-BE49-F238E27FC236}">
                            <a16:creationId xmlns:a16="http://schemas.microsoft.com/office/drawing/2014/main" id="{470AA45D-E67E-4EE6-858E-2C7582B44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816" y="1867471"/>
                        <a:ext cx="4191000" cy="2738569"/>
                      </a:xfrm>
                      <a:prstGeom prst="rect">
                        <a:avLst/>
                      </a:prstGeom>
                      <a:noFill/>
                      <a:ln w="12700">
                        <a:solidFill>
                          <a:schemeClr val="tx1"/>
                        </a:solidFill>
                        <a:miter lim="800000"/>
                        <a:headEnd type="none" w="sm" len="sm"/>
                        <a:tailEnd type="none" w="sm" len="sm"/>
                      </a:ln>
                      <a:effectLst/>
                    </p:spPr>
                  </p:pic>
                </p:oleObj>
              </mc:Fallback>
            </mc:AlternateContent>
          </a:graphicData>
        </a:graphic>
      </p:graphicFrame>
      <p:pic>
        <p:nvPicPr>
          <p:cNvPr id="48133" name="Picture 6" descr="Figure 3">
            <a:hlinkClick r:id="rId5"/>
            <a:extLst>
              <a:ext uri="{FF2B5EF4-FFF2-40B4-BE49-F238E27FC236}">
                <a16:creationId xmlns:a16="http://schemas.microsoft.com/office/drawing/2014/main" id="{EF1DEB5D-58A6-4779-B7A8-45A4765E8BC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981" y="1874016"/>
            <a:ext cx="3889606" cy="2732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3AB47C4-70B0-47BD-9FEF-F2634131580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a:xfrm>
            <a:off x="4063125" y="1867472"/>
            <a:ext cx="3756530" cy="2732024"/>
          </a:xfrm>
          <a:prstGeom prst="rect">
            <a:avLst/>
          </a:prstGeom>
          <a:noFill/>
          <a:ln>
            <a:solidFill>
              <a:schemeClr val="tx1"/>
            </a:solidFill>
          </a:ln>
        </p:spPr>
      </p:pic>
      <p:sp>
        <p:nvSpPr>
          <p:cNvPr id="3" name="TextBox 2">
            <a:extLst>
              <a:ext uri="{FF2B5EF4-FFF2-40B4-BE49-F238E27FC236}">
                <a16:creationId xmlns:a16="http://schemas.microsoft.com/office/drawing/2014/main" id="{3F8F7B71-3C60-4D6B-AA00-E0006294B3A0}"/>
              </a:ext>
            </a:extLst>
          </p:cNvPr>
          <p:cNvSpPr txBox="1"/>
          <p:nvPr/>
        </p:nvSpPr>
        <p:spPr>
          <a:xfrm>
            <a:off x="8209440" y="4765263"/>
            <a:ext cx="3444341" cy="584775"/>
          </a:xfrm>
          <a:prstGeom prst="rect">
            <a:avLst/>
          </a:prstGeom>
          <a:noFill/>
          <a:ln>
            <a:solidFill>
              <a:schemeClr val="accent1"/>
            </a:solidFill>
          </a:ln>
        </p:spPr>
        <p:txBody>
          <a:bodyPr wrap="none" rtlCol="0">
            <a:spAutoFit/>
          </a:bodyPr>
          <a:lstStyle/>
          <a:p>
            <a:r>
              <a:rPr lang="en-US" sz="1600" b="1" dirty="0"/>
              <a:t>Tubulo-reticular inclusions (TRIs)</a:t>
            </a:r>
          </a:p>
          <a:p>
            <a:pPr algn="ctr"/>
            <a:r>
              <a:rPr lang="en-US" sz="1600" b="1" dirty="0"/>
              <a:t> interferon ‘footprints’</a:t>
            </a:r>
          </a:p>
        </p:txBody>
      </p:sp>
      <p:sp>
        <p:nvSpPr>
          <p:cNvPr id="9" name="TextBox 8">
            <a:extLst>
              <a:ext uri="{FF2B5EF4-FFF2-40B4-BE49-F238E27FC236}">
                <a16:creationId xmlns:a16="http://schemas.microsoft.com/office/drawing/2014/main" id="{3AA75DF2-1CFD-46F6-B167-78A7DECF5E2B}"/>
              </a:ext>
            </a:extLst>
          </p:cNvPr>
          <p:cNvSpPr txBox="1"/>
          <p:nvPr/>
        </p:nvSpPr>
        <p:spPr>
          <a:xfrm>
            <a:off x="295388" y="4877358"/>
            <a:ext cx="3523722" cy="338554"/>
          </a:xfrm>
          <a:prstGeom prst="rect">
            <a:avLst/>
          </a:prstGeom>
          <a:noFill/>
          <a:ln>
            <a:solidFill>
              <a:schemeClr val="accent1"/>
            </a:solidFill>
          </a:ln>
        </p:spPr>
        <p:txBody>
          <a:bodyPr wrap="none" rtlCol="0">
            <a:spAutoFit/>
          </a:bodyPr>
          <a:lstStyle/>
          <a:p>
            <a:r>
              <a:rPr lang="en-US" sz="1600" b="1" dirty="0"/>
              <a:t>Pseudo-crescent collapsing FSGS</a:t>
            </a:r>
          </a:p>
        </p:txBody>
      </p:sp>
      <p:sp>
        <p:nvSpPr>
          <p:cNvPr id="4" name="Footer Placeholder 3">
            <a:extLst>
              <a:ext uri="{FF2B5EF4-FFF2-40B4-BE49-F238E27FC236}">
                <a16:creationId xmlns:a16="http://schemas.microsoft.com/office/drawing/2014/main" id="{D6F7E4C7-44F7-370E-2AA4-33808F30DF38}"/>
              </a:ext>
            </a:extLst>
          </p:cNvPr>
          <p:cNvSpPr>
            <a:spLocks noGrp="1"/>
          </p:cNvSpPr>
          <p:nvPr>
            <p:ph type="ftr" sz="quarter" idx="3"/>
          </p:nvPr>
        </p:nvSpPr>
        <p:spPr/>
        <p:txBody>
          <a:bodyPr/>
          <a:lstStyle/>
          <a:p>
            <a:r>
              <a:rPr lang="en-US" sz="1200" dirty="0" err="1"/>
              <a:t>HIVAN</a:t>
            </a:r>
            <a:r>
              <a:rPr lang="en-US" sz="1200" dirty="0"/>
              <a:t>, HIV-associated nephropathy.</a:t>
            </a:r>
          </a:p>
        </p:txBody>
      </p:sp>
    </p:spTree>
  </p:cSld>
  <p:clrMapOvr>
    <a:masterClrMapping/>
  </p:clrMapOvr>
</p:sld>
</file>

<file path=ppt/theme/theme1.xml><?xml version="1.0" encoding="utf-8"?>
<a:theme xmlns:a="http://schemas.openxmlformats.org/drawingml/2006/main" name="AL Weekly">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 Weekly" id="{9AC9A48E-EA2B-4530-A7C9-90D6EA5F23F9}" vid="{9A47C273-DF2F-4F32-B61D-DFA0C6227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Weekly</Template>
  <TotalTime>0</TotalTime>
  <Words>1195</Words>
  <Application>Microsoft Office PowerPoint</Application>
  <PresentationFormat>Widescreen</PresentationFormat>
  <Paragraphs>117</Paragraphs>
  <Slides>19</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Arial Black</vt:lpstr>
      <vt:lpstr>Calibri</vt:lpstr>
      <vt:lpstr>HelveticaNeue</vt:lpstr>
      <vt:lpstr>Wingdings</vt:lpstr>
      <vt:lpstr>AL Weekly</vt:lpstr>
      <vt:lpstr>Photo Editor Photo</vt:lpstr>
      <vt:lpstr>AMKD Pathophysiology: What We Currently Know</vt:lpstr>
      <vt:lpstr>Disclaimer</vt:lpstr>
      <vt:lpstr>APOL1 Risk Alleles and Risk of FSGS &amp; ESRD Among African Americans</vt:lpstr>
      <vt:lpstr>Individuals of African Ancestry with APOL1 High-Risk Variants G1 or G2 Have Increased Risk of Renal Disease Progression and ESRD</vt:lpstr>
      <vt:lpstr>The Million Veteran Program: Diversity in Genetics</vt:lpstr>
      <vt:lpstr>Distribution of APOL1 Kidney High-Risk Genotypes in CKD Cohorts</vt:lpstr>
      <vt:lpstr>Not all individuals with G1/G2 develop  kidney disease, which is important to inform precision medicine.</vt:lpstr>
      <vt:lpstr>PowerPoint Presentation</vt:lpstr>
      <vt:lpstr>Collapsing FSGS-Pseudocrescent (HIVAN)</vt:lpstr>
      <vt:lpstr>PowerPoint Presentation</vt:lpstr>
      <vt:lpstr>The role of APOL1 RVs in the risk of AKI and death in patients of African Ancestry hospitalized with COVID-19</vt:lpstr>
      <vt:lpstr>Two-Fold Increases in the Risk of Stage 2 &amp; 3 AKI and Death in Patients with 2 RVs of APOL1 in the High-Risk Group</vt:lpstr>
      <vt:lpstr>Summary of the Association Between APOL1 RVs and COVID-19 AKI</vt:lpstr>
      <vt:lpstr>PowerPoint Presentation</vt:lpstr>
      <vt:lpstr>APOL1 Risk Alleles Are Associated With Higher SBP and Earlier Hypertension Diagnosis in Young AAs</vt:lpstr>
      <vt:lpstr>Gene-Gene Interactions: Are There Other APOL1 Protein-Altering Mutations?</vt:lpstr>
      <vt:lpstr>In Vitro Effect of Other APOL1 Variants on Cytotoxicity in Immortalized Human Embryonic Kidney Cells</vt:lpstr>
      <vt:lpstr>APOL1: Gain of Function Mutation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2022-12-21T14:16:19Z</dcterms:created>
  <dcterms:modified xsi:type="dcterms:W3CDTF">2022-12-21T14:20:31Z</dcterms:modified>
</cp:coreProperties>
</file>