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4"/>
  </p:notesMasterIdLst>
  <p:sldIdLst>
    <p:sldId id="257" r:id="rId2"/>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11"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4" autoAdjust="0"/>
    <p:restoredTop sz="91077" autoAdjust="0"/>
  </p:normalViewPr>
  <p:slideViewPr>
    <p:cSldViewPr snapToGrid="0">
      <p:cViewPr varScale="1">
        <p:scale>
          <a:sx n="124" d="100"/>
          <a:sy n="124" d="100"/>
        </p:scale>
        <p:origin x="392" y="168"/>
      </p:cViewPr>
      <p:guideLst>
        <p:guide orient="horz" pos="2511"/>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9/29/22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C29E9ED-2176-4222-89CA-4B430FB3819F}"/>
              </a:ext>
            </a:extLst>
          </p:cNvPr>
          <p:cNvSpPr>
            <a:spLocks noGrp="1"/>
          </p:cNvSpPr>
          <p:nvPr>
            <p:ph type="title"/>
          </p:nvPr>
        </p:nvSpPr>
        <p:spPr/>
        <p:txBody>
          <a:bodyPr/>
          <a:lstStyle/>
          <a:p>
            <a:r>
              <a:rPr lang="en-US" dirty="0"/>
              <a:t>The Faculty Discussed the Following Abstracts:</a:t>
            </a:r>
          </a:p>
        </p:txBody>
      </p:sp>
      <p:sp>
        <p:nvSpPr>
          <p:cNvPr id="5" name="Subtitle 2">
            <a:extLst>
              <a:ext uri="{FF2B5EF4-FFF2-40B4-BE49-F238E27FC236}">
                <a16:creationId xmlns:a16="http://schemas.microsoft.com/office/drawing/2014/main" id="{7DB7F2B3-58AF-4666-A8F2-2B19B3A43925}"/>
              </a:ext>
            </a:extLst>
          </p:cNvPr>
          <p:cNvSpPr>
            <a:spLocks noGrp="1"/>
          </p:cNvSpPr>
          <p:nvPr>
            <p:ph idx="1"/>
          </p:nvPr>
        </p:nvSpPr>
        <p:spPr/>
        <p:txBody>
          <a:bodyPr>
            <a:normAutofit/>
          </a:bodyPr>
          <a:lstStyle/>
          <a:p>
            <a:pPr>
              <a:spcBef>
                <a:spcPts val="1800"/>
              </a:spcBef>
            </a:pPr>
            <a:r>
              <a:rPr lang="en-US" sz="2000" dirty="0"/>
              <a:t>Patel S, et al. </a:t>
            </a:r>
            <a:r>
              <a:rPr lang="en-US" sz="2000" dirty="0" err="1"/>
              <a:t>Neoadjvuant</a:t>
            </a:r>
            <a:r>
              <a:rPr lang="en-US" sz="2000" dirty="0"/>
              <a:t> versus adjuvant pembrolizumab for resected stage III-IV melanoma (SWOG S1801). </a:t>
            </a:r>
            <a:r>
              <a:rPr lang="en-US" sz="2000" i="1" dirty="0"/>
              <a:t>Ann Oncol. </a:t>
            </a:r>
            <a:r>
              <a:rPr lang="en-US" sz="2000" dirty="0"/>
              <a:t>2022;33 (suppl_7): S808-S869.</a:t>
            </a:r>
          </a:p>
          <a:p>
            <a:pPr>
              <a:spcBef>
                <a:spcPts val="1800"/>
              </a:spcBef>
            </a:pPr>
            <a:r>
              <a:rPr lang="en-US" sz="2000" dirty="0" err="1"/>
              <a:t>Haanen</a:t>
            </a:r>
            <a:r>
              <a:rPr lang="en-US" sz="2000" dirty="0"/>
              <a:t> JBAG, et al. Treatment with tumor-infiltrating lymphocytes (TIL) versus ipilimumab for advanced melanoma: Results from a multicenter, randomized phase III trial. </a:t>
            </a:r>
            <a:r>
              <a:rPr lang="en-US" sz="2000" i="1" dirty="0"/>
              <a:t>Ann Oncol. </a:t>
            </a:r>
            <a:r>
              <a:rPr lang="en-US" sz="2000" dirty="0"/>
              <a:t>2022;33 (suppl_7): S808-S869.</a:t>
            </a:r>
          </a:p>
          <a:p>
            <a:pPr>
              <a:spcBef>
                <a:spcPts val="1800"/>
              </a:spcBef>
            </a:pPr>
            <a:r>
              <a:rPr lang="en-US" sz="2000" dirty="0"/>
              <a:t>Schadendorf D, </a:t>
            </a:r>
            <a:r>
              <a:rPr lang="en-US" sz="2000" dirty="0" err="1"/>
              <a:t>el</a:t>
            </a:r>
            <a:r>
              <a:rPr lang="en-US" sz="2000" dirty="0"/>
              <a:t> al. Adjuvant nivolumab (NIVO) alone or in combination with ipilimumab (IPI) versus placebo in stage IV melanoma with no evidence of disease (NED): Overall survival (OS) results of IMMUNED, a randomized, double-blind multi-center phase II </a:t>
            </a:r>
            <a:r>
              <a:rPr lang="en-US" sz="2000" dirty="0" err="1"/>
              <a:t>DeCOG</a:t>
            </a:r>
            <a:r>
              <a:rPr lang="en-US" sz="2000" dirty="0"/>
              <a:t> trial. </a:t>
            </a:r>
            <a:r>
              <a:rPr lang="en-US" sz="2000" i="1" dirty="0"/>
              <a:t>Ann Oncol. </a:t>
            </a:r>
            <a:r>
              <a:rPr lang="en-US" sz="2000" dirty="0"/>
              <a:t>2022;33 (suppl_7): S356-S409.</a:t>
            </a:r>
          </a:p>
          <a:p>
            <a:pPr>
              <a:spcBef>
                <a:spcPts val="1800"/>
              </a:spcBef>
            </a:pPr>
            <a:r>
              <a:rPr lang="en-US" sz="2000" dirty="0"/>
              <a:t>Ascierto P, et al. Phase II study SECOMBIT (sequential combo </a:t>
            </a:r>
            <a:r>
              <a:rPr lang="en-US" sz="2000" dirty="0" err="1"/>
              <a:t>immuno</a:t>
            </a:r>
            <a:r>
              <a:rPr lang="en-US" sz="2000" dirty="0"/>
              <a:t> and target therapy study): 4-years OS data and preliminary biomarkers evaluation. </a:t>
            </a:r>
            <a:r>
              <a:rPr lang="en-US" sz="2000" i="1" dirty="0"/>
              <a:t>Ann Oncol. </a:t>
            </a:r>
            <a:r>
              <a:rPr lang="en-US" sz="2000" dirty="0"/>
              <a:t>2022;33 (suppl_7): S808-S869.</a:t>
            </a:r>
          </a:p>
        </p:txBody>
      </p:sp>
    </p:spTree>
    <p:extLst>
      <p:ext uri="{BB962C8B-B14F-4D97-AF65-F5344CB8AC3E}">
        <p14:creationId xmlns:p14="http://schemas.microsoft.com/office/powerpoint/2010/main" val="3079154762"/>
      </p:ext>
    </p:extLst>
  </p:cSld>
  <p:clrMapOvr>
    <a:masterClrMapping/>
  </p:clrMapOvr>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327</Words>
  <Application>Microsoft Macintosh PowerPoint</Application>
  <PresentationFormat>Widescreen</PresentationFormat>
  <Paragraphs>7</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HemOnc-2020</vt:lpstr>
      <vt:lpstr>Disclaimer</vt:lpstr>
      <vt:lpstr>The Faculty Discussed the Following Abstracts: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2022-09-29T15:11:29Z</dcterms:modified>
</cp:coreProperties>
</file>