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4"/>
  </p:notesMasterIdLst>
  <p:sldIdLst>
    <p:sldId id="256" r:id="rId2"/>
    <p:sldId id="273" r:id="rId3"/>
    <p:sldId id="257" r:id="rId4"/>
    <p:sldId id="258" r:id="rId5"/>
    <p:sldId id="260" r:id="rId6"/>
    <p:sldId id="264" r:id="rId7"/>
    <p:sldId id="265" r:id="rId8"/>
    <p:sldId id="266" r:id="rId9"/>
    <p:sldId id="267" r:id="rId10"/>
    <p:sldId id="270" r:id="rId11"/>
    <p:sldId id="271"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7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D9DE"/>
    <a:srgbClr val="4D4E4D"/>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4" autoAdjust="0"/>
    <p:restoredTop sz="92041" autoAdjust="0"/>
  </p:normalViewPr>
  <p:slideViewPr>
    <p:cSldViewPr snapToGrid="0">
      <p:cViewPr varScale="1">
        <p:scale>
          <a:sx n="98" d="100"/>
          <a:sy n="98" d="100"/>
        </p:scale>
        <p:origin x="200" y="512"/>
      </p:cViewPr>
      <p:guideLst>
        <p:guide orient="horz" pos="2160"/>
        <p:guide pos="3840"/>
        <p:guide pos="3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7B75D-6D5A-4A7C-2476-8E077BAB149A}"/>
              </a:ext>
            </a:extLst>
          </p:cNvPr>
          <p:cNvSpPr>
            <a:spLocks noGrp="1"/>
          </p:cNvSpPr>
          <p:nvPr>
            <p:ph type="title"/>
          </p:nvPr>
        </p:nvSpPr>
        <p:spPr>
          <a:xfrm>
            <a:off x="609601" y="1096353"/>
            <a:ext cx="10515600" cy="2071687"/>
          </a:xfrm>
        </p:spPr>
        <p:txBody>
          <a:bodyPr>
            <a:noAutofit/>
          </a:bodyPr>
          <a:lstStyle/>
          <a:p>
            <a:r>
              <a:rPr lang="en-US" sz="2800" dirty="0"/>
              <a:t>Nivolumab and </a:t>
            </a:r>
            <a:r>
              <a:rPr lang="en-US" sz="2800" dirty="0" err="1"/>
              <a:t>relatlimab</a:t>
            </a:r>
            <a:r>
              <a:rPr lang="en-US" sz="2800" dirty="0"/>
              <a:t> Versus nivolumab in Previously Untreated Metastatic or Unresectable Melanoma:</a:t>
            </a:r>
            <a:br>
              <a:rPr lang="en-US" sz="2800" dirty="0"/>
            </a:br>
            <a:r>
              <a:rPr lang="en-US" sz="2800" dirty="0"/>
              <a:t>Additional Response Outcomes From RELATIVITY-047</a:t>
            </a:r>
          </a:p>
        </p:txBody>
      </p:sp>
      <p:sp>
        <p:nvSpPr>
          <p:cNvPr id="3" name="Text Placeholder 2">
            <a:extLst>
              <a:ext uri="{FF2B5EF4-FFF2-40B4-BE49-F238E27FC236}">
                <a16:creationId xmlns:a16="http://schemas.microsoft.com/office/drawing/2014/main" id="{1AD9331A-BEBA-8AAA-24D9-B1416D211427}"/>
              </a:ext>
            </a:extLst>
          </p:cNvPr>
          <p:cNvSpPr>
            <a:spLocks noGrp="1"/>
          </p:cNvSpPr>
          <p:nvPr>
            <p:ph type="body" idx="1"/>
          </p:nvPr>
        </p:nvSpPr>
        <p:spPr>
          <a:xfrm>
            <a:off x="609601" y="2865211"/>
            <a:ext cx="10029824" cy="811439"/>
          </a:xfrm>
        </p:spPr>
        <p:txBody>
          <a:bodyPr>
            <a:normAutofit/>
          </a:bodyPr>
          <a:lstStyle/>
          <a:p>
            <a:r>
              <a:rPr lang="en-US" sz="1200" dirty="0"/>
              <a:t>F. Stephen Hodi,</a:t>
            </a:r>
            <a:r>
              <a:rPr lang="en-US" sz="1200" baseline="30000" dirty="0"/>
              <a:t>1</a:t>
            </a:r>
            <a:r>
              <a:rPr lang="en-US" sz="1200" dirty="0"/>
              <a:t> Hussein A. Tawbi,</a:t>
            </a:r>
            <a:r>
              <a:rPr lang="en-US" sz="1200" baseline="30000" dirty="0"/>
              <a:t>2</a:t>
            </a:r>
            <a:r>
              <a:rPr lang="en-US" sz="1200" dirty="0"/>
              <a:t> Evan J. Lipson,</a:t>
            </a:r>
            <a:r>
              <a:rPr lang="en-US" sz="1200" baseline="30000" dirty="0"/>
              <a:t>3</a:t>
            </a:r>
            <a:r>
              <a:rPr lang="en-US" sz="1200" dirty="0"/>
              <a:t> Dirk Schadendorf,</a:t>
            </a:r>
            <a:r>
              <a:rPr lang="en-US" sz="1200" baseline="30000" dirty="0"/>
              <a:t>4</a:t>
            </a:r>
            <a:r>
              <a:rPr lang="en-US" sz="1200" dirty="0"/>
              <a:t> Paolo A. Ascierto,</a:t>
            </a:r>
            <a:r>
              <a:rPr lang="en-US" sz="1200" baseline="30000" dirty="0"/>
              <a:t>5</a:t>
            </a:r>
            <a:r>
              <a:rPr lang="en-US" sz="1200" dirty="0"/>
              <a:t> Luis Matamala,</a:t>
            </a:r>
            <a:r>
              <a:rPr lang="en-US" sz="1200" baseline="30000" dirty="0"/>
              <a:t>6</a:t>
            </a:r>
            <a:r>
              <a:rPr lang="en-US" sz="1200" dirty="0"/>
              <a:t> Pamela Salman,</a:t>
            </a:r>
            <a:r>
              <a:rPr lang="en-US" sz="1200" baseline="30000" dirty="0"/>
              <a:t>6</a:t>
            </a:r>
            <a:r>
              <a:rPr lang="en-US" sz="1200" dirty="0"/>
              <a:t>*</a:t>
            </a:r>
            <a:br>
              <a:rPr lang="en-US" sz="1200" dirty="0"/>
            </a:br>
            <a:r>
              <a:rPr lang="en-US" sz="1200" dirty="0"/>
              <a:t>Erika Castillo Gutiérrez,</a:t>
            </a:r>
            <a:r>
              <a:rPr lang="en-US" sz="1200" baseline="30000" dirty="0"/>
              <a:t>7</a:t>
            </a:r>
            <a:r>
              <a:rPr lang="en-US" sz="1200" dirty="0"/>
              <a:t> Piotr Rutkowski,</a:t>
            </a:r>
            <a:r>
              <a:rPr lang="en-US" sz="1200" baseline="30000" dirty="0"/>
              <a:t>8</a:t>
            </a:r>
            <a:r>
              <a:rPr lang="en-US" sz="1200" dirty="0"/>
              <a:t> Helen J. Gogas,</a:t>
            </a:r>
            <a:r>
              <a:rPr lang="en-US" sz="1200" baseline="30000" dirty="0"/>
              <a:t>9</a:t>
            </a:r>
            <a:r>
              <a:rPr lang="en-US" sz="1200" dirty="0"/>
              <a:t> Christopher D. Lao,</a:t>
            </a:r>
            <a:r>
              <a:rPr lang="en-US" sz="1200" baseline="30000" dirty="0"/>
              <a:t>10 </a:t>
            </a:r>
            <a:r>
              <a:rPr lang="en-US" sz="1200" dirty="0"/>
              <a:t>Juliana </a:t>
            </a:r>
            <a:r>
              <a:rPr lang="en-US" sz="1200" dirty="0" err="1"/>
              <a:t>Janoski</a:t>
            </a:r>
            <a:r>
              <a:rPr lang="en-US" sz="1200" dirty="0"/>
              <a:t> De Menezes,</a:t>
            </a:r>
            <a:r>
              <a:rPr lang="en-US" sz="1200" baseline="30000" dirty="0"/>
              <a:t>11 </a:t>
            </a:r>
            <a:r>
              <a:rPr lang="en-US" sz="1200" dirty="0"/>
              <a:t>Stéphane Dalle,</a:t>
            </a:r>
            <a:r>
              <a:rPr lang="en-US" sz="1200" baseline="30000" dirty="0"/>
              <a:t>12</a:t>
            </a:r>
            <a:br>
              <a:rPr lang="en-US" sz="1200" baseline="30000" dirty="0"/>
            </a:br>
            <a:r>
              <a:rPr lang="en-US" sz="1200" dirty="0"/>
              <a:t>Ana Arance,</a:t>
            </a:r>
            <a:r>
              <a:rPr lang="en-US" sz="1200" baseline="30000" dirty="0"/>
              <a:t>13</a:t>
            </a:r>
            <a:r>
              <a:rPr lang="en-US" sz="1200" dirty="0"/>
              <a:t> Jean-Jacques Grob,</a:t>
            </a:r>
            <a:r>
              <a:rPr lang="en-US" sz="1200" baseline="30000" dirty="0"/>
              <a:t>14</a:t>
            </a:r>
            <a:r>
              <a:rPr lang="en-US" sz="1200" dirty="0"/>
              <a:t> Sarah Keidel,</a:t>
            </a:r>
            <a:r>
              <a:rPr lang="en-US" sz="1200" baseline="30000" dirty="0"/>
              <a:t>15</a:t>
            </a:r>
            <a:r>
              <a:rPr lang="en-US" sz="1200" dirty="0"/>
              <a:t> Saima Rodriguez,</a:t>
            </a:r>
            <a:r>
              <a:rPr lang="en-US" sz="1200" baseline="30000" dirty="0"/>
              <a:t>15</a:t>
            </a:r>
            <a:r>
              <a:rPr lang="en-US" sz="1200" dirty="0"/>
              <a:t> Peter Wang,</a:t>
            </a:r>
            <a:r>
              <a:rPr lang="en-US" sz="1200" baseline="30000" dirty="0"/>
              <a:t>15</a:t>
            </a:r>
            <a:r>
              <a:rPr lang="en-US" sz="1200" dirty="0"/>
              <a:t> Sonia Dolfi,</a:t>
            </a:r>
            <a:r>
              <a:rPr lang="en-US" sz="1200" baseline="30000" dirty="0"/>
              <a:t>15</a:t>
            </a:r>
            <a:r>
              <a:rPr lang="en-US" sz="1200" dirty="0"/>
              <a:t> Georgina V. Long</a:t>
            </a:r>
            <a:r>
              <a:rPr lang="en-US" sz="1200" baseline="30000" dirty="0"/>
              <a:t>16</a:t>
            </a:r>
          </a:p>
        </p:txBody>
      </p:sp>
      <p:sp>
        <p:nvSpPr>
          <p:cNvPr id="6" name="Text Placeholder 2">
            <a:extLst>
              <a:ext uri="{FF2B5EF4-FFF2-40B4-BE49-F238E27FC236}">
                <a16:creationId xmlns:a16="http://schemas.microsoft.com/office/drawing/2014/main" id="{22E1A432-D631-1C00-0CF3-85C02E3D89D3}"/>
              </a:ext>
            </a:extLst>
          </p:cNvPr>
          <p:cNvSpPr txBox="1">
            <a:spLocks/>
          </p:cNvSpPr>
          <p:nvPr/>
        </p:nvSpPr>
        <p:spPr>
          <a:xfrm>
            <a:off x="609600" y="3336698"/>
            <a:ext cx="10029824" cy="15001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tx2">
                  <a:lumMod val="60000"/>
                  <a:lumOff val="40000"/>
                </a:schemeClr>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endParaRPr lang="en-US" sz="400" b="0" i="0" u="none" strike="noStrike" baseline="0" dirty="0">
              <a:solidFill>
                <a:srgbClr val="4D4E4D"/>
              </a:solidFill>
            </a:endParaRPr>
          </a:p>
          <a:p>
            <a:r>
              <a:rPr lang="en-US" sz="400" b="0" i="0" u="none" strike="noStrike" baseline="0" dirty="0">
                <a:solidFill>
                  <a:srgbClr val="4D4E4D"/>
                </a:solidFill>
              </a:rPr>
              <a:t> </a:t>
            </a:r>
            <a:r>
              <a:rPr lang="en-US" sz="500" b="0" i="0" u="none" strike="noStrike" baseline="30000" dirty="0">
                <a:solidFill>
                  <a:srgbClr val="4D4E4D"/>
                </a:solidFill>
              </a:rPr>
              <a:t>1</a:t>
            </a:r>
            <a:r>
              <a:rPr lang="en-US" sz="800" b="0" i="0" u="none" strike="noStrike" baseline="0" dirty="0">
                <a:solidFill>
                  <a:srgbClr val="4D4E4D"/>
                </a:solidFill>
              </a:rPr>
              <a:t>Dana-Farber Cancer Institute, Boston, MA, USA; </a:t>
            </a:r>
            <a:r>
              <a:rPr lang="en-US" sz="500" b="0" i="0" u="none" strike="noStrike" baseline="30000" dirty="0">
                <a:solidFill>
                  <a:srgbClr val="4D4E4D"/>
                </a:solidFill>
              </a:rPr>
              <a:t>2</a:t>
            </a:r>
            <a:r>
              <a:rPr lang="en-US" sz="800" b="0" i="0" u="none" strike="noStrike" baseline="0" dirty="0">
                <a:solidFill>
                  <a:srgbClr val="4D4E4D"/>
                </a:solidFill>
              </a:rPr>
              <a:t>Department of Melanoma Medical Oncology, Division of Cancer Medicine, The University of Texas MD Anderson Cancer Center, Houston, TX, USA; </a:t>
            </a:r>
            <a:r>
              <a:rPr lang="en-US" sz="500" b="0" i="0" u="none" strike="noStrike" baseline="30000" dirty="0">
                <a:solidFill>
                  <a:srgbClr val="4D4E4D"/>
                </a:solidFill>
              </a:rPr>
              <a:t>3</a:t>
            </a:r>
            <a:r>
              <a:rPr lang="en-US" sz="800" b="0" i="0" u="none" strike="noStrike" baseline="0" dirty="0">
                <a:solidFill>
                  <a:srgbClr val="4D4E4D"/>
                </a:solidFill>
              </a:rPr>
              <a:t>Sidney Kimmel Comprehensive Cancer Center, Bloomberg-Kimmel Institute for Cancer Immunotherapy, Johns Hopkins University School of Medicine, Baltimore, MD, USA; </a:t>
            </a:r>
            <a:r>
              <a:rPr lang="en-US" sz="500" b="0" i="0" u="none" strike="noStrike" baseline="30000" dirty="0">
                <a:solidFill>
                  <a:srgbClr val="4D4E4D"/>
                </a:solidFill>
              </a:rPr>
              <a:t>4</a:t>
            </a:r>
            <a:r>
              <a:rPr lang="en-US" sz="800" b="0" i="0" u="none" strike="noStrike" baseline="0" dirty="0">
                <a:solidFill>
                  <a:srgbClr val="4D4E4D"/>
                </a:solidFill>
              </a:rPr>
              <a:t>Department of Dermatology, University Hospital Essen, Essen, Germany, and German Cancer Consortium, Partner Site Essen, Essen, Germany; </a:t>
            </a:r>
            <a:r>
              <a:rPr lang="en-US" sz="500" b="0" i="0" u="none" strike="noStrike" baseline="30000" dirty="0">
                <a:solidFill>
                  <a:srgbClr val="4D4E4D"/>
                </a:solidFill>
              </a:rPr>
              <a:t>5</a:t>
            </a:r>
            <a:r>
              <a:rPr lang="en-US" sz="800" b="0" i="0" u="none" strike="noStrike" baseline="0" dirty="0">
                <a:solidFill>
                  <a:srgbClr val="4D4E4D"/>
                </a:solidFill>
              </a:rPr>
              <a:t>Istituto Nazionale </a:t>
            </a:r>
            <a:r>
              <a:rPr lang="en-US" sz="800" b="0" i="0" u="none" strike="noStrike" baseline="0" dirty="0" err="1">
                <a:solidFill>
                  <a:srgbClr val="4D4E4D"/>
                </a:solidFill>
              </a:rPr>
              <a:t>Tumori</a:t>
            </a:r>
            <a:r>
              <a:rPr lang="en-US" sz="800" b="0" i="0" u="none" strike="noStrike" baseline="0" dirty="0">
                <a:solidFill>
                  <a:srgbClr val="4D4E4D"/>
                </a:solidFill>
              </a:rPr>
              <a:t> </a:t>
            </a:r>
            <a:r>
              <a:rPr lang="en-US" sz="800" b="0" i="0" u="none" strike="noStrike" baseline="0" dirty="0" err="1">
                <a:solidFill>
                  <a:srgbClr val="4D4E4D"/>
                </a:solidFill>
              </a:rPr>
              <a:t>IRCCS</a:t>
            </a:r>
            <a:r>
              <a:rPr lang="en-US" sz="800" b="0" i="0" u="none" strike="noStrike" baseline="0" dirty="0">
                <a:solidFill>
                  <a:srgbClr val="4D4E4D"/>
                </a:solidFill>
              </a:rPr>
              <a:t> “Fondazione G. Pascale,” Naples, Italy; </a:t>
            </a:r>
            <a:r>
              <a:rPr lang="en-US" sz="500" b="0" i="0" u="none" strike="noStrike" baseline="30000" dirty="0">
                <a:solidFill>
                  <a:srgbClr val="4D4E4D"/>
                </a:solidFill>
              </a:rPr>
              <a:t>6</a:t>
            </a:r>
            <a:r>
              <a:rPr lang="en-US" sz="800" b="0" i="0" u="none" strike="noStrike" baseline="0" dirty="0">
                <a:solidFill>
                  <a:srgbClr val="4D4E4D"/>
                </a:solidFill>
              </a:rPr>
              <a:t>Department of Oncology, Instituto </a:t>
            </a:r>
            <a:r>
              <a:rPr lang="en-US" sz="800" b="0" i="0" u="none" strike="noStrike" baseline="0" dirty="0" err="1">
                <a:solidFill>
                  <a:srgbClr val="4D4E4D"/>
                </a:solidFill>
              </a:rPr>
              <a:t>Oncológico</a:t>
            </a:r>
            <a:r>
              <a:rPr lang="en-US" sz="800" b="0" i="0" u="none" strike="noStrike" baseline="0" dirty="0">
                <a:solidFill>
                  <a:srgbClr val="4D4E4D"/>
                </a:solidFill>
              </a:rPr>
              <a:t> Fundación Arturo López Pérez, Santiago, Chile;</a:t>
            </a:r>
            <a:r>
              <a:rPr lang="en-US" sz="800" b="0" i="0" u="none" strike="noStrike" baseline="30000" dirty="0">
                <a:solidFill>
                  <a:srgbClr val="4D4E4D"/>
                </a:solidFill>
              </a:rPr>
              <a:t> </a:t>
            </a:r>
            <a:r>
              <a:rPr lang="en-US" sz="500" b="0" i="0" u="none" strike="noStrike" baseline="30000" dirty="0">
                <a:solidFill>
                  <a:srgbClr val="4D4E4D"/>
                </a:solidFill>
              </a:rPr>
              <a:t>7</a:t>
            </a:r>
            <a:r>
              <a:rPr lang="en-US" sz="800" b="0" i="0" u="none" strike="noStrike" baseline="0" dirty="0">
                <a:solidFill>
                  <a:srgbClr val="4D4E4D"/>
                </a:solidFill>
              </a:rPr>
              <a:t>FAICIC Clinical Research, Veracruz, Mexico; </a:t>
            </a:r>
            <a:r>
              <a:rPr lang="en-US" sz="500" b="0" i="0" u="none" strike="noStrike" baseline="30000" dirty="0">
                <a:solidFill>
                  <a:srgbClr val="4D4E4D"/>
                </a:solidFill>
              </a:rPr>
              <a:t>8</a:t>
            </a:r>
            <a:r>
              <a:rPr lang="en-US" sz="800" b="0" i="0" u="none" strike="noStrike" baseline="0" dirty="0">
                <a:solidFill>
                  <a:srgbClr val="4D4E4D"/>
                </a:solidFill>
              </a:rPr>
              <a:t>Maria </a:t>
            </a:r>
            <a:r>
              <a:rPr lang="en-US" sz="800" b="0" i="0" u="none" strike="noStrike" baseline="0" dirty="0" err="1">
                <a:solidFill>
                  <a:srgbClr val="4D4E4D"/>
                </a:solidFill>
              </a:rPr>
              <a:t>Skłodowska</a:t>
            </a:r>
            <a:r>
              <a:rPr lang="en-US" sz="800" b="0" i="0" u="none" strike="noStrike" baseline="0" dirty="0">
                <a:solidFill>
                  <a:srgbClr val="4D4E4D"/>
                </a:solidFill>
              </a:rPr>
              <a:t>-Curie National Research Institute of Oncology, Warsaw, Poland; </a:t>
            </a:r>
            <a:r>
              <a:rPr lang="en-US" sz="500" b="0" i="0" u="none" strike="noStrike" baseline="30000" dirty="0">
                <a:solidFill>
                  <a:srgbClr val="4D4E4D"/>
                </a:solidFill>
              </a:rPr>
              <a:t>9</a:t>
            </a:r>
            <a:r>
              <a:rPr lang="en-US" sz="800" b="0" i="0" u="none" strike="noStrike" baseline="0" dirty="0">
                <a:solidFill>
                  <a:srgbClr val="4D4E4D"/>
                </a:solidFill>
              </a:rPr>
              <a:t>Department of Medicine, National and </a:t>
            </a:r>
            <a:r>
              <a:rPr lang="en-US" sz="800" b="0" i="0" u="none" strike="noStrike" baseline="0" dirty="0" err="1">
                <a:solidFill>
                  <a:srgbClr val="4D4E4D"/>
                </a:solidFill>
              </a:rPr>
              <a:t>Kapodistrian</a:t>
            </a:r>
            <a:r>
              <a:rPr lang="en-US" sz="800" b="0" i="0" u="none" strike="noStrike" baseline="0" dirty="0">
                <a:solidFill>
                  <a:srgbClr val="4D4E4D"/>
                </a:solidFill>
              </a:rPr>
              <a:t> University of Athens, Athens, Greece; </a:t>
            </a:r>
            <a:r>
              <a:rPr lang="en-US" sz="500" b="0" i="0" u="none" strike="noStrike" baseline="30000" dirty="0">
                <a:solidFill>
                  <a:srgbClr val="4D4E4D"/>
                </a:solidFill>
              </a:rPr>
              <a:t>10</a:t>
            </a:r>
            <a:r>
              <a:rPr lang="en-US" sz="800" b="0" i="0" u="none" strike="noStrike" baseline="0" dirty="0">
                <a:solidFill>
                  <a:srgbClr val="4D4E4D"/>
                </a:solidFill>
              </a:rPr>
              <a:t>Michigan Medicine, </a:t>
            </a:r>
            <a:r>
              <a:rPr lang="en-US" sz="800" b="0" i="0" u="none" strike="noStrike" baseline="0" dirty="0" err="1">
                <a:solidFill>
                  <a:srgbClr val="4D4E4D"/>
                </a:solidFill>
              </a:rPr>
              <a:t>Rogel</a:t>
            </a:r>
            <a:r>
              <a:rPr lang="en-US" sz="800" b="0" i="0" u="none" strike="noStrike" baseline="0" dirty="0">
                <a:solidFill>
                  <a:srgbClr val="4D4E4D"/>
                </a:solidFill>
              </a:rPr>
              <a:t> Cancer Center, University of Michigan, Ann Arbor, MI, USA; </a:t>
            </a:r>
            <a:r>
              <a:rPr lang="en-US" sz="500" b="0" i="0" u="none" strike="noStrike" baseline="30000" dirty="0">
                <a:solidFill>
                  <a:srgbClr val="4D4E4D"/>
                </a:solidFill>
              </a:rPr>
              <a:t>11</a:t>
            </a:r>
            <a:r>
              <a:rPr lang="en-US" sz="800" b="0" i="0" u="none" strike="noStrike" baseline="0" dirty="0">
                <a:solidFill>
                  <a:srgbClr val="4D4E4D"/>
                </a:solidFill>
              </a:rPr>
              <a:t>Hospital </a:t>
            </a:r>
            <a:r>
              <a:rPr lang="en-US" sz="800" b="0" i="0" u="none" strike="noStrike" baseline="0" dirty="0" err="1">
                <a:solidFill>
                  <a:srgbClr val="4D4E4D"/>
                </a:solidFill>
              </a:rPr>
              <a:t>Nossa</a:t>
            </a:r>
            <a:r>
              <a:rPr lang="en-US" sz="800" b="0" i="0" u="none" strike="noStrike" baseline="0" dirty="0">
                <a:solidFill>
                  <a:srgbClr val="4D4E4D"/>
                </a:solidFill>
              </a:rPr>
              <a:t> Senhora da </a:t>
            </a:r>
            <a:r>
              <a:rPr lang="en-US" sz="800" b="0" i="0" u="none" strike="noStrike" baseline="0" dirty="0" err="1">
                <a:solidFill>
                  <a:srgbClr val="4D4E4D"/>
                </a:solidFill>
              </a:rPr>
              <a:t>Conceição</a:t>
            </a:r>
            <a:r>
              <a:rPr lang="en-US" sz="800" b="0" i="0" u="none" strike="noStrike" baseline="0" dirty="0">
                <a:solidFill>
                  <a:srgbClr val="4D4E4D"/>
                </a:solidFill>
              </a:rPr>
              <a:t>, Porto Alegre, Brazil; </a:t>
            </a:r>
            <a:r>
              <a:rPr lang="en-US" sz="500" b="0" i="0" u="none" strike="noStrike" baseline="30000" dirty="0">
                <a:solidFill>
                  <a:srgbClr val="4D4E4D"/>
                </a:solidFill>
              </a:rPr>
              <a:t>12</a:t>
            </a:r>
            <a:r>
              <a:rPr lang="en-US" sz="800" b="0" i="0" u="none" strike="noStrike" baseline="0" dirty="0">
                <a:solidFill>
                  <a:srgbClr val="4D4E4D"/>
                </a:solidFill>
              </a:rPr>
              <a:t>Unit of Dermatology, Hospices Civils de Lyon, Cancer Research Center of Lyon, Pierre-</a:t>
            </a:r>
            <a:r>
              <a:rPr lang="en-US" sz="800" b="0" i="0" u="none" strike="noStrike" baseline="0" dirty="0" err="1">
                <a:solidFill>
                  <a:srgbClr val="4D4E4D"/>
                </a:solidFill>
              </a:rPr>
              <a:t>Bénite</a:t>
            </a:r>
            <a:r>
              <a:rPr lang="en-US" sz="800" b="0" i="0" u="none" strike="noStrike" baseline="0" dirty="0">
                <a:solidFill>
                  <a:srgbClr val="4D4E4D"/>
                </a:solidFill>
              </a:rPr>
              <a:t>, France; </a:t>
            </a:r>
            <a:r>
              <a:rPr lang="en-US" sz="500" b="0" i="0" u="none" strike="noStrike" baseline="30000" dirty="0">
                <a:solidFill>
                  <a:srgbClr val="4D4E4D"/>
                </a:solidFill>
              </a:rPr>
              <a:t>13</a:t>
            </a:r>
            <a:r>
              <a:rPr lang="en-US" sz="800" b="0" i="0" u="none" strike="noStrike" baseline="0" dirty="0">
                <a:solidFill>
                  <a:srgbClr val="4D4E4D"/>
                </a:solidFill>
              </a:rPr>
              <a:t>Department of Medical Oncology, Hospital Clinic Barcelona and </a:t>
            </a:r>
            <a:r>
              <a:rPr lang="en-US" sz="800" b="0" i="0" u="none" strike="noStrike" baseline="0" dirty="0" err="1">
                <a:solidFill>
                  <a:srgbClr val="4D4E4D"/>
                </a:solidFill>
              </a:rPr>
              <a:t>IDIBAPS</a:t>
            </a:r>
            <a:r>
              <a:rPr lang="en-US" sz="800" b="0" i="0" u="none" strike="noStrike" baseline="0" dirty="0">
                <a:solidFill>
                  <a:srgbClr val="4D4E4D"/>
                </a:solidFill>
              </a:rPr>
              <a:t>, Barcelona, Spain; </a:t>
            </a:r>
            <a:r>
              <a:rPr lang="en-US" sz="500" b="0" i="0" u="none" strike="noStrike" baseline="30000" dirty="0">
                <a:solidFill>
                  <a:srgbClr val="4D4E4D"/>
                </a:solidFill>
              </a:rPr>
              <a:t>14</a:t>
            </a:r>
            <a:r>
              <a:rPr lang="en-US" sz="800" b="0" i="0" u="none" strike="noStrike" baseline="0" dirty="0">
                <a:solidFill>
                  <a:srgbClr val="4D4E4D"/>
                </a:solidFill>
              </a:rPr>
              <a:t>Aix-Marseille University, CHU Timone, Marseille, France; </a:t>
            </a:r>
            <a:r>
              <a:rPr lang="en-US" sz="500" b="0" i="0" u="none" strike="noStrike" baseline="30000" dirty="0">
                <a:solidFill>
                  <a:srgbClr val="4D4E4D"/>
                </a:solidFill>
              </a:rPr>
              <a:t>15</a:t>
            </a:r>
            <a:r>
              <a:rPr lang="en-US" sz="800" b="0" i="0" u="none" strike="noStrike" baseline="0" dirty="0">
                <a:solidFill>
                  <a:srgbClr val="4D4E4D"/>
                </a:solidFill>
              </a:rPr>
              <a:t>Bristol Myers Squibb, Princeton, NJ, USA; </a:t>
            </a:r>
            <a:r>
              <a:rPr lang="en-US" sz="500" b="0" i="0" u="none" strike="noStrike" baseline="30000" dirty="0">
                <a:solidFill>
                  <a:srgbClr val="4D4E4D"/>
                </a:solidFill>
              </a:rPr>
              <a:t>16</a:t>
            </a:r>
            <a:r>
              <a:rPr lang="en-US" sz="800" b="0" i="0" u="none" strike="noStrike" baseline="0" dirty="0">
                <a:solidFill>
                  <a:srgbClr val="4D4E4D"/>
                </a:solidFill>
              </a:rPr>
              <a:t>Melanoma Institute Australia, The University of Sydney, Royal North Shore and Mater Hospitals, Sydney, Australia</a:t>
            </a:r>
          </a:p>
          <a:p>
            <a:r>
              <a:rPr lang="en-US" sz="800" b="0" i="0" u="none" strike="noStrike" baseline="0" dirty="0">
                <a:solidFill>
                  <a:srgbClr val="4D4E4D"/>
                </a:solidFill>
              </a:rPr>
              <a:t>*Affiliation during the time of the trial</a:t>
            </a:r>
            <a:endParaRPr lang="en-US" sz="800" baseline="30000" dirty="0">
              <a:solidFill>
                <a:srgbClr val="4D4E4D"/>
              </a:solidFill>
            </a:endParaRPr>
          </a:p>
        </p:txBody>
      </p:sp>
      <p:sp>
        <p:nvSpPr>
          <p:cNvPr id="7" name="Text Placeholder 2">
            <a:extLst>
              <a:ext uri="{FF2B5EF4-FFF2-40B4-BE49-F238E27FC236}">
                <a16:creationId xmlns:a16="http://schemas.microsoft.com/office/drawing/2014/main" id="{A59BBDEE-6F3B-0975-8FED-7087678F685D}"/>
              </a:ext>
            </a:extLst>
          </p:cNvPr>
          <p:cNvSpPr txBox="1">
            <a:spLocks/>
          </p:cNvSpPr>
          <p:nvPr/>
        </p:nvSpPr>
        <p:spPr>
          <a:xfrm>
            <a:off x="609600" y="5109186"/>
            <a:ext cx="10029824" cy="150018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tx2">
                  <a:lumMod val="60000"/>
                  <a:lumOff val="40000"/>
                </a:schemeClr>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aseline="30000" dirty="0"/>
              <a:t>Presented by</a:t>
            </a:r>
          </a:p>
          <a:p>
            <a:br>
              <a:rPr lang="en-US" sz="100" baseline="30000" dirty="0"/>
            </a:br>
            <a:r>
              <a:rPr lang="en-US" sz="2000" baseline="30000" dirty="0"/>
              <a:t>Jason Luke, MD</a:t>
            </a:r>
            <a:br>
              <a:rPr lang="en-US" sz="2000" baseline="30000" dirty="0"/>
            </a:br>
            <a:r>
              <a:rPr lang="en-US" sz="2000" baseline="30000" dirty="0"/>
              <a:t>Director of the Cancer </a:t>
            </a:r>
            <a:r>
              <a:rPr lang="en-US" sz="2000" baseline="30000" dirty="0" err="1"/>
              <a:t>Immunotherapeutics</a:t>
            </a:r>
            <a:r>
              <a:rPr lang="en-US" sz="2000" baseline="30000" dirty="0"/>
              <a:t> Center</a:t>
            </a:r>
            <a:br>
              <a:rPr lang="en-US" sz="2000" baseline="30000" dirty="0"/>
            </a:br>
            <a:r>
              <a:rPr lang="en-US" sz="2000" baseline="30000" dirty="0"/>
              <a:t>Associate Professor of Medicine UPMC Hillman Cancer Center and University of Pittsburgh</a:t>
            </a:r>
            <a:br>
              <a:rPr lang="en-US" sz="2000" baseline="30000" dirty="0"/>
            </a:br>
            <a:r>
              <a:rPr lang="en-US" sz="2000" baseline="30000" dirty="0" err="1"/>
              <a:t>Pittsburgh</a:t>
            </a:r>
            <a:r>
              <a:rPr lang="en-US" sz="2000" baseline="30000" dirty="0"/>
              <a:t>, PA </a:t>
            </a:r>
          </a:p>
        </p:txBody>
      </p:sp>
    </p:spTree>
    <p:extLst>
      <p:ext uri="{BB962C8B-B14F-4D97-AF65-F5344CB8AC3E}">
        <p14:creationId xmlns:p14="http://schemas.microsoft.com/office/powerpoint/2010/main" val="1789911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60ED0E41-9AD3-BC70-9D19-FD76D2A6AEE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5093" y="473469"/>
            <a:ext cx="10341813" cy="6097449"/>
          </a:xfrm>
          <a:prstGeom prst="rect">
            <a:avLst/>
          </a:prstGeom>
        </p:spPr>
      </p:pic>
      <p:sp>
        <p:nvSpPr>
          <p:cNvPr id="2" name="Rectangle 1">
            <a:extLst>
              <a:ext uri="{FF2B5EF4-FFF2-40B4-BE49-F238E27FC236}">
                <a16:creationId xmlns:a16="http://schemas.microsoft.com/office/drawing/2014/main" id="{B65C5043-7598-1027-F54C-9F3BABDF3BF6}"/>
              </a:ext>
            </a:extLst>
          </p:cNvPr>
          <p:cNvSpPr/>
          <p:nvPr/>
        </p:nvSpPr>
        <p:spPr>
          <a:xfrm>
            <a:off x="6522811" y="3277865"/>
            <a:ext cx="1460433" cy="6261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779FFDB-3F0A-3216-A25F-20DB156D88E6}"/>
              </a:ext>
            </a:extLst>
          </p:cNvPr>
          <p:cNvSpPr/>
          <p:nvPr/>
        </p:nvSpPr>
        <p:spPr>
          <a:xfrm>
            <a:off x="9431824" y="3277865"/>
            <a:ext cx="1460433" cy="6261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953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0248F3A-39CA-3407-2C8A-0D1F1855E3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50035" y="114299"/>
            <a:ext cx="6091930" cy="6753225"/>
          </a:xfrm>
          <a:prstGeom prst="rect">
            <a:avLst/>
          </a:prstGeom>
        </p:spPr>
      </p:pic>
    </p:spTree>
    <p:extLst>
      <p:ext uri="{BB962C8B-B14F-4D97-AF65-F5344CB8AC3E}">
        <p14:creationId xmlns:p14="http://schemas.microsoft.com/office/powerpoint/2010/main" val="237178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0248F3A-39CA-3407-2C8A-0D1F1855E3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50035" y="114299"/>
            <a:ext cx="6091930" cy="6753225"/>
          </a:xfrm>
          <a:prstGeom prst="rect">
            <a:avLst/>
          </a:prstGeom>
        </p:spPr>
      </p:pic>
      <p:sp>
        <p:nvSpPr>
          <p:cNvPr id="7" name="Rectangle 6">
            <a:extLst>
              <a:ext uri="{FF2B5EF4-FFF2-40B4-BE49-F238E27FC236}">
                <a16:creationId xmlns:a16="http://schemas.microsoft.com/office/drawing/2014/main" id="{74BA2CB9-5AED-F415-8866-B51F0E6399F3}"/>
              </a:ext>
            </a:extLst>
          </p:cNvPr>
          <p:cNvSpPr/>
          <p:nvPr/>
        </p:nvSpPr>
        <p:spPr>
          <a:xfrm>
            <a:off x="3267075" y="838200"/>
            <a:ext cx="5657850" cy="5905501"/>
          </a:xfrm>
          <a:prstGeom prst="rect">
            <a:avLst/>
          </a:prstGeom>
          <a:solidFill>
            <a:srgbClr val="E1D9D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54792F16-9B94-255A-30AA-1BB07F1E47B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806" y="2314792"/>
            <a:ext cx="10720388" cy="2229688"/>
          </a:xfrm>
          <a:prstGeom prst="rect">
            <a:avLst/>
          </a:prstGeom>
          <a:effectLst>
            <a:outerShdw blurRad="254000" dist="50800" dir="5400000" sx="101000" sy="101000" algn="ctr" rotWithShape="0">
              <a:schemeClr val="tx1"/>
            </a:outerShdw>
          </a:effectLst>
        </p:spPr>
      </p:pic>
    </p:spTree>
    <p:extLst>
      <p:ext uri="{BB962C8B-B14F-4D97-AF65-F5344CB8AC3E}">
        <p14:creationId xmlns:p14="http://schemas.microsoft.com/office/powerpoint/2010/main" val="14172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7788C6E-0653-483C-62B8-18F49188616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8000"/>
                    </a14:imgEffect>
                  </a14:imgLayer>
                </a14:imgProps>
              </a:ext>
              <a:ext uri="{28A0092B-C50C-407E-A947-70E740481C1C}">
                <a14:useLocalDpi xmlns:a14="http://schemas.microsoft.com/office/drawing/2010/main"/>
              </a:ext>
            </a:extLst>
          </a:blip>
          <a:stretch>
            <a:fillRect/>
          </a:stretch>
        </p:blipFill>
        <p:spPr>
          <a:xfrm>
            <a:off x="0" y="268229"/>
            <a:ext cx="12192000" cy="6321542"/>
          </a:xfrm>
          <a:prstGeom prst="rect">
            <a:avLst/>
          </a:prstGeom>
        </p:spPr>
      </p:pic>
    </p:spTree>
    <p:extLst>
      <p:ext uri="{BB962C8B-B14F-4D97-AF65-F5344CB8AC3E}">
        <p14:creationId xmlns:p14="http://schemas.microsoft.com/office/powerpoint/2010/main" val="823148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59A0E8FA-F4A1-16BB-E80D-D9ACE856260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4519" y="165252"/>
            <a:ext cx="8562961" cy="6626646"/>
          </a:xfrm>
          <a:prstGeom prst="rect">
            <a:avLst/>
          </a:prstGeom>
        </p:spPr>
      </p:pic>
    </p:spTree>
    <p:extLst>
      <p:ext uri="{BB962C8B-B14F-4D97-AF65-F5344CB8AC3E}">
        <p14:creationId xmlns:p14="http://schemas.microsoft.com/office/powerpoint/2010/main" val="137446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A624FE2-73FC-CAA5-01D0-0BA051F3875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71860" y="196116"/>
            <a:ext cx="6648280" cy="6531870"/>
          </a:xfrm>
          <a:prstGeom prst="rect">
            <a:avLst/>
          </a:prstGeom>
        </p:spPr>
      </p:pic>
      <p:sp>
        <p:nvSpPr>
          <p:cNvPr id="2" name="Rectangle 1">
            <a:extLst>
              <a:ext uri="{FF2B5EF4-FFF2-40B4-BE49-F238E27FC236}">
                <a16:creationId xmlns:a16="http://schemas.microsoft.com/office/drawing/2014/main" id="{EF5A7031-5A14-D94D-690B-04CA20C46557}"/>
              </a:ext>
            </a:extLst>
          </p:cNvPr>
          <p:cNvSpPr/>
          <p:nvPr/>
        </p:nvSpPr>
        <p:spPr>
          <a:xfrm>
            <a:off x="5868296" y="1456607"/>
            <a:ext cx="1731982" cy="302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B45881B-D56E-FB6E-594E-7684FB8046C4}"/>
              </a:ext>
            </a:extLst>
          </p:cNvPr>
          <p:cNvSpPr/>
          <p:nvPr/>
        </p:nvSpPr>
        <p:spPr>
          <a:xfrm>
            <a:off x="7614396" y="1456607"/>
            <a:ext cx="1731982" cy="302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4A127C4-D501-1F78-E7CE-C1E70F4F194E}"/>
              </a:ext>
            </a:extLst>
          </p:cNvPr>
          <p:cNvSpPr/>
          <p:nvPr/>
        </p:nvSpPr>
        <p:spPr>
          <a:xfrm>
            <a:off x="5868296" y="4931409"/>
            <a:ext cx="1731982" cy="302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AAF9BC-DE2F-6283-9747-ABE8045A3A29}"/>
              </a:ext>
            </a:extLst>
          </p:cNvPr>
          <p:cNvSpPr/>
          <p:nvPr/>
        </p:nvSpPr>
        <p:spPr>
          <a:xfrm>
            <a:off x="7607761" y="4931409"/>
            <a:ext cx="1731982" cy="302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43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ED745DC-93CE-96FA-2392-CF7F59DAEF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82295" y="176212"/>
            <a:ext cx="5046459" cy="6581775"/>
          </a:xfrm>
          <a:prstGeom prst="rect">
            <a:avLst/>
          </a:prstGeom>
        </p:spPr>
      </p:pic>
      <p:sp>
        <p:nvSpPr>
          <p:cNvPr id="4" name="Rectangle: Rounded Corners 3">
            <a:extLst>
              <a:ext uri="{FF2B5EF4-FFF2-40B4-BE49-F238E27FC236}">
                <a16:creationId xmlns:a16="http://schemas.microsoft.com/office/drawing/2014/main" id="{F8D281DB-9AE9-2E7B-D11D-1C9C785FAB92}"/>
              </a:ext>
            </a:extLst>
          </p:cNvPr>
          <p:cNvSpPr/>
          <p:nvPr/>
        </p:nvSpPr>
        <p:spPr>
          <a:xfrm>
            <a:off x="6532917" y="1424604"/>
            <a:ext cx="590550" cy="180975"/>
          </a:xfrm>
          <a:prstGeom prst="roundRect">
            <a:avLst>
              <a:gd name="adj" fmla="val 3450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EB09D7D-2540-C36B-F66C-D1E174D504E0}"/>
              </a:ext>
            </a:extLst>
          </p:cNvPr>
          <p:cNvSpPr/>
          <p:nvPr/>
        </p:nvSpPr>
        <p:spPr>
          <a:xfrm>
            <a:off x="6687221" y="4011565"/>
            <a:ext cx="590550" cy="180975"/>
          </a:xfrm>
          <a:prstGeom prst="roundRect">
            <a:avLst>
              <a:gd name="adj" fmla="val 3450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70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9FA56602-255F-37FD-611E-891804DA286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16615" y="123826"/>
            <a:ext cx="5565228" cy="6724650"/>
          </a:xfrm>
          <a:prstGeom prst="rect">
            <a:avLst/>
          </a:prstGeom>
        </p:spPr>
      </p:pic>
    </p:spTree>
    <p:extLst>
      <p:ext uri="{BB962C8B-B14F-4D97-AF65-F5344CB8AC3E}">
        <p14:creationId xmlns:p14="http://schemas.microsoft.com/office/powerpoint/2010/main" val="251344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77061B2D-EB1F-44A6-2A42-DFC00C2C4D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2282" y="278262"/>
            <a:ext cx="10403893" cy="6320879"/>
          </a:xfrm>
          <a:prstGeom prst="rect">
            <a:avLst/>
          </a:prstGeom>
        </p:spPr>
      </p:pic>
    </p:spTree>
    <p:extLst>
      <p:ext uri="{BB962C8B-B14F-4D97-AF65-F5344CB8AC3E}">
        <p14:creationId xmlns:p14="http://schemas.microsoft.com/office/powerpoint/2010/main" val="184292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a:extLst>
              <a:ext uri="{FF2B5EF4-FFF2-40B4-BE49-F238E27FC236}">
                <a16:creationId xmlns:a16="http://schemas.microsoft.com/office/drawing/2014/main" id="{FF8BF751-3566-EE88-CAD0-B6970FA6A72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a:ext>
            </a:extLst>
          </a:blip>
          <a:stretch>
            <a:fillRect/>
          </a:stretch>
        </p:blipFill>
        <p:spPr>
          <a:xfrm>
            <a:off x="185823" y="1601211"/>
            <a:ext cx="11820353" cy="3655578"/>
          </a:xfrm>
          <a:prstGeom prst="rect">
            <a:avLst/>
          </a:prstGeom>
        </p:spPr>
      </p:pic>
    </p:spTree>
    <p:extLst>
      <p:ext uri="{BB962C8B-B14F-4D97-AF65-F5344CB8AC3E}">
        <p14:creationId xmlns:p14="http://schemas.microsoft.com/office/powerpoint/2010/main" val="3098671357"/>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557</Words>
  <Application>Microsoft Macintosh PowerPoint</Application>
  <PresentationFormat>Widescreen</PresentationFormat>
  <Paragraphs>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HemOnc-2020</vt:lpstr>
      <vt:lpstr>Nivolumab and relatlimab Versus nivolumab in Previously Untreated Metastatic or Unresectable Melanoma: Additional Response Outcomes From RELATIVITY-047</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2022-09-29T15:10:04Z</dcterms:modified>
  <cp:category/>
</cp:coreProperties>
</file>