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8"/>
  </p:notesMasterIdLst>
  <p:sldIdLst>
    <p:sldId id="281" r:id="rId2"/>
    <p:sldId id="256" r:id="rId3"/>
    <p:sldId id="288" r:id="rId4"/>
    <p:sldId id="308" r:id="rId5"/>
    <p:sldId id="294" r:id="rId6"/>
    <p:sldId id="295" r:id="rId7"/>
    <p:sldId id="296" r:id="rId8"/>
    <p:sldId id="312" r:id="rId9"/>
    <p:sldId id="301" r:id="rId10"/>
    <p:sldId id="304" r:id="rId11"/>
    <p:sldId id="305" r:id="rId12"/>
    <p:sldId id="298" r:id="rId13"/>
    <p:sldId id="302" r:id="rId14"/>
    <p:sldId id="299" r:id="rId15"/>
    <p:sldId id="300" r:id="rId16"/>
    <p:sldId id="2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5340" userDrawn="1">
          <p15:clr>
            <a:srgbClr val="A4A3A4"/>
          </p15:clr>
        </p15:guide>
        <p15:guide id="3" pos="378" userDrawn="1">
          <p15:clr>
            <a:srgbClr val="A4A3A4"/>
          </p15:clr>
        </p15:guide>
        <p15:guide id="4" orient="horz" pos="498" userDrawn="1">
          <p15:clr>
            <a:srgbClr val="A4A3A4"/>
          </p15:clr>
        </p15:guide>
        <p15:guide id="5" pos="1801" userDrawn="1">
          <p15:clr>
            <a:srgbClr val="A4A3A4"/>
          </p15:clr>
        </p15:guide>
        <p15:guide id="6" pos="7080" userDrawn="1">
          <p15:clr>
            <a:srgbClr val="A4A3A4"/>
          </p15:clr>
        </p15:guide>
        <p15:guide id="7" pos="336" userDrawn="1">
          <p15:clr>
            <a:srgbClr val="A4A3A4"/>
          </p15:clr>
        </p15:guide>
        <p15:guide id="8" orient="horz" pos="4284" userDrawn="1">
          <p15:clr>
            <a:srgbClr val="A4A3A4"/>
          </p15:clr>
        </p15:guide>
        <p15:guide id="9" orient="horz" pos="204" userDrawn="1">
          <p15:clr>
            <a:srgbClr val="A4A3A4"/>
          </p15:clr>
        </p15:guide>
        <p15:guide id="10" pos="5579" userDrawn="1">
          <p15:clr>
            <a:srgbClr val="A4A3A4"/>
          </p15:clr>
        </p15:guide>
        <p15:guide id="11" orient="horz" pos="7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6" autoAdjust="0"/>
    <p:restoredTop sz="91701" autoAdjust="0"/>
  </p:normalViewPr>
  <p:slideViewPr>
    <p:cSldViewPr snapToGrid="0">
      <p:cViewPr varScale="1">
        <p:scale>
          <a:sx n="112" d="100"/>
          <a:sy n="112" d="100"/>
        </p:scale>
        <p:origin x="1072" y="200"/>
      </p:cViewPr>
      <p:guideLst>
        <p:guide orient="horz" pos="2448"/>
        <p:guide pos="5340"/>
        <p:guide pos="378"/>
        <p:guide orient="horz" pos="498"/>
        <p:guide pos="1801"/>
        <p:guide pos="7080"/>
        <p:guide pos="336"/>
        <p:guide orient="horz" pos="4284"/>
        <p:guide orient="horz" pos="204"/>
        <p:guide pos="5579"/>
        <p:guide orient="horz" pos="7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Sample size</a:t>
            </a:r>
          </a:p>
        </c:rich>
      </c:tx>
      <c:layout>
        <c:manualLayout>
          <c:xMode val="edge"/>
          <c:yMode val="edge"/>
          <c:x val="0.35195359888498279"/>
          <c:y val="7.149238380939567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260173632142133"/>
          <c:y val="0.11503124554931764"/>
          <c:w val="0.78176749444780946"/>
          <c:h val="0.61277304320560588"/>
        </c:manualLayout>
      </c:layout>
      <c:barChart>
        <c:barDir val="bar"/>
        <c:grouping val="clustered"/>
        <c:varyColors val="0"/>
        <c:ser>
          <c:idx val="0"/>
          <c:order val="0"/>
          <c:tx>
            <c:strRef>
              <c:f>Foglio1!$B$1</c:f>
              <c:strCache>
                <c:ptCount val="1"/>
                <c:pt idx="0">
                  <c:v>cytokines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Arm C</c:v>
                </c:pt>
                <c:pt idx="1">
                  <c:v>Arm B</c:v>
                </c:pt>
                <c:pt idx="2">
                  <c:v>Arm A</c:v>
                </c:pt>
              </c:strCache>
            </c:strRef>
          </c:cat>
          <c:val>
            <c:numRef>
              <c:f>Foglio1!$B$2:$B$4</c:f>
              <c:numCache>
                <c:formatCode>General</c:formatCode>
                <c:ptCount val="3"/>
                <c:pt idx="0">
                  <c:v>36</c:v>
                </c:pt>
                <c:pt idx="1">
                  <c:v>29</c:v>
                </c:pt>
                <c:pt idx="2">
                  <c:v>28</c:v>
                </c:pt>
              </c:numCache>
            </c:numRef>
          </c:val>
          <c:extLst>
            <c:ext xmlns:c16="http://schemas.microsoft.com/office/drawing/2014/chart" uri="{C3380CC4-5D6E-409C-BE32-E72D297353CC}">
              <c16:uniqueId val="{00000000-F53C-4083-AC27-E376833A88DC}"/>
            </c:ext>
          </c:extLst>
        </c:ser>
        <c:ser>
          <c:idx val="1"/>
          <c:order val="1"/>
          <c:tx>
            <c:strRef>
              <c:f>Foglio1!$C$1</c:f>
              <c:strCache>
                <c:ptCount val="1"/>
                <c:pt idx="0">
                  <c:v>TMB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Arm C</c:v>
                </c:pt>
                <c:pt idx="1">
                  <c:v>Arm B</c:v>
                </c:pt>
                <c:pt idx="2">
                  <c:v>Arm A</c:v>
                </c:pt>
              </c:strCache>
            </c:strRef>
          </c:cat>
          <c:val>
            <c:numRef>
              <c:f>Foglio1!$C$2:$C$4</c:f>
              <c:numCache>
                <c:formatCode>General</c:formatCode>
                <c:ptCount val="3"/>
                <c:pt idx="0">
                  <c:v>29</c:v>
                </c:pt>
                <c:pt idx="1">
                  <c:v>24</c:v>
                </c:pt>
                <c:pt idx="2">
                  <c:v>30</c:v>
                </c:pt>
              </c:numCache>
            </c:numRef>
          </c:val>
          <c:extLst>
            <c:ext xmlns:c16="http://schemas.microsoft.com/office/drawing/2014/chart" uri="{C3380CC4-5D6E-409C-BE32-E72D297353CC}">
              <c16:uniqueId val="{00000001-F53C-4083-AC27-E376833A88DC}"/>
            </c:ext>
          </c:extLst>
        </c:ser>
        <c:dLbls>
          <c:showLegendKey val="0"/>
          <c:showVal val="0"/>
          <c:showCatName val="0"/>
          <c:showSerName val="0"/>
          <c:showPercent val="0"/>
          <c:showBubbleSize val="0"/>
        </c:dLbls>
        <c:gapWidth val="182"/>
        <c:axId val="337469400"/>
        <c:axId val="337468416"/>
      </c:barChart>
      <c:catAx>
        <c:axId val="337469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468416"/>
        <c:crosses val="autoZero"/>
        <c:auto val="1"/>
        <c:lblAlgn val="ctr"/>
        <c:lblOffset val="100"/>
        <c:noMultiLvlLbl val="0"/>
      </c:catAx>
      <c:valAx>
        <c:axId val="337468416"/>
        <c:scaling>
          <c:orientation val="minMax"/>
        </c:scaling>
        <c:delete val="1"/>
        <c:axPos val="b"/>
        <c:numFmt formatCode="General" sourceLinked="1"/>
        <c:majorTickMark val="none"/>
        <c:minorTickMark val="none"/>
        <c:tickLblPos val="nextTo"/>
        <c:crossAx val="337469400"/>
        <c:crosses val="autoZero"/>
        <c:crossBetween val="between"/>
      </c:valAx>
      <c:spPr>
        <a:noFill/>
        <a:ln>
          <a:noFill/>
        </a:ln>
        <a:effectLst/>
      </c:spPr>
    </c:plotArea>
    <c:legend>
      <c:legendPos val="b"/>
      <c:layout>
        <c:manualLayout>
          <c:xMode val="edge"/>
          <c:yMode val="edge"/>
          <c:x val="0.32388035356010064"/>
          <c:y val="0.70062479839992164"/>
          <c:w val="0.35223896859603615"/>
          <c:h val="0.1206442420765891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9/29/22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757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812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581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5074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Title Presentation" userDrawn="1">
  <p:cSld name="1_Title Presentation">
    <p:spTree>
      <p:nvGrpSpPr>
        <p:cNvPr id="1" name="Shape 10"/>
        <p:cNvGrpSpPr/>
        <p:nvPr/>
      </p:nvGrpSpPr>
      <p:grpSpPr>
        <a:xfrm>
          <a:off x="0" y="0"/>
          <a:ext cx="0" cy="0"/>
          <a:chOff x="0" y="0"/>
          <a:chExt cx="0" cy="0"/>
        </a:xfrm>
      </p:grpSpPr>
      <p:pic>
        <p:nvPicPr>
          <p:cNvPr id="7" name="Picture 7">
            <a:extLst>
              <a:ext uri="{FF2B5EF4-FFF2-40B4-BE49-F238E27FC236}">
                <a16:creationId xmlns:a16="http://schemas.microsoft.com/office/drawing/2014/main" id="{D592BF07-3FC1-4EB4-AE2E-69A798927D15}"/>
              </a:ext>
            </a:extLst>
          </p:cNvPr>
          <p:cNvPicPr>
            <a:picLocks noChangeAspect="1"/>
          </p:cNvPicPr>
          <p:nvPr userDrawn="1"/>
        </p:nvPicPr>
        <p:blipFill>
          <a:blip r:embed="rId2"/>
          <a:stretch>
            <a:fillRect/>
          </a:stretch>
        </p:blipFill>
        <p:spPr>
          <a:xfrm>
            <a:off x="618001" y="615519"/>
            <a:ext cx="2624471" cy="528000"/>
          </a:xfrm>
          <a:prstGeom prst="rect">
            <a:avLst/>
          </a:prstGeom>
        </p:spPr>
      </p:pic>
      <p:pic>
        <p:nvPicPr>
          <p:cNvPr id="8" name="Image 4" descr="Une image contenant texte&#10;&#10;Description générée automatiquement">
            <a:extLst>
              <a:ext uri="{FF2B5EF4-FFF2-40B4-BE49-F238E27FC236}">
                <a16:creationId xmlns:a16="http://schemas.microsoft.com/office/drawing/2014/main" id="{4EC8C176-BA7F-4561-B1F0-DBD81F54D56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93280" y="192674"/>
            <a:ext cx="4998720" cy="6665327"/>
          </a:xfrm>
          <a:prstGeom prst="rect">
            <a:avLst/>
          </a:prstGeom>
        </p:spPr>
      </p:pic>
      <p:sp>
        <p:nvSpPr>
          <p:cNvPr id="9" name="Text Placeholder 3">
            <a:extLst>
              <a:ext uri="{FF2B5EF4-FFF2-40B4-BE49-F238E27FC236}">
                <a16:creationId xmlns:a16="http://schemas.microsoft.com/office/drawing/2014/main" id="{6FD46E52-FF66-4403-A46F-CC79558F4353}"/>
              </a:ext>
            </a:extLst>
          </p:cNvPr>
          <p:cNvSpPr>
            <a:spLocks noGrp="1"/>
          </p:cNvSpPr>
          <p:nvPr>
            <p:ph type="body" sz="half" idx="2" hasCustomPrompt="1"/>
          </p:nvPr>
        </p:nvSpPr>
        <p:spPr>
          <a:xfrm>
            <a:off x="624418" y="1984889"/>
            <a:ext cx="6104332" cy="1043619"/>
          </a:xfrm>
          <a:prstGeom prst="rect">
            <a:avLst/>
          </a:prstGeom>
        </p:spPr>
        <p:txBody>
          <a:bodyPr>
            <a:normAutofit/>
          </a:bodyPr>
          <a:lstStyle>
            <a:lvl1pPr marL="0" indent="0">
              <a:spcBef>
                <a:spcPts val="0"/>
              </a:spcBef>
              <a:buNone/>
              <a:defRPr sz="4267" b="1" i="0">
                <a:solidFill>
                  <a:srgbClr val="2867AE"/>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dirty="0"/>
              <a:t>Title of the presentation</a:t>
            </a:r>
          </a:p>
        </p:txBody>
      </p:sp>
      <p:sp>
        <p:nvSpPr>
          <p:cNvPr id="10" name="Text Placeholder 3">
            <a:extLst>
              <a:ext uri="{FF2B5EF4-FFF2-40B4-BE49-F238E27FC236}">
                <a16:creationId xmlns:a16="http://schemas.microsoft.com/office/drawing/2014/main" id="{798FF270-290D-497B-871A-6ADB099AB048}"/>
              </a:ext>
            </a:extLst>
          </p:cNvPr>
          <p:cNvSpPr>
            <a:spLocks noGrp="1"/>
          </p:cNvSpPr>
          <p:nvPr>
            <p:ph type="body" sz="half" idx="10" hasCustomPrompt="1"/>
          </p:nvPr>
        </p:nvSpPr>
        <p:spPr>
          <a:xfrm>
            <a:off x="624418" y="3028508"/>
            <a:ext cx="6104332" cy="533843"/>
          </a:xfrm>
          <a:prstGeom prst="rect">
            <a:avLst/>
          </a:prstGeom>
        </p:spPr>
        <p:txBody>
          <a:bodyPr>
            <a:normAutofit/>
          </a:bodyPr>
          <a:lstStyle>
            <a:lvl1pPr marL="0" indent="0">
              <a:spcBef>
                <a:spcPts val="0"/>
              </a:spcBef>
              <a:buNone/>
              <a:defRPr sz="2133" b="0" i="0">
                <a:solidFill>
                  <a:srgbClr val="00305E"/>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dirty="0"/>
              <a:t>Subtitle of the presentation</a:t>
            </a:r>
          </a:p>
        </p:txBody>
      </p:sp>
      <p:sp>
        <p:nvSpPr>
          <p:cNvPr id="16" name="Text Placeholder 3">
            <a:extLst>
              <a:ext uri="{FF2B5EF4-FFF2-40B4-BE49-F238E27FC236}">
                <a16:creationId xmlns:a16="http://schemas.microsoft.com/office/drawing/2014/main" id="{5518978F-F373-430B-85CD-7F1D9672255F}"/>
              </a:ext>
            </a:extLst>
          </p:cNvPr>
          <p:cNvSpPr>
            <a:spLocks noGrp="1"/>
          </p:cNvSpPr>
          <p:nvPr>
            <p:ph type="body" sz="half" idx="11" hasCustomPrompt="1"/>
          </p:nvPr>
        </p:nvSpPr>
        <p:spPr>
          <a:xfrm>
            <a:off x="624419" y="4797990"/>
            <a:ext cx="6104331" cy="623252"/>
          </a:xfrm>
          <a:prstGeom prst="rect">
            <a:avLst/>
          </a:prstGeom>
        </p:spPr>
        <p:txBody>
          <a:bodyPr>
            <a:noAutofit/>
          </a:bodyPr>
          <a:lstStyle>
            <a:lvl1pPr marL="0" indent="0">
              <a:lnSpc>
                <a:spcPct val="100000"/>
              </a:lnSpc>
              <a:spcBef>
                <a:spcPts val="0"/>
              </a:spcBef>
              <a:buNone/>
              <a:defRPr sz="1867" b="1" i="0">
                <a:solidFill>
                  <a:srgbClr val="00305E"/>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dirty="0"/>
              <a:t>Name of the speaker</a:t>
            </a:r>
          </a:p>
          <a:p>
            <a:pPr lvl="0"/>
            <a:r>
              <a:rPr lang="en-GB" dirty="0"/>
              <a:t>Position</a:t>
            </a:r>
          </a:p>
        </p:txBody>
      </p:sp>
      <p:sp>
        <p:nvSpPr>
          <p:cNvPr id="17" name="Text Placeholder 3">
            <a:extLst>
              <a:ext uri="{FF2B5EF4-FFF2-40B4-BE49-F238E27FC236}">
                <a16:creationId xmlns:a16="http://schemas.microsoft.com/office/drawing/2014/main" id="{BDF40534-86AB-4408-9234-40E0777315E7}"/>
              </a:ext>
            </a:extLst>
          </p:cNvPr>
          <p:cNvSpPr>
            <a:spLocks noGrp="1"/>
          </p:cNvSpPr>
          <p:nvPr>
            <p:ph type="body" sz="half" idx="12" hasCustomPrompt="1"/>
          </p:nvPr>
        </p:nvSpPr>
        <p:spPr>
          <a:xfrm>
            <a:off x="624419" y="5525730"/>
            <a:ext cx="6104331" cy="623252"/>
          </a:xfrm>
          <a:prstGeom prst="rect">
            <a:avLst/>
          </a:prstGeom>
        </p:spPr>
        <p:txBody>
          <a:bodyPr>
            <a:noAutofit/>
          </a:bodyPr>
          <a:lstStyle>
            <a:lvl1pPr marL="0" indent="0">
              <a:lnSpc>
                <a:spcPct val="100000"/>
              </a:lnSpc>
              <a:spcBef>
                <a:spcPts val="0"/>
              </a:spcBef>
              <a:buNone/>
              <a:defRPr sz="1600" b="0" i="0">
                <a:solidFill>
                  <a:srgbClr val="2867AE"/>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CH" dirty="0"/>
              <a:t>City Nation, Date </a:t>
            </a:r>
            <a:endParaRPr lang="en-GB" dirty="0"/>
          </a:p>
        </p:txBody>
      </p:sp>
    </p:spTree>
    <p:extLst>
      <p:ext uri="{BB962C8B-B14F-4D97-AF65-F5344CB8AC3E}">
        <p14:creationId xmlns:p14="http://schemas.microsoft.com/office/powerpoint/2010/main" val="3937517404"/>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dirty="0">
                <a:solidFill>
                  <a:srgbClr val="D79D41"/>
                </a:solidFill>
                <a:effectLst/>
                <a:latin typeface="Arial Narrow" panose="020B0606020202030204" pitchFamily="34" charset="0"/>
              </a:rPr>
              <a:t>Content of this presentation is copyright</a:t>
            </a:r>
            <a:r>
              <a:rPr lang="en-CH" sz="1200" b="0" i="0" dirty="0">
                <a:solidFill>
                  <a:srgbClr val="D79D41"/>
                </a:solidFill>
                <a:effectLst/>
                <a:latin typeface="Arial Narrow" panose="020B0606020202030204" pitchFamily="34" charset="0"/>
              </a:rPr>
              <a:t> </a:t>
            </a:r>
            <a:r>
              <a:rPr lang="en-US" sz="1200" b="0" i="0" dirty="0">
                <a:solidFill>
                  <a:srgbClr val="D79D41"/>
                </a:solidFill>
                <a:effectLst/>
                <a:latin typeface="Arial Narrow" panose="020B0606020202030204" pitchFamily="34" charset="0"/>
              </a:rPr>
              <a:t>and responsibility of the author. Permission is required for re-use</a:t>
            </a:r>
            <a:r>
              <a:rPr lang="en-CH" sz="1200" b="0" i="0" dirty="0">
                <a:solidFill>
                  <a:srgbClr val="D79D41"/>
                </a:solidFill>
                <a:effectLst/>
                <a:latin typeface="Arial Narrow" panose="020B0606020202030204" pitchFamily="34" charset="0"/>
              </a:rPr>
              <a:t>.</a:t>
            </a:r>
            <a:endParaRPr lang="en-US" sz="1200" b="0" i="0" dirty="0">
              <a:solidFill>
                <a:srgbClr val="D79D41"/>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2152433"/>
            <a:ext cx="11213200" cy="36000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Noto Sans Symbols"/>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2360388" y="6340049"/>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D79D41"/>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dirty="0"/>
              <a:t>Paolo Antonio </a:t>
            </a:r>
            <a:r>
              <a:rPr lang="fr-CH" dirty="0" err="1"/>
              <a:t>Ascierto</a:t>
            </a:r>
            <a:endParaRPr dirty="0"/>
          </a:p>
        </p:txBody>
      </p:sp>
      <p:pic>
        <p:nvPicPr>
          <p:cNvPr id="8" name="Picture 7">
            <a:extLst>
              <a:ext uri="{FF2B5EF4-FFF2-40B4-BE49-F238E27FC236}">
                <a16:creationId xmlns:a16="http://schemas.microsoft.com/office/drawing/2014/main" id="{E5447CB9-6489-4CA7-B0F4-BE2F567B79F6}"/>
              </a:ext>
            </a:extLst>
          </p:cNvPr>
          <p:cNvPicPr>
            <a:picLocks noChangeAspect="1"/>
          </p:cNvPicPr>
          <p:nvPr userDrawn="1"/>
        </p:nvPicPr>
        <p:blipFill>
          <a:blip r:embed="rId2"/>
          <a:stretch>
            <a:fillRect/>
          </a:stretch>
        </p:blipFill>
        <p:spPr>
          <a:xfrm>
            <a:off x="478367" y="6225715"/>
            <a:ext cx="1659092" cy="333781"/>
          </a:xfrm>
          <a:prstGeom prst="rect">
            <a:avLst/>
          </a:prstGeom>
        </p:spPr>
      </p:pic>
    </p:spTree>
    <p:extLst>
      <p:ext uri="{BB962C8B-B14F-4D97-AF65-F5344CB8AC3E}">
        <p14:creationId xmlns:p14="http://schemas.microsoft.com/office/powerpoint/2010/main" val="3344972062"/>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gif"/><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D013C-8308-3DD6-2AD5-1424560AFAE7}"/>
              </a:ext>
            </a:extLst>
          </p:cNvPr>
          <p:cNvSpPr>
            <a:spLocks noGrp="1"/>
          </p:cNvSpPr>
          <p:nvPr>
            <p:ph type="title"/>
          </p:nvPr>
        </p:nvSpPr>
        <p:spPr>
          <a:xfrm>
            <a:off x="609601" y="739770"/>
            <a:ext cx="10515600" cy="2852737"/>
          </a:xfrm>
        </p:spPr>
        <p:txBody>
          <a:bodyPr>
            <a:noAutofit/>
          </a:bodyPr>
          <a:lstStyle/>
          <a:p>
            <a:r>
              <a:rPr lang="en-US" sz="3000" dirty="0"/>
              <a:t>Phase II Study </a:t>
            </a:r>
            <a:r>
              <a:rPr lang="en-US" sz="3000" dirty="0" err="1"/>
              <a:t>SECOMBIT</a:t>
            </a:r>
            <a:r>
              <a:rPr lang="en-US" sz="3000" dirty="0"/>
              <a:t> (Sequential Combo Immuno- and Target Therapy Study): Four Years OS Data and Preliminary Biomarkers Evaluation</a:t>
            </a:r>
            <a:br>
              <a:rPr lang="en-US" sz="3000" dirty="0"/>
            </a:br>
            <a:endParaRPr lang="en-US" sz="3000" dirty="0"/>
          </a:p>
        </p:txBody>
      </p:sp>
      <p:sp>
        <p:nvSpPr>
          <p:cNvPr id="5" name="Text Placeholder 4">
            <a:extLst>
              <a:ext uri="{FF2B5EF4-FFF2-40B4-BE49-F238E27FC236}">
                <a16:creationId xmlns:a16="http://schemas.microsoft.com/office/drawing/2014/main" id="{A1806867-BE0B-9AD4-5372-18A2C3687DA9}"/>
              </a:ext>
            </a:extLst>
          </p:cNvPr>
          <p:cNvSpPr>
            <a:spLocks noGrp="1"/>
          </p:cNvSpPr>
          <p:nvPr>
            <p:ph type="body" idx="1"/>
          </p:nvPr>
        </p:nvSpPr>
        <p:spPr>
          <a:xfrm>
            <a:off x="609601" y="5246695"/>
            <a:ext cx="10515600" cy="1500187"/>
          </a:xfrm>
        </p:spPr>
        <p:txBody>
          <a:bodyPr>
            <a:normAutofit/>
          </a:bodyPr>
          <a:lstStyle/>
          <a:p>
            <a:r>
              <a:rPr lang="en-US" sz="1600" dirty="0"/>
              <a:t>Paolo A. </a:t>
            </a:r>
            <a:r>
              <a:rPr lang="en-US" sz="1600" dirty="0" err="1"/>
              <a:t>Ascierto</a:t>
            </a:r>
            <a:r>
              <a:rPr lang="en-US" sz="1600" dirty="0"/>
              <a:t>, MD</a:t>
            </a:r>
            <a:br>
              <a:rPr lang="en-US" sz="1600" dirty="0"/>
            </a:br>
            <a:r>
              <a:rPr lang="en-US" sz="1600" dirty="0"/>
              <a:t>Director, Unit of Melanoma, Cancer Immunotherapy and Development Therapeutics </a:t>
            </a:r>
            <a:br>
              <a:rPr lang="en-US" sz="1600" dirty="0"/>
            </a:br>
            <a:r>
              <a:rPr lang="en-US" sz="1600" dirty="0" err="1"/>
              <a:t>Istituto</a:t>
            </a:r>
            <a:r>
              <a:rPr lang="en-US" sz="1600" dirty="0"/>
              <a:t> Nazionale </a:t>
            </a:r>
            <a:r>
              <a:rPr lang="en-US" sz="1600" dirty="0" err="1"/>
              <a:t>Tumori</a:t>
            </a:r>
            <a:r>
              <a:rPr lang="en-US" sz="1600" dirty="0"/>
              <a:t> </a:t>
            </a:r>
            <a:r>
              <a:rPr lang="en-US" sz="1600" dirty="0" err="1"/>
              <a:t>IRCCS</a:t>
            </a:r>
            <a:r>
              <a:rPr lang="en-US" sz="1600" dirty="0"/>
              <a:t> Fondazione G. Pascale</a:t>
            </a:r>
            <a:br>
              <a:rPr lang="en-US" sz="1600" dirty="0"/>
            </a:br>
            <a:r>
              <a:rPr lang="en-US" sz="1600" dirty="0"/>
              <a:t>Napoli, Italy	</a:t>
            </a:r>
          </a:p>
          <a:p>
            <a:endParaRPr lang="en-US" sz="1600" dirty="0"/>
          </a:p>
        </p:txBody>
      </p:sp>
      <p:sp>
        <p:nvSpPr>
          <p:cNvPr id="14" name="Text Placeholder 5">
            <a:extLst>
              <a:ext uri="{FF2B5EF4-FFF2-40B4-BE49-F238E27FC236}">
                <a16:creationId xmlns:a16="http://schemas.microsoft.com/office/drawing/2014/main" id="{1CF347FF-2DD1-4DE2-95E7-41F2650FDB22}"/>
              </a:ext>
            </a:extLst>
          </p:cNvPr>
          <p:cNvSpPr>
            <a:spLocks noGrp="1"/>
          </p:cNvSpPr>
          <p:nvPr>
            <p:ph type="body" sz="half" idx="4294967295"/>
          </p:nvPr>
        </p:nvSpPr>
        <p:spPr>
          <a:xfrm>
            <a:off x="614363" y="2738442"/>
            <a:ext cx="11214100" cy="2727325"/>
          </a:xfrm>
        </p:spPr>
        <p:txBody>
          <a:bodyPr>
            <a:normAutofit/>
          </a:bodyPr>
          <a:lstStyle/>
          <a:p>
            <a:pPr marL="0" indent="0" algn="just">
              <a:buNone/>
            </a:pPr>
            <a:r>
              <a:rPr lang="en-US" sz="1200" dirty="0">
                <a:solidFill>
                  <a:schemeClr val="tx1"/>
                </a:solidFill>
                <a:cs typeface="Calibri" panose="020F0502020204030204" pitchFamily="34" charset="0"/>
              </a:rPr>
              <a:t>Co-senior authors </a:t>
            </a:r>
          </a:p>
          <a:p>
            <a:pPr marL="0" indent="0" algn="just">
              <a:buNone/>
            </a:pPr>
            <a:r>
              <a:rPr lang="en-US" sz="1200" dirty="0" err="1">
                <a:solidFill>
                  <a:schemeClr val="tx1"/>
                </a:solidFill>
                <a:cs typeface="Calibri" panose="020F0502020204030204" pitchFamily="34" charset="0"/>
              </a:rPr>
              <a:t>Ascierto</a:t>
            </a:r>
            <a:r>
              <a:rPr lang="en-US" sz="1200" dirty="0">
                <a:solidFill>
                  <a:schemeClr val="tx1"/>
                </a:solidFill>
                <a:cs typeface="Calibri" panose="020F0502020204030204" pitchFamily="34" charset="0"/>
              </a:rPr>
              <a:t> PA</a:t>
            </a:r>
            <a:r>
              <a:rPr lang="en-US" sz="1200" baseline="30000" dirty="0">
                <a:solidFill>
                  <a:schemeClr val="tx1"/>
                </a:solidFill>
                <a:cs typeface="Calibri" panose="020F0502020204030204" pitchFamily="34" charset="0"/>
              </a:rPr>
              <a:t>1</a:t>
            </a:r>
            <a:r>
              <a:rPr lang="en-US" sz="1200" dirty="0">
                <a:solidFill>
                  <a:schemeClr val="tx1"/>
                </a:solidFill>
                <a:cs typeface="Calibri" panose="020F0502020204030204" pitchFamily="34" charset="0"/>
              </a:rPr>
              <a:t>, </a:t>
            </a:r>
            <a:r>
              <a:rPr lang="en-US" sz="1200" dirty="0" err="1">
                <a:solidFill>
                  <a:schemeClr val="tx1"/>
                </a:solidFill>
                <a:cs typeface="Calibri" panose="020F0502020204030204" pitchFamily="34" charset="0"/>
              </a:rPr>
              <a:t>Mandalà</a:t>
            </a:r>
            <a:r>
              <a:rPr lang="en-US" sz="1200" dirty="0">
                <a:solidFill>
                  <a:schemeClr val="tx1"/>
                </a:solidFill>
                <a:cs typeface="Calibri" panose="020F0502020204030204" pitchFamily="34" charset="0"/>
              </a:rPr>
              <a:t> M</a:t>
            </a:r>
            <a:r>
              <a:rPr lang="en-US" sz="1200" baseline="30000" dirty="0">
                <a:solidFill>
                  <a:schemeClr val="tx1"/>
                </a:solidFill>
                <a:cs typeface="Calibri" panose="020F0502020204030204" pitchFamily="34" charset="0"/>
              </a:rPr>
              <a:t>2</a:t>
            </a:r>
            <a:r>
              <a:rPr lang="en-US" sz="1200" dirty="0">
                <a:solidFill>
                  <a:schemeClr val="tx1"/>
                </a:solidFill>
                <a:cs typeface="Calibri" panose="020F0502020204030204" pitchFamily="34" charset="0"/>
              </a:rPr>
              <a:t>, </a:t>
            </a:r>
            <a:r>
              <a:rPr lang="en-US" sz="1200" dirty="0" err="1">
                <a:solidFill>
                  <a:schemeClr val="tx1"/>
                </a:solidFill>
                <a:cs typeface="Calibri" panose="020F0502020204030204" pitchFamily="34" charset="0"/>
              </a:rPr>
              <a:t>Ferrucci</a:t>
            </a:r>
            <a:r>
              <a:rPr lang="en-US" sz="1200" dirty="0">
                <a:solidFill>
                  <a:schemeClr val="tx1"/>
                </a:solidFill>
                <a:cs typeface="Calibri" panose="020F0502020204030204" pitchFamily="34" charset="0"/>
              </a:rPr>
              <a:t> PF</a:t>
            </a:r>
            <a:r>
              <a:rPr lang="en-US" sz="1200" baseline="30000" dirty="0">
                <a:solidFill>
                  <a:schemeClr val="tx1"/>
                </a:solidFill>
                <a:cs typeface="Calibri" panose="020F0502020204030204" pitchFamily="34" charset="0"/>
              </a:rPr>
              <a:t>3</a:t>
            </a:r>
            <a:r>
              <a:rPr lang="en-US" sz="1200" dirty="0">
                <a:solidFill>
                  <a:schemeClr val="tx1"/>
                </a:solidFill>
                <a:cs typeface="Calibri" panose="020F0502020204030204" pitchFamily="34" charset="0"/>
              </a:rPr>
              <a:t>, </a:t>
            </a:r>
            <a:r>
              <a:rPr lang="en-US" sz="1200" dirty="0" err="1">
                <a:solidFill>
                  <a:schemeClr val="tx1"/>
                </a:solidFill>
                <a:cs typeface="Calibri" panose="020F0502020204030204" pitchFamily="34" charset="0"/>
              </a:rPr>
              <a:t>Guidoboni</a:t>
            </a:r>
            <a:r>
              <a:rPr lang="en-US" sz="1200" dirty="0">
                <a:solidFill>
                  <a:schemeClr val="tx1"/>
                </a:solidFill>
                <a:cs typeface="Calibri" panose="020F0502020204030204" pitchFamily="34" charset="0"/>
              </a:rPr>
              <a:t> M</a:t>
            </a:r>
            <a:r>
              <a:rPr lang="en-US" sz="1200" baseline="30000" dirty="0">
                <a:solidFill>
                  <a:schemeClr val="tx1"/>
                </a:solidFill>
                <a:cs typeface="Calibri" panose="020F0502020204030204" pitchFamily="34" charset="0"/>
              </a:rPr>
              <a:t>4</a:t>
            </a:r>
            <a:r>
              <a:rPr lang="en-US" sz="1200" dirty="0">
                <a:solidFill>
                  <a:schemeClr val="tx1"/>
                </a:solidFill>
                <a:cs typeface="Calibri" panose="020F0502020204030204" pitchFamily="34" charset="0"/>
              </a:rPr>
              <a:t>, Rutkowski P</a:t>
            </a:r>
            <a:r>
              <a:rPr lang="en-US" sz="1200" baseline="30000" dirty="0">
                <a:solidFill>
                  <a:schemeClr val="tx1"/>
                </a:solidFill>
                <a:cs typeface="Calibri" panose="020F0502020204030204" pitchFamily="34" charset="0"/>
              </a:rPr>
              <a:t>5</a:t>
            </a:r>
            <a:r>
              <a:rPr lang="en-US" sz="1200" dirty="0">
                <a:solidFill>
                  <a:schemeClr val="tx1"/>
                </a:solidFill>
                <a:cs typeface="Calibri" panose="020F0502020204030204" pitchFamily="34" charset="0"/>
              </a:rPr>
              <a:t>, </a:t>
            </a:r>
            <a:r>
              <a:rPr lang="en-US" sz="1200" dirty="0" err="1">
                <a:solidFill>
                  <a:schemeClr val="tx1"/>
                </a:solidFill>
                <a:cs typeface="Calibri" panose="020F0502020204030204" pitchFamily="34" charset="0"/>
              </a:rPr>
              <a:t>Ferraresi</a:t>
            </a:r>
            <a:r>
              <a:rPr lang="en-US" sz="1200" dirty="0">
                <a:solidFill>
                  <a:schemeClr val="tx1"/>
                </a:solidFill>
                <a:cs typeface="Calibri" panose="020F0502020204030204" pitchFamily="34" charset="0"/>
              </a:rPr>
              <a:t> V</a:t>
            </a:r>
            <a:r>
              <a:rPr lang="en-US" sz="1200" baseline="30000" dirty="0">
                <a:solidFill>
                  <a:schemeClr val="tx1"/>
                </a:solidFill>
                <a:cs typeface="Calibri" panose="020F0502020204030204" pitchFamily="34" charset="0"/>
              </a:rPr>
              <a:t>6</a:t>
            </a:r>
            <a:r>
              <a:rPr lang="en-US" sz="1200" dirty="0">
                <a:solidFill>
                  <a:schemeClr val="tx1"/>
                </a:solidFill>
                <a:cs typeface="Calibri" panose="020F0502020204030204" pitchFamily="34" charset="0"/>
              </a:rPr>
              <a:t>, </a:t>
            </a:r>
            <a:r>
              <a:rPr lang="en-US" sz="1200" dirty="0" err="1">
                <a:solidFill>
                  <a:schemeClr val="tx1"/>
                </a:solidFill>
                <a:cs typeface="Calibri" panose="020F0502020204030204" pitchFamily="34" charset="0"/>
              </a:rPr>
              <a:t>Arance</a:t>
            </a:r>
            <a:r>
              <a:rPr lang="en-US" sz="1200" dirty="0">
                <a:solidFill>
                  <a:schemeClr val="tx1"/>
                </a:solidFill>
                <a:cs typeface="Calibri" panose="020F0502020204030204" pitchFamily="34" charset="0"/>
              </a:rPr>
              <a:t> AM</a:t>
            </a:r>
            <a:r>
              <a:rPr lang="en-US" sz="1200" baseline="30000" dirty="0">
                <a:solidFill>
                  <a:schemeClr val="tx1"/>
                </a:solidFill>
                <a:cs typeface="Calibri" panose="020F0502020204030204" pitchFamily="34" charset="0"/>
              </a:rPr>
              <a:t>7</a:t>
            </a:r>
            <a:r>
              <a:rPr lang="en-US" sz="1200" dirty="0">
                <a:solidFill>
                  <a:schemeClr val="tx1"/>
                </a:solidFill>
                <a:cs typeface="Calibri" panose="020F0502020204030204" pitchFamily="34" charset="0"/>
              </a:rPr>
              <a:t>, </a:t>
            </a:r>
            <a:r>
              <a:rPr lang="en-US" sz="1200" dirty="0" err="1">
                <a:solidFill>
                  <a:schemeClr val="tx1"/>
                </a:solidFill>
                <a:cs typeface="Calibri" panose="020F0502020204030204" pitchFamily="34" charset="0"/>
              </a:rPr>
              <a:t>Guida</a:t>
            </a:r>
            <a:r>
              <a:rPr lang="en-US" sz="1200" dirty="0">
                <a:solidFill>
                  <a:schemeClr val="tx1"/>
                </a:solidFill>
                <a:cs typeface="Calibri" panose="020F0502020204030204" pitchFamily="34" charset="0"/>
              </a:rPr>
              <a:t> M</a:t>
            </a:r>
            <a:r>
              <a:rPr lang="en-US" sz="1200" baseline="30000" dirty="0">
                <a:solidFill>
                  <a:schemeClr val="tx1"/>
                </a:solidFill>
                <a:cs typeface="Calibri" panose="020F0502020204030204" pitchFamily="34" charset="0"/>
              </a:rPr>
              <a:t>8</a:t>
            </a:r>
            <a:r>
              <a:rPr lang="en-US" sz="1200" dirty="0">
                <a:solidFill>
                  <a:schemeClr val="tx1"/>
                </a:solidFill>
                <a:cs typeface="Calibri" panose="020F0502020204030204" pitchFamily="34" charset="0"/>
              </a:rPr>
              <a:t>, </a:t>
            </a:r>
            <a:r>
              <a:rPr lang="en-US" sz="1200" dirty="0" err="1">
                <a:solidFill>
                  <a:schemeClr val="tx1"/>
                </a:solidFill>
                <a:cs typeface="Calibri" panose="020F0502020204030204" pitchFamily="34" charset="0"/>
              </a:rPr>
              <a:t>Maiello</a:t>
            </a:r>
            <a:r>
              <a:rPr lang="en-US" sz="1200" dirty="0">
                <a:solidFill>
                  <a:schemeClr val="tx1"/>
                </a:solidFill>
                <a:cs typeface="Calibri" panose="020F0502020204030204" pitchFamily="34" charset="0"/>
              </a:rPr>
              <a:t> E</a:t>
            </a:r>
            <a:r>
              <a:rPr lang="en-US" sz="1200" baseline="30000" dirty="0">
                <a:solidFill>
                  <a:schemeClr val="tx1"/>
                </a:solidFill>
                <a:cs typeface="Calibri" panose="020F0502020204030204" pitchFamily="34" charset="0"/>
              </a:rPr>
              <a:t>9</a:t>
            </a:r>
            <a:r>
              <a:rPr lang="en-US" sz="1200" dirty="0">
                <a:solidFill>
                  <a:schemeClr val="tx1"/>
                </a:solidFill>
                <a:cs typeface="Calibri" panose="020F0502020204030204" pitchFamily="34" charset="0"/>
              </a:rPr>
              <a:t>, </a:t>
            </a:r>
            <a:r>
              <a:rPr lang="en-US" sz="1200" dirty="0" err="1">
                <a:solidFill>
                  <a:schemeClr val="tx1"/>
                </a:solidFill>
                <a:cs typeface="Calibri" panose="020F0502020204030204" pitchFamily="34" charset="0"/>
              </a:rPr>
              <a:t>Gogas</a:t>
            </a:r>
            <a:r>
              <a:rPr lang="en-US" sz="1200" dirty="0">
                <a:solidFill>
                  <a:schemeClr val="tx1"/>
                </a:solidFill>
                <a:cs typeface="Calibri" panose="020F0502020204030204" pitchFamily="34" charset="0"/>
              </a:rPr>
              <a:t> H</a:t>
            </a:r>
            <a:r>
              <a:rPr lang="en-US" sz="1200" baseline="30000" dirty="0">
                <a:solidFill>
                  <a:schemeClr val="tx1"/>
                </a:solidFill>
                <a:cs typeface="Calibri" panose="020F0502020204030204" pitchFamily="34" charset="0"/>
              </a:rPr>
              <a:t>10</a:t>
            </a:r>
            <a:r>
              <a:rPr lang="en-US" sz="1200" dirty="0">
                <a:solidFill>
                  <a:schemeClr val="tx1"/>
                </a:solidFill>
                <a:cs typeface="Calibri" panose="020F0502020204030204" pitchFamily="34" charset="0"/>
              </a:rPr>
              <a:t>, </a:t>
            </a:r>
            <a:r>
              <a:rPr lang="en-US" sz="1200" dirty="0" err="1">
                <a:solidFill>
                  <a:schemeClr val="tx1"/>
                </a:solidFill>
                <a:cs typeface="Calibri" panose="020F0502020204030204" pitchFamily="34" charset="0"/>
              </a:rPr>
              <a:t>Richtig</a:t>
            </a:r>
            <a:r>
              <a:rPr lang="en-US" sz="1200" dirty="0">
                <a:solidFill>
                  <a:schemeClr val="tx1"/>
                </a:solidFill>
                <a:cs typeface="Calibri" panose="020F0502020204030204" pitchFamily="34" charset="0"/>
              </a:rPr>
              <a:t> E</a:t>
            </a:r>
            <a:r>
              <a:rPr lang="en-US" sz="1200" baseline="30000" dirty="0">
                <a:solidFill>
                  <a:schemeClr val="tx1"/>
                </a:solidFill>
                <a:cs typeface="Calibri" panose="020F0502020204030204" pitchFamily="34" charset="0"/>
              </a:rPr>
              <a:t>11</a:t>
            </a:r>
            <a:r>
              <a:rPr lang="en-US" sz="1200" dirty="0">
                <a:solidFill>
                  <a:schemeClr val="tx1"/>
                </a:solidFill>
                <a:cs typeface="Calibri" panose="020F0502020204030204" pitchFamily="34" charset="0"/>
              </a:rPr>
              <a:t>, Fierro MT</a:t>
            </a:r>
            <a:r>
              <a:rPr lang="en-US" sz="1200" baseline="30000" dirty="0">
                <a:solidFill>
                  <a:schemeClr val="tx1"/>
                </a:solidFill>
                <a:cs typeface="Calibri" panose="020F0502020204030204" pitchFamily="34" charset="0"/>
              </a:rPr>
              <a:t>12</a:t>
            </a:r>
            <a:r>
              <a:rPr lang="en-US" sz="1200" dirty="0">
                <a:solidFill>
                  <a:schemeClr val="tx1"/>
                </a:solidFill>
                <a:cs typeface="Calibri" panose="020F0502020204030204" pitchFamily="34" charset="0"/>
              </a:rPr>
              <a:t>, </a:t>
            </a:r>
            <a:r>
              <a:rPr lang="en-US" sz="1200" dirty="0" err="1">
                <a:solidFill>
                  <a:schemeClr val="tx1"/>
                </a:solidFill>
                <a:cs typeface="Calibri" panose="020F0502020204030204" pitchFamily="34" charset="0"/>
              </a:rPr>
              <a:t>Lebbé</a:t>
            </a:r>
            <a:r>
              <a:rPr lang="en-US" sz="1200" dirty="0">
                <a:solidFill>
                  <a:schemeClr val="tx1"/>
                </a:solidFill>
                <a:cs typeface="Calibri" panose="020F0502020204030204" pitchFamily="34" charset="0"/>
              </a:rPr>
              <a:t> C</a:t>
            </a:r>
            <a:r>
              <a:rPr lang="en-US" sz="1200" baseline="30000" dirty="0">
                <a:solidFill>
                  <a:schemeClr val="tx1"/>
                </a:solidFill>
                <a:cs typeface="Calibri" panose="020F0502020204030204" pitchFamily="34" charset="0"/>
              </a:rPr>
              <a:t>13</a:t>
            </a:r>
            <a:r>
              <a:rPr lang="en-US" sz="1200" dirty="0">
                <a:solidFill>
                  <a:schemeClr val="tx1"/>
                </a:solidFill>
                <a:cs typeface="Calibri" panose="020F0502020204030204" pitchFamily="34" charset="0"/>
              </a:rPr>
              <a:t>, </a:t>
            </a:r>
            <a:r>
              <a:rPr lang="en-US" sz="1200" dirty="0" err="1">
                <a:solidFill>
                  <a:schemeClr val="tx1"/>
                </a:solidFill>
                <a:cs typeface="Calibri" panose="020F0502020204030204" pitchFamily="34" charset="0"/>
              </a:rPr>
              <a:t>Helgadottir</a:t>
            </a:r>
            <a:r>
              <a:rPr lang="en-US" sz="1200" dirty="0">
                <a:solidFill>
                  <a:schemeClr val="tx1"/>
                </a:solidFill>
                <a:cs typeface="Calibri" panose="020F0502020204030204" pitchFamily="34" charset="0"/>
              </a:rPr>
              <a:t> H</a:t>
            </a:r>
            <a:r>
              <a:rPr lang="en-US" sz="1200" baseline="30000" dirty="0">
                <a:solidFill>
                  <a:schemeClr val="tx1"/>
                </a:solidFill>
                <a:cs typeface="Calibri" panose="020F0502020204030204" pitchFamily="34" charset="0"/>
              </a:rPr>
              <a:t>14</a:t>
            </a:r>
            <a:r>
              <a:rPr lang="en-US" sz="1200" dirty="0">
                <a:solidFill>
                  <a:schemeClr val="tx1"/>
                </a:solidFill>
                <a:cs typeface="Calibri" panose="020F0502020204030204" pitchFamily="34" charset="0"/>
              </a:rPr>
              <a:t>, </a:t>
            </a:r>
            <a:r>
              <a:rPr lang="en-US" sz="1200" dirty="0" err="1">
                <a:solidFill>
                  <a:schemeClr val="tx1"/>
                </a:solidFill>
                <a:cs typeface="Calibri" panose="020F0502020204030204" pitchFamily="34" charset="0"/>
              </a:rPr>
              <a:t>Melero</a:t>
            </a:r>
            <a:r>
              <a:rPr lang="en-US" sz="1200" dirty="0">
                <a:solidFill>
                  <a:schemeClr val="tx1"/>
                </a:solidFill>
                <a:cs typeface="Calibri" panose="020F0502020204030204" pitchFamily="34" charset="0"/>
              </a:rPr>
              <a:t> I</a:t>
            </a:r>
            <a:r>
              <a:rPr lang="en-US" sz="1200" baseline="30000" dirty="0">
                <a:solidFill>
                  <a:schemeClr val="tx1"/>
                </a:solidFill>
                <a:cs typeface="Calibri" panose="020F0502020204030204" pitchFamily="34" charset="0"/>
              </a:rPr>
              <a:t>15</a:t>
            </a:r>
            <a:r>
              <a:rPr lang="en-US" sz="1200" dirty="0">
                <a:solidFill>
                  <a:schemeClr val="tx1"/>
                </a:solidFill>
                <a:cs typeface="Calibri" panose="020F0502020204030204" pitchFamily="34" charset="0"/>
              </a:rPr>
              <a:t>, Palmieri G</a:t>
            </a:r>
            <a:r>
              <a:rPr lang="en-US" sz="1200" baseline="30000" dirty="0">
                <a:solidFill>
                  <a:schemeClr val="tx1"/>
                </a:solidFill>
                <a:cs typeface="Calibri" panose="020F0502020204030204" pitchFamily="34" charset="0"/>
              </a:rPr>
              <a:t>16</a:t>
            </a:r>
            <a:r>
              <a:rPr lang="en-US" sz="1200" dirty="0">
                <a:solidFill>
                  <a:schemeClr val="tx1"/>
                </a:solidFill>
                <a:cs typeface="Calibri" panose="020F0502020204030204" pitchFamily="34" charset="0"/>
              </a:rPr>
              <a:t>, Giannarelli D</a:t>
            </a:r>
            <a:r>
              <a:rPr lang="en-US" sz="1200" baseline="30000" dirty="0">
                <a:solidFill>
                  <a:schemeClr val="tx1"/>
                </a:solidFill>
                <a:cs typeface="Calibri" panose="020F0502020204030204" pitchFamily="34" charset="0"/>
              </a:rPr>
              <a:t>17</a:t>
            </a:r>
            <a:r>
              <a:rPr lang="en-US" sz="1200" dirty="0">
                <a:solidFill>
                  <a:schemeClr val="tx1"/>
                </a:solidFill>
                <a:cs typeface="Calibri" panose="020F0502020204030204" pitchFamily="34" charset="0"/>
              </a:rPr>
              <a:t>, Grimaldi AM</a:t>
            </a:r>
            <a:r>
              <a:rPr lang="en-US" sz="1200" baseline="30000" dirty="0">
                <a:solidFill>
                  <a:schemeClr val="tx1"/>
                </a:solidFill>
                <a:cs typeface="Calibri" panose="020F0502020204030204" pitchFamily="34" charset="0"/>
              </a:rPr>
              <a:t>1</a:t>
            </a:r>
            <a:r>
              <a:rPr lang="en-US" sz="1200" dirty="0">
                <a:solidFill>
                  <a:schemeClr val="tx1"/>
                </a:solidFill>
                <a:cs typeface="Calibri" panose="020F0502020204030204" pitchFamily="34" charset="0"/>
              </a:rPr>
              <a:t>, </a:t>
            </a:r>
            <a:r>
              <a:rPr lang="en-US" sz="1200" dirty="0" err="1">
                <a:solidFill>
                  <a:schemeClr val="tx1"/>
                </a:solidFill>
                <a:cs typeface="Calibri" panose="020F0502020204030204" pitchFamily="34" charset="0"/>
              </a:rPr>
              <a:t>Dummer</a:t>
            </a:r>
            <a:r>
              <a:rPr lang="en-US" sz="1200" dirty="0">
                <a:solidFill>
                  <a:schemeClr val="tx1"/>
                </a:solidFill>
                <a:cs typeface="Calibri" panose="020F0502020204030204" pitchFamily="34" charset="0"/>
              </a:rPr>
              <a:t> R</a:t>
            </a:r>
            <a:r>
              <a:rPr lang="en-US" sz="1200" baseline="30000" dirty="0">
                <a:solidFill>
                  <a:schemeClr val="tx1"/>
                </a:solidFill>
                <a:cs typeface="Calibri" panose="020F0502020204030204" pitchFamily="34" charset="0"/>
              </a:rPr>
              <a:t>18*</a:t>
            </a:r>
            <a:r>
              <a:rPr lang="en-US" sz="1200" dirty="0">
                <a:solidFill>
                  <a:schemeClr val="tx1"/>
                </a:solidFill>
                <a:cs typeface="Calibri" panose="020F0502020204030204" pitchFamily="34" charset="0"/>
              </a:rPr>
              <a:t>, </a:t>
            </a:r>
            <a:r>
              <a:rPr lang="en-US" sz="1200" dirty="0" err="1">
                <a:solidFill>
                  <a:schemeClr val="tx1"/>
                </a:solidFill>
                <a:cs typeface="Calibri" panose="020F0502020204030204" pitchFamily="34" charset="0"/>
              </a:rPr>
              <a:t>Chiarion-Sileni</a:t>
            </a:r>
            <a:r>
              <a:rPr lang="en-US" sz="1200" dirty="0">
                <a:solidFill>
                  <a:schemeClr val="tx1"/>
                </a:solidFill>
                <a:cs typeface="Calibri" panose="020F0502020204030204" pitchFamily="34" charset="0"/>
              </a:rPr>
              <a:t> V</a:t>
            </a:r>
            <a:r>
              <a:rPr lang="en-US" sz="1200" baseline="30000" dirty="0">
                <a:solidFill>
                  <a:schemeClr val="tx1"/>
                </a:solidFill>
                <a:cs typeface="Calibri" panose="020F0502020204030204" pitchFamily="34" charset="0"/>
              </a:rPr>
              <a:t>19*</a:t>
            </a:r>
            <a:endParaRPr lang="en-US" sz="1200" dirty="0">
              <a:solidFill>
                <a:schemeClr val="tx1"/>
              </a:solidFill>
              <a:cs typeface="Calibri" panose="020F0502020204030204" pitchFamily="34" charset="0"/>
            </a:endParaRPr>
          </a:p>
          <a:p>
            <a:pPr marL="0" indent="0" algn="just">
              <a:buNone/>
            </a:pPr>
            <a:r>
              <a:rPr lang="en-US" sz="1000" baseline="30000" dirty="0">
                <a:solidFill>
                  <a:schemeClr val="tx1"/>
                </a:solidFill>
                <a:cs typeface="Calibri" panose="020F0502020204030204" pitchFamily="34" charset="0"/>
              </a:rPr>
              <a:t>1</a:t>
            </a:r>
            <a:r>
              <a:rPr lang="en-US" sz="1000" dirty="0">
                <a:solidFill>
                  <a:schemeClr val="tx1"/>
                </a:solidFill>
                <a:cs typeface="Calibri" panose="020F0502020204030204" pitchFamily="34" charset="0"/>
              </a:rPr>
              <a:t>Melanoma, Cancer Immunotherapy &amp; Developmental Therapeutics, </a:t>
            </a:r>
            <a:r>
              <a:rPr lang="en-US" sz="1000" dirty="0" err="1">
                <a:solidFill>
                  <a:schemeClr val="tx1"/>
                </a:solidFill>
                <a:cs typeface="Calibri" panose="020F0502020204030204" pitchFamily="34" charset="0"/>
              </a:rPr>
              <a:t>Istituto</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NazionaleTumori</a:t>
            </a:r>
            <a:r>
              <a:rPr lang="en-US" sz="1000" dirty="0">
                <a:solidFill>
                  <a:schemeClr val="tx1"/>
                </a:solidFill>
                <a:cs typeface="Calibri" panose="020F0502020204030204" pitchFamily="34" charset="0"/>
              </a:rPr>
              <a:t> - IRCCS - Fondazione Pascale, Napoli, Italy. </a:t>
            </a:r>
            <a:r>
              <a:rPr lang="en-US" sz="1000" baseline="30000" dirty="0">
                <a:solidFill>
                  <a:schemeClr val="tx1"/>
                </a:solidFill>
                <a:cs typeface="Calibri" panose="020F0502020204030204" pitchFamily="34" charset="0"/>
              </a:rPr>
              <a:t>2</a:t>
            </a:r>
            <a:r>
              <a:rPr lang="en-US" sz="1000" dirty="0">
                <a:solidFill>
                  <a:schemeClr val="tx1"/>
                </a:solidFill>
                <a:cs typeface="Calibri" panose="020F0502020204030204" pitchFamily="34" charset="0"/>
              </a:rPr>
              <a:t>Department of Medical Oncology, University </a:t>
            </a:r>
            <a:r>
              <a:rPr lang="en-US" sz="1000" dirty="0" err="1">
                <a:solidFill>
                  <a:schemeClr val="tx1"/>
                </a:solidFill>
                <a:cs typeface="Calibri" panose="020F0502020204030204" pitchFamily="34" charset="0"/>
              </a:rPr>
              <a:t>ofPerugia</a:t>
            </a:r>
            <a:r>
              <a:rPr lang="en-US" sz="1000" dirty="0">
                <a:solidFill>
                  <a:schemeClr val="tx1"/>
                </a:solidFill>
                <a:cs typeface="Calibri" panose="020F0502020204030204" pitchFamily="34" charset="0"/>
              </a:rPr>
              <a:t> and Papa Giovanni XXIII Cancer Center Hospital, Perugia, Italy,.</a:t>
            </a:r>
            <a:r>
              <a:rPr lang="en-US" sz="1000" baseline="30000" dirty="0">
                <a:solidFill>
                  <a:schemeClr val="tx1"/>
                </a:solidFill>
                <a:cs typeface="Calibri" panose="020F0502020204030204" pitchFamily="34" charset="0"/>
              </a:rPr>
              <a:t>3</a:t>
            </a:r>
            <a:r>
              <a:rPr lang="en-US" sz="1000" dirty="0">
                <a:solidFill>
                  <a:schemeClr val="tx1"/>
                </a:solidFill>
                <a:cs typeface="Calibri" panose="020F0502020204030204" pitchFamily="34" charset="0"/>
              </a:rPr>
              <a:t>Oncology dept., IEO - </a:t>
            </a:r>
            <a:r>
              <a:rPr lang="en-US" sz="1000" dirty="0" err="1">
                <a:solidFill>
                  <a:schemeClr val="tx1"/>
                </a:solidFill>
                <a:cs typeface="Calibri" panose="020F0502020204030204" pitchFamily="34" charset="0"/>
              </a:rPr>
              <a:t>IstitutoEuropeo</a:t>
            </a:r>
            <a:r>
              <a:rPr lang="en-US" sz="1000" dirty="0">
                <a:solidFill>
                  <a:schemeClr val="tx1"/>
                </a:solidFill>
                <a:cs typeface="Calibri" panose="020F0502020204030204" pitchFamily="34" charset="0"/>
              </a:rPr>
              <a:t> di </a:t>
            </a:r>
            <a:r>
              <a:rPr lang="en-US" sz="1000" dirty="0" err="1">
                <a:solidFill>
                  <a:schemeClr val="tx1"/>
                </a:solidFill>
                <a:cs typeface="Calibri" panose="020F0502020204030204" pitchFamily="34" charset="0"/>
              </a:rPr>
              <a:t>Oncologia</a:t>
            </a:r>
            <a:r>
              <a:rPr lang="en-US" sz="1000" dirty="0">
                <a:solidFill>
                  <a:schemeClr val="tx1"/>
                </a:solidFill>
                <a:cs typeface="Calibri" panose="020F0502020204030204" pitchFamily="34" charset="0"/>
              </a:rPr>
              <a:t>, Milan, Italy. </a:t>
            </a:r>
            <a:r>
              <a:rPr lang="en-US" sz="1000" baseline="30000" dirty="0">
                <a:solidFill>
                  <a:schemeClr val="tx1"/>
                </a:solidFill>
                <a:cs typeface="Calibri" panose="020F0502020204030204" pitchFamily="34" charset="0"/>
              </a:rPr>
              <a:t>4</a:t>
            </a:r>
            <a:r>
              <a:rPr lang="en-US" sz="1000" dirty="0">
                <a:solidFill>
                  <a:schemeClr val="tx1"/>
                </a:solidFill>
                <a:cs typeface="Calibri" panose="020F0502020204030204" pitchFamily="34" charset="0"/>
              </a:rPr>
              <a:t>Oncology, </a:t>
            </a:r>
            <a:r>
              <a:rPr lang="en-US" sz="1000" dirty="0" err="1">
                <a:solidFill>
                  <a:schemeClr val="tx1"/>
                </a:solidFill>
                <a:cs typeface="Calibri" panose="020F0502020204030204" pitchFamily="34" charset="0"/>
              </a:rPr>
              <a:t>Istituto</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Scientifico</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Romagnolo</a:t>
            </a:r>
            <a:r>
              <a:rPr lang="en-US" sz="1000" dirty="0">
                <a:solidFill>
                  <a:schemeClr val="tx1"/>
                </a:solidFill>
                <a:cs typeface="Calibri" panose="020F0502020204030204" pitchFamily="34" charset="0"/>
              </a:rPr>
              <a:t> per lo Studio e la </a:t>
            </a:r>
            <a:r>
              <a:rPr lang="en-US" sz="1000" dirty="0" err="1">
                <a:solidFill>
                  <a:schemeClr val="tx1"/>
                </a:solidFill>
                <a:cs typeface="Calibri" panose="020F0502020204030204" pitchFamily="34" charset="0"/>
              </a:rPr>
              <a:t>Curadei</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Tumori</a:t>
            </a:r>
            <a:r>
              <a:rPr lang="en-US" sz="1000" dirty="0">
                <a:solidFill>
                  <a:schemeClr val="tx1"/>
                </a:solidFill>
                <a:cs typeface="Calibri" panose="020F0502020204030204" pitchFamily="34" charset="0"/>
              </a:rPr>
              <a:t> (IRST) IRCCS </a:t>
            </a:r>
            <a:r>
              <a:rPr lang="en-US" sz="1000" dirty="0" err="1">
                <a:solidFill>
                  <a:schemeClr val="tx1"/>
                </a:solidFill>
                <a:cs typeface="Calibri" panose="020F0502020204030204" pitchFamily="34" charset="0"/>
              </a:rPr>
              <a:t>S.r.l</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Meldola</a:t>
            </a:r>
            <a:r>
              <a:rPr lang="en-US" sz="1000" dirty="0">
                <a:solidFill>
                  <a:schemeClr val="tx1"/>
                </a:solidFill>
                <a:cs typeface="Calibri" panose="020F0502020204030204" pitchFamily="34" charset="0"/>
              </a:rPr>
              <a:t>, Italy. </a:t>
            </a:r>
            <a:r>
              <a:rPr lang="en-US" sz="1000" baseline="30000" dirty="0">
                <a:solidFill>
                  <a:schemeClr val="tx1"/>
                </a:solidFill>
                <a:cs typeface="Calibri" panose="020F0502020204030204" pitchFamily="34" charset="0"/>
              </a:rPr>
              <a:t>5</a:t>
            </a:r>
            <a:r>
              <a:rPr lang="en-US" sz="1000" dirty="0">
                <a:solidFill>
                  <a:schemeClr val="tx1"/>
                </a:solidFill>
                <a:cs typeface="Calibri" panose="020F0502020204030204" pitchFamily="34" charset="0"/>
              </a:rPr>
              <a:t>Department of Soft Tissue/Bone Sarcoma </a:t>
            </a:r>
            <a:r>
              <a:rPr lang="en-US" sz="1000" dirty="0" err="1">
                <a:solidFill>
                  <a:schemeClr val="tx1"/>
                </a:solidFill>
                <a:cs typeface="Calibri" panose="020F0502020204030204" pitchFamily="34" charset="0"/>
              </a:rPr>
              <a:t>andMelanoma</a:t>
            </a:r>
            <a:r>
              <a:rPr lang="en-US" sz="1000" dirty="0">
                <a:solidFill>
                  <a:schemeClr val="tx1"/>
                </a:solidFill>
                <a:cs typeface="Calibri" panose="020F0502020204030204" pitchFamily="34" charset="0"/>
              </a:rPr>
              <a:t>, Maria </a:t>
            </a:r>
            <a:r>
              <a:rPr lang="en-US" sz="1000" dirty="0" err="1">
                <a:solidFill>
                  <a:schemeClr val="tx1"/>
                </a:solidFill>
                <a:cs typeface="Calibri" panose="020F0502020204030204" pitchFamily="34" charset="0"/>
              </a:rPr>
              <a:t>Sklodowska</a:t>
            </a:r>
            <a:r>
              <a:rPr lang="en-US" sz="1000" dirty="0">
                <a:solidFill>
                  <a:schemeClr val="tx1"/>
                </a:solidFill>
                <a:cs typeface="Calibri" panose="020F0502020204030204" pitchFamily="34" charset="0"/>
              </a:rPr>
              <a:t> Curie National Research Institute of Oncology, Warsaw, Poland. </a:t>
            </a:r>
            <a:r>
              <a:rPr lang="en-US" sz="1000" baseline="30000" dirty="0">
                <a:solidFill>
                  <a:schemeClr val="tx1"/>
                </a:solidFill>
                <a:cs typeface="Calibri" panose="020F0502020204030204" pitchFamily="34" charset="0"/>
              </a:rPr>
              <a:t>6</a:t>
            </a:r>
            <a:r>
              <a:rPr lang="en-US" sz="1000" dirty="0">
                <a:solidFill>
                  <a:schemeClr val="tx1"/>
                </a:solidFill>
                <a:cs typeface="Calibri" panose="020F0502020204030204" pitchFamily="34" charset="0"/>
              </a:rPr>
              <a:t>Medical Oncology A, IRCCS </a:t>
            </a:r>
            <a:r>
              <a:rPr lang="en-US" sz="1000" dirty="0" err="1">
                <a:solidFill>
                  <a:schemeClr val="tx1"/>
                </a:solidFill>
                <a:cs typeface="Calibri" panose="020F0502020204030204" pitchFamily="34" charset="0"/>
              </a:rPr>
              <a:t>Istiuto</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Nazionale</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Tumori</a:t>
            </a:r>
            <a:r>
              <a:rPr lang="en-US" sz="1000" dirty="0">
                <a:solidFill>
                  <a:schemeClr val="tx1"/>
                </a:solidFill>
                <a:cs typeface="Calibri" panose="020F0502020204030204" pitchFamily="34" charset="0"/>
              </a:rPr>
              <a:t> Regina Elena (IRE), Rome, Italy. </a:t>
            </a:r>
            <a:r>
              <a:rPr lang="en-US" sz="1000" baseline="30000" dirty="0">
                <a:solidFill>
                  <a:schemeClr val="tx1"/>
                </a:solidFill>
                <a:cs typeface="Calibri" panose="020F0502020204030204" pitchFamily="34" charset="0"/>
              </a:rPr>
              <a:t>7</a:t>
            </a:r>
            <a:r>
              <a:rPr lang="en-US" sz="1000" dirty="0">
                <a:solidFill>
                  <a:schemeClr val="tx1"/>
                </a:solidFill>
                <a:cs typeface="Calibri" panose="020F0502020204030204" pitchFamily="34" charset="0"/>
              </a:rPr>
              <a:t>MedicalOncology department, Hospital Clinic y Provincial de Barcelona, Barcelona, Spain. </a:t>
            </a:r>
            <a:r>
              <a:rPr lang="en-US" sz="1000" baseline="30000" dirty="0">
                <a:solidFill>
                  <a:schemeClr val="tx1"/>
                </a:solidFill>
                <a:cs typeface="Calibri" panose="020F0502020204030204" pitchFamily="34" charset="0"/>
              </a:rPr>
              <a:t>8</a:t>
            </a:r>
            <a:r>
              <a:rPr lang="en-US" sz="1000" dirty="0">
                <a:solidFill>
                  <a:schemeClr val="tx1"/>
                </a:solidFill>
                <a:cs typeface="Calibri" panose="020F0502020204030204" pitchFamily="34" charset="0"/>
              </a:rPr>
              <a:t>Melanoma and rare tumors Unit, IRCCS </a:t>
            </a:r>
            <a:r>
              <a:rPr lang="en-US" sz="1000" dirty="0" err="1">
                <a:solidFill>
                  <a:schemeClr val="tx1"/>
                </a:solidFill>
                <a:cs typeface="Calibri" panose="020F0502020204030204" pitchFamily="34" charset="0"/>
              </a:rPr>
              <a:t>Istituto</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Tumori</a:t>
            </a:r>
            <a:r>
              <a:rPr lang="en-US" sz="1000" dirty="0">
                <a:solidFill>
                  <a:schemeClr val="tx1"/>
                </a:solidFill>
                <a:cs typeface="Calibri" panose="020F0502020204030204" pitchFamily="34" charset="0"/>
              </a:rPr>
              <a:t> Giovanni Paolo II, Bari, Italy. </a:t>
            </a:r>
            <a:r>
              <a:rPr lang="en-US" sz="1000" baseline="30000" dirty="0">
                <a:solidFill>
                  <a:schemeClr val="tx1"/>
                </a:solidFill>
                <a:cs typeface="Calibri" panose="020F0502020204030204" pitchFamily="34" charset="0"/>
              </a:rPr>
              <a:t>9</a:t>
            </a:r>
            <a:r>
              <a:rPr lang="en-US" sz="1000" dirty="0">
                <a:solidFill>
                  <a:schemeClr val="tx1"/>
                </a:solidFill>
                <a:cs typeface="Calibri" panose="020F0502020204030204" pitchFamily="34" charset="0"/>
              </a:rPr>
              <a:t>Oncology, IRCCS Fondazione </a:t>
            </a:r>
            <a:r>
              <a:rPr lang="en-US" sz="1000" dirty="0" err="1">
                <a:solidFill>
                  <a:schemeClr val="tx1"/>
                </a:solidFill>
                <a:cs typeface="Calibri" panose="020F0502020204030204" pitchFamily="34" charset="0"/>
              </a:rPr>
              <a:t>CasaSollievo</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della</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Sofferenza</a:t>
            </a:r>
            <a:r>
              <a:rPr lang="en-US" sz="1000" dirty="0">
                <a:solidFill>
                  <a:schemeClr val="tx1"/>
                </a:solidFill>
                <a:cs typeface="Calibri" panose="020F0502020204030204" pitchFamily="34" charset="0"/>
              </a:rPr>
              <a:t>, San Giovanni </a:t>
            </a:r>
            <a:r>
              <a:rPr lang="en-US" sz="1000" dirty="0" err="1">
                <a:solidFill>
                  <a:schemeClr val="tx1"/>
                </a:solidFill>
                <a:cs typeface="Calibri" panose="020F0502020204030204" pitchFamily="34" charset="0"/>
              </a:rPr>
              <a:t>Rotondo</a:t>
            </a:r>
            <a:r>
              <a:rPr lang="en-US" sz="1000" dirty="0">
                <a:solidFill>
                  <a:schemeClr val="tx1"/>
                </a:solidFill>
                <a:cs typeface="Calibri" panose="020F0502020204030204" pitchFamily="34" charset="0"/>
              </a:rPr>
              <a:t>, Italy. </a:t>
            </a:r>
            <a:r>
              <a:rPr lang="en-US" sz="1000" baseline="30000" dirty="0">
                <a:solidFill>
                  <a:schemeClr val="tx1"/>
                </a:solidFill>
                <a:cs typeface="Calibri" panose="020F0502020204030204" pitchFamily="34" charset="0"/>
              </a:rPr>
              <a:t>10</a:t>
            </a:r>
            <a:r>
              <a:rPr lang="en-US" sz="1000" dirty="0">
                <a:solidFill>
                  <a:schemeClr val="tx1"/>
                </a:solidFill>
                <a:cs typeface="Calibri" panose="020F0502020204030204" pitchFamily="34" charset="0"/>
              </a:rPr>
              <a:t>Oncology, </a:t>
            </a:r>
            <a:r>
              <a:rPr lang="en-US" sz="1000" dirty="0" err="1">
                <a:solidFill>
                  <a:schemeClr val="tx1"/>
                </a:solidFill>
                <a:cs typeface="Calibri" panose="020F0502020204030204" pitchFamily="34" charset="0"/>
              </a:rPr>
              <a:t>Laiko</a:t>
            </a:r>
            <a:r>
              <a:rPr lang="en-US" sz="1000" dirty="0">
                <a:solidFill>
                  <a:schemeClr val="tx1"/>
                </a:solidFill>
                <a:cs typeface="Calibri" panose="020F0502020204030204" pitchFamily="34" charset="0"/>
              </a:rPr>
              <a:t> General Hospital of </a:t>
            </a:r>
            <a:r>
              <a:rPr lang="en-US" sz="1000" dirty="0" err="1">
                <a:solidFill>
                  <a:schemeClr val="tx1"/>
                </a:solidFill>
                <a:cs typeface="Calibri" panose="020F0502020204030204" pitchFamily="34" charset="0"/>
              </a:rPr>
              <a:t>Athens,Athens</a:t>
            </a:r>
            <a:r>
              <a:rPr lang="en-US" sz="1000" dirty="0">
                <a:solidFill>
                  <a:schemeClr val="tx1"/>
                </a:solidFill>
                <a:cs typeface="Calibri" panose="020F0502020204030204" pitchFamily="34" charset="0"/>
              </a:rPr>
              <a:t>, Greece. </a:t>
            </a:r>
            <a:r>
              <a:rPr lang="en-US" sz="1000" baseline="30000" dirty="0">
                <a:solidFill>
                  <a:schemeClr val="tx1"/>
                </a:solidFill>
                <a:cs typeface="Calibri" panose="020F0502020204030204" pitchFamily="34" charset="0"/>
              </a:rPr>
              <a:t>11</a:t>
            </a:r>
            <a:r>
              <a:rPr lang="en-US" sz="1000" dirty="0">
                <a:solidFill>
                  <a:schemeClr val="tx1"/>
                </a:solidFill>
                <a:cs typeface="Calibri" panose="020F0502020204030204" pitchFamily="34" charset="0"/>
              </a:rPr>
              <a:t>Department of Dermatology, Medical University of </a:t>
            </a:r>
            <a:r>
              <a:rPr lang="en-US" sz="1000" dirty="0" err="1">
                <a:solidFill>
                  <a:schemeClr val="tx1"/>
                </a:solidFill>
                <a:cs typeface="Calibri" panose="020F0502020204030204" pitchFamily="34" charset="0"/>
              </a:rPr>
              <a:t>Graz,Austria</a:t>
            </a:r>
            <a:r>
              <a:rPr lang="en-US" sz="1000" dirty="0">
                <a:solidFill>
                  <a:schemeClr val="tx1"/>
                </a:solidFill>
                <a:cs typeface="Calibri" panose="020F0502020204030204" pitchFamily="34" charset="0"/>
              </a:rPr>
              <a:t>. </a:t>
            </a:r>
            <a:r>
              <a:rPr lang="en-US" sz="1000" baseline="30000" dirty="0">
                <a:solidFill>
                  <a:schemeClr val="tx1"/>
                </a:solidFill>
                <a:cs typeface="Calibri" panose="020F0502020204030204" pitchFamily="34" charset="0"/>
              </a:rPr>
              <a:t>12</a:t>
            </a:r>
            <a:r>
              <a:rPr lang="en-US" sz="1000" dirty="0">
                <a:solidFill>
                  <a:schemeClr val="tx1"/>
                </a:solidFill>
                <a:cs typeface="Calibri" panose="020F0502020204030204" pitchFamily="34" charset="0"/>
              </a:rPr>
              <a:t>Dermatologic Clinic, </a:t>
            </a:r>
            <a:r>
              <a:rPr lang="en-US" sz="1000" dirty="0" err="1">
                <a:solidFill>
                  <a:schemeClr val="tx1"/>
                </a:solidFill>
                <a:cs typeface="Calibri" panose="020F0502020204030204" pitchFamily="34" charset="0"/>
              </a:rPr>
              <a:t>Oncologia</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Medica</a:t>
            </a:r>
            <a:r>
              <a:rPr lang="en-US" sz="1000" dirty="0">
                <a:solidFill>
                  <a:schemeClr val="tx1"/>
                </a:solidFill>
                <a:cs typeface="Calibri" panose="020F0502020204030204" pitchFamily="34" charset="0"/>
              </a:rPr>
              <a:t>, Torino, Italy. </a:t>
            </a:r>
            <a:r>
              <a:rPr lang="en-US" sz="1000" baseline="30000" dirty="0">
                <a:solidFill>
                  <a:schemeClr val="tx1"/>
                </a:solidFill>
                <a:cs typeface="Calibri" panose="020F0502020204030204" pitchFamily="34" charset="0"/>
              </a:rPr>
              <a:t>13</a:t>
            </a:r>
            <a:r>
              <a:rPr lang="en-US" sz="1000" dirty="0">
                <a:solidFill>
                  <a:schemeClr val="tx1"/>
                </a:solidFill>
                <a:cs typeface="Calibri" panose="020F0502020204030204" pitchFamily="34" charset="0"/>
              </a:rPr>
              <a:t>Dermatology Dept., </a:t>
            </a:r>
            <a:r>
              <a:rPr lang="en-US" sz="1000" dirty="0" err="1">
                <a:solidFill>
                  <a:schemeClr val="tx1"/>
                </a:solidFill>
                <a:cs typeface="Calibri" panose="020F0502020204030204" pitchFamily="34" charset="0"/>
              </a:rPr>
              <a:t>Hopital</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SaintLouis</a:t>
            </a:r>
            <a:r>
              <a:rPr lang="en-US" sz="1000" dirty="0">
                <a:solidFill>
                  <a:schemeClr val="tx1"/>
                </a:solidFill>
                <a:cs typeface="Calibri" panose="020F0502020204030204" pitchFamily="34" charset="0"/>
              </a:rPr>
              <a:t> AP-HP, Paris, France. </a:t>
            </a:r>
            <a:r>
              <a:rPr lang="en-US" sz="1000" baseline="30000" dirty="0">
                <a:solidFill>
                  <a:schemeClr val="tx1"/>
                </a:solidFill>
                <a:cs typeface="Calibri" panose="020F0502020204030204" pitchFamily="34" charset="0"/>
              </a:rPr>
              <a:t>14</a:t>
            </a:r>
            <a:r>
              <a:rPr lang="en-US" sz="1000" dirty="0">
                <a:solidFill>
                  <a:schemeClr val="tx1"/>
                </a:solidFill>
                <a:cs typeface="Calibri" panose="020F0502020204030204" pitchFamily="34" charset="0"/>
              </a:rPr>
              <a:t>Medical Oncology, </a:t>
            </a:r>
            <a:r>
              <a:rPr lang="en-US" sz="1000" dirty="0" err="1">
                <a:solidFill>
                  <a:schemeClr val="tx1"/>
                </a:solidFill>
                <a:cs typeface="Calibri" panose="020F0502020204030204" pitchFamily="34" charset="0"/>
              </a:rPr>
              <a:t>Karolinska</a:t>
            </a:r>
            <a:r>
              <a:rPr lang="en-US" sz="1000" dirty="0">
                <a:solidFill>
                  <a:schemeClr val="tx1"/>
                </a:solidFill>
                <a:cs typeface="Calibri" panose="020F0502020204030204" pitchFamily="34" charset="0"/>
              </a:rPr>
              <a:t> University Hospital, Stockholm, Sweden. </a:t>
            </a:r>
            <a:r>
              <a:rPr lang="en-US" sz="1000" baseline="30000" dirty="0">
                <a:solidFill>
                  <a:schemeClr val="tx1"/>
                </a:solidFill>
                <a:cs typeface="Calibri" panose="020F0502020204030204" pitchFamily="34" charset="0"/>
              </a:rPr>
              <a:t>15</a:t>
            </a:r>
            <a:r>
              <a:rPr lang="en-US" sz="1000" dirty="0">
                <a:solidFill>
                  <a:schemeClr val="tx1"/>
                </a:solidFill>
                <a:cs typeface="Calibri" panose="020F0502020204030204" pitchFamily="34" charset="0"/>
              </a:rPr>
              <a:t>Laboratory of immunology, </a:t>
            </a:r>
            <a:r>
              <a:rPr lang="en-US" sz="1000" dirty="0" err="1">
                <a:solidFill>
                  <a:schemeClr val="tx1"/>
                </a:solidFill>
                <a:cs typeface="Calibri" panose="020F0502020204030204" pitchFamily="34" charset="0"/>
              </a:rPr>
              <a:t>Clinica</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Universitaria</a:t>
            </a:r>
            <a:r>
              <a:rPr lang="en-US" sz="1000" dirty="0">
                <a:solidFill>
                  <a:schemeClr val="tx1"/>
                </a:solidFill>
                <a:cs typeface="Calibri" panose="020F0502020204030204" pitchFamily="34" charset="0"/>
              </a:rPr>
              <a:t> de Navarra, Pamplona, Spain. </a:t>
            </a:r>
            <a:r>
              <a:rPr lang="en-US" sz="1000" baseline="30000" dirty="0">
                <a:solidFill>
                  <a:schemeClr val="tx1"/>
                </a:solidFill>
                <a:cs typeface="Calibri" panose="020F0502020204030204" pitchFamily="34" charset="0"/>
              </a:rPr>
              <a:t>16</a:t>
            </a:r>
            <a:r>
              <a:rPr lang="en-US" sz="1000" dirty="0">
                <a:solidFill>
                  <a:schemeClr val="tx1"/>
                </a:solidFill>
                <a:cs typeface="Calibri" panose="020F0502020204030204" pitchFamily="34" charset="0"/>
              </a:rPr>
              <a:t>Immuno-Oncology&amp; Targeted Cancer Biotherapies - Unit of Cancer Genetics, IRGB-CNR, University of Sassari, </a:t>
            </a:r>
            <a:r>
              <a:rPr lang="en-US" sz="1000" dirty="0" err="1">
                <a:solidFill>
                  <a:schemeClr val="tx1"/>
                </a:solidFill>
                <a:cs typeface="Calibri" panose="020F0502020204030204" pitchFamily="34" charset="0"/>
              </a:rPr>
              <a:t>Sassari,Italy</a:t>
            </a:r>
            <a:r>
              <a:rPr lang="en-US" sz="1000" dirty="0">
                <a:solidFill>
                  <a:schemeClr val="tx1"/>
                </a:solidFill>
                <a:cs typeface="Calibri" panose="020F0502020204030204" pitchFamily="34" charset="0"/>
              </a:rPr>
              <a:t>. </a:t>
            </a:r>
            <a:r>
              <a:rPr lang="en-US" sz="1000" baseline="30000" dirty="0">
                <a:solidFill>
                  <a:schemeClr val="tx1"/>
                </a:solidFill>
                <a:cs typeface="Calibri" panose="020F0502020204030204" pitchFamily="34" charset="0"/>
              </a:rPr>
              <a:t>17</a:t>
            </a:r>
            <a:r>
              <a:rPr lang="en-US" sz="1000" dirty="0">
                <a:solidFill>
                  <a:schemeClr val="tx1"/>
                </a:solidFill>
                <a:cs typeface="Calibri" panose="020F0502020204030204" pitchFamily="34" charset="0"/>
              </a:rPr>
              <a:t>Biostatistic, Fondazione </a:t>
            </a:r>
            <a:r>
              <a:rPr lang="en-US" sz="1000" dirty="0" err="1">
                <a:solidFill>
                  <a:schemeClr val="tx1"/>
                </a:solidFill>
                <a:cs typeface="Calibri" panose="020F0502020204030204" pitchFamily="34" charset="0"/>
              </a:rPr>
              <a:t>Policlinico</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Universitario</a:t>
            </a:r>
            <a:r>
              <a:rPr lang="en-US" sz="1000" dirty="0">
                <a:solidFill>
                  <a:schemeClr val="tx1"/>
                </a:solidFill>
                <a:cs typeface="Calibri" panose="020F0502020204030204" pitchFamily="34" charset="0"/>
              </a:rPr>
              <a:t> Agostino </a:t>
            </a:r>
            <a:r>
              <a:rPr lang="en-US" sz="1000" dirty="0" err="1">
                <a:solidFill>
                  <a:schemeClr val="tx1"/>
                </a:solidFill>
                <a:cs typeface="Calibri" panose="020F0502020204030204" pitchFamily="34" charset="0"/>
              </a:rPr>
              <a:t>Gemelli</a:t>
            </a:r>
            <a:r>
              <a:rPr lang="en-US" sz="1000" dirty="0">
                <a:solidFill>
                  <a:schemeClr val="tx1"/>
                </a:solidFill>
                <a:cs typeface="Calibri" panose="020F0502020204030204" pitchFamily="34" charset="0"/>
              </a:rPr>
              <a:t> IRCCS, Rome, Italy. </a:t>
            </a:r>
            <a:r>
              <a:rPr lang="en-US" sz="1000" baseline="30000" dirty="0">
                <a:solidFill>
                  <a:schemeClr val="tx1"/>
                </a:solidFill>
                <a:cs typeface="Calibri" panose="020F0502020204030204" pitchFamily="34" charset="0"/>
              </a:rPr>
              <a:t>18</a:t>
            </a:r>
            <a:r>
              <a:rPr lang="en-US" sz="1000" dirty="0">
                <a:solidFill>
                  <a:schemeClr val="tx1"/>
                </a:solidFill>
                <a:cs typeface="Calibri" panose="020F0502020204030204" pitchFamily="34" charset="0"/>
              </a:rPr>
              <a:t>Medical Oncology Unit, A.O.R.N. San </a:t>
            </a:r>
            <a:r>
              <a:rPr lang="en-US" sz="1000" dirty="0" err="1">
                <a:solidFill>
                  <a:schemeClr val="tx1"/>
                </a:solidFill>
                <a:cs typeface="Calibri" panose="020F0502020204030204" pitchFamily="34" charset="0"/>
              </a:rPr>
              <a:t>Pio</a:t>
            </a:r>
            <a:r>
              <a:rPr lang="en-US" sz="1000" dirty="0">
                <a:solidFill>
                  <a:schemeClr val="tx1"/>
                </a:solidFill>
                <a:cs typeface="Calibri" panose="020F0502020204030204" pitchFamily="34" charset="0"/>
              </a:rPr>
              <a:t>, Benevento, Italy. </a:t>
            </a:r>
            <a:r>
              <a:rPr lang="en-US" sz="1000" baseline="30000" dirty="0">
                <a:solidFill>
                  <a:schemeClr val="tx1"/>
                </a:solidFill>
                <a:cs typeface="Calibri" panose="020F0502020204030204" pitchFamily="34" charset="0"/>
              </a:rPr>
              <a:t>19</a:t>
            </a:r>
            <a:r>
              <a:rPr lang="en-US" sz="1000" dirty="0">
                <a:solidFill>
                  <a:schemeClr val="tx1"/>
                </a:solidFill>
                <a:cs typeface="Calibri" panose="020F0502020204030204" pitchFamily="34" charset="0"/>
              </a:rPr>
              <a:t>Dermatology </a:t>
            </a:r>
            <a:r>
              <a:rPr lang="en-US" sz="1000" dirty="0" err="1">
                <a:solidFill>
                  <a:schemeClr val="tx1"/>
                </a:solidFill>
                <a:cs typeface="Calibri" panose="020F0502020204030204" pitchFamily="34" charset="0"/>
              </a:rPr>
              <a:t>Department,Universitätsspital</a:t>
            </a:r>
            <a:r>
              <a:rPr lang="en-US" sz="1000" dirty="0">
                <a:solidFill>
                  <a:schemeClr val="tx1"/>
                </a:solidFill>
                <a:cs typeface="Calibri" panose="020F0502020204030204" pitchFamily="34" charset="0"/>
              </a:rPr>
              <a:t> Zürich - </a:t>
            </a:r>
            <a:r>
              <a:rPr lang="en-US" sz="1000" dirty="0" err="1">
                <a:solidFill>
                  <a:schemeClr val="tx1"/>
                </a:solidFill>
                <a:cs typeface="Calibri" panose="020F0502020204030204" pitchFamily="34" charset="0"/>
              </a:rPr>
              <a:t>Klinik</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für</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Dermatologie</a:t>
            </a:r>
            <a:r>
              <a:rPr lang="en-US" sz="1000" dirty="0">
                <a:solidFill>
                  <a:schemeClr val="tx1"/>
                </a:solidFill>
                <a:cs typeface="Calibri" panose="020F0502020204030204" pitchFamily="34" charset="0"/>
              </a:rPr>
              <a:t>, Zurich, Switzerland. </a:t>
            </a:r>
            <a:r>
              <a:rPr lang="en-US" sz="1000" baseline="30000" dirty="0">
                <a:solidFill>
                  <a:schemeClr val="tx1"/>
                </a:solidFill>
                <a:cs typeface="Calibri" panose="020F0502020204030204" pitchFamily="34" charset="0"/>
              </a:rPr>
              <a:t>20</a:t>
            </a:r>
            <a:r>
              <a:rPr lang="en-US" sz="1000" dirty="0">
                <a:solidFill>
                  <a:schemeClr val="tx1"/>
                </a:solidFill>
                <a:cs typeface="Calibri" panose="020F0502020204030204" pitchFamily="34" charset="0"/>
              </a:rPr>
              <a:t>Clinical and </a:t>
            </a:r>
            <a:r>
              <a:rPr lang="en-US" sz="1000" dirty="0" err="1">
                <a:solidFill>
                  <a:schemeClr val="tx1"/>
                </a:solidFill>
                <a:cs typeface="Calibri" panose="020F0502020204030204" pitchFamily="34" charset="0"/>
              </a:rPr>
              <a:t>ExperimentalOncology</a:t>
            </a:r>
            <a:r>
              <a:rPr lang="en-US" sz="1000" dirty="0">
                <a:solidFill>
                  <a:schemeClr val="tx1"/>
                </a:solidFill>
                <a:cs typeface="Calibri" panose="020F0502020204030204" pitchFamily="34" charset="0"/>
              </a:rPr>
              <a:t> dept., IOV - </a:t>
            </a:r>
            <a:r>
              <a:rPr lang="en-US" sz="1000" dirty="0" err="1">
                <a:solidFill>
                  <a:schemeClr val="tx1"/>
                </a:solidFill>
                <a:cs typeface="Calibri" panose="020F0502020204030204" pitchFamily="34" charset="0"/>
              </a:rPr>
              <a:t>Istituto</a:t>
            </a:r>
            <a:r>
              <a:rPr lang="en-US" sz="1000" dirty="0">
                <a:solidFill>
                  <a:schemeClr val="tx1"/>
                </a:solidFill>
                <a:cs typeface="Calibri" panose="020F0502020204030204" pitchFamily="34" charset="0"/>
              </a:rPr>
              <a:t> </a:t>
            </a:r>
            <a:r>
              <a:rPr lang="en-US" sz="1000" dirty="0" err="1">
                <a:solidFill>
                  <a:schemeClr val="tx1"/>
                </a:solidFill>
                <a:cs typeface="Calibri" panose="020F0502020204030204" pitchFamily="34" charset="0"/>
              </a:rPr>
              <a:t>Oncologico</a:t>
            </a:r>
            <a:r>
              <a:rPr lang="en-US" sz="1000" dirty="0">
                <a:solidFill>
                  <a:schemeClr val="tx1"/>
                </a:solidFill>
                <a:cs typeface="Calibri" panose="020F0502020204030204" pitchFamily="34" charset="0"/>
              </a:rPr>
              <a:t> Veneto IRCCS, </a:t>
            </a:r>
            <a:r>
              <a:rPr lang="en-US" sz="1000" dirty="0" err="1">
                <a:solidFill>
                  <a:schemeClr val="tx1"/>
                </a:solidFill>
                <a:cs typeface="Calibri" panose="020F0502020204030204" pitchFamily="34" charset="0"/>
              </a:rPr>
              <a:t>Padova</a:t>
            </a:r>
            <a:r>
              <a:rPr lang="en-US" sz="1000" dirty="0">
                <a:solidFill>
                  <a:schemeClr val="tx1"/>
                </a:solidFill>
                <a:cs typeface="Calibri" panose="020F0502020204030204" pitchFamily="34" charset="0"/>
              </a:rPr>
              <a:t>, Italy</a:t>
            </a:r>
            <a:endParaRPr lang="it-IT" sz="1000" dirty="0">
              <a:solidFill>
                <a:schemeClr val="tx1"/>
              </a:solidFill>
              <a:cs typeface="Calibri" panose="020F0502020204030204" pitchFamily="34" charset="0"/>
            </a:endParaRPr>
          </a:p>
          <a:p>
            <a:endParaRPr lang="en-CH" sz="500" dirty="0">
              <a:solidFill>
                <a:schemeClr val="tx1"/>
              </a:solidFill>
            </a:endParaRPr>
          </a:p>
        </p:txBody>
      </p:sp>
      <p:sp>
        <p:nvSpPr>
          <p:cNvPr id="16" name="Text Placeholder 7">
            <a:extLst>
              <a:ext uri="{FF2B5EF4-FFF2-40B4-BE49-F238E27FC236}">
                <a16:creationId xmlns:a16="http://schemas.microsoft.com/office/drawing/2014/main" id="{8F50D884-3B12-4902-B330-530B4617FC63}"/>
              </a:ext>
            </a:extLst>
          </p:cNvPr>
          <p:cNvSpPr>
            <a:spLocks noGrp="1"/>
          </p:cNvSpPr>
          <p:nvPr>
            <p:ph type="body" sz="half" idx="4294967295"/>
          </p:nvPr>
        </p:nvSpPr>
        <p:spPr>
          <a:xfrm>
            <a:off x="609601" y="6408744"/>
            <a:ext cx="6221413" cy="255588"/>
          </a:xfrm>
        </p:spPr>
        <p:txBody>
          <a:bodyPr>
            <a:normAutofit/>
          </a:bodyPr>
          <a:lstStyle/>
          <a:p>
            <a:pPr marL="0" indent="0">
              <a:buNone/>
            </a:pPr>
            <a:r>
              <a:rPr lang="it-IT" sz="1000" dirty="0">
                <a:solidFill>
                  <a:schemeClr val="tx1"/>
                </a:solidFill>
                <a:cs typeface="Calibri" panose="020F0502020204030204" pitchFamily="34" charset="0"/>
              </a:rPr>
              <a:t>Paris, 12 September 2022</a:t>
            </a:r>
            <a:endParaRPr lang="en-CH" sz="1000" dirty="0">
              <a:solidFill>
                <a:schemeClr val="tx1"/>
              </a:solidFill>
              <a:cs typeface="Calibri" panose="020F0502020204030204" pitchFamily="34" charset="0"/>
            </a:endParaRPr>
          </a:p>
        </p:txBody>
      </p:sp>
    </p:spTree>
    <p:extLst>
      <p:ext uri="{BB962C8B-B14F-4D97-AF65-F5344CB8AC3E}">
        <p14:creationId xmlns:p14="http://schemas.microsoft.com/office/powerpoint/2010/main" val="2675760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idx="4294967295"/>
          </p:nvPr>
        </p:nvSpPr>
        <p:spPr>
          <a:xfrm>
            <a:off x="200025" y="1280320"/>
            <a:ext cx="10334625" cy="4906963"/>
          </a:xfrm>
        </p:spPr>
        <p:txBody>
          <a:bodyPr>
            <a:normAutofit/>
          </a:bodyPr>
          <a:lstStyle/>
          <a:p>
            <a:pPr marL="304792" indent="0">
              <a:buNone/>
            </a:pPr>
            <a:r>
              <a:rPr lang="it-IT" dirty="0"/>
              <a:t>Baseline Sample Evaluation</a:t>
            </a:r>
          </a:p>
          <a:p>
            <a:pPr marL="304792" indent="0" algn="ctr">
              <a:buNone/>
            </a:pPr>
            <a:endParaRPr lang="it-IT" sz="2200" dirty="0"/>
          </a:p>
          <a:p>
            <a:pPr marL="304792" indent="0">
              <a:buNone/>
            </a:pPr>
            <a:r>
              <a:rPr lang="it-IT" sz="2200" dirty="0"/>
              <a:t>A panel of </a:t>
            </a:r>
            <a:r>
              <a:rPr lang="it-IT" sz="2200" b="1" dirty="0"/>
              <a:t>inflammatory cytokines </a:t>
            </a:r>
            <a:r>
              <a:rPr lang="it-IT" sz="2200" dirty="0"/>
              <a:t>through Luminex assay (IL-6, IL-15, IL-17, PIGF, TNFalfa, INFgamma, Angiopoietin-2, CCL2, CXCL5, CXCL10, FGF2, HB-EGF, VEGF,VEGF-C, MMP9, PDGF) or HS-ELISA  (IL-1beta, IL-2, IL-4,</a:t>
            </a:r>
            <a:br>
              <a:rPr lang="it-IT" sz="2200" dirty="0"/>
            </a:br>
            <a:r>
              <a:rPr lang="it-IT" sz="2200" dirty="0"/>
              <a:t>IL-10, IL-12), were evaluated at baseline from 93 pts</a:t>
            </a:r>
          </a:p>
          <a:p>
            <a:pPr marL="304792" indent="0"/>
            <a:endParaRPr lang="it-IT" sz="2200" dirty="0"/>
          </a:p>
          <a:p>
            <a:pPr marL="304792" indent="0">
              <a:buNone/>
            </a:pPr>
            <a:r>
              <a:rPr lang="it-IT" sz="2200" b="1" dirty="0"/>
              <a:t>Target sequencing NGS </a:t>
            </a:r>
            <a:r>
              <a:rPr lang="it-IT" sz="2200" dirty="0"/>
              <a:t>analysis </a:t>
            </a:r>
            <a:r>
              <a:rPr lang="en-US" sz="2200" dirty="0"/>
              <a:t>of about 400 genes</a:t>
            </a:r>
            <a:br>
              <a:rPr lang="en-US" sz="2200" dirty="0"/>
            </a:br>
            <a:r>
              <a:rPr lang="en-US" sz="2200" dirty="0"/>
              <a:t>involved in oncogenesis</a:t>
            </a:r>
            <a:r>
              <a:rPr lang="it-IT" sz="2200" dirty="0"/>
              <a:t> was performed on 83 pts</a:t>
            </a:r>
          </a:p>
          <a:p>
            <a:pPr marL="685783" indent="-380990">
              <a:buFont typeface="Arial" panose="020B0604020202020204" pitchFamily="34" charset="0"/>
              <a:buChar char="•"/>
            </a:pPr>
            <a:endParaRPr lang="it-IT" sz="2200" dirty="0"/>
          </a:p>
          <a:p>
            <a:pPr marL="304792" indent="0">
              <a:buNone/>
            </a:pPr>
            <a:r>
              <a:rPr lang="en-US" sz="2200" dirty="0"/>
              <a:t>Further biomarker evaluation is ongoing</a:t>
            </a:r>
            <a:endParaRPr lang="it-IT" sz="2200" dirty="0"/>
          </a:p>
        </p:txBody>
      </p:sp>
      <p:graphicFrame>
        <p:nvGraphicFramePr>
          <p:cNvPr id="10" name="Grafico 9"/>
          <p:cNvGraphicFramePr>
            <a:graphicFrameLocks/>
          </p:cNvGraphicFramePr>
          <p:nvPr>
            <p:extLst>
              <p:ext uri="{D42A27DB-BD31-4B8C-83A1-F6EECF244321}">
                <p14:modId xmlns:p14="http://schemas.microsoft.com/office/powerpoint/2010/main" val="1577251419"/>
              </p:ext>
            </p:extLst>
          </p:nvPr>
        </p:nvGraphicFramePr>
        <p:xfrm>
          <a:off x="7309517" y="3686177"/>
          <a:ext cx="4701508" cy="275272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A4E17839-93D9-CAC2-DE7D-E53A3FB4D3D2}"/>
              </a:ext>
            </a:extLst>
          </p:cNvPr>
          <p:cNvSpPr>
            <a:spLocks noGrp="1"/>
          </p:cNvSpPr>
          <p:nvPr>
            <p:ph type="title"/>
          </p:nvPr>
        </p:nvSpPr>
        <p:spPr>
          <a:xfrm>
            <a:off x="431690" y="105779"/>
            <a:ext cx="10744200" cy="1035658"/>
          </a:xfrm>
        </p:spPr>
        <p:txBody>
          <a:bodyPr>
            <a:noAutofit/>
          </a:bodyPr>
          <a:lstStyle/>
          <a:p>
            <a:r>
              <a:rPr lang="en-US" sz="2400" dirty="0"/>
              <a:t>Sequential Combo Immuno- and Target Therapy (</a:t>
            </a:r>
            <a:r>
              <a:rPr lang="en-US" sz="2400" dirty="0" err="1"/>
              <a:t>Secombit</a:t>
            </a:r>
            <a:r>
              <a:rPr lang="en-US" sz="2400" dirty="0"/>
              <a:t>) Study:</a:t>
            </a:r>
            <a:br>
              <a:rPr lang="en-US" sz="2400" dirty="0"/>
            </a:br>
            <a:r>
              <a:rPr lang="en-US" sz="2400" dirty="0"/>
              <a:t>Subgroups Analysis</a:t>
            </a:r>
          </a:p>
        </p:txBody>
      </p:sp>
    </p:spTree>
    <p:extLst>
      <p:ext uri="{BB962C8B-B14F-4D97-AF65-F5344CB8AC3E}">
        <p14:creationId xmlns:p14="http://schemas.microsoft.com/office/powerpoint/2010/main" val="19006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104777" y="1745661"/>
            <a:ext cx="11983364" cy="3529174"/>
            <a:chOff x="-1" y="1269436"/>
            <a:chExt cx="8640000" cy="2375464"/>
          </a:xfrm>
        </p:grpSpPr>
        <p:pic>
          <p:nvPicPr>
            <p:cNvPr id="8" name="Immagine 7"/>
            <p:cNvPicPr>
              <a:picLocks/>
            </p:cNvPicPr>
            <p:nvPr/>
          </p:nvPicPr>
          <p:blipFill>
            <a:blip r:embed="rId2"/>
            <a:stretch>
              <a:fillRect/>
            </a:stretch>
          </p:blipFill>
          <p:spPr>
            <a:xfrm>
              <a:off x="-1" y="1269436"/>
              <a:ext cx="2880000" cy="2375464"/>
            </a:xfrm>
            <a:prstGeom prst="rect">
              <a:avLst/>
            </a:prstGeom>
          </p:spPr>
        </p:pic>
        <p:pic>
          <p:nvPicPr>
            <p:cNvPr id="9" name="Immagine 8"/>
            <p:cNvPicPr>
              <a:picLocks/>
            </p:cNvPicPr>
            <p:nvPr/>
          </p:nvPicPr>
          <p:blipFill>
            <a:blip r:embed="rId3"/>
            <a:stretch>
              <a:fillRect/>
            </a:stretch>
          </p:blipFill>
          <p:spPr>
            <a:xfrm>
              <a:off x="2879999" y="1269436"/>
              <a:ext cx="2880000" cy="2375464"/>
            </a:xfrm>
            <a:prstGeom prst="rect">
              <a:avLst/>
            </a:prstGeom>
          </p:spPr>
        </p:pic>
        <p:pic>
          <p:nvPicPr>
            <p:cNvPr id="10" name="Immagine 9"/>
            <p:cNvPicPr>
              <a:picLocks/>
            </p:cNvPicPr>
            <p:nvPr/>
          </p:nvPicPr>
          <p:blipFill>
            <a:blip r:embed="rId4"/>
            <a:stretch>
              <a:fillRect/>
            </a:stretch>
          </p:blipFill>
          <p:spPr>
            <a:xfrm>
              <a:off x="5759999" y="1269436"/>
              <a:ext cx="2880000" cy="2375464"/>
            </a:xfrm>
            <a:prstGeom prst="rect">
              <a:avLst/>
            </a:prstGeom>
          </p:spPr>
        </p:pic>
      </p:grpSp>
      <p:cxnSp>
        <p:nvCxnSpPr>
          <p:cNvPr id="11" name="Connettore diritto 10"/>
          <p:cNvCxnSpPr/>
          <p:nvPr/>
        </p:nvCxnSpPr>
        <p:spPr>
          <a:xfrm flipV="1">
            <a:off x="11195615" y="2662767"/>
            <a:ext cx="1281" cy="154685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Connettore diritto 11"/>
          <p:cNvCxnSpPr/>
          <p:nvPr/>
        </p:nvCxnSpPr>
        <p:spPr>
          <a:xfrm flipV="1">
            <a:off x="7201835" y="2401637"/>
            <a:ext cx="0" cy="183472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Connettore diritto 12"/>
          <p:cNvCxnSpPr>
            <a:cxnSpLocks/>
          </p:cNvCxnSpPr>
          <p:nvPr/>
        </p:nvCxnSpPr>
        <p:spPr>
          <a:xfrm flipV="1">
            <a:off x="3200859" y="2626783"/>
            <a:ext cx="0" cy="160188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CasellaDiTesto 16"/>
          <p:cNvSpPr txBox="1"/>
          <p:nvPr/>
        </p:nvSpPr>
        <p:spPr>
          <a:xfrm>
            <a:off x="8472689" y="3737305"/>
            <a:ext cx="1307548" cy="420756"/>
          </a:xfrm>
          <a:prstGeom prst="rect">
            <a:avLst/>
          </a:prstGeom>
          <a:noFill/>
        </p:spPr>
        <p:txBody>
          <a:bodyPr wrap="square" rtlCol="0">
            <a:spAutoFit/>
          </a:bodyPr>
          <a:lstStyle/>
          <a:p>
            <a:pPr algn="l"/>
            <a:r>
              <a:rPr lang="it-IT" sz="1067" b="1" dirty="0">
                <a:solidFill>
                  <a:srgbClr val="0070C0"/>
                </a:solidFill>
              </a:rPr>
              <a:t>TMB &lt; 10</a:t>
            </a:r>
          </a:p>
          <a:p>
            <a:pPr algn="l"/>
            <a:r>
              <a:rPr lang="it-IT" sz="1067" b="1" dirty="0">
                <a:solidFill>
                  <a:srgbClr val="00B050"/>
                </a:solidFill>
              </a:rPr>
              <a:t>TMB &gt;= 10</a:t>
            </a:r>
          </a:p>
        </p:txBody>
      </p:sp>
      <p:sp>
        <p:nvSpPr>
          <p:cNvPr id="2" name="CasellaDiTesto 1">
            <a:extLst>
              <a:ext uri="{FF2B5EF4-FFF2-40B4-BE49-F238E27FC236}">
                <a16:creationId xmlns:a16="http://schemas.microsoft.com/office/drawing/2014/main" id="{74C5B793-0EB2-F962-4E31-3BD1ED5B3FF4}"/>
              </a:ext>
            </a:extLst>
          </p:cNvPr>
          <p:cNvSpPr txBox="1"/>
          <p:nvPr/>
        </p:nvSpPr>
        <p:spPr>
          <a:xfrm>
            <a:off x="1930570" y="1499550"/>
            <a:ext cx="792589" cy="338554"/>
          </a:xfrm>
          <a:prstGeom prst="rect">
            <a:avLst/>
          </a:prstGeom>
          <a:noFill/>
        </p:spPr>
        <p:txBody>
          <a:bodyPr wrap="square" rtlCol="0">
            <a:spAutoFit/>
          </a:bodyPr>
          <a:lstStyle/>
          <a:p>
            <a:pPr algn="l"/>
            <a:r>
              <a:rPr lang="it-IT" sz="1600" b="1" dirty="0">
                <a:solidFill>
                  <a:srgbClr val="3E3ED0"/>
                </a:solidFill>
              </a:rPr>
              <a:t>Arm A</a:t>
            </a:r>
          </a:p>
        </p:txBody>
      </p:sp>
      <p:sp>
        <p:nvSpPr>
          <p:cNvPr id="7" name="CasellaDiTesto 6">
            <a:extLst>
              <a:ext uri="{FF2B5EF4-FFF2-40B4-BE49-F238E27FC236}">
                <a16:creationId xmlns:a16="http://schemas.microsoft.com/office/drawing/2014/main" id="{1AFA5580-5E16-9FF8-4941-7094284CCA34}"/>
              </a:ext>
            </a:extLst>
          </p:cNvPr>
          <p:cNvSpPr txBox="1"/>
          <p:nvPr/>
        </p:nvSpPr>
        <p:spPr>
          <a:xfrm>
            <a:off x="5994570" y="1499548"/>
            <a:ext cx="800219" cy="338554"/>
          </a:xfrm>
          <a:prstGeom prst="rect">
            <a:avLst/>
          </a:prstGeom>
          <a:noFill/>
        </p:spPr>
        <p:txBody>
          <a:bodyPr wrap="square" rtlCol="0">
            <a:spAutoFit/>
          </a:bodyPr>
          <a:lstStyle/>
          <a:p>
            <a:pPr algn="l"/>
            <a:r>
              <a:rPr lang="it-IT" sz="1600" b="1" dirty="0">
                <a:solidFill>
                  <a:srgbClr val="64EE65"/>
                </a:solidFill>
              </a:rPr>
              <a:t>Arm B</a:t>
            </a:r>
          </a:p>
        </p:txBody>
      </p:sp>
      <p:sp>
        <p:nvSpPr>
          <p:cNvPr id="14" name="CasellaDiTesto 13">
            <a:extLst>
              <a:ext uri="{FF2B5EF4-FFF2-40B4-BE49-F238E27FC236}">
                <a16:creationId xmlns:a16="http://schemas.microsoft.com/office/drawing/2014/main" id="{D0117FB3-40FB-71B4-2D01-BDD1E7E5082F}"/>
              </a:ext>
            </a:extLst>
          </p:cNvPr>
          <p:cNvSpPr txBox="1"/>
          <p:nvPr/>
        </p:nvSpPr>
        <p:spPr>
          <a:xfrm>
            <a:off x="9730183" y="1499547"/>
            <a:ext cx="800219" cy="338554"/>
          </a:xfrm>
          <a:prstGeom prst="rect">
            <a:avLst/>
          </a:prstGeom>
          <a:noFill/>
        </p:spPr>
        <p:txBody>
          <a:bodyPr wrap="square" rtlCol="0">
            <a:spAutoFit/>
          </a:bodyPr>
          <a:lstStyle/>
          <a:p>
            <a:pPr algn="l"/>
            <a:r>
              <a:rPr lang="it-IT" sz="1600" b="1" dirty="0">
                <a:solidFill>
                  <a:srgbClr val="FF0000"/>
                </a:solidFill>
              </a:rPr>
              <a:t>Arm C</a:t>
            </a:r>
          </a:p>
        </p:txBody>
      </p:sp>
      <p:sp>
        <p:nvSpPr>
          <p:cNvPr id="24" name="CasellaDiTesto 23"/>
          <p:cNvSpPr txBox="1"/>
          <p:nvPr/>
        </p:nvSpPr>
        <p:spPr>
          <a:xfrm>
            <a:off x="4436082" y="3737305"/>
            <a:ext cx="1307548" cy="420756"/>
          </a:xfrm>
          <a:prstGeom prst="rect">
            <a:avLst/>
          </a:prstGeom>
          <a:noFill/>
        </p:spPr>
        <p:txBody>
          <a:bodyPr wrap="square" rtlCol="0">
            <a:spAutoFit/>
          </a:bodyPr>
          <a:lstStyle/>
          <a:p>
            <a:pPr algn="l"/>
            <a:r>
              <a:rPr lang="it-IT" sz="1067" b="1" dirty="0">
                <a:solidFill>
                  <a:srgbClr val="0070C0"/>
                </a:solidFill>
              </a:rPr>
              <a:t>TMB &lt; 10</a:t>
            </a:r>
          </a:p>
          <a:p>
            <a:pPr algn="l"/>
            <a:r>
              <a:rPr lang="it-IT" sz="1067" b="1" dirty="0">
                <a:solidFill>
                  <a:srgbClr val="00B050"/>
                </a:solidFill>
              </a:rPr>
              <a:t>TMB &gt;= 10</a:t>
            </a:r>
          </a:p>
        </p:txBody>
      </p:sp>
      <p:sp>
        <p:nvSpPr>
          <p:cNvPr id="25" name="CasellaDiTesto 24"/>
          <p:cNvSpPr txBox="1"/>
          <p:nvPr/>
        </p:nvSpPr>
        <p:spPr>
          <a:xfrm>
            <a:off x="332483" y="3696109"/>
            <a:ext cx="1307548" cy="420756"/>
          </a:xfrm>
          <a:prstGeom prst="rect">
            <a:avLst/>
          </a:prstGeom>
          <a:noFill/>
        </p:spPr>
        <p:txBody>
          <a:bodyPr wrap="square" rtlCol="0">
            <a:spAutoFit/>
          </a:bodyPr>
          <a:lstStyle/>
          <a:p>
            <a:pPr algn="l"/>
            <a:r>
              <a:rPr lang="it-IT" sz="1067" b="1" dirty="0">
                <a:solidFill>
                  <a:srgbClr val="0070C0"/>
                </a:solidFill>
              </a:rPr>
              <a:t>TMB &lt; 10</a:t>
            </a:r>
          </a:p>
          <a:p>
            <a:pPr algn="l"/>
            <a:r>
              <a:rPr lang="it-IT" sz="1067" b="1" dirty="0">
                <a:solidFill>
                  <a:srgbClr val="00B050"/>
                </a:solidFill>
              </a:rPr>
              <a:t>TMB &gt;= 10</a:t>
            </a:r>
          </a:p>
        </p:txBody>
      </p:sp>
      <p:sp>
        <p:nvSpPr>
          <p:cNvPr id="26" name="CasellaDiTesto 25"/>
          <p:cNvSpPr txBox="1"/>
          <p:nvPr/>
        </p:nvSpPr>
        <p:spPr>
          <a:xfrm>
            <a:off x="3151375" y="3138739"/>
            <a:ext cx="748145" cy="297454"/>
          </a:xfrm>
          <a:prstGeom prst="rect">
            <a:avLst/>
          </a:prstGeom>
          <a:noFill/>
        </p:spPr>
        <p:txBody>
          <a:bodyPr wrap="square" rtlCol="0">
            <a:spAutoFit/>
          </a:bodyPr>
          <a:lstStyle/>
          <a:p>
            <a:pPr algn="l"/>
            <a:r>
              <a:rPr lang="it-IT" sz="1333" b="1" dirty="0">
                <a:solidFill>
                  <a:srgbClr val="0000C1"/>
                </a:solidFill>
              </a:rPr>
              <a:t>51%</a:t>
            </a:r>
          </a:p>
        </p:txBody>
      </p:sp>
      <p:sp>
        <p:nvSpPr>
          <p:cNvPr id="29" name="CasellaDiTesto 28"/>
          <p:cNvSpPr txBox="1"/>
          <p:nvPr/>
        </p:nvSpPr>
        <p:spPr>
          <a:xfrm>
            <a:off x="7130893" y="2998696"/>
            <a:ext cx="748145" cy="297454"/>
          </a:xfrm>
          <a:prstGeom prst="rect">
            <a:avLst/>
          </a:prstGeom>
          <a:noFill/>
        </p:spPr>
        <p:txBody>
          <a:bodyPr wrap="square" rtlCol="0">
            <a:spAutoFit/>
          </a:bodyPr>
          <a:lstStyle/>
          <a:p>
            <a:pPr algn="l"/>
            <a:r>
              <a:rPr lang="it-IT" sz="1333" b="1" dirty="0">
                <a:solidFill>
                  <a:srgbClr val="0000C1"/>
                </a:solidFill>
              </a:rPr>
              <a:t>56%</a:t>
            </a:r>
          </a:p>
        </p:txBody>
      </p:sp>
      <p:sp>
        <p:nvSpPr>
          <p:cNvPr id="31" name="CasellaDiTesto 30"/>
          <p:cNvSpPr txBox="1"/>
          <p:nvPr/>
        </p:nvSpPr>
        <p:spPr>
          <a:xfrm>
            <a:off x="11194265" y="2420687"/>
            <a:ext cx="748145" cy="297454"/>
          </a:xfrm>
          <a:prstGeom prst="rect">
            <a:avLst/>
          </a:prstGeom>
          <a:noFill/>
        </p:spPr>
        <p:txBody>
          <a:bodyPr wrap="square" rtlCol="0">
            <a:spAutoFit/>
          </a:bodyPr>
          <a:lstStyle/>
          <a:p>
            <a:pPr algn="l"/>
            <a:r>
              <a:rPr lang="it-IT" sz="1333" b="1" dirty="0">
                <a:solidFill>
                  <a:srgbClr val="0000C1"/>
                </a:solidFill>
              </a:rPr>
              <a:t>72%</a:t>
            </a:r>
          </a:p>
        </p:txBody>
      </p:sp>
      <p:sp>
        <p:nvSpPr>
          <p:cNvPr id="32" name="CasellaDiTesto 31"/>
          <p:cNvSpPr txBox="1"/>
          <p:nvPr/>
        </p:nvSpPr>
        <p:spPr>
          <a:xfrm>
            <a:off x="11235220" y="2989171"/>
            <a:ext cx="748145" cy="297454"/>
          </a:xfrm>
          <a:prstGeom prst="rect">
            <a:avLst/>
          </a:prstGeom>
          <a:noFill/>
        </p:spPr>
        <p:txBody>
          <a:bodyPr wrap="square" rtlCol="0">
            <a:spAutoFit/>
          </a:bodyPr>
          <a:lstStyle/>
          <a:p>
            <a:pPr algn="l"/>
            <a:r>
              <a:rPr lang="it-IT" sz="1333" b="1" dirty="0">
                <a:solidFill>
                  <a:srgbClr val="3CC33C"/>
                </a:solidFill>
              </a:rPr>
              <a:t>58%</a:t>
            </a:r>
          </a:p>
        </p:txBody>
      </p:sp>
      <p:sp>
        <p:nvSpPr>
          <p:cNvPr id="33" name="Rettangolo 32"/>
          <p:cNvSpPr/>
          <p:nvPr/>
        </p:nvSpPr>
        <p:spPr>
          <a:xfrm>
            <a:off x="7125635" y="1821850"/>
            <a:ext cx="583379" cy="397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30" name="CasellaDiTesto 29"/>
          <p:cNvSpPr txBox="1"/>
          <p:nvPr/>
        </p:nvSpPr>
        <p:spPr>
          <a:xfrm>
            <a:off x="7130265" y="2166978"/>
            <a:ext cx="748145" cy="297454"/>
          </a:xfrm>
          <a:prstGeom prst="rect">
            <a:avLst/>
          </a:prstGeom>
          <a:noFill/>
        </p:spPr>
        <p:txBody>
          <a:bodyPr wrap="square" rtlCol="0">
            <a:spAutoFit/>
          </a:bodyPr>
          <a:lstStyle/>
          <a:p>
            <a:pPr algn="l"/>
            <a:r>
              <a:rPr lang="it-IT" sz="1333" b="1" dirty="0">
                <a:solidFill>
                  <a:srgbClr val="3CC33C"/>
                </a:solidFill>
              </a:rPr>
              <a:t>86%</a:t>
            </a:r>
          </a:p>
        </p:txBody>
      </p:sp>
      <p:sp>
        <p:nvSpPr>
          <p:cNvPr id="34" name="Rettangolo 33"/>
          <p:cNvSpPr/>
          <p:nvPr/>
        </p:nvSpPr>
        <p:spPr>
          <a:xfrm>
            <a:off x="11179856" y="1898000"/>
            <a:ext cx="583379" cy="397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5" name="Rettangolo 14"/>
          <p:cNvSpPr/>
          <p:nvPr/>
        </p:nvSpPr>
        <p:spPr>
          <a:xfrm>
            <a:off x="3005420" y="1812732"/>
            <a:ext cx="922867" cy="592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28" name="CasellaDiTesto 27"/>
          <p:cNvSpPr txBox="1"/>
          <p:nvPr/>
        </p:nvSpPr>
        <p:spPr>
          <a:xfrm>
            <a:off x="3139331" y="2379777"/>
            <a:ext cx="748145" cy="297454"/>
          </a:xfrm>
          <a:prstGeom prst="rect">
            <a:avLst/>
          </a:prstGeom>
          <a:noFill/>
        </p:spPr>
        <p:txBody>
          <a:bodyPr wrap="square" rtlCol="0">
            <a:spAutoFit/>
          </a:bodyPr>
          <a:lstStyle/>
          <a:p>
            <a:pPr algn="l"/>
            <a:r>
              <a:rPr lang="it-IT" sz="1333" b="1" dirty="0">
                <a:solidFill>
                  <a:srgbClr val="3CC33C"/>
                </a:solidFill>
              </a:rPr>
              <a:t>75%</a:t>
            </a:r>
          </a:p>
        </p:txBody>
      </p:sp>
      <p:sp>
        <p:nvSpPr>
          <p:cNvPr id="3" name="Title 2">
            <a:extLst>
              <a:ext uri="{FF2B5EF4-FFF2-40B4-BE49-F238E27FC236}">
                <a16:creationId xmlns:a16="http://schemas.microsoft.com/office/drawing/2014/main" id="{0D938A27-D1DE-928A-2E1A-6713100B27B0}"/>
              </a:ext>
            </a:extLst>
          </p:cNvPr>
          <p:cNvSpPr>
            <a:spLocks noGrp="1"/>
          </p:cNvSpPr>
          <p:nvPr>
            <p:ph type="title"/>
          </p:nvPr>
        </p:nvSpPr>
        <p:spPr>
          <a:xfrm>
            <a:off x="428625" y="216138"/>
            <a:ext cx="11772900" cy="1185577"/>
          </a:xfrm>
        </p:spPr>
        <p:txBody>
          <a:bodyPr>
            <a:noAutofit/>
          </a:bodyPr>
          <a:lstStyle/>
          <a:p>
            <a:r>
              <a:rPr lang="en-US" sz="2400" dirty="0"/>
              <a:t>Sequential Combo Immuno- and Target Therapy (</a:t>
            </a:r>
            <a:r>
              <a:rPr lang="en-US" sz="2400" dirty="0" err="1"/>
              <a:t>Secombit</a:t>
            </a:r>
            <a:r>
              <a:rPr lang="en-US" sz="2400" dirty="0"/>
              <a:t>) Study:</a:t>
            </a:r>
            <a:br>
              <a:rPr lang="en-US" sz="2400" dirty="0"/>
            </a:br>
            <a:r>
              <a:rPr lang="en-US" sz="2400" dirty="0"/>
              <a:t>Biomarkers Ancillary Study – </a:t>
            </a:r>
            <a:r>
              <a:rPr lang="en-US" sz="2400" dirty="0" err="1"/>
              <a:t>TMB</a:t>
            </a:r>
            <a:br>
              <a:rPr lang="fr-FR" sz="2400" dirty="0"/>
            </a:br>
            <a:endParaRPr lang="en-US" sz="2400" dirty="0"/>
          </a:p>
        </p:txBody>
      </p:sp>
      <p:sp>
        <p:nvSpPr>
          <p:cNvPr id="21" name="Rectangle 20">
            <a:extLst>
              <a:ext uri="{FF2B5EF4-FFF2-40B4-BE49-F238E27FC236}">
                <a16:creationId xmlns:a16="http://schemas.microsoft.com/office/drawing/2014/main" id="{77CCE68A-2369-55A3-4648-DA04F85951CB}"/>
              </a:ext>
            </a:extLst>
          </p:cNvPr>
          <p:cNvSpPr/>
          <p:nvPr/>
        </p:nvSpPr>
        <p:spPr>
          <a:xfrm>
            <a:off x="10972800" y="1838101"/>
            <a:ext cx="266700" cy="475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37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p:cNvPicPr>
          <p:nvPr/>
        </p:nvPicPr>
        <p:blipFill>
          <a:blip r:embed="rId3" cstate="screen">
            <a:extLst>
              <a:ext uri="{28A0092B-C50C-407E-A947-70E740481C1C}">
                <a14:useLocalDpi xmlns:a14="http://schemas.microsoft.com/office/drawing/2010/main"/>
              </a:ext>
            </a:extLst>
          </a:blip>
          <a:stretch>
            <a:fillRect/>
          </a:stretch>
        </p:blipFill>
        <p:spPr>
          <a:xfrm>
            <a:off x="6125263" y="1205644"/>
            <a:ext cx="5280000" cy="2640000"/>
          </a:xfrm>
          <a:prstGeom prst="rect">
            <a:avLst/>
          </a:prstGeom>
        </p:spPr>
      </p:pic>
      <p:pic>
        <p:nvPicPr>
          <p:cNvPr id="2" name="Immagine 1"/>
          <p:cNvPicPr>
            <a:picLocks/>
          </p:cNvPicPr>
          <p:nvPr/>
        </p:nvPicPr>
        <p:blipFill>
          <a:blip r:embed="rId4" cstate="screen">
            <a:extLst>
              <a:ext uri="{28A0092B-C50C-407E-A947-70E740481C1C}">
                <a14:useLocalDpi xmlns:a14="http://schemas.microsoft.com/office/drawing/2010/main"/>
              </a:ext>
            </a:extLst>
          </a:blip>
          <a:stretch>
            <a:fillRect/>
          </a:stretch>
        </p:blipFill>
        <p:spPr>
          <a:xfrm>
            <a:off x="6125263" y="3942348"/>
            <a:ext cx="5280000" cy="2640000"/>
          </a:xfrm>
          <a:prstGeom prst="rect">
            <a:avLst/>
          </a:prstGeom>
        </p:spPr>
      </p:pic>
      <p:sp>
        <p:nvSpPr>
          <p:cNvPr id="12" name="Segnaposto testo 3"/>
          <p:cNvSpPr txBox="1">
            <a:spLocks/>
          </p:cNvSpPr>
          <p:nvPr/>
        </p:nvSpPr>
        <p:spPr>
          <a:xfrm>
            <a:off x="8060403" y="1085416"/>
            <a:ext cx="1423679" cy="36000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05416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it-IT" sz="1400" b="1" dirty="0">
                <a:solidFill>
                  <a:schemeClr val="tx1"/>
                </a:solidFill>
              </a:rPr>
              <a:t>JAK </a:t>
            </a:r>
            <a:r>
              <a:rPr lang="it-IT" sz="1400" b="1" dirty="0" err="1">
                <a:solidFill>
                  <a:schemeClr val="tx1"/>
                </a:solidFill>
              </a:rPr>
              <a:t>mut</a:t>
            </a:r>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067" b="1" dirty="0">
              <a:solidFill>
                <a:schemeClr val="tx1"/>
              </a:solidFill>
            </a:endParaRPr>
          </a:p>
          <a:p>
            <a:endParaRPr lang="it-IT" sz="1400" b="1" dirty="0">
              <a:solidFill>
                <a:schemeClr val="tx1"/>
              </a:solidFill>
            </a:endParaRPr>
          </a:p>
          <a:p>
            <a:r>
              <a:rPr lang="it-IT" sz="1400" b="1" dirty="0">
                <a:solidFill>
                  <a:schemeClr val="tx1"/>
                </a:solidFill>
              </a:rPr>
              <a:t>JAK mut</a:t>
            </a:r>
          </a:p>
          <a:p>
            <a:endParaRPr lang="it-IT" sz="1400" b="1" dirty="0">
              <a:solidFill>
                <a:schemeClr val="tx1"/>
              </a:solidFill>
            </a:endParaRPr>
          </a:p>
          <a:p>
            <a:endParaRPr lang="it-IT" sz="1400" b="1" dirty="0">
              <a:solidFill>
                <a:schemeClr val="tx1"/>
              </a:solidFill>
            </a:endParaRPr>
          </a:p>
        </p:txBody>
      </p:sp>
      <p:grpSp>
        <p:nvGrpSpPr>
          <p:cNvPr id="23" name="Gruppo 22"/>
          <p:cNvGrpSpPr/>
          <p:nvPr/>
        </p:nvGrpSpPr>
        <p:grpSpPr>
          <a:xfrm>
            <a:off x="522029" y="3978472"/>
            <a:ext cx="5280000" cy="2504103"/>
            <a:chOff x="384330" y="666662"/>
            <a:chExt cx="3960000" cy="1980000"/>
          </a:xfrm>
        </p:grpSpPr>
        <p:pic>
          <p:nvPicPr>
            <p:cNvPr id="3" name="Immagine 2"/>
            <p:cNvPicPr>
              <a:picLocks/>
            </p:cNvPicPr>
            <p:nvPr/>
          </p:nvPicPr>
          <p:blipFill>
            <a:blip r:embed="rId5" cstate="screen">
              <a:extLst>
                <a:ext uri="{28A0092B-C50C-407E-A947-70E740481C1C}">
                  <a14:useLocalDpi xmlns:a14="http://schemas.microsoft.com/office/drawing/2010/main"/>
                </a:ext>
              </a:extLst>
            </a:blip>
            <a:stretch>
              <a:fillRect/>
            </a:stretch>
          </p:blipFill>
          <p:spPr>
            <a:xfrm>
              <a:off x="384330" y="666662"/>
              <a:ext cx="3960000" cy="1980000"/>
            </a:xfrm>
            <a:prstGeom prst="rect">
              <a:avLst/>
            </a:prstGeom>
          </p:spPr>
        </p:pic>
        <p:cxnSp>
          <p:nvCxnSpPr>
            <p:cNvPr id="15" name="Connettore diritto 14"/>
            <p:cNvCxnSpPr/>
            <p:nvPr/>
          </p:nvCxnSpPr>
          <p:spPr>
            <a:xfrm flipH="1" flipV="1">
              <a:off x="3455194" y="1223963"/>
              <a:ext cx="5632" cy="8180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4" name="Gruppo 23"/>
          <p:cNvGrpSpPr/>
          <p:nvPr/>
        </p:nvGrpSpPr>
        <p:grpSpPr>
          <a:xfrm>
            <a:off x="522029" y="1205644"/>
            <a:ext cx="5280000" cy="2640000"/>
            <a:chOff x="460559" y="2646853"/>
            <a:chExt cx="3960000" cy="1980000"/>
          </a:xfrm>
        </p:grpSpPr>
        <p:pic>
          <p:nvPicPr>
            <p:cNvPr id="7" name="Immagine 6"/>
            <p:cNvPicPr>
              <a:picLocks/>
            </p:cNvPicPr>
            <p:nvPr/>
          </p:nvPicPr>
          <p:blipFill>
            <a:blip r:embed="rId6" cstate="screen">
              <a:extLst>
                <a:ext uri="{28A0092B-C50C-407E-A947-70E740481C1C}">
                  <a14:useLocalDpi xmlns:a14="http://schemas.microsoft.com/office/drawing/2010/main"/>
                </a:ext>
              </a:extLst>
            </a:blip>
            <a:stretch>
              <a:fillRect/>
            </a:stretch>
          </p:blipFill>
          <p:spPr>
            <a:xfrm>
              <a:off x="460559" y="2646853"/>
              <a:ext cx="3960000" cy="1980000"/>
            </a:xfrm>
            <a:prstGeom prst="rect">
              <a:avLst/>
            </a:prstGeom>
          </p:spPr>
        </p:pic>
        <p:cxnSp>
          <p:nvCxnSpPr>
            <p:cNvPr id="17" name="Connettore diritto 16"/>
            <p:cNvCxnSpPr/>
            <p:nvPr/>
          </p:nvCxnSpPr>
          <p:spPr>
            <a:xfrm flipV="1">
              <a:off x="3532264" y="3368489"/>
              <a:ext cx="9164" cy="68477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8" name="Title 7">
            <a:extLst>
              <a:ext uri="{FF2B5EF4-FFF2-40B4-BE49-F238E27FC236}">
                <a16:creationId xmlns:a16="http://schemas.microsoft.com/office/drawing/2014/main" id="{207BEED4-AD64-F5A6-B026-C3149F1116CE}"/>
              </a:ext>
            </a:extLst>
          </p:cNvPr>
          <p:cNvSpPr>
            <a:spLocks noGrp="1"/>
          </p:cNvSpPr>
          <p:nvPr>
            <p:ph type="title"/>
          </p:nvPr>
        </p:nvSpPr>
        <p:spPr>
          <a:xfrm>
            <a:off x="428625" y="28055"/>
            <a:ext cx="10744200" cy="1185577"/>
          </a:xfrm>
        </p:spPr>
        <p:txBody>
          <a:bodyPr>
            <a:noAutofit/>
          </a:bodyPr>
          <a:lstStyle/>
          <a:p>
            <a:r>
              <a:rPr lang="en-US" sz="2400" dirty="0"/>
              <a:t>Sequential Combo Immuno- and Target Therapy (</a:t>
            </a:r>
            <a:r>
              <a:rPr lang="en-US" sz="2400" dirty="0" err="1"/>
              <a:t>Secombit</a:t>
            </a:r>
            <a:r>
              <a:rPr lang="en-US" sz="2400" dirty="0"/>
              <a:t>) Study:</a:t>
            </a:r>
            <a:br>
              <a:rPr lang="en-US" sz="2400" dirty="0"/>
            </a:br>
            <a:r>
              <a:rPr lang="en-US" sz="2400" dirty="0"/>
              <a:t>Biomarkers Ancillary Study – </a:t>
            </a:r>
            <a:r>
              <a:rPr lang="it-IT" sz="2400" dirty="0"/>
              <a:t>JAK Mutation</a:t>
            </a:r>
            <a:endParaRPr lang="en-US" sz="2400" dirty="0"/>
          </a:p>
        </p:txBody>
      </p:sp>
      <p:sp>
        <p:nvSpPr>
          <p:cNvPr id="11" name="Segnaposto testo 3"/>
          <p:cNvSpPr txBox="1">
            <a:spLocks/>
          </p:cNvSpPr>
          <p:nvPr/>
        </p:nvSpPr>
        <p:spPr>
          <a:xfrm>
            <a:off x="2450190" y="1085416"/>
            <a:ext cx="1423679" cy="36000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05416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it-IT" sz="1400" b="1" dirty="0">
                <a:solidFill>
                  <a:schemeClr val="tx1"/>
                </a:solidFill>
              </a:rPr>
              <a:t>JAK </a:t>
            </a:r>
            <a:r>
              <a:rPr lang="it-IT" sz="1400" b="1" dirty="0" err="1">
                <a:solidFill>
                  <a:schemeClr val="tx1"/>
                </a:solidFill>
              </a:rPr>
              <a:t>wt</a:t>
            </a:r>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067" b="1" dirty="0">
              <a:solidFill>
                <a:schemeClr val="tx1"/>
              </a:solidFill>
            </a:endParaRPr>
          </a:p>
          <a:p>
            <a:endParaRPr lang="it-IT" sz="1400" b="1" dirty="0">
              <a:solidFill>
                <a:schemeClr val="tx1"/>
              </a:solidFill>
            </a:endParaRPr>
          </a:p>
          <a:p>
            <a:r>
              <a:rPr lang="it-IT" sz="1400" b="1" dirty="0">
                <a:solidFill>
                  <a:schemeClr val="tx1"/>
                </a:solidFill>
              </a:rPr>
              <a:t>JAK wt</a:t>
            </a:r>
          </a:p>
          <a:p>
            <a:endParaRPr lang="it-IT" sz="1400" b="1" dirty="0">
              <a:solidFill>
                <a:schemeClr val="tx1"/>
              </a:solidFill>
            </a:endParaRPr>
          </a:p>
          <a:p>
            <a:endParaRPr lang="it-IT" sz="1400" b="1" dirty="0">
              <a:solidFill>
                <a:schemeClr val="tx1"/>
              </a:solidFill>
            </a:endParaRPr>
          </a:p>
        </p:txBody>
      </p:sp>
      <p:sp>
        <p:nvSpPr>
          <p:cNvPr id="35" name="CasellaDiTesto 34"/>
          <p:cNvSpPr txBox="1"/>
          <p:nvPr/>
        </p:nvSpPr>
        <p:spPr>
          <a:xfrm>
            <a:off x="954940" y="2445556"/>
            <a:ext cx="1307548" cy="584968"/>
          </a:xfrm>
          <a:prstGeom prst="rect">
            <a:avLst/>
          </a:prstGeom>
          <a:noFill/>
        </p:spPr>
        <p:txBody>
          <a:bodyPr wrap="square" rtlCol="0">
            <a:spAutoFit/>
          </a:bodyPr>
          <a:lstStyle/>
          <a:p>
            <a:pPr algn="l"/>
            <a:r>
              <a:rPr lang="it-IT" sz="1067" b="1" dirty="0">
                <a:solidFill>
                  <a:srgbClr val="0070C0"/>
                </a:solidFill>
              </a:rPr>
              <a:t>ARM A</a:t>
            </a:r>
          </a:p>
          <a:p>
            <a:pPr algn="l"/>
            <a:r>
              <a:rPr lang="it-IT" sz="1067" b="1" dirty="0">
                <a:solidFill>
                  <a:srgbClr val="00B050"/>
                </a:solidFill>
              </a:rPr>
              <a:t>ARM B</a:t>
            </a:r>
          </a:p>
          <a:p>
            <a:pPr algn="l"/>
            <a:r>
              <a:rPr lang="it-IT" sz="1067" b="1" dirty="0">
                <a:solidFill>
                  <a:srgbClr val="FF0000"/>
                </a:solidFill>
              </a:rPr>
              <a:t>ARM C</a:t>
            </a:r>
          </a:p>
        </p:txBody>
      </p:sp>
      <p:sp>
        <p:nvSpPr>
          <p:cNvPr id="36" name="CasellaDiTesto 35"/>
          <p:cNvSpPr txBox="1"/>
          <p:nvPr/>
        </p:nvSpPr>
        <p:spPr>
          <a:xfrm>
            <a:off x="965459" y="5194400"/>
            <a:ext cx="1307548" cy="584968"/>
          </a:xfrm>
          <a:prstGeom prst="rect">
            <a:avLst/>
          </a:prstGeom>
          <a:noFill/>
        </p:spPr>
        <p:txBody>
          <a:bodyPr wrap="square" rtlCol="0">
            <a:spAutoFit/>
          </a:bodyPr>
          <a:lstStyle/>
          <a:p>
            <a:pPr algn="l"/>
            <a:r>
              <a:rPr lang="it-IT" sz="1067" b="1" dirty="0">
                <a:solidFill>
                  <a:srgbClr val="0070C0"/>
                </a:solidFill>
              </a:rPr>
              <a:t>ARM A</a:t>
            </a:r>
          </a:p>
          <a:p>
            <a:pPr algn="l"/>
            <a:r>
              <a:rPr lang="it-IT" sz="1067" b="1" dirty="0">
                <a:solidFill>
                  <a:srgbClr val="00B050"/>
                </a:solidFill>
              </a:rPr>
              <a:t>ARM B</a:t>
            </a:r>
          </a:p>
          <a:p>
            <a:pPr algn="l"/>
            <a:r>
              <a:rPr lang="it-IT" sz="1067" b="1" dirty="0">
                <a:solidFill>
                  <a:srgbClr val="FF0000"/>
                </a:solidFill>
              </a:rPr>
              <a:t>ARM C</a:t>
            </a:r>
          </a:p>
        </p:txBody>
      </p:sp>
      <p:sp>
        <p:nvSpPr>
          <p:cNvPr id="51" name="Rettangolo 50"/>
          <p:cNvSpPr/>
          <p:nvPr/>
        </p:nvSpPr>
        <p:spPr>
          <a:xfrm>
            <a:off x="10163552" y="2251079"/>
            <a:ext cx="748145" cy="400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33"/>
          </a:p>
        </p:txBody>
      </p:sp>
      <p:sp>
        <p:nvSpPr>
          <p:cNvPr id="37" name="CasellaDiTesto 36"/>
          <p:cNvSpPr txBox="1"/>
          <p:nvPr/>
        </p:nvSpPr>
        <p:spPr>
          <a:xfrm>
            <a:off x="6563764" y="5194145"/>
            <a:ext cx="1307548" cy="584968"/>
          </a:xfrm>
          <a:prstGeom prst="rect">
            <a:avLst/>
          </a:prstGeom>
          <a:noFill/>
        </p:spPr>
        <p:txBody>
          <a:bodyPr wrap="square" rtlCol="0">
            <a:spAutoFit/>
          </a:bodyPr>
          <a:lstStyle/>
          <a:p>
            <a:pPr algn="l"/>
            <a:r>
              <a:rPr lang="it-IT" sz="1067" b="1" dirty="0">
                <a:solidFill>
                  <a:srgbClr val="0070C0"/>
                </a:solidFill>
              </a:rPr>
              <a:t>ARM A</a:t>
            </a:r>
          </a:p>
          <a:p>
            <a:pPr algn="l"/>
            <a:r>
              <a:rPr lang="it-IT" sz="1067" b="1" dirty="0">
                <a:solidFill>
                  <a:srgbClr val="00B050"/>
                </a:solidFill>
              </a:rPr>
              <a:t>ARM B</a:t>
            </a:r>
          </a:p>
          <a:p>
            <a:pPr algn="l"/>
            <a:r>
              <a:rPr lang="it-IT" sz="1067" b="1" dirty="0">
                <a:solidFill>
                  <a:srgbClr val="FF0000"/>
                </a:solidFill>
              </a:rPr>
              <a:t>ARM C</a:t>
            </a:r>
          </a:p>
        </p:txBody>
      </p:sp>
      <p:sp>
        <p:nvSpPr>
          <p:cNvPr id="38" name="CasellaDiTesto 37"/>
          <p:cNvSpPr txBox="1"/>
          <p:nvPr/>
        </p:nvSpPr>
        <p:spPr>
          <a:xfrm>
            <a:off x="6557884" y="2468249"/>
            <a:ext cx="1307548" cy="584968"/>
          </a:xfrm>
          <a:prstGeom prst="rect">
            <a:avLst/>
          </a:prstGeom>
          <a:noFill/>
        </p:spPr>
        <p:txBody>
          <a:bodyPr wrap="square" rtlCol="0">
            <a:spAutoFit/>
          </a:bodyPr>
          <a:lstStyle/>
          <a:p>
            <a:pPr algn="l"/>
            <a:r>
              <a:rPr lang="it-IT" sz="1067" b="1" dirty="0">
                <a:solidFill>
                  <a:srgbClr val="0070C0"/>
                </a:solidFill>
              </a:rPr>
              <a:t>ARM A</a:t>
            </a:r>
          </a:p>
          <a:p>
            <a:pPr algn="l"/>
            <a:r>
              <a:rPr lang="it-IT" sz="1067" b="1" dirty="0">
                <a:solidFill>
                  <a:srgbClr val="00B050"/>
                </a:solidFill>
              </a:rPr>
              <a:t>ARM B</a:t>
            </a:r>
          </a:p>
          <a:p>
            <a:pPr algn="l"/>
            <a:r>
              <a:rPr lang="it-IT" sz="1067" b="1" dirty="0">
                <a:solidFill>
                  <a:srgbClr val="FF0000"/>
                </a:solidFill>
              </a:rPr>
              <a:t>ARM C</a:t>
            </a:r>
          </a:p>
        </p:txBody>
      </p:sp>
      <p:sp>
        <p:nvSpPr>
          <p:cNvPr id="39" name="CasellaDiTesto 38"/>
          <p:cNvSpPr txBox="1"/>
          <p:nvPr/>
        </p:nvSpPr>
        <p:spPr>
          <a:xfrm>
            <a:off x="4524657" y="2409339"/>
            <a:ext cx="748145" cy="297454"/>
          </a:xfrm>
          <a:prstGeom prst="rect">
            <a:avLst/>
          </a:prstGeom>
          <a:noFill/>
        </p:spPr>
        <p:txBody>
          <a:bodyPr wrap="square" rtlCol="0">
            <a:spAutoFit/>
          </a:bodyPr>
          <a:lstStyle/>
          <a:p>
            <a:pPr algn="l"/>
            <a:r>
              <a:rPr lang="it-IT" sz="1333" b="1" dirty="0">
                <a:solidFill>
                  <a:srgbClr val="0000C1"/>
                </a:solidFill>
              </a:rPr>
              <a:t>38%</a:t>
            </a:r>
          </a:p>
        </p:txBody>
      </p:sp>
      <p:sp>
        <p:nvSpPr>
          <p:cNvPr id="40" name="CasellaDiTesto 39"/>
          <p:cNvSpPr txBox="1"/>
          <p:nvPr/>
        </p:nvSpPr>
        <p:spPr>
          <a:xfrm>
            <a:off x="4530438" y="1901087"/>
            <a:ext cx="748145" cy="297454"/>
          </a:xfrm>
          <a:prstGeom prst="rect">
            <a:avLst/>
          </a:prstGeom>
          <a:noFill/>
        </p:spPr>
        <p:txBody>
          <a:bodyPr wrap="square" rtlCol="0">
            <a:spAutoFit/>
          </a:bodyPr>
          <a:lstStyle/>
          <a:p>
            <a:pPr algn="l"/>
            <a:r>
              <a:rPr lang="it-IT" sz="1333" b="1" dirty="0">
                <a:solidFill>
                  <a:srgbClr val="CF0808"/>
                </a:solidFill>
              </a:rPr>
              <a:t>53%</a:t>
            </a:r>
          </a:p>
        </p:txBody>
      </p:sp>
      <p:sp>
        <p:nvSpPr>
          <p:cNvPr id="41" name="CasellaDiTesto 40"/>
          <p:cNvSpPr txBox="1"/>
          <p:nvPr/>
        </p:nvSpPr>
        <p:spPr>
          <a:xfrm>
            <a:off x="4524658" y="2142600"/>
            <a:ext cx="748145" cy="297454"/>
          </a:xfrm>
          <a:prstGeom prst="rect">
            <a:avLst/>
          </a:prstGeom>
          <a:noFill/>
        </p:spPr>
        <p:txBody>
          <a:bodyPr wrap="square" rtlCol="0">
            <a:spAutoFit/>
          </a:bodyPr>
          <a:lstStyle/>
          <a:p>
            <a:pPr algn="l"/>
            <a:r>
              <a:rPr lang="it-IT" sz="1333" b="1" dirty="0">
                <a:solidFill>
                  <a:srgbClr val="3CC33C"/>
                </a:solidFill>
              </a:rPr>
              <a:t>53%</a:t>
            </a:r>
          </a:p>
        </p:txBody>
      </p:sp>
      <p:sp>
        <p:nvSpPr>
          <p:cNvPr id="42" name="CasellaDiTesto 41"/>
          <p:cNvSpPr txBox="1"/>
          <p:nvPr/>
        </p:nvSpPr>
        <p:spPr>
          <a:xfrm>
            <a:off x="10164574" y="1580560"/>
            <a:ext cx="748145" cy="297454"/>
          </a:xfrm>
          <a:prstGeom prst="rect">
            <a:avLst/>
          </a:prstGeom>
          <a:noFill/>
        </p:spPr>
        <p:txBody>
          <a:bodyPr wrap="square" rtlCol="0">
            <a:spAutoFit/>
          </a:bodyPr>
          <a:lstStyle/>
          <a:p>
            <a:pPr algn="l"/>
            <a:r>
              <a:rPr lang="it-IT" sz="1333" b="1" dirty="0">
                <a:solidFill>
                  <a:srgbClr val="0000C1"/>
                </a:solidFill>
              </a:rPr>
              <a:t>75%</a:t>
            </a:r>
          </a:p>
        </p:txBody>
      </p:sp>
      <p:sp>
        <p:nvSpPr>
          <p:cNvPr id="43" name="CasellaDiTesto 42"/>
          <p:cNvSpPr txBox="1"/>
          <p:nvPr/>
        </p:nvSpPr>
        <p:spPr>
          <a:xfrm>
            <a:off x="10163556" y="2048711"/>
            <a:ext cx="748145" cy="297454"/>
          </a:xfrm>
          <a:prstGeom prst="rect">
            <a:avLst/>
          </a:prstGeom>
          <a:noFill/>
        </p:spPr>
        <p:txBody>
          <a:bodyPr wrap="square" rtlCol="0">
            <a:spAutoFit/>
          </a:bodyPr>
          <a:lstStyle/>
          <a:p>
            <a:pPr algn="l"/>
            <a:r>
              <a:rPr lang="it-IT" sz="1333" b="1" dirty="0">
                <a:solidFill>
                  <a:srgbClr val="CF0808"/>
                </a:solidFill>
              </a:rPr>
              <a:t>62%</a:t>
            </a:r>
          </a:p>
        </p:txBody>
      </p:sp>
      <p:sp>
        <p:nvSpPr>
          <p:cNvPr id="44" name="CasellaDiTesto 43"/>
          <p:cNvSpPr txBox="1"/>
          <p:nvPr/>
        </p:nvSpPr>
        <p:spPr>
          <a:xfrm>
            <a:off x="10163549" y="1186602"/>
            <a:ext cx="748145" cy="297454"/>
          </a:xfrm>
          <a:prstGeom prst="rect">
            <a:avLst/>
          </a:prstGeom>
          <a:noFill/>
        </p:spPr>
        <p:txBody>
          <a:bodyPr wrap="square" rtlCol="0">
            <a:spAutoFit/>
          </a:bodyPr>
          <a:lstStyle/>
          <a:p>
            <a:pPr algn="l"/>
            <a:r>
              <a:rPr lang="it-IT" sz="1333" b="1" dirty="0">
                <a:solidFill>
                  <a:srgbClr val="3CC33C"/>
                </a:solidFill>
              </a:rPr>
              <a:t>100%</a:t>
            </a:r>
          </a:p>
        </p:txBody>
      </p:sp>
      <p:sp>
        <p:nvSpPr>
          <p:cNvPr id="45" name="CasellaDiTesto 44"/>
          <p:cNvSpPr txBox="1"/>
          <p:nvPr/>
        </p:nvSpPr>
        <p:spPr>
          <a:xfrm>
            <a:off x="4558364" y="4634409"/>
            <a:ext cx="748145" cy="297454"/>
          </a:xfrm>
          <a:prstGeom prst="rect">
            <a:avLst/>
          </a:prstGeom>
          <a:noFill/>
        </p:spPr>
        <p:txBody>
          <a:bodyPr wrap="square" rtlCol="0">
            <a:spAutoFit/>
          </a:bodyPr>
          <a:lstStyle/>
          <a:p>
            <a:pPr algn="l"/>
            <a:r>
              <a:rPr lang="it-IT" sz="1333" b="1" dirty="0">
                <a:solidFill>
                  <a:srgbClr val="0000C1"/>
                </a:solidFill>
              </a:rPr>
              <a:t>57%</a:t>
            </a:r>
          </a:p>
        </p:txBody>
      </p:sp>
      <p:sp>
        <p:nvSpPr>
          <p:cNvPr id="47" name="CasellaDiTesto 46"/>
          <p:cNvSpPr txBox="1"/>
          <p:nvPr/>
        </p:nvSpPr>
        <p:spPr>
          <a:xfrm>
            <a:off x="4558364" y="4977921"/>
            <a:ext cx="748145" cy="297454"/>
          </a:xfrm>
          <a:prstGeom prst="rect">
            <a:avLst/>
          </a:prstGeom>
          <a:noFill/>
        </p:spPr>
        <p:txBody>
          <a:bodyPr wrap="square" rtlCol="0">
            <a:spAutoFit/>
          </a:bodyPr>
          <a:lstStyle/>
          <a:p>
            <a:pPr algn="l"/>
            <a:r>
              <a:rPr lang="it-IT" sz="1333" b="1" dirty="0">
                <a:solidFill>
                  <a:srgbClr val="3CC33C"/>
                </a:solidFill>
              </a:rPr>
              <a:t>53%</a:t>
            </a:r>
          </a:p>
        </p:txBody>
      </p:sp>
      <p:sp>
        <p:nvSpPr>
          <p:cNvPr id="48" name="CasellaDiTesto 47"/>
          <p:cNvSpPr txBox="1"/>
          <p:nvPr/>
        </p:nvSpPr>
        <p:spPr>
          <a:xfrm>
            <a:off x="10166682" y="4306115"/>
            <a:ext cx="748145" cy="297454"/>
          </a:xfrm>
          <a:prstGeom prst="rect">
            <a:avLst/>
          </a:prstGeom>
          <a:noFill/>
        </p:spPr>
        <p:txBody>
          <a:bodyPr wrap="square" rtlCol="0">
            <a:spAutoFit/>
          </a:bodyPr>
          <a:lstStyle/>
          <a:p>
            <a:pPr algn="l"/>
            <a:r>
              <a:rPr lang="it-IT" sz="1333" b="1" dirty="0">
                <a:solidFill>
                  <a:srgbClr val="0000C1"/>
                </a:solidFill>
              </a:rPr>
              <a:t>75%</a:t>
            </a:r>
          </a:p>
        </p:txBody>
      </p:sp>
      <p:sp>
        <p:nvSpPr>
          <p:cNvPr id="50" name="CasellaDiTesto 49"/>
          <p:cNvSpPr txBox="1"/>
          <p:nvPr/>
        </p:nvSpPr>
        <p:spPr>
          <a:xfrm>
            <a:off x="10163548" y="3911309"/>
            <a:ext cx="748145" cy="297454"/>
          </a:xfrm>
          <a:prstGeom prst="rect">
            <a:avLst/>
          </a:prstGeom>
          <a:noFill/>
        </p:spPr>
        <p:txBody>
          <a:bodyPr wrap="square" rtlCol="0">
            <a:spAutoFit/>
          </a:bodyPr>
          <a:lstStyle/>
          <a:p>
            <a:pPr algn="l"/>
            <a:r>
              <a:rPr lang="it-IT" sz="1333" b="1" dirty="0">
                <a:solidFill>
                  <a:srgbClr val="3CC33C"/>
                </a:solidFill>
              </a:rPr>
              <a:t>100%</a:t>
            </a:r>
          </a:p>
        </p:txBody>
      </p:sp>
      <p:sp>
        <p:nvSpPr>
          <p:cNvPr id="9" name="Rettangolo 8"/>
          <p:cNvSpPr/>
          <p:nvPr/>
        </p:nvSpPr>
        <p:spPr>
          <a:xfrm>
            <a:off x="4524657" y="1302396"/>
            <a:ext cx="748145" cy="400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52" name="Rettangolo 51"/>
          <p:cNvSpPr/>
          <p:nvPr/>
        </p:nvSpPr>
        <p:spPr>
          <a:xfrm>
            <a:off x="4558364" y="4164078"/>
            <a:ext cx="748145" cy="400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53" name="Rettangolo 52"/>
          <p:cNvSpPr/>
          <p:nvPr/>
        </p:nvSpPr>
        <p:spPr>
          <a:xfrm>
            <a:off x="10040112" y="5009003"/>
            <a:ext cx="748145" cy="400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33"/>
          </a:p>
        </p:txBody>
      </p:sp>
      <p:sp>
        <p:nvSpPr>
          <p:cNvPr id="46" name="CasellaDiTesto 45"/>
          <p:cNvSpPr txBox="1"/>
          <p:nvPr/>
        </p:nvSpPr>
        <p:spPr>
          <a:xfrm>
            <a:off x="4578498" y="4400124"/>
            <a:ext cx="748145" cy="297454"/>
          </a:xfrm>
          <a:prstGeom prst="rect">
            <a:avLst/>
          </a:prstGeom>
          <a:noFill/>
        </p:spPr>
        <p:txBody>
          <a:bodyPr wrap="square" rtlCol="0">
            <a:spAutoFit/>
          </a:bodyPr>
          <a:lstStyle/>
          <a:p>
            <a:pPr algn="l"/>
            <a:r>
              <a:rPr lang="it-IT" sz="1333" b="1" dirty="0">
                <a:solidFill>
                  <a:srgbClr val="CF0808"/>
                </a:solidFill>
              </a:rPr>
              <a:t>71%</a:t>
            </a:r>
          </a:p>
        </p:txBody>
      </p:sp>
      <p:sp>
        <p:nvSpPr>
          <p:cNvPr id="49" name="CasellaDiTesto 48"/>
          <p:cNvSpPr txBox="1"/>
          <p:nvPr/>
        </p:nvSpPr>
        <p:spPr>
          <a:xfrm>
            <a:off x="10163553" y="4799295"/>
            <a:ext cx="748145" cy="297454"/>
          </a:xfrm>
          <a:prstGeom prst="rect">
            <a:avLst/>
          </a:prstGeom>
          <a:noFill/>
        </p:spPr>
        <p:txBody>
          <a:bodyPr wrap="square" rtlCol="0">
            <a:spAutoFit/>
          </a:bodyPr>
          <a:lstStyle/>
          <a:p>
            <a:pPr algn="l"/>
            <a:r>
              <a:rPr lang="it-IT" sz="1333" b="1" dirty="0">
                <a:solidFill>
                  <a:srgbClr val="CF0808"/>
                </a:solidFill>
              </a:rPr>
              <a:t>62%</a:t>
            </a:r>
          </a:p>
        </p:txBody>
      </p:sp>
      <p:cxnSp>
        <p:nvCxnSpPr>
          <p:cNvPr id="16" name="Connettore diritto 15"/>
          <p:cNvCxnSpPr>
            <a:cxnSpLocks/>
          </p:cNvCxnSpPr>
          <p:nvPr/>
        </p:nvCxnSpPr>
        <p:spPr>
          <a:xfrm flipV="1">
            <a:off x="10233088" y="1469573"/>
            <a:ext cx="0" cy="160207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Connettore diritto 17"/>
          <p:cNvCxnSpPr/>
          <p:nvPr/>
        </p:nvCxnSpPr>
        <p:spPr>
          <a:xfrm flipV="1">
            <a:off x="10222569" y="4224785"/>
            <a:ext cx="8300" cy="155110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2947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7345176" y="4006234"/>
            <a:ext cx="4320000" cy="2400000"/>
            <a:chOff x="86244" y="741053"/>
            <a:chExt cx="4485756" cy="2880000"/>
          </a:xfrm>
        </p:grpSpPr>
        <p:pic>
          <p:nvPicPr>
            <p:cNvPr id="2" name="Immagine 1">
              <a:extLst>
                <a:ext uri="{FF2B5EF4-FFF2-40B4-BE49-F238E27FC236}">
                  <a16:creationId xmlns:a16="http://schemas.microsoft.com/office/drawing/2014/main" id="{224AA5D3-D4BC-C010-256B-BDC44A8F6A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244" y="741053"/>
              <a:ext cx="4485756" cy="2880000"/>
            </a:xfrm>
            <a:prstGeom prst="rect">
              <a:avLst/>
            </a:prstGeom>
          </p:spPr>
        </p:pic>
        <p:cxnSp>
          <p:nvCxnSpPr>
            <p:cNvPr id="16" name="Connettore diritto 15">
              <a:extLst>
                <a:ext uri="{FF2B5EF4-FFF2-40B4-BE49-F238E27FC236}">
                  <a16:creationId xmlns:a16="http://schemas.microsoft.com/office/drawing/2014/main" id="{574F1C6B-6B19-1B04-CF39-A2963BAEDC7C}"/>
                </a:ext>
              </a:extLst>
            </p:cNvPr>
            <p:cNvCxnSpPr>
              <a:cxnSpLocks/>
            </p:cNvCxnSpPr>
            <p:nvPr/>
          </p:nvCxnSpPr>
          <p:spPr>
            <a:xfrm flipV="1">
              <a:off x="3567067" y="1762760"/>
              <a:ext cx="0" cy="99826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4" name="Gruppo 3"/>
          <p:cNvGrpSpPr/>
          <p:nvPr/>
        </p:nvGrpSpPr>
        <p:grpSpPr>
          <a:xfrm>
            <a:off x="1286497" y="4006234"/>
            <a:ext cx="4320000" cy="2400000"/>
            <a:chOff x="4662986" y="754730"/>
            <a:chExt cx="4485756" cy="2880000"/>
          </a:xfrm>
        </p:grpSpPr>
        <p:pic>
          <p:nvPicPr>
            <p:cNvPr id="15" name="Immagine 14">
              <a:extLst>
                <a:ext uri="{FF2B5EF4-FFF2-40B4-BE49-F238E27FC236}">
                  <a16:creationId xmlns:a16="http://schemas.microsoft.com/office/drawing/2014/main" id="{1B64724C-96FB-6BE9-DC50-35C88713CA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2986" y="754730"/>
              <a:ext cx="4485756" cy="2880000"/>
            </a:xfrm>
            <a:prstGeom prst="rect">
              <a:avLst/>
            </a:prstGeom>
          </p:spPr>
        </p:pic>
        <p:cxnSp>
          <p:nvCxnSpPr>
            <p:cNvPr id="17" name="Connettore diritto 16">
              <a:extLst>
                <a:ext uri="{FF2B5EF4-FFF2-40B4-BE49-F238E27FC236}">
                  <a16:creationId xmlns:a16="http://schemas.microsoft.com/office/drawing/2014/main" id="{5B00092A-1FB9-58BA-2BC6-8BD90FB824DA}"/>
                </a:ext>
              </a:extLst>
            </p:cNvPr>
            <p:cNvCxnSpPr>
              <a:cxnSpLocks/>
            </p:cNvCxnSpPr>
            <p:nvPr/>
          </p:nvCxnSpPr>
          <p:spPr>
            <a:xfrm flipV="1">
              <a:off x="8144904" y="1889613"/>
              <a:ext cx="0" cy="87140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9" name="Immagin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74878" y="1159075"/>
            <a:ext cx="2242879" cy="1440000"/>
          </a:xfrm>
          <a:prstGeom prst="rect">
            <a:avLst/>
          </a:prstGeom>
        </p:spPr>
      </p:pic>
      <p:pic>
        <p:nvPicPr>
          <p:cNvPr id="10" name="Immagin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96875" y="1157484"/>
            <a:ext cx="2242879" cy="1440000"/>
          </a:xfrm>
          <a:prstGeom prst="rect">
            <a:avLst/>
          </a:prstGeom>
        </p:spPr>
      </p:pic>
      <p:pic>
        <p:nvPicPr>
          <p:cNvPr id="12" name="Immagin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74878" y="2590434"/>
            <a:ext cx="2697727" cy="1440000"/>
          </a:xfrm>
          <a:prstGeom prst="rect">
            <a:avLst/>
          </a:prstGeom>
        </p:spPr>
      </p:pic>
      <p:pic>
        <p:nvPicPr>
          <p:cNvPr id="13" name="Immagin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96875" y="2558144"/>
            <a:ext cx="2242879" cy="1440000"/>
          </a:xfrm>
          <a:prstGeom prst="rect">
            <a:avLst/>
          </a:prstGeom>
        </p:spPr>
      </p:pic>
      <p:sp>
        <p:nvSpPr>
          <p:cNvPr id="14" name="Rettangolo 13"/>
          <p:cNvSpPr/>
          <p:nvPr/>
        </p:nvSpPr>
        <p:spPr>
          <a:xfrm>
            <a:off x="274559" y="1441175"/>
            <a:ext cx="1098186" cy="461665"/>
          </a:xfrm>
          <a:prstGeom prst="rect">
            <a:avLst/>
          </a:prstGeom>
        </p:spPr>
        <p:txBody>
          <a:bodyPr wrap="none">
            <a:spAutoFit/>
          </a:bodyPr>
          <a:lstStyle/>
          <a:p>
            <a:pPr algn="ctr" fontAlgn="b"/>
            <a:r>
              <a:rPr lang="en-GB" sz="2400" b="1" dirty="0">
                <a:solidFill>
                  <a:srgbClr val="0070C0"/>
                </a:solidFill>
              </a:rPr>
              <a:t>Arm A</a:t>
            </a:r>
          </a:p>
        </p:txBody>
      </p:sp>
      <p:sp>
        <p:nvSpPr>
          <p:cNvPr id="18" name="Rettangolo 17"/>
          <p:cNvSpPr/>
          <p:nvPr/>
        </p:nvSpPr>
        <p:spPr>
          <a:xfrm>
            <a:off x="268855" y="2963447"/>
            <a:ext cx="1109598" cy="461665"/>
          </a:xfrm>
          <a:prstGeom prst="rect">
            <a:avLst/>
          </a:prstGeom>
        </p:spPr>
        <p:txBody>
          <a:bodyPr wrap="none">
            <a:spAutoFit/>
          </a:bodyPr>
          <a:lstStyle/>
          <a:p>
            <a:pPr algn="ctr" fontAlgn="b"/>
            <a:r>
              <a:rPr lang="en-GB" sz="2400" b="1" dirty="0">
                <a:solidFill>
                  <a:srgbClr val="70AD47"/>
                </a:solidFill>
              </a:rPr>
              <a:t>Arm B</a:t>
            </a:r>
          </a:p>
        </p:txBody>
      </p:sp>
      <p:sp>
        <p:nvSpPr>
          <p:cNvPr id="19" name="Rettangolo 18"/>
          <p:cNvSpPr/>
          <p:nvPr/>
        </p:nvSpPr>
        <p:spPr>
          <a:xfrm>
            <a:off x="271354" y="4620828"/>
            <a:ext cx="1109598" cy="461665"/>
          </a:xfrm>
          <a:prstGeom prst="rect">
            <a:avLst/>
          </a:prstGeom>
        </p:spPr>
        <p:txBody>
          <a:bodyPr wrap="none">
            <a:spAutoFit/>
          </a:bodyPr>
          <a:lstStyle/>
          <a:p>
            <a:pPr algn="ctr" fontAlgn="ctr"/>
            <a:r>
              <a:rPr lang="en-GB" sz="2400" b="1" dirty="0">
                <a:solidFill>
                  <a:srgbClr val="FF0000"/>
                </a:solidFill>
              </a:rPr>
              <a:t>Arm C</a:t>
            </a:r>
          </a:p>
        </p:txBody>
      </p:sp>
      <p:cxnSp>
        <p:nvCxnSpPr>
          <p:cNvPr id="24" name="Connettore diritto 23">
            <a:extLst>
              <a:ext uri="{FF2B5EF4-FFF2-40B4-BE49-F238E27FC236}">
                <a16:creationId xmlns:a16="http://schemas.microsoft.com/office/drawing/2014/main" id="{5B00092A-1FB9-58BA-2BC6-8BD90FB824DA}"/>
              </a:ext>
            </a:extLst>
          </p:cNvPr>
          <p:cNvCxnSpPr>
            <a:cxnSpLocks/>
          </p:cNvCxnSpPr>
          <p:nvPr/>
        </p:nvCxnSpPr>
        <p:spPr>
          <a:xfrm flipV="1">
            <a:off x="4140070" y="3100385"/>
            <a:ext cx="4517" cy="47734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Connettore diritto 26">
            <a:extLst>
              <a:ext uri="{FF2B5EF4-FFF2-40B4-BE49-F238E27FC236}">
                <a16:creationId xmlns:a16="http://schemas.microsoft.com/office/drawing/2014/main" id="{5B00092A-1FB9-58BA-2BC6-8BD90FB824DA}"/>
              </a:ext>
            </a:extLst>
          </p:cNvPr>
          <p:cNvCxnSpPr>
            <a:cxnSpLocks/>
          </p:cNvCxnSpPr>
          <p:nvPr/>
        </p:nvCxnSpPr>
        <p:spPr>
          <a:xfrm flipV="1">
            <a:off x="4063735" y="1716872"/>
            <a:ext cx="4517" cy="4311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Connettore diritto 27">
            <a:extLst>
              <a:ext uri="{FF2B5EF4-FFF2-40B4-BE49-F238E27FC236}">
                <a16:creationId xmlns:a16="http://schemas.microsoft.com/office/drawing/2014/main" id="{5B00092A-1FB9-58BA-2BC6-8BD90FB824DA}"/>
              </a:ext>
            </a:extLst>
          </p:cNvPr>
          <p:cNvCxnSpPr>
            <a:cxnSpLocks/>
          </p:cNvCxnSpPr>
          <p:nvPr/>
        </p:nvCxnSpPr>
        <p:spPr>
          <a:xfrm flipV="1">
            <a:off x="10124000" y="1720382"/>
            <a:ext cx="4517" cy="4311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Connettore diritto 28">
            <a:extLst>
              <a:ext uri="{FF2B5EF4-FFF2-40B4-BE49-F238E27FC236}">
                <a16:creationId xmlns:a16="http://schemas.microsoft.com/office/drawing/2014/main" id="{5B00092A-1FB9-58BA-2BC6-8BD90FB824DA}"/>
              </a:ext>
            </a:extLst>
          </p:cNvPr>
          <p:cNvCxnSpPr>
            <a:cxnSpLocks/>
          </p:cNvCxnSpPr>
          <p:nvPr/>
        </p:nvCxnSpPr>
        <p:spPr>
          <a:xfrm flipH="1" flipV="1">
            <a:off x="10472383" y="3131762"/>
            <a:ext cx="492" cy="47525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itle 4">
            <a:extLst>
              <a:ext uri="{FF2B5EF4-FFF2-40B4-BE49-F238E27FC236}">
                <a16:creationId xmlns:a16="http://schemas.microsoft.com/office/drawing/2014/main" id="{90F40CF4-87D7-5EC3-DAFC-D143475CA703}"/>
              </a:ext>
            </a:extLst>
          </p:cNvPr>
          <p:cNvSpPr>
            <a:spLocks noGrp="1"/>
          </p:cNvSpPr>
          <p:nvPr>
            <p:ph type="title"/>
          </p:nvPr>
        </p:nvSpPr>
        <p:spPr>
          <a:xfrm>
            <a:off x="428625" y="199505"/>
            <a:ext cx="10744200" cy="1185577"/>
          </a:xfrm>
        </p:spPr>
        <p:txBody>
          <a:bodyPr>
            <a:noAutofit/>
          </a:bodyPr>
          <a:lstStyle/>
          <a:p>
            <a:r>
              <a:rPr lang="en-US" sz="2400" dirty="0"/>
              <a:t>Sequential Combo Immuno- and Target Therapy (</a:t>
            </a:r>
            <a:r>
              <a:rPr lang="en-US" sz="2400" dirty="0" err="1"/>
              <a:t>Secombit</a:t>
            </a:r>
            <a:r>
              <a:rPr lang="en-US" sz="2400" dirty="0"/>
              <a:t>) Study:</a:t>
            </a:r>
            <a:br>
              <a:rPr lang="en-US" sz="2400" dirty="0"/>
            </a:br>
            <a:r>
              <a:rPr lang="en-US" sz="2400" dirty="0"/>
              <a:t>Biomarkers Ancillary Study – </a:t>
            </a:r>
            <a:r>
              <a:rPr lang="en-US" sz="2400" dirty="0" err="1"/>
              <a:t>IFN</a:t>
            </a:r>
            <a:r>
              <a:rPr lang="en-US" sz="2400" dirty="0"/>
              <a:t>-</a:t>
            </a:r>
            <a:r>
              <a:rPr lang="en-US" sz="2400" dirty="0">
                <a:latin typeface="Symbol" panose="05050102010706020507" pitchFamily="18" charset="2"/>
              </a:rPr>
              <a:t>g </a:t>
            </a:r>
            <a:r>
              <a:rPr lang="en-US" sz="2400" dirty="0">
                <a:latin typeface="Arial Narrow" panose="020B0606020202030204" pitchFamily="34" charset="0"/>
              </a:rPr>
              <a:t>cytokine</a:t>
            </a:r>
            <a:br>
              <a:rPr lang="fr-FR" sz="2400" dirty="0">
                <a:latin typeface="Arial Narrow" panose="020B0606020202030204" pitchFamily="34" charset="0"/>
              </a:rPr>
            </a:br>
            <a:endParaRPr lang="en-US" sz="2400" dirty="0"/>
          </a:p>
        </p:txBody>
      </p:sp>
      <p:sp>
        <p:nvSpPr>
          <p:cNvPr id="36" name="CasellaDiTesto 35"/>
          <p:cNvSpPr txBox="1"/>
          <p:nvPr/>
        </p:nvSpPr>
        <p:spPr>
          <a:xfrm>
            <a:off x="4078300" y="2852064"/>
            <a:ext cx="748145" cy="256545"/>
          </a:xfrm>
          <a:prstGeom prst="rect">
            <a:avLst/>
          </a:prstGeom>
          <a:noFill/>
        </p:spPr>
        <p:txBody>
          <a:bodyPr wrap="square" rtlCol="0">
            <a:spAutoFit/>
          </a:bodyPr>
          <a:lstStyle/>
          <a:p>
            <a:pPr algn="l"/>
            <a:r>
              <a:rPr lang="it-IT" sz="1067" b="1" dirty="0">
                <a:solidFill>
                  <a:srgbClr val="0000C1"/>
                </a:solidFill>
              </a:rPr>
              <a:t>55%</a:t>
            </a:r>
          </a:p>
        </p:txBody>
      </p:sp>
      <p:sp>
        <p:nvSpPr>
          <p:cNvPr id="37" name="CasellaDiTesto 36"/>
          <p:cNvSpPr txBox="1"/>
          <p:nvPr/>
        </p:nvSpPr>
        <p:spPr>
          <a:xfrm>
            <a:off x="4078249" y="3084605"/>
            <a:ext cx="748145" cy="256545"/>
          </a:xfrm>
          <a:prstGeom prst="rect">
            <a:avLst/>
          </a:prstGeom>
          <a:noFill/>
        </p:spPr>
        <p:txBody>
          <a:bodyPr wrap="square" rtlCol="0">
            <a:spAutoFit/>
          </a:bodyPr>
          <a:lstStyle/>
          <a:p>
            <a:pPr algn="l"/>
            <a:r>
              <a:rPr lang="it-IT" sz="1067" b="1" dirty="0">
                <a:solidFill>
                  <a:srgbClr val="3CC33C"/>
                </a:solidFill>
              </a:rPr>
              <a:t>50%</a:t>
            </a:r>
          </a:p>
        </p:txBody>
      </p:sp>
      <p:sp>
        <p:nvSpPr>
          <p:cNvPr id="38" name="CasellaDiTesto 37"/>
          <p:cNvSpPr txBox="1"/>
          <p:nvPr/>
        </p:nvSpPr>
        <p:spPr>
          <a:xfrm>
            <a:off x="4581984" y="4581421"/>
            <a:ext cx="748145" cy="338554"/>
          </a:xfrm>
          <a:prstGeom prst="rect">
            <a:avLst/>
          </a:prstGeom>
          <a:noFill/>
        </p:spPr>
        <p:txBody>
          <a:bodyPr wrap="square" rtlCol="0">
            <a:spAutoFit/>
          </a:bodyPr>
          <a:lstStyle/>
          <a:p>
            <a:pPr algn="l"/>
            <a:r>
              <a:rPr lang="it-IT" sz="1600" b="1" dirty="0">
                <a:solidFill>
                  <a:srgbClr val="0000C1"/>
                </a:solidFill>
              </a:rPr>
              <a:t>53%</a:t>
            </a:r>
          </a:p>
        </p:txBody>
      </p:sp>
      <p:sp>
        <p:nvSpPr>
          <p:cNvPr id="39" name="CasellaDiTesto 38"/>
          <p:cNvSpPr txBox="1"/>
          <p:nvPr/>
        </p:nvSpPr>
        <p:spPr>
          <a:xfrm>
            <a:off x="4581982" y="5272944"/>
            <a:ext cx="748145" cy="338554"/>
          </a:xfrm>
          <a:prstGeom prst="rect">
            <a:avLst/>
          </a:prstGeom>
          <a:noFill/>
        </p:spPr>
        <p:txBody>
          <a:bodyPr wrap="square" rtlCol="0">
            <a:spAutoFit/>
          </a:bodyPr>
          <a:lstStyle/>
          <a:p>
            <a:pPr algn="l"/>
            <a:r>
              <a:rPr lang="it-IT" sz="1600" b="1" dirty="0">
                <a:solidFill>
                  <a:srgbClr val="3CC33C"/>
                </a:solidFill>
              </a:rPr>
              <a:t>25%</a:t>
            </a:r>
          </a:p>
        </p:txBody>
      </p:sp>
      <p:sp>
        <p:nvSpPr>
          <p:cNvPr id="42" name="CasellaDiTesto 41"/>
          <p:cNvSpPr txBox="1"/>
          <p:nvPr/>
        </p:nvSpPr>
        <p:spPr>
          <a:xfrm>
            <a:off x="4073556" y="1888340"/>
            <a:ext cx="748145" cy="256545"/>
          </a:xfrm>
          <a:prstGeom prst="rect">
            <a:avLst/>
          </a:prstGeom>
          <a:noFill/>
        </p:spPr>
        <p:txBody>
          <a:bodyPr wrap="square" rtlCol="0">
            <a:spAutoFit/>
          </a:bodyPr>
          <a:lstStyle/>
          <a:p>
            <a:pPr algn="l"/>
            <a:r>
              <a:rPr lang="it-IT" sz="1067" b="1" dirty="0">
                <a:solidFill>
                  <a:srgbClr val="0000C1"/>
                </a:solidFill>
              </a:rPr>
              <a:t>35%</a:t>
            </a:r>
          </a:p>
        </p:txBody>
      </p:sp>
      <p:sp>
        <p:nvSpPr>
          <p:cNvPr id="43" name="CasellaDiTesto 42"/>
          <p:cNvSpPr txBox="1"/>
          <p:nvPr/>
        </p:nvSpPr>
        <p:spPr>
          <a:xfrm>
            <a:off x="4073556" y="1494336"/>
            <a:ext cx="748145" cy="256545"/>
          </a:xfrm>
          <a:prstGeom prst="rect">
            <a:avLst/>
          </a:prstGeom>
          <a:noFill/>
        </p:spPr>
        <p:txBody>
          <a:bodyPr wrap="square" rtlCol="0">
            <a:spAutoFit/>
          </a:bodyPr>
          <a:lstStyle/>
          <a:p>
            <a:pPr algn="l"/>
            <a:r>
              <a:rPr lang="it-IT" sz="1067" b="1" dirty="0">
                <a:solidFill>
                  <a:srgbClr val="3CC33C"/>
                </a:solidFill>
              </a:rPr>
              <a:t>50%</a:t>
            </a:r>
          </a:p>
        </p:txBody>
      </p:sp>
      <p:sp>
        <p:nvSpPr>
          <p:cNvPr id="44" name="CasellaDiTesto 43"/>
          <p:cNvSpPr txBox="1"/>
          <p:nvPr/>
        </p:nvSpPr>
        <p:spPr>
          <a:xfrm>
            <a:off x="10034665" y="1818876"/>
            <a:ext cx="748145" cy="256545"/>
          </a:xfrm>
          <a:prstGeom prst="rect">
            <a:avLst/>
          </a:prstGeom>
          <a:noFill/>
        </p:spPr>
        <p:txBody>
          <a:bodyPr wrap="square" rtlCol="0">
            <a:spAutoFit/>
          </a:bodyPr>
          <a:lstStyle/>
          <a:p>
            <a:pPr algn="l"/>
            <a:r>
              <a:rPr lang="it-IT" sz="1067" b="1" dirty="0">
                <a:solidFill>
                  <a:srgbClr val="0000C1"/>
                </a:solidFill>
              </a:rPr>
              <a:t>29%</a:t>
            </a:r>
          </a:p>
        </p:txBody>
      </p:sp>
      <p:sp>
        <p:nvSpPr>
          <p:cNvPr id="45" name="CasellaDiTesto 44"/>
          <p:cNvSpPr txBox="1"/>
          <p:nvPr/>
        </p:nvSpPr>
        <p:spPr>
          <a:xfrm>
            <a:off x="10044616" y="1502336"/>
            <a:ext cx="748145" cy="256545"/>
          </a:xfrm>
          <a:prstGeom prst="rect">
            <a:avLst/>
          </a:prstGeom>
          <a:noFill/>
        </p:spPr>
        <p:txBody>
          <a:bodyPr wrap="square" rtlCol="0">
            <a:spAutoFit/>
          </a:bodyPr>
          <a:lstStyle/>
          <a:p>
            <a:pPr algn="l"/>
            <a:r>
              <a:rPr lang="it-IT" sz="1067" b="1" dirty="0">
                <a:solidFill>
                  <a:srgbClr val="3CC33C"/>
                </a:solidFill>
              </a:rPr>
              <a:t>50%</a:t>
            </a:r>
          </a:p>
        </p:txBody>
      </p:sp>
      <p:sp>
        <p:nvSpPr>
          <p:cNvPr id="46" name="CasellaDiTesto 45"/>
          <p:cNvSpPr txBox="1"/>
          <p:nvPr/>
        </p:nvSpPr>
        <p:spPr>
          <a:xfrm>
            <a:off x="10408737" y="2880753"/>
            <a:ext cx="748145" cy="256545"/>
          </a:xfrm>
          <a:prstGeom prst="rect">
            <a:avLst/>
          </a:prstGeom>
          <a:noFill/>
        </p:spPr>
        <p:txBody>
          <a:bodyPr wrap="square" rtlCol="0">
            <a:spAutoFit/>
          </a:bodyPr>
          <a:lstStyle/>
          <a:p>
            <a:pPr algn="l"/>
            <a:r>
              <a:rPr lang="it-IT" sz="1067" b="1" dirty="0">
                <a:solidFill>
                  <a:srgbClr val="0000C1"/>
                </a:solidFill>
              </a:rPr>
              <a:t>55%</a:t>
            </a:r>
          </a:p>
        </p:txBody>
      </p:sp>
      <p:sp>
        <p:nvSpPr>
          <p:cNvPr id="47" name="CasellaDiTesto 46"/>
          <p:cNvSpPr txBox="1"/>
          <p:nvPr/>
        </p:nvSpPr>
        <p:spPr>
          <a:xfrm>
            <a:off x="10408736" y="3118313"/>
            <a:ext cx="748145" cy="256545"/>
          </a:xfrm>
          <a:prstGeom prst="rect">
            <a:avLst/>
          </a:prstGeom>
          <a:noFill/>
        </p:spPr>
        <p:txBody>
          <a:bodyPr wrap="square" rtlCol="0">
            <a:spAutoFit/>
          </a:bodyPr>
          <a:lstStyle/>
          <a:p>
            <a:pPr algn="l"/>
            <a:r>
              <a:rPr lang="it-IT" sz="1067" b="1" dirty="0">
                <a:solidFill>
                  <a:srgbClr val="3CC33C"/>
                </a:solidFill>
              </a:rPr>
              <a:t>50%</a:t>
            </a:r>
          </a:p>
        </p:txBody>
      </p:sp>
      <p:sp>
        <p:nvSpPr>
          <p:cNvPr id="48" name="CasellaDiTesto 47"/>
          <p:cNvSpPr txBox="1"/>
          <p:nvPr/>
        </p:nvSpPr>
        <p:spPr>
          <a:xfrm>
            <a:off x="10617757" y="4492273"/>
            <a:ext cx="748145" cy="338554"/>
          </a:xfrm>
          <a:prstGeom prst="rect">
            <a:avLst/>
          </a:prstGeom>
          <a:noFill/>
        </p:spPr>
        <p:txBody>
          <a:bodyPr wrap="square" rtlCol="0">
            <a:spAutoFit/>
          </a:bodyPr>
          <a:lstStyle/>
          <a:p>
            <a:pPr algn="l"/>
            <a:r>
              <a:rPr lang="it-IT" sz="1600" b="1" dirty="0">
                <a:solidFill>
                  <a:srgbClr val="0000C1"/>
                </a:solidFill>
              </a:rPr>
              <a:t>60%</a:t>
            </a:r>
          </a:p>
        </p:txBody>
      </p:sp>
      <p:sp>
        <p:nvSpPr>
          <p:cNvPr id="49" name="CasellaDiTesto 48"/>
          <p:cNvSpPr txBox="1"/>
          <p:nvPr/>
        </p:nvSpPr>
        <p:spPr>
          <a:xfrm>
            <a:off x="10617757" y="5260057"/>
            <a:ext cx="748145" cy="338554"/>
          </a:xfrm>
          <a:prstGeom prst="rect">
            <a:avLst/>
          </a:prstGeom>
          <a:noFill/>
        </p:spPr>
        <p:txBody>
          <a:bodyPr wrap="square" rtlCol="0">
            <a:spAutoFit/>
          </a:bodyPr>
          <a:lstStyle/>
          <a:p>
            <a:pPr algn="l"/>
            <a:r>
              <a:rPr lang="it-IT" sz="1600" b="1" dirty="0">
                <a:solidFill>
                  <a:srgbClr val="3CC33C"/>
                </a:solidFill>
              </a:rPr>
              <a:t>25%</a:t>
            </a:r>
          </a:p>
        </p:txBody>
      </p:sp>
      <p:sp>
        <p:nvSpPr>
          <p:cNvPr id="20" name="Rettangolo 19"/>
          <p:cNvSpPr/>
          <p:nvPr/>
        </p:nvSpPr>
        <p:spPr>
          <a:xfrm>
            <a:off x="10047873" y="1239309"/>
            <a:ext cx="331872" cy="156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50" name="Rettangolo 49"/>
          <p:cNvSpPr/>
          <p:nvPr/>
        </p:nvSpPr>
        <p:spPr>
          <a:xfrm>
            <a:off x="10379745" y="2657277"/>
            <a:ext cx="331872" cy="156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51" name="Rettangolo 50"/>
          <p:cNvSpPr/>
          <p:nvPr/>
        </p:nvSpPr>
        <p:spPr>
          <a:xfrm>
            <a:off x="10600224" y="4125985"/>
            <a:ext cx="527667" cy="26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52" name="Rettangolo 51"/>
          <p:cNvSpPr/>
          <p:nvPr/>
        </p:nvSpPr>
        <p:spPr>
          <a:xfrm>
            <a:off x="4001736" y="1248036"/>
            <a:ext cx="331872" cy="156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53" name="Rettangolo 52"/>
          <p:cNvSpPr/>
          <p:nvPr/>
        </p:nvSpPr>
        <p:spPr>
          <a:xfrm>
            <a:off x="4078248" y="2645380"/>
            <a:ext cx="331872" cy="156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54" name="Rettangolo 53"/>
          <p:cNvSpPr/>
          <p:nvPr/>
        </p:nvSpPr>
        <p:spPr>
          <a:xfrm>
            <a:off x="4521184" y="4129136"/>
            <a:ext cx="499365" cy="239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55" name="CasellaDiTesto 54"/>
          <p:cNvSpPr txBox="1"/>
          <p:nvPr/>
        </p:nvSpPr>
        <p:spPr>
          <a:xfrm>
            <a:off x="1597806" y="5190869"/>
            <a:ext cx="1307548" cy="502573"/>
          </a:xfrm>
          <a:prstGeom prst="rect">
            <a:avLst/>
          </a:prstGeom>
          <a:noFill/>
        </p:spPr>
        <p:txBody>
          <a:bodyPr wrap="square" rtlCol="0">
            <a:spAutoFit/>
          </a:bodyPr>
          <a:lstStyle/>
          <a:p>
            <a:pPr algn="l"/>
            <a:r>
              <a:rPr lang="it-IT" sz="1333" b="1" dirty="0">
                <a:solidFill>
                  <a:srgbClr val="0070C0"/>
                </a:solidFill>
              </a:rPr>
              <a:t>IFN </a:t>
            </a:r>
            <a:r>
              <a:rPr lang="it-IT" sz="1333" b="1" dirty="0" err="1">
                <a:solidFill>
                  <a:srgbClr val="0070C0"/>
                </a:solidFill>
              </a:rPr>
              <a:t>low</a:t>
            </a:r>
            <a:endParaRPr lang="it-IT" sz="1333" b="1" dirty="0">
              <a:solidFill>
                <a:srgbClr val="0070C0"/>
              </a:solidFill>
            </a:endParaRPr>
          </a:p>
          <a:p>
            <a:pPr algn="l"/>
            <a:r>
              <a:rPr lang="it-IT" sz="1333" b="1" dirty="0">
                <a:solidFill>
                  <a:srgbClr val="00B050"/>
                </a:solidFill>
              </a:rPr>
              <a:t>IFN high</a:t>
            </a:r>
          </a:p>
        </p:txBody>
      </p:sp>
      <p:sp>
        <p:nvSpPr>
          <p:cNvPr id="56" name="CasellaDiTesto 55"/>
          <p:cNvSpPr txBox="1"/>
          <p:nvPr/>
        </p:nvSpPr>
        <p:spPr>
          <a:xfrm>
            <a:off x="7673918" y="5190869"/>
            <a:ext cx="1307548" cy="502573"/>
          </a:xfrm>
          <a:prstGeom prst="rect">
            <a:avLst/>
          </a:prstGeom>
          <a:noFill/>
        </p:spPr>
        <p:txBody>
          <a:bodyPr wrap="square" rtlCol="0">
            <a:spAutoFit/>
          </a:bodyPr>
          <a:lstStyle/>
          <a:p>
            <a:pPr algn="l"/>
            <a:r>
              <a:rPr lang="it-IT" sz="1333" b="1" dirty="0">
                <a:solidFill>
                  <a:srgbClr val="0070C0"/>
                </a:solidFill>
              </a:rPr>
              <a:t>IFN </a:t>
            </a:r>
            <a:r>
              <a:rPr lang="it-IT" sz="1333" b="1" dirty="0" err="1">
                <a:solidFill>
                  <a:srgbClr val="0070C0"/>
                </a:solidFill>
              </a:rPr>
              <a:t>low</a:t>
            </a:r>
            <a:endParaRPr lang="it-IT" sz="1333" b="1" dirty="0">
              <a:solidFill>
                <a:srgbClr val="0070C0"/>
              </a:solidFill>
            </a:endParaRPr>
          </a:p>
          <a:p>
            <a:pPr algn="l"/>
            <a:r>
              <a:rPr lang="it-IT" sz="1333" b="1" dirty="0">
                <a:solidFill>
                  <a:srgbClr val="00B050"/>
                </a:solidFill>
              </a:rPr>
              <a:t>IFN high</a:t>
            </a:r>
          </a:p>
        </p:txBody>
      </p:sp>
      <p:sp>
        <p:nvSpPr>
          <p:cNvPr id="57" name="CasellaDiTesto 56"/>
          <p:cNvSpPr txBox="1"/>
          <p:nvPr/>
        </p:nvSpPr>
        <p:spPr>
          <a:xfrm>
            <a:off x="8544258" y="3186163"/>
            <a:ext cx="1307548" cy="420756"/>
          </a:xfrm>
          <a:prstGeom prst="rect">
            <a:avLst/>
          </a:prstGeom>
          <a:noFill/>
        </p:spPr>
        <p:txBody>
          <a:bodyPr wrap="square" rtlCol="0">
            <a:spAutoFit/>
          </a:bodyPr>
          <a:lstStyle/>
          <a:p>
            <a:pPr algn="l"/>
            <a:r>
              <a:rPr lang="it-IT" sz="1067" b="1" dirty="0">
                <a:solidFill>
                  <a:srgbClr val="0070C0"/>
                </a:solidFill>
              </a:rPr>
              <a:t>IFN </a:t>
            </a:r>
            <a:r>
              <a:rPr lang="it-IT" sz="1067" b="1" dirty="0" err="1">
                <a:solidFill>
                  <a:srgbClr val="0070C0"/>
                </a:solidFill>
              </a:rPr>
              <a:t>low</a:t>
            </a:r>
            <a:endParaRPr lang="it-IT" sz="1067" b="1" dirty="0">
              <a:solidFill>
                <a:srgbClr val="0070C0"/>
              </a:solidFill>
            </a:endParaRPr>
          </a:p>
          <a:p>
            <a:pPr algn="l"/>
            <a:r>
              <a:rPr lang="it-IT" sz="1067" b="1" dirty="0">
                <a:solidFill>
                  <a:srgbClr val="00B050"/>
                </a:solidFill>
              </a:rPr>
              <a:t>IFN high</a:t>
            </a:r>
          </a:p>
        </p:txBody>
      </p:sp>
      <p:sp>
        <p:nvSpPr>
          <p:cNvPr id="58" name="CasellaDiTesto 57"/>
          <p:cNvSpPr txBox="1"/>
          <p:nvPr/>
        </p:nvSpPr>
        <p:spPr>
          <a:xfrm>
            <a:off x="8506330" y="1784514"/>
            <a:ext cx="1307548" cy="420756"/>
          </a:xfrm>
          <a:prstGeom prst="rect">
            <a:avLst/>
          </a:prstGeom>
          <a:noFill/>
        </p:spPr>
        <p:txBody>
          <a:bodyPr wrap="square" rtlCol="0">
            <a:spAutoFit/>
          </a:bodyPr>
          <a:lstStyle/>
          <a:p>
            <a:pPr algn="l"/>
            <a:r>
              <a:rPr lang="it-IT" sz="1067" b="1" dirty="0">
                <a:solidFill>
                  <a:srgbClr val="0070C0"/>
                </a:solidFill>
              </a:rPr>
              <a:t>IFN </a:t>
            </a:r>
            <a:r>
              <a:rPr lang="it-IT" sz="1067" b="1" dirty="0" err="1">
                <a:solidFill>
                  <a:srgbClr val="0070C0"/>
                </a:solidFill>
              </a:rPr>
              <a:t>low</a:t>
            </a:r>
            <a:endParaRPr lang="it-IT" sz="1067" b="1" dirty="0">
              <a:solidFill>
                <a:srgbClr val="0070C0"/>
              </a:solidFill>
            </a:endParaRPr>
          </a:p>
          <a:p>
            <a:pPr algn="l"/>
            <a:r>
              <a:rPr lang="it-IT" sz="1067" b="1" dirty="0">
                <a:solidFill>
                  <a:srgbClr val="00B050"/>
                </a:solidFill>
              </a:rPr>
              <a:t>IFN high</a:t>
            </a:r>
          </a:p>
        </p:txBody>
      </p:sp>
      <p:sp>
        <p:nvSpPr>
          <p:cNvPr id="59" name="CasellaDiTesto 58"/>
          <p:cNvSpPr txBox="1"/>
          <p:nvPr/>
        </p:nvSpPr>
        <p:spPr>
          <a:xfrm>
            <a:off x="2492235" y="1768823"/>
            <a:ext cx="1307548" cy="420756"/>
          </a:xfrm>
          <a:prstGeom prst="rect">
            <a:avLst/>
          </a:prstGeom>
          <a:noFill/>
        </p:spPr>
        <p:txBody>
          <a:bodyPr wrap="square" rtlCol="0">
            <a:spAutoFit/>
          </a:bodyPr>
          <a:lstStyle/>
          <a:p>
            <a:pPr algn="l"/>
            <a:r>
              <a:rPr lang="it-IT" sz="1067" b="1" dirty="0">
                <a:solidFill>
                  <a:srgbClr val="0070C0"/>
                </a:solidFill>
              </a:rPr>
              <a:t>IFN </a:t>
            </a:r>
            <a:r>
              <a:rPr lang="it-IT" sz="1067" b="1" dirty="0" err="1">
                <a:solidFill>
                  <a:srgbClr val="0070C0"/>
                </a:solidFill>
              </a:rPr>
              <a:t>low</a:t>
            </a:r>
            <a:endParaRPr lang="it-IT" sz="1067" b="1" dirty="0">
              <a:solidFill>
                <a:srgbClr val="0070C0"/>
              </a:solidFill>
            </a:endParaRPr>
          </a:p>
          <a:p>
            <a:pPr algn="l"/>
            <a:r>
              <a:rPr lang="it-IT" sz="1067" b="1" dirty="0">
                <a:solidFill>
                  <a:srgbClr val="00B050"/>
                </a:solidFill>
              </a:rPr>
              <a:t>IFN high</a:t>
            </a:r>
          </a:p>
        </p:txBody>
      </p:sp>
      <p:sp>
        <p:nvSpPr>
          <p:cNvPr id="60" name="CasellaDiTesto 59"/>
          <p:cNvSpPr txBox="1"/>
          <p:nvPr/>
        </p:nvSpPr>
        <p:spPr>
          <a:xfrm>
            <a:off x="2492235" y="3181227"/>
            <a:ext cx="1307548" cy="420756"/>
          </a:xfrm>
          <a:prstGeom prst="rect">
            <a:avLst/>
          </a:prstGeom>
          <a:noFill/>
        </p:spPr>
        <p:txBody>
          <a:bodyPr wrap="square" rtlCol="0">
            <a:spAutoFit/>
          </a:bodyPr>
          <a:lstStyle/>
          <a:p>
            <a:pPr algn="l"/>
            <a:r>
              <a:rPr lang="it-IT" sz="1067" b="1" dirty="0">
                <a:solidFill>
                  <a:srgbClr val="0070C0"/>
                </a:solidFill>
              </a:rPr>
              <a:t>IFN </a:t>
            </a:r>
            <a:r>
              <a:rPr lang="it-IT" sz="1067" b="1" dirty="0" err="1">
                <a:solidFill>
                  <a:srgbClr val="0070C0"/>
                </a:solidFill>
              </a:rPr>
              <a:t>low</a:t>
            </a:r>
            <a:endParaRPr lang="it-IT" sz="1067" b="1" dirty="0">
              <a:solidFill>
                <a:srgbClr val="0070C0"/>
              </a:solidFill>
            </a:endParaRPr>
          </a:p>
          <a:p>
            <a:pPr algn="l"/>
            <a:r>
              <a:rPr lang="it-IT" sz="1067" b="1" dirty="0">
                <a:solidFill>
                  <a:srgbClr val="00B050"/>
                </a:solidFill>
              </a:rPr>
              <a:t>IFN high</a:t>
            </a:r>
          </a:p>
        </p:txBody>
      </p:sp>
    </p:spTree>
    <p:extLst>
      <p:ext uri="{BB962C8B-B14F-4D97-AF65-F5344CB8AC3E}">
        <p14:creationId xmlns:p14="http://schemas.microsoft.com/office/powerpoint/2010/main" val="328109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F3C9-1D6F-4462-2C89-B2A9EF985684}"/>
              </a:ext>
            </a:extLst>
          </p:cNvPr>
          <p:cNvSpPr>
            <a:spLocks noGrp="1"/>
          </p:cNvSpPr>
          <p:nvPr>
            <p:ph type="title"/>
          </p:nvPr>
        </p:nvSpPr>
        <p:spPr/>
        <p:txBody>
          <a:bodyPr>
            <a:noAutofit/>
          </a:bodyPr>
          <a:lstStyle/>
          <a:p>
            <a:r>
              <a:rPr lang="en-US" sz="2600" dirty="0"/>
              <a:t>Sequential Combo Immuno- and Target Therapy (</a:t>
            </a:r>
            <a:r>
              <a:rPr lang="en-US" sz="2600" dirty="0" err="1"/>
              <a:t>Secombit</a:t>
            </a:r>
            <a:r>
              <a:rPr lang="en-US" sz="2600" dirty="0"/>
              <a:t>) Study: </a:t>
            </a:r>
            <a:br>
              <a:rPr lang="en-US" sz="2600" dirty="0"/>
            </a:br>
            <a:r>
              <a:rPr lang="en-US" sz="2600" dirty="0"/>
              <a:t>Conclusions</a:t>
            </a:r>
          </a:p>
        </p:txBody>
      </p:sp>
      <p:sp>
        <p:nvSpPr>
          <p:cNvPr id="7" name="Espace réservé du texte 3">
            <a:extLst>
              <a:ext uri="{FF2B5EF4-FFF2-40B4-BE49-F238E27FC236}">
                <a16:creationId xmlns:a16="http://schemas.microsoft.com/office/drawing/2014/main" id="{5B90A601-4865-A641-8F42-FA8E400AAB6F}"/>
              </a:ext>
            </a:extLst>
          </p:cNvPr>
          <p:cNvSpPr>
            <a:spLocks noGrp="1"/>
          </p:cNvSpPr>
          <p:nvPr>
            <p:ph idx="1"/>
          </p:nvPr>
        </p:nvSpPr>
        <p:spPr/>
        <p:txBody>
          <a:bodyPr>
            <a:normAutofit/>
          </a:bodyPr>
          <a:lstStyle/>
          <a:p>
            <a:pPr>
              <a:spcBef>
                <a:spcPts val="1800"/>
              </a:spcBef>
            </a:pPr>
            <a:r>
              <a:rPr lang="it-IT" dirty="0"/>
              <a:t>With a median follow-up of 43 months (IQR: 37-51), four-year rate of both Total PFS and OS confirmed better trend for arm B (Combo I) and C (Sandwich)</a:t>
            </a:r>
          </a:p>
          <a:p>
            <a:pPr>
              <a:spcBef>
                <a:spcPts val="1800"/>
              </a:spcBef>
            </a:pPr>
            <a:r>
              <a:rPr lang="it-IT" dirty="0"/>
              <a:t>In the subgroup analysis, patients with elevated LDH or with ≥ 3 </a:t>
            </a:r>
            <a:r>
              <a:rPr lang="en-US" dirty="0"/>
              <a:t>metastatic sites </a:t>
            </a:r>
            <a:r>
              <a:rPr lang="it-IT" dirty="0"/>
              <a:t>showed better trend in arm B (Combo I) and C (Sandwich)</a:t>
            </a:r>
          </a:p>
          <a:p>
            <a:pPr>
              <a:spcBef>
                <a:spcPts val="1800"/>
              </a:spcBef>
            </a:pPr>
            <a:r>
              <a:rPr lang="en-US" dirty="0"/>
              <a:t>In this preliminary biomarkers analysis (with a limited number of samples), we observed a possible correlation of H-TMB, JAK mutation, and IFN-gamma cytokine with survival</a:t>
            </a:r>
            <a:r>
              <a:rPr lang="it-IT" dirty="0"/>
              <a:t> </a:t>
            </a:r>
          </a:p>
          <a:p>
            <a:pPr>
              <a:spcBef>
                <a:spcPts val="1800"/>
              </a:spcBef>
            </a:pPr>
            <a:r>
              <a:rPr lang="en-US" dirty="0"/>
              <a:t>Biomarker studies are still in progress</a:t>
            </a:r>
          </a:p>
          <a:p>
            <a:pPr>
              <a:spcBef>
                <a:spcPts val="1800"/>
              </a:spcBef>
            </a:pPr>
            <a:r>
              <a:rPr lang="en-US" dirty="0"/>
              <a:t>The study is ongoing to evaluate long term outcomes</a:t>
            </a:r>
          </a:p>
          <a:p>
            <a:pPr>
              <a:spcBef>
                <a:spcPts val="1800"/>
              </a:spcBef>
            </a:pPr>
            <a:endParaRPr lang="it-IT" dirty="0"/>
          </a:p>
        </p:txBody>
      </p:sp>
    </p:spTree>
    <p:extLst>
      <p:ext uri="{BB962C8B-B14F-4D97-AF65-F5344CB8AC3E}">
        <p14:creationId xmlns:p14="http://schemas.microsoft.com/office/powerpoint/2010/main" val="423188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0E9227-2676-47E2-310B-983CE64BBBB4}"/>
              </a:ext>
            </a:extLst>
          </p:cNvPr>
          <p:cNvSpPr>
            <a:spLocks noGrp="1"/>
          </p:cNvSpPr>
          <p:nvPr>
            <p:ph type="title"/>
          </p:nvPr>
        </p:nvSpPr>
        <p:spPr/>
        <p:txBody>
          <a:bodyPr/>
          <a:lstStyle/>
          <a:p>
            <a:r>
              <a:rPr lang="en-US" dirty="0"/>
              <a:t>Acknowledgments</a:t>
            </a:r>
          </a:p>
        </p:txBody>
      </p:sp>
      <p:sp>
        <p:nvSpPr>
          <p:cNvPr id="10" name="Content Placeholder 9">
            <a:extLst>
              <a:ext uri="{FF2B5EF4-FFF2-40B4-BE49-F238E27FC236}">
                <a16:creationId xmlns:a16="http://schemas.microsoft.com/office/drawing/2014/main" id="{58510C20-41F9-8772-3097-2ED2A8DE08D5}"/>
              </a:ext>
            </a:extLst>
          </p:cNvPr>
          <p:cNvSpPr>
            <a:spLocks noGrp="1"/>
          </p:cNvSpPr>
          <p:nvPr>
            <p:ph idx="1"/>
          </p:nvPr>
        </p:nvSpPr>
        <p:spPr>
          <a:xfrm>
            <a:off x="609600" y="1477906"/>
            <a:ext cx="10744200" cy="5180589"/>
          </a:xfrm>
        </p:spPr>
        <p:txBody>
          <a:bodyPr/>
          <a:lstStyle/>
          <a:p>
            <a:pPr>
              <a:spcBef>
                <a:spcPts val="1800"/>
              </a:spcBef>
            </a:pPr>
            <a:r>
              <a:rPr lang="en-US" dirty="0"/>
              <a:t>The patients and families who made this trial possible</a:t>
            </a:r>
          </a:p>
          <a:p>
            <a:pPr>
              <a:spcBef>
                <a:spcPts val="1800"/>
              </a:spcBef>
            </a:pPr>
            <a:r>
              <a:rPr lang="en-US" dirty="0"/>
              <a:t>The clinical study teams who participated in the trial</a:t>
            </a:r>
          </a:p>
          <a:p>
            <a:pPr>
              <a:spcBef>
                <a:spcPts val="1800"/>
              </a:spcBef>
            </a:pPr>
            <a:r>
              <a:rPr lang="en-US" dirty="0"/>
              <a:t>The study statistician Diana Giannarelli, study protocol manager Marcello </a:t>
            </a:r>
            <a:r>
              <a:rPr lang="en-US" dirty="0" err="1"/>
              <a:t>Curvietto</a:t>
            </a:r>
            <a:r>
              <a:rPr lang="en-US" dirty="0"/>
              <a:t>, medical monitor Antonio M. Grimaldi, and CRT (Clinical Research Technology-Salerno)</a:t>
            </a:r>
          </a:p>
          <a:p>
            <a:pPr>
              <a:spcBef>
                <a:spcPts val="1800"/>
              </a:spcBef>
            </a:pPr>
            <a:r>
              <a:rPr lang="en-US" dirty="0" err="1"/>
              <a:t>SECOMBIT</a:t>
            </a:r>
            <a:r>
              <a:rPr lang="en-US" dirty="0"/>
              <a:t> is registered at ClinicalTrials.gov (NCT02631447)</a:t>
            </a:r>
          </a:p>
          <a:p>
            <a:pPr>
              <a:spcBef>
                <a:spcPts val="1800"/>
              </a:spcBef>
            </a:pPr>
            <a:r>
              <a:rPr lang="en-US" dirty="0"/>
              <a:t>This study was supported by unconditioned grants from Bristol-Myers Squibb (Princeton, NJ) and Array Biopharma Inc./Pfizer (Boulder, CO) </a:t>
            </a:r>
          </a:p>
          <a:p>
            <a:pPr>
              <a:spcBef>
                <a:spcPts val="1800"/>
              </a:spcBef>
            </a:pPr>
            <a:r>
              <a:rPr lang="en-US" dirty="0"/>
              <a:t>All authors contributed to the abstract and approved the presentation</a:t>
            </a:r>
          </a:p>
          <a:p>
            <a:pPr>
              <a:spcBef>
                <a:spcPts val="1800"/>
              </a:spcBef>
            </a:pPr>
            <a:endParaRPr lang="en-US" dirty="0"/>
          </a:p>
        </p:txBody>
      </p:sp>
    </p:spTree>
    <p:extLst>
      <p:ext uri="{BB962C8B-B14F-4D97-AF65-F5344CB8AC3E}">
        <p14:creationId xmlns:p14="http://schemas.microsoft.com/office/powerpoint/2010/main" val="184555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a:extLst>
              <a:ext uri="{FF2B5EF4-FFF2-40B4-BE49-F238E27FC236}">
                <a16:creationId xmlns:a16="http://schemas.microsoft.com/office/drawing/2014/main" id="{A601AB4C-79A2-4051-9EC3-06A158E5CA7B}"/>
              </a:ext>
            </a:extLst>
          </p:cNvPr>
          <p:cNvSpPr>
            <a:spLocks noGrp="1"/>
          </p:cNvSpPr>
          <p:nvPr>
            <p:ph type="title"/>
          </p:nvPr>
        </p:nvSpPr>
        <p:spPr/>
        <p:txBody>
          <a:bodyPr/>
          <a:lstStyle/>
          <a:p>
            <a:r>
              <a:rPr lang="en-US" dirty="0"/>
              <a:t>SECOMBIT Investigators</a:t>
            </a:r>
            <a:br>
              <a:rPr lang="en-US" dirty="0"/>
            </a:br>
            <a:endParaRPr lang="fr-FR" dirty="0"/>
          </a:p>
        </p:txBody>
      </p:sp>
      <p:pic>
        <p:nvPicPr>
          <p:cNvPr id="8" name="Picture 6" descr="http://www.crwflags.com/fotw/images/c/ch~.gif">
            <a:extLst>
              <a:ext uri="{FF2B5EF4-FFF2-40B4-BE49-F238E27FC236}">
                <a16:creationId xmlns:a16="http://schemas.microsoft.com/office/drawing/2014/main" id="{72621B65-7FD5-40E4-8870-AAB574ECD090}"/>
              </a:ext>
            </a:extLst>
          </p:cNvPr>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4105" y="5746227"/>
            <a:ext cx="514967" cy="309679"/>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F1F3D8AC-BB9E-45BE-8778-06E4D6FE7F3F}"/>
              </a:ext>
            </a:extLst>
          </p:cNvPr>
          <p:cNvSpPr txBox="1"/>
          <p:nvPr/>
        </p:nvSpPr>
        <p:spPr>
          <a:xfrm>
            <a:off x="1233867" y="1591843"/>
            <a:ext cx="6096000" cy="307777"/>
          </a:xfrm>
          <a:prstGeom prst="rect">
            <a:avLst/>
          </a:prstGeom>
          <a:noFill/>
        </p:spPr>
        <p:txBody>
          <a:bodyPr wrap="square">
            <a:spAutoFit/>
          </a:bodyPr>
          <a:lstStyle/>
          <a:p>
            <a:pPr defTabSz="914377">
              <a:defRPr/>
            </a:pPr>
            <a:r>
              <a:rPr lang="en-GB" sz="1400" b="1" dirty="0" err="1">
                <a:latin typeface="Arial" panose="020B0604020202020204" pitchFamily="34" charset="0"/>
                <a:ea typeface="Arial Unicode MS"/>
                <a:cs typeface="Arial" panose="020B0604020202020204" pitchFamily="34" charset="0"/>
              </a:rPr>
              <a:t>Lebbè</a:t>
            </a:r>
            <a:r>
              <a:rPr lang="en-GB" sz="1400" b="1" dirty="0">
                <a:latin typeface="Arial" panose="020B0604020202020204" pitchFamily="34" charset="0"/>
                <a:ea typeface="Arial Unicode MS"/>
                <a:cs typeface="Arial" panose="020B0604020202020204" pitchFamily="34" charset="0"/>
              </a:rPr>
              <a:t> C</a:t>
            </a:r>
            <a:endParaRPr lang="it-IT" sz="1400" b="1" dirty="0">
              <a:ea typeface="Arial Unicode MS"/>
            </a:endParaRPr>
          </a:p>
        </p:txBody>
      </p:sp>
      <p:sp>
        <p:nvSpPr>
          <p:cNvPr id="10" name="CasellaDiTesto 9">
            <a:extLst>
              <a:ext uri="{FF2B5EF4-FFF2-40B4-BE49-F238E27FC236}">
                <a16:creationId xmlns:a16="http://schemas.microsoft.com/office/drawing/2014/main" id="{F981EB28-5E7A-4618-8F58-BA083772A663}"/>
              </a:ext>
            </a:extLst>
          </p:cNvPr>
          <p:cNvSpPr txBox="1"/>
          <p:nvPr/>
        </p:nvSpPr>
        <p:spPr>
          <a:xfrm>
            <a:off x="1188750" y="4115640"/>
            <a:ext cx="2498436" cy="307777"/>
          </a:xfrm>
          <a:prstGeom prst="rect">
            <a:avLst/>
          </a:prstGeom>
          <a:noFill/>
        </p:spPr>
        <p:txBody>
          <a:bodyPr wrap="square" rtlCol="0">
            <a:spAutoFit/>
          </a:bodyPr>
          <a:lstStyle/>
          <a:p>
            <a:pPr defTabSz="914377">
              <a:defRPr/>
            </a:pPr>
            <a:r>
              <a:rPr lang="en-GB" sz="1400" b="1" dirty="0" err="1">
                <a:latin typeface="Arial" panose="020B0604020202020204" pitchFamily="34" charset="0"/>
                <a:ea typeface="Arial Unicode MS"/>
                <a:cs typeface="Arial" panose="020B0604020202020204" pitchFamily="34" charset="0"/>
              </a:rPr>
              <a:t>Rutkowski</a:t>
            </a:r>
            <a:r>
              <a:rPr lang="en-GB" sz="1400" b="1" dirty="0">
                <a:latin typeface="Arial" panose="020B0604020202020204" pitchFamily="34" charset="0"/>
                <a:ea typeface="Arial Unicode MS"/>
                <a:cs typeface="Arial" panose="020B0604020202020204" pitchFamily="34" charset="0"/>
              </a:rPr>
              <a:t> P,</a:t>
            </a:r>
            <a:endParaRPr lang="it-IT" sz="1400" b="1" dirty="0">
              <a:ea typeface="Arial Unicode MS"/>
            </a:endParaRPr>
          </a:p>
        </p:txBody>
      </p:sp>
      <p:sp>
        <p:nvSpPr>
          <p:cNvPr id="11" name="CasellaDiTesto 10">
            <a:extLst>
              <a:ext uri="{FF2B5EF4-FFF2-40B4-BE49-F238E27FC236}">
                <a16:creationId xmlns:a16="http://schemas.microsoft.com/office/drawing/2014/main" id="{69656607-EEEC-42A3-869A-334F6990430D}"/>
              </a:ext>
            </a:extLst>
          </p:cNvPr>
          <p:cNvSpPr txBox="1"/>
          <p:nvPr/>
        </p:nvSpPr>
        <p:spPr>
          <a:xfrm>
            <a:off x="1208609" y="4655768"/>
            <a:ext cx="5392368" cy="307777"/>
          </a:xfrm>
          <a:prstGeom prst="rect">
            <a:avLst/>
          </a:prstGeom>
          <a:noFill/>
        </p:spPr>
        <p:txBody>
          <a:bodyPr wrap="square" rtlCol="0">
            <a:spAutoFit/>
          </a:bodyPr>
          <a:lstStyle/>
          <a:p>
            <a:pPr defTabSz="914377">
              <a:defRPr/>
            </a:pPr>
            <a:r>
              <a:rPr lang="en-GB" sz="1400" b="1" dirty="0" err="1">
                <a:latin typeface="Arial" panose="020B0604020202020204" pitchFamily="34" charset="0"/>
                <a:ea typeface="Arial Unicode MS"/>
                <a:cs typeface="Arial" panose="020B0604020202020204" pitchFamily="34" charset="0"/>
              </a:rPr>
              <a:t>Arance</a:t>
            </a:r>
            <a:r>
              <a:rPr lang="en-GB" sz="1400" b="1" dirty="0">
                <a:latin typeface="Arial" panose="020B0604020202020204" pitchFamily="34" charset="0"/>
                <a:ea typeface="Arial Unicode MS"/>
                <a:cs typeface="Arial" panose="020B0604020202020204" pitchFamily="34" charset="0"/>
              </a:rPr>
              <a:t> AM,</a:t>
            </a:r>
            <a:r>
              <a:rPr lang="en-GB" sz="1400" b="1" baseline="30000" dirty="0">
                <a:latin typeface="Arial" panose="020B0604020202020204" pitchFamily="34" charset="0"/>
                <a:ea typeface="Arial Unicode MS"/>
                <a:cs typeface="Arial" panose="020B0604020202020204" pitchFamily="34" charset="0"/>
              </a:rPr>
              <a:t>,</a:t>
            </a:r>
            <a:r>
              <a:rPr lang="en-GB" sz="1400" b="1" dirty="0">
                <a:latin typeface="Arial" panose="020B0604020202020204" pitchFamily="34" charset="0"/>
                <a:ea typeface="Arial Unicode MS"/>
                <a:cs typeface="Arial" panose="020B0604020202020204" pitchFamily="34" charset="0"/>
              </a:rPr>
              <a:t> Cao MG, </a:t>
            </a:r>
            <a:r>
              <a:rPr lang="en-GB" sz="1400" b="1" dirty="0" err="1">
                <a:latin typeface="Arial" panose="020B0604020202020204" pitchFamily="34" charset="0"/>
                <a:ea typeface="Arial Unicode MS"/>
                <a:cs typeface="Arial" panose="020B0604020202020204" pitchFamily="34" charset="0"/>
              </a:rPr>
              <a:t>Sanmamed</a:t>
            </a:r>
            <a:r>
              <a:rPr lang="en-GB" sz="1400" b="1" dirty="0">
                <a:latin typeface="Arial" panose="020B0604020202020204" pitchFamily="34" charset="0"/>
                <a:ea typeface="Arial Unicode MS"/>
                <a:cs typeface="Arial" panose="020B0604020202020204" pitchFamily="34" charset="0"/>
              </a:rPr>
              <a:t> M</a:t>
            </a:r>
            <a:endParaRPr lang="it-IT" sz="1400" b="1" dirty="0">
              <a:ea typeface="Arial Unicode MS"/>
            </a:endParaRPr>
          </a:p>
        </p:txBody>
      </p:sp>
      <p:sp>
        <p:nvSpPr>
          <p:cNvPr id="12" name="CasellaDiTesto 11">
            <a:extLst>
              <a:ext uri="{FF2B5EF4-FFF2-40B4-BE49-F238E27FC236}">
                <a16:creationId xmlns:a16="http://schemas.microsoft.com/office/drawing/2014/main" id="{EC1A4C5F-23EB-4BBA-A41D-E39E0F0B7AE5}"/>
              </a:ext>
            </a:extLst>
          </p:cNvPr>
          <p:cNvSpPr txBox="1"/>
          <p:nvPr/>
        </p:nvSpPr>
        <p:spPr>
          <a:xfrm>
            <a:off x="1199893" y="5208522"/>
            <a:ext cx="2498436" cy="307777"/>
          </a:xfrm>
          <a:prstGeom prst="rect">
            <a:avLst/>
          </a:prstGeom>
          <a:noFill/>
        </p:spPr>
        <p:txBody>
          <a:bodyPr wrap="square" rtlCol="0">
            <a:spAutoFit/>
          </a:bodyPr>
          <a:lstStyle/>
          <a:p>
            <a:pPr defTabSz="914377">
              <a:defRPr/>
            </a:pPr>
            <a:r>
              <a:rPr lang="en-GB" sz="1400" b="1" dirty="0" err="1">
                <a:latin typeface="Arial" panose="020B0604020202020204" pitchFamily="34" charset="0"/>
                <a:ea typeface="Arial Unicode MS"/>
                <a:cs typeface="Arial" panose="020B0604020202020204" pitchFamily="34" charset="0"/>
              </a:rPr>
              <a:t>Helgadottir</a:t>
            </a:r>
            <a:r>
              <a:rPr lang="en-GB" sz="1400" b="1" dirty="0">
                <a:latin typeface="Arial" panose="020B0604020202020204" pitchFamily="34" charset="0"/>
                <a:ea typeface="Arial Unicode MS"/>
                <a:cs typeface="Arial" panose="020B0604020202020204" pitchFamily="34" charset="0"/>
              </a:rPr>
              <a:t> H </a:t>
            </a:r>
            <a:endParaRPr lang="it-IT" sz="1400" b="1" dirty="0">
              <a:ea typeface="Arial Unicode MS"/>
            </a:endParaRPr>
          </a:p>
        </p:txBody>
      </p:sp>
      <p:sp>
        <p:nvSpPr>
          <p:cNvPr id="13" name="CasellaDiTesto 12">
            <a:extLst>
              <a:ext uri="{FF2B5EF4-FFF2-40B4-BE49-F238E27FC236}">
                <a16:creationId xmlns:a16="http://schemas.microsoft.com/office/drawing/2014/main" id="{252632D0-17FB-4AA8-8CF0-E3BE03E225BF}"/>
              </a:ext>
            </a:extLst>
          </p:cNvPr>
          <p:cNvSpPr txBox="1"/>
          <p:nvPr/>
        </p:nvSpPr>
        <p:spPr>
          <a:xfrm>
            <a:off x="1207803" y="5775678"/>
            <a:ext cx="2498436" cy="307777"/>
          </a:xfrm>
          <a:prstGeom prst="rect">
            <a:avLst/>
          </a:prstGeom>
          <a:noFill/>
        </p:spPr>
        <p:txBody>
          <a:bodyPr wrap="square" rtlCol="0">
            <a:spAutoFit/>
          </a:bodyPr>
          <a:lstStyle/>
          <a:p>
            <a:pPr defTabSz="914377">
              <a:defRPr/>
            </a:pPr>
            <a:r>
              <a:rPr lang="en-GB" sz="1400" b="1" dirty="0">
                <a:latin typeface="Arial" panose="020B0604020202020204" pitchFamily="34" charset="0"/>
                <a:ea typeface="Arial Unicode MS"/>
                <a:cs typeface="Arial" panose="020B0604020202020204" pitchFamily="34" charset="0"/>
              </a:rPr>
              <a:t>Dummer R</a:t>
            </a:r>
            <a:endParaRPr lang="it-IT" sz="1400" b="1" dirty="0">
              <a:ea typeface="Arial Unicode MS"/>
            </a:endParaRPr>
          </a:p>
        </p:txBody>
      </p:sp>
      <p:sp>
        <p:nvSpPr>
          <p:cNvPr id="14" name="CasellaDiTesto 13">
            <a:extLst>
              <a:ext uri="{FF2B5EF4-FFF2-40B4-BE49-F238E27FC236}">
                <a16:creationId xmlns:a16="http://schemas.microsoft.com/office/drawing/2014/main" id="{E80FEE7A-2308-4908-8469-406088205B94}"/>
              </a:ext>
            </a:extLst>
          </p:cNvPr>
          <p:cNvSpPr txBox="1"/>
          <p:nvPr/>
        </p:nvSpPr>
        <p:spPr>
          <a:xfrm>
            <a:off x="1211187" y="2732862"/>
            <a:ext cx="6096000" cy="307777"/>
          </a:xfrm>
          <a:prstGeom prst="rect">
            <a:avLst/>
          </a:prstGeom>
          <a:noFill/>
        </p:spPr>
        <p:txBody>
          <a:bodyPr wrap="square">
            <a:spAutoFit/>
          </a:bodyPr>
          <a:lstStyle/>
          <a:p>
            <a:pPr defTabSz="914377">
              <a:defRPr/>
            </a:pPr>
            <a:r>
              <a:rPr lang="en-GB" sz="1400" b="1" dirty="0" err="1">
                <a:latin typeface="Arial" panose="020B0604020202020204" pitchFamily="34" charset="0"/>
                <a:ea typeface="Arial Unicode MS"/>
                <a:cs typeface="Arial" panose="020B0604020202020204" pitchFamily="34" charset="0"/>
              </a:rPr>
              <a:t>Gogas</a:t>
            </a:r>
            <a:r>
              <a:rPr lang="en-GB" sz="1400" b="1" dirty="0">
                <a:latin typeface="Arial" panose="020B0604020202020204" pitchFamily="34" charset="0"/>
                <a:ea typeface="Arial Unicode MS"/>
                <a:cs typeface="Arial" panose="020B0604020202020204" pitchFamily="34" charset="0"/>
              </a:rPr>
              <a:t> H</a:t>
            </a:r>
            <a:endParaRPr lang="it-IT" sz="1400" b="1" dirty="0">
              <a:ea typeface="Arial Unicode MS"/>
            </a:endParaRPr>
          </a:p>
        </p:txBody>
      </p:sp>
      <p:sp>
        <p:nvSpPr>
          <p:cNvPr id="15" name="CasellaDiTesto 14">
            <a:extLst>
              <a:ext uri="{FF2B5EF4-FFF2-40B4-BE49-F238E27FC236}">
                <a16:creationId xmlns:a16="http://schemas.microsoft.com/office/drawing/2014/main" id="{296D3B0B-E287-4734-8EB8-5359B2F38FC1}"/>
              </a:ext>
            </a:extLst>
          </p:cNvPr>
          <p:cNvSpPr txBox="1"/>
          <p:nvPr/>
        </p:nvSpPr>
        <p:spPr>
          <a:xfrm>
            <a:off x="1232695" y="1033030"/>
            <a:ext cx="6096000" cy="307777"/>
          </a:xfrm>
          <a:prstGeom prst="rect">
            <a:avLst/>
          </a:prstGeom>
          <a:noFill/>
        </p:spPr>
        <p:txBody>
          <a:bodyPr wrap="square">
            <a:spAutoFit/>
          </a:bodyPr>
          <a:lstStyle/>
          <a:p>
            <a:pPr defTabSz="914377">
              <a:defRPr/>
            </a:pPr>
            <a:r>
              <a:rPr lang="en-GB" sz="1400" b="1" dirty="0" err="1">
                <a:latin typeface="Arial" panose="020B0604020202020204" pitchFamily="34" charset="0"/>
                <a:ea typeface="Arial Unicode MS"/>
                <a:cs typeface="Arial" panose="020B0604020202020204" pitchFamily="34" charset="0"/>
              </a:rPr>
              <a:t>Richtig</a:t>
            </a:r>
            <a:r>
              <a:rPr lang="en-GB" sz="1400" b="1" dirty="0">
                <a:latin typeface="Arial" panose="020B0604020202020204" pitchFamily="34" charset="0"/>
                <a:ea typeface="Arial Unicode MS"/>
                <a:cs typeface="Arial" panose="020B0604020202020204" pitchFamily="34" charset="0"/>
              </a:rPr>
              <a:t> E, </a:t>
            </a:r>
            <a:r>
              <a:rPr lang="en-GB" sz="1400" b="1" dirty="0" err="1">
                <a:latin typeface="Arial" panose="020B0604020202020204" pitchFamily="34" charset="0"/>
                <a:ea typeface="Arial Unicode MS"/>
                <a:cs typeface="Arial" panose="020B0604020202020204" pitchFamily="34" charset="0"/>
              </a:rPr>
              <a:t>Koelblinger</a:t>
            </a:r>
            <a:r>
              <a:rPr lang="en-GB" sz="1400" b="1" dirty="0">
                <a:latin typeface="Arial" panose="020B0604020202020204" pitchFamily="34" charset="0"/>
                <a:ea typeface="Arial Unicode MS"/>
                <a:cs typeface="Arial" panose="020B0604020202020204" pitchFamily="34" charset="0"/>
              </a:rPr>
              <a:t> P, </a:t>
            </a:r>
            <a:r>
              <a:rPr lang="en-GB" sz="1400" b="1" dirty="0" err="1">
                <a:latin typeface="Arial" panose="020B0604020202020204" pitchFamily="34" charset="0"/>
                <a:ea typeface="Arial Unicode MS"/>
                <a:cs typeface="Arial" panose="020B0604020202020204" pitchFamily="34" charset="0"/>
              </a:rPr>
              <a:t>Hafner</a:t>
            </a:r>
            <a:r>
              <a:rPr lang="en-GB" sz="1400" b="1" dirty="0">
                <a:latin typeface="Arial" panose="020B0604020202020204" pitchFamily="34" charset="0"/>
                <a:ea typeface="Arial Unicode MS"/>
                <a:cs typeface="Arial" panose="020B0604020202020204" pitchFamily="34" charset="0"/>
              </a:rPr>
              <a:t> C, </a:t>
            </a:r>
            <a:r>
              <a:rPr lang="en-GB" sz="1400" b="1" dirty="0" err="1">
                <a:latin typeface="Arial" panose="020B0604020202020204" pitchFamily="34" charset="0"/>
                <a:ea typeface="Arial Unicode MS"/>
                <a:cs typeface="Arial" panose="020B0604020202020204" pitchFamily="34" charset="0"/>
              </a:rPr>
              <a:t>Hoeller</a:t>
            </a:r>
            <a:r>
              <a:rPr lang="en-GB" sz="1400" b="1" dirty="0">
                <a:latin typeface="Arial" panose="020B0604020202020204" pitchFamily="34" charset="0"/>
                <a:ea typeface="Arial Unicode MS"/>
                <a:cs typeface="Arial" panose="020B0604020202020204" pitchFamily="34" charset="0"/>
              </a:rPr>
              <a:t> C </a:t>
            </a:r>
            <a:endParaRPr lang="it-IT" sz="1400" b="1" dirty="0">
              <a:ea typeface="Arial Unicode MS"/>
            </a:endParaRPr>
          </a:p>
        </p:txBody>
      </p:sp>
      <p:pic>
        <p:nvPicPr>
          <p:cNvPr id="16" name="Picture 17" descr="C:\Users\granitj\AppData\Local\Microsoft\Windows\Temporary Internet Files\Content.IE5\U0BB5PYS\1024px-Flag_of_Italy_with_border.svg[1].png">
            <a:extLst>
              <a:ext uri="{FF2B5EF4-FFF2-40B4-BE49-F238E27FC236}">
                <a16:creationId xmlns:a16="http://schemas.microsoft.com/office/drawing/2014/main" id="{08CBDEAA-3606-4F7B-8D0C-6E1C4EB7C515}"/>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301" y="3370491"/>
            <a:ext cx="538532" cy="3251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granitj\AppData\Local\Microsoft\Windows\Temporary Internet Files\Content.IE5\25I443SL\1024px-Flag_of_Austria.svg[1].png">
            <a:extLst>
              <a:ext uri="{FF2B5EF4-FFF2-40B4-BE49-F238E27FC236}">
                <a16:creationId xmlns:a16="http://schemas.microsoft.com/office/drawing/2014/main" id="{C529A369-21D1-4184-8F76-63D6602484E7}"/>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4105" y="1004452"/>
            <a:ext cx="523097" cy="3350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granitj\AppData\Local\Microsoft\Windows\Temporary Internet Files\Content.IE5\1CLT52GA\Flag_of_France_(bordered).svg[1].png">
            <a:extLst>
              <a:ext uri="{FF2B5EF4-FFF2-40B4-BE49-F238E27FC236}">
                <a16:creationId xmlns:a16="http://schemas.microsoft.com/office/drawing/2014/main" id="{41FF347F-E82A-4829-B5E9-BADD2B2CB806}"/>
              </a:ext>
            </a:extLst>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45" y="1575235"/>
            <a:ext cx="538532" cy="3102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7">
            <a:extLst>
              <a:ext uri="{FF2B5EF4-FFF2-40B4-BE49-F238E27FC236}">
                <a16:creationId xmlns:a16="http://schemas.microsoft.com/office/drawing/2014/main" id="{7BD4865F-1A07-41F6-8876-C233AD08CB5B}"/>
              </a:ext>
            </a:extLst>
          </p:cNvPr>
          <p:cNvPicPr>
            <a:picLocks/>
          </p:cNvPicPr>
          <p:nvPr/>
        </p:nvPicPr>
        <p:blipFill>
          <a:blip r:embed="rId6" cstate="print">
            <a:extLst>
              <a:ext uri="{28A0092B-C50C-407E-A947-70E740481C1C}">
                <a14:useLocalDpi xmlns:a14="http://schemas.microsoft.com/office/drawing/2010/main"/>
              </a:ext>
            </a:extLst>
          </a:blip>
          <a:stretch>
            <a:fillRect/>
          </a:stretch>
        </p:blipFill>
        <p:spPr>
          <a:xfrm>
            <a:off x="604106" y="2708843"/>
            <a:ext cx="523097" cy="357617"/>
          </a:xfrm>
          <a:prstGeom prst="rect">
            <a:avLst/>
          </a:prstGeom>
        </p:spPr>
      </p:pic>
      <p:pic>
        <p:nvPicPr>
          <p:cNvPr id="20" name="Picture 20" descr="C:\Users\granitj\AppData\Local\Microsoft\Windows\Temporary Internet Files\Content.IE5\7RKQUARI\1024px-Flag_of_Poland_(bordered_2).svg[1].png">
            <a:extLst>
              <a:ext uri="{FF2B5EF4-FFF2-40B4-BE49-F238E27FC236}">
                <a16:creationId xmlns:a16="http://schemas.microsoft.com/office/drawing/2014/main" id="{FCE80741-BC27-45CD-879A-8F503E2EE9D6}"/>
              </a:ext>
            </a:extLst>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8860" y="4087531"/>
            <a:ext cx="514968" cy="3319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lag of Spain">
            <a:extLst>
              <a:ext uri="{FF2B5EF4-FFF2-40B4-BE49-F238E27FC236}">
                <a16:creationId xmlns:a16="http://schemas.microsoft.com/office/drawing/2014/main" id="{CC0EE81F-51B9-4680-98AC-F9F54136B306}"/>
              </a:ext>
            </a:extLst>
          </p:cNvPr>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7164" y="4679478"/>
            <a:ext cx="511909" cy="29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7" descr="C:\Users\granitj\AppData\Local\Microsoft\Windows\Temporary Internet Files\Content.IE5\2LM6C87M\Flag_of_Sweden.svg[1].png">
            <a:extLst>
              <a:ext uri="{FF2B5EF4-FFF2-40B4-BE49-F238E27FC236}">
                <a16:creationId xmlns:a16="http://schemas.microsoft.com/office/drawing/2014/main" id="{B02A35BA-F8C1-4C70-B452-7C4C7ABCC12D}"/>
              </a:ext>
            </a:extLst>
          </p:cNvPr>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4106" y="5201253"/>
            <a:ext cx="514967" cy="2889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8" descr="C:\Users\granitj\AppData\Local\Microsoft\Windows\Temporary Internet Files\Content.IE5\2LM6C87M\Flag_of_the_United_Kingdom_(1806).svg[1].png">
            <a:extLst>
              <a:ext uri="{FF2B5EF4-FFF2-40B4-BE49-F238E27FC236}">
                <a16:creationId xmlns:a16="http://schemas.microsoft.com/office/drawing/2014/main" id="{37B1D9B5-5777-499C-AC68-810919A46FCF}"/>
              </a:ext>
            </a:extLst>
          </p:cNvPr>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616160" y="6250937"/>
            <a:ext cx="487667" cy="322672"/>
          </a:xfrm>
          <a:prstGeom prst="rect">
            <a:avLst/>
          </a:prstGeom>
          <a:noFill/>
          <a:extLst>
            <a:ext uri="{909E8E84-426E-40DD-AFC4-6F175D3DCCD1}">
              <a14:hiddenFill xmlns:a14="http://schemas.microsoft.com/office/drawing/2010/main">
                <a:solidFill>
                  <a:srgbClr val="FFFFFF"/>
                </a:solidFill>
              </a14:hiddenFill>
            </a:ext>
          </a:extLst>
        </p:spPr>
      </p:pic>
      <p:sp>
        <p:nvSpPr>
          <p:cNvPr id="24" name="CasellaDiTesto 23">
            <a:extLst>
              <a:ext uri="{FF2B5EF4-FFF2-40B4-BE49-F238E27FC236}">
                <a16:creationId xmlns:a16="http://schemas.microsoft.com/office/drawing/2014/main" id="{9BB13997-A466-42C4-A3C3-A9DAA9CD81E3}"/>
              </a:ext>
            </a:extLst>
          </p:cNvPr>
          <p:cNvSpPr txBox="1"/>
          <p:nvPr/>
        </p:nvSpPr>
        <p:spPr>
          <a:xfrm>
            <a:off x="1203037" y="6265832"/>
            <a:ext cx="2498436" cy="307777"/>
          </a:xfrm>
          <a:prstGeom prst="rect">
            <a:avLst/>
          </a:prstGeom>
          <a:noFill/>
        </p:spPr>
        <p:txBody>
          <a:bodyPr wrap="square" rtlCol="0">
            <a:spAutoFit/>
          </a:bodyPr>
          <a:lstStyle/>
          <a:p>
            <a:pPr defTabSz="914377">
              <a:defRPr/>
            </a:pPr>
            <a:r>
              <a:rPr lang="en-GB" sz="1400" b="1" dirty="0">
                <a:latin typeface="Arial" panose="020B0604020202020204" pitchFamily="34" charset="0"/>
                <a:ea typeface="Arial Unicode MS"/>
                <a:cs typeface="Arial" panose="020B0604020202020204" pitchFamily="34" charset="0"/>
              </a:rPr>
              <a:t>Larkin J, </a:t>
            </a:r>
            <a:r>
              <a:rPr lang="en-GB" sz="1400" b="1" dirty="0" err="1">
                <a:latin typeface="Arial" panose="020B0604020202020204" pitchFamily="34" charset="0"/>
                <a:ea typeface="Arial Unicode MS"/>
                <a:cs typeface="Arial" panose="020B0604020202020204" pitchFamily="34" charset="0"/>
              </a:rPr>
              <a:t>Lorigan</a:t>
            </a:r>
            <a:r>
              <a:rPr lang="en-GB" sz="1400" b="1" dirty="0">
                <a:latin typeface="Arial" panose="020B0604020202020204" pitchFamily="34" charset="0"/>
                <a:ea typeface="Arial Unicode MS"/>
                <a:cs typeface="Arial" panose="020B0604020202020204" pitchFamily="34" charset="0"/>
              </a:rPr>
              <a:t> P </a:t>
            </a:r>
            <a:endParaRPr lang="it-IT" sz="1400" b="1" dirty="0">
              <a:ea typeface="Arial Unicode MS"/>
            </a:endParaRPr>
          </a:p>
        </p:txBody>
      </p:sp>
      <p:pic>
        <p:nvPicPr>
          <p:cNvPr id="25" name="Immagine 24">
            <a:extLst>
              <a:ext uri="{FF2B5EF4-FFF2-40B4-BE49-F238E27FC236}">
                <a16:creationId xmlns:a16="http://schemas.microsoft.com/office/drawing/2014/main" id="{D8D42912-E251-4EF9-B108-970B5CF7C55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95975" y="2118278"/>
            <a:ext cx="551003" cy="364443"/>
          </a:xfrm>
          <a:prstGeom prst="rect">
            <a:avLst/>
          </a:prstGeom>
        </p:spPr>
      </p:pic>
      <p:sp>
        <p:nvSpPr>
          <p:cNvPr id="26" name="CasellaDiTesto 25">
            <a:extLst>
              <a:ext uri="{FF2B5EF4-FFF2-40B4-BE49-F238E27FC236}">
                <a16:creationId xmlns:a16="http://schemas.microsoft.com/office/drawing/2014/main" id="{61FDB097-159B-461C-BB4D-C28C3CFA433A}"/>
              </a:ext>
            </a:extLst>
          </p:cNvPr>
          <p:cNvSpPr txBox="1"/>
          <p:nvPr/>
        </p:nvSpPr>
        <p:spPr>
          <a:xfrm>
            <a:off x="1188750" y="2152764"/>
            <a:ext cx="2498436" cy="307777"/>
          </a:xfrm>
          <a:prstGeom prst="rect">
            <a:avLst/>
          </a:prstGeom>
          <a:noFill/>
        </p:spPr>
        <p:txBody>
          <a:bodyPr wrap="square" rtlCol="0">
            <a:spAutoFit/>
          </a:bodyPr>
          <a:lstStyle/>
          <a:p>
            <a:pPr defTabSz="914377">
              <a:defRPr/>
            </a:pPr>
            <a:r>
              <a:rPr lang="en-GB" sz="1400" b="1" dirty="0" err="1">
                <a:latin typeface="Arial" panose="020B0604020202020204" pitchFamily="34" charset="0"/>
                <a:ea typeface="Arial Unicode MS"/>
                <a:cs typeface="Arial" panose="020B0604020202020204" pitchFamily="34" charset="0"/>
              </a:rPr>
              <a:t>Weide</a:t>
            </a:r>
            <a:r>
              <a:rPr lang="en-GB" sz="1400" b="1" dirty="0">
                <a:latin typeface="Arial" panose="020B0604020202020204" pitchFamily="34" charset="0"/>
                <a:ea typeface="Arial Unicode MS"/>
                <a:cs typeface="Arial" panose="020B0604020202020204" pitchFamily="34" charset="0"/>
              </a:rPr>
              <a:t> B</a:t>
            </a:r>
            <a:endParaRPr lang="it-IT" sz="1400" b="1" dirty="0">
              <a:ea typeface="Arial Unicode MS"/>
            </a:endParaRPr>
          </a:p>
        </p:txBody>
      </p:sp>
      <p:pic>
        <p:nvPicPr>
          <p:cNvPr id="27" name="Segnaposto contenuto 9">
            <a:extLst>
              <a:ext uri="{FF2B5EF4-FFF2-40B4-BE49-F238E27FC236}">
                <a16:creationId xmlns:a16="http://schemas.microsoft.com/office/drawing/2014/main" id="{0B0FECBF-819C-4265-9CC2-D6D5FBD1AD66}"/>
              </a:ext>
            </a:extLst>
          </p:cNvPr>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7036228" y="514351"/>
            <a:ext cx="492760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uppo 5">
            <a:extLst>
              <a:ext uri="{FF2B5EF4-FFF2-40B4-BE49-F238E27FC236}">
                <a16:creationId xmlns:a16="http://schemas.microsoft.com/office/drawing/2014/main" id="{E0CA96F4-F52A-4B14-9417-F5E3C9341220}"/>
              </a:ext>
            </a:extLst>
          </p:cNvPr>
          <p:cNvGrpSpPr>
            <a:grpSpLocks/>
          </p:cNvGrpSpPr>
          <p:nvPr/>
        </p:nvGrpSpPr>
        <p:grpSpPr bwMode="auto">
          <a:xfrm>
            <a:off x="9241265" y="2133600"/>
            <a:ext cx="392112" cy="398463"/>
            <a:chOff x="5905159" y="4679287"/>
            <a:chExt cx="390866" cy="398543"/>
          </a:xfrm>
        </p:grpSpPr>
        <p:sp>
          <p:nvSpPr>
            <p:cNvPr id="29" name="Goccia 28">
              <a:extLst>
                <a:ext uri="{FF2B5EF4-FFF2-40B4-BE49-F238E27FC236}">
                  <a16:creationId xmlns:a16="http://schemas.microsoft.com/office/drawing/2014/main" id="{965C0CBD-2473-400B-8B0F-B19836B8E31A}"/>
                </a:ext>
              </a:extLst>
            </p:cNvPr>
            <p:cNvSpPr/>
            <p:nvPr/>
          </p:nvSpPr>
          <p:spPr>
            <a:xfrm rot="8164554">
              <a:off x="5909906" y="4679287"/>
              <a:ext cx="376624" cy="398543"/>
            </a:xfrm>
            <a:prstGeom prst="teardrop">
              <a:avLst>
                <a:gd name="adj" fmla="val 200000"/>
              </a:avLst>
            </a:prstGeom>
          </p:spPr>
          <p:style>
            <a:lnRef idx="3">
              <a:schemeClr val="lt1"/>
            </a:lnRef>
            <a:fillRef idx="1">
              <a:schemeClr val="accent2"/>
            </a:fillRef>
            <a:effectRef idx="1">
              <a:schemeClr val="accent2"/>
            </a:effectRef>
            <a:fontRef idx="minor">
              <a:schemeClr val="lt1"/>
            </a:fontRef>
          </p:style>
          <p:txBody>
            <a:bodyPr anchor="ctr"/>
            <a:lstStyle/>
            <a:p>
              <a:pPr algn="ctr" defTabSz="914377">
                <a:defRPr/>
              </a:pPr>
              <a:endParaRPr lang="en-US" dirty="0">
                <a:solidFill>
                  <a:srgbClr val="FFFFFF"/>
                </a:solidFill>
                <a:latin typeface="Arial"/>
                <a:ea typeface="Arial Unicode MS"/>
              </a:endParaRPr>
            </a:p>
          </p:txBody>
        </p:sp>
        <p:sp>
          <p:nvSpPr>
            <p:cNvPr id="30" name="CasellaDiTesto 7">
              <a:extLst>
                <a:ext uri="{FF2B5EF4-FFF2-40B4-BE49-F238E27FC236}">
                  <a16:creationId xmlns:a16="http://schemas.microsoft.com/office/drawing/2014/main" id="{EEC068A3-40DE-4DC0-BC8B-E2429FFD76CD}"/>
                </a:ext>
              </a:extLst>
            </p:cNvPr>
            <p:cNvSpPr txBox="1">
              <a:spLocks noChangeArrowheads="1"/>
            </p:cNvSpPr>
            <p:nvPr/>
          </p:nvSpPr>
          <p:spPr bwMode="auto">
            <a:xfrm>
              <a:off x="5905159" y="4690143"/>
              <a:ext cx="390866"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defTabSz="914377">
                <a:lnSpc>
                  <a:spcPct val="100000"/>
                </a:lnSpc>
                <a:spcBef>
                  <a:spcPct val="0"/>
                </a:spcBef>
                <a:buNone/>
                <a:defRPr/>
              </a:pPr>
              <a:r>
                <a:rPr lang="it-IT" altLang="it-IT" sz="1400" b="1">
                  <a:solidFill>
                    <a:srgbClr val="FFFFFF"/>
                  </a:solidFill>
                  <a:latin typeface="Arial" charset="0"/>
                  <a:ea typeface="Arial Unicode MS"/>
                </a:rPr>
                <a:t>1</a:t>
              </a:r>
              <a:endParaRPr lang="en-US" altLang="it-IT" sz="1400" b="1">
                <a:solidFill>
                  <a:srgbClr val="FFFFFF"/>
                </a:solidFill>
                <a:latin typeface="Arial" charset="0"/>
                <a:ea typeface="Arial Unicode MS"/>
              </a:endParaRPr>
            </a:p>
          </p:txBody>
        </p:sp>
      </p:grpSp>
      <p:grpSp>
        <p:nvGrpSpPr>
          <p:cNvPr id="31" name="Gruppo 8">
            <a:extLst>
              <a:ext uri="{FF2B5EF4-FFF2-40B4-BE49-F238E27FC236}">
                <a16:creationId xmlns:a16="http://schemas.microsoft.com/office/drawing/2014/main" id="{842EE6F9-A15D-4B4B-8AB9-ACBD26108862}"/>
              </a:ext>
            </a:extLst>
          </p:cNvPr>
          <p:cNvGrpSpPr>
            <a:grpSpLocks/>
          </p:cNvGrpSpPr>
          <p:nvPr/>
        </p:nvGrpSpPr>
        <p:grpSpPr bwMode="auto">
          <a:xfrm>
            <a:off x="9184042" y="4867277"/>
            <a:ext cx="448393" cy="398463"/>
            <a:chOff x="5868546" y="4679287"/>
            <a:chExt cx="448785" cy="398543"/>
          </a:xfrm>
        </p:grpSpPr>
        <p:sp>
          <p:nvSpPr>
            <p:cNvPr id="32" name="Goccia 31">
              <a:extLst>
                <a:ext uri="{FF2B5EF4-FFF2-40B4-BE49-F238E27FC236}">
                  <a16:creationId xmlns:a16="http://schemas.microsoft.com/office/drawing/2014/main" id="{F0C16EE7-30D7-4D01-B522-3EBB81D01170}"/>
                </a:ext>
              </a:extLst>
            </p:cNvPr>
            <p:cNvSpPr/>
            <p:nvPr/>
          </p:nvSpPr>
          <p:spPr>
            <a:xfrm rot="8164554">
              <a:off x="5909926" y="4679287"/>
              <a:ext cx="376566" cy="398543"/>
            </a:xfrm>
            <a:prstGeom prst="teardrop">
              <a:avLst>
                <a:gd name="adj" fmla="val 200000"/>
              </a:avLst>
            </a:prstGeom>
          </p:spPr>
          <p:style>
            <a:lnRef idx="3">
              <a:schemeClr val="lt1"/>
            </a:lnRef>
            <a:fillRef idx="1">
              <a:schemeClr val="accent2"/>
            </a:fillRef>
            <a:effectRef idx="1">
              <a:schemeClr val="accent2"/>
            </a:effectRef>
            <a:fontRef idx="minor">
              <a:schemeClr val="lt1"/>
            </a:fontRef>
          </p:style>
          <p:txBody>
            <a:bodyPr anchor="ctr"/>
            <a:lstStyle/>
            <a:p>
              <a:pPr algn="ctr" defTabSz="914377">
                <a:defRPr/>
              </a:pPr>
              <a:endParaRPr lang="en-US" dirty="0">
                <a:solidFill>
                  <a:srgbClr val="FFFFFF"/>
                </a:solidFill>
                <a:latin typeface="Arial"/>
                <a:ea typeface="Arial Unicode MS"/>
              </a:endParaRPr>
            </a:p>
          </p:txBody>
        </p:sp>
        <p:sp>
          <p:nvSpPr>
            <p:cNvPr id="33" name="CasellaDiTesto 10">
              <a:extLst>
                <a:ext uri="{FF2B5EF4-FFF2-40B4-BE49-F238E27FC236}">
                  <a16:creationId xmlns:a16="http://schemas.microsoft.com/office/drawing/2014/main" id="{4B3CDDE3-7383-43D6-929C-36F87D6D65D7}"/>
                </a:ext>
              </a:extLst>
            </p:cNvPr>
            <p:cNvSpPr txBox="1">
              <a:spLocks noChangeArrowheads="1"/>
            </p:cNvSpPr>
            <p:nvPr/>
          </p:nvSpPr>
          <p:spPr bwMode="auto">
            <a:xfrm>
              <a:off x="5868546" y="4708618"/>
              <a:ext cx="448785"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defTabSz="914377">
                <a:lnSpc>
                  <a:spcPct val="100000"/>
                </a:lnSpc>
                <a:spcBef>
                  <a:spcPct val="0"/>
                </a:spcBef>
                <a:buNone/>
                <a:defRPr/>
              </a:pPr>
              <a:r>
                <a:rPr lang="en-US" altLang="it-IT" sz="1400" b="1" dirty="0">
                  <a:solidFill>
                    <a:srgbClr val="FFFFFF"/>
                  </a:solidFill>
                  <a:latin typeface="Arial" charset="0"/>
                  <a:ea typeface="Arial Unicode MS"/>
                </a:rPr>
                <a:t>15</a:t>
              </a:r>
            </a:p>
          </p:txBody>
        </p:sp>
      </p:grpSp>
      <p:grpSp>
        <p:nvGrpSpPr>
          <p:cNvPr id="34" name="Gruppo 14">
            <a:extLst>
              <a:ext uri="{FF2B5EF4-FFF2-40B4-BE49-F238E27FC236}">
                <a16:creationId xmlns:a16="http://schemas.microsoft.com/office/drawing/2014/main" id="{824BE78B-8E7D-4246-A3E4-C07938F86B6E}"/>
              </a:ext>
            </a:extLst>
          </p:cNvPr>
          <p:cNvGrpSpPr>
            <a:grpSpLocks/>
          </p:cNvGrpSpPr>
          <p:nvPr/>
        </p:nvGrpSpPr>
        <p:grpSpPr bwMode="auto">
          <a:xfrm>
            <a:off x="9722280" y="4946649"/>
            <a:ext cx="392113" cy="398463"/>
            <a:chOff x="5905159" y="4679287"/>
            <a:chExt cx="390866" cy="398543"/>
          </a:xfrm>
        </p:grpSpPr>
        <p:sp>
          <p:nvSpPr>
            <p:cNvPr id="35" name="Goccia 34">
              <a:extLst>
                <a:ext uri="{FF2B5EF4-FFF2-40B4-BE49-F238E27FC236}">
                  <a16:creationId xmlns:a16="http://schemas.microsoft.com/office/drawing/2014/main" id="{921736FB-37D8-40CC-8E41-083A10D5224B}"/>
                </a:ext>
              </a:extLst>
            </p:cNvPr>
            <p:cNvSpPr/>
            <p:nvPr/>
          </p:nvSpPr>
          <p:spPr>
            <a:xfrm rot="8164554">
              <a:off x="5909907" y="4679287"/>
              <a:ext cx="376623" cy="398543"/>
            </a:xfrm>
            <a:prstGeom prst="teardrop">
              <a:avLst>
                <a:gd name="adj" fmla="val 200000"/>
              </a:avLst>
            </a:prstGeom>
          </p:spPr>
          <p:style>
            <a:lnRef idx="3">
              <a:schemeClr val="lt1"/>
            </a:lnRef>
            <a:fillRef idx="1">
              <a:schemeClr val="accent2"/>
            </a:fillRef>
            <a:effectRef idx="1">
              <a:schemeClr val="accent2"/>
            </a:effectRef>
            <a:fontRef idx="minor">
              <a:schemeClr val="lt1"/>
            </a:fontRef>
          </p:style>
          <p:txBody>
            <a:bodyPr anchor="ctr"/>
            <a:lstStyle/>
            <a:p>
              <a:pPr algn="ctr" defTabSz="914377">
                <a:defRPr/>
              </a:pPr>
              <a:endParaRPr lang="en-US" dirty="0">
                <a:solidFill>
                  <a:srgbClr val="FFFFFF"/>
                </a:solidFill>
                <a:latin typeface="Arial"/>
                <a:ea typeface="Arial Unicode MS"/>
              </a:endParaRPr>
            </a:p>
          </p:txBody>
        </p:sp>
        <p:sp>
          <p:nvSpPr>
            <p:cNvPr id="36" name="CasellaDiTesto 16">
              <a:extLst>
                <a:ext uri="{FF2B5EF4-FFF2-40B4-BE49-F238E27FC236}">
                  <a16:creationId xmlns:a16="http://schemas.microsoft.com/office/drawing/2014/main" id="{F1B37A1C-7B02-4281-9D5C-2A6D8534450E}"/>
                </a:ext>
              </a:extLst>
            </p:cNvPr>
            <p:cNvSpPr txBox="1">
              <a:spLocks noChangeArrowheads="1"/>
            </p:cNvSpPr>
            <p:nvPr/>
          </p:nvSpPr>
          <p:spPr bwMode="auto">
            <a:xfrm>
              <a:off x="5905159" y="4690143"/>
              <a:ext cx="390866"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defTabSz="914377">
                <a:lnSpc>
                  <a:spcPct val="100000"/>
                </a:lnSpc>
                <a:spcBef>
                  <a:spcPct val="0"/>
                </a:spcBef>
                <a:buNone/>
                <a:defRPr/>
              </a:pPr>
              <a:r>
                <a:rPr lang="it-IT" altLang="it-IT" sz="1400" b="1">
                  <a:solidFill>
                    <a:srgbClr val="FFFFFF"/>
                  </a:solidFill>
                  <a:latin typeface="Arial" charset="0"/>
                  <a:ea typeface="Arial Unicode MS"/>
                </a:rPr>
                <a:t>1</a:t>
              </a:r>
              <a:endParaRPr lang="en-US" altLang="it-IT" sz="1400" b="1">
                <a:solidFill>
                  <a:srgbClr val="FFFFFF"/>
                </a:solidFill>
                <a:latin typeface="Arial" charset="0"/>
                <a:ea typeface="Arial Unicode MS"/>
              </a:endParaRPr>
            </a:p>
          </p:txBody>
        </p:sp>
      </p:grpSp>
      <p:grpSp>
        <p:nvGrpSpPr>
          <p:cNvPr id="37" name="Gruppo 17">
            <a:extLst>
              <a:ext uri="{FF2B5EF4-FFF2-40B4-BE49-F238E27FC236}">
                <a16:creationId xmlns:a16="http://schemas.microsoft.com/office/drawing/2014/main" id="{2359C503-1EED-4A6B-9C76-1D117D7FA670}"/>
              </a:ext>
            </a:extLst>
          </p:cNvPr>
          <p:cNvGrpSpPr>
            <a:grpSpLocks/>
          </p:cNvGrpSpPr>
          <p:nvPr/>
        </p:nvGrpSpPr>
        <p:grpSpPr bwMode="auto">
          <a:xfrm>
            <a:off x="7398179" y="4738689"/>
            <a:ext cx="390525" cy="398463"/>
            <a:chOff x="5905159" y="4679287"/>
            <a:chExt cx="390866" cy="398543"/>
          </a:xfrm>
        </p:grpSpPr>
        <p:sp>
          <p:nvSpPr>
            <p:cNvPr id="38" name="Goccia 37">
              <a:extLst>
                <a:ext uri="{FF2B5EF4-FFF2-40B4-BE49-F238E27FC236}">
                  <a16:creationId xmlns:a16="http://schemas.microsoft.com/office/drawing/2014/main" id="{81ECA917-8958-4D91-885A-7627BC4A1536}"/>
                </a:ext>
              </a:extLst>
            </p:cNvPr>
            <p:cNvSpPr/>
            <p:nvPr/>
          </p:nvSpPr>
          <p:spPr>
            <a:xfrm rot="8164554">
              <a:off x="5909926" y="4679287"/>
              <a:ext cx="376566" cy="398543"/>
            </a:xfrm>
            <a:prstGeom prst="teardrop">
              <a:avLst>
                <a:gd name="adj" fmla="val 200000"/>
              </a:avLst>
            </a:prstGeom>
          </p:spPr>
          <p:style>
            <a:lnRef idx="3">
              <a:schemeClr val="lt1"/>
            </a:lnRef>
            <a:fillRef idx="1">
              <a:schemeClr val="accent2"/>
            </a:fillRef>
            <a:effectRef idx="1">
              <a:schemeClr val="accent2"/>
            </a:effectRef>
            <a:fontRef idx="minor">
              <a:schemeClr val="lt1"/>
            </a:fontRef>
          </p:style>
          <p:txBody>
            <a:bodyPr anchor="ctr"/>
            <a:lstStyle/>
            <a:p>
              <a:pPr algn="ctr" defTabSz="914377">
                <a:defRPr/>
              </a:pPr>
              <a:endParaRPr lang="en-US" dirty="0">
                <a:solidFill>
                  <a:srgbClr val="FFFFFF"/>
                </a:solidFill>
                <a:latin typeface="Arial"/>
                <a:ea typeface="Arial Unicode MS"/>
              </a:endParaRPr>
            </a:p>
          </p:txBody>
        </p:sp>
        <p:sp>
          <p:nvSpPr>
            <p:cNvPr id="39" name="CasellaDiTesto 19">
              <a:extLst>
                <a:ext uri="{FF2B5EF4-FFF2-40B4-BE49-F238E27FC236}">
                  <a16:creationId xmlns:a16="http://schemas.microsoft.com/office/drawing/2014/main" id="{3512B9AC-9FBC-4C1A-A65F-D140E298CBB4}"/>
                </a:ext>
              </a:extLst>
            </p:cNvPr>
            <p:cNvSpPr txBox="1">
              <a:spLocks noChangeArrowheads="1"/>
            </p:cNvSpPr>
            <p:nvPr/>
          </p:nvSpPr>
          <p:spPr bwMode="auto">
            <a:xfrm>
              <a:off x="5905159" y="4690143"/>
              <a:ext cx="390866"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defTabSz="914377">
                <a:lnSpc>
                  <a:spcPct val="100000"/>
                </a:lnSpc>
                <a:spcBef>
                  <a:spcPct val="0"/>
                </a:spcBef>
                <a:buNone/>
                <a:defRPr/>
              </a:pPr>
              <a:r>
                <a:rPr lang="it-IT" altLang="it-IT" sz="1400" b="1">
                  <a:solidFill>
                    <a:srgbClr val="FFFFFF"/>
                  </a:solidFill>
                  <a:latin typeface="Arial" charset="0"/>
                  <a:ea typeface="Arial Unicode MS"/>
                </a:rPr>
                <a:t>3</a:t>
              </a:r>
              <a:endParaRPr lang="en-US" altLang="it-IT" sz="1400" b="1">
                <a:solidFill>
                  <a:srgbClr val="FFFFFF"/>
                </a:solidFill>
                <a:latin typeface="Arial" charset="0"/>
                <a:ea typeface="Arial Unicode MS"/>
              </a:endParaRPr>
            </a:p>
          </p:txBody>
        </p:sp>
      </p:grpSp>
      <p:grpSp>
        <p:nvGrpSpPr>
          <p:cNvPr id="40" name="Gruppo 20">
            <a:extLst>
              <a:ext uri="{FF2B5EF4-FFF2-40B4-BE49-F238E27FC236}">
                <a16:creationId xmlns:a16="http://schemas.microsoft.com/office/drawing/2014/main" id="{41AB243A-A85D-41F2-9268-2C314407F4B3}"/>
              </a:ext>
            </a:extLst>
          </p:cNvPr>
          <p:cNvGrpSpPr>
            <a:grpSpLocks/>
          </p:cNvGrpSpPr>
          <p:nvPr/>
        </p:nvGrpSpPr>
        <p:grpSpPr bwMode="auto">
          <a:xfrm>
            <a:off x="9036479" y="3854449"/>
            <a:ext cx="390525" cy="398463"/>
            <a:chOff x="5905159" y="4679287"/>
            <a:chExt cx="390866" cy="398543"/>
          </a:xfrm>
        </p:grpSpPr>
        <p:sp>
          <p:nvSpPr>
            <p:cNvPr id="41" name="Goccia 40">
              <a:extLst>
                <a:ext uri="{FF2B5EF4-FFF2-40B4-BE49-F238E27FC236}">
                  <a16:creationId xmlns:a16="http://schemas.microsoft.com/office/drawing/2014/main" id="{B2355826-7CFB-45B8-B01E-79B4623BE488}"/>
                </a:ext>
              </a:extLst>
            </p:cNvPr>
            <p:cNvSpPr/>
            <p:nvPr/>
          </p:nvSpPr>
          <p:spPr>
            <a:xfrm rot="8164554">
              <a:off x="5909926" y="4679287"/>
              <a:ext cx="376566" cy="398543"/>
            </a:xfrm>
            <a:prstGeom prst="teardrop">
              <a:avLst>
                <a:gd name="adj" fmla="val 200000"/>
              </a:avLst>
            </a:prstGeom>
          </p:spPr>
          <p:style>
            <a:lnRef idx="3">
              <a:schemeClr val="lt1"/>
            </a:lnRef>
            <a:fillRef idx="1">
              <a:schemeClr val="accent2"/>
            </a:fillRef>
            <a:effectRef idx="1">
              <a:schemeClr val="accent2"/>
            </a:effectRef>
            <a:fontRef idx="minor">
              <a:schemeClr val="lt1"/>
            </a:fontRef>
          </p:style>
          <p:txBody>
            <a:bodyPr anchor="ctr"/>
            <a:lstStyle/>
            <a:p>
              <a:pPr algn="ctr" defTabSz="914377">
                <a:defRPr/>
              </a:pPr>
              <a:endParaRPr lang="en-US" dirty="0">
                <a:solidFill>
                  <a:srgbClr val="FFFFFF"/>
                </a:solidFill>
                <a:latin typeface="Arial"/>
                <a:ea typeface="Arial Unicode MS"/>
              </a:endParaRPr>
            </a:p>
          </p:txBody>
        </p:sp>
        <p:sp>
          <p:nvSpPr>
            <p:cNvPr id="42" name="CasellaDiTesto 22">
              <a:extLst>
                <a:ext uri="{FF2B5EF4-FFF2-40B4-BE49-F238E27FC236}">
                  <a16:creationId xmlns:a16="http://schemas.microsoft.com/office/drawing/2014/main" id="{9E7163D8-F9C4-4AF1-A4F7-CF5369458B81}"/>
                </a:ext>
              </a:extLst>
            </p:cNvPr>
            <p:cNvSpPr txBox="1">
              <a:spLocks noChangeArrowheads="1"/>
            </p:cNvSpPr>
            <p:nvPr/>
          </p:nvSpPr>
          <p:spPr bwMode="auto">
            <a:xfrm>
              <a:off x="5905159" y="4690143"/>
              <a:ext cx="390866"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defTabSz="914377">
                <a:lnSpc>
                  <a:spcPct val="100000"/>
                </a:lnSpc>
                <a:spcBef>
                  <a:spcPct val="0"/>
                </a:spcBef>
                <a:buNone/>
                <a:defRPr/>
              </a:pPr>
              <a:r>
                <a:rPr lang="it-IT" altLang="it-IT" sz="1400" b="1">
                  <a:solidFill>
                    <a:srgbClr val="FFFFFF"/>
                  </a:solidFill>
                  <a:latin typeface="Arial" charset="0"/>
                  <a:ea typeface="Arial Unicode MS"/>
                </a:rPr>
                <a:t>4</a:t>
              </a:r>
              <a:endParaRPr lang="en-US" altLang="it-IT" sz="1400" b="1">
                <a:solidFill>
                  <a:srgbClr val="FFFFFF"/>
                </a:solidFill>
                <a:latin typeface="Arial" charset="0"/>
                <a:ea typeface="Arial Unicode MS"/>
              </a:endParaRPr>
            </a:p>
          </p:txBody>
        </p:sp>
      </p:grpSp>
      <p:grpSp>
        <p:nvGrpSpPr>
          <p:cNvPr id="43" name="Gruppo 23">
            <a:extLst>
              <a:ext uri="{FF2B5EF4-FFF2-40B4-BE49-F238E27FC236}">
                <a16:creationId xmlns:a16="http://schemas.microsoft.com/office/drawing/2014/main" id="{EB9F2008-55F2-40CB-B9B0-0B3B97E07018}"/>
              </a:ext>
            </a:extLst>
          </p:cNvPr>
          <p:cNvGrpSpPr>
            <a:grpSpLocks/>
          </p:cNvGrpSpPr>
          <p:nvPr/>
        </p:nvGrpSpPr>
        <p:grpSpPr bwMode="auto">
          <a:xfrm>
            <a:off x="8045879" y="4049713"/>
            <a:ext cx="390525" cy="398463"/>
            <a:chOff x="5905159" y="4679287"/>
            <a:chExt cx="390866" cy="398543"/>
          </a:xfrm>
        </p:grpSpPr>
        <p:sp>
          <p:nvSpPr>
            <p:cNvPr id="44" name="Goccia 43">
              <a:extLst>
                <a:ext uri="{FF2B5EF4-FFF2-40B4-BE49-F238E27FC236}">
                  <a16:creationId xmlns:a16="http://schemas.microsoft.com/office/drawing/2014/main" id="{2BDDBAB1-AC1F-461B-AD72-A37A09A1051B}"/>
                </a:ext>
              </a:extLst>
            </p:cNvPr>
            <p:cNvSpPr/>
            <p:nvPr/>
          </p:nvSpPr>
          <p:spPr>
            <a:xfrm rot="8164554">
              <a:off x="5909926" y="4679287"/>
              <a:ext cx="376566" cy="398543"/>
            </a:xfrm>
            <a:prstGeom prst="teardrop">
              <a:avLst>
                <a:gd name="adj" fmla="val 200000"/>
              </a:avLst>
            </a:prstGeom>
          </p:spPr>
          <p:style>
            <a:lnRef idx="3">
              <a:schemeClr val="lt1"/>
            </a:lnRef>
            <a:fillRef idx="1">
              <a:schemeClr val="accent2"/>
            </a:fillRef>
            <a:effectRef idx="1">
              <a:schemeClr val="accent2"/>
            </a:effectRef>
            <a:fontRef idx="minor">
              <a:schemeClr val="lt1"/>
            </a:fontRef>
          </p:style>
          <p:txBody>
            <a:bodyPr anchor="ctr"/>
            <a:lstStyle/>
            <a:p>
              <a:pPr algn="ctr" defTabSz="914377">
                <a:defRPr/>
              </a:pPr>
              <a:endParaRPr lang="en-US" dirty="0">
                <a:solidFill>
                  <a:srgbClr val="FFFFFF"/>
                </a:solidFill>
                <a:latin typeface="Arial"/>
                <a:ea typeface="Arial Unicode MS"/>
              </a:endParaRPr>
            </a:p>
          </p:txBody>
        </p:sp>
        <p:sp>
          <p:nvSpPr>
            <p:cNvPr id="45" name="CasellaDiTesto 25">
              <a:extLst>
                <a:ext uri="{FF2B5EF4-FFF2-40B4-BE49-F238E27FC236}">
                  <a16:creationId xmlns:a16="http://schemas.microsoft.com/office/drawing/2014/main" id="{BF7C0BB6-F823-4328-AAE1-9E80A55BC259}"/>
                </a:ext>
              </a:extLst>
            </p:cNvPr>
            <p:cNvSpPr txBox="1">
              <a:spLocks noChangeArrowheads="1"/>
            </p:cNvSpPr>
            <p:nvPr/>
          </p:nvSpPr>
          <p:spPr bwMode="auto">
            <a:xfrm>
              <a:off x="5905159" y="4690143"/>
              <a:ext cx="390866"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defTabSz="914377">
                <a:lnSpc>
                  <a:spcPct val="100000"/>
                </a:lnSpc>
                <a:spcBef>
                  <a:spcPct val="0"/>
                </a:spcBef>
                <a:buNone/>
                <a:defRPr/>
              </a:pPr>
              <a:r>
                <a:rPr lang="it-IT" altLang="it-IT" sz="1400" b="1" dirty="0">
                  <a:solidFill>
                    <a:srgbClr val="FFFFFF"/>
                  </a:solidFill>
                  <a:latin typeface="Arial" charset="0"/>
                  <a:ea typeface="Arial Unicode MS"/>
                </a:rPr>
                <a:t>1</a:t>
              </a:r>
              <a:endParaRPr lang="en-US" altLang="it-IT" sz="1400" b="1" dirty="0">
                <a:solidFill>
                  <a:srgbClr val="FFFFFF"/>
                </a:solidFill>
                <a:latin typeface="Arial" charset="0"/>
                <a:ea typeface="Arial Unicode MS"/>
              </a:endParaRPr>
            </a:p>
          </p:txBody>
        </p:sp>
      </p:grpSp>
      <p:grpSp>
        <p:nvGrpSpPr>
          <p:cNvPr id="46" name="Gruppo 26">
            <a:extLst>
              <a:ext uri="{FF2B5EF4-FFF2-40B4-BE49-F238E27FC236}">
                <a16:creationId xmlns:a16="http://schemas.microsoft.com/office/drawing/2014/main" id="{19AD64DD-88FA-4286-937B-5220E00C59A1}"/>
              </a:ext>
            </a:extLst>
          </p:cNvPr>
          <p:cNvGrpSpPr>
            <a:grpSpLocks/>
          </p:cNvGrpSpPr>
          <p:nvPr/>
        </p:nvGrpSpPr>
        <p:grpSpPr bwMode="auto">
          <a:xfrm>
            <a:off x="8725330" y="3367089"/>
            <a:ext cx="392113" cy="398463"/>
            <a:chOff x="5905159" y="4679287"/>
            <a:chExt cx="390866" cy="398543"/>
          </a:xfrm>
        </p:grpSpPr>
        <p:sp>
          <p:nvSpPr>
            <p:cNvPr id="47" name="Goccia 46">
              <a:extLst>
                <a:ext uri="{FF2B5EF4-FFF2-40B4-BE49-F238E27FC236}">
                  <a16:creationId xmlns:a16="http://schemas.microsoft.com/office/drawing/2014/main" id="{8FF9B6E9-EAA4-42EC-8947-778258A57F57}"/>
                </a:ext>
              </a:extLst>
            </p:cNvPr>
            <p:cNvSpPr/>
            <p:nvPr/>
          </p:nvSpPr>
          <p:spPr>
            <a:xfrm rot="8164554">
              <a:off x="5909907" y="4679287"/>
              <a:ext cx="376623" cy="398543"/>
            </a:xfrm>
            <a:prstGeom prst="teardrop">
              <a:avLst>
                <a:gd name="adj" fmla="val 200000"/>
              </a:avLst>
            </a:prstGeom>
          </p:spPr>
          <p:style>
            <a:lnRef idx="3">
              <a:schemeClr val="lt1"/>
            </a:lnRef>
            <a:fillRef idx="1">
              <a:schemeClr val="accent2"/>
            </a:fillRef>
            <a:effectRef idx="1">
              <a:schemeClr val="accent2"/>
            </a:effectRef>
            <a:fontRef idx="minor">
              <a:schemeClr val="lt1"/>
            </a:fontRef>
          </p:style>
          <p:txBody>
            <a:bodyPr anchor="ctr"/>
            <a:lstStyle/>
            <a:p>
              <a:pPr algn="ctr" defTabSz="914377">
                <a:defRPr/>
              </a:pPr>
              <a:endParaRPr lang="en-US" dirty="0">
                <a:solidFill>
                  <a:srgbClr val="FFFFFF"/>
                </a:solidFill>
                <a:latin typeface="Arial"/>
                <a:ea typeface="Arial Unicode MS"/>
              </a:endParaRPr>
            </a:p>
          </p:txBody>
        </p:sp>
        <p:sp>
          <p:nvSpPr>
            <p:cNvPr id="48" name="CasellaDiTesto 28">
              <a:extLst>
                <a:ext uri="{FF2B5EF4-FFF2-40B4-BE49-F238E27FC236}">
                  <a16:creationId xmlns:a16="http://schemas.microsoft.com/office/drawing/2014/main" id="{CD613D1F-86D9-406F-9D3B-C89AC30C9C1B}"/>
                </a:ext>
              </a:extLst>
            </p:cNvPr>
            <p:cNvSpPr txBox="1">
              <a:spLocks noChangeArrowheads="1"/>
            </p:cNvSpPr>
            <p:nvPr/>
          </p:nvSpPr>
          <p:spPr bwMode="auto">
            <a:xfrm>
              <a:off x="5905159" y="4690143"/>
              <a:ext cx="390866"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defTabSz="914377">
                <a:lnSpc>
                  <a:spcPct val="100000"/>
                </a:lnSpc>
                <a:spcBef>
                  <a:spcPct val="0"/>
                </a:spcBef>
                <a:buNone/>
                <a:defRPr/>
              </a:pPr>
              <a:r>
                <a:rPr lang="it-IT" altLang="it-IT" sz="1400" b="1">
                  <a:solidFill>
                    <a:srgbClr val="FFFFFF"/>
                  </a:solidFill>
                  <a:latin typeface="Arial" charset="0"/>
                  <a:ea typeface="Arial Unicode MS"/>
                </a:rPr>
                <a:t>1</a:t>
              </a:r>
              <a:endParaRPr lang="en-US" altLang="it-IT" sz="1400" b="1">
                <a:solidFill>
                  <a:srgbClr val="FFFFFF"/>
                </a:solidFill>
                <a:latin typeface="Arial" charset="0"/>
                <a:ea typeface="Arial Unicode MS"/>
              </a:endParaRPr>
            </a:p>
          </p:txBody>
        </p:sp>
      </p:grpSp>
      <p:grpSp>
        <p:nvGrpSpPr>
          <p:cNvPr id="49" name="Gruppo 29">
            <a:extLst>
              <a:ext uri="{FF2B5EF4-FFF2-40B4-BE49-F238E27FC236}">
                <a16:creationId xmlns:a16="http://schemas.microsoft.com/office/drawing/2014/main" id="{06FEAA67-67E1-4413-883B-AAB365DD4565}"/>
              </a:ext>
            </a:extLst>
          </p:cNvPr>
          <p:cNvGrpSpPr>
            <a:grpSpLocks/>
          </p:cNvGrpSpPr>
          <p:nvPr/>
        </p:nvGrpSpPr>
        <p:grpSpPr bwMode="auto">
          <a:xfrm>
            <a:off x="8499905" y="3959225"/>
            <a:ext cx="392113" cy="398463"/>
            <a:chOff x="5905159" y="4679287"/>
            <a:chExt cx="390866" cy="398543"/>
          </a:xfrm>
        </p:grpSpPr>
        <p:sp>
          <p:nvSpPr>
            <p:cNvPr id="50" name="Goccia 49">
              <a:extLst>
                <a:ext uri="{FF2B5EF4-FFF2-40B4-BE49-F238E27FC236}">
                  <a16:creationId xmlns:a16="http://schemas.microsoft.com/office/drawing/2014/main" id="{00662901-B31A-4CD1-9E55-86DA906147DE}"/>
                </a:ext>
              </a:extLst>
            </p:cNvPr>
            <p:cNvSpPr/>
            <p:nvPr/>
          </p:nvSpPr>
          <p:spPr>
            <a:xfrm rot="8164554">
              <a:off x="5909907" y="4679287"/>
              <a:ext cx="376623" cy="398543"/>
            </a:xfrm>
            <a:prstGeom prst="teardrop">
              <a:avLst>
                <a:gd name="adj" fmla="val 200000"/>
              </a:avLst>
            </a:prstGeom>
          </p:spPr>
          <p:style>
            <a:lnRef idx="3">
              <a:schemeClr val="lt1"/>
            </a:lnRef>
            <a:fillRef idx="1">
              <a:schemeClr val="accent2"/>
            </a:fillRef>
            <a:effectRef idx="1">
              <a:schemeClr val="accent2"/>
            </a:effectRef>
            <a:fontRef idx="minor">
              <a:schemeClr val="lt1"/>
            </a:fontRef>
          </p:style>
          <p:txBody>
            <a:bodyPr anchor="ctr"/>
            <a:lstStyle/>
            <a:p>
              <a:pPr algn="ctr" defTabSz="914377">
                <a:defRPr/>
              </a:pPr>
              <a:endParaRPr lang="en-US" dirty="0">
                <a:solidFill>
                  <a:srgbClr val="FFFFFF"/>
                </a:solidFill>
                <a:latin typeface="Arial"/>
                <a:ea typeface="Arial Unicode MS"/>
              </a:endParaRPr>
            </a:p>
          </p:txBody>
        </p:sp>
        <p:sp>
          <p:nvSpPr>
            <p:cNvPr id="51" name="CasellaDiTesto 31">
              <a:extLst>
                <a:ext uri="{FF2B5EF4-FFF2-40B4-BE49-F238E27FC236}">
                  <a16:creationId xmlns:a16="http://schemas.microsoft.com/office/drawing/2014/main" id="{DF820672-7D3B-4DCC-95E1-470A458CA88E}"/>
                </a:ext>
              </a:extLst>
            </p:cNvPr>
            <p:cNvSpPr txBox="1">
              <a:spLocks noChangeArrowheads="1"/>
            </p:cNvSpPr>
            <p:nvPr/>
          </p:nvSpPr>
          <p:spPr bwMode="auto">
            <a:xfrm>
              <a:off x="5905159" y="4690143"/>
              <a:ext cx="390866"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defTabSz="914377">
                <a:lnSpc>
                  <a:spcPct val="100000"/>
                </a:lnSpc>
                <a:spcBef>
                  <a:spcPct val="0"/>
                </a:spcBef>
                <a:buNone/>
                <a:defRPr/>
              </a:pPr>
              <a:r>
                <a:rPr lang="it-IT" altLang="it-IT" sz="1400" b="1">
                  <a:solidFill>
                    <a:srgbClr val="FFFFFF"/>
                  </a:solidFill>
                  <a:latin typeface="Arial" charset="0"/>
                  <a:ea typeface="Arial Unicode MS"/>
                </a:rPr>
                <a:t>1</a:t>
              </a:r>
              <a:endParaRPr lang="en-US" altLang="it-IT" sz="1400" b="1">
                <a:solidFill>
                  <a:srgbClr val="FFFFFF"/>
                </a:solidFill>
                <a:latin typeface="Arial" charset="0"/>
                <a:ea typeface="Arial Unicode MS"/>
              </a:endParaRPr>
            </a:p>
          </p:txBody>
        </p:sp>
      </p:grpSp>
      <p:grpSp>
        <p:nvGrpSpPr>
          <p:cNvPr id="52" name="Gruppo 32">
            <a:extLst>
              <a:ext uri="{FF2B5EF4-FFF2-40B4-BE49-F238E27FC236}">
                <a16:creationId xmlns:a16="http://schemas.microsoft.com/office/drawing/2014/main" id="{C54CDC65-DD22-4C7C-9EAC-DFD0A50804FF}"/>
              </a:ext>
            </a:extLst>
          </p:cNvPr>
          <p:cNvGrpSpPr>
            <a:grpSpLocks/>
          </p:cNvGrpSpPr>
          <p:nvPr/>
        </p:nvGrpSpPr>
        <p:grpSpPr bwMode="auto">
          <a:xfrm>
            <a:off x="7633130" y="3189289"/>
            <a:ext cx="390525" cy="398463"/>
            <a:chOff x="5905159" y="4679287"/>
            <a:chExt cx="390866" cy="398543"/>
          </a:xfrm>
        </p:grpSpPr>
        <p:sp>
          <p:nvSpPr>
            <p:cNvPr id="53" name="Goccia 52">
              <a:extLst>
                <a:ext uri="{FF2B5EF4-FFF2-40B4-BE49-F238E27FC236}">
                  <a16:creationId xmlns:a16="http://schemas.microsoft.com/office/drawing/2014/main" id="{9C2696F5-024C-4B0E-B211-52742A8683D9}"/>
                </a:ext>
              </a:extLst>
            </p:cNvPr>
            <p:cNvSpPr/>
            <p:nvPr/>
          </p:nvSpPr>
          <p:spPr>
            <a:xfrm rot="8164554">
              <a:off x="5909926" y="4679287"/>
              <a:ext cx="376566" cy="398543"/>
            </a:xfrm>
            <a:prstGeom prst="teardrop">
              <a:avLst>
                <a:gd name="adj" fmla="val 200000"/>
              </a:avLst>
            </a:prstGeom>
          </p:spPr>
          <p:style>
            <a:lnRef idx="3">
              <a:schemeClr val="lt1"/>
            </a:lnRef>
            <a:fillRef idx="1">
              <a:schemeClr val="accent2"/>
            </a:fillRef>
            <a:effectRef idx="1">
              <a:schemeClr val="accent2"/>
            </a:effectRef>
            <a:fontRef idx="minor">
              <a:schemeClr val="lt1"/>
            </a:fontRef>
          </p:style>
          <p:txBody>
            <a:bodyPr anchor="ctr"/>
            <a:lstStyle/>
            <a:p>
              <a:pPr algn="ctr" defTabSz="914377">
                <a:defRPr/>
              </a:pPr>
              <a:endParaRPr lang="en-US" dirty="0">
                <a:solidFill>
                  <a:srgbClr val="FFFFFF"/>
                </a:solidFill>
                <a:latin typeface="Arial"/>
                <a:ea typeface="Arial Unicode MS"/>
              </a:endParaRPr>
            </a:p>
          </p:txBody>
        </p:sp>
        <p:sp>
          <p:nvSpPr>
            <p:cNvPr id="54" name="CasellaDiTesto 34">
              <a:extLst>
                <a:ext uri="{FF2B5EF4-FFF2-40B4-BE49-F238E27FC236}">
                  <a16:creationId xmlns:a16="http://schemas.microsoft.com/office/drawing/2014/main" id="{B6009C8F-2F28-4337-94D4-1F4E677D656B}"/>
                </a:ext>
              </a:extLst>
            </p:cNvPr>
            <p:cNvSpPr txBox="1">
              <a:spLocks noChangeArrowheads="1"/>
            </p:cNvSpPr>
            <p:nvPr/>
          </p:nvSpPr>
          <p:spPr bwMode="auto">
            <a:xfrm>
              <a:off x="5905159" y="4690143"/>
              <a:ext cx="390866"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defTabSz="914377">
                <a:lnSpc>
                  <a:spcPct val="100000"/>
                </a:lnSpc>
                <a:spcBef>
                  <a:spcPct val="0"/>
                </a:spcBef>
                <a:buNone/>
                <a:defRPr/>
              </a:pPr>
              <a:r>
                <a:rPr lang="it-IT" altLang="it-IT" sz="1400" b="1">
                  <a:solidFill>
                    <a:srgbClr val="FFFFFF"/>
                  </a:solidFill>
                  <a:latin typeface="Arial" charset="0"/>
                  <a:ea typeface="Arial Unicode MS"/>
                </a:rPr>
                <a:t>2</a:t>
              </a:r>
              <a:endParaRPr lang="en-US" altLang="it-IT" sz="1400" b="1">
                <a:solidFill>
                  <a:srgbClr val="FFFFFF"/>
                </a:solidFill>
                <a:latin typeface="Arial" charset="0"/>
                <a:ea typeface="Arial Unicode MS"/>
              </a:endParaRPr>
            </a:p>
          </p:txBody>
        </p:sp>
      </p:grpSp>
      <p:sp>
        <p:nvSpPr>
          <p:cNvPr id="55" name="CasellaDiTesto 35">
            <a:extLst>
              <a:ext uri="{FF2B5EF4-FFF2-40B4-BE49-F238E27FC236}">
                <a16:creationId xmlns:a16="http://schemas.microsoft.com/office/drawing/2014/main" id="{EC22C8F2-3D95-44C7-AC8D-C7A16BD3A861}"/>
              </a:ext>
            </a:extLst>
          </p:cNvPr>
          <p:cNvSpPr txBox="1">
            <a:spLocks noChangeArrowheads="1"/>
          </p:cNvSpPr>
          <p:nvPr/>
        </p:nvSpPr>
        <p:spPr bwMode="auto">
          <a:xfrm>
            <a:off x="9393665" y="2297112"/>
            <a:ext cx="3921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defTabSz="914377">
              <a:lnSpc>
                <a:spcPct val="100000"/>
              </a:lnSpc>
              <a:spcBef>
                <a:spcPct val="0"/>
              </a:spcBef>
              <a:buNone/>
              <a:defRPr/>
            </a:pPr>
            <a:r>
              <a:rPr lang="it-IT" altLang="it-IT" sz="1400" b="1">
                <a:solidFill>
                  <a:srgbClr val="FFFFFF"/>
                </a:solidFill>
                <a:latin typeface="Arial" charset="0"/>
                <a:ea typeface="Arial Unicode MS"/>
              </a:rPr>
              <a:t>1</a:t>
            </a:r>
            <a:endParaRPr lang="en-US" altLang="it-IT" sz="1400" b="1">
              <a:solidFill>
                <a:srgbClr val="FFFFFF"/>
              </a:solidFill>
              <a:latin typeface="Arial" charset="0"/>
              <a:ea typeface="Arial Unicode MS"/>
            </a:endParaRPr>
          </a:p>
        </p:txBody>
      </p:sp>
      <p:grpSp>
        <p:nvGrpSpPr>
          <p:cNvPr id="56" name="Gruppo 36">
            <a:extLst>
              <a:ext uri="{FF2B5EF4-FFF2-40B4-BE49-F238E27FC236}">
                <a16:creationId xmlns:a16="http://schemas.microsoft.com/office/drawing/2014/main" id="{6830E87E-4FC2-4849-BD74-876EA01F1AA3}"/>
              </a:ext>
            </a:extLst>
          </p:cNvPr>
          <p:cNvGrpSpPr>
            <a:grpSpLocks/>
          </p:cNvGrpSpPr>
          <p:nvPr/>
        </p:nvGrpSpPr>
        <p:grpSpPr bwMode="auto">
          <a:xfrm>
            <a:off x="9642905" y="3390900"/>
            <a:ext cx="392113" cy="398463"/>
            <a:chOff x="5905159" y="4679287"/>
            <a:chExt cx="390866" cy="398543"/>
          </a:xfrm>
        </p:grpSpPr>
        <p:sp>
          <p:nvSpPr>
            <p:cNvPr id="57" name="Goccia 56">
              <a:extLst>
                <a:ext uri="{FF2B5EF4-FFF2-40B4-BE49-F238E27FC236}">
                  <a16:creationId xmlns:a16="http://schemas.microsoft.com/office/drawing/2014/main" id="{AE249402-C3DE-40DA-B6D3-E2D47CF562A1}"/>
                </a:ext>
              </a:extLst>
            </p:cNvPr>
            <p:cNvSpPr/>
            <p:nvPr/>
          </p:nvSpPr>
          <p:spPr>
            <a:xfrm rot="8164554">
              <a:off x="5909907" y="4679287"/>
              <a:ext cx="376623" cy="398543"/>
            </a:xfrm>
            <a:prstGeom prst="teardrop">
              <a:avLst>
                <a:gd name="adj" fmla="val 200000"/>
              </a:avLst>
            </a:prstGeom>
          </p:spPr>
          <p:style>
            <a:lnRef idx="3">
              <a:schemeClr val="lt1"/>
            </a:lnRef>
            <a:fillRef idx="1">
              <a:schemeClr val="accent2"/>
            </a:fillRef>
            <a:effectRef idx="1">
              <a:schemeClr val="accent2"/>
            </a:effectRef>
            <a:fontRef idx="minor">
              <a:schemeClr val="lt1"/>
            </a:fontRef>
          </p:style>
          <p:txBody>
            <a:bodyPr anchor="ctr"/>
            <a:lstStyle/>
            <a:p>
              <a:pPr algn="ctr" defTabSz="914377">
                <a:defRPr/>
              </a:pPr>
              <a:endParaRPr lang="en-US" dirty="0">
                <a:solidFill>
                  <a:srgbClr val="FFFFFF"/>
                </a:solidFill>
                <a:latin typeface="Arial"/>
                <a:ea typeface="Arial Unicode MS"/>
              </a:endParaRPr>
            </a:p>
          </p:txBody>
        </p:sp>
        <p:sp>
          <p:nvSpPr>
            <p:cNvPr id="58" name="CasellaDiTesto 38">
              <a:extLst>
                <a:ext uri="{FF2B5EF4-FFF2-40B4-BE49-F238E27FC236}">
                  <a16:creationId xmlns:a16="http://schemas.microsoft.com/office/drawing/2014/main" id="{8DE3C8DF-35B4-48E8-8043-A0C964F0C62B}"/>
                </a:ext>
              </a:extLst>
            </p:cNvPr>
            <p:cNvSpPr txBox="1">
              <a:spLocks noChangeArrowheads="1"/>
            </p:cNvSpPr>
            <p:nvPr/>
          </p:nvSpPr>
          <p:spPr bwMode="auto">
            <a:xfrm>
              <a:off x="5905159" y="4690143"/>
              <a:ext cx="390866" cy="3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defTabSz="4572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defTabSz="914377">
                <a:lnSpc>
                  <a:spcPct val="100000"/>
                </a:lnSpc>
                <a:spcBef>
                  <a:spcPct val="0"/>
                </a:spcBef>
                <a:buNone/>
                <a:defRPr/>
              </a:pPr>
              <a:r>
                <a:rPr lang="it-IT" altLang="it-IT" sz="1400" b="1">
                  <a:solidFill>
                    <a:srgbClr val="FFFFFF"/>
                  </a:solidFill>
                  <a:latin typeface="Arial" charset="0"/>
                  <a:ea typeface="Arial Unicode MS"/>
                </a:rPr>
                <a:t>1</a:t>
              </a:r>
              <a:endParaRPr lang="en-US" altLang="it-IT" sz="1400" b="1">
                <a:solidFill>
                  <a:srgbClr val="FFFFFF"/>
                </a:solidFill>
                <a:latin typeface="Arial" charset="0"/>
                <a:ea typeface="Arial Unicode MS"/>
              </a:endParaRPr>
            </a:p>
          </p:txBody>
        </p:sp>
      </p:grpSp>
      <p:sp>
        <p:nvSpPr>
          <p:cNvPr id="59" name="CasellaDiTesto 58">
            <a:extLst>
              <a:ext uri="{FF2B5EF4-FFF2-40B4-BE49-F238E27FC236}">
                <a16:creationId xmlns:a16="http://schemas.microsoft.com/office/drawing/2014/main" id="{684A5EF7-3AA9-4326-9F98-18DCCD4FE300}"/>
              </a:ext>
            </a:extLst>
          </p:cNvPr>
          <p:cNvSpPr txBox="1"/>
          <p:nvPr/>
        </p:nvSpPr>
        <p:spPr>
          <a:xfrm>
            <a:off x="1199893" y="3183352"/>
            <a:ext cx="6039537" cy="738664"/>
          </a:xfrm>
          <a:prstGeom prst="rect">
            <a:avLst/>
          </a:prstGeom>
          <a:noFill/>
        </p:spPr>
        <p:txBody>
          <a:bodyPr wrap="square" rtlCol="0">
            <a:spAutoFit/>
          </a:bodyPr>
          <a:lstStyle/>
          <a:p>
            <a:pPr defTabSz="914377">
              <a:defRPr/>
            </a:pPr>
            <a:r>
              <a:rPr lang="en-GB" sz="1400" b="1" dirty="0">
                <a:latin typeface="Arial" panose="020B0604020202020204" pitchFamily="34" charset="0"/>
                <a:ea typeface="Arial Unicode MS"/>
                <a:cs typeface="Arial" panose="020B0604020202020204" pitchFamily="34" charset="0"/>
              </a:rPr>
              <a:t>Ascierto PA, </a:t>
            </a:r>
            <a:r>
              <a:rPr lang="en-GB" sz="1400" b="1" dirty="0" err="1">
                <a:latin typeface="Arial" panose="020B0604020202020204" pitchFamily="34" charset="0"/>
                <a:ea typeface="Arial Unicode MS"/>
                <a:cs typeface="Arial" panose="020B0604020202020204" pitchFamily="34" charset="0"/>
              </a:rPr>
              <a:t>Chiarion</a:t>
            </a:r>
            <a:r>
              <a:rPr lang="en-GB" sz="1400" b="1" dirty="0">
                <a:latin typeface="Arial" panose="020B0604020202020204" pitchFamily="34" charset="0"/>
                <a:ea typeface="Arial Unicode MS"/>
                <a:cs typeface="Arial" panose="020B0604020202020204" pitchFamily="34" charset="0"/>
              </a:rPr>
              <a:t> </a:t>
            </a:r>
            <a:r>
              <a:rPr lang="en-GB" sz="1400" b="1" dirty="0" err="1">
                <a:latin typeface="Arial" panose="020B0604020202020204" pitchFamily="34" charset="0"/>
                <a:ea typeface="Arial Unicode MS"/>
                <a:cs typeface="Arial" panose="020B0604020202020204" pitchFamily="34" charset="0"/>
              </a:rPr>
              <a:t>Sileni</a:t>
            </a:r>
            <a:r>
              <a:rPr lang="en-GB" sz="1400" b="1" dirty="0">
                <a:latin typeface="Arial" panose="020B0604020202020204" pitchFamily="34" charset="0"/>
                <a:ea typeface="Arial Unicode MS"/>
                <a:cs typeface="Arial" panose="020B0604020202020204" pitchFamily="34" charset="0"/>
              </a:rPr>
              <a:t> V, Del </a:t>
            </a:r>
            <a:r>
              <a:rPr lang="en-GB" sz="1400" b="1" dirty="0" err="1">
                <a:latin typeface="Arial" panose="020B0604020202020204" pitchFamily="34" charset="0"/>
                <a:ea typeface="Arial Unicode MS"/>
                <a:cs typeface="Arial" panose="020B0604020202020204" pitchFamily="34" charset="0"/>
              </a:rPr>
              <a:t>Vecchio</a:t>
            </a:r>
            <a:r>
              <a:rPr lang="en-GB" sz="1400" b="1" dirty="0">
                <a:latin typeface="Arial" panose="020B0604020202020204" pitchFamily="34" charset="0"/>
                <a:ea typeface="Arial Unicode MS"/>
                <a:cs typeface="Arial" panose="020B0604020202020204" pitchFamily="34" charset="0"/>
              </a:rPr>
              <a:t> M, De </a:t>
            </a:r>
            <a:r>
              <a:rPr lang="en-GB" sz="1400" b="1" dirty="0" err="1">
                <a:latin typeface="Arial" panose="020B0604020202020204" pitchFamily="34" charset="0"/>
                <a:ea typeface="Arial Unicode MS"/>
                <a:cs typeface="Arial" panose="020B0604020202020204" pitchFamily="34" charset="0"/>
              </a:rPr>
              <a:t>Placido</a:t>
            </a:r>
            <a:r>
              <a:rPr lang="en-GB" sz="1400" b="1" dirty="0">
                <a:latin typeface="Arial" panose="020B0604020202020204" pitchFamily="34" charset="0"/>
                <a:ea typeface="Arial Unicode MS"/>
                <a:cs typeface="Arial" panose="020B0604020202020204" pitchFamily="34" charset="0"/>
              </a:rPr>
              <a:t> S, </a:t>
            </a:r>
            <a:r>
              <a:rPr lang="en-GB" sz="1400" b="1" dirty="0" err="1">
                <a:latin typeface="Arial" panose="020B0604020202020204" pitchFamily="34" charset="0"/>
                <a:ea typeface="Arial Unicode MS"/>
                <a:cs typeface="Arial" panose="020B0604020202020204" pitchFamily="34" charset="0"/>
              </a:rPr>
              <a:t>Ferrucci</a:t>
            </a:r>
            <a:r>
              <a:rPr lang="en-GB" sz="1400" b="1" dirty="0">
                <a:latin typeface="Arial" panose="020B0604020202020204" pitchFamily="34" charset="0"/>
                <a:ea typeface="Arial Unicode MS"/>
                <a:cs typeface="Arial" panose="020B0604020202020204" pitchFamily="34" charset="0"/>
              </a:rPr>
              <a:t> PF, </a:t>
            </a:r>
            <a:r>
              <a:rPr lang="en-GB" sz="1400" b="1" dirty="0" err="1">
                <a:latin typeface="Arial" panose="020B0604020202020204" pitchFamily="34" charset="0"/>
                <a:ea typeface="Arial Unicode MS"/>
                <a:cs typeface="Arial" panose="020B0604020202020204" pitchFamily="34" charset="0"/>
              </a:rPr>
              <a:t>Ferraresi</a:t>
            </a:r>
            <a:r>
              <a:rPr lang="en-GB" sz="1400" b="1" dirty="0">
                <a:latin typeface="Arial" panose="020B0604020202020204" pitchFamily="34" charset="0"/>
                <a:ea typeface="Arial Unicode MS"/>
                <a:cs typeface="Arial" panose="020B0604020202020204" pitchFamily="34" charset="0"/>
              </a:rPr>
              <a:t> V, Fierro MT, </a:t>
            </a:r>
            <a:r>
              <a:rPr lang="en-GB" sz="1400" b="1" dirty="0" err="1">
                <a:latin typeface="Arial" panose="020B0604020202020204" pitchFamily="34" charset="0"/>
                <a:ea typeface="Arial Unicode MS"/>
                <a:cs typeface="Arial" panose="020B0604020202020204" pitchFamily="34" charset="0"/>
              </a:rPr>
              <a:t>Guida</a:t>
            </a:r>
            <a:r>
              <a:rPr lang="en-GB" sz="1400" b="1" dirty="0">
                <a:latin typeface="Arial" panose="020B0604020202020204" pitchFamily="34" charset="0"/>
                <a:ea typeface="Arial Unicode MS"/>
                <a:cs typeface="Arial" panose="020B0604020202020204" pitchFamily="34" charset="0"/>
              </a:rPr>
              <a:t> M, </a:t>
            </a:r>
            <a:r>
              <a:rPr lang="en-GB" sz="1400" b="1" dirty="0" err="1">
                <a:latin typeface="Arial" panose="020B0604020202020204" pitchFamily="34" charset="0"/>
                <a:ea typeface="Arial Unicode MS"/>
                <a:cs typeface="Arial" panose="020B0604020202020204" pitchFamily="34" charset="0"/>
              </a:rPr>
              <a:t>Guidoboni</a:t>
            </a:r>
            <a:r>
              <a:rPr lang="en-GB" sz="1400" b="1" dirty="0">
                <a:latin typeface="Arial" panose="020B0604020202020204" pitchFamily="34" charset="0"/>
                <a:ea typeface="Arial Unicode MS"/>
                <a:cs typeface="Arial" panose="020B0604020202020204" pitchFamily="34" charset="0"/>
              </a:rPr>
              <a:t> M, </a:t>
            </a:r>
            <a:r>
              <a:rPr lang="en-GB" sz="1400" b="1" dirty="0" err="1">
                <a:latin typeface="Arial" panose="020B0604020202020204" pitchFamily="34" charset="0"/>
                <a:ea typeface="Arial Unicode MS"/>
                <a:cs typeface="Arial" panose="020B0604020202020204" pitchFamily="34" charset="0"/>
              </a:rPr>
              <a:t>Maiello</a:t>
            </a:r>
            <a:r>
              <a:rPr lang="en-GB" sz="1400" b="1" dirty="0">
                <a:latin typeface="Arial" panose="020B0604020202020204" pitchFamily="34" charset="0"/>
                <a:ea typeface="Arial Unicode MS"/>
                <a:cs typeface="Arial" panose="020B0604020202020204" pitchFamily="34" charset="0"/>
              </a:rPr>
              <a:t> E, </a:t>
            </a:r>
            <a:r>
              <a:rPr lang="en-GB" sz="1400" b="1" dirty="0" err="1">
                <a:latin typeface="Arial" panose="020B0604020202020204" pitchFamily="34" charset="0"/>
                <a:ea typeface="Arial Unicode MS"/>
                <a:cs typeface="Arial" panose="020B0604020202020204" pitchFamily="34" charset="0"/>
              </a:rPr>
              <a:t>Mandalà</a:t>
            </a:r>
            <a:r>
              <a:rPr lang="en-GB" sz="1400" b="1" dirty="0">
                <a:latin typeface="Arial" panose="020B0604020202020204" pitchFamily="34" charset="0"/>
                <a:ea typeface="Arial Unicode MS"/>
                <a:cs typeface="Arial" panose="020B0604020202020204" pitchFamily="34" charset="0"/>
              </a:rPr>
              <a:t> M, </a:t>
            </a:r>
            <a:r>
              <a:rPr lang="en-GB" sz="1400" b="1" dirty="0" err="1">
                <a:latin typeface="Arial" panose="020B0604020202020204" pitchFamily="34" charset="0"/>
                <a:ea typeface="Arial Unicode MS"/>
                <a:cs typeface="Arial" panose="020B0604020202020204" pitchFamily="34" charset="0"/>
              </a:rPr>
              <a:t>Marchetti</a:t>
            </a:r>
            <a:r>
              <a:rPr lang="en-GB" sz="1400" b="1" dirty="0">
                <a:latin typeface="Arial" panose="020B0604020202020204" pitchFamily="34" charset="0"/>
                <a:ea typeface="Arial Unicode MS"/>
                <a:cs typeface="Arial" panose="020B0604020202020204" pitchFamily="34" charset="0"/>
              </a:rPr>
              <a:t> P, </a:t>
            </a:r>
            <a:r>
              <a:rPr lang="en-GB" sz="1400" b="1" dirty="0" err="1">
                <a:latin typeface="Arial" panose="020B0604020202020204" pitchFamily="34" charset="0"/>
                <a:ea typeface="Arial Unicode MS"/>
                <a:cs typeface="Arial" panose="020B0604020202020204" pitchFamily="34" charset="0"/>
              </a:rPr>
              <a:t>Minisini</a:t>
            </a:r>
            <a:r>
              <a:rPr lang="en-GB" sz="1400" b="1" dirty="0">
                <a:latin typeface="Arial" panose="020B0604020202020204" pitchFamily="34" charset="0"/>
                <a:ea typeface="Arial Unicode MS"/>
                <a:cs typeface="Arial" panose="020B0604020202020204" pitchFamily="34" charset="0"/>
              </a:rPr>
              <a:t> A, </a:t>
            </a:r>
            <a:r>
              <a:rPr lang="en-GB" sz="1400" b="1" dirty="0" err="1">
                <a:latin typeface="Arial" panose="020B0604020202020204" pitchFamily="34" charset="0"/>
                <a:ea typeface="Arial Unicode MS"/>
                <a:cs typeface="Arial" panose="020B0604020202020204" pitchFamily="34" charset="0"/>
              </a:rPr>
              <a:t>Queirolo</a:t>
            </a:r>
            <a:r>
              <a:rPr lang="en-GB" sz="1400" b="1" dirty="0">
                <a:latin typeface="Arial" panose="020B0604020202020204" pitchFamily="34" charset="0"/>
                <a:ea typeface="Arial Unicode MS"/>
                <a:cs typeface="Arial" panose="020B0604020202020204" pitchFamily="34" charset="0"/>
              </a:rPr>
              <a:t> P, </a:t>
            </a:r>
            <a:r>
              <a:rPr lang="en-GB" sz="1400" b="1" dirty="0" err="1">
                <a:latin typeface="Arial" panose="020B0604020202020204" pitchFamily="34" charset="0"/>
                <a:ea typeface="Arial Unicode MS"/>
                <a:cs typeface="Arial" panose="020B0604020202020204" pitchFamily="34" charset="0"/>
              </a:rPr>
              <a:t>Spagnolo</a:t>
            </a:r>
            <a:r>
              <a:rPr lang="en-GB" sz="1400" b="1" dirty="0">
                <a:latin typeface="Arial" panose="020B0604020202020204" pitchFamily="34" charset="0"/>
                <a:ea typeface="Arial Unicode MS"/>
                <a:cs typeface="Arial" panose="020B0604020202020204" pitchFamily="34" charset="0"/>
              </a:rPr>
              <a:t> F, </a:t>
            </a:r>
            <a:r>
              <a:rPr lang="en-GB" sz="1400" b="1" dirty="0" err="1">
                <a:latin typeface="Arial" panose="020B0604020202020204" pitchFamily="34" charset="0"/>
                <a:ea typeface="Arial Unicode MS"/>
                <a:cs typeface="Arial" panose="020B0604020202020204" pitchFamily="34" charset="0"/>
              </a:rPr>
              <a:t>Tucci</a:t>
            </a:r>
            <a:r>
              <a:rPr lang="en-GB" sz="1400" b="1" dirty="0">
                <a:latin typeface="Arial" panose="020B0604020202020204" pitchFamily="34" charset="0"/>
                <a:ea typeface="Arial Unicode MS"/>
                <a:cs typeface="Arial" panose="020B0604020202020204" pitchFamily="34" charset="0"/>
              </a:rPr>
              <a:t> M</a:t>
            </a:r>
            <a:endParaRPr lang="it-IT" sz="1400" b="1" dirty="0">
              <a:ea typeface="Arial Unicode MS"/>
            </a:endParaRPr>
          </a:p>
        </p:txBody>
      </p:sp>
    </p:spTree>
    <p:extLst>
      <p:ext uri="{BB962C8B-B14F-4D97-AF65-F5344CB8AC3E}">
        <p14:creationId xmlns:p14="http://schemas.microsoft.com/office/powerpoint/2010/main" val="319834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AD56E418-30B0-4846-8C8B-F17414D2AC07}"/>
              </a:ext>
            </a:extLst>
          </p:cNvPr>
          <p:cNvSpPr>
            <a:spLocks noGrp="1"/>
          </p:cNvSpPr>
          <p:nvPr>
            <p:ph type="title"/>
          </p:nvPr>
        </p:nvSpPr>
        <p:spPr/>
        <p:txBody>
          <a:bodyPr>
            <a:normAutofit/>
          </a:bodyPr>
          <a:lstStyle/>
          <a:p>
            <a:r>
              <a:rPr lang="en-US" sz="2800" dirty="0"/>
              <a:t>Sequential Combo Immuno- and Target Therapy (</a:t>
            </a:r>
            <a:r>
              <a:rPr lang="en-US" sz="2800" dirty="0" err="1"/>
              <a:t>Secombit</a:t>
            </a:r>
            <a:r>
              <a:rPr lang="en-US" sz="2800" dirty="0"/>
              <a:t>) Study: Study Design</a:t>
            </a:r>
            <a:endParaRPr lang="fr-FR" sz="2800" dirty="0"/>
          </a:p>
        </p:txBody>
      </p:sp>
      <p:sp>
        <p:nvSpPr>
          <p:cNvPr id="8" name="TextBox 32">
            <a:extLst>
              <a:ext uri="{FF2B5EF4-FFF2-40B4-BE49-F238E27FC236}">
                <a16:creationId xmlns:a16="http://schemas.microsoft.com/office/drawing/2014/main" id="{48445DED-99F2-420A-A452-749C7DB4D8C5}"/>
              </a:ext>
            </a:extLst>
          </p:cNvPr>
          <p:cNvSpPr txBox="1"/>
          <p:nvPr/>
        </p:nvSpPr>
        <p:spPr>
          <a:xfrm>
            <a:off x="9238425" y="2016208"/>
            <a:ext cx="2067751" cy="2492990"/>
          </a:xfrm>
          <a:prstGeom prst="rect">
            <a:avLst/>
          </a:prstGeom>
          <a:noFill/>
        </p:spPr>
        <p:txBody>
          <a:bodyPr wrap="square" rtlCol="0">
            <a:spAutoFit/>
          </a:bodyPr>
          <a:lstStyle/>
          <a:p>
            <a:pPr>
              <a:defRPr/>
            </a:pPr>
            <a:r>
              <a:rPr lang="en-GB" sz="1200" b="1" dirty="0">
                <a:solidFill>
                  <a:srgbClr val="58595B"/>
                </a:solidFill>
                <a:cs typeface="Arial" charset="0"/>
              </a:rPr>
              <a:t>P</a:t>
            </a:r>
            <a:r>
              <a:rPr lang="en-GB" sz="1200" b="1" dirty="0" err="1">
                <a:solidFill>
                  <a:srgbClr val="58595B"/>
                </a:solidFill>
                <a:cs typeface="Arial" charset="0"/>
              </a:rPr>
              <a:t>rimary</a:t>
            </a:r>
            <a:r>
              <a:rPr lang="en-GB" sz="1200" b="1" dirty="0">
                <a:solidFill>
                  <a:srgbClr val="58595B"/>
                </a:solidFill>
                <a:cs typeface="Arial" charset="0"/>
              </a:rPr>
              <a:t> endpoint: </a:t>
            </a:r>
          </a:p>
          <a:p>
            <a:pPr marL="171446" indent="-171446">
              <a:buFont typeface="Arial" panose="020B0604020202020204" pitchFamily="34" charset="0"/>
              <a:buChar char="•"/>
              <a:defRPr/>
            </a:pPr>
            <a:r>
              <a:rPr lang="en-GB" sz="1200" dirty="0">
                <a:solidFill>
                  <a:srgbClr val="58595B"/>
                </a:solidFill>
                <a:cs typeface="Arial" charset="0"/>
              </a:rPr>
              <a:t>OS</a:t>
            </a:r>
          </a:p>
          <a:p>
            <a:pPr>
              <a:defRPr/>
            </a:pPr>
            <a:endParaRPr lang="en-GB" sz="1200" dirty="0">
              <a:solidFill>
                <a:srgbClr val="58595B"/>
              </a:solidFill>
              <a:cs typeface="Arial" charset="0"/>
            </a:endParaRPr>
          </a:p>
          <a:p>
            <a:pPr>
              <a:defRPr/>
            </a:pPr>
            <a:r>
              <a:rPr lang="en-GB" sz="1200" b="1" dirty="0">
                <a:solidFill>
                  <a:srgbClr val="58595B"/>
                </a:solidFill>
                <a:cs typeface="Arial" charset="0"/>
              </a:rPr>
              <a:t>Secondary endpoints: </a:t>
            </a:r>
          </a:p>
          <a:p>
            <a:pPr marL="171446" indent="-171446">
              <a:buFont typeface="Arial" panose="020B0604020202020204" pitchFamily="34" charset="0"/>
              <a:buChar char="•"/>
              <a:defRPr/>
            </a:pPr>
            <a:r>
              <a:rPr lang="en-GB" sz="1200" dirty="0">
                <a:solidFill>
                  <a:srgbClr val="58595B"/>
                </a:solidFill>
                <a:cs typeface="Arial" charset="0"/>
              </a:rPr>
              <a:t>PFS </a:t>
            </a:r>
          </a:p>
          <a:p>
            <a:pPr marL="171446" indent="-171446">
              <a:buFont typeface="Arial" panose="020B0604020202020204" pitchFamily="34" charset="0"/>
              <a:buChar char="•"/>
              <a:defRPr/>
            </a:pPr>
            <a:r>
              <a:rPr lang="en-GB" sz="1200" dirty="0">
                <a:solidFill>
                  <a:srgbClr val="58595B"/>
                </a:solidFill>
                <a:cs typeface="Arial" charset="0"/>
              </a:rPr>
              <a:t>Total PFS</a:t>
            </a:r>
          </a:p>
          <a:p>
            <a:pPr marL="171446" indent="-171446">
              <a:buFont typeface="Arial" panose="020B0604020202020204" pitchFamily="34" charset="0"/>
              <a:buChar char="•"/>
              <a:defRPr/>
            </a:pPr>
            <a:r>
              <a:rPr lang="en-GB" sz="1200" dirty="0">
                <a:solidFill>
                  <a:srgbClr val="58595B"/>
                </a:solidFill>
                <a:cs typeface="Arial" charset="0"/>
              </a:rPr>
              <a:t>Time to second progression</a:t>
            </a:r>
          </a:p>
          <a:p>
            <a:pPr marL="171446" indent="-171446">
              <a:buFont typeface="Arial" panose="020B0604020202020204" pitchFamily="34" charset="0"/>
              <a:buChar char="•"/>
              <a:defRPr/>
            </a:pPr>
            <a:r>
              <a:rPr lang="en-GB" sz="1200" dirty="0">
                <a:solidFill>
                  <a:srgbClr val="58595B"/>
                </a:solidFill>
                <a:cs typeface="Arial" charset="0"/>
              </a:rPr>
              <a:t>% patients alive at 2–3 years</a:t>
            </a:r>
          </a:p>
          <a:p>
            <a:pPr marL="171446" indent="-171446">
              <a:buFont typeface="Arial" panose="020B0604020202020204" pitchFamily="34" charset="0"/>
              <a:buChar char="•"/>
              <a:defRPr/>
            </a:pPr>
            <a:r>
              <a:rPr lang="en-GB" sz="1200" dirty="0">
                <a:solidFill>
                  <a:srgbClr val="58595B"/>
                </a:solidFill>
                <a:cs typeface="Arial" charset="0"/>
              </a:rPr>
              <a:t>Best ORR</a:t>
            </a:r>
          </a:p>
          <a:p>
            <a:pPr marL="171446" indent="-171446">
              <a:buFont typeface="Arial" panose="020B0604020202020204" pitchFamily="34" charset="0"/>
              <a:buChar char="•"/>
              <a:defRPr/>
            </a:pPr>
            <a:r>
              <a:rPr lang="en-GB" sz="1200" dirty="0">
                <a:solidFill>
                  <a:srgbClr val="58595B"/>
                </a:solidFill>
                <a:cs typeface="Arial" charset="0"/>
              </a:rPr>
              <a:t>DOR</a:t>
            </a:r>
          </a:p>
          <a:p>
            <a:pPr>
              <a:defRPr/>
            </a:pPr>
            <a:endParaRPr lang="en-GB" sz="1200" dirty="0">
              <a:solidFill>
                <a:srgbClr val="58595B"/>
              </a:solidFill>
              <a:cs typeface="Arial" charset="0"/>
            </a:endParaRPr>
          </a:p>
        </p:txBody>
      </p:sp>
      <p:sp>
        <p:nvSpPr>
          <p:cNvPr id="9" name="TextBox 66">
            <a:extLst>
              <a:ext uri="{FF2B5EF4-FFF2-40B4-BE49-F238E27FC236}">
                <a16:creationId xmlns:a16="http://schemas.microsoft.com/office/drawing/2014/main" id="{095BC5B2-713E-43D3-B3D1-504A1089648F}"/>
              </a:ext>
            </a:extLst>
          </p:cNvPr>
          <p:cNvSpPr txBox="1">
            <a:spLocks noChangeArrowheads="1"/>
          </p:cNvSpPr>
          <p:nvPr/>
        </p:nvSpPr>
        <p:spPr bwMode="auto">
          <a:xfrm>
            <a:off x="803142" y="2560855"/>
            <a:ext cx="1855333" cy="1046440"/>
          </a:xfrm>
          <a:prstGeom prst="rect">
            <a:avLst/>
          </a:prstGeom>
          <a:solidFill>
            <a:srgbClr val="4F81BD"/>
          </a:solidFill>
          <a:ln w="9525">
            <a:noFill/>
            <a:miter lim="800000"/>
            <a:headEnd/>
            <a:tailEnd/>
          </a:ln>
        </p:spPr>
        <p:txBody>
          <a:bodyPr vert="horz" wrap="square" lIns="121920" tIns="60960" rIns="121920" bIns="60960" numCol="1" anchor="ctr" anchorCtr="0" compatLnSpc="1">
            <a:prstTxWarp prst="textNoShape">
              <a:avLst/>
            </a:prstTxWarp>
            <a:spAutoFit/>
          </a:bodyPr>
          <a:lstStyle/>
          <a:p>
            <a:pPr marL="171446" indent="-171446" defTabSz="914377">
              <a:buFont typeface="Arial" panose="020B0604020202020204" pitchFamily="34" charset="0"/>
              <a:buChar char="•"/>
              <a:defRPr/>
            </a:pPr>
            <a:r>
              <a:rPr lang="en-GB" sz="1200" dirty="0">
                <a:solidFill>
                  <a:srgbClr val="FFFFFF"/>
                </a:solidFill>
                <a:cs typeface="Arial" charset="0"/>
              </a:rPr>
              <a:t>Patients affected by metastatic melanoma BRAF V600 mutated</a:t>
            </a:r>
          </a:p>
          <a:p>
            <a:pPr marL="171446" indent="-171446" defTabSz="914377">
              <a:buFont typeface="Arial" panose="020B0604020202020204" pitchFamily="34" charset="0"/>
              <a:buChar char="•"/>
              <a:defRPr/>
            </a:pPr>
            <a:r>
              <a:rPr lang="en-GB" sz="1200" dirty="0">
                <a:solidFill>
                  <a:srgbClr val="FFFFFF"/>
                </a:solidFill>
                <a:cs typeface="Arial" charset="0"/>
              </a:rPr>
              <a:t>Sample size 230 pts</a:t>
            </a:r>
          </a:p>
        </p:txBody>
      </p:sp>
      <p:sp>
        <p:nvSpPr>
          <p:cNvPr id="10" name="TextBox 92">
            <a:extLst>
              <a:ext uri="{FF2B5EF4-FFF2-40B4-BE49-F238E27FC236}">
                <a16:creationId xmlns:a16="http://schemas.microsoft.com/office/drawing/2014/main" id="{55C1F402-BBA8-438A-A782-5DA6CB58B9A6}"/>
              </a:ext>
            </a:extLst>
          </p:cNvPr>
          <p:cNvSpPr txBox="1">
            <a:spLocks noChangeArrowheads="1"/>
          </p:cNvSpPr>
          <p:nvPr/>
        </p:nvSpPr>
        <p:spPr bwMode="auto">
          <a:xfrm>
            <a:off x="2991025" y="1805864"/>
            <a:ext cx="430887" cy="2523768"/>
          </a:xfrm>
          <a:prstGeom prst="rect">
            <a:avLst/>
          </a:prstGeom>
          <a:solidFill>
            <a:sysClr val="window" lastClr="FFFFFF"/>
          </a:solidFill>
          <a:ln w="9525">
            <a:noFill/>
            <a:miter lim="800000"/>
            <a:headEnd/>
            <a:tailEnd/>
          </a:ln>
        </p:spPr>
        <p:txBody>
          <a:bodyPr vert="horz" wrap="square" lIns="121920" tIns="60960" rIns="121920" bIns="60960" numCol="1" anchor="ctr" anchorCtr="1" compatLnSpc="1">
            <a:prstTxWarp prst="textNoShape">
              <a:avLst/>
            </a:prstTxWarp>
            <a:spAutoFit/>
          </a:bodyPr>
          <a:lstStyle/>
          <a:p>
            <a:pPr algn="ctr" defTabSz="914377" fontAlgn="base">
              <a:spcBef>
                <a:spcPct val="0"/>
              </a:spcBef>
              <a:spcAft>
                <a:spcPct val="0"/>
              </a:spcAft>
              <a:defRPr/>
            </a:pPr>
            <a:r>
              <a:rPr lang="en-US" sz="1200" b="1" dirty="0">
                <a:solidFill>
                  <a:srgbClr val="58595B"/>
                </a:solidFill>
                <a:ea typeface="Times New Roman" pitchFamily="18" charset="0"/>
                <a:cs typeface="Arial" pitchFamily="34" charset="0"/>
              </a:rPr>
              <a:t>RANDOM</a:t>
            </a:r>
          </a:p>
          <a:p>
            <a:pPr algn="ctr" defTabSz="914377" fontAlgn="base">
              <a:spcBef>
                <a:spcPct val="0"/>
              </a:spcBef>
              <a:spcAft>
                <a:spcPct val="0"/>
              </a:spcAft>
              <a:defRPr/>
            </a:pPr>
            <a:r>
              <a:rPr lang="en-US" sz="1200" b="1" dirty="0">
                <a:solidFill>
                  <a:srgbClr val="58595B"/>
                </a:solidFill>
                <a:ea typeface="Times New Roman" pitchFamily="18" charset="0"/>
                <a:cs typeface="Arial" pitchFamily="34" charset="0"/>
              </a:rPr>
              <a:t>I</a:t>
            </a:r>
          </a:p>
          <a:p>
            <a:pPr algn="ctr" defTabSz="914377" fontAlgn="base">
              <a:spcBef>
                <a:spcPct val="0"/>
              </a:spcBef>
              <a:spcAft>
                <a:spcPct val="0"/>
              </a:spcAft>
              <a:defRPr/>
            </a:pPr>
            <a:r>
              <a:rPr lang="en-US" sz="1200" b="1" dirty="0">
                <a:solidFill>
                  <a:srgbClr val="58595B"/>
                </a:solidFill>
                <a:ea typeface="Times New Roman" pitchFamily="18" charset="0"/>
                <a:cs typeface="Arial" pitchFamily="34" charset="0"/>
              </a:rPr>
              <a:t>SAT</a:t>
            </a:r>
          </a:p>
          <a:p>
            <a:pPr algn="ctr" defTabSz="914377" fontAlgn="base">
              <a:spcBef>
                <a:spcPct val="0"/>
              </a:spcBef>
              <a:spcAft>
                <a:spcPct val="0"/>
              </a:spcAft>
              <a:defRPr/>
            </a:pPr>
            <a:r>
              <a:rPr lang="en-US" sz="1200" b="1" dirty="0">
                <a:solidFill>
                  <a:srgbClr val="58595B"/>
                </a:solidFill>
                <a:ea typeface="Times New Roman" pitchFamily="18" charset="0"/>
                <a:cs typeface="Arial" pitchFamily="34" charset="0"/>
              </a:rPr>
              <a:t>I</a:t>
            </a:r>
          </a:p>
          <a:p>
            <a:pPr algn="ctr" defTabSz="914377" fontAlgn="base">
              <a:spcBef>
                <a:spcPct val="0"/>
              </a:spcBef>
              <a:spcAft>
                <a:spcPct val="0"/>
              </a:spcAft>
              <a:defRPr/>
            </a:pPr>
            <a:r>
              <a:rPr lang="en-US" sz="1200" b="1" dirty="0">
                <a:solidFill>
                  <a:srgbClr val="58595B"/>
                </a:solidFill>
                <a:ea typeface="Times New Roman" pitchFamily="18" charset="0"/>
                <a:cs typeface="Arial" pitchFamily="34" charset="0"/>
              </a:rPr>
              <a:t>ON</a:t>
            </a:r>
            <a:endParaRPr lang="en-US" sz="1200" dirty="0">
              <a:solidFill>
                <a:srgbClr val="58595B"/>
              </a:solidFill>
              <a:ea typeface="Times New Roman" pitchFamily="18" charset="0"/>
              <a:cs typeface="Arial" pitchFamily="34" charset="0"/>
            </a:endParaRPr>
          </a:p>
        </p:txBody>
      </p:sp>
      <p:sp>
        <p:nvSpPr>
          <p:cNvPr id="11" name="Right Arrow 1">
            <a:extLst>
              <a:ext uri="{FF2B5EF4-FFF2-40B4-BE49-F238E27FC236}">
                <a16:creationId xmlns:a16="http://schemas.microsoft.com/office/drawing/2014/main" id="{436A4A89-539C-4F9D-AA01-585B24D787F5}"/>
              </a:ext>
            </a:extLst>
          </p:cNvPr>
          <p:cNvSpPr/>
          <p:nvPr/>
        </p:nvSpPr>
        <p:spPr bwMode="auto">
          <a:xfrm>
            <a:off x="2709048" y="2986686"/>
            <a:ext cx="346755" cy="206883"/>
          </a:xfrm>
          <a:prstGeom prst="rightArrow">
            <a:avLst/>
          </a:prstGeom>
          <a:solidFill>
            <a:srgbClr val="1F497D">
              <a:lumMod val="60000"/>
              <a:lumOff val="40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defTabSz="914377" fontAlgn="base">
              <a:lnSpc>
                <a:spcPct val="90000"/>
              </a:lnSpc>
              <a:spcBef>
                <a:spcPct val="0"/>
              </a:spcBef>
              <a:spcAft>
                <a:spcPct val="30000"/>
              </a:spcAft>
              <a:buClr>
                <a:srgbClr val="954F72"/>
              </a:buClr>
              <a:defRPr/>
            </a:pPr>
            <a:endParaRPr lang="en-US" sz="1200" b="1">
              <a:solidFill>
                <a:srgbClr val="939598"/>
              </a:solidFill>
              <a:cs typeface="Arial" charset="0"/>
            </a:endParaRPr>
          </a:p>
        </p:txBody>
      </p:sp>
      <p:grpSp>
        <p:nvGrpSpPr>
          <p:cNvPr id="13" name="Group 37">
            <a:extLst>
              <a:ext uri="{FF2B5EF4-FFF2-40B4-BE49-F238E27FC236}">
                <a16:creationId xmlns:a16="http://schemas.microsoft.com/office/drawing/2014/main" id="{7DB14AAC-4E57-44DA-BB8A-E116D8A44DB6}"/>
              </a:ext>
            </a:extLst>
          </p:cNvPr>
          <p:cNvGrpSpPr/>
          <p:nvPr/>
        </p:nvGrpSpPr>
        <p:grpSpPr>
          <a:xfrm>
            <a:off x="3360603" y="1999216"/>
            <a:ext cx="294973" cy="2191932"/>
            <a:chOff x="3469231" y="3192589"/>
            <a:chExt cx="597641" cy="2191932"/>
          </a:xfrm>
        </p:grpSpPr>
        <p:sp>
          <p:nvSpPr>
            <p:cNvPr id="14" name="Right Arrow 33">
              <a:extLst>
                <a:ext uri="{FF2B5EF4-FFF2-40B4-BE49-F238E27FC236}">
                  <a16:creationId xmlns:a16="http://schemas.microsoft.com/office/drawing/2014/main" id="{48CC90EF-64BA-4EAD-A27D-D7DB3944AA3A}"/>
                </a:ext>
              </a:extLst>
            </p:cNvPr>
            <p:cNvSpPr/>
            <p:nvPr/>
          </p:nvSpPr>
          <p:spPr bwMode="auto">
            <a:xfrm rot="19607688">
              <a:off x="3492420" y="3192589"/>
              <a:ext cx="574452" cy="253062"/>
            </a:xfrm>
            <a:prstGeom prst="rightArrow">
              <a:avLst/>
            </a:prstGeom>
            <a:solidFill>
              <a:srgbClr val="1F497D">
                <a:lumMod val="60000"/>
                <a:lumOff val="40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defTabSz="914377" fontAlgn="base">
                <a:lnSpc>
                  <a:spcPct val="90000"/>
                </a:lnSpc>
                <a:spcBef>
                  <a:spcPct val="0"/>
                </a:spcBef>
                <a:spcAft>
                  <a:spcPct val="30000"/>
                </a:spcAft>
                <a:buClr>
                  <a:srgbClr val="954F72"/>
                </a:buClr>
                <a:defRPr/>
              </a:pPr>
              <a:endParaRPr lang="en-US" sz="1200" b="1">
                <a:solidFill>
                  <a:srgbClr val="939598"/>
                </a:solidFill>
                <a:cs typeface="Arial" charset="0"/>
              </a:endParaRPr>
            </a:p>
          </p:txBody>
        </p:sp>
        <p:sp>
          <p:nvSpPr>
            <p:cNvPr id="15" name="Right Arrow 36">
              <a:extLst>
                <a:ext uri="{FF2B5EF4-FFF2-40B4-BE49-F238E27FC236}">
                  <a16:creationId xmlns:a16="http://schemas.microsoft.com/office/drawing/2014/main" id="{9B15E89A-B7DB-4C05-BAAF-1D5E947EFFD5}"/>
                </a:ext>
              </a:extLst>
            </p:cNvPr>
            <p:cNvSpPr/>
            <p:nvPr/>
          </p:nvSpPr>
          <p:spPr bwMode="auto">
            <a:xfrm rot="2498433">
              <a:off x="3469231" y="5106187"/>
              <a:ext cx="563917" cy="278334"/>
            </a:xfrm>
            <a:prstGeom prst="rightArrow">
              <a:avLst/>
            </a:prstGeom>
            <a:solidFill>
              <a:srgbClr val="1F497D">
                <a:lumMod val="60000"/>
                <a:lumOff val="40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defTabSz="914377" fontAlgn="base">
                <a:lnSpc>
                  <a:spcPct val="90000"/>
                </a:lnSpc>
                <a:spcBef>
                  <a:spcPct val="0"/>
                </a:spcBef>
                <a:spcAft>
                  <a:spcPct val="30000"/>
                </a:spcAft>
                <a:buClr>
                  <a:srgbClr val="954F72"/>
                </a:buClr>
                <a:defRPr/>
              </a:pPr>
              <a:endParaRPr lang="en-US" sz="1200" b="1">
                <a:solidFill>
                  <a:srgbClr val="939598"/>
                </a:solidFill>
                <a:cs typeface="Arial" charset="0"/>
              </a:endParaRPr>
            </a:p>
          </p:txBody>
        </p:sp>
      </p:grpSp>
      <p:sp>
        <p:nvSpPr>
          <p:cNvPr id="16" name="Rectangle 40">
            <a:extLst>
              <a:ext uri="{FF2B5EF4-FFF2-40B4-BE49-F238E27FC236}">
                <a16:creationId xmlns:a16="http://schemas.microsoft.com/office/drawing/2014/main" id="{C2631754-EB83-4FBD-BDF9-85FDF0811974}"/>
              </a:ext>
            </a:extLst>
          </p:cNvPr>
          <p:cNvSpPr/>
          <p:nvPr/>
        </p:nvSpPr>
        <p:spPr bwMode="auto">
          <a:xfrm>
            <a:off x="3701357" y="2640824"/>
            <a:ext cx="2206503" cy="845219"/>
          </a:xfrm>
          <a:prstGeom prst="rect">
            <a:avLst/>
          </a:prstGeom>
          <a:solidFill>
            <a:srgbClr val="8064A2"/>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914377">
              <a:defRPr/>
            </a:pPr>
            <a:r>
              <a:rPr lang="en-GB" sz="1200" b="1" dirty="0">
                <a:solidFill>
                  <a:srgbClr val="FFFFFF"/>
                </a:solidFill>
                <a:cs typeface="Arial" charset="0"/>
              </a:rPr>
              <a:t>ARM B</a:t>
            </a:r>
          </a:p>
          <a:p>
            <a:pPr algn="ctr" defTabSz="914377">
              <a:defRPr/>
            </a:pPr>
            <a:r>
              <a:rPr lang="en-GB" sz="1200" b="1" dirty="0">
                <a:solidFill>
                  <a:srgbClr val="FFFFFF"/>
                </a:solidFill>
                <a:cs typeface="Arial" charset="0"/>
              </a:rPr>
              <a:t>Combo I</a:t>
            </a:r>
            <a:endParaRPr lang="en-GB" sz="1200" dirty="0">
              <a:solidFill>
                <a:srgbClr val="FFFFFF"/>
              </a:solidFill>
              <a:cs typeface="Arial" charset="0"/>
            </a:endParaRPr>
          </a:p>
          <a:p>
            <a:pPr algn="ctr" defTabSz="914377">
              <a:defRPr/>
            </a:pPr>
            <a:r>
              <a:rPr lang="en-GB" sz="1200" dirty="0">
                <a:solidFill>
                  <a:srgbClr val="FFFFFF"/>
                </a:solidFill>
                <a:cs typeface="Arial" charset="0"/>
              </a:rPr>
              <a:t>Ipilimumab 3 mg/kg</a:t>
            </a:r>
          </a:p>
          <a:p>
            <a:pPr algn="ctr" defTabSz="914377">
              <a:defRPr/>
            </a:pPr>
            <a:r>
              <a:rPr lang="en-GB" sz="1200" dirty="0" err="1">
                <a:solidFill>
                  <a:srgbClr val="FFFFFF"/>
                </a:solidFill>
                <a:cs typeface="Arial" charset="0"/>
              </a:rPr>
              <a:t>Nivolumab</a:t>
            </a:r>
            <a:r>
              <a:rPr lang="en-GB" sz="1200" dirty="0">
                <a:solidFill>
                  <a:srgbClr val="FFFFFF"/>
                </a:solidFill>
                <a:cs typeface="Arial" charset="0"/>
              </a:rPr>
              <a:t> 1 mg/kg</a:t>
            </a:r>
          </a:p>
        </p:txBody>
      </p:sp>
      <p:sp>
        <p:nvSpPr>
          <p:cNvPr id="17" name="Rectangle 41">
            <a:extLst>
              <a:ext uri="{FF2B5EF4-FFF2-40B4-BE49-F238E27FC236}">
                <a16:creationId xmlns:a16="http://schemas.microsoft.com/office/drawing/2014/main" id="{9D433B3F-B30F-4FB4-9B70-B878AD9A9422}"/>
              </a:ext>
            </a:extLst>
          </p:cNvPr>
          <p:cNvSpPr/>
          <p:nvPr/>
        </p:nvSpPr>
        <p:spPr bwMode="auto">
          <a:xfrm>
            <a:off x="3711330" y="1696785"/>
            <a:ext cx="2176151" cy="768399"/>
          </a:xfrm>
          <a:prstGeom prst="rect">
            <a:avLst/>
          </a:prstGeom>
          <a:solidFill>
            <a:srgbClr val="9BBB59"/>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914377">
              <a:defRPr/>
            </a:pPr>
            <a:r>
              <a:rPr lang="en-GB" sz="1200" b="1" dirty="0">
                <a:solidFill>
                  <a:srgbClr val="FFFFFF"/>
                </a:solidFill>
                <a:cs typeface="Arial" charset="0"/>
              </a:rPr>
              <a:t>ARM A</a:t>
            </a:r>
          </a:p>
          <a:p>
            <a:pPr algn="ctr" defTabSz="914377">
              <a:defRPr/>
            </a:pPr>
            <a:r>
              <a:rPr lang="en-GB" sz="1200" b="1" dirty="0">
                <a:solidFill>
                  <a:srgbClr val="FFFFFF"/>
                </a:solidFill>
                <a:cs typeface="Arial" charset="0"/>
              </a:rPr>
              <a:t>Combo T</a:t>
            </a:r>
          </a:p>
          <a:p>
            <a:pPr algn="ctr" defTabSz="914377">
              <a:defRPr/>
            </a:pPr>
            <a:r>
              <a:rPr lang="en-GB" sz="1200" dirty="0">
                <a:solidFill>
                  <a:srgbClr val="FFFFFF"/>
                </a:solidFill>
                <a:cs typeface="Arial" charset="0"/>
              </a:rPr>
              <a:t>Encorafenib 450 mg</a:t>
            </a:r>
          </a:p>
          <a:p>
            <a:pPr algn="ctr" defTabSz="914377">
              <a:defRPr/>
            </a:pPr>
            <a:r>
              <a:rPr lang="en-GB" sz="1200" dirty="0">
                <a:solidFill>
                  <a:srgbClr val="FFFFFF"/>
                </a:solidFill>
                <a:cs typeface="Arial" charset="0"/>
              </a:rPr>
              <a:t>Binimetinib 45 mg </a:t>
            </a:r>
          </a:p>
        </p:txBody>
      </p:sp>
      <p:sp>
        <p:nvSpPr>
          <p:cNvPr id="18" name="TextBox 43">
            <a:extLst>
              <a:ext uri="{FF2B5EF4-FFF2-40B4-BE49-F238E27FC236}">
                <a16:creationId xmlns:a16="http://schemas.microsoft.com/office/drawing/2014/main" id="{B7681116-4520-43E3-BF13-B781627E890F}"/>
              </a:ext>
            </a:extLst>
          </p:cNvPr>
          <p:cNvSpPr txBox="1"/>
          <p:nvPr/>
        </p:nvSpPr>
        <p:spPr>
          <a:xfrm>
            <a:off x="803142" y="3641587"/>
            <a:ext cx="2268991" cy="461665"/>
          </a:xfrm>
          <a:prstGeom prst="rect">
            <a:avLst/>
          </a:prstGeom>
          <a:noFill/>
        </p:spPr>
        <p:txBody>
          <a:bodyPr wrap="square" rtlCol="0">
            <a:spAutoFit/>
          </a:bodyPr>
          <a:lstStyle/>
          <a:p>
            <a:pPr marL="171446" indent="-171446">
              <a:buFont typeface="Arial" panose="020B0604020202020204" pitchFamily="34" charset="0"/>
              <a:buChar char="•"/>
              <a:defRPr/>
            </a:pPr>
            <a:r>
              <a:rPr lang="en-GB" sz="1200" dirty="0">
                <a:solidFill>
                  <a:srgbClr val="58595B"/>
                </a:solidFill>
                <a:cs typeface="Arial" charset="0"/>
              </a:rPr>
              <a:t>ECOG PS: 0 or 1</a:t>
            </a:r>
          </a:p>
          <a:p>
            <a:pPr marL="171446" indent="-171446">
              <a:buFont typeface="Arial" panose="020B0604020202020204" pitchFamily="34" charset="0"/>
              <a:buChar char="•"/>
              <a:defRPr/>
            </a:pPr>
            <a:r>
              <a:rPr lang="en-GB" sz="1200" dirty="0">
                <a:solidFill>
                  <a:srgbClr val="58595B"/>
                </a:solidFill>
                <a:cs typeface="Arial" charset="0"/>
              </a:rPr>
              <a:t>Treatment-naïve</a:t>
            </a:r>
          </a:p>
        </p:txBody>
      </p:sp>
      <p:sp>
        <p:nvSpPr>
          <p:cNvPr id="19" name="Rectangle 52">
            <a:extLst>
              <a:ext uri="{FF2B5EF4-FFF2-40B4-BE49-F238E27FC236}">
                <a16:creationId xmlns:a16="http://schemas.microsoft.com/office/drawing/2014/main" id="{FBA03DCF-6C0B-4A30-B9A4-1834888A1835}"/>
              </a:ext>
            </a:extLst>
          </p:cNvPr>
          <p:cNvSpPr/>
          <p:nvPr/>
        </p:nvSpPr>
        <p:spPr bwMode="auto">
          <a:xfrm>
            <a:off x="3701357" y="3664083"/>
            <a:ext cx="2206503" cy="845219"/>
          </a:xfrm>
          <a:prstGeom prst="rect">
            <a:avLst/>
          </a:prstGeom>
          <a:solidFill>
            <a:srgbClr val="4F81BD">
              <a:lumMod val="75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914377">
              <a:defRPr/>
            </a:pPr>
            <a:r>
              <a:rPr lang="en-GB" sz="1200" b="1" dirty="0">
                <a:solidFill>
                  <a:srgbClr val="FFFFFF"/>
                </a:solidFill>
                <a:cs typeface="Arial" charset="0"/>
              </a:rPr>
              <a:t>ARM C</a:t>
            </a:r>
          </a:p>
          <a:p>
            <a:pPr algn="ctr" defTabSz="914377">
              <a:defRPr/>
            </a:pPr>
            <a:r>
              <a:rPr lang="en-GB" sz="1200" b="1" dirty="0">
                <a:solidFill>
                  <a:srgbClr val="FFFFFF"/>
                </a:solidFill>
                <a:cs typeface="Arial" charset="0"/>
              </a:rPr>
              <a:t>Sandwich</a:t>
            </a:r>
            <a:endParaRPr lang="en-GB" sz="1200" dirty="0">
              <a:solidFill>
                <a:srgbClr val="FFFFFF"/>
              </a:solidFill>
              <a:cs typeface="Arial" charset="0"/>
            </a:endParaRPr>
          </a:p>
          <a:p>
            <a:pPr algn="ctr" defTabSz="914377">
              <a:defRPr/>
            </a:pPr>
            <a:r>
              <a:rPr lang="en-GB" sz="1200" dirty="0">
                <a:solidFill>
                  <a:srgbClr val="FFFFFF"/>
                </a:solidFill>
                <a:cs typeface="Arial" charset="0"/>
              </a:rPr>
              <a:t>Encorafenib 450 mg</a:t>
            </a:r>
          </a:p>
          <a:p>
            <a:pPr algn="ctr" defTabSz="914377">
              <a:defRPr/>
            </a:pPr>
            <a:r>
              <a:rPr lang="en-GB" sz="1200" dirty="0">
                <a:solidFill>
                  <a:srgbClr val="FFFFFF"/>
                </a:solidFill>
                <a:cs typeface="Arial" charset="0"/>
              </a:rPr>
              <a:t>Binimetinib 45 mg  </a:t>
            </a:r>
            <a:r>
              <a:rPr lang="en-GB" sz="1000" dirty="0">
                <a:solidFill>
                  <a:srgbClr val="FFFFFF"/>
                </a:solidFill>
                <a:cs typeface="Arial" charset="0"/>
              </a:rPr>
              <a:t>for 8 weeks</a:t>
            </a:r>
          </a:p>
        </p:txBody>
      </p:sp>
      <p:sp>
        <p:nvSpPr>
          <p:cNvPr id="20" name="Right Arrow 1">
            <a:extLst>
              <a:ext uri="{FF2B5EF4-FFF2-40B4-BE49-F238E27FC236}">
                <a16:creationId xmlns:a16="http://schemas.microsoft.com/office/drawing/2014/main" id="{46090FFE-B64F-4408-AA2E-C536291DD5E2}"/>
              </a:ext>
            </a:extLst>
          </p:cNvPr>
          <p:cNvSpPr/>
          <p:nvPr/>
        </p:nvSpPr>
        <p:spPr bwMode="auto">
          <a:xfrm>
            <a:off x="3360605" y="2948642"/>
            <a:ext cx="272143" cy="266700"/>
          </a:xfrm>
          <a:prstGeom prst="rightArrow">
            <a:avLst/>
          </a:prstGeom>
          <a:solidFill>
            <a:srgbClr val="1F497D">
              <a:lumMod val="60000"/>
              <a:lumOff val="40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defTabSz="914377" fontAlgn="base">
              <a:lnSpc>
                <a:spcPct val="90000"/>
              </a:lnSpc>
              <a:spcBef>
                <a:spcPct val="0"/>
              </a:spcBef>
              <a:spcAft>
                <a:spcPct val="30000"/>
              </a:spcAft>
              <a:buClr>
                <a:srgbClr val="954F72"/>
              </a:buClr>
              <a:defRPr/>
            </a:pPr>
            <a:endParaRPr lang="en-US" sz="1200" b="1">
              <a:solidFill>
                <a:srgbClr val="939598"/>
              </a:solidFill>
              <a:cs typeface="Arial" charset="0"/>
            </a:endParaRPr>
          </a:p>
        </p:txBody>
      </p:sp>
      <p:sp>
        <p:nvSpPr>
          <p:cNvPr id="21" name="Right Arrow 1">
            <a:extLst>
              <a:ext uri="{FF2B5EF4-FFF2-40B4-BE49-F238E27FC236}">
                <a16:creationId xmlns:a16="http://schemas.microsoft.com/office/drawing/2014/main" id="{2AC25A6C-3EBE-4B87-97D2-5E422E827347}"/>
              </a:ext>
            </a:extLst>
          </p:cNvPr>
          <p:cNvSpPr/>
          <p:nvPr/>
        </p:nvSpPr>
        <p:spPr bwMode="auto">
          <a:xfrm>
            <a:off x="6103805" y="2948642"/>
            <a:ext cx="272143" cy="266700"/>
          </a:xfrm>
          <a:prstGeom prst="rightArrow">
            <a:avLst/>
          </a:prstGeom>
          <a:solidFill>
            <a:srgbClr val="1F497D">
              <a:lumMod val="60000"/>
              <a:lumOff val="40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defTabSz="914377" fontAlgn="base">
              <a:lnSpc>
                <a:spcPct val="90000"/>
              </a:lnSpc>
              <a:spcBef>
                <a:spcPct val="0"/>
              </a:spcBef>
              <a:spcAft>
                <a:spcPct val="30000"/>
              </a:spcAft>
              <a:buClr>
                <a:srgbClr val="954F72"/>
              </a:buClr>
              <a:defRPr/>
            </a:pPr>
            <a:endParaRPr lang="en-US" sz="1200" b="1">
              <a:solidFill>
                <a:srgbClr val="939598"/>
              </a:solidFill>
              <a:cs typeface="Arial" charset="0"/>
            </a:endParaRPr>
          </a:p>
        </p:txBody>
      </p:sp>
      <p:sp>
        <p:nvSpPr>
          <p:cNvPr id="22" name="Right Arrow 1">
            <a:extLst>
              <a:ext uri="{FF2B5EF4-FFF2-40B4-BE49-F238E27FC236}">
                <a16:creationId xmlns:a16="http://schemas.microsoft.com/office/drawing/2014/main" id="{C8750324-D2D6-4BCC-B966-A50B0435F976}"/>
              </a:ext>
            </a:extLst>
          </p:cNvPr>
          <p:cNvSpPr/>
          <p:nvPr/>
        </p:nvSpPr>
        <p:spPr bwMode="auto">
          <a:xfrm>
            <a:off x="6103805" y="3971898"/>
            <a:ext cx="272143" cy="266700"/>
          </a:xfrm>
          <a:prstGeom prst="rightArrow">
            <a:avLst/>
          </a:prstGeom>
          <a:solidFill>
            <a:srgbClr val="1F497D">
              <a:lumMod val="60000"/>
              <a:lumOff val="40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defTabSz="914377" fontAlgn="base">
              <a:lnSpc>
                <a:spcPct val="90000"/>
              </a:lnSpc>
              <a:spcBef>
                <a:spcPct val="0"/>
              </a:spcBef>
              <a:spcAft>
                <a:spcPct val="30000"/>
              </a:spcAft>
              <a:buClr>
                <a:srgbClr val="954F72"/>
              </a:buClr>
              <a:defRPr/>
            </a:pPr>
            <a:endParaRPr lang="en-US" sz="1200" b="1">
              <a:solidFill>
                <a:srgbClr val="939598"/>
              </a:solidFill>
              <a:cs typeface="Arial" charset="0"/>
            </a:endParaRPr>
          </a:p>
        </p:txBody>
      </p:sp>
      <p:sp>
        <p:nvSpPr>
          <p:cNvPr id="23" name="Right Arrow 1">
            <a:extLst>
              <a:ext uri="{FF2B5EF4-FFF2-40B4-BE49-F238E27FC236}">
                <a16:creationId xmlns:a16="http://schemas.microsoft.com/office/drawing/2014/main" id="{86E650E9-82DD-45B0-BD75-99BF48467180}"/>
              </a:ext>
            </a:extLst>
          </p:cNvPr>
          <p:cNvSpPr/>
          <p:nvPr/>
        </p:nvSpPr>
        <p:spPr bwMode="auto">
          <a:xfrm>
            <a:off x="6103805" y="1952598"/>
            <a:ext cx="272143" cy="266700"/>
          </a:xfrm>
          <a:prstGeom prst="rightArrow">
            <a:avLst/>
          </a:prstGeom>
          <a:solidFill>
            <a:srgbClr val="1F497D">
              <a:lumMod val="60000"/>
              <a:lumOff val="40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defTabSz="914377" fontAlgn="base">
              <a:lnSpc>
                <a:spcPct val="90000"/>
              </a:lnSpc>
              <a:spcBef>
                <a:spcPct val="0"/>
              </a:spcBef>
              <a:spcAft>
                <a:spcPct val="30000"/>
              </a:spcAft>
              <a:buClr>
                <a:srgbClr val="954F72"/>
              </a:buClr>
              <a:defRPr/>
            </a:pPr>
            <a:endParaRPr lang="en-US" sz="1200" b="1">
              <a:solidFill>
                <a:srgbClr val="939598"/>
              </a:solidFill>
              <a:cs typeface="Arial" charset="0"/>
            </a:endParaRPr>
          </a:p>
        </p:txBody>
      </p:sp>
      <p:sp>
        <p:nvSpPr>
          <p:cNvPr id="24" name="Rectangle 63">
            <a:extLst>
              <a:ext uri="{FF2B5EF4-FFF2-40B4-BE49-F238E27FC236}">
                <a16:creationId xmlns:a16="http://schemas.microsoft.com/office/drawing/2014/main" id="{6F7FE51E-148D-421D-968E-F4E138F550A1}"/>
              </a:ext>
            </a:extLst>
          </p:cNvPr>
          <p:cNvSpPr/>
          <p:nvPr/>
        </p:nvSpPr>
        <p:spPr bwMode="auto">
          <a:xfrm>
            <a:off x="6470657" y="2640824"/>
            <a:ext cx="858511" cy="845219"/>
          </a:xfrm>
          <a:prstGeom prst="rect">
            <a:avLst/>
          </a:prstGeom>
          <a:solidFill>
            <a:srgbClr val="EEECE1">
              <a:lumMod val="95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914377">
              <a:defRPr/>
            </a:pPr>
            <a:r>
              <a:rPr lang="en-GB" sz="1200" b="1" dirty="0">
                <a:solidFill>
                  <a:srgbClr val="58595B"/>
                </a:solidFill>
                <a:cs typeface="Arial" charset="0"/>
              </a:rPr>
              <a:t>PD</a:t>
            </a:r>
          </a:p>
        </p:txBody>
      </p:sp>
      <p:sp>
        <p:nvSpPr>
          <p:cNvPr id="25" name="Rectangle 64">
            <a:extLst>
              <a:ext uri="{FF2B5EF4-FFF2-40B4-BE49-F238E27FC236}">
                <a16:creationId xmlns:a16="http://schemas.microsoft.com/office/drawing/2014/main" id="{DB425894-FAFA-4F78-A4CB-FE0502FF0534}"/>
              </a:ext>
            </a:extLst>
          </p:cNvPr>
          <p:cNvSpPr/>
          <p:nvPr/>
        </p:nvSpPr>
        <p:spPr bwMode="auto">
          <a:xfrm>
            <a:off x="6476305" y="1696785"/>
            <a:ext cx="846700" cy="768399"/>
          </a:xfrm>
          <a:prstGeom prst="rect">
            <a:avLst/>
          </a:prstGeom>
          <a:solidFill>
            <a:srgbClr val="EEECE1">
              <a:lumMod val="95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914377">
              <a:defRPr/>
            </a:pPr>
            <a:r>
              <a:rPr lang="en-GB" sz="1200" b="1" dirty="0">
                <a:solidFill>
                  <a:srgbClr val="58595B"/>
                </a:solidFill>
                <a:cs typeface="Arial" charset="0"/>
              </a:rPr>
              <a:t>PD</a:t>
            </a:r>
          </a:p>
        </p:txBody>
      </p:sp>
      <p:sp>
        <p:nvSpPr>
          <p:cNvPr id="26" name="Rectangle 65">
            <a:extLst>
              <a:ext uri="{FF2B5EF4-FFF2-40B4-BE49-F238E27FC236}">
                <a16:creationId xmlns:a16="http://schemas.microsoft.com/office/drawing/2014/main" id="{E149EB1A-885A-4B3F-8FB4-6F6938ECA151}"/>
              </a:ext>
            </a:extLst>
          </p:cNvPr>
          <p:cNvSpPr/>
          <p:nvPr/>
        </p:nvSpPr>
        <p:spPr bwMode="auto">
          <a:xfrm>
            <a:off x="6470657" y="3664083"/>
            <a:ext cx="858511" cy="845219"/>
          </a:xfrm>
          <a:prstGeom prst="rect">
            <a:avLst/>
          </a:prstGeom>
          <a:solidFill>
            <a:srgbClr val="EEECE1">
              <a:lumMod val="95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914377">
              <a:defRPr/>
            </a:pPr>
            <a:r>
              <a:rPr lang="en-GB" sz="1200" b="1" dirty="0">
                <a:solidFill>
                  <a:srgbClr val="58595B"/>
                </a:solidFill>
                <a:cs typeface="Arial" charset="0"/>
              </a:rPr>
              <a:t>ipi/</a:t>
            </a:r>
            <a:r>
              <a:rPr lang="en-GB" sz="1200" b="1" dirty="0" err="1">
                <a:solidFill>
                  <a:srgbClr val="58595B"/>
                </a:solidFill>
                <a:cs typeface="Arial" charset="0"/>
              </a:rPr>
              <a:t>nivo</a:t>
            </a:r>
            <a:br>
              <a:rPr lang="en-GB" sz="1200" b="1" dirty="0">
                <a:solidFill>
                  <a:srgbClr val="58595B"/>
                </a:solidFill>
                <a:cs typeface="Arial" charset="0"/>
              </a:rPr>
            </a:br>
            <a:r>
              <a:rPr lang="en-GB" sz="1200" b="1" dirty="0">
                <a:solidFill>
                  <a:srgbClr val="58595B"/>
                </a:solidFill>
                <a:cs typeface="Arial" charset="0"/>
              </a:rPr>
              <a:t>until PD</a:t>
            </a:r>
          </a:p>
        </p:txBody>
      </p:sp>
      <p:sp>
        <p:nvSpPr>
          <p:cNvPr id="27" name="Right Arrow 1">
            <a:extLst>
              <a:ext uri="{FF2B5EF4-FFF2-40B4-BE49-F238E27FC236}">
                <a16:creationId xmlns:a16="http://schemas.microsoft.com/office/drawing/2014/main" id="{5BA62DCC-D7EC-4B22-BCC6-71B0D5346307}"/>
              </a:ext>
            </a:extLst>
          </p:cNvPr>
          <p:cNvSpPr/>
          <p:nvPr/>
        </p:nvSpPr>
        <p:spPr bwMode="auto">
          <a:xfrm>
            <a:off x="7491733" y="2948642"/>
            <a:ext cx="272143" cy="266700"/>
          </a:xfrm>
          <a:prstGeom prst="rightArrow">
            <a:avLst/>
          </a:prstGeom>
          <a:solidFill>
            <a:srgbClr val="1F497D">
              <a:lumMod val="60000"/>
              <a:lumOff val="40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defTabSz="914377" fontAlgn="base">
              <a:lnSpc>
                <a:spcPct val="90000"/>
              </a:lnSpc>
              <a:spcBef>
                <a:spcPct val="0"/>
              </a:spcBef>
              <a:spcAft>
                <a:spcPct val="30000"/>
              </a:spcAft>
              <a:buClr>
                <a:srgbClr val="954F72"/>
              </a:buClr>
              <a:defRPr/>
            </a:pPr>
            <a:endParaRPr lang="en-US" sz="1200" b="1">
              <a:solidFill>
                <a:srgbClr val="939598"/>
              </a:solidFill>
              <a:cs typeface="Arial" charset="0"/>
            </a:endParaRPr>
          </a:p>
        </p:txBody>
      </p:sp>
      <p:sp>
        <p:nvSpPr>
          <p:cNvPr id="28" name="Right Arrow 1">
            <a:extLst>
              <a:ext uri="{FF2B5EF4-FFF2-40B4-BE49-F238E27FC236}">
                <a16:creationId xmlns:a16="http://schemas.microsoft.com/office/drawing/2014/main" id="{C7B3E0AC-C8F3-424F-9ED9-C9FB77020192}"/>
              </a:ext>
            </a:extLst>
          </p:cNvPr>
          <p:cNvSpPr/>
          <p:nvPr/>
        </p:nvSpPr>
        <p:spPr bwMode="auto">
          <a:xfrm>
            <a:off x="7491733" y="3971898"/>
            <a:ext cx="272143" cy="266700"/>
          </a:xfrm>
          <a:prstGeom prst="rightArrow">
            <a:avLst/>
          </a:prstGeom>
          <a:solidFill>
            <a:srgbClr val="1F497D">
              <a:lumMod val="60000"/>
              <a:lumOff val="40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defTabSz="914377" fontAlgn="base">
              <a:lnSpc>
                <a:spcPct val="90000"/>
              </a:lnSpc>
              <a:spcBef>
                <a:spcPct val="0"/>
              </a:spcBef>
              <a:spcAft>
                <a:spcPct val="30000"/>
              </a:spcAft>
              <a:buClr>
                <a:srgbClr val="954F72"/>
              </a:buClr>
              <a:defRPr/>
            </a:pPr>
            <a:endParaRPr lang="en-US" sz="1200" b="1">
              <a:solidFill>
                <a:srgbClr val="939598"/>
              </a:solidFill>
              <a:cs typeface="Arial" charset="0"/>
            </a:endParaRPr>
          </a:p>
        </p:txBody>
      </p:sp>
      <p:sp>
        <p:nvSpPr>
          <p:cNvPr id="29" name="Right Arrow 1">
            <a:extLst>
              <a:ext uri="{FF2B5EF4-FFF2-40B4-BE49-F238E27FC236}">
                <a16:creationId xmlns:a16="http://schemas.microsoft.com/office/drawing/2014/main" id="{44213668-C4E8-4492-9CD4-513AFB4D364C}"/>
              </a:ext>
            </a:extLst>
          </p:cNvPr>
          <p:cNvSpPr/>
          <p:nvPr/>
        </p:nvSpPr>
        <p:spPr bwMode="auto">
          <a:xfrm>
            <a:off x="7491733" y="1952598"/>
            <a:ext cx="272143" cy="266700"/>
          </a:xfrm>
          <a:prstGeom prst="rightArrow">
            <a:avLst/>
          </a:prstGeom>
          <a:solidFill>
            <a:srgbClr val="1F497D">
              <a:lumMod val="60000"/>
              <a:lumOff val="40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defTabSz="914377" fontAlgn="base">
              <a:lnSpc>
                <a:spcPct val="90000"/>
              </a:lnSpc>
              <a:spcBef>
                <a:spcPct val="0"/>
              </a:spcBef>
              <a:spcAft>
                <a:spcPct val="30000"/>
              </a:spcAft>
              <a:buClr>
                <a:srgbClr val="954F72"/>
              </a:buClr>
              <a:defRPr/>
            </a:pPr>
            <a:endParaRPr lang="en-US" sz="1200" b="1">
              <a:solidFill>
                <a:srgbClr val="939598"/>
              </a:solidFill>
              <a:cs typeface="Arial" charset="0"/>
            </a:endParaRPr>
          </a:p>
        </p:txBody>
      </p:sp>
      <p:sp>
        <p:nvSpPr>
          <p:cNvPr id="30" name="Rectangle 69">
            <a:extLst>
              <a:ext uri="{FF2B5EF4-FFF2-40B4-BE49-F238E27FC236}">
                <a16:creationId xmlns:a16="http://schemas.microsoft.com/office/drawing/2014/main" id="{21FC910E-5F4B-4D7E-819E-39DB4ED0D4DA}"/>
              </a:ext>
            </a:extLst>
          </p:cNvPr>
          <p:cNvSpPr/>
          <p:nvPr/>
        </p:nvSpPr>
        <p:spPr bwMode="auto">
          <a:xfrm>
            <a:off x="7907571" y="2640824"/>
            <a:ext cx="963367" cy="845219"/>
          </a:xfrm>
          <a:prstGeom prst="rect">
            <a:avLst/>
          </a:prstGeom>
          <a:solidFill>
            <a:srgbClr val="EEECE1">
              <a:lumMod val="95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914377">
              <a:defRPr/>
            </a:pPr>
            <a:r>
              <a:rPr lang="en-GB" sz="1200" b="1" dirty="0" err="1">
                <a:solidFill>
                  <a:srgbClr val="58595B"/>
                </a:solidFill>
                <a:cs typeface="Arial" charset="0"/>
              </a:rPr>
              <a:t>enco</a:t>
            </a:r>
            <a:r>
              <a:rPr lang="en-GB" sz="1200" b="1" dirty="0">
                <a:solidFill>
                  <a:srgbClr val="58595B"/>
                </a:solidFill>
                <a:cs typeface="Arial" charset="0"/>
              </a:rPr>
              <a:t>/</a:t>
            </a:r>
            <a:r>
              <a:rPr lang="en-GB" sz="1200" b="1" dirty="0" err="1">
                <a:solidFill>
                  <a:srgbClr val="58595B"/>
                </a:solidFill>
                <a:cs typeface="Arial" charset="0"/>
              </a:rPr>
              <a:t>bini</a:t>
            </a:r>
            <a:r>
              <a:rPr lang="en-GB" sz="1200" b="1" dirty="0">
                <a:solidFill>
                  <a:srgbClr val="58595B"/>
                </a:solidFill>
                <a:cs typeface="Arial" charset="0"/>
              </a:rPr>
              <a:t> until PD</a:t>
            </a:r>
          </a:p>
        </p:txBody>
      </p:sp>
      <p:sp>
        <p:nvSpPr>
          <p:cNvPr id="31" name="Rectangle 70">
            <a:extLst>
              <a:ext uri="{FF2B5EF4-FFF2-40B4-BE49-F238E27FC236}">
                <a16:creationId xmlns:a16="http://schemas.microsoft.com/office/drawing/2014/main" id="{F78A9F15-7697-4C73-AF94-00DCF77D23F0}"/>
              </a:ext>
            </a:extLst>
          </p:cNvPr>
          <p:cNvSpPr/>
          <p:nvPr/>
        </p:nvSpPr>
        <p:spPr bwMode="auto">
          <a:xfrm>
            <a:off x="7913217" y="1696785"/>
            <a:ext cx="950115" cy="768399"/>
          </a:xfrm>
          <a:prstGeom prst="rect">
            <a:avLst/>
          </a:prstGeom>
          <a:solidFill>
            <a:srgbClr val="EEECE1">
              <a:lumMod val="95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914377">
              <a:defRPr/>
            </a:pPr>
            <a:r>
              <a:rPr lang="en-GB" sz="1200" b="1" dirty="0" err="1">
                <a:solidFill>
                  <a:srgbClr val="58595B"/>
                </a:solidFill>
                <a:cs typeface="Arial" charset="0"/>
              </a:rPr>
              <a:t>i</a:t>
            </a:r>
            <a:r>
              <a:rPr lang="en-GB" sz="1200" b="1" dirty="0">
                <a:solidFill>
                  <a:srgbClr val="58595B"/>
                </a:solidFill>
                <a:cs typeface="Arial" charset="0"/>
              </a:rPr>
              <a:t>pi/</a:t>
            </a:r>
            <a:r>
              <a:rPr lang="en-GB" sz="1200" b="1" dirty="0" err="1">
                <a:solidFill>
                  <a:srgbClr val="58595B"/>
                </a:solidFill>
                <a:cs typeface="Arial" charset="0"/>
              </a:rPr>
              <a:t>nivo</a:t>
            </a:r>
            <a:endParaRPr lang="en-GB" sz="1200" b="1" dirty="0">
              <a:solidFill>
                <a:srgbClr val="58595B"/>
              </a:solidFill>
              <a:cs typeface="Arial" charset="0"/>
            </a:endParaRPr>
          </a:p>
          <a:p>
            <a:pPr algn="ctr" defTabSz="914377">
              <a:defRPr/>
            </a:pPr>
            <a:r>
              <a:rPr lang="en-GB" sz="1200" b="1" dirty="0">
                <a:solidFill>
                  <a:srgbClr val="58595B"/>
                </a:solidFill>
                <a:cs typeface="Arial" charset="0"/>
              </a:rPr>
              <a:t>until PD</a:t>
            </a:r>
          </a:p>
        </p:txBody>
      </p:sp>
      <p:sp>
        <p:nvSpPr>
          <p:cNvPr id="32" name="Rectangle 71">
            <a:extLst>
              <a:ext uri="{FF2B5EF4-FFF2-40B4-BE49-F238E27FC236}">
                <a16:creationId xmlns:a16="http://schemas.microsoft.com/office/drawing/2014/main" id="{0445F739-E470-4C5F-8D75-16E5A9753964}"/>
              </a:ext>
            </a:extLst>
          </p:cNvPr>
          <p:cNvSpPr/>
          <p:nvPr/>
        </p:nvSpPr>
        <p:spPr bwMode="auto">
          <a:xfrm>
            <a:off x="7907571" y="3664083"/>
            <a:ext cx="963367" cy="845219"/>
          </a:xfrm>
          <a:prstGeom prst="rect">
            <a:avLst/>
          </a:prstGeom>
          <a:solidFill>
            <a:srgbClr val="EEECE1">
              <a:lumMod val="95000"/>
            </a:srgbClr>
          </a:solidFill>
          <a:ln w="1905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914377">
              <a:defRPr/>
            </a:pPr>
            <a:r>
              <a:rPr lang="en-GB" sz="1200" b="1" dirty="0">
                <a:solidFill>
                  <a:srgbClr val="58595B"/>
                </a:solidFill>
                <a:cs typeface="Arial" charset="0"/>
              </a:rPr>
              <a:t>e</a:t>
            </a:r>
            <a:r>
              <a:rPr lang="en-GB" sz="1200" b="1" dirty="0" err="1">
                <a:solidFill>
                  <a:srgbClr val="58595B"/>
                </a:solidFill>
                <a:cs typeface="Arial" charset="0"/>
              </a:rPr>
              <a:t>nco</a:t>
            </a:r>
            <a:r>
              <a:rPr lang="en-GB" sz="1200" b="1" dirty="0">
                <a:solidFill>
                  <a:srgbClr val="58595B"/>
                </a:solidFill>
                <a:cs typeface="Arial" charset="0"/>
              </a:rPr>
              <a:t>/</a:t>
            </a:r>
            <a:r>
              <a:rPr lang="en-GB" sz="1200" b="1" dirty="0" err="1">
                <a:solidFill>
                  <a:srgbClr val="58595B"/>
                </a:solidFill>
                <a:cs typeface="Arial" charset="0"/>
              </a:rPr>
              <a:t>bini</a:t>
            </a:r>
            <a:r>
              <a:rPr lang="en-GB" sz="1200" b="1" dirty="0">
                <a:solidFill>
                  <a:srgbClr val="58595B"/>
                </a:solidFill>
                <a:cs typeface="Arial" charset="0"/>
              </a:rPr>
              <a:t> until PD</a:t>
            </a:r>
          </a:p>
        </p:txBody>
      </p:sp>
      <p:sp>
        <p:nvSpPr>
          <p:cNvPr id="33" name="text 1">
            <a:extLst>
              <a:ext uri="{FF2B5EF4-FFF2-40B4-BE49-F238E27FC236}">
                <a16:creationId xmlns:a16="http://schemas.microsoft.com/office/drawing/2014/main" id="{F31A5C3B-4310-443B-ABC5-D8C7FF1141F3}"/>
              </a:ext>
            </a:extLst>
          </p:cNvPr>
          <p:cNvSpPr txBox="1"/>
          <p:nvPr/>
        </p:nvSpPr>
        <p:spPr>
          <a:xfrm>
            <a:off x="803142" y="4821068"/>
            <a:ext cx="2151679" cy="861774"/>
          </a:xfrm>
          <a:prstGeom prst="rect">
            <a:avLst/>
          </a:prstGeom>
          <a:noFill/>
        </p:spPr>
        <p:txBody>
          <a:bodyPr vert="horz" wrap="none" lIns="0" tIns="0" rIns="0" bIns="0" rtlCol="0">
            <a:spAutoFit/>
          </a:bodyPr>
          <a:lstStyle/>
          <a:p>
            <a:pPr defTabSz="914377">
              <a:defRPr/>
            </a:pPr>
            <a:r>
              <a:rPr lang="en-GB" sz="1400" b="1" u="sng" spc="11" dirty="0">
                <a:latin typeface="Calibri"/>
                <a:cs typeface="Calibri"/>
              </a:rPr>
              <a:t>Stratification Factors:</a:t>
            </a:r>
          </a:p>
          <a:p>
            <a:pPr marL="446077" indent="-265107" defTabSz="914377">
              <a:buFont typeface="Wingdings" pitchFamily="2" charset="2"/>
              <a:buChar char="Ø"/>
              <a:defRPr/>
            </a:pPr>
            <a:r>
              <a:rPr lang="it-IT" sz="1400" spc="11" dirty="0" err="1">
                <a:latin typeface="Calibri"/>
                <a:cs typeface="Calibri"/>
              </a:rPr>
              <a:t>IIIb</a:t>
            </a:r>
            <a:r>
              <a:rPr lang="it-IT" sz="1400" spc="11" dirty="0">
                <a:latin typeface="Calibri"/>
                <a:cs typeface="Calibri"/>
              </a:rPr>
              <a:t>/c – M1a – M1b</a:t>
            </a:r>
            <a:endParaRPr lang="it-IT" sz="1400" dirty="0">
              <a:latin typeface="Calibri"/>
              <a:cs typeface="Calibri"/>
            </a:endParaRPr>
          </a:p>
          <a:p>
            <a:pPr marL="446077" indent="-265107" defTabSz="914377">
              <a:buFont typeface="Wingdings" pitchFamily="2" charset="2"/>
              <a:buChar char="Ø"/>
              <a:defRPr/>
            </a:pPr>
            <a:r>
              <a:rPr lang="en-US" sz="1400" spc="11" dirty="0">
                <a:latin typeface="Calibri"/>
                <a:cs typeface="Calibri"/>
              </a:rPr>
              <a:t>M1c with LDH ≤ 2ULN</a:t>
            </a:r>
          </a:p>
          <a:p>
            <a:pPr marL="446077" indent="-265107" defTabSz="914377">
              <a:buFont typeface="Wingdings" pitchFamily="2" charset="2"/>
              <a:buChar char="Ø"/>
              <a:defRPr/>
            </a:pPr>
            <a:r>
              <a:rPr lang="en-US" sz="1400" spc="11" dirty="0">
                <a:latin typeface="Calibri"/>
                <a:cs typeface="Calibri"/>
              </a:rPr>
              <a:t>M1c with LDH &gt; 2 ULN</a:t>
            </a:r>
            <a:r>
              <a:rPr lang="en-GB" sz="1400" spc="11" dirty="0">
                <a:latin typeface="Calibri"/>
                <a:cs typeface="Calibri"/>
              </a:rPr>
              <a:t> </a:t>
            </a:r>
            <a:endParaRPr lang="en-GB" sz="1400" dirty="0">
              <a:latin typeface="Calibri"/>
              <a:cs typeface="Calibri"/>
            </a:endParaRPr>
          </a:p>
        </p:txBody>
      </p:sp>
      <p:sp>
        <p:nvSpPr>
          <p:cNvPr id="34" name="Rettangolo 33">
            <a:extLst>
              <a:ext uri="{FF2B5EF4-FFF2-40B4-BE49-F238E27FC236}">
                <a16:creationId xmlns:a16="http://schemas.microsoft.com/office/drawing/2014/main" id="{6745578B-A8D9-48C9-A2EA-7334C03B5C2A}"/>
              </a:ext>
            </a:extLst>
          </p:cNvPr>
          <p:cNvSpPr/>
          <p:nvPr/>
        </p:nvSpPr>
        <p:spPr bwMode="auto">
          <a:xfrm>
            <a:off x="750513" y="4728731"/>
            <a:ext cx="3045739" cy="1046449"/>
          </a:xfrm>
          <a:prstGeom prst="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189" fontAlgn="base" hangingPunct="0">
              <a:lnSpc>
                <a:spcPct val="93000"/>
              </a:lnSpc>
              <a:spcBef>
                <a:spcPct val="0"/>
              </a:spcBef>
              <a:spcAft>
                <a:spcPct val="0"/>
              </a:spcAft>
              <a:buSzPct val="100000"/>
            </a:pPr>
            <a:endParaRPr lang="it-I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5" name="CasellaDiTesto 34">
            <a:extLst>
              <a:ext uri="{FF2B5EF4-FFF2-40B4-BE49-F238E27FC236}">
                <a16:creationId xmlns:a16="http://schemas.microsoft.com/office/drawing/2014/main" id="{31A8D39F-EA18-4E8B-8EE0-E568893F419B}"/>
              </a:ext>
            </a:extLst>
          </p:cNvPr>
          <p:cNvSpPr txBox="1"/>
          <p:nvPr/>
        </p:nvSpPr>
        <p:spPr>
          <a:xfrm>
            <a:off x="4041063" y="4732960"/>
            <a:ext cx="7596055" cy="995401"/>
          </a:xfrm>
          <a:prstGeom prst="rect">
            <a:avLst/>
          </a:prstGeom>
          <a:noFill/>
        </p:spPr>
        <p:txBody>
          <a:bodyPr wrap="square" rtlCol="0">
            <a:spAutoFit/>
          </a:bodyPr>
          <a:lstStyle/>
          <a:p>
            <a:r>
              <a:rPr lang="en-US" sz="1467" b="1" dirty="0"/>
              <a:t>Current analysis</a:t>
            </a:r>
            <a:r>
              <a:rPr lang="en-US" sz="1467" dirty="0"/>
              <a:t>: First patient randomized November 2016. Database lock 31st June 2022: 48 months PFS rate, total PFS at 48 months, OS at 48 months, preliminary biomarkers report. Duration of follow-up: The median follow-up estimated with the reverse Kaplan-Meier method is </a:t>
            </a:r>
            <a:r>
              <a:rPr lang="en-US" sz="1467" b="1" dirty="0"/>
              <a:t>43 months </a:t>
            </a:r>
            <a:r>
              <a:rPr lang="it-IT" sz="1467" dirty="0"/>
              <a:t>(IQR: 37-51).</a:t>
            </a:r>
            <a:endParaRPr lang="en-US" sz="1467" dirty="0"/>
          </a:p>
        </p:txBody>
      </p:sp>
      <p:sp>
        <p:nvSpPr>
          <p:cNvPr id="3" name="Footer Placeholder 2">
            <a:extLst>
              <a:ext uri="{FF2B5EF4-FFF2-40B4-BE49-F238E27FC236}">
                <a16:creationId xmlns:a16="http://schemas.microsoft.com/office/drawing/2014/main" id="{6D005A6F-4588-C36D-7E6F-E89BDEC2665A}"/>
              </a:ext>
            </a:extLst>
          </p:cNvPr>
          <p:cNvSpPr>
            <a:spLocks noGrp="1"/>
          </p:cNvSpPr>
          <p:nvPr>
            <p:ph type="ftr" sz="quarter" idx="3"/>
          </p:nvPr>
        </p:nvSpPr>
        <p:spPr/>
        <p:txBody>
          <a:bodyPr/>
          <a:lstStyle/>
          <a:p>
            <a:r>
              <a:rPr lang="en-US" dirty="0"/>
              <a:t>Clinicaltrials.gov: NCT02631447</a:t>
            </a:r>
          </a:p>
        </p:txBody>
      </p:sp>
    </p:spTree>
    <p:extLst>
      <p:ext uri="{BB962C8B-B14F-4D97-AF65-F5344CB8AC3E}">
        <p14:creationId xmlns:p14="http://schemas.microsoft.com/office/powerpoint/2010/main" val="6511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B1005D8-9960-40D1-286B-B971F94F6332}"/>
              </a:ext>
            </a:extLst>
          </p:cNvPr>
          <p:cNvSpPr>
            <a:spLocks noGrp="1"/>
          </p:cNvSpPr>
          <p:nvPr>
            <p:ph type="title"/>
          </p:nvPr>
        </p:nvSpPr>
        <p:spPr>
          <a:xfrm>
            <a:off x="609600" y="199506"/>
            <a:ext cx="10744200" cy="787514"/>
          </a:xfrm>
        </p:spPr>
        <p:txBody>
          <a:bodyPr>
            <a:normAutofit/>
          </a:bodyPr>
          <a:lstStyle/>
          <a:p>
            <a:r>
              <a:rPr lang="en-US" sz="2800" dirty="0" err="1"/>
              <a:t>Secombit</a:t>
            </a:r>
            <a:r>
              <a:rPr lang="en-US" sz="2800" dirty="0"/>
              <a:t> Study: Consort Diagram and Results</a:t>
            </a:r>
          </a:p>
        </p:txBody>
      </p:sp>
      <p:pic>
        <p:nvPicPr>
          <p:cNvPr id="9" name="Immagin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6000" y="987019"/>
            <a:ext cx="10560000" cy="5693493"/>
          </a:xfrm>
          <a:prstGeom prst="rect">
            <a:avLst/>
          </a:prstGeom>
        </p:spPr>
      </p:pic>
      <p:sp>
        <p:nvSpPr>
          <p:cNvPr id="2" name="Rettangolo 1">
            <a:extLst>
              <a:ext uri="{FF2B5EF4-FFF2-40B4-BE49-F238E27FC236}">
                <a16:creationId xmlns:a16="http://schemas.microsoft.com/office/drawing/2014/main" id="{743665C3-E564-01D5-6986-C30FF4A43850}"/>
              </a:ext>
            </a:extLst>
          </p:cNvPr>
          <p:cNvSpPr/>
          <p:nvPr/>
        </p:nvSpPr>
        <p:spPr>
          <a:xfrm>
            <a:off x="816000" y="2933216"/>
            <a:ext cx="1886560" cy="25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3" name="Rettangolo 2">
            <a:extLst>
              <a:ext uri="{FF2B5EF4-FFF2-40B4-BE49-F238E27FC236}">
                <a16:creationId xmlns:a16="http://schemas.microsoft.com/office/drawing/2014/main" id="{94D65B36-C7C0-E449-187F-F979C51B1D66}"/>
              </a:ext>
            </a:extLst>
          </p:cNvPr>
          <p:cNvSpPr/>
          <p:nvPr/>
        </p:nvSpPr>
        <p:spPr>
          <a:xfrm>
            <a:off x="7899400" y="2988128"/>
            <a:ext cx="1945640" cy="25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4" name="Rettangolo 3">
            <a:extLst>
              <a:ext uri="{FF2B5EF4-FFF2-40B4-BE49-F238E27FC236}">
                <a16:creationId xmlns:a16="http://schemas.microsoft.com/office/drawing/2014/main" id="{E32CFA50-F382-7744-7F5F-B6FB468E4A2A}"/>
              </a:ext>
            </a:extLst>
          </p:cNvPr>
          <p:cNvSpPr/>
          <p:nvPr/>
        </p:nvSpPr>
        <p:spPr>
          <a:xfrm>
            <a:off x="4422800" y="2978452"/>
            <a:ext cx="1886560" cy="25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5" name="Rettangolo 4">
            <a:extLst>
              <a:ext uri="{FF2B5EF4-FFF2-40B4-BE49-F238E27FC236}">
                <a16:creationId xmlns:a16="http://schemas.microsoft.com/office/drawing/2014/main" id="{2449789D-4656-EF18-337C-B9C1EB29B342}"/>
              </a:ext>
            </a:extLst>
          </p:cNvPr>
          <p:cNvSpPr/>
          <p:nvPr/>
        </p:nvSpPr>
        <p:spPr>
          <a:xfrm>
            <a:off x="6489701" y="3015823"/>
            <a:ext cx="1190625" cy="36671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0" name="Rettangolo 9">
            <a:extLst>
              <a:ext uri="{FF2B5EF4-FFF2-40B4-BE49-F238E27FC236}">
                <a16:creationId xmlns:a16="http://schemas.microsoft.com/office/drawing/2014/main" id="{8730FC92-A14C-4176-C6EC-17D8E43ACF7C}"/>
              </a:ext>
            </a:extLst>
          </p:cNvPr>
          <p:cNvSpPr/>
          <p:nvPr/>
        </p:nvSpPr>
        <p:spPr>
          <a:xfrm>
            <a:off x="2905993" y="2987674"/>
            <a:ext cx="1190625" cy="36671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1" name="Rettangolo 10">
            <a:extLst>
              <a:ext uri="{FF2B5EF4-FFF2-40B4-BE49-F238E27FC236}">
                <a16:creationId xmlns:a16="http://schemas.microsoft.com/office/drawing/2014/main" id="{18CF6ACC-D46D-84B9-539D-54909F731142}"/>
              </a:ext>
            </a:extLst>
          </p:cNvPr>
          <p:cNvSpPr/>
          <p:nvPr/>
        </p:nvSpPr>
        <p:spPr>
          <a:xfrm>
            <a:off x="10073409" y="3035667"/>
            <a:ext cx="1190625" cy="36671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2" name="Rettangolo 11">
            <a:extLst>
              <a:ext uri="{FF2B5EF4-FFF2-40B4-BE49-F238E27FC236}">
                <a16:creationId xmlns:a16="http://schemas.microsoft.com/office/drawing/2014/main" id="{4F42AC72-0CE4-47DD-4DBA-EC930CAB7AE2}"/>
              </a:ext>
            </a:extLst>
          </p:cNvPr>
          <p:cNvSpPr/>
          <p:nvPr/>
        </p:nvSpPr>
        <p:spPr>
          <a:xfrm>
            <a:off x="4425951" y="5423354"/>
            <a:ext cx="1549400" cy="20637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3" name="Rettangolo 12">
            <a:extLst>
              <a:ext uri="{FF2B5EF4-FFF2-40B4-BE49-F238E27FC236}">
                <a16:creationId xmlns:a16="http://schemas.microsoft.com/office/drawing/2014/main" id="{723E7483-BDC6-82A2-D441-E1DD8A7BA73C}"/>
              </a:ext>
            </a:extLst>
          </p:cNvPr>
          <p:cNvSpPr/>
          <p:nvPr/>
        </p:nvSpPr>
        <p:spPr>
          <a:xfrm>
            <a:off x="7891299" y="5478613"/>
            <a:ext cx="1549400" cy="20637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4" name="Rettangolo 13">
            <a:extLst>
              <a:ext uri="{FF2B5EF4-FFF2-40B4-BE49-F238E27FC236}">
                <a16:creationId xmlns:a16="http://schemas.microsoft.com/office/drawing/2014/main" id="{98529208-26F1-D7B9-3624-5AADBEDD5B90}"/>
              </a:ext>
            </a:extLst>
          </p:cNvPr>
          <p:cNvSpPr/>
          <p:nvPr/>
        </p:nvSpPr>
        <p:spPr>
          <a:xfrm>
            <a:off x="835352" y="5400826"/>
            <a:ext cx="1549400" cy="20637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Tree>
    <p:extLst>
      <p:ext uri="{BB962C8B-B14F-4D97-AF65-F5344CB8AC3E}">
        <p14:creationId xmlns:p14="http://schemas.microsoft.com/office/powerpoint/2010/main" val="147509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o 24"/>
          <p:cNvGrpSpPr/>
          <p:nvPr/>
        </p:nvGrpSpPr>
        <p:grpSpPr>
          <a:xfrm>
            <a:off x="419111" y="1064439"/>
            <a:ext cx="10915639" cy="5556367"/>
            <a:chOff x="328620" y="332867"/>
            <a:chExt cx="8486761" cy="4320000"/>
          </a:xfrm>
        </p:grpSpPr>
        <p:pic>
          <p:nvPicPr>
            <p:cNvPr id="6" name="Immagine 5"/>
            <p:cNvPicPr>
              <a:picLocks noChangeAspect="1"/>
            </p:cNvPicPr>
            <p:nvPr/>
          </p:nvPicPr>
          <p:blipFill>
            <a:blip r:embed="rId2"/>
            <a:stretch>
              <a:fillRect/>
            </a:stretch>
          </p:blipFill>
          <p:spPr>
            <a:xfrm>
              <a:off x="328620" y="332867"/>
              <a:ext cx="8486761" cy="4320000"/>
            </a:xfrm>
            <a:prstGeom prst="rect">
              <a:avLst/>
            </a:prstGeom>
          </p:spPr>
        </p:pic>
        <p:sp>
          <p:nvSpPr>
            <p:cNvPr id="4" name="Rettangolo 3"/>
            <p:cNvSpPr/>
            <p:nvPr/>
          </p:nvSpPr>
          <p:spPr>
            <a:xfrm>
              <a:off x="6713941" y="469971"/>
              <a:ext cx="996950" cy="698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grpSp>
      <p:sp>
        <p:nvSpPr>
          <p:cNvPr id="7" name="Title 6">
            <a:extLst>
              <a:ext uri="{FF2B5EF4-FFF2-40B4-BE49-F238E27FC236}">
                <a16:creationId xmlns:a16="http://schemas.microsoft.com/office/drawing/2014/main" id="{7CE9653C-30E6-990E-71F3-8FBBB90CF363}"/>
              </a:ext>
            </a:extLst>
          </p:cNvPr>
          <p:cNvSpPr>
            <a:spLocks noGrp="1"/>
          </p:cNvSpPr>
          <p:nvPr>
            <p:ph type="title"/>
          </p:nvPr>
        </p:nvSpPr>
        <p:spPr>
          <a:xfrm>
            <a:off x="428624" y="199505"/>
            <a:ext cx="11515725" cy="1185577"/>
          </a:xfrm>
        </p:spPr>
        <p:txBody>
          <a:bodyPr>
            <a:noAutofit/>
          </a:bodyPr>
          <a:lstStyle/>
          <a:p>
            <a:r>
              <a:rPr lang="en-US" sz="2800" dirty="0"/>
              <a:t>Sequential Combo Immuno- and Target Therapy (</a:t>
            </a:r>
            <a:r>
              <a:rPr lang="en-US" sz="2800" dirty="0" err="1"/>
              <a:t>Secombit</a:t>
            </a:r>
            <a:r>
              <a:rPr lang="en-US" sz="2800" dirty="0"/>
              <a:t>) Study: </a:t>
            </a:r>
            <a:br>
              <a:rPr lang="en-US" sz="2800" dirty="0"/>
            </a:br>
            <a:r>
              <a:rPr lang="en-US" sz="2800" dirty="0"/>
              <a:t>Total Progression-Free Survival</a:t>
            </a:r>
          </a:p>
        </p:txBody>
      </p:sp>
      <p:cxnSp>
        <p:nvCxnSpPr>
          <p:cNvPr id="18" name="Connettore diritto 17"/>
          <p:cNvCxnSpPr>
            <a:cxnSpLocks/>
          </p:cNvCxnSpPr>
          <p:nvPr/>
        </p:nvCxnSpPr>
        <p:spPr>
          <a:xfrm flipH="1" flipV="1">
            <a:off x="9319683" y="2968626"/>
            <a:ext cx="2030" cy="6989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Connettore diritto 8"/>
          <p:cNvCxnSpPr>
            <a:cxnSpLocks/>
          </p:cNvCxnSpPr>
          <p:nvPr/>
        </p:nvCxnSpPr>
        <p:spPr>
          <a:xfrm flipV="1">
            <a:off x="7112000" y="2965467"/>
            <a:ext cx="0" cy="199389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 name="Tabella 1">
            <a:extLst>
              <a:ext uri="{FF2B5EF4-FFF2-40B4-BE49-F238E27FC236}">
                <a16:creationId xmlns:a16="http://schemas.microsoft.com/office/drawing/2014/main" id="{CF83E625-3768-F779-1E44-64E25B650661}"/>
              </a:ext>
            </a:extLst>
          </p:cNvPr>
          <p:cNvGraphicFramePr>
            <a:graphicFrameLocks noGrp="1"/>
          </p:cNvGraphicFramePr>
          <p:nvPr>
            <p:extLst>
              <p:ext uri="{D42A27DB-BD31-4B8C-83A1-F6EECF244321}">
                <p14:modId xmlns:p14="http://schemas.microsoft.com/office/powerpoint/2010/main" val="1081717044"/>
              </p:ext>
            </p:extLst>
          </p:nvPr>
        </p:nvGraphicFramePr>
        <p:xfrm>
          <a:off x="1478669" y="3774215"/>
          <a:ext cx="3712456" cy="1086105"/>
        </p:xfrm>
        <a:graphic>
          <a:graphicData uri="http://schemas.openxmlformats.org/drawingml/2006/table">
            <a:tbl>
              <a:tblPr firstRow="1" bandRow="1">
                <a:tableStyleId>{2D5ABB26-0587-4C30-8999-92F81FD0307C}</a:tableStyleId>
              </a:tblPr>
              <a:tblGrid>
                <a:gridCol w="2064934">
                  <a:extLst>
                    <a:ext uri="{9D8B030D-6E8A-4147-A177-3AD203B41FA5}">
                      <a16:colId xmlns:a16="http://schemas.microsoft.com/office/drawing/2014/main" val="3702708222"/>
                    </a:ext>
                  </a:extLst>
                </a:gridCol>
                <a:gridCol w="804149">
                  <a:extLst>
                    <a:ext uri="{9D8B030D-6E8A-4147-A177-3AD203B41FA5}">
                      <a16:colId xmlns:a16="http://schemas.microsoft.com/office/drawing/2014/main" val="3565138977"/>
                    </a:ext>
                  </a:extLst>
                </a:gridCol>
                <a:gridCol w="843373">
                  <a:extLst>
                    <a:ext uri="{9D8B030D-6E8A-4147-A177-3AD203B41FA5}">
                      <a16:colId xmlns:a16="http://schemas.microsoft.com/office/drawing/2014/main" val="3371247874"/>
                    </a:ext>
                  </a:extLst>
                </a:gridCol>
              </a:tblGrid>
              <a:tr h="637439">
                <a:tc>
                  <a:txBody>
                    <a:bodyPr/>
                    <a:lstStyle/>
                    <a:p>
                      <a:pPr algn="l"/>
                      <a:r>
                        <a:rPr lang="it-IT" sz="1200" b="1" dirty="0">
                          <a:solidFill>
                            <a:schemeClr val="tx1"/>
                          </a:solidFill>
                        </a:rPr>
                        <a:t>HR (95% CI) </a:t>
                      </a:r>
                      <a:r>
                        <a:rPr lang="it-IT" sz="1200" b="1" dirty="0" err="1">
                          <a:solidFill>
                            <a:schemeClr val="tx1"/>
                          </a:solidFill>
                        </a:rPr>
                        <a:t>Arm</a:t>
                      </a:r>
                      <a:r>
                        <a:rPr lang="it-IT" sz="1200" b="1" dirty="0">
                          <a:solidFill>
                            <a:schemeClr val="tx1"/>
                          </a:solidFill>
                        </a:rPr>
                        <a:t> B vs A</a:t>
                      </a:r>
                    </a:p>
                    <a:p>
                      <a:pPr algn="l"/>
                      <a:r>
                        <a:rPr lang="it-IT" sz="1200" b="0" dirty="0" err="1">
                          <a:solidFill>
                            <a:schemeClr val="tx1"/>
                          </a:solidFill>
                        </a:rPr>
                        <a:t>Exploratory</a:t>
                      </a:r>
                      <a:r>
                        <a:rPr lang="it-IT" sz="1200" b="0" dirty="0">
                          <a:solidFill>
                            <a:schemeClr val="tx1"/>
                          </a:solidFill>
                        </a:rPr>
                        <a:t> </a:t>
                      </a:r>
                      <a:r>
                        <a:rPr lang="it-IT" sz="1200" b="0" dirty="0" err="1">
                          <a:solidFill>
                            <a:schemeClr val="tx1"/>
                          </a:solidFill>
                        </a:rPr>
                        <a:t>analysis</a:t>
                      </a:r>
                      <a:endParaRPr lang="it-IT" sz="1200" b="0" dirty="0">
                        <a:solidFill>
                          <a:schemeClr val="tx1"/>
                        </a:solidFill>
                      </a:endParaRPr>
                    </a:p>
                  </a:txBody>
                  <a:tcPr marL="82917" marR="82917" marT="41453" marB="414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b="1" kern="1200" dirty="0">
                          <a:solidFill>
                            <a:schemeClr val="dk1"/>
                          </a:solidFill>
                        </a:rPr>
                        <a:t>0.58</a:t>
                      </a:r>
                    </a:p>
                    <a:p>
                      <a:pPr algn="ctr"/>
                      <a:r>
                        <a:rPr lang="it-IT" sz="900" b="0" kern="1200" dirty="0">
                          <a:solidFill>
                            <a:schemeClr val="dk1"/>
                          </a:solidFill>
                        </a:rPr>
                        <a:t>(0.37-0,91)</a:t>
                      </a:r>
                      <a:endParaRPr lang="it-IT" sz="900" b="0" kern="1200" dirty="0">
                        <a:solidFill>
                          <a:schemeClr val="dk1"/>
                        </a:solidFill>
                        <a:latin typeface="+mn-lt"/>
                        <a:ea typeface="+mn-ea"/>
                        <a:cs typeface="+mn-cs"/>
                      </a:endParaRPr>
                    </a:p>
                  </a:txBody>
                  <a:tcPr marL="82917" marR="82917" marT="41453" marB="414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b="1" kern="1200" dirty="0">
                          <a:solidFill>
                            <a:schemeClr val="dk1"/>
                          </a:solidFill>
                          <a:latin typeface="+mn-lt"/>
                          <a:ea typeface="+mn-ea"/>
                          <a:cs typeface="+mn-cs"/>
                        </a:rPr>
                        <a:t>p= 0,01</a:t>
                      </a:r>
                    </a:p>
                  </a:txBody>
                  <a:tcPr marL="82917" marR="82917" marT="41453" marB="414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1503"/>
                  </a:ext>
                </a:extLst>
              </a:tr>
              <a:tr h="435735">
                <a:tc>
                  <a:txBody>
                    <a:bodyPr/>
                    <a:lstStyle/>
                    <a:p>
                      <a:pPr algn="l"/>
                      <a:r>
                        <a:rPr lang="it-IT" sz="1200" b="1" dirty="0">
                          <a:solidFill>
                            <a:schemeClr val="tx1"/>
                          </a:solidFill>
                        </a:rPr>
                        <a:t>HR (95% CI) </a:t>
                      </a:r>
                      <a:r>
                        <a:rPr lang="it-IT" sz="1200" b="1" dirty="0" err="1">
                          <a:solidFill>
                            <a:schemeClr val="tx1"/>
                          </a:solidFill>
                        </a:rPr>
                        <a:t>Arm</a:t>
                      </a:r>
                      <a:r>
                        <a:rPr lang="it-IT" sz="1200" b="1" dirty="0">
                          <a:solidFill>
                            <a:schemeClr val="tx1"/>
                          </a:solidFill>
                        </a:rPr>
                        <a:t> C vs 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200" b="0" dirty="0" err="1">
                          <a:solidFill>
                            <a:schemeClr val="tx1"/>
                          </a:solidFill>
                        </a:rPr>
                        <a:t>Exploratory</a:t>
                      </a:r>
                      <a:r>
                        <a:rPr lang="it-IT" sz="1200" b="0" dirty="0">
                          <a:solidFill>
                            <a:schemeClr val="tx1"/>
                          </a:solidFill>
                        </a:rPr>
                        <a:t> </a:t>
                      </a:r>
                      <a:r>
                        <a:rPr lang="it-IT" sz="1200" b="0" dirty="0" err="1">
                          <a:solidFill>
                            <a:schemeClr val="tx1"/>
                          </a:solidFill>
                        </a:rPr>
                        <a:t>analysis</a:t>
                      </a:r>
                      <a:endParaRPr lang="it-IT" sz="1200" b="0" dirty="0">
                        <a:solidFill>
                          <a:schemeClr val="tx1"/>
                        </a:solidFill>
                      </a:endParaRPr>
                    </a:p>
                  </a:txBody>
                  <a:tcPr marL="82917" marR="82917" marT="41453" marB="414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it-IT" sz="1200" b="1" kern="1200" dirty="0">
                          <a:solidFill>
                            <a:schemeClr val="dk1"/>
                          </a:solidFill>
                        </a:rPr>
                        <a:t>0.60</a:t>
                      </a:r>
                    </a:p>
                    <a:p>
                      <a:pPr marL="0" algn="ctr" defTabSz="914400" rtl="0" eaLnBrk="1" latinLnBrk="0" hangingPunct="1"/>
                      <a:r>
                        <a:rPr lang="it-IT" sz="900" b="0" kern="1200" dirty="0">
                          <a:solidFill>
                            <a:schemeClr val="dk1"/>
                          </a:solidFill>
                        </a:rPr>
                        <a:t>(0.39-0,94)</a:t>
                      </a:r>
                      <a:endParaRPr lang="it-IT" sz="900" b="0" kern="1200" dirty="0">
                        <a:solidFill>
                          <a:schemeClr val="dk1"/>
                        </a:solidFill>
                        <a:latin typeface="+mn-lt"/>
                        <a:ea typeface="+mn-ea"/>
                        <a:cs typeface="+mn-cs"/>
                      </a:endParaRPr>
                    </a:p>
                  </a:txBody>
                  <a:tcPr marL="82917" marR="82917" marT="41453" marB="414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it-IT" sz="1200" b="1" kern="1200" dirty="0">
                          <a:solidFill>
                            <a:schemeClr val="dk1"/>
                          </a:solidFill>
                          <a:latin typeface="+mn-lt"/>
                          <a:ea typeface="+mn-ea"/>
                          <a:cs typeface="+mn-cs"/>
                        </a:rPr>
                        <a:t>p= 0,02</a:t>
                      </a:r>
                    </a:p>
                  </a:txBody>
                  <a:tcPr marL="82917" marR="82917" marT="41453" marB="414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9208"/>
                  </a:ext>
                </a:extLst>
              </a:tr>
            </a:tbl>
          </a:graphicData>
        </a:graphic>
      </p:graphicFrame>
      <p:sp>
        <p:nvSpPr>
          <p:cNvPr id="3" name="CasellaDiTesto 2"/>
          <p:cNvSpPr txBox="1"/>
          <p:nvPr/>
        </p:nvSpPr>
        <p:spPr>
          <a:xfrm>
            <a:off x="7083427" y="3903606"/>
            <a:ext cx="961690" cy="461665"/>
          </a:xfrm>
          <a:prstGeom prst="rect">
            <a:avLst/>
          </a:prstGeom>
          <a:noFill/>
        </p:spPr>
        <p:txBody>
          <a:bodyPr wrap="square" rtlCol="0">
            <a:spAutoFit/>
          </a:bodyPr>
          <a:lstStyle/>
          <a:p>
            <a:pPr algn="l"/>
            <a:r>
              <a:rPr lang="it-IT" sz="2400" b="1" dirty="0">
                <a:solidFill>
                  <a:srgbClr val="0000C1"/>
                </a:solidFill>
              </a:rPr>
              <a:t>34%</a:t>
            </a:r>
          </a:p>
        </p:txBody>
      </p:sp>
      <p:sp>
        <p:nvSpPr>
          <p:cNvPr id="12" name="CasellaDiTesto 11"/>
          <p:cNvSpPr txBox="1"/>
          <p:nvPr/>
        </p:nvSpPr>
        <p:spPr>
          <a:xfrm>
            <a:off x="9065294" y="4086434"/>
            <a:ext cx="961690" cy="461665"/>
          </a:xfrm>
          <a:prstGeom prst="rect">
            <a:avLst/>
          </a:prstGeom>
          <a:noFill/>
        </p:spPr>
        <p:txBody>
          <a:bodyPr wrap="square" rtlCol="0">
            <a:spAutoFit/>
          </a:bodyPr>
          <a:lstStyle/>
          <a:p>
            <a:pPr algn="l"/>
            <a:r>
              <a:rPr lang="it-IT" sz="2400" b="1" dirty="0">
                <a:solidFill>
                  <a:srgbClr val="0000C1"/>
                </a:solidFill>
              </a:rPr>
              <a:t>29%</a:t>
            </a:r>
          </a:p>
        </p:txBody>
      </p:sp>
      <p:sp>
        <p:nvSpPr>
          <p:cNvPr id="13" name="CasellaDiTesto 12"/>
          <p:cNvSpPr txBox="1"/>
          <p:nvPr/>
        </p:nvSpPr>
        <p:spPr>
          <a:xfrm>
            <a:off x="7061200" y="3171181"/>
            <a:ext cx="903513" cy="461665"/>
          </a:xfrm>
          <a:prstGeom prst="rect">
            <a:avLst/>
          </a:prstGeom>
          <a:noFill/>
        </p:spPr>
        <p:txBody>
          <a:bodyPr wrap="square" rtlCol="0">
            <a:spAutoFit/>
          </a:bodyPr>
          <a:lstStyle/>
          <a:p>
            <a:pPr algn="l"/>
            <a:r>
              <a:rPr lang="it-IT" sz="2400" b="1" dirty="0">
                <a:solidFill>
                  <a:srgbClr val="CF0808"/>
                </a:solidFill>
              </a:rPr>
              <a:t>54%</a:t>
            </a:r>
          </a:p>
        </p:txBody>
      </p:sp>
      <p:sp>
        <p:nvSpPr>
          <p:cNvPr id="14" name="CasellaDiTesto 13"/>
          <p:cNvSpPr txBox="1"/>
          <p:nvPr/>
        </p:nvSpPr>
        <p:spPr>
          <a:xfrm>
            <a:off x="9074606" y="3176607"/>
            <a:ext cx="903513" cy="461665"/>
          </a:xfrm>
          <a:prstGeom prst="rect">
            <a:avLst/>
          </a:prstGeom>
          <a:noFill/>
        </p:spPr>
        <p:txBody>
          <a:bodyPr wrap="square" rtlCol="0">
            <a:spAutoFit/>
          </a:bodyPr>
          <a:lstStyle/>
          <a:p>
            <a:pPr algn="l"/>
            <a:r>
              <a:rPr lang="it-IT" sz="2400" b="1" dirty="0">
                <a:solidFill>
                  <a:srgbClr val="CF0808"/>
                </a:solidFill>
              </a:rPr>
              <a:t>54%</a:t>
            </a:r>
          </a:p>
        </p:txBody>
      </p:sp>
      <p:sp>
        <p:nvSpPr>
          <p:cNvPr id="15" name="CasellaDiTesto 14"/>
          <p:cNvSpPr txBox="1"/>
          <p:nvPr/>
        </p:nvSpPr>
        <p:spPr>
          <a:xfrm>
            <a:off x="7061199" y="2580002"/>
            <a:ext cx="903514" cy="461665"/>
          </a:xfrm>
          <a:prstGeom prst="rect">
            <a:avLst/>
          </a:prstGeom>
          <a:noFill/>
        </p:spPr>
        <p:txBody>
          <a:bodyPr wrap="square" rtlCol="0">
            <a:spAutoFit/>
          </a:bodyPr>
          <a:lstStyle/>
          <a:p>
            <a:pPr algn="l"/>
            <a:r>
              <a:rPr lang="it-IT" sz="2400" b="1" dirty="0">
                <a:solidFill>
                  <a:srgbClr val="3CC33C"/>
                </a:solidFill>
              </a:rPr>
              <a:t>56%</a:t>
            </a:r>
          </a:p>
        </p:txBody>
      </p:sp>
      <p:sp>
        <p:nvSpPr>
          <p:cNvPr id="19" name="CasellaDiTesto 18"/>
          <p:cNvSpPr txBox="1"/>
          <p:nvPr/>
        </p:nvSpPr>
        <p:spPr>
          <a:xfrm>
            <a:off x="9059697" y="2582047"/>
            <a:ext cx="903514" cy="461665"/>
          </a:xfrm>
          <a:prstGeom prst="rect">
            <a:avLst/>
          </a:prstGeom>
          <a:noFill/>
        </p:spPr>
        <p:txBody>
          <a:bodyPr wrap="square" rtlCol="0">
            <a:spAutoFit/>
          </a:bodyPr>
          <a:lstStyle/>
          <a:p>
            <a:pPr algn="l"/>
            <a:r>
              <a:rPr lang="it-IT" sz="2400" b="1" dirty="0">
                <a:solidFill>
                  <a:srgbClr val="3CC33C"/>
                </a:solidFill>
              </a:rPr>
              <a:t>55%</a:t>
            </a:r>
          </a:p>
        </p:txBody>
      </p:sp>
      <p:pic>
        <p:nvPicPr>
          <p:cNvPr id="21" name="Immagine 20"/>
          <p:cNvPicPr>
            <a:picLocks noChangeAspect="1"/>
          </p:cNvPicPr>
          <p:nvPr/>
        </p:nvPicPr>
        <p:blipFill>
          <a:blip r:embed="rId3"/>
          <a:stretch>
            <a:fillRect/>
          </a:stretch>
        </p:blipFill>
        <p:spPr>
          <a:xfrm>
            <a:off x="7355348" y="1699889"/>
            <a:ext cx="4110273" cy="784134"/>
          </a:xfrm>
          <a:prstGeom prst="rect">
            <a:avLst/>
          </a:prstGeom>
        </p:spPr>
      </p:pic>
      <p:cxnSp>
        <p:nvCxnSpPr>
          <p:cNvPr id="17" name="Connettore diritto 8">
            <a:extLst>
              <a:ext uri="{FF2B5EF4-FFF2-40B4-BE49-F238E27FC236}">
                <a16:creationId xmlns:a16="http://schemas.microsoft.com/office/drawing/2014/main" id="{E528A591-AB35-F3E5-08DE-1448050A0D2F}"/>
              </a:ext>
            </a:extLst>
          </p:cNvPr>
          <p:cNvCxnSpPr>
            <a:cxnSpLocks/>
          </p:cNvCxnSpPr>
          <p:nvPr/>
        </p:nvCxnSpPr>
        <p:spPr>
          <a:xfrm flipV="1">
            <a:off x="9017000" y="2965467"/>
            <a:ext cx="0" cy="199389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2748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p:cNvPicPr>
          <p:nvPr/>
        </p:nvPicPr>
        <p:blipFill>
          <a:blip r:embed="rId2"/>
          <a:stretch>
            <a:fillRect/>
          </a:stretch>
        </p:blipFill>
        <p:spPr>
          <a:xfrm>
            <a:off x="372525" y="1036892"/>
            <a:ext cx="11313600" cy="5760000"/>
          </a:xfrm>
          <a:prstGeom prst="rect">
            <a:avLst/>
          </a:prstGeom>
        </p:spPr>
      </p:pic>
      <p:sp>
        <p:nvSpPr>
          <p:cNvPr id="2" name="Title 1">
            <a:extLst>
              <a:ext uri="{FF2B5EF4-FFF2-40B4-BE49-F238E27FC236}">
                <a16:creationId xmlns:a16="http://schemas.microsoft.com/office/drawing/2014/main" id="{62CF7B80-9DE6-9BB0-97E6-AC9D248E166E}"/>
              </a:ext>
            </a:extLst>
          </p:cNvPr>
          <p:cNvSpPr>
            <a:spLocks noGrp="1"/>
          </p:cNvSpPr>
          <p:nvPr>
            <p:ph type="title"/>
          </p:nvPr>
        </p:nvSpPr>
        <p:spPr>
          <a:xfrm>
            <a:off x="428625" y="199505"/>
            <a:ext cx="11582400" cy="1185577"/>
          </a:xfrm>
        </p:spPr>
        <p:txBody>
          <a:bodyPr>
            <a:noAutofit/>
          </a:bodyPr>
          <a:lstStyle/>
          <a:p>
            <a:r>
              <a:rPr lang="en-US" sz="2800" dirty="0"/>
              <a:t>Sequential Combo Immuno- and Target Therapy (</a:t>
            </a:r>
            <a:r>
              <a:rPr lang="en-US" sz="2800" dirty="0" err="1"/>
              <a:t>Secombit</a:t>
            </a:r>
            <a:r>
              <a:rPr lang="en-US" sz="2800" dirty="0"/>
              <a:t>) Study:</a:t>
            </a:r>
            <a:br>
              <a:rPr lang="en-US" sz="2800" dirty="0"/>
            </a:br>
            <a:r>
              <a:rPr lang="en-US" sz="2800" dirty="0"/>
              <a:t>Overall Survival</a:t>
            </a:r>
          </a:p>
        </p:txBody>
      </p:sp>
      <p:cxnSp>
        <p:nvCxnSpPr>
          <p:cNvPr id="27" name="Connettore diritto 26"/>
          <p:cNvCxnSpPr/>
          <p:nvPr/>
        </p:nvCxnSpPr>
        <p:spPr>
          <a:xfrm flipV="1">
            <a:off x="7316261" y="2762617"/>
            <a:ext cx="19049" cy="22915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Connettore diritto 9"/>
          <p:cNvCxnSpPr/>
          <p:nvPr/>
        </p:nvCxnSpPr>
        <p:spPr>
          <a:xfrm flipV="1">
            <a:off x="9287566" y="2762617"/>
            <a:ext cx="16244" cy="229964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 name="Tabella 2">
            <a:extLst>
              <a:ext uri="{FF2B5EF4-FFF2-40B4-BE49-F238E27FC236}">
                <a16:creationId xmlns:a16="http://schemas.microsoft.com/office/drawing/2014/main" id="{BA595A70-1A23-236E-09CC-4EFF2886B8FA}"/>
              </a:ext>
            </a:extLst>
          </p:cNvPr>
          <p:cNvGraphicFramePr>
            <a:graphicFrameLocks noGrp="1"/>
          </p:cNvGraphicFramePr>
          <p:nvPr>
            <p:extLst>
              <p:ext uri="{D42A27DB-BD31-4B8C-83A1-F6EECF244321}">
                <p14:modId xmlns:p14="http://schemas.microsoft.com/office/powerpoint/2010/main" val="970529170"/>
              </p:ext>
            </p:extLst>
          </p:nvPr>
        </p:nvGraphicFramePr>
        <p:xfrm>
          <a:off x="1365850" y="3941678"/>
          <a:ext cx="3464195" cy="1112504"/>
        </p:xfrm>
        <a:graphic>
          <a:graphicData uri="http://schemas.openxmlformats.org/drawingml/2006/table">
            <a:tbl>
              <a:tblPr firstRow="1" bandRow="1">
                <a:tableStyleId>{2D5ABB26-0587-4C30-8999-92F81FD0307C}</a:tableStyleId>
              </a:tblPr>
              <a:tblGrid>
                <a:gridCol w="1995868">
                  <a:extLst>
                    <a:ext uri="{9D8B030D-6E8A-4147-A177-3AD203B41FA5}">
                      <a16:colId xmlns:a16="http://schemas.microsoft.com/office/drawing/2014/main" val="3702708222"/>
                    </a:ext>
                  </a:extLst>
                </a:gridCol>
                <a:gridCol w="757128">
                  <a:extLst>
                    <a:ext uri="{9D8B030D-6E8A-4147-A177-3AD203B41FA5}">
                      <a16:colId xmlns:a16="http://schemas.microsoft.com/office/drawing/2014/main" val="3565138977"/>
                    </a:ext>
                  </a:extLst>
                </a:gridCol>
                <a:gridCol w="711199">
                  <a:extLst>
                    <a:ext uri="{9D8B030D-6E8A-4147-A177-3AD203B41FA5}">
                      <a16:colId xmlns:a16="http://schemas.microsoft.com/office/drawing/2014/main" val="628840935"/>
                    </a:ext>
                  </a:extLst>
                </a:gridCol>
              </a:tblGrid>
              <a:tr h="660800">
                <a:tc>
                  <a:txBody>
                    <a:bodyPr/>
                    <a:lstStyle/>
                    <a:p>
                      <a:pPr algn="l"/>
                      <a:r>
                        <a:rPr lang="it-IT" sz="1200" b="1" dirty="0">
                          <a:solidFill>
                            <a:schemeClr val="tx1"/>
                          </a:solidFill>
                        </a:rPr>
                        <a:t>HR (95% CI) </a:t>
                      </a:r>
                      <a:r>
                        <a:rPr lang="it-IT" sz="1200" b="1" dirty="0" err="1">
                          <a:solidFill>
                            <a:schemeClr val="tx1"/>
                          </a:solidFill>
                        </a:rPr>
                        <a:t>Arm</a:t>
                      </a:r>
                      <a:r>
                        <a:rPr lang="it-IT" sz="1200" b="1" dirty="0">
                          <a:solidFill>
                            <a:schemeClr val="tx1"/>
                          </a:solidFill>
                        </a:rPr>
                        <a:t> B vs A</a:t>
                      </a:r>
                    </a:p>
                    <a:p>
                      <a:pPr algn="l"/>
                      <a:r>
                        <a:rPr lang="it-IT" sz="1200" b="0" dirty="0" err="1">
                          <a:solidFill>
                            <a:schemeClr val="tx1"/>
                          </a:solidFill>
                        </a:rPr>
                        <a:t>Exploratory</a:t>
                      </a:r>
                      <a:r>
                        <a:rPr lang="it-IT" sz="1200" b="0" dirty="0">
                          <a:solidFill>
                            <a:schemeClr val="tx1"/>
                          </a:solidFill>
                        </a:rPr>
                        <a:t> </a:t>
                      </a:r>
                      <a:r>
                        <a:rPr lang="it-IT" sz="1200" b="0" dirty="0" err="1">
                          <a:solidFill>
                            <a:schemeClr val="tx1"/>
                          </a:solidFill>
                        </a:rPr>
                        <a:t>analysis</a:t>
                      </a:r>
                      <a:endParaRPr lang="it-IT" sz="1200" b="0" dirty="0">
                        <a:solidFill>
                          <a:schemeClr val="tx1"/>
                        </a:solidFill>
                      </a:endParaRPr>
                    </a:p>
                  </a:txBody>
                  <a:tcPr marL="85956" marR="85956" marT="42972" marB="42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b="1" kern="1200" dirty="0">
                          <a:solidFill>
                            <a:schemeClr val="dk1"/>
                          </a:solidFill>
                        </a:rPr>
                        <a:t>0.66</a:t>
                      </a:r>
                    </a:p>
                    <a:p>
                      <a:pPr algn="ctr"/>
                      <a:r>
                        <a:rPr lang="it-IT" sz="900" b="0" kern="1200" dirty="0">
                          <a:solidFill>
                            <a:schemeClr val="dk1"/>
                          </a:solidFill>
                        </a:rPr>
                        <a:t>(0.39-1.12)</a:t>
                      </a:r>
                      <a:endParaRPr lang="it-IT" sz="900" b="0" kern="1200" dirty="0">
                        <a:solidFill>
                          <a:schemeClr val="dk1"/>
                        </a:solidFill>
                        <a:latin typeface="+mn-lt"/>
                        <a:ea typeface="+mn-ea"/>
                        <a:cs typeface="+mn-cs"/>
                      </a:endParaRPr>
                    </a:p>
                  </a:txBody>
                  <a:tcPr marL="85956" marR="85956" marT="42972" marB="42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b="1" kern="1200" dirty="0">
                          <a:solidFill>
                            <a:schemeClr val="dk1"/>
                          </a:solidFill>
                          <a:latin typeface="+mn-lt"/>
                          <a:ea typeface="+mn-ea"/>
                          <a:cs typeface="+mn-cs"/>
                        </a:rPr>
                        <a:t>p= 0,13</a:t>
                      </a:r>
                    </a:p>
                  </a:txBody>
                  <a:tcPr marL="85956" marR="85956" marT="42972" marB="42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1503"/>
                  </a:ext>
                </a:extLst>
              </a:tr>
              <a:tr h="451704">
                <a:tc>
                  <a:txBody>
                    <a:bodyPr/>
                    <a:lstStyle/>
                    <a:p>
                      <a:pPr algn="l"/>
                      <a:r>
                        <a:rPr lang="it-IT" sz="1200" b="1" dirty="0">
                          <a:solidFill>
                            <a:schemeClr val="tx1"/>
                          </a:solidFill>
                        </a:rPr>
                        <a:t>HR (95% CI) </a:t>
                      </a:r>
                      <a:r>
                        <a:rPr lang="it-IT" sz="1200" b="1" dirty="0" err="1">
                          <a:solidFill>
                            <a:schemeClr val="tx1"/>
                          </a:solidFill>
                        </a:rPr>
                        <a:t>Arm</a:t>
                      </a:r>
                      <a:r>
                        <a:rPr lang="it-IT" sz="1200" b="1" dirty="0">
                          <a:solidFill>
                            <a:schemeClr val="tx1"/>
                          </a:solidFill>
                        </a:rPr>
                        <a:t> C vs 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200" b="0" dirty="0" err="1">
                          <a:solidFill>
                            <a:schemeClr val="tx1"/>
                          </a:solidFill>
                        </a:rPr>
                        <a:t>Exploratory</a:t>
                      </a:r>
                      <a:r>
                        <a:rPr lang="it-IT" sz="1200" b="0" dirty="0">
                          <a:solidFill>
                            <a:schemeClr val="tx1"/>
                          </a:solidFill>
                        </a:rPr>
                        <a:t> </a:t>
                      </a:r>
                      <a:r>
                        <a:rPr lang="it-IT" sz="1200" b="0" dirty="0" err="1">
                          <a:solidFill>
                            <a:schemeClr val="tx1"/>
                          </a:solidFill>
                        </a:rPr>
                        <a:t>analysis</a:t>
                      </a:r>
                      <a:endParaRPr lang="it-IT" sz="1200" b="0" dirty="0">
                        <a:solidFill>
                          <a:schemeClr val="tx1"/>
                        </a:solidFill>
                      </a:endParaRPr>
                    </a:p>
                  </a:txBody>
                  <a:tcPr marL="85956" marR="85956" marT="42972" marB="42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it-IT" sz="1200" b="1" kern="1200" dirty="0">
                          <a:solidFill>
                            <a:schemeClr val="dk1"/>
                          </a:solidFill>
                        </a:rPr>
                        <a:t>0.73</a:t>
                      </a:r>
                    </a:p>
                    <a:p>
                      <a:pPr marL="0" algn="ctr" defTabSz="914400" rtl="0" eaLnBrk="1" latinLnBrk="0" hangingPunct="1"/>
                      <a:r>
                        <a:rPr lang="it-IT" sz="900" b="0" kern="1200" dirty="0">
                          <a:solidFill>
                            <a:schemeClr val="dk1"/>
                          </a:solidFill>
                        </a:rPr>
                        <a:t>(0.44-1.21)</a:t>
                      </a:r>
                      <a:endParaRPr lang="it-IT" sz="900" b="0" kern="1200" dirty="0">
                        <a:solidFill>
                          <a:schemeClr val="dk1"/>
                        </a:solidFill>
                        <a:latin typeface="+mn-lt"/>
                        <a:ea typeface="+mn-ea"/>
                        <a:cs typeface="+mn-cs"/>
                      </a:endParaRPr>
                    </a:p>
                  </a:txBody>
                  <a:tcPr marL="85956" marR="85956" marT="42972" marB="42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it-IT" sz="1200" b="1" kern="1200" dirty="0">
                          <a:solidFill>
                            <a:schemeClr val="dk1"/>
                          </a:solidFill>
                          <a:latin typeface="+mn-lt"/>
                          <a:ea typeface="+mn-ea"/>
                          <a:cs typeface="+mn-cs"/>
                        </a:rPr>
                        <a:t>p= 0,22</a:t>
                      </a:r>
                    </a:p>
                  </a:txBody>
                  <a:tcPr marL="85956" marR="85956" marT="42972" marB="429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9208"/>
                  </a:ext>
                </a:extLst>
              </a:tr>
            </a:tbl>
          </a:graphicData>
        </a:graphic>
      </p:graphicFrame>
      <p:sp>
        <p:nvSpPr>
          <p:cNvPr id="11" name="CasellaDiTesto 10"/>
          <p:cNvSpPr txBox="1"/>
          <p:nvPr/>
        </p:nvSpPr>
        <p:spPr>
          <a:xfrm>
            <a:off x="7221665" y="3222516"/>
            <a:ext cx="947610" cy="461665"/>
          </a:xfrm>
          <a:prstGeom prst="rect">
            <a:avLst/>
          </a:prstGeom>
          <a:noFill/>
        </p:spPr>
        <p:txBody>
          <a:bodyPr wrap="square" rtlCol="0">
            <a:spAutoFit/>
          </a:bodyPr>
          <a:lstStyle/>
          <a:p>
            <a:pPr algn="l"/>
            <a:r>
              <a:rPr lang="it-IT" sz="2400" b="1" dirty="0">
                <a:solidFill>
                  <a:srgbClr val="0000C1"/>
                </a:solidFill>
              </a:rPr>
              <a:t>53%</a:t>
            </a:r>
          </a:p>
        </p:txBody>
      </p:sp>
      <p:sp>
        <p:nvSpPr>
          <p:cNvPr id="12" name="CasellaDiTesto 11"/>
          <p:cNvSpPr txBox="1"/>
          <p:nvPr/>
        </p:nvSpPr>
        <p:spPr>
          <a:xfrm>
            <a:off x="9221078" y="3470579"/>
            <a:ext cx="970672" cy="461665"/>
          </a:xfrm>
          <a:prstGeom prst="rect">
            <a:avLst/>
          </a:prstGeom>
          <a:noFill/>
        </p:spPr>
        <p:txBody>
          <a:bodyPr wrap="square" rtlCol="0">
            <a:spAutoFit/>
          </a:bodyPr>
          <a:lstStyle/>
          <a:p>
            <a:pPr algn="l"/>
            <a:r>
              <a:rPr lang="it-IT" sz="2400" b="1" dirty="0">
                <a:solidFill>
                  <a:srgbClr val="0000C1"/>
                </a:solidFill>
              </a:rPr>
              <a:t>46%</a:t>
            </a:r>
          </a:p>
        </p:txBody>
      </p:sp>
      <p:sp>
        <p:nvSpPr>
          <p:cNvPr id="13" name="CasellaDiTesto 12"/>
          <p:cNvSpPr txBox="1"/>
          <p:nvPr/>
        </p:nvSpPr>
        <p:spPr>
          <a:xfrm>
            <a:off x="7221666" y="2832664"/>
            <a:ext cx="881121" cy="461665"/>
          </a:xfrm>
          <a:prstGeom prst="rect">
            <a:avLst/>
          </a:prstGeom>
          <a:noFill/>
        </p:spPr>
        <p:txBody>
          <a:bodyPr wrap="square" rtlCol="0">
            <a:spAutoFit/>
          </a:bodyPr>
          <a:lstStyle/>
          <a:p>
            <a:pPr algn="l"/>
            <a:r>
              <a:rPr lang="it-IT" sz="2400" b="1" dirty="0">
                <a:solidFill>
                  <a:srgbClr val="CF0808"/>
                </a:solidFill>
              </a:rPr>
              <a:t>60%</a:t>
            </a:r>
          </a:p>
        </p:txBody>
      </p:sp>
      <p:sp>
        <p:nvSpPr>
          <p:cNvPr id="14" name="CasellaDiTesto 13"/>
          <p:cNvSpPr txBox="1"/>
          <p:nvPr/>
        </p:nvSpPr>
        <p:spPr>
          <a:xfrm>
            <a:off x="9221078" y="2921672"/>
            <a:ext cx="947610" cy="461665"/>
          </a:xfrm>
          <a:prstGeom prst="rect">
            <a:avLst/>
          </a:prstGeom>
          <a:noFill/>
        </p:spPr>
        <p:txBody>
          <a:bodyPr wrap="square" rtlCol="0">
            <a:spAutoFit/>
          </a:bodyPr>
          <a:lstStyle/>
          <a:p>
            <a:pPr algn="l"/>
            <a:r>
              <a:rPr lang="it-IT" sz="2400" b="1" dirty="0">
                <a:solidFill>
                  <a:srgbClr val="CF0808"/>
                </a:solidFill>
              </a:rPr>
              <a:t>59%</a:t>
            </a:r>
          </a:p>
        </p:txBody>
      </p:sp>
      <p:sp>
        <p:nvSpPr>
          <p:cNvPr id="15" name="CasellaDiTesto 14"/>
          <p:cNvSpPr txBox="1"/>
          <p:nvPr/>
        </p:nvSpPr>
        <p:spPr>
          <a:xfrm>
            <a:off x="7221665" y="2296566"/>
            <a:ext cx="814634" cy="461665"/>
          </a:xfrm>
          <a:prstGeom prst="rect">
            <a:avLst/>
          </a:prstGeom>
          <a:noFill/>
        </p:spPr>
        <p:txBody>
          <a:bodyPr wrap="square" rtlCol="0">
            <a:spAutoFit/>
          </a:bodyPr>
          <a:lstStyle/>
          <a:p>
            <a:pPr algn="l"/>
            <a:r>
              <a:rPr lang="it-IT" sz="2400" b="1" dirty="0">
                <a:solidFill>
                  <a:srgbClr val="3CC33C"/>
                </a:solidFill>
              </a:rPr>
              <a:t>64%</a:t>
            </a:r>
          </a:p>
        </p:txBody>
      </p:sp>
      <p:sp>
        <p:nvSpPr>
          <p:cNvPr id="16" name="CasellaDiTesto 15"/>
          <p:cNvSpPr txBox="1"/>
          <p:nvPr/>
        </p:nvSpPr>
        <p:spPr>
          <a:xfrm>
            <a:off x="9221078" y="2296566"/>
            <a:ext cx="970672" cy="461665"/>
          </a:xfrm>
          <a:prstGeom prst="rect">
            <a:avLst/>
          </a:prstGeom>
          <a:noFill/>
        </p:spPr>
        <p:txBody>
          <a:bodyPr wrap="square" rtlCol="0">
            <a:spAutoFit/>
          </a:bodyPr>
          <a:lstStyle/>
          <a:p>
            <a:pPr algn="l"/>
            <a:r>
              <a:rPr lang="it-IT" sz="2400" b="1" dirty="0">
                <a:solidFill>
                  <a:srgbClr val="3CC33C"/>
                </a:solidFill>
              </a:rPr>
              <a:t>63%</a:t>
            </a:r>
          </a:p>
        </p:txBody>
      </p:sp>
      <p:sp>
        <p:nvSpPr>
          <p:cNvPr id="21" name="Rettangolo 20"/>
          <p:cNvSpPr/>
          <p:nvPr/>
        </p:nvSpPr>
        <p:spPr>
          <a:xfrm>
            <a:off x="9043458" y="1283554"/>
            <a:ext cx="1049867" cy="821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25" name="Immagine 24"/>
          <p:cNvPicPr>
            <a:picLocks noChangeAspect="1"/>
          </p:cNvPicPr>
          <p:nvPr/>
        </p:nvPicPr>
        <p:blipFill>
          <a:blip r:embed="rId3"/>
          <a:stretch>
            <a:fillRect/>
          </a:stretch>
        </p:blipFill>
        <p:spPr>
          <a:xfrm>
            <a:off x="7221665" y="1538816"/>
            <a:ext cx="4260908" cy="812871"/>
          </a:xfrm>
          <a:prstGeom prst="rect">
            <a:avLst/>
          </a:prstGeom>
        </p:spPr>
      </p:pic>
    </p:spTree>
    <p:extLst>
      <p:ext uri="{BB962C8B-B14F-4D97-AF65-F5344CB8AC3E}">
        <p14:creationId xmlns:p14="http://schemas.microsoft.com/office/powerpoint/2010/main" val="7659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p:cNvGrpSpPr/>
          <p:nvPr/>
        </p:nvGrpSpPr>
        <p:grpSpPr>
          <a:xfrm>
            <a:off x="6247978" y="3690513"/>
            <a:ext cx="5210597" cy="2560101"/>
            <a:chOff x="614930" y="544582"/>
            <a:chExt cx="3509494" cy="2160000"/>
          </a:xfrm>
        </p:grpSpPr>
        <p:pic>
          <p:nvPicPr>
            <p:cNvPr id="7" name="Immagin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930" y="544582"/>
              <a:ext cx="3509494" cy="2160000"/>
            </a:xfrm>
            <a:prstGeom prst="rect">
              <a:avLst/>
            </a:prstGeom>
          </p:spPr>
        </p:pic>
        <p:cxnSp>
          <p:nvCxnSpPr>
            <p:cNvPr id="20" name="Connettore diritto 19"/>
            <p:cNvCxnSpPr/>
            <p:nvPr/>
          </p:nvCxnSpPr>
          <p:spPr>
            <a:xfrm flipV="1">
              <a:off x="3386933" y="1180954"/>
              <a:ext cx="8730" cy="86892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3" name="Gruppo 22"/>
          <p:cNvGrpSpPr/>
          <p:nvPr/>
        </p:nvGrpSpPr>
        <p:grpSpPr>
          <a:xfrm>
            <a:off x="463408" y="3745387"/>
            <a:ext cx="5280000" cy="2640000"/>
            <a:chOff x="4557381" y="536433"/>
            <a:chExt cx="3960000" cy="1980000"/>
          </a:xfrm>
        </p:grpSpPr>
        <p:pic>
          <p:nvPicPr>
            <p:cNvPr id="8" name="Immagine 7"/>
            <p:cNvPicPr>
              <a:picLocks/>
            </p:cNvPicPr>
            <p:nvPr/>
          </p:nvPicPr>
          <p:blipFill>
            <a:blip r:embed="rId4" cstate="screen">
              <a:extLst>
                <a:ext uri="{28A0092B-C50C-407E-A947-70E740481C1C}">
                  <a14:useLocalDpi xmlns:a14="http://schemas.microsoft.com/office/drawing/2010/main"/>
                </a:ext>
              </a:extLst>
            </a:blip>
            <a:stretch>
              <a:fillRect/>
            </a:stretch>
          </p:blipFill>
          <p:spPr>
            <a:xfrm>
              <a:off x="4557381" y="536433"/>
              <a:ext cx="3960000" cy="1980000"/>
            </a:xfrm>
            <a:prstGeom prst="rect">
              <a:avLst/>
            </a:prstGeom>
          </p:spPr>
        </p:pic>
        <p:cxnSp>
          <p:nvCxnSpPr>
            <p:cNvPr id="26" name="Connettore diritto 25"/>
            <p:cNvCxnSpPr/>
            <p:nvPr/>
          </p:nvCxnSpPr>
          <p:spPr>
            <a:xfrm flipV="1">
              <a:off x="7679141" y="1059698"/>
              <a:ext cx="1100" cy="85456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5" name="Gruppo 24"/>
          <p:cNvGrpSpPr/>
          <p:nvPr/>
        </p:nvGrpSpPr>
        <p:grpSpPr>
          <a:xfrm>
            <a:off x="463408" y="979278"/>
            <a:ext cx="5280000" cy="2640000"/>
            <a:chOff x="4557384" y="2352978"/>
            <a:chExt cx="3419480" cy="1980000"/>
          </a:xfrm>
        </p:grpSpPr>
        <p:pic>
          <p:nvPicPr>
            <p:cNvPr id="12" name="Immagine 11"/>
            <p:cNvPicPr>
              <a:picLocks/>
            </p:cNvPicPr>
            <p:nvPr/>
          </p:nvPicPr>
          <p:blipFill>
            <a:blip r:embed="rId5" cstate="screen">
              <a:extLst>
                <a:ext uri="{28A0092B-C50C-407E-A947-70E740481C1C}">
                  <a14:useLocalDpi xmlns:a14="http://schemas.microsoft.com/office/drawing/2010/main"/>
                </a:ext>
              </a:extLst>
            </a:blip>
            <a:stretch>
              <a:fillRect/>
            </a:stretch>
          </p:blipFill>
          <p:spPr>
            <a:xfrm>
              <a:off x="4557384" y="2352978"/>
              <a:ext cx="3419480" cy="1980000"/>
            </a:xfrm>
            <a:prstGeom prst="rect">
              <a:avLst/>
            </a:prstGeom>
          </p:spPr>
        </p:pic>
        <p:cxnSp>
          <p:nvCxnSpPr>
            <p:cNvPr id="30" name="Connettore diritto 29"/>
            <p:cNvCxnSpPr/>
            <p:nvPr/>
          </p:nvCxnSpPr>
          <p:spPr>
            <a:xfrm flipH="1" flipV="1">
              <a:off x="7253040" y="3027683"/>
              <a:ext cx="216" cy="71947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1" name="Gruppo 20"/>
          <p:cNvGrpSpPr/>
          <p:nvPr/>
        </p:nvGrpSpPr>
        <p:grpSpPr>
          <a:xfrm>
            <a:off x="6247977" y="1007854"/>
            <a:ext cx="5280000" cy="2640000"/>
            <a:chOff x="614930" y="2383413"/>
            <a:chExt cx="3509493" cy="2160000"/>
          </a:xfrm>
        </p:grpSpPr>
        <p:pic>
          <p:nvPicPr>
            <p:cNvPr id="11" name="Immagin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930" y="2383413"/>
              <a:ext cx="3509493" cy="2160000"/>
            </a:xfrm>
            <a:prstGeom prst="rect">
              <a:avLst/>
            </a:prstGeom>
          </p:spPr>
        </p:pic>
        <p:cxnSp>
          <p:nvCxnSpPr>
            <p:cNvPr id="28" name="Connettore diritto 27"/>
            <p:cNvCxnSpPr/>
            <p:nvPr/>
          </p:nvCxnSpPr>
          <p:spPr>
            <a:xfrm flipV="1">
              <a:off x="3381928" y="3090932"/>
              <a:ext cx="5005" cy="80987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40" name="CasellaDiTesto 39"/>
          <p:cNvSpPr txBox="1"/>
          <p:nvPr/>
        </p:nvSpPr>
        <p:spPr>
          <a:xfrm>
            <a:off x="4531029" y="2251502"/>
            <a:ext cx="748145" cy="297454"/>
          </a:xfrm>
          <a:prstGeom prst="rect">
            <a:avLst/>
          </a:prstGeom>
          <a:noFill/>
        </p:spPr>
        <p:txBody>
          <a:bodyPr wrap="square" rtlCol="0">
            <a:spAutoFit/>
          </a:bodyPr>
          <a:lstStyle/>
          <a:p>
            <a:pPr algn="l"/>
            <a:r>
              <a:rPr lang="it-IT" sz="1333" b="1" dirty="0">
                <a:solidFill>
                  <a:srgbClr val="0000C1"/>
                </a:solidFill>
              </a:rPr>
              <a:t>31%</a:t>
            </a:r>
          </a:p>
        </p:txBody>
      </p:sp>
      <p:sp>
        <p:nvSpPr>
          <p:cNvPr id="41" name="CasellaDiTesto 40"/>
          <p:cNvSpPr txBox="1"/>
          <p:nvPr/>
        </p:nvSpPr>
        <p:spPr>
          <a:xfrm>
            <a:off x="4531030" y="1937184"/>
            <a:ext cx="748145" cy="297454"/>
          </a:xfrm>
          <a:prstGeom prst="rect">
            <a:avLst/>
          </a:prstGeom>
          <a:noFill/>
        </p:spPr>
        <p:txBody>
          <a:bodyPr wrap="square" rtlCol="0">
            <a:spAutoFit/>
          </a:bodyPr>
          <a:lstStyle/>
          <a:p>
            <a:pPr algn="l"/>
            <a:r>
              <a:rPr lang="it-IT" sz="1333" b="1" dirty="0">
                <a:solidFill>
                  <a:srgbClr val="CF0808"/>
                </a:solidFill>
              </a:rPr>
              <a:t>51%</a:t>
            </a:r>
          </a:p>
        </p:txBody>
      </p:sp>
      <p:sp>
        <p:nvSpPr>
          <p:cNvPr id="42" name="CasellaDiTesto 41"/>
          <p:cNvSpPr txBox="1"/>
          <p:nvPr/>
        </p:nvSpPr>
        <p:spPr>
          <a:xfrm>
            <a:off x="4531028" y="1579740"/>
            <a:ext cx="748145" cy="297454"/>
          </a:xfrm>
          <a:prstGeom prst="rect">
            <a:avLst/>
          </a:prstGeom>
          <a:noFill/>
        </p:spPr>
        <p:txBody>
          <a:bodyPr wrap="square" rtlCol="0">
            <a:spAutoFit/>
          </a:bodyPr>
          <a:lstStyle/>
          <a:p>
            <a:pPr algn="l"/>
            <a:r>
              <a:rPr lang="it-IT" sz="1333" b="1" dirty="0">
                <a:solidFill>
                  <a:srgbClr val="3CC33C"/>
                </a:solidFill>
              </a:rPr>
              <a:t>58%</a:t>
            </a:r>
          </a:p>
        </p:txBody>
      </p:sp>
      <p:sp>
        <p:nvSpPr>
          <p:cNvPr id="43" name="CasellaDiTesto 42"/>
          <p:cNvSpPr txBox="1"/>
          <p:nvPr/>
        </p:nvSpPr>
        <p:spPr>
          <a:xfrm>
            <a:off x="10330696" y="2210626"/>
            <a:ext cx="748145" cy="297454"/>
          </a:xfrm>
          <a:prstGeom prst="rect">
            <a:avLst/>
          </a:prstGeom>
          <a:noFill/>
        </p:spPr>
        <p:txBody>
          <a:bodyPr wrap="square" rtlCol="0">
            <a:spAutoFit/>
          </a:bodyPr>
          <a:lstStyle/>
          <a:p>
            <a:pPr algn="l"/>
            <a:r>
              <a:rPr lang="it-IT" sz="1333" b="1" dirty="0">
                <a:solidFill>
                  <a:srgbClr val="0000C1"/>
                </a:solidFill>
              </a:rPr>
              <a:t>18%</a:t>
            </a:r>
          </a:p>
        </p:txBody>
      </p:sp>
      <p:sp>
        <p:nvSpPr>
          <p:cNvPr id="44" name="CasellaDiTesto 43"/>
          <p:cNvSpPr txBox="1"/>
          <p:nvPr/>
        </p:nvSpPr>
        <p:spPr>
          <a:xfrm>
            <a:off x="10330693" y="1561976"/>
            <a:ext cx="748145" cy="297454"/>
          </a:xfrm>
          <a:prstGeom prst="rect">
            <a:avLst/>
          </a:prstGeom>
          <a:noFill/>
        </p:spPr>
        <p:txBody>
          <a:bodyPr wrap="square" rtlCol="0">
            <a:spAutoFit/>
          </a:bodyPr>
          <a:lstStyle/>
          <a:p>
            <a:pPr algn="l"/>
            <a:r>
              <a:rPr lang="it-IT" sz="1333" b="1" dirty="0">
                <a:solidFill>
                  <a:srgbClr val="CF0808"/>
                </a:solidFill>
              </a:rPr>
              <a:t>60%</a:t>
            </a:r>
          </a:p>
        </p:txBody>
      </p:sp>
      <p:sp>
        <p:nvSpPr>
          <p:cNvPr id="45" name="CasellaDiTesto 44"/>
          <p:cNvSpPr txBox="1"/>
          <p:nvPr/>
        </p:nvSpPr>
        <p:spPr>
          <a:xfrm>
            <a:off x="10330694" y="1983142"/>
            <a:ext cx="748145" cy="297454"/>
          </a:xfrm>
          <a:prstGeom prst="rect">
            <a:avLst/>
          </a:prstGeom>
          <a:noFill/>
        </p:spPr>
        <p:txBody>
          <a:bodyPr wrap="square" rtlCol="0">
            <a:spAutoFit/>
          </a:bodyPr>
          <a:lstStyle/>
          <a:p>
            <a:pPr algn="l"/>
            <a:r>
              <a:rPr lang="it-IT" sz="1333" b="1" dirty="0">
                <a:solidFill>
                  <a:srgbClr val="3CC33C"/>
                </a:solidFill>
              </a:rPr>
              <a:t>48%</a:t>
            </a:r>
          </a:p>
        </p:txBody>
      </p:sp>
      <p:sp>
        <p:nvSpPr>
          <p:cNvPr id="46" name="CasellaDiTesto 45"/>
          <p:cNvSpPr txBox="1"/>
          <p:nvPr/>
        </p:nvSpPr>
        <p:spPr>
          <a:xfrm>
            <a:off x="10339165" y="4889110"/>
            <a:ext cx="748145" cy="297454"/>
          </a:xfrm>
          <a:prstGeom prst="rect">
            <a:avLst/>
          </a:prstGeom>
          <a:noFill/>
        </p:spPr>
        <p:txBody>
          <a:bodyPr wrap="square" rtlCol="0">
            <a:spAutoFit/>
          </a:bodyPr>
          <a:lstStyle/>
          <a:p>
            <a:pPr algn="l"/>
            <a:r>
              <a:rPr lang="it-IT" sz="1333" b="1" dirty="0">
                <a:solidFill>
                  <a:srgbClr val="0000C1"/>
                </a:solidFill>
              </a:rPr>
              <a:t>42%</a:t>
            </a:r>
          </a:p>
        </p:txBody>
      </p:sp>
      <p:sp>
        <p:nvSpPr>
          <p:cNvPr id="47" name="CasellaDiTesto 46"/>
          <p:cNvSpPr txBox="1"/>
          <p:nvPr/>
        </p:nvSpPr>
        <p:spPr>
          <a:xfrm>
            <a:off x="10330690" y="4242510"/>
            <a:ext cx="748145" cy="297454"/>
          </a:xfrm>
          <a:prstGeom prst="rect">
            <a:avLst/>
          </a:prstGeom>
          <a:noFill/>
        </p:spPr>
        <p:txBody>
          <a:bodyPr wrap="square" rtlCol="0">
            <a:spAutoFit/>
          </a:bodyPr>
          <a:lstStyle/>
          <a:p>
            <a:pPr algn="l"/>
            <a:r>
              <a:rPr lang="it-IT" sz="1333" b="1" dirty="0">
                <a:solidFill>
                  <a:srgbClr val="CF0808"/>
                </a:solidFill>
              </a:rPr>
              <a:t>65%</a:t>
            </a:r>
          </a:p>
        </p:txBody>
      </p:sp>
      <p:sp>
        <p:nvSpPr>
          <p:cNvPr id="48" name="CasellaDiTesto 47"/>
          <p:cNvSpPr txBox="1"/>
          <p:nvPr/>
        </p:nvSpPr>
        <p:spPr>
          <a:xfrm>
            <a:off x="10330692" y="4587116"/>
            <a:ext cx="748145" cy="297454"/>
          </a:xfrm>
          <a:prstGeom prst="rect">
            <a:avLst/>
          </a:prstGeom>
          <a:noFill/>
        </p:spPr>
        <p:txBody>
          <a:bodyPr wrap="square" rtlCol="0">
            <a:spAutoFit/>
          </a:bodyPr>
          <a:lstStyle/>
          <a:p>
            <a:pPr algn="l"/>
            <a:r>
              <a:rPr lang="it-IT" sz="1333" b="1" dirty="0">
                <a:solidFill>
                  <a:srgbClr val="3CC33C"/>
                </a:solidFill>
              </a:rPr>
              <a:t>53%</a:t>
            </a:r>
          </a:p>
        </p:txBody>
      </p:sp>
      <p:sp>
        <p:nvSpPr>
          <p:cNvPr id="49" name="CasellaDiTesto 48"/>
          <p:cNvSpPr txBox="1"/>
          <p:nvPr/>
        </p:nvSpPr>
        <p:spPr>
          <a:xfrm>
            <a:off x="4547146" y="4747970"/>
            <a:ext cx="748145" cy="297454"/>
          </a:xfrm>
          <a:prstGeom prst="rect">
            <a:avLst/>
          </a:prstGeom>
          <a:noFill/>
        </p:spPr>
        <p:txBody>
          <a:bodyPr wrap="square" rtlCol="0">
            <a:spAutoFit/>
          </a:bodyPr>
          <a:lstStyle/>
          <a:p>
            <a:pPr algn="l"/>
            <a:r>
              <a:rPr lang="it-IT" sz="1333" b="1" dirty="0">
                <a:solidFill>
                  <a:srgbClr val="0000C1"/>
                </a:solidFill>
              </a:rPr>
              <a:t>53%</a:t>
            </a:r>
          </a:p>
        </p:txBody>
      </p:sp>
      <p:sp>
        <p:nvSpPr>
          <p:cNvPr id="50" name="CasellaDiTesto 49"/>
          <p:cNvSpPr txBox="1"/>
          <p:nvPr/>
        </p:nvSpPr>
        <p:spPr>
          <a:xfrm>
            <a:off x="4547146" y="4440194"/>
            <a:ext cx="748145" cy="297454"/>
          </a:xfrm>
          <a:prstGeom prst="rect">
            <a:avLst/>
          </a:prstGeom>
          <a:noFill/>
        </p:spPr>
        <p:txBody>
          <a:bodyPr wrap="square" rtlCol="0">
            <a:spAutoFit/>
          </a:bodyPr>
          <a:lstStyle/>
          <a:p>
            <a:pPr algn="l"/>
            <a:r>
              <a:rPr lang="it-IT" sz="1333" b="1" dirty="0">
                <a:solidFill>
                  <a:srgbClr val="CF0808"/>
                </a:solidFill>
              </a:rPr>
              <a:t>56%</a:t>
            </a:r>
          </a:p>
        </p:txBody>
      </p:sp>
      <p:sp>
        <p:nvSpPr>
          <p:cNvPr id="51" name="CasellaDiTesto 50"/>
          <p:cNvSpPr txBox="1"/>
          <p:nvPr/>
        </p:nvSpPr>
        <p:spPr>
          <a:xfrm>
            <a:off x="4547146" y="4193973"/>
            <a:ext cx="748145" cy="297454"/>
          </a:xfrm>
          <a:prstGeom prst="rect">
            <a:avLst/>
          </a:prstGeom>
          <a:noFill/>
        </p:spPr>
        <p:txBody>
          <a:bodyPr wrap="square" rtlCol="0">
            <a:spAutoFit/>
          </a:bodyPr>
          <a:lstStyle/>
          <a:p>
            <a:pPr algn="l"/>
            <a:r>
              <a:rPr lang="it-IT" sz="1333" b="1" dirty="0">
                <a:solidFill>
                  <a:srgbClr val="3CC33C"/>
                </a:solidFill>
              </a:rPr>
              <a:t>70%</a:t>
            </a:r>
          </a:p>
        </p:txBody>
      </p:sp>
      <p:sp>
        <p:nvSpPr>
          <p:cNvPr id="2" name="Rettangolo 1"/>
          <p:cNvSpPr/>
          <p:nvPr/>
        </p:nvSpPr>
        <p:spPr>
          <a:xfrm>
            <a:off x="4505088" y="1051984"/>
            <a:ext cx="583379" cy="397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52" name="Rettangolo 51"/>
          <p:cNvSpPr/>
          <p:nvPr/>
        </p:nvSpPr>
        <p:spPr>
          <a:xfrm>
            <a:off x="10215849" y="974700"/>
            <a:ext cx="583379" cy="511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53" name="Rettangolo 52"/>
          <p:cNvSpPr/>
          <p:nvPr/>
        </p:nvSpPr>
        <p:spPr>
          <a:xfrm>
            <a:off x="4514172" y="3802070"/>
            <a:ext cx="583379" cy="397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33"/>
          </a:p>
        </p:txBody>
      </p:sp>
      <p:sp>
        <p:nvSpPr>
          <p:cNvPr id="54" name="Rettangolo 53"/>
          <p:cNvSpPr/>
          <p:nvPr/>
        </p:nvSpPr>
        <p:spPr>
          <a:xfrm>
            <a:off x="10290037" y="3786573"/>
            <a:ext cx="583379" cy="397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33"/>
          </a:p>
        </p:txBody>
      </p:sp>
      <p:sp>
        <p:nvSpPr>
          <p:cNvPr id="55" name="CasellaDiTesto 54"/>
          <p:cNvSpPr txBox="1"/>
          <p:nvPr/>
        </p:nvSpPr>
        <p:spPr>
          <a:xfrm>
            <a:off x="908671" y="2226752"/>
            <a:ext cx="1307548" cy="584968"/>
          </a:xfrm>
          <a:prstGeom prst="rect">
            <a:avLst/>
          </a:prstGeom>
          <a:noFill/>
        </p:spPr>
        <p:txBody>
          <a:bodyPr wrap="square" rtlCol="0">
            <a:spAutoFit/>
          </a:bodyPr>
          <a:lstStyle/>
          <a:p>
            <a:pPr algn="l"/>
            <a:r>
              <a:rPr lang="it-IT" sz="1067" b="1" dirty="0">
                <a:solidFill>
                  <a:srgbClr val="0070C0"/>
                </a:solidFill>
              </a:rPr>
              <a:t>ARM A</a:t>
            </a:r>
          </a:p>
          <a:p>
            <a:pPr algn="l"/>
            <a:r>
              <a:rPr lang="it-IT" sz="1067" b="1" dirty="0">
                <a:solidFill>
                  <a:srgbClr val="00B050"/>
                </a:solidFill>
              </a:rPr>
              <a:t>ARM B</a:t>
            </a:r>
          </a:p>
          <a:p>
            <a:pPr algn="l"/>
            <a:r>
              <a:rPr lang="it-IT" sz="1067" b="1" dirty="0">
                <a:solidFill>
                  <a:srgbClr val="FF0000"/>
                </a:solidFill>
              </a:rPr>
              <a:t>ARM C</a:t>
            </a:r>
          </a:p>
        </p:txBody>
      </p:sp>
      <p:sp>
        <p:nvSpPr>
          <p:cNvPr id="56" name="CasellaDiTesto 55"/>
          <p:cNvSpPr txBox="1"/>
          <p:nvPr/>
        </p:nvSpPr>
        <p:spPr>
          <a:xfrm>
            <a:off x="908670" y="4966945"/>
            <a:ext cx="1307548" cy="584968"/>
          </a:xfrm>
          <a:prstGeom prst="rect">
            <a:avLst/>
          </a:prstGeom>
          <a:noFill/>
        </p:spPr>
        <p:txBody>
          <a:bodyPr wrap="square" rtlCol="0">
            <a:spAutoFit/>
          </a:bodyPr>
          <a:lstStyle/>
          <a:p>
            <a:pPr algn="l"/>
            <a:r>
              <a:rPr lang="it-IT" sz="1067" b="1" dirty="0">
                <a:solidFill>
                  <a:srgbClr val="0070C0"/>
                </a:solidFill>
              </a:rPr>
              <a:t>ARM A</a:t>
            </a:r>
          </a:p>
          <a:p>
            <a:pPr algn="l"/>
            <a:r>
              <a:rPr lang="it-IT" sz="1067" b="1" dirty="0">
                <a:solidFill>
                  <a:srgbClr val="00B050"/>
                </a:solidFill>
              </a:rPr>
              <a:t>ARM B</a:t>
            </a:r>
          </a:p>
          <a:p>
            <a:pPr algn="l"/>
            <a:r>
              <a:rPr lang="it-IT" sz="1067" b="1" dirty="0">
                <a:solidFill>
                  <a:srgbClr val="FF0000"/>
                </a:solidFill>
              </a:rPr>
              <a:t>ARM C</a:t>
            </a:r>
          </a:p>
        </p:txBody>
      </p:sp>
      <p:sp>
        <p:nvSpPr>
          <p:cNvPr id="57" name="CasellaDiTesto 56"/>
          <p:cNvSpPr txBox="1"/>
          <p:nvPr/>
        </p:nvSpPr>
        <p:spPr>
          <a:xfrm>
            <a:off x="6701518" y="4966945"/>
            <a:ext cx="1307548" cy="584968"/>
          </a:xfrm>
          <a:prstGeom prst="rect">
            <a:avLst/>
          </a:prstGeom>
          <a:noFill/>
        </p:spPr>
        <p:txBody>
          <a:bodyPr wrap="square" rtlCol="0">
            <a:spAutoFit/>
          </a:bodyPr>
          <a:lstStyle/>
          <a:p>
            <a:pPr algn="l"/>
            <a:r>
              <a:rPr lang="it-IT" sz="1067" b="1" dirty="0">
                <a:solidFill>
                  <a:srgbClr val="0070C0"/>
                </a:solidFill>
              </a:rPr>
              <a:t>ARM A</a:t>
            </a:r>
          </a:p>
          <a:p>
            <a:pPr algn="l"/>
            <a:r>
              <a:rPr lang="it-IT" sz="1067" b="1" dirty="0">
                <a:solidFill>
                  <a:srgbClr val="00B050"/>
                </a:solidFill>
              </a:rPr>
              <a:t>ARM B</a:t>
            </a:r>
          </a:p>
          <a:p>
            <a:pPr algn="l"/>
            <a:r>
              <a:rPr lang="it-IT" sz="1067" b="1" dirty="0">
                <a:solidFill>
                  <a:srgbClr val="FF0000"/>
                </a:solidFill>
              </a:rPr>
              <a:t>ARM C</a:t>
            </a:r>
          </a:p>
        </p:txBody>
      </p:sp>
      <p:sp>
        <p:nvSpPr>
          <p:cNvPr id="58" name="CasellaDiTesto 57"/>
          <p:cNvSpPr txBox="1"/>
          <p:nvPr/>
        </p:nvSpPr>
        <p:spPr>
          <a:xfrm>
            <a:off x="6701519" y="2226752"/>
            <a:ext cx="1307548" cy="584968"/>
          </a:xfrm>
          <a:prstGeom prst="rect">
            <a:avLst/>
          </a:prstGeom>
          <a:noFill/>
        </p:spPr>
        <p:txBody>
          <a:bodyPr wrap="square" rtlCol="0">
            <a:spAutoFit/>
          </a:bodyPr>
          <a:lstStyle/>
          <a:p>
            <a:pPr algn="l"/>
            <a:r>
              <a:rPr lang="it-IT" sz="1067" b="1" dirty="0">
                <a:solidFill>
                  <a:srgbClr val="0070C0"/>
                </a:solidFill>
              </a:rPr>
              <a:t>ARM A</a:t>
            </a:r>
          </a:p>
          <a:p>
            <a:pPr algn="l"/>
            <a:r>
              <a:rPr lang="it-IT" sz="1067" b="1" dirty="0">
                <a:solidFill>
                  <a:srgbClr val="00B050"/>
                </a:solidFill>
              </a:rPr>
              <a:t>ARM B</a:t>
            </a:r>
          </a:p>
          <a:p>
            <a:pPr algn="l"/>
            <a:r>
              <a:rPr lang="it-IT" sz="1067" b="1" dirty="0">
                <a:solidFill>
                  <a:srgbClr val="FF0000"/>
                </a:solidFill>
              </a:rPr>
              <a:t>ARM C</a:t>
            </a:r>
          </a:p>
        </p:txBody>
      </p:sp>
      <p:sp>
        <p:nvSpPr>
          <p:cNvPr id="3" name="Title 2">
            <a:extLst>
              <a:ext uri="{FF2B5EF4-FFF2-40B4-BE49-F238E27FC236}">
                <a16:creationId xmlns:a16="http://schemas.microsoft.com/office/drawing/2014/main" id="{F0F85465-9123-CAAF-A4C5-0A62EBDA2767}"/>
              </a:ext>
            </a:extLst>
          </p:cNvPr>
          <p:cNvSpPr>
            <a:spLocks noGrp="1"/>
          </p:cNvSpPr>
          <p:nvPr>
            <p:ph type="title"/>
          </p:nvPr>
        </p:nvSpPr>
        <p:spPr>
          <a:xfrm>
            <a:off x="428625" y="28055"/>
            <a:ext cx="11582400" cy="1185577"/>
          </a:xfrm>
        </p:spPr>
        <p:txBody>
          <a:bodyPr>
            <a:noAutofit/>
          </a:bodyPr>
          <a:lstStyle/>
          <a:p>
            <a:r>
              <a:rPr lang="en-US" sz="2400" dirty="0"/>
              <a:t>Sequential Combo Immuno- and Target Therapy (</a:t>
            </a:r>
            <a:r>
              <a:rPr lang="en-US" sz="2400" dirty="0" err="1"/>
              <a:t>Secombit</a:t>
            </a:r>
            <a:r>
              <a:rPr lang="en-US" sz="2400" dirty="0"/>
              <a:t>) Study:</a:t>
            </a:r>
            <a:br>
              <a:rPr lang="en-US" sz="2400" dirty="0"/>
            </a:br>
            <a:r>
              <a:rPr lang="en-US" sz="2400" dirty="0"/>
              <a:t>Subgroups Analysis</a:t>
            </a:r>
          </a:p>
        </p:txBody>
      </p:sp>
      <p:sp>
        <p:nvSpPr>
          <p:cNvPr id="4" name="Footer Placeholder 3">
            <a:extLst>
              <a:ext uri="{FF2B5EF4-FFF2-40B4-BE49-F238E27FC236}">
                <a16:creationId xmlns:a16="http://schemas.microsoft.com/office/drawing/2014/main" id="{E83DCF2E-74A5-519C-4E39-CD7618C7B623}"/>
              </a:ext>
            </a:extLst>
          </p:cNvPr>
          <p:cNvSpPr>
            <a:spLocks noGrp="1"/>
          </p:cNvSpPr>
          <p:nvPr>
            <p:ph type="ftr" sz="quarter" idx="3"/>
          </p:nvPr>
        </p:nvSpPr>
        <p:spPr/>
        <p:txBody>
          <a:bodyPr/>
          <a:lstStyle/>
          <a:p>
            <a:r>
              <a:rPr lang="en-US" sz="1000" dirty="0" err="1"/>
              <a:t>tPFS</a:t>
            </a:r>
            <a:r>
              <a:rPr lang="en-US" sz="1000" dirty="0"/>
              <a:t> = time from randomization to  second progression; OS = overall survival; </a:t>
            </a:r>
            <a:r>
              <a:rPr lang="en-US" sz="1000" dirty="0" err="1"/>
              <a:t>ms</a:t>
            </a:r>
            <a:r>
              <a:rPr lang="en-US" sz="1000" dirty="0"/>
              <a:t> = no. of metastatic sites; </a:t>
            </a:r>
            <a:r>
              <a:rPr lang="en-US" sz="1000" dirty="0" err="1"/>
              <a:t>nLDH</a:t>
            </a:r>
            <a:r>
              <a:rPr lang="en-US" sz="1000" dirty="0"/>
              <a:t> = normal </a:t>
            </a:r>
            <a:r>
              <a:rPr lang="en-US" sz="1000" dirty="0" err="1"/>
              <a:t>LDH</a:t>
            </a:r>
            <a:r>
              <a:rPr lang="en-US" sz="1000" dirty="0"/>
              <a:t> levels; </a:t>
            </a:r>
            <a:r>
              <a:rPr lang="en-US" sz="1000" dirty="0" err="1"/>
              <a:t>eLDH</a:t>
            </a:r>
            <a:r>
              <a:rPr lang="en-US" sz="1000" dirty="0"/>
              <a:t> = elevated </a:t>
            </a:r>
            <a:r>
              <a:rPr lang="en-US" sz="1000" dirty="0" err="1"/>
              <a:t>LDH</a:t>
            </a:r>
            <a:r>
              <a:rPr lang="en-US" sz="1000" dirty="0"/>
              <a:t> levels.</a:t>
            </a:r>
          </a:p>
          <a:p>
            <a:r>
              <a:rPr lang="en-US" sz="1000" dirty="0"/>
              <a:t>In blue Arm A (</a:t>
            </a:r>
            <a:r>
              <a:rPr lang="en-US" sz="1000" dirty="0" err="1"/>
              <a:t>E+B</a:t>
            </a:r>
            <a:r>
              <a:rPr lang="en-US" sz="1000" dirty="0"/>
              <a:t> until PD, followed by </a:t>
            </a:r>
            <a:r>
              <a:rPr lang="en-US" sz="1000" dirty="0" err="1"/>
              <a:t>I+N</a:t>
            </a:r>
            <a:r>
              <a:rPr lang="en-US" sz="1000" dirty="0"/>
              <a:t>), in green Arm B (</a:t>
            </a:r>
            <a:r>
              <a:rPr lang="en-US" sz="1000" dirty="0" err="1"/>
              <a:t>I+N</a:t>
            </a:r>
            <a:r>
              <a:rPr lang="en-US" sz="1000" dirty="0"/>
              <a:t> until PD, followed by </a:t>
            </a:r>
            <a:r>
              <a:rPr lang="en-US" sz="1000" dirty="0" err="1"/>
              <a:t>E+B</a:t>
            </a:r>
            <a:r>
              <a:rPr lang="en-US" sz="1000" dirty="0"/>
              <a:t>) , in red Arm C (</a:t>
            </a:r>
            <a:r>
              <a:rPr lang="en-US" sz="1000" dirty="0" err="1"/>
              <a:t>E+B</a:t>
            </a:r>
            <a:r>
              <a:rPr lang="en-US" sz="1000" dirty="0"/>
              <a:t> for 8 weeks, followed by </a:t>
            </a:r>
            <a:r>
              <a:rPr lang="en-US" sz="1000" dirty="0" err="1"/>
              <a:t>I+N</a:t>
            </a:r>
            <a:r>
              <a:rPr lang="en-US" sz="1000" dirty="0"/>
              <a:t> until PD, followed by </a:t>
            </a:r>
            <a:r>
              <a:rPr lang="en-US" sz="1000" dirty="0" err="1"/>
              <a:t>E+B</a:t>
            </a:r>
            <a:r>
              <a:rPr lang="en-US" sz="1000" dirty="0"/>
              <a:t>).</a:t>
            </a:r>
          </a:p>
        </p:txBody>
      </p:sp>
      <p:sp>
        <p:nvSpPr>
          <p:cNvPr id="9" name="Segnaposto testo 3">
            <a:extLst>
              <a:ext uri="{FF2B5EF4-FFF2-40B4-BE49-F238E27FC236}">
                <a16:creationId xmlns:a16="http://schemas.microsoft.com/office/drawing/2014/main" id="{88412114-F633-2DED-D5B2-CE1AA06AA831}"/>
              </a:ext>
            </a:extLst>
          </p:cNvPr>
          <p:cNvSpPr txBox="1">
            <a:spLocks/>
          </p:cNvSpPr>
          <p:nvPr/>
        </p:nvSpPr>
        <p:spPr>
          <a:xfrm>
            <a:off x="8131155" y="950286"/>
            <a:ext cx="1423679" cy="212826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05416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it-IT" sz="1400" b="1" dirty="0" err="1">
                <a:solidFill>
                  <a:schemeClr val="tx1"/>
                </a:solidFill>
              </a:rPr>
              <a:t>eLDH</a:t>
            </a:r>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p:txBody>
      </p:sp>
      <p:sp>
        <p:nvSpPr>
          <p:cNvPr id="10" name="Segnaposto testo 3">
            <a:extLst>
              <a:ext uri="{FF2B5EF4-FFF2-40B4-BE49-F238E27FC236}">
                <a16:creationId xmlns:a16="http://schemas.microsoft.com/office/drawing/2014/main" id="{E9782AF6-5AC8-7C87-A5FC-98804D363E17}"/>
              </a:ext>
            </a:extLst>
          </p:cNvPr>
          <p:cNvSpPr txBox="1">
            <a:spLocks/>
          </p:cNvSpPr>
          <p:nvPr/>
        </p:nvSpPr>
        <p:spPr>
          <a:xfrm>
            <a:off x="8127032" y="3616546"/>
            <a:ext cx="1423679" cy="341182"/>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05416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it-IT" sz="1400" b="1" dirty="0">
                <a:solidFill>
                  <a:schemeClr val="tx1"/>
                </a:solidFill>
              </a:rPr>
              <a:t>eLDH</a:t>
            </a:r>
          </a:p>
          <a:p>
            <a:endParaRPr lang="it-IT" sz="1400" b="1" dirty="0">
              <a:solidFill>
                <a:schemeClr val="tx1"/>
              </a:solidFill>
            </a:endParaRPr>
          </a:p>
        </p:txBody>
      </p:sp>
      <p:sp>
        <p:nvSpPr>
          <p:cNvPr id="5" name="Segnaposto testo 3">
            <a:extLst>
              <a:ext uri="{FF2B5EF4-FFF2-40B4-BE49-F238E27FC236}">
                <a16:creationId xmlns:a16="http://schemas.microsoft.com/office/drawing/2014/main" id="{1DC82C93-E688-B6B8-21DA-383C1BC25960}"/>
              </a:ext>
            </a:extLst>
          </p:cNvPr>
          <p:cNvSpPr txBox="1">
            <a:spLocks/>
          </p:cNvSpPr>
          <p:nvPr/>
        </p:nvSpPr>
        <p:spPr>
          <a:xfrm>
            <a:off x="2510973" y="947801"/>
            <a:ext cx="1423679" cy="400793"/>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05416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it-IT" sz="1400" b="1" dirty="0">
                <a:solidFill>
                  <a:schemeClr val="tx1"/>
                </a:solidFill>
              </a:rPr>
              <a:t>nLDH</a:t>
            </a:r>
          </a:p>
        </p:txBody>
      </p:sp>
      <p:sp>
        <p:nvSpPr>
          <p:cNvPr id="6" name="Segnaposto testo 3">
            <a:extLst>
              <a:ext uri="{FF2B5EF4-FFF2-40B4-BE49-F238E27FC236}">
                <a16:creationId xmlns:a16="http://schemas.microsoft.com/office/drawing/2014/main" id="{BBD0C14F-4B2E-9155-935D-5776E6E66693}"/>
              </a:ext>
            </a:extLst>
          </p:cNvPr>
          <p:cNvSpPr txBox="1">
            <a:spLocks/>
          </p:cNvSpPr>
          <p:nvPr/>
        </p:nvSpPr>
        <p:spPr>
          <a:xfrm>
            <a:off x="2510973" y="3622359"/>
            <a:ext cx="1423679" cy="365834"/>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05416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it-IT" sz="1400" b="1" dirty="0">
                <a:solidFill>
                  <a:schemeClr val="tx1"/>
                </a:solidFill>
              </a:rPr>
              <a:t>nLDH</a:t>
            </a:r>
          </a:p>
          <a:p>
            <a:endParaRPr lang="it-IT" sz="1400" b="1" dirty="0">
              <a:solidFill>
                <a:schemeClr val="tx1"/>
              </a:solidFill>
            </a:endParaRPr>
          </a:p>
        </p:txBody>
      </p:sp>
    </p:spTree>
    <p:extLst>
      <p:ext uri="{BB962C8B-B14F-4D97-AF65-F5344CB8AC3E}">
        <p14:creationId xmlns:p14="http://schemas.microsoft.com/office/powerpoint/2010/main" val="3116543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p:cNvGrpSpPr/>
          <p:nvPr/>
        </p:nvGrpSpPr>
        <p:grpSpPr>
          <a:xfrm>
            <a:off x="6247978" y="3690513"/>
            <a:ext cx="5210597" cy="2560101"/>
            <a:chOff x="614930" y="544582"/>
            <a:chExt cx="3509494" cy="2160000"/>
          </a:xfrm>
        </p:grpSpPr>
        <p:pic>
          <p:nvPicPr>
            <p:cNvPr id="7" name="Immagin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930" y="544582"/>
              <a:ext cx="3509494" cy="2160000"/>
            </a:xfrm>
            <a:prstGeom prst="rect">
              <a:avLst/>
            </a:prstGeom>
          </p:spPr>
        </p:pic>
        <p:cxnSp>
          <p:nvCxnSpPr>
            <p:cNvPr id="20" name="Connettore diritto 19"/>
            <p:cNvCxnSpPr/>
            <p:nvPr/>
          </p:nvCxnSpPr>
          <p:spPr>
            <a:xfrm flipV="1">
              <a:off x="3386933" y="1180954"/>
              <a:ext cx="8730" cy="86892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3" name="Gruppo 22"/>
          <p:cNvGrpSpPr/>
          <p:nvPr/>
        </p:nvGrpSpPr>
        <p:grpSpPr>
          <a:xfrm>
            <a:off x="463408" y="3745387"/>
            <a:ext cx="5280000" cy="2640000"/>
            <a:chOff x="4557381" y="536433"/>
            <a:chExt cx="3960000" cy="1980000"/>
          </a:xfrm>
        </p:grpSpPr>
        <p:pic>
          <p:nvPicPr>
            <p:cNvPr id="8" name="Immagine 7"/>
            <p:cNvPicPr>
              <a:picLocks/>
            </p:cNvPicPr>
            <p:nvPr/>
          </p:nvPicPr>
          <p:blipFill>
            <a:blip r:embed="rId4" cstate="screen">
              <a:extLst>
                <a:ext uri="{28A0092B-C50C-407E-A947-70E740481C1C}">
                  <a14:useLocalDpi xmlns:a14="http://schemas.microsoft.com/office/drawing/2010/main"/>
                </a:ext>
              </a:extLst>
            </a:blip>
            <a:stretch>
              <a:fillRect/>
            </a:stretch>
          </p:blipFill>
          <p:spPr>
            <a:xfrm>
              <a:off x="4557381" y="536433"/>
              <a:ext cx="3960000" cy="1980000"/>
            </a:xfrm>
            <a:prstGeom prst="rect">
              <a:avLst/>
            </a:prstGeom>
          </p:spPr>
        </p:pic>
        <p:cxnSp>
          <p:nvCxnSpPr>
            <p:cNvPr id="26" name="Connettore diritto 25"/>
            <p:cNvCxnSpPr/>
            <p:nvPr/>
          </p:nvCxnSpPr>
          <p:spPr>
            <a:xfrm flipV="1">
              <a:off x="7679141" y="1059698"/>
              <a:ext cx="1100" cy="85456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5" name="Gruppo 24"/>
          <p:cNvGrpSpPr/>
          <p:nvPr/>
        </p:nvGrpSpPr>
        <p:grpSpPr>
          <a:xfrm>
            <a:off x="463408" y="979278"/>
            <a:ext cx="5280000" cy="2640000"/>
            <a:chOff x="4557384" y="2352978"/>
            <a:chExt cx="3419480" cy="1980000"/>
          </a:xfrm>
        </p:grpSpPr>
        <p:pic>
          <p:nvPicPr>
            <p:cNvPr id="12" name="Immagine 11"/>
            <p:cNvPicPr>
              <a:picLocks/>
            </p:cNvPicPr>
            <p:nvPr/>
          </p:nvPicPr>
          <p:blipFill>
            <a:blip r:embed="rId5" cstate="screen">
              <a:extLst>
                <a:ext uri="{28A0092B-C50C-407E-A947-70E740481C1C}">
                  <a14:useLocalDpi xmlns:a14="http://schemas.microsoft.com/office/drawing/2010/main"/>
                </a:ext>
              </a:extLst>
            </a:blip>
            <a:stretch>
              <a:fillRect/>
            </a:stretch>
          </p:blipFill>
          <p:spPr>
            <a:xfrm>
              <a:off x="4557384" y="2352978"/>
              <a:ext cx="3419480" cy="1980000"/>
            </a:xfrm>
            <a:prstGeom prst="rect">
              <a:avLst/>
            </a:prstGeom>
          </p:spPr>
        </p:pic>
        <p:cxnSp>
          <p:nvCxnSpPr>
            <p:cNvPr id="30" name="Connettore diritto 29"/>
            <p:cNvCxnSpPr/>
            <p:nvPr/>
          </p:nvCxnSpPr>
          <p:spPr>
            <a:xfrm flipH="1" flipV="1">
              <a:off x="7253040" y="3027683"/>
              <a:ext cx="216" cy="71947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1" name="Gruppo 20"/>
          <p:cNvGrpSpPr/>
          <p:nvPr/>
        </p:nvGrpSpPr>
        <p:grpSpPr>
          <a:xfrm>
            <a:off x="6247977" y="1007854"/>
            <a:ext cx="5280000" cy="2640000"/>
            <a:chOff x="614930" y="2383413"/>
            <a:chExt cx="3509493" cy="2160000"/>
          </a:xfrm>
        </p:grpSpPr>
        <p:pic>
          <p:nvPicPr>
            <p:cNvPr id="11" name="Immagin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930" y="2383413"/>
              <a:ext cx="3509493" cy="2160000"/>
            </a:xfrm>
            <a:prstGeom prst="rect">
              <a:avLst/>
            </a:prstGeom>
          </p:spPr>
        </p:pic>
        <p:cxnSp>
          <p:nvCxnSpPr>
            <p:cNvPr id="28" name="Connettore diritto 27"/>
            <p:cNvCxnSpPr/>
            <p:nvPr/>
          </p:nvCxnSpPr>
          <p:spPr>
            <a:xfrm flipV="1">
              <a:off x="3381928" y="3090932"/>
              <a:ext cx="5005" cy="80987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31" name="Segnaposto testo 3"/>
          <p:cNvSpPr txBox="1">
            <a:spLocks/>
          </p:cNvSpPr>
          <p:nvPr/>
        </p:nvSpPr>
        <p:spPr>
          <a:xfrm>
            <a:off x="8131155" y="950286"/>
            <a:ext cx="1423679" cy="212826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05416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it-IT" sz="1400" b="1" dirty="0" err="1">
                <a:solidFill>
                  <a:schemeClr val="tx1"/>
                </a:solidFill>
              </a:rPr>
              <a:t>eLDH</a:t>
            </a:r>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p:txBody>
      </p:sp>
      <p:sp>
        <p:nvSpPr>
          <p:cNvPr id="16" name="Segnaposto testo 3"/>
          <p:cNvSpPr txBox="1">
            <a:spLocks/>
          </p:cNvSpPr>
          <p:nvPr/>
        </p:nvSpPr>
        <p:spPr>
          <a:xfrm>
            <a:off x="2510973" y="947801"/>
            <a:ext cx="1423679" cy="400793"/>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05416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it-IT" sz="1400" b="1" dirty="0">
                <a:solidFill>
                  <a:schemeClr val="tx1"/>
                </a:solidFill>
              </a:rPr>
              <a:t>nLDH</a:t>
            </a:r>
          </a:p>
        </p:txBody>
      </p:sp>
      <p:sp>
        <p:nvSpPr>
          <p:cNvPr id="40" name="CasellaDiTesto 39"/>
          <p:cNvSpPr txBox="1"/>
          <p:nvPr/>
        </p:nvSpPr>
        <p:spPr>
          <a:xfrm>
            <a:off x="4531029" y="2251502"/>
            <a:ext cx="748145" cy="297454"/>
          </a:xfrm>
          <a:prstGeom prst="rect">
            <a:avLst/>
          </a:prstGeom>
          <a:noFill/>
        </p:spPr>
        <p:txBody>
          <a:bodyPr wrap="square" rtlCol="0">
            <a:spAutoFit/>
          </a:bodyPr>
          <a:lstStyle/>
          <a:p>
            <a:pPr algn="l"/>
            <a:r>
              <a:rPr lang="it-IT" sz="1333" b="1" dirty="0">
                <a:solidFill>
                  <a:srgbClr val="0000C1"/>
                </a:solidFill>
              </a:rPr>
              <a:t>31%</a:t>
            </a:r>
          </a:p>
        </p:txBody>
      </p:sp>
      <p:sp>
        <p:nvSpPr>
          <p:cNvPr id="41" name="CasellaDiTesto 40"/>
          <p:cNvSpPr txBox="1"/>
          <p:nvPr/>
        </p:nvSpPr>
        <p:spPr>
          <a:xfrm>
            <a:off x="4531030" y="1937184"/>
            <a:ext cx="748145" cy="297454"/>
          </a:xfrm>
          <a:prstGeom prst="rect">
            <a:avLst/>
          </a:prstGeom>
          <a:noFill/>
        </p:spPr>
        <p:txBody>
          <a:bodyPr wrap="square" rtlCol="0">
            <a:spAutoFit/>
          </a:bodyPr>
          <a:lstStyle/>
          <a:p>
            <a:pPr algn="l"/>
            <a:r>
              <a:rPr lang="it-IT" sz="1333" b="1" dirty="0">
                <a:solidFill>
                  <a:srgbClr val="CF0808"/>
                </a:solidFill>
              </a:rPr>
              <a:t>51%</a:t>
            </a:r>
          </a:p>
        </p:txBody>
      </p:sp>
      <p:sp>
        <p:nvSpPr>
          <p:cNvPr id="42" name="CasellaDiTesto 41"/>
          <p:cNvSpPr txBox="1"/>
          <p:nvPr/>
        </p:nvSpPr>
        <p:spPr>
          <a:xfrm>
            <a:off x="4531028" y="1579740"/>
            <a:ext cx="748145" cy="297454"/>
          </a:xfrm>
          <a:prstGeom prst="rect">
            <a:avLst/>
          </a:prstGeom>
          <a:noFill/>
        </p:spPr>
        <p:txBody>
          <a:bodyPr wrap="square" rtlCol="0">
            <a:spAutoFit/>
          </a:bodyPr>
          <a:lstStyle/>
          <a:p>
            <a:pPr algn="l"/>
            <a:r>
              <a:rPr lang="it-IT" sz="1333" b="1" dirty="0">
                <a:solidFill>
                  <a:srgbClr val="3CC33C"/>
                </a:solidFill>
              </a:rPr>
              <a:t>58%</a:t>
            </a:r>
          </a:p>
        </p:txBody>
      </p:sp>
      <p:sp>
        <p:nvSpPr>
          <p:cNvPr id="43" name="CasellaDiTesto 42"/>
          <p:cNvSpPr txBox="1"/>
          <p:nvPr/>
        </p:nvSpPr>
        <p:spPr>
          <a:xfrm>
            <a:off x="10330696" y="2210626"/>
            <a:ext cx="748145" cy="297454"/>
          </a:xfrm>
          <a:prstGeom prst="rect">
            <a:avLst/>
          </a:prstGeom>
          <a:noFill/>
        </p:spPr>
        <p:txBody>
          <a:bodyPr wrap="square" rtlCol="0">
            <a:spAutoFit/>
          </a:bodyPr>
          <a:lstStyle/>
          <a:p>
            <a:pPr algn="l"/>
            <a:r>
              <a:rPr lang="it-IT" sz="1333" b="1" dirty="0">
                <a:solidFill>
                  <a:srgbClr val="0000C1"/>
                </a:solidFill>
              </a:rPr>
              <a:t>18%</a:t>
            </a:r>
          </a:p>
        </p:txBody>
      </p:sp>
      <p:sp>
        <p:nvSpPr>
          <p:cNvPr id="44" name="CasellaDiTesto 43"/>
          <p:cNvSpPr txBox="1"/>
          <p:nvPr/>
        </p:nvSpPr>
        <p:spPr>
          <a:xfrm>
            <a:off x="10330693" y="1561976"/>
            <a:ext cx="748145" cy="297454"/>
          </a:xfrm>
          <a:prstGeom prst="rect">
            <a:avLst/>
          </a:prstGeom>
          <a:noFill/>
        </p:spPr>
        <p:txBody>
          <a:bodyPr wrap="square" rtlCol="0">
            <a:spAutoFit/>
          </a:bodyPr>
          <a:lstStyle/>
          <a:p>
            <a:pPr algn="l"/>
            <a:r>
              <a:rPr lang="it-IT" sz="1333" b="1" dirty="0">
                <a:solidFill>
                  <a:srgbClr val="CF0808"/>
                </a:solidFill>
              </a:rPr>
              <a:t>60%</a:t>
            </a:r>
          </a:p>
        </p:txBody>
      </p:sp>
      <p:sp>
        <p:nvSpPr>
          <p:cNvPr id="45" name="CasellaDiTesto 44"/>
          <p:cNvSpPr txBox="1"/>
          <p:nvPr/>
        </p:nvSpPr>
        <p:spPr>
          <a:xfrm>
            <a:off x="10330694" y="1983142"/>
            <a:ext cx="748145" cy="297454"/>
          </a:xfrm>
          <a:prstGeom prst="rect">
            <a:avLst/>
          </a:prstGeom>
          <a:noFill/>
        </p:spPr>
        <p:txBody>
          <a:bodyPr wrap="square" rtlCol="0">
            <a:spAutoFit/>
          </a:bodyPr>
          <a:lstStyle/>
          <a:p>
            <a:pPr algn="l"/>
            <a:r>
              <a:rPr lang="it-IT" sz="1333" b="1" dirty="0">
                <a:solidFill>
                  <a:srgbClr val="3CC33C"/>
                </a:solidFill>
              </a:rPr>
              <a:t>48%</a:t>
            </a:r>
          </a:p>
        </p:txBody>
      </p:sp>
      <p:sp>
        <p:nvSpPr>
          <p:cNvPr id="46" name="CasellaDiTesto 45"/>
          <p:cNvSpPr txBox="1"/>
          <p:nvPr/>
        </p:nvSpPr>
        <p:spPr>
          <a:xfrm>
            <a:off x="10339165" y="4889110"/>
            <a:ext cx="748145" cy="297454"/>
          </a:xfrm>
          <a:prstGeom prst="rect">
            <a:avLst/>
          </a:prstGeom>
          <a:noFill/>
        </p:spPr>
        <p:txBody>
          <a:bodyPr wrap="square" rtlCol="0">
            <a:spAutoFit/>
          </a:bodyPr>
          <a:lstStyle/>
          <a:p>
            <a:pPr algn="l"/>
            <a:r>
              <a:rPr lang="it-IT" sz="1333" b="1" dirty="0">
                <a:solidFill>
                  <a:srgbClr val="0000C1"/>
                </a:solidFill>
              </a:rPr>
              <a:t>42%</a:t>
            </a:r>
          </a:p>
        </p:txBody>
      </p:sp>
      <p:sp>
        <p:nvSpPr>
          <p:cNvPr id="47" name="CasellaDiTesto 46"/>
          <p:cNvSpPr txBox="1"/>
          <p:nvPr/>
        </p:nvSpPr>
        <p:spPr>
          <a:xfrm>
            <a:off x="10330690" y="4242510"/>
            <a:ext cx="748145" cy="297454"/>
          </a:xfrm>
          <a:prstGeom prst="rect">
            <a:avLst/>
          </a:prstGeom>
          <a:noFill/>
        </p:spPr>
        <p:txBody>
          <a:bodyPr wrap="square" rtlCol="0">
            <a:spAutoFit/>
          </a:bodyPr>
          <a:lstStyle/>
          <a:p>
            <a:pPr algn="l"/>
            <a:r>
              <a:rPr lang="it-IT" sz="1333" b="1" dirty="0">
                <a:solidFill>
                  <a:srgbClr val="CF0808"/>
                </a:solidFill>
              </a:rPr>
              <a:t>65%</a:t>
            </a:r>
          </a:p>
        </p:txBody>
      </p:sp>
      <p:sp>
        <p:nvSpPr>
          <p:cNvPr id="48" name="CasellaDiTesto 47"/>
          <p:cNvSpPr txBox="1"/>
          <p:nvPr/>
        </p:nvSpPr>
        <p:spPr>
          <a:xfrm>
            <a:off x="10330692" y="4587116"/>
            <a:ext cx="748145" cy="297454"/>
          </a:xfrm>
          <a:prstGeom prst="rect">
            <a:avLst/>
          </a:prstGeom>
          <a:noFill/>
        </p:spPr>
        <p:txBody>
          <a:bodyPr wrap="square" rtlCol="0">
            <a:spAutoFit/>
          </a:bodyPr>
          <a:lstStyle/>
          <a:p>
            <a:pPr algn="l"/>
            <a:r>
              <a:rPr lang="it-IT" sz="1333" b="1" dirty="0">
                <a:solidFill>
                  <a:srgbClr val="3CC33C"/>
                </a:solidFill>
              </a:rPr>
              <a:t>53%</a:t>
            </a:r>
          </a:p>
        </p:txBody>
      </p:sp>
      <p:sp>
        <p:nvSpPr>
          <p:cNvPr id="49" name="CasellaDiTesto 48"/>
          <p:cNvSpPr txBox="1"/>
          <p:nvPr/>
        </p:nvSpPr>
        <p:spPr>
          <a:xfrm>
            <a:off x="4547146" y="4747970"/>
            <a:ext cx="748145" cy="297454"/>
          </a:xfrm>
          <a:prstGeom prst="rect">
            <a:avLst/>
          </a:prstGeom>
          <a:noFill/>
        </p:spPr>
        <p:txBody>
          <a:bodyPr wrap="square" rtlCol="0">
            <a:spAutoFit/>
          </a:bodyPr>
          <a:lstStyle/>
          <a:p>
            <a:pPr algn="l"/>
            <a:r>
              <a:rPr lang="it-IT" sz="1333" b="1" dirty="0">
                <a:solidFill>
                  <a:srgbClr val="0000C1"/>
                </a:solidFill>
              </a:rPr>
              <a:t>53%</a:t>
            </a:r>
          </a:p>
        </p:txBody>
      </p:sp>
      <p:sp>
        <p:nvSpPr>
          <p:cNvPr id="50" name="CasellaDiTesto 49"/>
          <p:cNvSpPr txBox="1"/>
          <p:nvPr/>
        </p:nvSpPr>
        <p:spPr>
          <a:xfrm>
            <a:off x="4547146" y="4440194"/>
            <a:ext cx="748145" cy="297454"/>
          </a:xfrm>
          <a:prstGeom prst="rect">
            <a:avLst/>
          </a:prstGeom>
          <a:noFill/>
        </p:spPr>
        <p:txBody>
          <a:bodyPr wrap="square" rtlCol="0">
            <a:spAutoFit/>
          </a:bodyPr>
          <a:lstStyle/>
          <a:p>
            <a:pPr algn="l"/>
            <a:r>
              <a:rPr lang="it-IT" sz="1333" b="1" dirty="0">
                <a:solidFill>
                  <a:srgbClr val="CF0808"/>
                </a:solidFill>
              </a:rPr>
              <a:t>56%</a:t>
            </a:r>
          </a:p>
        </p:txBody>
      </p:sp>
      <p:sp>
        <p:nvSpPr>
          <p:cNvPr id="51" name="CasellaDiTesto 50"/>
          <p:cNvSpPr txBox="1"/>
          <p:nvPr/>
        </p:nvSpPr>
        <p:spPr>
          <a:xfrm>
            <a:off x="4547146" y="4193973"/>
            <a:ext cx="748145" cy="297454"/>
          </a:xfrm>
          <a:prstGeom prst="rect">
            <a:avLst/>
          </a:prstGeom>
          <a:noFill/>
        </p:spPr>
        <p:txBody>
          <a:bodyPr wrap="square" rtlCol="0">
            <a:spAutoFit/>
          </a:bodyPr>
          <a:lstStyle/>
          <a:p>
            <a:pPr algn="l"/>
            <a:r>
              <a:rPr lang="it-IT" sz="1333" b="1" dirty="0">
                <a:solidFill>
                  <a:srgbClr val="3CC33C"/>
                </a:solidFill>
              </a:rPr>
              <a:t>70%</a:t>
            </a:r>
          </a:p>
        </p:txBody>
      </p:sp>
      <p:sp>
        <p:nvSpPr>
          <p:cNvPr id="2" name="Rettangolo 1"/>
          <p:cNvSpPr/>
          <p:nvPr/>
        </p:nvSpPr>
        <p:spPr>
          <a:xfrm>
            <a:off x="4505088" y="1051984"/>
            <a:ext cx="583379" cy="397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52" name="Rettangolo 51"/>
          <p:cNvSpPr/>
          <p:nvPr/>
        </p:nvSpPr>
        <p:spPr>
          <a:xfrm>
            <a:off x="10215849" y="974700"/>
            <a:ext cx="583379" cy="511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53" name="Rettangolo 52"/>
          <p:cNvSpPr/>
          <p:nvPr/>
        </p:nvSpPr>
        <p:spPr>
          <a:xfrm>
            <a:off x="4514172" y="3802070"/>
            <a:ext cx="583379" cy="397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33"/>
          </a:p>
        </p:txBody>
      </p:sp>
      <p:sp>
        <p:nvSpPr>
          <p:cNvPr id="54" name="Rettangolo 53"/>
          <p:cNvSpPr/>
          <p:nvPr/>
        </p:nvSpPr>
        <p:spPr>
          <a:xfrm>
            <a:off x="10290037" y="3786573"/>
            <a:ext cx="583379" cy="397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33"/>
          </a:p>
        </p:txBody>
      </p:sp>
      <p:sp>
        <p:nvSpPr>
          <p:cNvPr id="55" name="CasellaDiTesto 54"/>
          <p:cNvSpPr txBox="1"/>
          <p:nvPr/>
        </p:nvSpPr>
        <p:spPr>
          <a:xfrm>
            <a:off x="908671" y="2226752"/>
            <a:ext cx="1307548" cy="584968"/>
          </a:xfrm>
          <a:prstGeom prst="rect">
            <a:avLst/>
          </a:prstGeom>
          <a:noFill/>
        </p:spPr>
        <p:txBody>
          <a:bodyPr wrap="square" rtlCol="0">
            <a:spAutoFit/>
          </a:bodyPr>
          <a:lstStyle/>
          <a:p>
            <a:pPr algn="l"/>
            <a:r>
              <a:rPr lang="it-IT" sz="1067" b="1" dirty="0">
                <a:solidFill>
                  <a:srgbClr val="0070C0"/>
                </a:solidFill>
              </a:rPr>
              <a:t>ARM A</a:t>
            </a:r>
          </a:p>
          <a:p>
            <a:pPr algn="l"/>
            <a:r>
              <a:rPr lang="it-IT" sz="1067" b="1" dirty="0">
                <a:solidFill>
                  <a:srgbClr val="00B050"/>
                </a:solidFill>
              </a:rPr>
              <a:t>ARM B</a:t>
            </a:r>
          </a:p>
          <a:p>
            <a:pPr algn="l"/>
            <a:r>
              <a:rPr lang="it-IT" sz="1067" b="1" dirty="0">
                <a:solidFill>
                  <a:srgbClr val="FF0000"/>
                </a:solidFill>
              </a:rPr>
              <a:t>ARM C</a:t>
            </a:r>
          </a:p>
        </p:txBody>
      </p:sp>
      <p:sp>
        <p:nvSpPr>
          <p:cNvPr id="56" name="CasellaDiTesto 55"/>
          <p:cNvSpPr txBox="1"/>
          <p:nvPr/>
        </p:nvSpPr>
        <p:spPr>
          <a:xfrm>
            <a:off x="908670" y="4966945"/>
            <a:ext cx="1307548" cy="584968"/>
          </a:xfrm>
          <a:prstGeom prst="rect">
            <a:avLst/>
          </a:prstGeom>
          <a:noFill/>
        </p:spPr>
        <p:txBody>
          <a:bodyPr wrap="square" rtlCol="0">
            <a:spAutoFit/>
          </a:bodyPr>
          <a:lstStyle/>
          <a:p>
            <a:pPr algn="l"/>
            <a:r>
              <a:rPr lang="it-IT" sz="1067" b="1" dirty="0">
                <a:solidFill>
                  <a:srgbClr val="0070C0"/>
                </a:solidFill>
              </a:rPr>
              <a:t>ARM A</a:t>
            </a:r>
          </a:p>
          <a:p>
            <a:pPr algn="l"/>
            <a:r>
              <a:rPr lang="it-IT" sz="1067" b="1" dirty="0">
                <a:solidFill>
                  <a:srgbClr val="00B050"/>
                </a:solidFill>
              </a:rPr>
              <a:t>ARM B</a:t>
            </a:r>
          </a:p>
          <a:p>
            <a:pPr algn="l"/>
            <a:r>
              <a:rPr lang="it-IT" sz="1067" b="1" dirty="0">
                <a:solidFill>
                  <a:srgbClr val="FF0000"/>
                </a:solidFill>
              </a:rPr>
              <a:t>ARM C</a:t>
            </a:r>
          </a:p>
        </p:txBody>
      </p:sp>
      <p:sp>
        <p:nvSpPr>
          <p:cNvPr id="57" name="CasellaDiTesto 56"/>
          <p:cNvSpPr txBox="1"/>
          <p:nvPr/>
        </p:nvSpPr>
        <p:spPr>
          <a:xfrm>
            <a:off x="6701518" y="4966945"/>
            <a:ext cx="1307548" cy="584968"/>
          </a:xfrm>
          <a:prstGeom prst="rect">
            <a:avLst/>
          </a:prstGeom>
          <a:noFill/>
        </p:spPr>
        <p:txBody>
          <a:bodyPr wrap="square" rtlCol="0">
            <a:spAutoFit/>
          </a:bodyPr>
          <a:lstStyle/>
          <a:p>
            <a:pPr algn="l"/>
            <a:r>
              <a:rPr lang="it-IT" sz="1067" b="1" dirty="0">
                <a:solidFill>
                  <a:srgbClr val="0070C0"/>
                </a:solidFill>
              </a:rPr>
              <a:t>ARM A</a:t>
            </a:r>
          </a:p>
          <a:p>
            <a:pPr algn="l"/>
            <a:r>
              <a:rPr lang="it-IT" sz="1067" b="1" dirty="0">
                <a:solidFill>
                  <a:srgbClr val="00B050"/>
                </a:solidFill>
              </a:rPr>
              <a:t>ARM B</a:t>
            </a:r>
          </a:p>
          <a:p>
            <a:pPr algn="l"/>
            <a:r>
              <a:rPr lang="it-IT" sz="1067" b="1" dirty="0">
                <a:solidFill>
                  <a:srgbClr val="FF0000"/>
                </a:solidFill>
              </a:rPr>
              <a:t>ARM C</a:t>
            </a:r>
          </a:p>
        </p:txBody>
      </p:sp>
      <p:sp>
        <p:nvSpPr>
          <p:cNvPr id="58" name="CasellaDiTesto 57"/>
          <p:cNvSpPr txBox="1"/>
          <p:nvPr/>
        </p:nvSpPr>
        <p:spPr>
          <a:xfrm>
            <a:off x="6701519" y="2226752"/>
            <a:ext cx="1307548" cy="584968"/>
          </a:xfrm>
          <a:prstGeom prst="rect">
            <a:avLst/>
          </a:prstGeom>
          <a:noFill/>
        </p:spPr>
        <p:txBody>
          <a:bodyPr wrap="square" rtlCol="0">
            <a:spAutoFit/>
          </a:bodyPr>
          <a:lstStyle/>
          <a:p>
            <a:pPr algn="l"/>
            <a:r>
              <a:rPr lang="it-IT" sz="1067" b="1" dirty="0">
                <a:solidFill>
                  <a:srgbClr val="0070C0"/>
                </a:solidFill>
              </a:rPr>
              <a:t>ARM A</a:t>
            </a:r>
          </a:p>
          <a:p>
            <a:pPr algn="l"/>
            <a:r>
              <a:rPr lang="it-IT" sz="1067" b="1" dirty="0">
                <a:solidFill>
                  <a:srgbClr val="00B050"/>
                </a:solidFill>
              </a:rPr>
              <a:t>ARM B</a:t>
            </a:r>
          </a:p>
          <a:p>
            <a:pPr algn="l"/>
            <a:r>
              <a:rPr lang="it-IT" sz="1067" b="1" dirty="0">
                <a:solidFill>
                  <a:srgbClr val="FF0000"/>
                </a:solidFill>
              </a:rPr>
              <a:t>ARM C</a:t>
            </a:r>
          </a:p>
        </p:txBody>
      </p:sp>
      <p:sp>
        <p:nvSpPr>
          <p:cNvPr id="3" name="Title 2">
            <a:extLst>
              <a:ext uri="{FF2B5EF4-FFF2-40B4-BE49-F238E27FC236}">
                <a16:creationId xmlns:a16="http://schemas.microsoft.com/office/drawing/2014/main" id="{F0F85465-9123-CAAF-A4C5-0A62EBDA2767}"/>
              </a:ext>
            </a:extLst>
          </p:cNvPr>
          <p:cNvSpPr>
            <a:spLocks noGrp="1"/>
          </p:cNvSpPr>
          <p:nvPr>
            <p:ph type="title"/>
          </p:nvPr>
        </p:nvSpPr>
        <p:spPr>
          <a:xfrm>
            <a:off x="428625" y="28055"/>
            <a:ext cx="11582400" cy="1185577"/>
          </a:xfrm>
        </p:spPr>
        <p:txBody>
          <a:bodyPr>
            <a:noAutofit/>
          </a:bodyPr>
          <a:lstStyle/>
          <a:p>
            <a:r>
              <a:rPr lang="en-US" sz="2400" dirty="0"/>
              <a:t>Sequential Combo Immuno- and Target Therapy (</a:t>
            </a:r>
            <a:r>
              <a:rPr lang="en-US" sz="2400" dirty="0" err="1"/>
              <a:t>Secombit</a:t>
            </a:r>
            <a:r>
              <a:rPr lang="en-US" sz="2400" dirty="0"/>
              <a:t>) Study:</a:t>
            </a:r>
            <a:br>
              <a:rPr lang="en-US" sz="2400" dirty="0"/>
            </a:br>
            <a:r>
              <a:rPr lang="en-US" sz="2400" dirty="0"/>
              <a:t>Subgroups Analysis</a:t>
            </a:r>
          </a:p>
        </p:txBody>
      </p:sp>
      <p:sp>
        <p:nvSpPr>
          <p:cNvPr id="4" name="Footer Placeholder 3">
            <a:extLst>
              <a:ext uri="{FF2B5EF4-FFF2-40B4-BE49-F238E27FC236}">
                <a16:creationId xmlns:a16="http://schemas.microsoft.com/office/drawing/2014/main" id="{E83DCF2E-74A5-519C-4E39-CD7618C7B623}"/>
              </a:ext>
            </a:extLst>
          </p:cNvPr>
          <p:cNvSpPr>
            <a:spLocks noGrp="1"/>
          </p:cNvSpPr>
          <p:nvPr>
            <p:ph type="ftr" sz="quarter" idx="3"/>
          </p:nvPr>
        </p:nvSpPr>
        <p:spPr/>
        <p:txBody>
          <a:bodyPr/>
          <a:lstStyle/>
          <a:p>
            <a:r>
              <a:rPr lang="en-US" sz="1000" dirty="0" err="1"/>
              <a:t>tPFS</a:t>
            </a:r>
            <a:r>
              <a:rPr lang="en-US" sz="1000" dirty="0"/>
              <a:t> = time from randomization to  second progression; OS = overall survival; </a:t>
            </a:r>
            <a:r>
              <a:rPr lang="en-US" sz="1000" dirty="0" err="1"/>
              <a:t>ms</a:t>
            </a:r>
            <a:r>
              <a:rPr lang="en-US" sz="1000" dirty="0"/>
              <a:t> = no. of metastatic sites; </a:t>
            </a:r>
            <a:r>
              <a:rPr lang="en-US" sz="1000" dirty="0" err="1"/>
              <a:t>nLDH</a:t>
            </a:r>
            <a:r>
              <a:rPr lang="en-US" sz="1000" dirty="0"/>
              <a:t> = normal </a:t>
            </a:r>
            <a:r>
              <a:rPr lang="en-US" sz="1000" dirty="0" err="1"/>
              <a:t>LDH</a:t>
            </a:r>
            <a:r>
              <a:rPr lang="en-US" sz="1000" dirty="0"/>
              <a:t> levels; </a:t>
            </a:r>
            <a:r>
              <a:rPr lang="en-US" sz="1000" dirty="0" err="1"/>
              <a:t>eLDH</a:t>
            </a:r>
            <a:r>
              <a:rPr lang="en-US" sz="1000" dirty="0"/>
              <a:t> = elevated </a:t>
            </a:r>
            <a:r>
              <a:rPr lang="en-US" sz="1000" dirty="0" err="1"/>
              <a:t>LDH</a:t>
            </a:r>
            <a:r>
              <a:rPr lang="en-US" sz="1000" dirty="0"/>
              <a:t> levels.</a:t>
            </a:r>
          </a:p>
          <a:p>
            <a:r>
              <a:rPr lang="en-US" sz="1000" dirty="0"/>
              <a:t>In blue Arm A (</a:t>
            </a:r>
            <a:r>
              <a:rPr lang="en-US" sz="1000" dirty="0" err="1"/>
              <a:t>E+B</a:t>
            </a:r>
            <a:r>
              <a:rPr lang="en-US" sz="1000" dirty="0"/>
              <a:t> until PD, followed by </a:t>
            </a:r>
            <a:r>
              <a:rPr lang="en-US" sz="1000" dirty="0" err="1"/>
              <a:t>I+N</a:t>
            </a:r>
            <a:r>
              <a:rPr lang="en-US" sz="1000" dirty="0"/>
              <a:t>), in green Arm B (</a:t>
            </a:r>
            <a:r>
              <a:rPr lang="en-US" sz="1000" dirty="0" err="1"/>
              <a:t>I+N</a:t>
            </a:r>
            <a:r>
              <a:rPr lang="en-US" sz="1000" dirty="0"/>
              <a:t> until PD, followed by </a:t>
            </a:r>
            <a:r>
              <a:rPr lang="en-US" sz="1000" dirty="0" err="1"/>
              <a:t>E+B</a:t>
            </a:r>
            <a:r>
              <a:rPr lang="en-US" sz="1000" dirty="0"/>
              <a:t>) , in red Arm C (</a:t>
            </a:r>
            <a:r>
              <a:rPr lang="en-US" sz="1000" dirty="0" err="1"/>
              <a:t>E+B</a:t>
            </a:r>
            <a:r>
              <a:rPr lang="en-US" sz="1000" dirty="0"/>
              <a:t> for 8 weeks, followed by </a:t>
            </a:r>
            <a:r>
              <a:rPr lang="en-US" sz="1000" dirty="0" err="1"/>
              <a:t>I+N</a:t>
            </a:r>
            <a:r>
              <a:rPr lang="en-US" sz="1000" dirty="0"/>
              <a:t> until PD, followed by </a:t>
            </a:r>
            <a:r>
              <a:rPr lang="en-US" sz="1000" dirty="0" err="1"/>
              <a:t>E+B</a:t>
            </a:r>
            <a:r>
              <a:rPr lang="en-US" sz="1000" dirty="0"/>
              <a:t>).</a:t>
            </a:r>
          </a:p>
        </p:txBody>
      </p:sp>
      <p:sp>
        <p:nvSpPr>
          <p:cNvPr id="5" name="Segnaposto testo 3">
            <a:extLst>
              <a:ext uri="{FF2B5EF4-FFF2-40B4-BE49-F238E27FC236}">
                <a16:creationId xmlns:a16="http://schemas.microsoft.com/office/drawing/2014/main" id="{EE181496-FDDD-D872-0E89-A1415E286073}"/>
              </a:ext>
            </a:extLst>
          </p:cNvPr>
          <p:cNvSpPr txBox="1">
            <a:spLocks/>
          </p:cNvSpPr>
          <p:nvPr/>
        </p:nvSpPr>
        <p:spPr>
          <a:xfrm>
            <a:off x="8127032" y="3616546"/>
            <a:ext cx="1423679" cy="341182"/>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05416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it-IT" sz="1400" b="1" dirty="0">
                <a:solidFill>
                  <a:schemeClr val="tx1"/>
                </a:solidFill>
              </a:rPr>
              <a:t>eLDH</a:t>
            </a:r>
          </a:p>
          <a:p>
            <a:endParaRPr lang="it-IT" sz="1400" b="1" dirty="0">
              <a:solidFill>
                <a:schemeClr val="tx1"/>
              </a:solidFill>
            </a:endParaRPr>
          </a:p>
        </p:txBody>
      </p:sp>
      <p:sp>
        <p:nvSpPr>
          <p:cNvPr id="6" name="Rettangolo 2">
            <a:extLst>
              <a:ext uri="{FF2B5EF4-FFF2-40B4-BE49-F238E27FC236}">
                <a16:creationId xmlns:a16="http://schemas.microsoft.com/office/drawing/2014/main" id="{0B806EB7-E003-14BA-B594-C445DE2F418C}"/>
              </a:ext>
            </a:extLst>
          </p:cNvPr>
          <p:cNvSpPr/>
          <p:nvPr/>
        </p:nvSpPr>
        <p:spPr>
          <a:xfrm>
            <a:off x="6109398" y="1031003"/>
            <a:ext cx="5700765" cy="2609448"/>
          </a:xfrm>
          <a:prstGeom prst="rect">
            <a:avLst/>
          </a:prstGeom>
          <a:noFill/>
          <a:ln w="28575">
            <a:solidFill>
              <a:srgbClr val="CF0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9" name="Rettangolo 58">
            <a:extLst>
              <a:ext uri="{FF2B5EF4-FFF2-40B4-BE49-F238E27FC236}">
                <a16:creationId xmlns:a16="http://schemas.microsoft.com/office/drawing/2014/main" id="{BE22CCF1-7B57-2A65-88F3-BF7128108A5C}"/>
              </a:ext>
            </a:extLst>
          </p:cNvPr>
          <p:cNvSpPr/>
          <p:nvPr/>
        </p:nvSpPr>
        <p:spPr>
          <a:xfrm>
            <a:off x="6109398" y="3704834"/>
            <a:ext cx="5700765" cy="2579813"/>
          </a:xfrm>
          <a:prstGeom prst="rect">
            <a:avLst/>
          </a:prstGeom>
          <a:noFill/>
          <a:ln w="28575">
            <a:solidFill>
              <a:srgbClr val="CF0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0" name="Segnaposto testo 3">
            <a:extLst>
              <a:ext uri="{FF2B5EF4-FFF2-40B4-BE49-F238E27FC236}">
                <a16:creationId xmlns:a16="http://schemas.microsoft.com/office/drawing/2014/main" id="{85A8852A-DB17-FD4B-C3EA-7DA0AA6B531F}"/>
              </a:ext>
            </a:extLst>
          </p:cNvPr>
          <p:cNvSpPr txBox="1">
            <a:spLocks/>
          </p:cNvSpPr>
          <p:nvPr/>
        </p:nvSpPr>
        <p:spPr>
          <a:xfrm>
            <a:off x="2510973" y="3622359"/>
            <a:ext cx="1423679" cy="365834"/>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05416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it-IT" sz="1400" b="1" dirty="0">
                <a:solidFill>
                  <a:schemeClr val="tx1"/>
                </a:solidFill>
              </a:rPr>
              <a:t>nLDH</a:t>
            </a:r>
          </a:p>
          <a:p>
            <a:endParaRPr lang="it-IT" sz="1400" b="1" dirty="0">
              <a:solidFill>
                <a:schemeClr val="tx1"/>
              </a:solidFill>
            </a:endParaRPr>
          </a:p>
        </p:txBody>
      </p:sp>
    </p:spTree>
    <p:extLst>
      <p:ext uri="{BB962C8B-B14F-4D97-AF65-F5344CB8AC3E}">
        <p14:creationId xmlns:p14="http://schemas.microsoft.com/office/powerpoint/2010/main" val="3875180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6155472" y="3800879"/>
            <a:ext cx="5280000" cy="2640000"/>
            <a:chOff x="4616604" y="622529"/>
            <a:chExt cx="3960000" cy="1980000"/>
          </a:xfrm>
        </p:grpSpPr>
        <p:pic>
          <p:nvPicPr>
            <p:cNvPr id="7" name="Immagine 6"/>
            <p:cNvPicPr>
              <a:picLocks/>
            </p:cNvPicPr>
            <p:nvPr/>
          </p:nvPicPr>
          <p:blipFill>
            <a:blip r:embed="rId2" cstate="screen">
              <a:extLst>
                <a:ext uri="{28A0092B-C50C-407E-A947-70E740481C1C}">
                  <a14:useLocalDpi xmlns:a14="http://schemas.microsoft.com/office/drawing/2010/main"/>
                </a:ext>
              </a:extLst>
            </a:blip>
            <a:stretch>
              <a:fillRect/>
            </a:stretch>
          </p:blipFill>
          <p:spPr>
            <a:xfrm>
              <a:off x="4616604" y="622529"/>
              <a:ext cx="3960000" cy="1980000"/>
            </a:xfrm>
            <a:prstGeom prst="rect">
              <a:avLst/>
            </a:prstGeom>
          </p:spPr>
        </p:pic>
        <p:cxnSp>
          <p:nvCxnSpPr>
            <p:cNvPr id="26" name="Connettore diritto 25"/>
            <p:cNvCxnSpPr/>
            <p:nvPr/>
          </p:nvCxnSpPr>
          <p:spPr>
            <a:xfrm flipV="1">
              <a:off x="7736514" y="1231106"/>
              <a:ext cx="6384" cy="73946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3" name="Gruppo 12"/>
          <p:cNvGrpSpPr/>
          <p:nvPr/>
        </p:nvGrpSpPr>
        <p:grpSpPr>
          <a:xfrm>
            <a:off x="6155472" y="979390"/>
            <a:ext cx="5280000" cy="2640000"/>
            <a:chOff x="4616604" y="2601778"/>
            <a:chExt cx="3960000" cy="1980000"/>
          </a:xfrm>
        </p:grpSpPr>
        <p:pic>
          <p:nvPicPr>
            <p:cNvPr id="8" name="Immagine 7"/>
            <p:cNvPicPr>
              <a:picLocks/>
            </p:cNvPicPr>
            <p:nvPr/>
          </p:nvPicPr>
          <p:blipFill>
            <a:blip r:embed="rId3" cstate="screen">
              <a:extLst>
                <a:ext uri="{28A0092B-C50C-407E-A947-70E740481C1C}">
                  <a14:useLocalDpi xmlns:a14="http://schemas.microsoft.com/office/drawing/2010/main"/>
                </a:ext>
              </a:extLst>
            </a:blip>
            <a:stretch>
              <a:fillRect/>
            </a:stretch>
          </p:blipFill>
          <p:spPr>
            <a:xfrm>
              <a:off x="4616604" y="2601778"/>
              <a:ext cx="3960000" cy="1980000"/>
            </a:xfrm>
            <a:prstGeom prst="rect">
              <a:avLst/>
            </a:prstGeom>
          </p:spPr>
        </p:pic>
        <p:cxnSp>
          <p:nvCxnSpPr>
            <p:cNvPr id="24" name="Connettore diritto 23"/>
            <p:cNvCxnSpPr/>
            <p:nvPr/>
          </p:nvCxnSpPr>
          <p:spPr>
            <a:xfrm flipV="1">
              <a:off x="7742898" y="3369469"/>
              <a:ext cx="0" cy="60446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 name="Gruppo 2"/>
          <p:cNvGrpSpPr/>
          <p:nvPr/>
        </p:nvGrpSpPr>
        <p:grpSpPr>
          <a:xfrm>
            <a:off x="476165" y="3804307"/>
            <a:ext cx="5280000" cy="2640000"/>
            <a:chOff x="357124" y="625100"/>
            <a:chExt cx="3960000" cy="1980000"/>
          </a:xfrm>
        </p:grpSpPr>
        <p:pic>
          <p:nvPicPr>
            <p:cNvPr id="17" name="Immagine 16"/>
            <p:cNvPicPr>
              <a:picLocks/>
            </p:cNvPicPr>
            <p:nvPr/>
          </p:nvPicPr>
          <p:blipFill>
            <a:blip r:embed="rId4" cstate="screen">
              <a:extLst>
                <a:ext uri="{28A0092B-C50C-407E-A947-70E740481C1C}">
                  <a14:useLocalDpi xmlns:a14="http://schemas.microsoft.com/office/drawing/2010/main"/>
                </a:ext>
              </a:extLst>
            </a:blip>
            <a:stretch>
              <a:fillRect/>
            </a:stretch>
          </p:blipFill>
          <p:spPr>
            <a:xfrm>
              <a:off x="357124" y="625100"/>
              <a:ext cx="3960000" cy="1980000"/>
            </a:xfrm>
            <a:prstGeom prst="rect">
              <a:avLst/>
            </a:prstGeom>
          </p:spPr>
        </p:pic>
        <p:cxnSp>
          <p:nvCxnSpPr>
            <p:cNvPr id="22" name="Connettore diritto 21"/>
            <p:cNvCxnSpPr/>
            <p:nvPr/>
          </p:nvCxnSpPr>
          <p:spPr>
            <a:xfrm flipV="1">
              <a:off x="3475664" y="1203325"/>
              <a:ext cx="961" cy="80557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4" name="Gruppo 13"/>
          <p:cNvGrpSpPr/>
          <p:nvPr/>
        </p:nvGrpSpPr>
        <p:grpSpPr>
          <a:xfrm>
            <a:off x="476165" y="979390"/>
            <a:ext cx="5280000" cy="2640000"/>
            <a:chOff x="357124" y="2601778"/>
            <a:chExt cx="3960000" cy="1980000"/>
          </a:xfrm>
        </p:grpSpPr>
        <p:pic>
          <p:nvPicPr>
            <p:cNvPr id="6" name="Immagine 5"/>
            <p:cNvPicPr>
              <a:picLocks/>
            </p:cNvPicPr>
            <p:nvPr/>
          </p:nvPicPr>
          <p:blipFill>
            <a:blip r:embed="rId5" cstate="screen">
              <a:extLst>
                <a:ext uri="{28A0092B-C50C-407E-A947-70E740481C1C}">
                  <a14:useLocalDpi xmlns:a14="http://schemas.microsoft.com/office/drawing/2010/main"/>
                </a:ext>
              </a:extLst>
            </a:blip>
            <a:stretch>
              <a:fillRect/>
            </a:stretch>
          </p:blipFill>
          <p:spPr>
            <a:xfrm>
              <a:off x="357124" y="2601778"/>
              <a:ext cx="3960000" cy="1980000"/>
            </a:xfrm>
            <a:prstGeom prst="rect">
              <a:avLst/>
            </a:prstGeom>
          </p:spPr>
        </p:pic>
        <p:cxnSp>
          <p:nvCxnSpPr>
            <p:cNvPr id="25" name="Connettore diritto 24"/>
            <p:cNvCxnSpPr/>
            <p:nvPr/>
          </p:nvCxnSpPr>
          <p:spPr>
            <a:xfrm flipH="1" flipV="1">
              <a:off x="3474360" y="3264694"/>
              <a:ext cx="1304" cy="71507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8" name="Segnaposto testo 3"/>
          <p:cNvSpPr txBox="1">
            <a:spLocks/>
          </p:cNvSpPr>
          <p:nvPr/>
        </p:nvSpPr>
        <p:spPr>
          <a:xfrm>
            <a:off x="7703915" y="1112323"/>
            <a:ext cx="2219643" cy="36000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05416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it-IT" sz="1400" b="1" dirty="0">
                <a:solidFill>
                  <a:schemeClr val="tx1"/>
                </a:solidFill>
              </a:rPr>
              <a:t>≥ 3 metastatic sites</a:t>
            </a: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067" b="1" dirty="0">
              <a:solidFill>
                <a:schemeClr val="tx1"/>
              </a:solidFill>
            </a:endParaRPr>
          </a:p>
          <a:p>
            <a:r>
              <a:rPr lang="it-IT" sz="1400" b="1" dirty="0">
                <a:solidFill>
                  <a:schemeClr val="tx1"/>
                </a:solidFill>
              </a:rPr>
              <a:t>≥ 3 metastatic sites</a:t>
            </a:r>
          </a:p>
          <a:p>
            <a:endParaRPr lang="it-IT" sz="1400" b="1" dirty="0">
              <a:solidFill>
                <a:schemeClr val="tx1"/>
              </a:solidFill>
            </a:endParaRPr>
          </a:p>
          <a:p>
            <a:endParaRPr lang="it-IT" sz="1400" b="1" dirty="0">
              <a:solidFill>
                <a:schemeClr val="tx1"/>
              </a:solidFill>
            </a:endParaRPr>
          </a:p>
        </p:txBody>
      </p:sp>
      <p:sp>
        <p:nvSpPr>
          <p:cNvPr id="19" name="Segnaposto testo 3"/>
          <p:cNvSpPr txBox="1">
            <a:spLocks/>
          </p:cNvSpPr>
          <p:nvPr/>
        </p:nvSpPr>
        <p:spPr>
          <a:xfrm>
            <a:off x="2006344" y="1112323"/>
            <a:ext cx="2219643" cy="36000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05416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it-IT" sz="1400" b="1" dirty="0">
                <a:solidFill>
                  <a:schemeClr val="tx1"/>
                </a:solidFill>
              </a:rPr>
              <a:t>&lt; 3 metastatic sites</a:t>
            </a: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400" b="1" dirty="0">
              <a:solidFill>
                <a:schemeClr val="tx1"/>
              </a:solidFill>
            </a:endParaRPr>
          </a:p>
          <a:p>
            <a:endParaRPr lang="it-IT" sz="1067" b="1" dirty="0">
              <a:solidFill>
                <a:schemeClr val="tx1"/>
              </a:solidFill>
            </a:endParaRPr>
          </a:p>
          <a:p>
            <a:r>
              <a:rPr lang="it-IT" sz="1400" b="1" dirty="0">
                <a:solidFill>
                  <a:schemeClr val="tx1"/>
                </a:solidFill>
              </a:rPr>
              <a:t>&lt; 3 metastatic sites</a:t>
            </a:r>
          </a:p>
          <a:p>
            <a:endParaRPr lang="it-IT" sz="1400" b="1" dirty="0">
              <a:solidFill>
                <a:schemeClr val="tx1"/>
              </a:solidFill>
            </a:endParaRPr>
          </a:p>
          <a:p>
            <a:endParaRPr lang="it-IT" sz="1400" b="1" dirty="0">
              <a:solidFill>
                <a:schemeClr val="tx1"/>
              </a:solidFill>
            </a:endParaRPr>
          </a:p>
        </p:txBody>
      </p:sp>
      <p:sp>
        <p:nvSpPr>
          <p:cNvPr id="36" name="CasellaDiTesto 35"/>
          <p:cNvSpPr txBox="1"/>
          <p:nvPr/>
        </p:nvSpPr>
        <p:spPr>
          <a:xfrm>
            <a:off x="4528276" y="2306653"/>
            <a:ext cx="748145" cy="297454"/>
          </a:xfrm>
          <a:prstGeom prst="rect">
            <a:avLst/>
          </a:prstGeom>
          <a:noFill/>
        </p:spPr>
        <p:txBody>
          <a:bodyPr wrap="square" rtlCol="0">
            <a:spAutoFit/>
          </a:bodyPr>
          <a:lstStyle/>
          <a:p>
            <a:pPr algn="l"/>
            <a:r>
              <a:rPr lang="it-IT" sz="1333" b="1" dirty="0">
                <a:solidFill>
                  <a:srgbClr val="0000C1"/>
                </a:solidFill>
              </a:rPr>
              <a:t>33%</a:t>
            </a:r>
          </a:p>
        </p:txBody>
      </p:sp>
      <p:sp>
        <p:nvSpPr>
          <p:cNvPr id="37" name="CasellaDiTesto 36"/>
          <p:cNvSpPr txBox="1"/>
          <p:nvPr/>
        </p:nvSpPr>
        <p:spPr>
          <a:xfrm>
            <a:off x="4528274" y="1562758"/>
            <a:ext cx="748145" cy="297454"/>
          </a:xfrm>
          <a:prstGeom prst="rect">
            <a:avLst/>
          </a:prstGeom>
          <a:noFill/>
        </p:spPr>
        <p:txBody>
          <a:bodyPr wrap="square" rtlCol="0">
            <a:spAutoFit/>
          </a:bodyPr>
          <a:lstStyle/>
          <a:p>
            <a:pPr algn="l"/>
            <a:r>
              <a:rPr lang="it-IT" sz="1333" b="1" dirty="0">
                <a:solidFill>
                  <a:srgbClr val="CF0808"/>
                </a:solidFill>
              </a:rPr>
              <a:t>59%</a:t>
            </a:r>
          </a:p>
        </p:txBody>
      </p:sp>
      <p:sp>
        <p:nvSpPr>
          <p:cNvPr id="38" name="CasellaDiTesto 37"/>
          <p:cNvSpPr txBox="1"/>
          <p:nvPr/>
        </p:nvSpPr>
        <p:spPr>
          <a:xfrm>
            <a:off x="4536160" y="1821961"/>
            <a:ext cx="748145" cy="297454"/>
          </a:xfrm>
          <a:prstGeom prst="rect">
            <a:avLst/>
          </a:prstGeom>
          <a:noFill/>
        </p:spPr>
        <p:txBody>
          <a:bodyPr wrap="square" rtlCol="0">
            <a:spAutoFit/>
          </a:bodyPr>
          <a:lstStyle/>
          <a:p>
            <a:pPr algn="l"/>
            <a:r>
              <a:rPr lang="it-IT" sz="1333" b="1" dirty="0">
                <a:solidFill>
                  <a:srgbClr val="3CC33C"/>
                </a:solidFill>
              </a:rPr>
              <a:t>59%</a:t>
            </a:r>
          </a:p>
        </p:txBody>
      </p:sp>
      <p:sp>
        <p:nvSpPr>
          <p:cNvPr id="39" name="CasellaDiTesto 38"/>
          <p:cNvSpPr txBox="1"/>
          <p:nvPr/>
        </p:nvSpPr>
        <p:spPr>
          <a:xfrm>
            <a:off x="10248141" y="2403698"/>
            <a:ext cx="748145" cy="297454"/>
          </a:xfrm>
          <a:prstGeom prst="rect">
            <a:avLst/>
          </a:prstGeom>
          <a:noFill/>
        </p:spPr>
        <p:txBody>
          <a:bodyPr wrap="square" rtlCol="0">
            <a:spAutoFit/>
          </a:bodyPr>
          <a:lstStyle/>
          <a:p>
            <a:pPr algn="l"/>
            <a:r>
              <a:rPr lang="it-IT" sz="1333" b="1" dirty="0">
                <a:solidFill>
                  <a:srgbClr val="0000C1"/>
                </a:solidFill>
              </a:rPr>
              <a:t>23%</a:t>
            </a:r>
          </a:p>
        </p:txBody>
      </p:sp>
      <p:sp>
        <p:nvSpPr>
          <p:cNvPr id="40" name="CasellaDiTesto 39"/>
          <p:cNvSpPr txBox="1"/>
          <p:nvPr/>
        </p:nvSpPr>
        <p:spPr>
          <a:xfrm>
            <a:off x="10248144" y="2002978"/>
            <a:ext cx="748145" cy="297454"/>
          </a:xfrm>
          <a:prstGeom prst="rect">
            <a:avLst/>
          </a:prstGeom>
          <a:noFill/>
        </p:spPr>
        <p:txBody>
          <a:bodyPr wrap="square" rtlCol="0">
            <a:spAutoFit/>
          </a:bodyPr>
          <a:lstStyle/>
          <a:p>
            <a:pPr algn="l"/>
            <a:r>
              <a:rPr lang="it-IT" sz="1333" b="1" dirty="0">
                <a:solidFill>
                  <a:srgbClr val="CF0808"/>
                </a:solidFill>
              </a:rPr>
              <a:t>46%</a:t>
            </a:r>
          </a:p>
        </p:txBody>
      </p:sp>
      <p:sp>
        <p:nvSpPr>
          <p:cNvPr id="41" name="CasellaDiTesto 40"/>
          <p:cNvSpPr txBox="1"/>
          <p:nvPr/>
        </p:nvSpPr>
        <p:spPr>
          <a:xfrm>
            <a:off x="10248140" y="1706764"/>
            <a:ext cx="748145" cy="297454"/>
          </a:xfrm>
          <a:prstGeom prst="rect">
            <a:avLst/>
          </a:prstGeom>
          <a:noFill/>
        </p:spPr>
        <p:txBody>
          <a:bodyPr wrap="square" rtlCol="0">
            <a:spAutoFit/>
          </a:bodyPr>
          <a:lstStyle/>
          <a:p>
            <a:pPr algn="l"/>
            <a:r>
              <a:rPr lang="it-IT" sz="1333" b="1" dirty="0">
                <a:solidFill>
                  <a:srgbClr val="3CC33C"/>
                </a:solidFill>
              </a:rPr>
              <a:t>51%</a:t>
            </a:r>
          </a:p>
        </p:txBody>
      </p:sp>
      <p:sp>
        <p:nvSpPr>
          <p:cNvPr id="42" name="CasellaDiTesto 41"/>
          <p:cNvSpPr txBox="1"/>
          <p:nvPr/>
        </p:nvSpPr>
        <p:spPr>
          <a:xfrm>
            <a:off x="10246224" y="5075708"/>
            <a:ext cx="748145" cy="276999"/>
          </a:xfrm>
          <a:prstGeom prst="rect">
            <a:avLst/>
          </a:prstGeom>
          <a:noFill/>
        </p:spPr>
        <p:txBody>
          <a:bodyPr wrap="square" rtlCol="0">
            <a:spAutoFit/>
          </a:bodyPr>
          <a:lstStyle/>
          <a:p>
            <a:pPr algn="l"/>
            <a:r>
              <a:rPr lang="it-IT" sz="1200" b="1" dirty="0">
                <a:solidFill>
                  <a:srgbClr val="0000C1"/>
                </a:solidFill>
              </a:rPr>
              <a:t>32%</a:t>
            </a:r>
          </a:p>
        </p:txBody>
      </p:sp>
      <p:sp>
        <p:nvSpPr>
          <p:cNvPr id="43" name="CasellaDiTesto 42"/>
          <p:cNvSpPr txBox="1"/>
          <p:nvPr/>
        </p:nvSpPr>
        <p:spPr>
          <a:xfrm>
            <a:off x="10246224" y="4749068"/>
            <a:ext cx="748145" cy="276999"/>
          </a:xfrm>
          <a:prstGeom prst="rect">
            <a:avLst/>
          </a:prstGeom>
          <a:noFill/>
        </p:spPr>
        <p:txBody>
          <a:bodyPr wrap="square" rtlCol="0">
            <a:spAutoFit/>
          </a:bodyPr>
          <a:lstStyle/>
          <a:p>
            <a:pPr algn="l"/>
            <a:r>
              <a:rPr lang="it-IT" sz="1200" b="1" dirty="0">
                <a:solidFill>
                  <a:srgbClr val="CF0808"/>
                </a:solidFill>
              </a:rPr>
              <a:t>54%</a:t>
            </a:r>
          </a:p>
        </p:txBody>
      </p:sp>
      <p:sp>
        <p:nvSpPr>
          <p:cNvPr id="44" name="CasellaDiTesto 43"/>
          <p:cNvSpPr txBox="1"/>
          <p:nvPr/>
        </p:nvSpPr>
        <p:spPr>
          <a:xfrm>
            <a:off x="10226969" y="4318693"/>
            <a:ext cx="748145" cy="276999"/>
          </a:xfrm>
          <a:prstGeom prst="rect">
            <a:avLst/>
          </a:prstGeom>
          <a:noFill/>
        </p:spPr>
        <p:txBody>
          <a:bodyPr wrap="square" rtlCol="0">
            <a:spAutoFit/>
          </a:bodyPr>
          <a:lstStyle/>
          <a:p>
            <a:pPr algn="l"/>
            <a:r>
              <a:rPr lang="it-IT" sz="1200" b="1" dirty="0">
                <a:solidFill>
                  <a:srgbClr val="3CC33C"/>
                </a:solidFill>
              </a:rPr>
              <a:t>63%</a:t>
            </a:r>
          </a:p>
        </p:txBody>
      </p:sp>
      <p:sp>
        <p:nvSpPr>
          <p:cNvPr id="45" name="CasellaDiTesto 44"/>
          <p:cNvSpPr txBox="1"/>
          <p:nvPr/>
        </p:nvSpPr>
        <p:spPr>
          <a:xfrm>
            <a:off x="4528274" y="4762067"/>
            <a:ext cx="748145" cy="276999"/>
          </a:xfrm>
          <a:prstGeom prst="rect">
            <a:avLst/>
          </a:prstGeom>
          <a:noFill/>
        </p:spPr>
        <p:txBody>
          <a:bodyPr wrap="square" rtlCol="0">
            <a:spAutoFit/>
          </a:bodyPr>
          <a:lstStyle/>
          <a:p>
            <a:pPr algn="l"/>
            <a:r>
              <a:rPr lang="it-IT" sz="1200" b="1" dirty="0">
                <a:solidFill>
                  <a:srgbClr val="0000C1"/>
                </a:solidFill>
              </a:rPr>
              <a:t>55%</a:t>
            </a:r>
          </a:p>
        </p:txBody>
      </p:sp>
      <p:sp>
        <p:nvSpPr>
          <p:cNvPr id="46" name="CasellaDiTesto 45"/>
          <p:cNvSpPr txBox="1"/>
          <p:nvPr/>
        </p:nvSpPr>
        <p:spPr>
          <a:xfrm>
            <a:off x="4528274" y="4518488"/>
            <a:ext cx="748145" cy="276999"/>
          </a:xfrm>
          <a:prstGeom prst="rect">
            <a:avLst/>
          </a:prstGeom>
          <a:noFill/>
        </p:spPr>
        <p:txBody>
          <a:bodyPr wrap="square" rtlCol="0">
            <a:spAutoFit/>
          </a:bodyPr>
          <a:lstStyle/>
          <a:p>
            <a:pPr algn="l"/>
            <a:r>
              <a:rPr lang="it-IT" sz="1200" b="1" dirty="0">
                <a:solidFill>
                  <a:srgbClr val="CF0808"/>
                </a:solidFill>
              </a:rPr>
              <a:t>62%</a:t>
            </a:r>
          </a:p>
        </p:txBody>
      </p:sp>
      <p:sp>
        <p:nvSpPr>
          <p:cNvPr id="47" name="CasellaDiTesto 46"/>
          <p:cNvSpPr txBox="1"/>
          <p:nvPr/>
        </p:nvSpPr>
        <p:spPr>
          <a:xfrm>
            <a:off x="4511017" y="4278559"/>
            <a:ext cx="748145" cy="276999"/>
          </a:xfrm>
          <a:prstGeom prst="rect">
            <a:avLst/>
          </a:prstGeom>
          <a:noFill/>
        </p:spPr>
        <p:txBody>
          <a:bodyPr wrap="square" rtlCol="0">
            <a:spAutoFit/>
          </a:bodyPr>
          <a:lstStyle/>
          <a:p>
            <a:pPr algn="l"/>
            <a:r>
              <a:rPr lang="it-IT" sz="1200" b="1" dirty="0">
                <a:solidFill>
                  <a:srgbClr val="3CC33C"/>
                </a:solidFill>
              </a:rPr>
              <a:t>65%</a:t>
            </a:r>
          </a:p>
        </p:txBody>
      </p:sp>
      <p:sp>
        <p:nvSpPr>
          <p:cNvPr id="48" name="Rettangolo 47"/>
          <p:cNvSpPr/>
          <p:nvPr/>
        </p:nvSpPr>
        <p:spPr>
          <a:xfrm>
            <a:off x="4459523" y="1029253"/>
            <a:ext cx="583379" cy="397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49" name="Rettangolo 48"/>
          <p:cNvSpPr/>
          <p:nvPr/>
        </p:nvSpPr>
        <p:spPr>
          <a:xfrm>
            <a:off x="10096136" y="998680"/>
            <a:ext cx="583379" cy="397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50" name="Rettangolo 49"/>
          <p:cNvSpPr/>
          <p:nvPr/>
        </p:nvSpPr>
        <p:spPr>
          <a:xfrm>
            <a:off x="4496424" y="3859320"/>
            <a:ext cx="583379" cy="397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51" name="Rettangolo 50"/>
          <p:cNvSpPr/>
          <p:nvPr/>
        </p:nvSpPr>
        <p:spPr>
          <a:xfrm>
            <a:off x="10096136" y="3901556"/>
            <a:ext cx="583379" cy="397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52" name="CasellaDiTesto 51"/>
          <p:cNvSpPr txBox="1"/>
          <p:nvPr/>
        </p:nvSpPr>
        <p:spPr>
          <a:xfrm>
            <a:off x="913214" y="2199872"/>
            <a:ext cx="1307548" cy="584968"/>
          </a:xfrm>
          <a:prstGeom prst="rect">
            <a:avLst/>
          </a:prstGeom>
          <a:noFill/>
        </p:spPr>
        <p:txBody>
          <a:bodyPr wrap="square" rtlCol="0">
            <a:spAutoFit/>
          </a:bodyPr>
          <a:lstStyle/>
          <a:p>
            <a:pPr algn="l"/>
            <a:r>
              <a:rPr lang="it-IT" sz="1067" b="1" dirty="0">
                <a:solidFill>
                  <a:srgbClr val="0070C0"/>
                </a:solidFill>
              </a:rPr>
              <a:t>ARM A</a:t>
            </a:r>
          </a:p>
          <a:p>
            <a:pPr algn="l"/>
            <a:r>
              <a:rPr lang="it-IT" sz="1067" b="1" dirty="0">
                <a:solidFill>
                  <a:srgbClr val="00B050"/>
                </a:solidFill>
              </a:rPr>
              <a:t>ARM B</a:t>
            </a:r>
          </a:p>
          <a:p>
            <a:pPr algn="l"/>
            <a:r>
              <a:rPr lang="it-IT" sz="1067" b="1" dirty="0">
                <a:solidFill>
                  <a:srgbClr val="FF0000"/>
                </a:solidFill>
              </a:rPr>
              <a:t>ARM C</a:t>
            </a:r>
          </a:p>
        </p:txBody>
      </p:sp>
      <p:sp>
        <p:nvSpPr>
          <p:cNvPr id="53" name="CasellaDiTesto 52"/>
          <p:cNvSpPr txBox="1"/>
          <p:nvPr/>
        </p:nvSpPr>
        <p:spPr>
          <a:xfrm>
            <a:off x="6564986" y="5062896"/>
            <a:ext cx="1307548" cy="584968"/>
          </a:xfrm>
          <a:prstGeom prst="rect">
            <a:avLst/>
          </a:prstGeom>
          <a:noFill/>
        </p:spPr>
        <p:txBody>
          <a:bodyPr wrap="square" rtlCol="0">
            <a:spAutoFit/>
          </a:bodyPr>
          <a:lstStyle/>
          <a:p>
            <a:pPr algn="l"/>
            <a:r>
              <a:rPr lang="it-IT" sz="1067" b="1" dirty="0">
                <a:solidFill>
                  <a:srgbClr val="0070C0"/>
                </a:solidFill>
              </a:rPr>
              <a:t>ARM A</a:t>
            </a:r>
          </a:p>
          <a:p>
            <a:pPr algn="l"/>
            <a:r>
              <a:rPr lang="it-IT" sz="1067" b="1" dirty="0">
                <a:solidFill>
                  <a:srgbClr val="00B050"/>
                </a:solidFill>
              </a:rPr>
              <a:t>ARM B</a:t>
            </a:r>
          </a:p>
          <a:p>
            <a:pPr algn="l"/>
            <a:r>
              <a:rPr lang="it-IT" sz="1067" b="1" dirty="0">
                <a:solidFill>
                  <a:srgbClr val="FF0000"/>
                </a:solidFill>
              </a:rPr>
              <a:t>ARM C</a:t>
            </a:r>
          </a:p>
        </p:txBody>
      </p:sp>
      <p:sp>
        <p:nvSpPr>
          <p:cNvPr id="54" name="CasellaDiTesto 53"/>
          <p:cNvSpPr txBox="1"/>
          <p:nvPr/>
        </p:nvSpPr>
        <p:spPr>
          <a:xfrm>
            <a:off x="913214" y="5065633"/>
            <a:ext cx="1307548" cy="584968"/>
          </a:xfrm>
          <a:prstGeom prst="rect">
            <a:avLst/>
          </a:prstGeom>
          <a:noFill/>
        </p:spPr>
        <p:txBody>
          <a:bodyPr wrap="square" rtlCol="0">
            <a:spAutoFit/>
          </a:bodyPr>
          <a:lstStyle/>
          <a:p>
            <a:pPr algn="l"/>
            <a:r>
              <a:rPr lang="it-IT" sz="1067" b="1" dirty="0">
                <a:solidFill>
                  <a:srgbClr val="0070C0"/>
                </a:solidFill>
              </a:rPr>
              <a:t>ARM A</a:t>
            </a:r>
          </a:p>
          <a:p>
            <a:pPr algn="l"/>
            <a:r>
              <a:rPr lang="it-IT" sz="1067" b="1" dirty="0">
                <a:solidFill>
                  <a:srgbClr val="00B050"/>
                </a:solidFill>
              </a:rPr>
              <a:t>ARM B</a:t>
            </a:r>
          </a:p>
          <a:p>
            <a:pPr algn="l"/>
            <a:r>
              <a:rPr lang="it-IT" sz="1067" b="1" dirty="0">
                <a:solidFill>
                  <a:srgbClr val="FF0000"/>
                </a:solidFill>
              </a:rPr>
              <a:t>ARM C</a:t>
            </a:r>
          </a:p>
        </p:txBody>
      </p:sp>
      <p:sp>
        <p:nvSpPr>
          <p:cNvPr id="55" name="CasellaDiTesto 54"/>
          <p:cNvSpPr txBox="1"/>
          <p:nvPr/>
        </p:nvSpPr>
        <p:spPr>
          <a:xfrm>
            <a:off x="6570395" y="2197238"/>
            <a:ext cx="1307548" cy="584968"/>
          </a:xfrm>
          <a:prstGeom prst="rect">
            <a:avLst/>
          </a:prstGeom>
          <a:noFill/>
        </p:spPr>
        <p:txBody>
          <a:bodyPr wrap="square" rtlCol="0">
            <a:spAutoFit/>
          </a:bodyPr>
          <a:lstStyle/>
          <a:p>
            <a:pPr algn="l"/>
            <a:r>
              <a:rPr lang="it-IT" sz="1067" b="1" dirty="0">
                <a:solidFill>
                  <a:srgbClr val="0070C0"/>
                </a:solidFill>
              </a:rPr>
              <a:t>ARM A</a:t>
            </a:r>
          </a:p>
          <a:p>
            <a:pPr algn="l"/>
            <a:r>
              <a:rPr lang="it-IT" sz="1067" b="1" dirty="0">
                <a:solidFill>
                  <a:srgbClr val="00B050"/>
                </a:solidFill>
              </a:rPr>
              <a:t>ARM B</a:t>
            </a:r>
          </a:p>
          <a:p>
            <a:pPr algn="l"/>
            <a:r>
              <a:rPr lang="it-IT" sz="1067" b="1" dirty="0">
                <a:solidFill>
                  <a:srgbClr val="FF0000"/>
                </a:solidFill>
              </a:rPr>
              <a:t>ARM C</a:t>
            </a:r>
          </a:p>
        </p:txBody>
      </p:sp>
      <p:sp>
        <p:nvSpPr>
          <p:cNvPr id="2" name="Title 1">
            <a:extLst>
              <a:ext uri="{FF2B5EF4-FFF2-40B4-BE49-F238E27FC236}">
                <a16:creationId xmlns:a16="http://schemas.microsoft.com/office/drawing/2014/main" id="{9EA10E61-3599-7216-45CB-0AF1BFE73CED}"/>
              </a:ext>
            </a:extLst>
          </p:cNvPr>
          <p:cNvSpPr>
            <a:spLocks noGrp="1"/>
          </p:cNvSpPr>
          <p:nvPr>
            <p:ph type="title"/>
          </p:nvPr>
        </p:nvSpPr>
        <p:spPr>
          <a:xfrm>
            <a:off x="431690" y="105779"/>
            <a:ext cx="10744200" cy="1035658"/>
          </a:xfrm>
        </p:spPr>
        <p:txBody>
          <a:bodyPr>
            <a:noAutofit/>
          </a:bodyPr>
          <a:lstStyle/>
          <a:p>
            <a:r>
              <a:rPr lang="en-US" sz="2400" dirty="0"/>
              <a:t>Sequential Combo Immuno- and Target Therapy (</a:t>
            </a:r>
            <a:r>
              <a:rPr lang="en-US" sz="2400" dirty="0" err="1"/>
              <a:t>Secombit</a:t>
            </a:r>
            <a:r>
              <a:rPr lang="en-US" sz="2400" dirty="0"/>
              <a:t>) Study:</a:t>
            </a:r>
            <a:br>
              <a:rPr lang="en-US" sz="2400" dirty="0"/>
            </a:br>
            <a:r>
              <a:rPr lang="en-US" sz="2400" dirty="0"/>
              <a:t>Subgroups Analysis</a:t>
            </a:r>
          </a:p>
        </p:txBody>
      </p:sp>
      <p:sp>
        <p:nvSpPr>
          <p:cNvPr id="4" name="Footer Placeholder 3">
            <a:extLst>
              <a:ext uri="{FF2B5EF4-FFF2-40B4-BE49-F238E27FC236}">
                <a16:creationId xmlns:a16="http://schemas.microsoft.com/office/drawing/2014/main" id="{F90C2F6C-1F90-FC3B-578E-91DA6DAC3AEE}"/>
              </a:ext>
            </a:extLst>
          </p:cNvPr>
          <p:cNvSpPr>
            <a:spLocks noGrp="1"/>
          </p:cNvSpPr>
          <p:nvPr>
            <p:ph type="ftr" sz="quarter" idx="3"/>
          </p:nvPr>
        </p:nvSpPr>
        <p:spPr/>
        <p:txBody>
          <a:bodyPr/>
          <a:lstStyle/>
          <a:p>
            <a:r>
              <a:rPr lang="en-US" sz="1000" dirty="0" err="1"/>
              <a:t>tPFS</a:t>
            </a:r>
            <a:r>
              <a:rPr lang="en-US" sz="1000" dirty="0"/>
              <a:t> = time from randomization to  second progression; OS = overall survival; </a:t>
            </a:r>
            <a:r>
              <a:rPr lang="en-US" sz="1000" dirty="0" err="1"/>
              <a:t>ms</a:t>
            </a:r>
            <a:r>
              <a:rPr lang="en-US" sz="1000" dirty="0"/>
              <a:t> = no. of metastatic sites; </a:t>
            </a:r>
            <a:r>
              <a:rPr lang="en-US" sz="1000" dirty="0" err="1"/>
              <a:t>nLDH</a:t>
            </a:r>
            <a:r>
              <a:rPr lang="en-US" sz="1000" dirty="0"/>
              <a:t> = normal </a:t>
            </a:r>
            <a:r>
              <a:rPr lang="en-US" sz="1000" dirty="0" err="1"/>
              <a:t>LDH</a:t>
            </a:r>
            <a:r>
              <a:rPr lang="en-US" sz="1000" dirty="0"/>
              <a:t> levels; </a:t>
            </a:r>
            <a:r>
              <a:rPr lang="en-US" sz="1000" dirty="0" err="1"/>
              <a:t>eLDH</a:t>
            </a:r>
            <a:r>
              <a:rPr lang="en-US" sz="1000" dirty="0"/>
              <a:t> = elevated </a:t>
            </a:r>
            <a:r>
              <a:rPr lang="en-US" sz="1000" dirty="0" err="1"/>
              <a:t>LDH</a:t>
            </a:r>
            <a:r>
              <a:rPr lang="en-US" sz="1000" dirty="0"/>
              <a:t> levels.</a:t>
            </a:r>
          </a:p>
          <a:p>
            <a:r>
              <a:rPr lang="en-US" sz="1000" dirty="0"/>
              <a:t>In blue Arm A (</a:t>
            </a:r>
            <a:r>
              <a:rPr lang="en-US" sz="1000" dirty="0" err="1"/>
              <a:t>E+B</a:t>
            </a:r>
            <a:r>
              <a:rPr lang="en-US" sz="1000" dirty="0"/>
              <a:t> until PD, followed by </a:t>
            </a:r>
            <a:r>
              <a:rPr lang="en-US" sz="1000" dirty="0" err="1"/>
              <a:t>I+N</a:t>
            </a:r>
            <a:r>
              <a:rPr lang="en-US" sz="1000" dirty="0"/>
              <a:t>), in green Arm B (</a:t>
            </a:r>
            <a:r>
              <a:rPr lang="en-US" sz="1000" dirty="0" err="1"/>
              <a:t>I+N</a:t>
            </a:r>
            <a:r>
              <a:rPr lang="en-US" sz="1000" dirty="0"/>
              <a:t> until PD, followed by </a:t>
            </a:r>
            <a:r>
              <a:rPr lang="en-US" sz="1000" dirty="0" err="1"/>
              <a:t>E+B</a:t>
            </a:r>
            <a:r>
              <a:rPr lang="en-US" sz="1000" dirty="0"/>
              <a:t>) , in red Arm C (</a:t>
            </a:r>
            <a:r>
              <a:rPr lang="en-US" sz="1000" dirty="0" err="1"/>
              <a:t>E+B</a:t>
            </a:r>
            <a:r>
              <a:rPr lang="en-US" sz="1000" dirty="0"/>
              <a:t> for 8 weeks, followed by </a:t>
            </a:r>
            <a:r>
              <a:rPr lang="en-US" sz="1000" dirty="0" err="1"/>
              <a:t>I+N</a:t>
            </a:r>
            <a:r>
              <a:rPr lang="en-US" sz="1000" dirty="0"/>
              <a:t> until PD, followed by </a:t>
            </a:r>
            <a:r>
              <a:rPr lang="en-US" sz="1000" dirty="0" err="1"/>
              <a:t>E+B</a:t>
            </a:r>
            <a:r>
              <a:rPr lang="en-US" sz="1000" dirty="0"/>
              <a:t>).</a:t>
            </a:r>
          </a:p>
        </p:txBody>
      </p:sp>
    </p:spTree>
    <p:extLst>
      <p:ext uri="{BB962C8B-B14F-4D97-AF65-F5344CB8AC3E}">
        <p14:creationId xmlns:p14="http://schemas.microsoft.com/office/powerpoint/2010/main" val="1526479787"/>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HemOnc-2020</Template>
  <TotalTime>0</TotalTime>
  <Words>2035</Words>
  <Application>Microsoft Macintosh PowerPoint</Application>
  <PresentationFormat>Widescreen</PresentationFormat>
  <Paragraphs>340</Paragraphs>
  <Slides>16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Calibri</vt:lpstr>
      <vt:lpstr>Noto Sans Symbols</vt:lpstr>
      <vt:lpstr>Symbol</vt:lpstr>
      <vt:lpstr>Wingdings</vt:lpstr>
      <vt:lpstr>HemOnc-2020</vt:lpstr>
      <vt:lpstr>Phase II Study SECOMBIT (Sequential Combo Immuno- and Target Therapy Study): Four Years OS Data and Preliminary Biomarkers Evaluation </vt:lpstr>
      <vt:lpstr>Disclaimer</vt:lpstr>
      <vt:lpstr>Sequential Combo Immuno- and Target Therapy (Secombit) Study: Study Design</vt:lpstr>
      <vt:lpstr>Secombit Study: Consort Diagram and Results</vt:lpstr>
      <vt:lpstr>Sequential Combo Immuno- and Target Therapy (Secombit) Study:  Total Progression-Free Survival</vt:lpstr>
      <vt:lpstr>Sequential Combo Immuno- and Target Therapy (Secombit) Study: Overall Survival</vt:lpstr>
      <vt:lpstr>Sequential Combo Immuno- and Target Therapy (Secombit) Study: Subgroups Analysis</vt:lpstr>
      <vt:lpstr>Sequential Combo Immuno- and Target Therapy (Secombit) Study: Subgroups Analysis</vt:lpstr>
      <vt:lpstr>Sequential Combo Immuno- and Target Therapy (Secombit) Study: Subgroups Analysis</vt:lpstr>
      <vt:lpstr>Sequential Combo Immuno- and Target Therapy (Secombit) Study: Subgroups Analysis</vt:lpstr>
      <vt:lpstr>Sequential Combo Immuno- and Target Therapy (Secombit) Study: Biomarkers Ancillary Study – TMB </vt:lpstr>
      <vt:lpstr>Sequential Combo Immuno- and Target Therapy (Secombit) Study: Biomarkers Ancillary Study – JAK Mutation</vt:lpstr>
      <vt:lpstr>Sequential Combo Immuno- and Target Therapy (Secombit) Study: Biomarkers Ancillary Study – IFN-g cytokine </vt:lpstr>
      <vt:lpstr>Sequential Combo Immuno- and Target Therapy (Secombit) Study:  Conclusions</vt:lpstr>
      <vt:lpstr>Acknowledgments</vt:lpstr>
      <vt:lpstr>SECOMBIT Investigators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2022-09-29T15:04:46Z</dcterms:modified>
</cp:coreProperties>
</file>