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8"/>
  </p:notesMasterIdLst>
  <p:sldIdLst>
    <p:sldId id="258" r:id="rId2"/>
    <p:sldId id="256" r:id="rId3"/>
    <p:sldId id="259" r:id="rId4"/>
    <p:sldId id="266" r:id="rId5"/>
    <p:sldId id="267" r:id="rId6"/>
    <p:sldId id="269" r:id="rId7"/>
    <p:sldId id="271" r:id="rId8"/>
    <p:sldId id="273" r:id="rId9"/>
    <p:sldId id="274" r:id="rId10"/>
    <p:sldId id="276" r:id="rId11"/>
    <p:sldId id="277" r:id="rId12"/>
    <p:sldId id="278" r:id="rId13"/>
    <p:sldId id="470" r:id="rId14"/>
    <p:sldId id="303" r:id="rId15"/>
    <p:sldId id="283" r:id="rId16"/>
    <p:sldId id="4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0" userDrawn="1">
          <p15:clr>
            <a:srgbClr val="A4A3A4"/>
          </p15:clr>
        </p15:guide>
        <p15:guide id="2" pos="3840" userDrawn="1">
          <p15:clr>
            <a:srgbClr val="A4A3A4"/>
          </p15:clr>
        </p15:guide>
        <p15:guide id="3" pos="456" userDrawn="1">
          <p15:clr>
            <a:srgbClr val="A4A3A4"/>
          </p15:clr>
        </p15:guide>
        <p15:guide id="4" orient="horz" pos="1440" userDrawn="1">
          <p15:clr>
            <a:srgbClr val="A4A3A4"/>
          </p15:clr>
        </p15:guide>
        <p15:guide id="5" pos="1608" userDrawn="1">
          <p15:clr>
            <a:srgbClr val="A4A3A4"/>
          </p15:clr>
        </p15:guide>
        <p15:guide id="6" orient="horz" pos="3390" userDrawn="1">
          <p15:clr>
            <a:srgbClr val="A4A3A4"/>
          </p15:clr>
        </p15:guide>
        <p15:guide id="7" pos="5184" userDrawn="1">
          <p15:clr>
            <a:srgbClr val="A4A3A4"/>
          </p15:clr>
        </p15:guide>
        <p15:guide id="8" orient="horz" pos="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A3A3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2789" autoAdjust="0"/>
  </p:normalViewPr>
  <p:slideViewPr>
    <p:cSldViewPr snapToGrid="0">
      <p:cViewPr varScale="1">
        <p:scale>
          <a:sx n="114" d="100"/>
          <a:sy n="114" d="100"/>
        </p:scale>
        <p:origin x="944" y="176"/>
      </p:cViewPr>
      <p:guideLst>
        <p:guide orient="horz" pos="780"/>
        <p:guide pos="3840"/>
        <p:guide pos="456"/>
        <p:guide orient="horz" pos="1440"/>
        <p:guide pos="1608"/>
        <p:guide orient="horz" pos="3390"/>
        <p:guide pos="5184"/>
        <p:guide orient="horz"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B11BBA-3DE0-4AE0-A765-D910DF2D585A}" type="slidenum">
              <a:rPr lang="en-US" smtClean="0"/>
              <a:t>4</a:t>
            </a:fld>
            <a:endParaRPr lang="en-US"/>
          </a:p>
        </p:txBody>
      </p:sp>
    </p:spTree>
    <p:extLst>
      <p:ext uri="{BB962C8B-B14F-4D97-AF65-F5344CB8AC3E}">
        <p14:creationId xmlns:p14="http://schemas.microsoft.com/office/powerpoint/2010/main" val="179517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2179C5-F313-DD48-B973-893815C00AEB}" type="slidenum">
              <a:rPr lang="en-US" smtClean="0"/>
              <a:t>13</a:t>
            </a:fld>
            <a:endParaRPr lang="en-US"/>
          </a:p>
        </p:txBody>
      </p:sp>
    </p:spTree>
    <p:extLst>
      <p:ext uri="{BB962C8B-B14F-4D97-AF65-F5344CB8AC3E}">
        <p14:creationId xmlns:p14="http://schemas.microsoft.com/office/powerpoint/2010/main" val="116420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237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744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hereS</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2883152265"/>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609600" y="739893"/>
            <a:ext cx="11582399" cy="2134749"/>
          </a:xfrm>
        </p:spPr>
        <p:txBody>
          <a:bodyPr>
            <a:normAutofit/>
          </a:bodyPr>
          <a:lstStyle/>
          <a:p>
            <a:r>
              <a:rPr lang="en-US" sz="3400" dirty="0"/>
              <a:t>Neoadjuvant Versus Adjuvant Pembrolizumab for Resectable Stage III-IV Melanoma (SWOG S1801)</a:t>
            </a:r>
          </a:p>
        </p:txBody>
      </p:sp>
      <p:sp>
        <p:nvSpPr>
          <p:cNvPr id="4" name="Text Placeholder 3">
            <a:extLst>
              <a:ext uri="{FF2B5EF4-FFF2-40B4-BE49-F238E27FC236}">
                <a16:creationId xmlns:a16="http://schemas.microsoft.com/office/drawing/2014/main" id="{1478FCFB-29B2-2572-6EB1-9D72105EFA98}"/>
              </a:ext>
            </a:extLst>
          </p:cNvPr>
          <p:cNvSpPr>
            <a:spLocks noGrp="1"/>
          </p:cNvSpPr>
          <p:nvPr>
            <p:ph type="body" idx="1"/>
          </p:nvPr>
        </p:nvSpPr>
        <p:spPr>
          <a:xfrm>
            <a:off x="609601" y="4529329"/>
            <a:ext cx="10515600" cy="2059164"/>
          </a:xfrm>
        </p:spPr>
        <p:txBody>
          <a:bodyPr>
            <a:normAutofit/>
          </a:bodyPr>
          <a:lstStyle/>
          <a:p>
            <a:r>
              <a:rPr lang="en-US" sz="1400" dirty="0"/>
              <a:t>Presented by</a:t>
            </a:r>
          </a:p>
          <a:p>
            <a:r>
              <a:rPr lang="en-US" sz="1600" dirty="0"/>
              <a:t>Sapna Patel, MD</a:t>
            </a:r>
            <a:br>
              <a:rPr lang="en-US" sz="1600" dirty="0"/>
            </a:br>
            <a:r>
              <a:rPr lang="en-US" sz="1600" dirty="0"/>
              <a:t>Associate Professor, Uveal Melanoma Program</a:t>
            </a:r>
            <a:br>
              <a:rPr lang="en-US" sz="1600" dirty="0"/>
            </a:br>
            <a:r>
              <a:rPr lang="en-US" sz="1600" dirty="0"/>
              <a:t>Director, Melanoma Fellowship Program </a:t>
            </a:r>
            <a:br>
              <a:rPr lang="en-US" sz="1600" dirty="0"/>
            </a:br>
            <a:r>
              <a:rPr lang="en-US" sz="1600" dirty="0"/>
              <a:t>Chair, </a:t>
            </a:r>
            <a:r>
              <a:rPr lang="en-US" sz="1600" dirty="0" err="1"/>
              <a:t>SWOG</a:t>
            </a:r>
            <a:r>
              <a:rPr lang="en-US" sz="1600" dirty="0"/>
              <a:t> Melanoma Committee</a:t>
            </a:r>
            <a:br>
              <a:rPr lang="en-US" sz="1600" dirty="0"/>
            </a:br>
            <a:r>
              <a:rPr lang="en-US" sz="1600" dirty="0"/>
              <a:t>University of Texas MD Anderson Cancer Center</a:t>
            </a:r>
            <a:br>
              <a:rPr lang="en-US" sz="1600" dirty="0"/>
            </a:br>
            <a:r>
              <a:rPr lang="en-US" sz="1600" dirty="0"/>
              <a:t>Houston, Texas</a:t>
            </a:r>
          </a:p>
        </p:txBody>
      </p:sp>
      <p:sp>
        <p:nvSpPr>
          <p:cNvPr id="16" name="object 16"/>
          <p:cNvSpPr txBox="1"/>
          <p:nvPr/>
        </p:nvSpPr>
        <p:spPr>
          <a:xfrm>
            <a:off x="677875" y="2596811"/>
            <a:ext cx="10828325" cy="750847"/>
          </a:xfrm>
          <a:prstGeom prst="rect">
            <a:avLst/>
          </a:prstGeom>
        </p:spPr>
        <p:txBody>
          <a:bodyPr vert="horz" wrap="square" lIns="0" tIns="12065" rIns="0" bIns="0" rtlCol="0">
            <a:spAutoFit/>
          </a:bodyPr>
          <a:lstStyle/>
          <a:p>
            <a:pPr marL="38100" algn="l">
              <a:lnSpc>
                <a:spcPct val="100000"/>
              </a:lnSpc>
              <a:spcBef>
                <a:spcPts val="95"/>
              </a:spcBef>
            </a:pPr>
            <a:r>
              <a:rPr sz="1600" dirty="0">
                <a:latin typeface="Arial" panose="020B0604020202020204" pitchFamily="34" charset="0"/>
                <a:cs typeface="Arial" panose="020B0604020202020204" pitchFamily="34" charset="0"/>
              </a:rPr>
              <a:t>Sapna P. Patel</a:t>
            </a:r>
            <a:r>
              <a:rPr sz="1600" baseline="26455" dirty="0">
                <a:latin typeface="Arial" panose="020B0604020202020204" pitchFamily="34" charset="0"/>
                <a:cs typeface="Arial" panose="020B0604020202020204" pitchFamily="34" charset="0"/>
              </a:rPr>
              <a:t>1</a:t>
            </a:r>
            <a:r>
              <a:rPr sz="1600" dirty="0">
                <a:latin typeface="Arial" panose="020B0604020202020204" pitchFamily="34" charset="0"/>
                <a:cs typeface="Arial" panose="020B0604020202020204" pitchFamily="34" charset="0"/>
              </a:rPr>
              <a:t>, Megan Othus</a:t>
            </a:r>
            <a:r>
              <a:rPr sz="1600" baseline="26455" dirty="0">
                <a:latin typeface="Arial" panose="020B0604020202020204" pitchFamily="34" charset="0"/>
                <a:cs typeface="Arial" panose="020B0604020202020204" pitchFamily="34" charset="0"/>
              </a:rPr>
              <a:t>2,3</a:t>
            </a:r>
            <a:r>
              <a:rPr sz="1600" dirty="0">
                <a:latin typeface="Arial" panose="020B0604020202020204" pitchFamily="34" charset="0"/>
                <a:cs typeface="Arial" panose="020B0604020202020204" pitchFamily="34" charset="0"/>
              </a:rPr>
              <a:t>, Victor G. Prieto</a:t>
            </a:r>
            <a:r>
              <a:rPr sz="1600" baseline="26455" dirty="0">
                <a:latin typeface="Arial" panose="020B0604020202020204" pitchFamily="34" charset="0"/>
                <a:cs typeface="Arial" panose="020B0604020202020204" pitchFamily="34" charset="0"/>
              </a:rPr>
              <a:t>1</a:t>
            </a:r>
            <a:r>
              <a:rPr sz="1600" dirty="0">
                <a:latin typeface="Arial" panose="020B0604020202020204" pitchFamily="34" charset="0"/>
                <a:cs typeface="Arial" panose="020B0604020202020204" pitchFamily="34" charset="0"/>
              </a:rPr>
              <a:t>, Michael C. Lowe</a:t>
            </a:r>
            <a:r>
              <a:rPr sz="1600" baseline="26455" dirty="0">
                <a:latin typeface="Arial" panose="020B0604020202020204" pitchFamily="34" charset="0"/>
                <a:cs typeface="Arial" panose="020B0604020202020204" pitchFamily="34" charset="0"/>
              </a:rPr>
              <a:t>4</a:t>
            </a:r>
            <a:r>
              <a:rPr sz="1600" dirty="0">
                <a:latin typeface="Arial" panose="020B0604020202020204" pitchFamily="34" charset="0"/>
                <a:cs typeface="Arial" panose="020B0604020202020204" pitchFamily="34" charset="0"/>
              </a:rPr>
              <a:t>, Elizabeth</a:t>
            </a:r>
            <a:r>
              <a:rPr lang="en-US" sz="160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I. Buchbinder</a:t>
            </a:r>
            <a:r>
              <a:rPr sz="1600" baseline="26455" dirty="0">
                <a:latin typeface="Arial" panose="020B0604020202020204" pitchFamily="34" charset="0"/>
                <a:cs typeface="Arial" panose="020B0604020202020204" pitchFamily="34" charset="0"/>
              </a:rPr>
              <a:t>5</a:t>
            </a:r>
            <a:r>
              <a:rPr sz="1600" dirty="0">
                <a:latin typeface="Arial" panose="020B0604020202020204" pitchFamily="34" charset="0"/>
                <a:cs typeface="Arial" panose="020B0604020202020204" pitchFamily="34" charset="0"/>
              </a:rPr>
              <a:t>, Yuanbin Chen</a:t>
            </a:r>
            <a:r>
              <a:rPr sz="1600" baseline="26455" dirty="0">
                <a:latin typeface="Arial" panose="020B0604020202020204" pitchFamily="34" charset="0"/>
                <a:cs typeface="Arial" panose="020B0604020202020204" pitchFamily="34" charset="0"/>
              </a:rPr>
              <a:t>6</a:t>
            </a:r>
            <a:r>
              <a:rPr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sz="1600" dirty="0">
                <a:latin typeface="Arial" panose="020B0604020202020204" pitchFamily="34" charset="0"/>
                <a:cs typeface="Arial" panose="020B0604020202020204" pitchFamily="34" charset="0"/>
              </a:rPr>
              <a:t>John Hyngstrom</a:t>
            </a:r>
            <a:r>
              <a:rPr sz="1600" baseline="26455" dirty="0">
                <a:latin typeface="Arial" panose="020B0604020202020204" pitchFamily="34" charset="0"/>
                <a:cs typeface="Arial" panose="020B0604020202020204" pitchFamily="34" charset="0"/>
              </a:rPr>
              <a:t>7</a:t>
            </a:r>
            <a:r>
              <a:rPr sz="1600" dirty="0">
                <a:latin typeface="Arial" panose="020B0604020202020204" pitchFamily="34" charset="0"/>
                <a:cs typeface="Arial" panose="020B0604020202020204" pitchFamily="34" charset="0"/>
              </a:rPr>
              <a:t>, Christopher Lao</a:t>
            </a:r>
            <a:r>
              <a:rPr sz="1600" baseline="26455" dirty="0">
                <a:latin typeface="Arial" panose="020B0604020202020204" pitchFamily="34" charset="0"/>
                <a:cs typeface="Arial" panose="020B0604020202020204" pitchFamily="34" charset="0"/>
              </a:rPr>
              <a:t>8</a:t>
            </a:r>
            <a:r>
              <a:rPr sz="1600" dirty="0">
                <a:latin typeface="Arial" panose="020B0604020202020204" pitchFamily="34" charset="0"/>
                <a:cs typeface="Arial" panose="020B0604020202020204" pitchFamily="34" charset="0"/>
              </a:rPr>
              <a:t>, Thach-Giao Truong</a:t>
            </a:r>
            <a:r>
              <a:rPr sz="1600" baseline="26455" dirty="0">
                <a:latin typeface="Arial" panose="020B0604020202020204" pitchFamily="34" charset="0"/>
                <a:cs typeface="Arial" panose="020B0604020202020204" pitchFamily="34" charset="0"/>
              </a:rPr>
              <a:t>9</a:t>
            </a:r>
            <a:r>
              <a:rPr sz="1600" dirty="0">
                <a:latin typeface="Arial" panose="020B0604020202020204" pitchFamily="34" charset="0"/>
                <a:cs typeface="Arial" panose="020B0604020202020204" pitchFamily="34" charset="0"/>
              </a:rPr>
              <a:t>, Sunandana Chandra</a:t>
            </a:r>
            <a:r>
              <a:rPr sz="1600" baseline="26455" dirty="0">
                <a:latin typeface="Arial" panose="020B0604020202020204" pitchFamily="34" charset="0"/>
                <a:cs typeface="Arial" panose="020B0604020202020204" pitchFamily="34" charset="0"/>
              </a:rPr>
              <a:t>10</a:t>
            </a:r>
            <a:r>
              <a:rPr sz="1600" dirty="0">
                <a:latin typeface="Arial" panose="020B0604020202020204" pitchFamily="34" charset="0"/>
                <a:cs typeface="Arial" panose="020B0604020202020204" pitchFamily="34" charset="0"/>
              </a:rPr>
              <a:t>, Kari Kendra</a:t>
            </a:r>
            <a:r>
              <a:rPr sz="1600" baseline="26455" dirty="0">
                <a:latin typeface="Arial" panose="020B0604020202020204" pitchFamily="34" charset="0"/>
                <a:cs typeface="Arial" panose="020B0604020202020204" pitchFamily="34" charset="0"/>
              </a:rPr>
              <a:t>11</a:t>
            </a:r>
            <a:r>
              <a:rPr sz="1600" dirty="0">
                <a:latin typeface="Arial" panose="020B0604020202020204" pitchFamily="34" charset="0"/>
                <a:cs typeface="Arial" panose="020B0604020202020204" pitchFamily="34" charset="0"/>
              </a:rPr>
              <a:t>, Craig Devoe</a:t>
            </a:r>
            <a:r>
              <a:rPr sz="1600" baseline="26455" dirty="0">
                <a:latin typeface="Arial" panose="020B0604020202020204" pitchFamily="34" charset="0"/>
                <a:cs typeface="Arial" panose="020B0604020202020204" pitchFamily="34" charset="0"/>
              </a:rPr>
              <a:t>12</a:t>
            </a:r>
            <a:r>
              <a:rPr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sz="1600" dirty="0">
                <a:latin typeface="Arial" panose="020B0604020202020204" pitchFamily="34" charset="0"/>
                <a:cs typeface="Arial" panose="020B0604020202020204" pitchFamily="34" charset="0"/>
              </a:rPr>
              <a:t>Aparna Hegde</a:t>
            </a:r>
            <a:r>
              <a:rPr sz="1600" baseline="26455" dirty="0">
                <a:latin typeface="Arial" panose="020B0604020202020204" pitchFamily="34" charset="0"/>
                <a:cs typeface="Arial" panose="020B0604020202020204" pitchFamily="34" charset="0"/>
              </a:rPr>
              <a:t>13</a:t>
            </a:r>
            <a:r>
              <a:rPr sz="1600" dirty="0">
                <a:latin typeface="Arial" panose="020B0604020202020204" pitchFamily="34" charset="0"/>
                <a:cs typeface="Arial" panose="020B0604020202020204" pitchFamily="34" charset="0"/>
              </a:rPr>
              <a:t>, Ankit Mangla</a:t>
            </a:r>
            <a:r>
              <a:rPr sz="1600" baseline="26455" dirty="0">
                <a:latin typeface="Arial" panose="020B0604020202020204" pitchFamily="34" charset="0"/>
                <a:cs typeface="Arial" panose="020B0604020202020204" pitchFamily="34" charset="0"/>
              </a:rPr>
              <a:t>14</a:t>
            </a:r>
            <a:r>
              <a:rPr sz="1600" dirty="0">
                <a:latin typeface="Arial" panose="020B0604020202020204" pitchFamily="34" charset="0"/>
                <a:cs typeface="Arial" panose="020B0604020202020204" pitchFamily="34" charset="0"/>
              </a:rPr>
              <a:t>, Elad Sharon</a:t>
            </a:r>
            <a:r>
              <a:rPr sz="1600" baseline="26455" dirty="0">
                <a:latin typeface="Arial" panose="020B0604020202020204" pitchFamily="34" charset="0"/>
                <a:cs typeface="Arial" panose="020B0604020202020204" pitchFamily="34" charset="0"/>
              </a:rPr>
              <a:t>15</a:t>
            </a:r>
            <a:r>
              <a:rPr sz="1600" dirty="0">
                <a:latin typeface="Arial" panose="020B0604020202020204" pitchFamily="34" charset="0"/>
                <a:cs typeface="Arial" panose="020B0604020202020204" pitchFamily="34" charset="0"/>
              </a:rPr>
              <a:t>, Larissa Korde</a:t>
            </a:r>
            <a:r>
              <a:rPr sz="1600" baseline="26455" dirty="0">
                <a:latin typeface="Arial" panose="020B0604020202020204" pitchFamily="34" charset="0"/>
                <a:cs typeface="Arial" panose="020B0604020202020204" pitchFamily="34" charset="0"/>
              </a:rPr>
              <a:t>15</a:t>
            </a:r>
            <a:r>
              <a:rPr sz="1600" dirty="0">
                <a:latin typeface="Arial" panose="020B0604020202020204" pitchFamily="34" charset="0"/>
                <a:cs typeface="Arial" panose="020B0604020202020204" pitchFamily="34" charset="0"/>
              </a:rPr>
              <a:t>, James Moon</a:t>
            </a:r>
            <a:r>
              <a:rPr sz="1600" baseline="26455" dirty="0">
                <a:latin typeface="Arial" panose="020B0604020202020204" pitchFamily="34" charset="0"/>
                <a:cs typeface="Arial" panose="020B0604020202020204" pitchFamily="34" charset="0"/>
              </a:rPr>
              <a:t>2,3</a:t>
            </a:r>
            <a:r>
              <a:rPr sz="1600" dirty="0">
                <a:latin typeface="Arial" panose="020B0604020202020204" pitchFamily="34" charset="0"/>
                <a:cs typeface="Arial" panose="020B0604020202020204" pitchFamily="34" charset="0"/>
              </a:rPr>
              <a:t>, Vernon K. Sondak</a:t>
            </a:r>
            <a:r>
              <a:rPr sz="1600" baseline="26455" dirty="0">
                <a:latin typeface="Arial" panose="020B0604020202020204" pitchFamily="34" charset="0"/>
                <a:cs typeface="Arial" panose="020B0604020202020204" pitchFamily="34" charset="0"/>
              </a:rPr>
              <a:t>16</a:t>
            </a:r>
            <a:r>
              <a:rPr sz="1600" dirty="0">
                <a:latin typeface="Arial" panose="020B0604020202020204" pitchFamily="34" charset="0"/>
                <a:cs typeface="Arial" panose="020B0604020202020204" pitchFamily="34" charset="0"/>
              </a:rPr>
              <a:t>, Antoni Ribas</a:t>
            </a:r>
            <a:r>
              <a:rPr sz="1600" baseline="26455" dirty="0">
                <a:latin typeface="Arial" panose="020B0604020202020204" pitchFamily="34" charset="0"/>
                <a:cs typeface="Arial" panose="020B0604020202020204" pitchFamily="34" charset="0"/>
              </a:rPr>
              <a:t>17</a:t>
            </a:r>
          </a:p>
        </p:txBody>
      </p:sp>
      <p:sp>
        <p:nvSpPr>
          <p:cNvPr id="17" name="object 17"/>
          <p:cNvSpPr txBox="1"/>
          <p:nvPr/>
        </p:nvSpPr>
        <p:spPr>
          <a:xfrm>
            <a:off x="677875" y="3510343"/>
            <a:ext cx="10689561" cy="808235"/>
          </a:xfrm>
          <a:prstGeom prst="rect">
            <a:avLst/>
          </a:prstGeom>
        </p:spPr>
        <p:txBody>
          <a:bodyPr vert="horz" wrap="square" lIns="0" tIns="11430" rIns="0" bIns="0" rtlCol="0">
            <a:spAutoFit/>
          </a:bodyPr>
          <a:lstStyle/>
          <a:p>
            <a:pPr marL="12700" marR="5080" algn="l">
              <a:lnSpc>
                <a:spcPct val="104500"/>
              </a:lnSpc>
              <a:spcBef>
                <a:spcPts val="90"/>
              </a:spcBef>
            </a:pPr>
            <a:r>
              <a:rPr sz="1000" spc="-60" dirty="0">
                <a:latin typeface="Arial" panose="020B0604020202020204" pitchFamily="34" charset="0"/>
                <a:cs typeface="Arial" panose="020B0604020202020204" pitchFamily="34" charset="0"/>
              </a:rPr>
              <a:t>1-</a:t>
            </a:r>
            <a:r>
              <a:rPr sz="1000" spc="-1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University</a:t>
            </a:r>
            <a:r>
              <a:rPr sz="1000" spc="-10"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of</a:t>
            </a:r>
            <a:r>
              <a:rPr sz="1000" spc="-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Texas</a:t>
            </a:r>
            <a:r>
              <a:rPr sz="1000" spc="-15" dirty="0">
                <a:latin typeface="Arial" panose="020B0604020202020204" pitchFamily="34" charset="0"/>
                <a:cs typeface="Arial" panose="020B0604020202020204" pitchFamily="34" charset="0"/>
              </a:rPr>
              <a:t> </a:t>
            </a:r>
            <a:r>
              <a:rPr sz="1000" spc="-100" dirty="0">
                <a:latin typeface="Arial" panose="020B0604020202020204" pitchFamily="34" charset="0"/>
                <a:cs typeface="Arial" panose="020B0604020202020204" pitchFamily="34" charset="0"/>
              </a:rPr>
              <a:t>MD</a:t>
            </a:r>
            <a:r>
              <a:rPr sz="1000" spc="-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Anderson</a:t>
            </a:r>
            <a:r>
              <a:rPr sz="1000" spc="-3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2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5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Houston,</a:t>
            </a:r>
            <a:r>
              <a:rPr sz="1000" spc="-3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TX;</a:t>
            </a:r>
            <a:r>
              <a:rPr sz="1000" spc="5"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2-</a:t>
            </a:r>
            <a:r>
              <a:rPr sz="1000" spc="-110" dirty="0">
                <a:latin typeface="Arial" panose="020B0604020202020204" pitchFamily="34" charset="0"/>
                <a:cs typeface="Arial" panose="020B0604020202020204" pitchFamily="34" charset="0"/>
              </a:rPr>
              <a:t>SWOG</a:t>
            </a:r>
            <a:r>
              <a:rPr sz="1000"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Statistics</a:t>
            </a:r>
            <a:r>
              <a:rPr sz="10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and</a:t>
            </a:r>
            <a:r>
              <a:rPr sz="1000" spc="-1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Data</a:t>
            </a:r>
            <a:r>
              <a:rPr sz="1000" spc="-30" dirty="0">
                <a:latin typeface="Arial" panose="020B0604020202020204" pitchFamily="34" charset="0"/>
                <a:cs typeface="Arial" panose="020B0604020202020204" pitchFamily="34" charset="0"/>
              </a:rPr>
              <a:t> </a:t>
            </a:r>
            <a:r>
              <a:rPr sz="1000" spc="-85" dirty="0">
                <a:latin typeface="Arial" panose="020B0604020202020204" pitchFamily="34" charset="0"/>
                <a:cs typeface="Arial" panose="020B0604020202020204" pitchFamily="34" charset="0"/>
              </a:rPr>
              <a:t>Management</a:t>
            </a:r>
            <a:r>
              <a:rPr sz="1000" spc="-5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3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Seattle,</a:t>
            </a:r>
            <a:r>
              <a:rPr sz="1000" spc="-35" dirty="0">
                <a:latin typeface="Arial" panose="020B0604020202020204" pitchFamily="34" charset="0"/>
                <a:cs typeface="Arial" panose="020B0604020202020204" pitchFamily="34" charset="0"/>
              </a:rPr>
              <a:t> </a:t>
            </a:r>
            <a:r>
              <a:rPr sz="1000" spc="-95" dirty="0">
                <a:latin typeface="Arial" panose="020B0604020202020204" pitchFamily="34" charset="0"/>
                <a:cs typeface="Arial" panose="020B0604020202020204" pitchFamily="34" charset="0"/>
              </a:rPr>
              <a:t>WA;</a:t>
            </a:r>
            <a:r>
              <a:rPr sz="1000" spc="25" dirty="0">
                <a:latin typeface="Arial" panose="020B0604020202020204" pitchFamily="34" charset="0"/>
                <a:cs typeface="Arial" panose="020B0604020202020204" pitchFamily="34" charset="0"/>
              </a:rPr>
              <a:t> </a:t>
            </a:r>
            <a:r>
              <a:rPr sz="1000" spc="-50" dirty="0">
                <a:latin typeface="Arial" panose="020B0604020202020204" pitchFamily="34" charset="0"/>
                <a:cs typeface="Arial" panose="020B0604020202020204" pitchFamily="34" charset="0"/>
              </a:rPr>
              <a:t>3-</a:t>
            </a:r>
            <a:r>
              <a:rPr sz="1000" spc="-75" dirty="0">
                <a:latin typeface="Arial" panose="020B0604020202020204" pitchFamily="34" charset="0"/>
                <a:cs typeface="Arial" panose="020B0604020202020204" pitchFamily="34" charset="0"/>
              </a:rPr>
              <a:t>Fred</a:t>
            </a:r>
            <a:r>
              <a:rPr sz="1000" spc="-30"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Hutchinson </a:t>
            </a:r>
            <a:r>
              <a:rPr sz="1000" spc="-75" dirty="0">
                <a:latin typeface="Arial" panose="020B0604020202020204" pitchFamily="34" charset="0"/>
                <a:cs typeface="Arial" panose="020B0604020202020204" pitchFamily="34" charset="0"/>
              </a:rPr>
              <a:t>Cancer</a:t>
            </a:r>
            <a:r>
              <a:rPr sz="1000" spc="-2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Research</a:t>
            </a:r>
            <a:r>
              <a:rPr sz="1000" spc="-2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1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Seattle,</a:t>
            </a:r>
            <a:r>
              <a:rPr sz="1000" spc="-5" dirty="0">
                <a:latin typeface="Arial" panose="020B0604020202020204" pitchFamily="34" charset="0"/>
                <a:cs typeface="Arial" panose="020B0604020202020204" pitchFamily="34" charset="0"/>
              </a:rPr>
              <a:t> </a:t>
            </a:r>
            <a:r>
              <a:rPr sz="1000" spc="-95" dirty="0">
                <a:latin typeface="Arial" panose="020B0604020202020204" pitchFamily="34" charset="0"/>
                <a:cs typeface="Arial" panose="020B0604020202020204" pitchFamily="34" charset="0"/>
              </a:rPr>
              <a:t>WA;</a:t>
            </a:r>
            <a:r>
              <a:rPr sz="1000" spc="30"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4-</a:t>
            </a:r>
            <a:r>
              <a:rPr sz="1000" spc="-80" dirty="0">
                <a:latin typeface="Arial" panose="020B0604020202020204" pitchFamily="34" charset="0"/>
                <a:cs typeface="Arial" panose="020B0604020202020204" pitchFamily="34" charset="0"/>
              </a:rPr>
              <a:t>Emory</a:t>
            </a:r>
            <a:r>
              <a:rPr sz="1000" spc="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University,</a:t>
            </a:r>
            <a:r>
              <a:rPr sz="1000" spc="1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Atlanta,</a:t>
            </a:r>
            <a:r>
              <a:rPr sz="1000" spc="-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GA;</a:t>
            </a:r>
            <a:r>
              <a:rPr sz="1000" spc="1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5-</a:t>
            </a:r>
            <a:r>
              <a:rPr sz="1000" spc="-80" dirty="0">
                <a:latin typeface="Arial" panose="020B0604020202020204" pitchFamily="34" charset="0"/>
                <a:cs typeface="Arial" panose="020B0604020202020204" pitchFamily="34" charset="0"/>
              </a:rPr>
              <a:t>Dana-</a:t>
            </a:r>
            <a:r>
              <a:rPr sz="1000" spc="-75" dirty="0">
                <a:latin typeface="Arial" panose="020B0604020202020204" pitchFamily="34" charset="0"/>
                <a:cs typeface="Arial" panose="020B0604020202020204" pitchFamily="34" charset="0"/>
              </a:rPr>
              <a:t>Farber</a:t>
            </a:r>
            <a:r>
              <a:rPr sz="1000" spc="-2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2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Institute/Harvard</a:t>
            </a:r>
            <a:r>
              <a:rPr sz="1000" spc="-3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2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3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Boston,</a:t>
            </a:r>
            <a:r>
              <a:rPr sz="1000" spc="-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MA;</a:t>
            </a:r>
            <a:r>
              <a:rPr sz="1000" spc="3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6-</a:t>
            </a:r>
            <a:r>
              <a:rPr sz="1000" spc="-10" dirty="0">
                <a:latin typeface="Arial" panose="020B0604020202020204" pitchFamily="34" charset="0"/>
                <a:cs typeface="Arial" panose="020B0604020202020204" pitchFamily="34" charset="0"/>
              </a:rPr>
              <a:t>Cancer</a:t>
            </a:r>
            <a:r>
              <a:rPr sz="1000" spc="5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and</a:t>
            </a:r>
            <a:r>
              <a:rPr sz="1000" spc="-2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Hematology</a:t>
            </a:r>
            <a:r>
              <a:rPr sz="1000" spc="-4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Centers</a:t>
            </a:r>
            <a:r>
              <a:rPr sz="1000" spc="-45"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of</a:t>
            </a:r>
            <a:r>
              <a:rPr sz="1000" spc="-1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Western</a:t>
            </a:r>
            <a:r>
              <a:rPr sz="1000" spc="-3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Michigan/</a:t>
            </a:r>
            <a:r>
              <a:rPr sz="1000" spc="-25" dirty="0">
                <a:latin typeface="Arial" panose="020B0604020202020204" pitchFamily="34" charset="0"/>
                <a:cs typeface="Arial" panose="020B0604020202020204" pitchFamily="34" charset="0"/>
              </a:rPr>
              <a:t> </a:t>
            </a:r>
            <a:r>
              <a:rPr sz="1000" spc="-95" dirty="0">
                <a:latin typeface="Arial" panose="020B0604020202020204" pitchFamily="34" charset="0"/>
                <a:cs typeface="Arial" panose="020B0604020202020204" pitchFamily="34" charset="0"/>
              </a:rPr>
              <a:t>CRC</a:t>
            </a:r>
            <a:r>
              <a:rPr sz="1000" spc="-1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West</a:t>
            </a:r>
            <a:r>
              <a:rPr sz="1000" spc="-1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MI</a:t>
            </a:r>
            <a:r>
              <a:rPr sz="1000" spc="-10" dirty="0">
                <a:latin typeface="Arial" panose="020B0604020202020204" pitchFamily="34" charset="0"/>
                <a:cs typeface="Arial" panose="020B0604020202020204" pitchFamily="34" charset="0"/>
              </a:rPr>
              <a:t> </a:t>
            </a:r>
            <a:r>
              <a:rPr sz="1000" spc="-90" dirty="0">
                <a:latin typeface="Arial" panose="020B0604020202020204" pitchFamily="34" charset="0"/>
                <a:cs typeface="Arial" panose="020B0604020202020204" pitchFamily="34" charset="0"/>
              </a:rPr>
              <a:t>NCORP,</a:t>
            </a:r>
            <a:r>
              <a:rPr sz="1000" spc="-1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Grand</a:t>
            </a:r>
            <a:r>
              <a:rPr sz="1000" spc="-4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Rapids,</a:t>
            </a:r>
            <a:r>
              <a:rPr sz="1000" spc="-30"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MI;</a:t>
            </a:r>
            <a:r>
              <a:rPr sz="1000" spc="-10" dirty="0">
                <a:latin typeface="Arial" panose="020B0604020202020204" pitchFamily="34" charset="0"/>
                <a:cs typeface="Arial" panose="020B0604020202020204" pitchFamily="34" charset="0"/>
              </a:rPr>
              <a:t> </a:t>
            </a:r>
            <a:r>
              <a:rPr sz="1000" spc="-45" dirty="0">
                <a:latin typeface="Arial" panose="020B0604020202020204" pitchFamily="34" charset="0"/>
                <a:cs typeface="Arial" panose="020B0604020202020204" pitchFamily="34" charset="0"/>
              </a:rPr>
              <a:t>7-</a:t>
            </a:r>
            <a:r>
              <a:rPr sz="1000" spc="-65" dirty="0">
                <a:latin typeface="Arial" panose="020B0604020202020204" pitchFamily="34" charset="0"/>
                <a:cs typeface="Arial" panose="020B0604020202020204" pitchFamily="34" charset="0"/>
              </a:rPr>
              <a:t>University</a:t>
            </a:r>
            <a:r>
              <a:rPr sz="1000" spc="-15"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of</a:t>
            </a:r>
            <a:r>
              <a:rPr sz="1000" spc="-2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Utah</a:t>
            </a:r>
            <a:r>
              <a:rPr sz="1000" spc="-2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Huntsman</a:t>
            </a:r>
            <a:r>
              <a:rPr sz="1000" spc="-4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45"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Institute,</a:t>
            </a:r>
            <a:r>
              <a:rPr sz="1000" spc="-15"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Salt</a:t>
            </a:r>
            <a:r>
              <a:rPr sz="10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Lake</a:t>
            </a:r>
            <a:r>
              <a:rPr sz="1000" spc="-20"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City, </a:t>
            </a:r>
            <a:r>
              <a:rPr sz="1000" spc="-70" dirty="0">
                <a:latin typeface="Arial" panose="020B0604020202020204" pitchFamily="34" charset="0"/>
                <a:cs typeface="Arial" panose="020B0604020202020204" pitchFamily="34" charset="0"/>
              </a:rPr>
              <a:t>UT;</a:t>
            </a:r>
            <a:r>
              <a:rPr sz="100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8-University</a:t>
            </a:r>
            <a:r>
              <a:rPr sz="1000" spc="-30"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of</a:t>
            </a:r>
            <a:r>
              <a:rPr sz="1000" spc="-1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Michigan,</a:t>
            </a:r>
            <a:r>
              <a:rPr sz="1000" spc="-3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Ann</a:t>
            </a:r>
            <a:r>
              <a:rPr sz="1000" spc="-1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Arbor,</a:t>
            </a:r>
            <a:r>
              <a:rPr sz="1000" spc="-30"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MI;</a:t>
            </a:r>
            <a:r>
              <a:rPr sz="1000" spc="-10"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9-</a:t>
            </a:r>
            <a:r>
              <a:rPr sz="1000" spc="-70" dirty="0">
                <a:latin typeface="Arial" panose="020B0604020202020204" pitchFamily="34" charset="0"/>
                <a:cs typeface="Arial" panose="020B0604020202020204" pitchFamily="34" charset="0"/>
              </a:rPr>
              <a:t>Kaiser</a:t>
            </a:r>
            <a:r>
              <a:rPr sz="1000" spc="-3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Permanente</a:t>
            </a:r>
            <a:r>
              <a:rPr sz="1000" spc="-5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NCAL,</a:t>
            </a:r>
            <a:r>
              <a:rPr sz="1000" spc="-10"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Vallejo,</a:t>
            </a:r>
            <a:r>
              <a:rPr sz="10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a:t>
            </a:r>
            <a:r>
              <a:rPr sz="1000" spc="-1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10-</a:t>
            </a:r>
            <a:r>
              <a:rPr sz="1000" spc="-75" dirty="0">
                <a:latin typeface="Arial" panose="020B0604020202020204" pitchFamily="34" charset="0"/>
                <a:cs typeface="Arial" panose="020B0604020202020204" pitchFamily="34" charset="0"/>
              </a:rPr>
              <a:t>Northwestern</a:t>
            </a:r>
            <a:r>
              <a:rPr sz="1000" spc="-5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University,</a:t>
            </a:r>
            <a:r>
              <a:rPr sz="1000" spc="-1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Chicago,</a:t>
            </a:r>
            <a:r>
              <a:rPr sz="1000" spc="-40"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IL;</a:t>
            </a:r>
            <a:r>
              <a:rPr sz="1000" spc="22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11-</a:t>
            </a:r>
            <a:r>
              <a:rPr sz="1000" spc="-80" dirty="0">
                <a:latin typeface="Arial" panose="020B0604020202020204" pitchFamily="34" charset="0"/>
                <a:cs typeface="Arial" panose="020B0604020202020204" pitchFamily="34" charset="0"/>
              </a:rPr>
              <a:t>Ohio</a:t>
            </a:r>
            <a:r>
              <a:rPr sz="1000" spc="-4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State</a:t>
            </a:r>
            <a:r>
              <a:rPr sz="1000" spc="-25"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University </a:t>
            </a:r>
            <a:r>
              <a:rPr sz="1000" spc="-80" dirty="0">
                <a:latin typeface="Arial" panose="020B0604020202020204" pitchFamily="34" charset="0"/>
                <a:cs typeface="Arial" panose="020B0604020202020204" pitchFamily="34" charset="0"/>
              </a:rPr>
              <a:t>Wexner</a:t>
            </a:r>
            <a:r>
              <a:rPr sz="1000" spc="-2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Medical</a:t>
            </a:r>
            <a:r>
              <a:rPr sz="1000" spc="-5"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5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Columbus,</a:t>
            </a:r>
            <a:r>
              <a:rPr sz="1000" spc="-2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OH;</a:t>
            </a:r>
            <a:r>
              <a:rPr sz="1000" spc="5"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12-</a:t>
            </a:r>
            <a:r>
              <a:rPr sz="1000" spc="-70" dirty="0">
                <a:latin typeface="Arial" panose="020B0604020202020204" pitchFamily="34" charset="0"/>
                <a:cs typeface="Arial" panose="020B0604020202020204" pitchFamily="34" charset="0"/>
              </a:rPr>
              <a:t>Northwell</a:t>
            </a:r>
            <a:r>
              <a:rPr sz="1000" spc="-2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Health</a:t>
            </a:r>
            <a:r>
              <a:rPr sz="1000" spc="-2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20"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Institute,</a:t>
            </a:r>
            <a:r>
              <a:rPr sz="1000" spc="-3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Lake</a:t>
            </a:r>
            <a:r>
              <a:rPr sz="1000" spc="-1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Success,</a:t>
            </a:r>
            <a:r>
              <a:rPr sz="100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NY;</a:t>
            </a:r>
            <a:r>
              <a:rPr sz="1000" spc="1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13-University</a:t>
            </a:r>
            <a:r>
              <a:rPr sz="1000" spc="-35" dirty="0">
                <a:latin typeface="Arial" panose="020B0604020202020204" pitchFamily="34" charset="0"/>
                <a:cs typeface="Arial" panose="020B0604020202020204" pitchFamily="34" charset="0"/>
              </a:rPr>
              <a:t> </a:t>
            </a:r>
            <a:r>
              <a:rPr sz="1000" spc="-55" dirty="0">
                <a:latin typeface="Arial" panose="020B0604020202020204" pitchFamily="34" charset="0"/>
                <a:cs typeface="Arial" panose="020B0604020202020204" pitchFamily="34" charset="0"/>
              </a:rPr>
              <a:t>of</a:t>
            </a:r>
            <a:r>
              <a:rPr sz="10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Alabama,</a:t>
            </a:r>
            <a:r>
              <a:rPr sz="1000" spc="-1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Birmingham,</a:t>
            </a:r>
            <a:r>
              <a:rPr sz="1000" spc="-2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AL;</a:t>
            </a:r>
            <a:r>
              <a:rPr sz="100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14-</a:t>
            </a:r>
            <a:r>
              <a:rPr sz="1000" spc="-10" dirty="0">
                <a:latin typeface="Arial" panose="020B0604020202020204" pitchFamily="34" charset="0"/>
                <a:cs typeface="Arial" panose="020B0604020202020204" pitchFamily="34" charset="0"/>
              </a:rPr>
              <a:t>University </a:t>
            </a:r>
            <a:r>
              <a:rPr sz="1000" spc="-70" dirty="0">
                <a:latin typeface="Arial" panose="020B0604020202020204" pitchFamily="34" charset="0"/>
                <a:cs typeface="Arial" panose="020B0604020202020204" pitchFamily="34" charset="0"/>
              </a:rPr>
              <a:t>Hospitals</a:t>
            </a:r>
            <a:r>
              <a:rPr sz="1000" spc="1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Seidman</a:t>
            </a:r>
            <a:r>
              <a:rPr sz="10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2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1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Cleveland,</a:t>
            </a:r>
            <a:r>
              <a:rPr sz="1000" spc="-1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OH;</a:t>
            </a:r>
            <a:r>
              <a:rPr sz="1000" spc="15"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15-</a:t>
            </a:r>
            <a:r>
              <a:rPr sz="1000" spc="-70" dirty="0">
                <a:latin typeface="Arial" panose="020B0604020202020204" pitchFamily="34" charset="0"/>
                <a:cs typeface="Arial" panose="020B0604020202020204" pitchFamily="34" charset="0"/>
              </a:rPr>
              <a:t>National</a:t>
            </a:r>
            <a:r>
              <a:rPr sz="1000" spc="-2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spc="-25"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Institute</a:t>
            </a:r>
            <a:r>
              <a:rPr sz="1000" spc="-1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Therapy</a:t>
            </a:r>
            <a:r>
              <a:rPr sz="1000" spc="-25"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Evaluation</a:t>
            </a:r>
            <a:r>
              <a:rPr sz="1000" spc="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Program,</a:t>
            </a:r>
            <a:r>
              <a:rPr sz="1000" spc="-5"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Bethesda,</a:t>
            </a:r>
            <a:r>
              <a:rPr sz="1000" spc="-25"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MD;</a:t>
            </a:r>
            <a:r>
              <a:rPr sz="1000" spc="15" dirty="0">
                <a:latin typeface="Arial" panose="020B0604020202020204" pitchFamily="34" charset="0"/>
                <a:cs typeface="Arial" panose="020B0604020202020204" pitchFamily="34" charset="0"/>
              </a:rPr>
              <a:t> </a:t>
            </a:r>
            <a:r>
              <a:rPr sz="1000" spc="-60" dirty="0">
                <a:latin typeface="Arial" panose="020B0604020202020204" pitchFamily="34" charset="0"/>
                <a:cs typeface="Arial" panose="020B0604020202020204" pitchFamily="34" charset="0"/>
              </a:rPr>
              <a:t>16-Moffitt</a:t>
            </a:r>
            <a:r>
              <a:rPr sz="1000" spc="-15"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Cancer </a:t>
            </a:r>
            <a:r>
              <a:rPr sz="1000" spc="-65" dirty="0">
                <a:latin typeface="Arial" panose="020B0604020202020204" pitchFamily="34" charset="0"/>
                <a:cs typeface="Arial" panose="020B0604020202020204" pitchFamily="34" charset="0"/>
              </a:rPr>
              <a:t>Center,</a:t>
            </a:r>
            <a:r>
              <a:rPr sz="1000" spc="-2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Tampa,</a:t>
            </a:r>
            <a:r>
              <a:rPr sz="1000" spc="-20" dirty="0">
                <a:latin typeface="Arial" panose="020B0604020202020204" pitchFamily="34" charset="0"/>
                <a:cs typeface="Arial" panose="020B0604020202020204" pitchFamily="34" charset="0"/>
              </a:rPr>
              <a:t> </a:t>
            </a:r>
            <a:r>
              <a:rPr sz="1000" spc="-70" dirty="0">
                <a:latin typeface="Arial" panose="020B0604020202020204" pitchFamily="34" charset="0"/>
                <a:cs typeface="Arial" panose="020B0604020202020204" pitchFamily="34" charset="0"/>
              </a:rPr>
              <a:t>FL;</a:t>
            </a:r>
            <a:r>
              <a:rPr sz="1000" spc="3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17-</a:t>
            </a:r>
            <a:r>
              <a:rPr sz="1000" spc="-80" dirty="0">
                <a:latin typeface="Arial" panose="020B0604020202020204" pitchFamily="34" charset="0"/>
                <a:cs typeface="Arial" panose="020B0604020202020204" pitchFamily="34" charset="0"/>
              </a:rPr>
              <a:t>UCLA/Jonsson</a:t>
            </a:r>
            <a:r>
              <a:rPr sz="1000" spc="-30" dirty="0">
                <a:latin typeface="Arial" panose="020B0604020202020204" pitchFamily="34" charset="0"/>
                <a:cs typeface="Arial" panose="020B0604020202020204" pitchFamily="34" charset="0"/>
              </a:rPr>
              <a:t> </a:t>
            </a:r>
            <a:r>
              <a:rPr sz="1000" spc="-80" dirty="0">
                <a:latin typeface="Arial" panose="020B0604020202020204" pitchFamily="34" charset="0"/>
                <a:cs typeface="Arial" panose="020B0604020202020204" pitchFamily="34" charset="0"/>
              </a:rPr>
              <a:t>Comprehensive</a:t>
            </a:r>
            <a:r>
              <a:rPr sz="1000" spc="-2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Cancer</a:t>
            </a:r>
            <a:r>
              <a:rPr sz="1000" dirty="0">
                <a:latin typeface="Arial" panose="020B0604020202020204" pitchFamily="34" charset="0"/>
                <a:cs typeface="Arial" panose="020B0604020202020204" pitchFamily="34" charset="0"/>
              </a:rPr>
              <a:t> </a:t>
            </a:r>
            <a:r>
              <a:rPr sz="1000" spc="-65" dirty="0">
                <a:latin typeface="Arial" panose="020B0604020202020204" pitchFamily="34" charset="0"/>
                <a:cs typeface="Arial" panose="020B0604020202020204" pitchFamily="34" charset="0"/>
              </a:rPr>
              <a:t>Center,</a:t>
            </a:r>
            <a:r>
              <a:rPr sz="1000" spc="-4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Los</a:t>
            </a:r>
            <a:r>
              <a:rPr sz="1000" spc="10" dirty="0">
                <a:latin typeface="Arial" panose="020B0604020202020204" pitchFamily="34" charset="0"/>
                <a:cs typeface="Arial" panose="020B0604020202020204" pitchFamily="34" charset="0"/>
              </a:rPr>
              <a:t> </a:t>
            </a:r>
            <a:r>
              <a:rPr sz="1000" spc="-75" dirty="0">
                <a:latin typeface="Arial" panose="020B0604020202020204" pitchFamily="34" charset="0"/>
                <a:cs typeface="Arial" panose="020B0604020202020204" pitchFamily="34" charset="0"/>
              </a:rPr>
              <a:t>Angeles,</a:t>
            </a:r>
            <a:r>
              <a:rPr sz="1000" spc="-5" dirty="0">
                <a:latin typeface="Arial" panose="020B0604020202020204" pitchFamily="34" charset="0"/>
                <a:cs typeface="Arial" panose="020B0604020202020204" pitchFamily="34" charset="0"/>
              </a:rPr>
              <a:t> </a:t>
            </a:r>
            <a:r>
              <a:rPr sz="1000" spc="-25" dirty="0">
                <a:latin typeface="Arial" panose="020B0604020202020204" pitchFamily="34" charset="0"/>
                <a:cs typeface="Arial" panose="020B0604020202020204" pitchFamily="34" charset="0"/>
              </a:rPr>
              <a:t>CA</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Description of Events</a:t>
            </a:r>
          </a:p>
        </p:txBody>
      </p:sp>
      <p:sp>
        <p:nvSpPr>
          <p:cNvPr id="3" name="object 3"/>
          <p:cNvSpPr/>
          <p:nvPr/>
        </p:nvSpPr>
        <p:spPr>
          <a:xfrm>
            <a:off x="1171613" y="2130551"/>
            <a:ext cx="9829800" cy="1066800"/>
          </a:xfrm>
          <a:custGeom>
            <a:avLst/>
            <a:gdLst/>
            <a:ahLst/>
            <a:cxnLst/>
            <a:rect l="l" t="t" r="r" b="b"/>
            <a:pathLst>
              <a:path w="9829800" h="1066800">
                <a:moveTo>
                  <a:pt x="7396950" y="0"/>
                </a:moveTo>
                <a:lnTo>
                  <a:pt x="4964303" y="0"/>
                </a:lnTo>
                <a:lnTo>
                  <a:pt x="0" y="0"/>
                </a:lnTo>
                <a:lnTo>
                  <a:pt x="0" y="1066800"/>
                </a:lnTo>
                <a:lnTo>
                  <a:pt x="4964265" y="1066800"/>
                </a:lnTo>
                <a:lnTo>
                  <a:pt x="7396950" y="1066800"/>
                </a:lnTo>
                <a:lnTo>
                  <a:pt x="7396950" y="0"/>
                </a:lnTo>
                <a:close/>
              </a:path>
              <a:path w="9829800" h="1066800">
                <a:moveTo>
                  <a:pt x="9829762" y="0"/>
                </a:moveTo>
                <a:lnTo>
                  <a:pt x="7397077" y="0"/>
                </a:lnTo>
                <a:lnTo>
                  <a:pt x="7397077" y="1066800"/>
                </a:lnTo>
                <a:lnTo>
                  <a:pt x="9829762" y="1066800"/>
                </a:lnTo>
                <a:lnTo>
                  <a:pt x="9829762" y="0"/>
                </a:lnTo>
                <a:close/>
              </a:path>
            </a:pathLst>
          </a:custGeom>
          <a:solidFill>
            <a:srgbClr val="E7E7E7"/>
          </a:solidFill>
        </p:spPr>
        <p:txBody>
          <a:bodyPr wrap="square" lIns="0" tIns="0" rIns="0" bIns="0" rtlCol="0"/>
          <a:lstStyle/>
          <a:p>
            <a:endParaRPr/>
          </a:p>
        </p:txBody>
      </p:sp>
      <p:sp>
        <p:nvSpPr>
          <p:cNvPr id="4" name="object 4"/>
          <p:cNvSpPr/>
          <p:nvPr/>
        </p:nvSpPr>
        <p:spPr>
          <a:xfrm>
            <a:off x="1171613" y="4751857"/>
            <a:ext cx="9829800" cy="628015"/>
          </a:xfrm>
          <a:custGeom>
            <a:avLst/>
            <a:gdLst/>
            <a:ahLst/>
            <a:cxnLst/>
            <a:rect l="l" t="t" r="r" b="b"/>
            <a:pathLst>
              <a:path w="9829800" h="628014">
                <a:moveTo>
                  <a:pt x="7396950" y="0"/>
                </a:moveTo>
                <a:lnTo>
                  <a:pt x="4964303" y="0"/>
                </a:lnTo>
                <a:lnTo>
                  <a:pt x="0" y="0"/>
                </a:lnTo>
                <a:lnTo>
                  <a:pt x="0" y="627862"/>
                </a:lnTo>
                <a:lnTo>
                  <a:pt x="4964265" y="627862"/>
                </a:lnTo>
                <a:lnTo>
                  <a:pt x="7396950" y="627862"/>
                </a:lnTo>
                <a:lnTo>
                  <a:pt x="7396950" y="0"/>
                </a:lnTo>
                <a:close/>
              </a:path>
              <a:path w="9829800" h="628014">
                <a:moveTo>
                  <a:pt x="9829762" y="0"/>
                </a:moveTo>
                <a:lnTo>
                  <a:pt x="7397077" y="0"/>
                </a:lnTo>
                <a:lnTo>
                  <a:pt x="7397077" y="627862"/>
                </a:lnTo>
                <a:lnTo>
                  <a:pt x="9829762" y="627862"/>
                </a:lnTo>
                <a:lnTo>
                  <a:pt x="9829762" y="0"/>
                </a:lnTo>
                <a:close/>
              </a:path>
            </a:pathLst>
          </a:custGeom>
          <a:solidFill>
            <a:srgbClr val="E7E7E7"/>
          </a:solid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3707650222"/>
              </p:ext>
            </p:extLst>
          </p:nvPr>
        </p:nvGraphicFramePr>
        <p:xfrm>
          <a:off x="1178885" y="1294891"/>
          <a:ext cx="9821542" cy="4406265"/>
        </p:xfrm>
        <a:graphic>
          <a:graphicData uri="http://schemas.openxmlformats.org/drawingml/2006/table">
            <a:tbl>
              <a:tblPr firstRow="1" bandRow="1">
                <a:tableStyleId>{2D5ABB26-0587-4C30-8999-92F81FD0307C}</a:tableStyleId>
              </a:tblPr>
              <a:tblGrid>
                <a:gridCol w="29209">
                  <a:extLst>
                    <a:ext uri="{9D8B030D-6E8A-4147-A177-3AD203B41FA5}">
                      <a16:colId xmlns:a16="http://schemas.microsoft.com/office/drawing/2014/main" val="20000"/>
                    </a:ext>
                  </a:extLst>
                </a:gridCol>
                <a:gridCol w="5133975">
                  <a:extLst>
                    <a:ext uri="{9D8B030D-6E8A-4147-A177-3AD203B41FA5}">
                      <a16:colId xmlns:a16="http://schemas.microsoft.com/office/drawing/2014/main" val="20001"/>
                    </a:ext>
                  </a:extLst>
                </a:gridCol>
                <a:gridCol w="2095499">
                  <a:extLst>
                    <a:ext uri="{9D8B030D-6E8A-4147-A177-3AD203B41FA5}">
                      <a16:colId xmlns:a16="http://schemas.microsoft.com/office/drawing/2014/main" val="20002"/>
                    </a:ext>
                  </a:extLst>
                </a:gridCol>
                <a:gridCol w="2562859">
                  <a:extLst>
                    <a:ext uri="{9D8B030D-6E8A-4147-A177-3AD203B41FA5}">
                      <a16:colId xmlns:a16="http://schemas.microsoft.com/office/drawing/2014/main" val="20003"/>
                    </a:ext>
                  </a:extLst>
                </a:gridCol>
              </a:tblGrid>
              <a:tr h="822960">
                <a:tc>
                  <a:txBody>
                    <a:bodyPr/>
                    <a:lstStyle/>
                    <a:p>
                      <a:pPr>
                        <a:lnSpc>
                          <a:spcPct val="100000"/>
                        </a:lnSpc>
                      </a:pPr>
                      <a:endParaRPr sz="1600">
                        <a:solidFill>
                          <a:schemeClr val="tx1"/>
                        </a:solidFill>
                        <a:latin typeface="Times New Roman"/>
                        <a:cs typeface="Times New Roman"/>
                      </a:endParaRPr>
                    </a:p>
                  </a:txBody>
                  <a:tcPr marL="0" marR="0" marT="0" marB="0">
                    <a:lnT w="28575">
                      <a:solidFill>
                        <a:srgbClr val="000000"/>
                      </a:solidFill>
                      <a:prstDash val="solid"/>
                    </a:lnT>
                    <a:lnB w="28575">
                      <a:solidFill>
                        <a:srgbClr val="000000"/>
                      </a:solidFill>
                      <a:prstDash val="solid"/>
                    </a:lnB>
                    <a:solidFill>
                      <a:srgbClr val="55629D"/>
                    </a:solidFill>
                  </a:tcPr>
                </a:tc>
                <a:tc>
                  <a:txBody>
                    <a:bodyPr/>
                    <a:lstStyle/>
                    <a:p>
                      <a:pPr marL="54610" algn="l">
                        <a:lnSpc>
                          <a:spcPct val="100000"/>
                        </a:lnSpc>
                        <a:spcBef>
                          <a:spcPts val="1739"/>
                        </a:spcBef>
                      </a:pPr>
                      <a:r>
                        <a:rPr sz="2400" b="1" spc="-10" dirty="0">
                          <a:solidFill>
                            <a:schemeClr val="bg1"/>
                          </a:solidFill>
                          <a:latin typeface="Arial"/>
                          <a:cs typeface="Arial"/>
                        </a:rPr>
                        <a:t>Event</a:t>
                      </a:r>
                      <a:endParaRPr sz="2400" dirty="0">
                        <a:solidFill>
                          <a:schemeClr val="bg1"/>
                        </a:solidFill>
                        <a:latin typeface="Arial"/>
                        <a:cs typeface="Arial"/>
                      </a:endParaRPr>
                    </a:p>
                  </a:txBody>
                  <a:tcPr marL="0" marR="0" marT="220979" marB="0">
                    <a:lnT w="28575">
                      <a:solidFill>
                        <a:srgbClr val="000000"/>
                      </a:solidFill>
                      <a:prstDash val="solid"/>
                    </a:lnT>
                    <a:lnB w="28575">
                      <a:solidFill>
                        <a:srgbClr val="000000"/>
                      </a:solidFill>
                      <a:prstDash val="solid"/>
                    </a:lnB>
                    <a:solidFill>
                      <a:srgbClr val="55629D"/>
                    </a:solidFill>
                  </a:tcPr>
                </a:tc>
                <a:tc>
                  <a:txBody>
                    <a:bodyPr/>
                    <a:lstStyle/>
                    <a:p>
                      <a:pPr marL="556260" marR="425450" indent="-198755">
                        <a:lnSpc>
                          <a:spcPct val="100000"/>
                        </a:lnSpc>
                        <a:spcBef>
                          <a:spcPts val="300"/>
                        </a:spcBef>
                      </a:pPr>
                      <a:r>
                        <a:rPr sz="2400" b="1" spc="-10" dirty="0">
                          <a:solidFill>
                            <a:schemeClr val="bg1"/>
                          </a:solidFill>
                          <a:latin typeface="Arial"/>
                          <a:cs typeface="Arial"/>
                        </a:rPr>
                        <a:t>Adjuvant (n</a:t>
                      </a:r>
                      <a:r>
                        <a:rPr lang="en-US" sz="2400" b="1" spc="-10" dirty="0">
                          <a:solidFill>
                            <a:schemeClr val="bg1"/>
                          </a:solidFill>
                          <a:latin typeface="Arial"/>
                          <a:cs typeface="Arial"/>
                        </a:rPr>
                        <a:t> </a:t>
                      </a:r>
                      <a:r>
                        <a:rPr sz="2400" b="1" spc="-10" dirty="0">
                          <a:solidFill>
                            <a:schemeClr val="bg1"/>
                          </a:solidFill>
                          <a:latin typeface="Arial"/>
                          <a:cs typeface="Arial"/>
                        </a:rPr>
                        <a:t>=</a:t>
                      </a:r>
                      <a:r>
                        <a:rPr lang="en-US" sz="2400" b="1" spc="-10" dirty="0">
                          <a:solidFill>
                            <a:schemeClr val="bg1"/>
                          </a:solidFill>
                          <a:latin typeface="Arial"/>
                          <a:cs typeface="Arial"/>
                        </a:rPr>
                        <a:t> </a:t>
                      </a:r>
                      <a:r>
                        <a:rPr sz="2400" b="1" spc="-10" dirty="0">
                          <a:solidFill>
                            <a:schemeClr val="bg1"/>
                          </a:solidFill>
                          <a:latin typeface="Arial"/>
                          <a:cs typeface="Arial"/>
                        </a:rPr>
                        <a:t>67)</a:t>
                      </a:r>
                      <a:endParaRPr sz="2400" dirty="0">
                        <a:solidFill>
                          <a:schemeClr val="bg1"/>
                        </a:solidFill>
                        <a:latin typeface="Arial"/>
                        <a:cs typeface="Arial"/>
                      </a:endParaRPr>
                    </a:p>
                  </a:txBody>
                  <a:tcPr marL="0" marR="0" marT="38100" marB="0">
                    <a:lnT w="28575">
                      <a:solidFill>
                        <a:srgbClr val="000000"/>
                      </a:solidFill>
                      <a:prstDash val="solid"/>
                    </a:lnT>
                    <a:lnB w="28575">
                      <a:solidFill>
                        <a:srgbClr val="000000"/>
                      </a:solidFill>
                      <a:prstDash val="solid"/>
                    </a:lnB>
                    <a:solidFill>
                      <a:srgbClr val="55629D"/>
                    </a:solidFill>
                  </a:tcPr>
                </a:tc>
                <a:tc>
                  <a:txBody>
                    <a:bodyPr/>
                    <a:lstStyle/>
                    <a:p>
                      <a:pPr marL="893444" marR="293370" indent="-460375">
                        <a:lnSpc>
                          <a:spcPct val="100000"/>
                        </a:lnSpc>
                        <a:spcBef>
                          <a:spcPts val="300"/>
                        </a:spcBef>
                      </a:pPr>
                      <a:r>
                        <a:rPr sz="2400" b="1" spc="-10" dirty="0">
                          <a:solidFill>
                            <a:schemeClr val="bg1"/>
                          </a:solidFill>
                          <a:latin typeface="Arial"/>
                          <a:cs typeface="Arial"/>
                        </a:rPr>
                        <a:t>Neoadjuvant (n</a:t>
                      </a:r>
                      <a:r>
                        <a:rPr lang="en-US" sz="2400" b="1" spc="-10" dirty="0">
                          <a:solidFill>
                            <a:schemeClr val="bg1"/>
                          </a:solidFill>
                          <a:latin typeface="Arial"/>
                          <a:cs typeface="Arial"/>
                        </a:rPr>
                        <a:t> </a:t>
                      </a:r>
                      <a:r>
                        <a:rPr sz="2400" b="1" spc="-10" dirty="0">
                          <a:solidFill>
                            <a:schemeClr val="bg1"/>
                          </a:solidFill>
                          <a:latin typeface="Arial"/>
                          <a:cs typeface="Arial"/>
                        </a:rPr>
                        <a:t>=</a:t>
                      </a:r>
                      <a:r>
                        <a:rPr lang="en-US" sz="2400" b="1" spc="-10" dirty="0">
                          <a:solidFill>
                            <a:schemeClr val="bg1"/>
                          </a:solidFill>
                          <a:latin typeface="Arial"/>
                          <a:cs typeface="Arial"/>
                        </a:rPr>
                        <a:t> </a:t>
                      </a:r>
                      <a:r>
                        <a:rPr sz="2400" b="1" spc="-10" dirty="0">
                          <a:solidFill>
                            <a:schemeClr val="bg1"/>
                          </a:solidFill>
                          <a:latin typeface="Arial"/>
                          <a:cs typeface="Arial"/>
                        </a:rPr>
                        <a:t>38)</a:t>
                      </a:r>
                      <a:endParaRPr sz="2400" dirty="0">
                        <a:solidFill>
                          <a:schemeClr val="bg1"/>
                        </a:solidFill>
                        <a:latin typeface="Arial"/>
                        <a:cs typeface="Arial"/>
                      </a:endParaRPr>
                    </a:p>
                  </a:txBody>
                  <a:tcPr marL="0" marR="0" marT="38100" marB="0">
                    <a:lnT w="28575">
                      <a:solidFill>
                        <a:srgbClr val="000000"/>
                      </a:solidFill>
                      <a:prstDash val="solid"/>
                    </a:lnT>
                    <a:lnB w="28575">
                      <a:solidFill>
                        <a:srgbClr val="000000"/>
                      </a:solidFill>
                      <a:prstDash val="solid"/>
                    </a:lnB>
                    <a:solidFill>
                      <a:srgbClr val="55629D"/>
                    </a:solidFill>
                  </a:tcPr>
                </a:tc>
                <a:extLst>
                  <a:ext uri="{0D108BD9-81ED-4DB2-BD59-A6C34878D82A}">
                    <a16:rowId xmlns:a16="http://schemas.microsoft.com/office/drawing/2014/main" val="10000"/>
                  </a:ext>
                </a:extLst>
              </a:tr>
              <a:tr h="1066800">
                <a:tc>
                  <a:txBody>
                    <a:bodyPr/>
                    <a:lstStyle/>
                    <a:p>
                      <a:pPr>
                        <a:lnSpc>
                          <a:spcPct val="100000"/>
                        </a:lnSpc>
                      </a:pPr>
                      <a:endParaRPr sz="1600">
                        <a:solidFill>
                          <a:schemeClr val="tx1"/>
                        </a:solidFill>
                        <a:latin typeface="Times New Roman"/>
                        <a:cs typeface="Times New Roman"/>
                      </a:endParaRPr>
                    </a:p>
                  </a:txBody>
                  <a:tcPr marL="0" marR="0" marT="0" marB="0">
                    <a:lnT w="28575">
                      <a:solidFill>
                        <a:srgbClr val="000000"/>
                      </a:solidFill>
                      <a:prstDash val="solid"/>
                    </a:lnT>
                    <a:solidFill>
                      <a:srgbClr val="E7E7E7"/>
                    </a:solidFill>
                  </a:tcPr>
                </a:tc>
                <a:tc>
                  <a:txBody>
                    <a:bodyPr/>
                    <a:lstStyle/>
                    <a:p>
                      <a:pPr marL="339725" marR="2759710" indent="-285750">
                        <a:lnSpc>
                          <a:spcPct val="100000"/>
                        </a:lnSpc>
                        <a:spcBef>
                          <a:spcPts val="325"/>
                        </a:spcBef>
                      </a:pPr>
                      <a:r>
                        <a:rPr sz="1600" dirty="0">
                          <a:solidFill>
                            <a:schemeClr val="tx1"/>
                          </a:solidFill>
                          <a:latin typeface="Arial"/>
                          <a:cs typeface="Arial"/>
                        </a:rPr>
                        <a:t>Unable</a:t>
                      </a:r>
                      <a:r>
                        <a:rPr sz="1600" spc="-50" dirty="0">
                          <a:solidFill>
                            <a:schemeClr val="tx1"/>
                          </a:solidFill>
                          <a:latin typeface="Arial"/>
                          <a:cs typeface="Arial"/>
                        </a:rPr>
                        <a:t> </a:t>
                      </a:r>
                      <a:r>
                        <a:rPr sz="1600" dirty="0">
                          <a:solidFill>
                            <a:schemeClr val="tx1"/>
                          </a:solidFill>
                          <a:latin typeface="Arial"/>
                          <a:cs typeface="Arial"/>
                        </a:rPr>
                        <a:t>to</a:t>
                      </a:r>
                      <a:r>
                        <a:rPr sz="1600" spc="-30" dirty="0">
                          <a:solidFill>
                            <a:schemeClr val="tx1"/>
                          </a:solidFill>
                          <a:latin typeface="Arial"/>
                          <a:cs typeface="Arial"/>
                        </a:rPr>
                        <a:t> </a:t>
                      </a:r>
                      <a:r>
                        <a:rPr sz="1600" dirty="0">
                          <a:solidFill>
                            <a:schemeClr val="tx1"/>
                          </a:solidFill>
                          <a:latin typeface="Arial"/>
                          <a:cs typeface="Arial"/>
                        </a:rPr>
                        <a:t>receive</a:t>
                      </a:r>
                      <a:r>
                        <a:rPr sz="1600" spc="-40" dirty="0">
                          <a:solidFill>
                            <a:schemeClr val="tx1"/>
                          </a:solidFill>
                          <a:latin typeface="Arial"/>
                          <a:cs typeface="Arial"/>
                        </a:rPr>
                        <a:t> </a:t>
                      </a:r>
                      <a:r>
                        <a:rPr sz="1600" spc="-10" dirty="0">
                          <a:solidFill>
                            <a:schemeClr val="tx1"/>
                          </a:solidFill>
                          <a:latin typeface="Arial"/>
                          <a:cs typeface="Arial"/>
                        </a:rPr>
                        <a:t>surgery Toxicity</a:t>
                      </a:r>
                      <a:endParaRPr sz="1600" dirty="0">
                        <a:solidFill>
                          <a:schemeClr val="tx1"/>
                        </a:solidFill>
                        <a:latin typeface="Arial"/>
                        <a:cs typeface="Arial"/>
                      </a:endParaRPr>
                    </a:p>
                    <a:p>
                      <a:pPr marL="339725">
                        <a:lnSpc>
                          <a:spcPct val="100000"/>
                        </a:lnSpc>
                      </a:pPr>
                      <a:r>
                        <a:rPr sz="1600" dirty="0">
                          <a:solidFill>
                            <a:schemeClr val="tx1"/>
                          </a:solidFill>
                          <a:latin typeface="Arial"/>
                          <a:cs typeface="Arial"/>
                        </a:rPr>
                        <a:t>Disease</a:t>
                      </a:r>
                      <a:r>
                        <a:rPr sz="1600" spc="-80" dirty="0">
                          <a:solidFill>
                            <a:schemeClr val="tx1"/>
                          </a:solidFill>
                          <a:latin typeface="Arial"/>
                          <a:cs typeface="Arial"/>
                        </a:rPr>
                        <a:t> </a:t>
                      </a:r>
                      <a:r>
                        <a:rPr sz="1600" spc="-10" dirty="0">
                          <a:solidFill>
                            <a:schemeClr val="tx1"/>
                          </a:solidFill>
                          <a:latin typeface="Arial"/>
                          <a:cs typeface="Arial"/>
                        </a:rPr>
                        <a:t>progression</a:t>
                      </a:r>
                      <a:endParaRPr sz="1600" dirty="0">
                        <a:solidFill>
                          <a:schemeClr val="tx1"/>
                        </a:solidFill>
                        <a:latin typeface="Arial"/>
                        <a:cs typeface="Arial"/>
                      </a:endParaRPr>
                    </a:p>
                    <a:p>
                      <a:pPr marL="339725">
                        <a:lnSpc>
                          <a:spcPct val="100000"/>
                        </a:lnSpc>
                      </a:pPr>
                      <a:r>
                        <a:rPr sz="1600" dirty="0">
                          <a:solidFill>
                            <a:schemeClr val="tx1"/>
                          </a:solidFill>
                          <a:latin typeface="Arial"/>
                          <a:cs typeface="Arial"/>
                        </a:rPr>
                        <a:t>Other</a:t>
                      </a:r>
                      <a:r>
                        <a:rPr sz="1600" spc="-15" dirty="0">
                          <a:solidFill>
                            <a:schemeClr val="tx1"/>
                          </a:solidFill>
                          <a:latin typeface="Arial"/>
                          <a:cs typeface="Arial"/>
                        </a:rPr>
                        <a:t> </a:t>
                      </a:r>
                      <a:r>
                        <a:rPr sz="1600" spc="-10" dirty="0">
                          <a:solidFill>
                            <a:schemeClr val="tx1"/>
                          </a:solidFill>
                          <a:latin typeface="Arial"/>
                          <a:cs typeface="Arial"/>
                        </a:rPr>
                        <a:t>(co-</a:t>
                      </a:r>
                      <a:r>
                        <a:rPr sz="1600" dirty="0">
                          <a:solidFill>
                            <a:schemeClr val="tx1"/>
                          </a:solidFill>
                          <a:latin typeface="Arial"/>
                          <a:cs typeface="Arial"/>
                        </a:rPr>
                        <a:t>morbidities,</a:t>
                      </a:r>
                      <a:r>
                        <a:rPr sz="1600" spc="-35" dirty="0">
                          <a:solidFill>
                            <a:schemeClr val="tx1"/>
                          </a:solidFill>
                          <a:latin typeface="Arial"/>
                          <a:cs typeface="Arial"/>
                        </a:rPr>
                        <a:t> </a:t>
                      </a:r>
                      <a:r>
                        <a:rPr sz="1600" spc="-10" dirty="0">
                          <a:solidFill>
                            <a:schemeClr val="tx1"/>
                          </a:solidFill>
                          <a:latin typeface="Arial"/>
                          <a:cs typeface="Arial"/>
                        </a:rPr>
                        <a:t>scheduling</a:t>
                      </a:r>
                      <a:r>
                        <a:rPr sz="1600" spc="-65" dirty="0">
                          <a:solidFill>
                            <a:schemeClr val="tx1"/>
                          </a:solidFill>
                          <a:latin typeface="Arial"/>
                          <a:cs typeface="Arial"/>
                        </a:rPr>
                        <a:t> </a:t>
                      </a:r>
                      <a:r>
                        <a:rPr sz="1600" spc="-10" dirty="0">
                          <a:solidFill>
                            <a:schemeClr val="tx1"/>
                          </a:solidFill>
                          <a:latin typeface="Arial"/>
                          <a:cs typeface="Arial"/>
                        </a:rPr>
                        <a:t>issue)</a:t>
                      </a:r>
                      <a:endParaRPr sz="1600" dirty="0">
                        <a:solidFill>
                          <a:schemeClr val="tx1"/>
                        </a:solidFill>
                        <a:latin typeface="Arial"/>
                        <a:cs typeface="Arial"/>
                      </a:endParaRPr>
                    </a:p>
                  </a:txBody>
                  <a:tcPr marL="0" marR="0" marT="41275" marB="0">
                    <a:lnT w="28575">
                      <a:solidFill>
                        <a:srgbClr val="000000"/>
                      </a:solidFill>
                      <a:prstDash val="solid"/>
                    </a:lnT>
                  </a:tcPr>
                </a:tc>
                <a:tc>
                  <a:txBody>
                    <a:bodyPr/>
                    <a:lstStyle/>
                    <a:p>
                      <a:pPr>
                        <a:lnSpc>
                          <a:spcPct val="100000"/>
                        </a:lnSpc>
                      </a:pPr>
                      <a:endParaRPr sz="1950">
                        <a:solidFill>
                          <a:schemeClr val="tx1"/>
                        </a:solidFill>
                        <a:latin typeface="Times New Roman"/>
                        <a:cs typeface="Times New Roman"/>
                      </a:endParaRPr>
                    </a:p>
                    <a:p>
                      <a:pPr marR="66040" algn="ctr">
                        <a:lnSpc>
                          <a:spcPct val="100000"/>
                        </a:lnSpc>
                      </a:pPr>
                      <a:r>
                        <a:rPr sz="1600" dirty="0">
                          <a:solidFill>
                            <a:schemeClr val="tx1"/>
                          </a:solidFill>
                          <a:latin typeface="Arial"/>
                          <a:cs typeface="Arial"/>
                        </a:rPr>
                        <a:t>0</a:t>
                      </a:r>
                      <a:endParaRPr sz="1600">
                        <a:solidFill>
                          <a:schemeClr val="tx1"/>
                        </a:solidFill>
                        <a:latin typeface="Arial"/>
                        <a:cs typeface="Arial"/>
                      </a:endParaRPr>
                    </a:p>
                    <a:p>
                      <a:pPr marR="66040" algn="ctr">
                        <a:lnSpc>
                          <a:spcPct val="100000"/>
                        </a:lnSpc>
                      </a:pPr>
                      <a:r>
                        <a:rPr sz="1600" dirty="0">
                          <a:solidFill>
                            <a:schemeClr val="tx1"/>
                          </a:solidFill>
                          <a:latin typeface="Arial"/>
                          <a:cs typeface="Arial"/>
                        </a:rPr>
                        <a:t>0</a:t>
                      </a:r>
                      <a:endParaRPr sz="1600">
                        <a:solidFill>
                          <a:schemeClr val="tx1"/>
                        </a:solidFill>
                        <a:latin typeface="Arial"/>
                        <a:cs typeface="Arial"/>
                      </a:endParaRPr>
                    </a:p>
                    <a:p>
                      <a:pPr marR="66040" algn="ctr">
                        <a:lnSpc>
                          <a:spcPct val="100000"/>
                        </a:lnSpc>
                      </a:pPr>
                      <a:r>
                        <a:rPr sz="1600" dirty="0">
                          <a:solidFill>
                            <a:schemeClr val="tx1"/>
                          </a:solidFill>
                          <a:latin typeface="Arial"/>
                          <a:cs typeface="Arial"/>
                        </a:rPr>
                        <a:t>1</a:t>
                      </a:r>
                      <a:endParaRPr sz="1600">
                        <a:solidFill>
                          <a:schemeClr val="tx1"/>
                        </a:solidFill>
                        <a:latin typeface="Arial"/>
                        <a:cs typeface="Arial"/>
                      </a:endParaRPr>
                    </a:p>
                  </a:txBody>
                  <a:tcPr marL="0" marR="0" marT="0" marB="0">
                    <a:lnT w="28575">
                      <a:solidFill>
                        <a:srgbClr val="000000"/>
                      </a:solidFill>
                      <a:prstDash val="solid"/>
                    </a:lnT>
                  </a:tcPr>
                </a:tc>
                <a:tc>
                  <a:txBody>
                    <a:bodyPr/>
                    <a:lstStyle/>
                    <a:p>
                      <a:pPr>
                        <a:lnSpc>
                          <a:spcPct val="100000"/>
                        </a:lnSpc>
                      </a:pPr>
                      <a:endParaRPr sz="1950">
                        <a:solidFill>
                          <a:schemeClr val="tx1"/>
                        </a:solidFill>
                        <a:latin typeface="Times New Roman"/>
                        <a:cs typeface="Times New Roman"/>
                      </a:endParaRPr>
                    </a:p>
                    <a:p>
                      <a:pPr marL="132715" algn="ctr">
                        <a:lnSpc>
                          <a:spcPct val="100000"/>
                        </a:lnSpc>
                      </a:pPr>
                      <a:r>
                        <a:rPr sz="1600" dirty="0">
                          <a:solidFill>
                            <a:schemeClr val="tx1"/>
                          </a:solidFill>
                          <a:latin typeface="Arial"/>
                          <a:cs typeface="Arial"/>
                        </a:rPr>
                        <a:t>1</a:t>
                      </a:r>
                      <a:endParaRPr sz="1600">
                        <a:solidFill>
                          <a:schemeClr val="tx1"/>
                        </a:solidFill>
                        <a:latin typeface="Arial"/>
                        <a:cs typeface="Arial"/>
                      </a:endParaRPr>
                    </a:p>
                    <a:p>
                      <a:pPr marL="132715" algn="ctr">
                        <a:lnSpc>
                          <a:spcPct val="100000"/>
                        </a:lnSpc>
                      </a:pPr>
                      <a:r>
                        <a:rPr sz="1600" spc="-25" dirty="0">
                          <a:solidFill>
                            <a:schemeClr val="tx1"/>
                          </a:solidFill>
                          <a:latin typeface="Arial"/>
                          <a:cs typeface="Arial"/>
                        </a:rPr>
                        <a:t>12</a:t>
                      </a:r>
                      <a:endParaRPr sz="1600">
                        <a:solidFill>
                          <a:schemeClr val="tx1"/>
                        </a:solidFill>
                        <a:latin typeface="Arial"/>
                        <a:cs typeface="Arial"/>
                      </a:endParaRPr>
                    </a:p>
                    <a:p>
                      <a:pPr marL="132715" algn="ctr">
                        <a:lnSpc>
                          <a:spcPct val="100000"/>
                        </a:lnSpc>
                      </a:pPr>
                      <a:r>
                        <a:rPr sz="1600" dirty="0">
                          <a:solidFill>
                            <a:schemeClr val="tx1"/>
                          </a:solidFill>
                          <a:latin typeface="Arial"/>
                          <a:cs typeface="Arial"/>
                        </a:rPr>
                        <a:t>1</a:t>
                      </a:r>
                      <a:endParaRPr sz="1600">
                        <a:solidFill>
                          <a:schemeClr val="tx1"/>
                        </a:solidFill>
                        <a:latin typeface="Arial"/>
                        <a:cs typeface="Arial"/>
                      </a:endParaRPr>
                    </a:p>
                  </a:txBody>
                  <a:tcPr marL="0" marR="0" marT="0" marB="0">
                    <a:lnT w="28575">
                      <a:solidFill>
                        <a:srgbClr val="000000"/>
                      </a:solidFill>
                      <a:prstDash val="solid"/>
                    </a:lnT>
                  </a:tcPr>
                </a:tc>
                <a:extLst>
                  <a:ext uri="{0D108BD9-81ED-4DB2-BD59-A6C34878D82A}">
                    <a16:rowId xmlns:a16="http://schemas.microsoft.com/office/drawing/2014/main" val="10001"/>
                  </a:ext>
                </a:extLst>
              </a:tr>
              <a:tr h="1554480">
                <a:tc>
                  <a:txBody>
                    <a:bodyPr/>
                    <a:lstStyle/>
                    <a:p>
                      <a:pPr>
                        <a:lnSpc>
                          <a:spcPct val="100000"/>
                        </a:lnSpc>
                      </a:pPr>
                      <a:endParaRPr sz="1600">
                        <a:solidFill>
                          <a:schemeClr val="tx1"/>
                        </a:solidFill>
                        <a:latin typeface="Times New Roman"/>
                        <a:cs typeface="Times New Roman"/>
                      </a:endParaRPr>
                    </a:p>
                  </a:txBody>
                  <a:tcPr marL="0" marR="0" marT="0" marB="0"/>
                </a:tc>
                <a:tc>
                  <a:txBody>
                    <a:bodyPr/>
                    <a:lstStyle/>
                    <a:p>
                      <a:pPr marL="54610">
                        <a:lnSpc>
                          <a:spcPct val="100000"/>
                        </a:lnSpc>
                        <a:spcBef>
                          <a:spcPts val="325"/>
                        </a:spcBef>
                      </a:pPr>
                      <a:r>
                        <a:rPr sz="1600" dirty="0">
                          <a:solidFill>
                            <a:schemeClr val="tx1"/>
                          </a:solidFill>
                          <a:latin typeface="Arial"/>
                          <a:cs typeface="Arial"/>
                        </a:rPr>
                        <a:t>Unable</a:t>
                      </a:r>
                      <a:r>
                        <a:rPr sz="1600" spc="-60" dirty="0">
                          <a:solidFill>
                            <a:schemeClr val="tx1"/>
                          </a:solidFill>
                          <a:latin typeface="Arial"/>
                          <a:cs typeface="Arial"/>
                        </a:rPr>
                        <a:t> </a:t>
                      </a:r>
                      <a:r>
                        <a:rPr sz="1600" dirty="0">
                          <a:solidFill>
                            <a:schemeClr val="tx1"/>
                          </a:solidFill>
                          <a:latin typeface="Arial"/>
                          <a:cs typeface="Arial"/>
                        </a:rPr>
                        <a:t>to</a:t>
                      </a:r>
                      <a:r>
                        <a:rPr sz="1600" spc="-35" dirty="0">
                          <a:solidFill>
                            <a:schemeClr val="tx1"/>
                          </a:solidFill>
                          <a:latin typeface="Arial"/>
                          <a:cs typeface="Arial"/>
                        </a:rPr>
                        <a:t> </a:t>
                      </a:r>
                      <a:r>
                        <a:rPr sz="1600" dirty="0">
                          <a:solidFill>
                            <a:schemeClr val="tx1"/>
                          </a:solidFill>
                          <a:latin typeface="Arial"/>
                          <a:cs typeface="Arial"/>
                        </a:rPr>
                        <a:t>start</a:t>
                      </a:r>
                      <a:r>
                        <a:rPr sz="1600" spc="-25" dirty="0">
                          <a:solidFill>
                            <a:schemeClr val="tx1"/>
                          </a:solidFill>
                          <a:latin typeface="Arial"/>
                          <a:cs typeface="Arial"/>
                        </a:rPr>
                        <a:t> </a:t>
                      </a:r>
                      <a:r>
                        <a:rPr sz="1600" dirty="0">
                          <a:solidFill>
                            <a:schemeClr val="tx1"/>
                          </a:solidFill>
                          <a:latin typeface="Arial"/>
                          <a:cs typeface="Arial"/>
                        </a:rPr>
                        <a:t>adjuvant</a:t>
                      </a:r>
                      <a:r>
                        <a:rPr sz="1600" spc="-50" dirty="0">
                          <a:solidFill>
                            <a:schemeClr val="tx1"/>
                          </a:solidFill>
                          <a:latin typeface="Arial"/>
                          <a:cs typeface="Arial"/>
                        </a:rPr>
                        <a:t> </a:t>
                      </a:r>
                      <a:r>
                        <a:rPr sz="1600" spc="-10" dirty="0">
                          <a:solidFill>
                            <a:schemeClr val="tx1"/>
                          </a:solidFill>
                          <a:latin typeface="Arial"/>
                          <a:cs typeface="Arial"/>
                        </a:rPr>
                        <a:t>therapy</a:t>
                      </a:r>
                      <a:endParaRPr sz="1600">
                        <a:solidFill>
                          <a:schemeClr val="tx1"/>
                        </a:solidFill>
                        <a:latin typeface="Arial"/>
                        <a:cs typeface="Arial"/>
                      </a:endParaRPr>
                    </a:p>
                    <a:p>
                      <a:pPr marL="339725">
                        <a:lnSpc>
                          <a:spcPct val="100000"/>
                        </a:lnSpc>
                      </a:pPr>
                      <a:r>
                        <a:rPr sz="1600" spc="-10" dirty="0">
                          <a:solidFill>
                            <a:schemeClr val="tx1"/>
                          </a:solidFill>
                          <a:latin typeface="Arial"/>
                          <a:cs typeface="Arial"/>
                        </a:rPr>
                        <a:t>Toxicity</a:t>
                      </a:r>
                      <a:endParaRPr sz="1600">
                        <a:solidFill>
                          <a:schemeClr val="tx1"/>
                        </a:solidFill>
                        <a:latin typeface="Arial"/>
                        <a:cs typeface="Arial"/>
                      </a:endParaRPr>
                    </a:p>
                    <a:p>
                      <a:pPr marL="339725">
                        <a:lnSpc>
                          <a:spcPct val="100000"/>
                        </a:lnSpc>
                      </a:pPr>
                      <a:r>
                        <a:rPr sz="1600" dirty="0">
                          <a:solidFill>
                            <a:schemeClr val="tx1"/>
                          </a:solidFill>
                          <a:latin typeface="Arial"/>
                          <a:cs typeface="Arial"/>
                        </a:rPr>
                        <a:t>Unable</a:t>
                      </a:r>
                      <a:r>
                        <a:rPr sz="1600" spc="-35" dirty="0">
                          <a:solidFill>
                            <a:schemeClr val="tx1"/>
                          </a:solidFill>
                          <a:latin typeface="Arial"/>
                          <a:cs typeface="Arial"/>
                        </a:rPr>
                        <a:t> </a:t>
                      </a:r>
                      <a:r>
                        <a:rPr sz="1600" dirty="0">
                          <a:solidFill>
                            <a:schemeClr val="tx1"/>
                          </a:solidFill>
                          <a:latin typeface="Arial"/>
                          <a:cs typeface="Arial"/>
                        </a:rPr>
                        <a:t>to</a:t>
                      </a:r>
                      <a:r>
                        <a:rPr sz="1600" spc="-20" dirty="0">
                          <a:solidFill>
                            <a:schemeClr val="tx1"/>
                          </a:solidFill>
                          <a:latin typeface="Arial"/>
                          <a:cs typeface="Arial"/>
                        </a:rPr>
                        <a:t> </a:t>
                      </a:r>
                      <a:r>
                        <a:rPr sz="1600" dirty="0">
                          <a:solidFill>
                            <a:schemeClr val="tx1"/>
                          </a:solidFill>
                          <a:latin typeface="Arial"/>
                          <a:cs typeface="Arial"/>
                        </a:rPr>
                        <a:t>resect</a:t>
                      </a:r>
                      <a:r>
                        <a:rPr sz="1600" spc="-20" dirty="0">
                          <a:solidFill>
                            <a:schemeClr val="tx1"/>
                          </a:solidFill>
                          <a:latin typeface="Arial"/>
                          <a:cs typeface="Arial"/>
                        </a:rPr>
                        <a:t> </a:t>
                      </a:r>
                      <a:r>
                        <a:rPr sz="1600" dirty="0">
                          <a:solidFill>
                            <a:schemeClr val="tx1"/>
                          </a:solidFill>
                          <a:latin typeface="Arial"/>
                          <a:cs typeface="Arial"/>
                        </a:rPr>
                        <a:t>all</a:t>
                      </a:r>
                      <a:r>
                        <a:rPr sz="1600" spc="-40" dirty="0">
                          <a:solidFill>
                            <a:schemeClr val="tx1"/>
                          </a:solidFill>
                          <a:latin typeface="Arial"/>
                          <a:cs typeface="Arial"/>
                        </a:rPr>
                        <a:t> </a:t>
                      </a:r>
                      <a:r>
                        <a:rPr sz="1600" spc="-10" dirty="0">
                          <a:solidFill>
                            <a:schemeClr val="tx1"/>
                          </a:solidFill>
                          <a:latin typeface="Arial"/>
                          <a:cs typeface="Arial"/>
                        </a:rPr>
                        <a:t>disease</a:t>
                      </a:r>
                      <a:endParaRPr sz="1600">
                        <a:solidFill>
                          <a:schemeClr val="tx1"/>
                        </a:solidFill>
                        <a:latin typeface="Arial"/>
                        <a:cs typeface="Arial"/>
                      </a:endParaRPr>
                    </a:p>
                    <a:p>
                      <a:pPr marL="339725" marR="869315">
                        <a:lnSpc>
                          <a:spcPct val="100000"/>
                        </a:lnSpc>
                      </a:pPr>
                      <a:r>
                        <a:rPr sz="1600" dirty="0">
                          <a:solidFill>
                            <a:schemeClr val="tx1"/>
                          </a:solidFill>
                          <a:latin typeface="Arial"/>
                          <a:cs typeface="Arial"/>
                        </a:rPr>
                        <a:t>Disease</a:t>
                      </a:r>
                      <a:r>
                        <a:rPr sz="1600" spc="-75" dirty="0">
                          <a:solidFill>
                            <a:schemeClr val="tx1"/>
                          </a:solidFill>
                          <a:latin typeface="Arial"/>
                          <a:cs typeface="Arial"/>
                        </a:rPr>
                        <a:t> </a:t>
                      </a:r>
                      <a:r>
                        <a:rPr sz="1600" dirty="0">
                          <a:solidFill>
                            <a:schemeClr val="tx1"/>
                          </a:solidFill>
                          <a:latin typeface="Arial"/>
                          <a:cs typeface="Arial"/>
                        </a:rPr>
                        <a:t>recurrence</a:t>
                      </a:r>
                      <a:r>
                        <a:rPr sz="1600" spc="-45" dirty="0">
                          <a:solidFill>
                            <a:schemeClr val="tx1"/>
                          </a:solidFill>
                          <a:latin typeface="Arial"/>
                          <a:cs typeface="Arial"/>
                        </a:rPr>
                        <a:t> </a:t>
                      </a:r>
                      <a:r>
                        <a:rPr sz="1600" dirty="0">
                          <a:solidFill>
                            <a:schemeClr val="tx1"/>
                          </a:solidFill>
                          <a:latin typeface="Arial"/>
                          <a:cs typeface="Arial"/>
                        </a:rPr>
                        <a:t>(local,</a:t>
                      </a:r>
                      <a:r>
                        <a:rPr sz="1600" spc="-65" dirty="0">
                          <a:solidFill>
                            <a:schemeClr val="tx1"/>
                          </a:solidFill>
                          <a:latin typeface="Arial"/>
                          <a:cs typeface="Arial"/>
                        </a:rPr>
                        <a:t> </a:t>
                      </a:r>
                      <a:r>
                        <a:rPr sz="1600" dirty="0">
                          <a:solidFill>
                            <a:schemeClr val="tx1"/>
                          </a:solidFill>
                          <a:latin typeface="Arial"/>
                          <a:cs typeface="Arial"/>
                        </a:rPr>
                        <a:t>regional,</a:t>
                      </a:r>
                      <a:r>
                        <a:rPr sz="1600" spc="-65" dirty="0">
                          <a:solidFill>
                            <a:schemeClr val="tx1"/>
                          </a:solidFill>
                          <a:latin typeface="Arial"/>
                          <a:cs typeface="Arial"/>
                        </a:rPr>
                        <a:t> </a:t>
                      </a:r>
                      <a:r>
                        <a:rPr sz="1600" spc="-10" dirty="0">
                          <a:solidFill>
                            <a:schemeClr val="tx1"/>
                          </a:solidFill>
                          <a:latin typeface="Arial"/>
                          <a:cs typeface="Arial"/>
                        </a:rPr>
                        <a:t>distant) </a:t>
                      </a:r>
                      <a:r>
                        <a:rPr sz="1600" dirty="0">
                          <a:solidFill>
                            <a:schemeClr val="tx1"/>
                          </a:solidFill>
                          <a:latin typeface="Arial"/>
                          <a:cs typeface="Arial"/>
                        </a:rPr>
                        <a:t>Refusal</a:t>
                      </a:r>
                      <a:r>
                        <a:rPr sz="1600" spc="-40" dirty="0">
                          <a:solidFill>
                            <a:schemeClr val="tx1"/>
                          </a:solidFill>
                          <a:latin typeface="Arial"/>
                          <a:cs typeface="Arial"/>
                        </a:rPr>
                        <a:t> </a:t>
                      </a:r>
                      <a:r>
                        <a:rPr sz="1600" dirty="0">
                          <a:solidFill>
                            <a:schemeClr val="tx1"/>
                          </a:solidFill>
                          <a:latin typeface="Arial"/>
                          <a:cs typeface="Arial"/>
                        </a:rPr>
                        <a:t>by</a:t>
                      </a:r>
                      <a:r>
                        <a:rPr sz="1600" spc="-40" dirty="0">
                          <a:solidFill>
                            <a:schemeClr val="tx1"/>
                          </a:solidFill>
                          <a:latin typeface="Arial"/>
                          <a:cs typeface="Arial"/>
                        </a:rPr>
                        <a:t> </a:t>
                      </a:r>
                      <a:r>
                        <a:rPr sz="1600" dirty="0">
                          <a:solidFill>
                            <a:schemeClr val="tx1"/>
                          </a:solidFill>
                          <a:latin typeface="Arial"/>
                          <a:cs typeface="Arial"/>
                        </a:rPr>
                        <a:t>study</a:t>
                      </a:r>
                      <a:r>
                        <a:rPr sz="1600" spc="-30" dirty="0">
                          <a:solidFill>
                            <a:schemeClr val="tx1"/>
                          </a:solidFill>
                          <a:latin typeface="Arial"/>
                          <a:cs typeface="Arial"/>
                        </a:rPr>
                        <a:t> </a:t>
                      </a:r>
                      <a:r>
                        <a:rPr sz="1600" spc="-10" dirty="0">
                          <a:solidFill>
                            <a:schemeClr val="tx1"/>
                          </a:solidFill>
                          <a:latin typeface="Arial"/>
                          <a:cs typeface="Arial"/>
                        </a:rPr>
                        <a:t>participant</a:t>
                      </a:r>
                      <a:endParaRPr sz="1600">
                        <a:solidFill>
                          <a:schemeClr val="tx1"/>
                        </a:solidFill>
                        <a:latin typeface="Arial"/>
                        <a:cs typeface="Arial"/>
                      </a:endParaRPr>
                    </a:p>
                    <a:p>
                      <a:pPr marL="339725">
                        <a:lnSpc>
                          <a:spcPct val="100000"/>
                        </a:lnSpc>
                      </a:pPr>
                      <a:r>
                        <a:rPr sz="1600" dirty="0">
                          <a:solidFill>
                            <a:schemeClr val="tx1"/>
                          </a:solidFill>
                          <a:latin typeface="Arial"/>
                          <a:cs typeface="Arial"/>
                        </a:rPr>
                        <a:t>Adjuvant</a:t>
                      </a:r>
                      <a:r>
                        <a:rPr sz="1600" spc="-65" dirty="0">
                          <a:solidFill>
                            <a:schemeClr val="tx1"/>
                          </a:solidFill>
                          <a:latin typeface="Arial"/>
                          <a:cs typeface="Arial"/>
                        </a:rPr>
                        <a:t> </a:t>
                      </a:r>
                      <a:r>
                        <a:rPr sz="1600" dirty="0">
                          <a:solidFill>
                            <a:schemeClr val="tx1"/>
                          </a:solidFill>
                          <a:latin typeface="Arial"/>
                          <a:cs typeface="Arial"/>
                        </a:rPr>
                        <a:t>radiation</a:t>
                      </a:r>
                      <a:r>
                        <a:rPr sz="1600" spc="-65" dirty="0">
                          <a:solidFill>
                            <a:schemeClr val="tx1"/>
                          </a:solidFill>
                          <a:latin typeface="Arial"/>
                          <a:cs typeface="Arial"/>
                        </a:rPr>
                        <a:t> </a:t>
                      </a:r>
                      <a:r>
                        <a:rPr sz="1600" dirty="0">
                          <a:solidFill>
                            <a:schemeClr val="tx1"/>
                          </a:solidFill>
                          <a:latin typeface="Arial"/>
                          <a:cs typeface="Arial"/>
                        </a:rPr>
                        <a:t>extended</a:t>
                      </a:r>
                      <a:r>
                        <a:rPr sz="1600" spc="-60" dirty="0">
                          <a:solidFill>
                            <a:schemeClr val="tx1"/>
                          </a:solidFill>
                          <a:latin typeface="Arial"/>
                          <a:cs typeface="Arial"/>
                        </a:rPr>
                        <a:t> </a:t>
                      </a:r>
                      <a:r>
                        <a:rPr sz="1600" dirty="0">
                          <a:solidFill>
                            <a:schemeClr val="tx1"/>
                          </a:solidFill>
                          <a:latin typeface="Arial"/>
                          <a:cs typeface="Arial"/>
                        </a:rPr>
                        <a:t>past</a:t>
                      </a:r>
                      <a:r>
                        <a:rPr sz="1600" spc="-50" dirty="0">
                          <a:solidFill>
                            <a:schemeClr val="tx1"/>
                          </a:solidFill>
                          <a:latin typeface="Arial"/>
                          <a:cs typeface="Arial"/>
                        </a:rPr>
                        <a:t> </a:t>
                      </a:r>
                      <a:r>
                        <a:rPr sz="1600" spc="-10" dirty="0">
                          <a:solidFill>
                            <a:schemeClr val="tx1"/>
                          </a:solidFill>
                          <a:latin typeface="Arial"/>
                          <a:cs typeface="Arial"/>
                        </a:rPr>
                        <a:t>84-</a:t>
                      </a:r>
                      <a:r>
                        <a:rPr sz="1600" dirty="0">
                          <a:solidFill>
                            <a:schemeClr val="tx1"/>
                          </a:solidFill>
                          <a:latin typeface="Arial"/>
                          <a:cs typeface="Arial"/>
                        </a:rPr>
                        <a:t>day</a:t>
                      </a:r>
                      <a:r>
                        <a:rPr sz="1600" spc="-55" dirty="0">
                          <a:solidFill>
                            <a:schemeClr val="tx1"/>
                          </a:solidFill>
                          <a:latin typeface="Arial"/>
                          <a:cs typeface="Arial"/>
                        </a:rPr>
                        <a:t> </a:t>
                      </a:r>
                      <a:r>
                        <a:rPr sz="1600" spc="-10" dirty="0">
                          <a:solidFill>
                            <a:schemeClr val="tx1"/>
                          </a:solidFill>
                          <a:latin typeface="Arial"/>
                          <a:cs typeface="Arial"/>
                        </a:rPr>
                        <a:t>window</a:t>
                      </a:r>
                      <a:endParaRPr sz="1600">
                        <a:solidFill>
                          <a:schemeClr val="tx1"/>
                        </a:solidFill>
                        <a:latin typeface="Arial"/>
                        <a:cs typeface="Arial"/>
                      </a:endParaRPr>
                    </a:p>
                  </a:txBody>
                  <a:tcPr marL="0" marR="0" marT="41275" marB="0"/>
                </a:tc>
                <a:tc>
                  <a:txBody>
                    <a:bodyPr/>
                    <a:lstStyle/>
                    <a:p>
                      <a:pPr>
                        <a:lnSpc>
                          <a:spcPct val="100000"/>
                        </a:lnSpc>
                      </a:pPr>
                      <a:endParaRPr sz="1950">
                        <a:solidFill>
                          <a:schemeClr val="tx1"/>
                        </a:solidFill>
                        <a:latin typeface="Times New Roman"/>
                        <a:cs typeface="Times New Roman"/>
                      </a:endParaRPr>
                    </a:p>
                    <a:p>
                      <a:pPr marR="66040" algn="ctr">
                        <a:lnSpc>
                          <a:spcPct val="100000"/>
                        </a:lnSpc>
                      </a:pPr>
                      <a:r>
                        <a:rPr sz="1600" dirty="0">
                          <a:solidFill>
                            <a:schemeClr val="tx1"/>
                          </a:solidFill>
                          <a:latin typeface="Arial"/>
                          <a:cs typeface="Arial"/>
                        </a:rPr>
                        <a:t>0</a:t>
                      </a:r>
                      <a:endParaRPr sz="1600">
                        <a:solidFill>
                          <a:schemeClr val="tx1"/>
                        </a:solidFill>
                        <a:latin typeface="Arial"/>
                        <a:cs typeface="Arial"/>
                      </a:endParaRPr>
                    </a:p>
                    <a:p>
                      <a:pPr marR="66040" algn="ctr">
                        <a:lnSpc>
                          <a:spcPct val="100000"/>
                        </a:lnSpc>
                        <a:spcBef>
                          <a:spcPts val="5"/>
                        </a:spcBef>
                      </a:pPr>
                      <a:r>
                        <a:rPr sz="1600" dirty="0">
                          <a:solidFill>
                            <a:schemeClr val="tx1"/>
                          </a:solidFill>
                          <a:latin typeface="Arial"/>
                          <a:cs typeface="Arial"/>
                        </a:rPr>
                        <a:t>1</a:t>
                      </a:r>
                      <a:endParaRPr sz="1600">
                        <a:solidFill>
                          <a:schemeClr val="tx1"/>
                        </a:solidFill>
                        <a:latin typeface="Arial"/>
                        <a:cs typeface="Arial"/>
                      </a:endParaRPr>
                    </a:p>
                    <a:p>
                      <a:pPr marR="66040" algn="ctr">
                        <a:lnSpc>
                          <a:spcPct val="100000"/>
                        </a:lnSpc>
                      </a:pPr>
                      <a:r>
                        <a:rPr sz="1600" spc="-25" dirty="0">
                          <a:solidFill>
                            <a:schemeClr val="tx1"/>
                          </a:solidFill>
                          <a:latin typeface="Arial"/>
                          <a:cs typeface="Arial"/>
                        </a:rPr>
                        <a:t>16</a:t>
                      </a:r>
                      <a:endParaRPr sz="1600">
                        <a:solidFill>
                          <a:schemeClr val="tx1"/>
                        </a:solidFill>
                        <a:latin typeface="Arial"/>
                        <a:cs typeface="Arial"/>
                      </a:endParaRPr>
                    </a:p>
                    <a:p>
                      <a:pPr marR="66040" algn="ctr">
                        <a:lnSpc>
                          <a:spcPct val="100000"/>
                        </a:lnSpc>
                      </a:pPr>
                      <a:r>
                        <a:rPr sz="1600" dirty="0">
                          <a:solidFill>
                            <a:schemeClr val="tx1"/>
                          </a:solidFill>
                          <a:latin typeface="Arial"/>
                          <a:cs typeface="Arial"/>
                        </a:rPr>
                        <a:t>2</a:t>
                      </a:r>
                      <a:endParaRPr sz="1600">
                        <a:solidFill>
                          <a:schemeClr val="tx1"/>
                        </a:solidFill>
                        <a:latin typeface="Arial"/>
                        <a:cs typeface="Arial"/>
                      </a:endParaRPr>
                    </a:p>
                    <a:p>
                      <a:pPr marR="66040" algn="ctr">
                        <a:lnSpc>
                          <a:spcPct val="100000"/>
                        </a:lnSpc>
                      </a:pPr>
                      <a:r>
                        <a:rPr sz="1600" dirty="0">
                          <a:solidFill>
                            <a:schemeClr val="tx1"/>
                          </a:solidFill>
                          <a:latin typeface="Arial"/>
                          <a:cs typeface="Arial"/>
                        </a:rPr>
                        <a:t>1</a:t>
                      </a:r>
                      <a:endParaRPr sz="1600">
                        <a:solidFill>
                          <a:schemeClr val="tx1"/>
                        </a:solidFill>
                        <a:latin typeface="Arial"/>
                        <a:cs typeface="Arial"/>
                      </a:endParaRPr>
                    </a:p>
                  </a:txBody>
                  <a:tcPr marL="0" marR="0" marT="0" marB="0"/>
                </a:tc>
                <a:tc>
                  <a:txBody>
                    <a:bodyPr/>
                    <a:lstStyle/>
                    <a:p>
                      <a:pPr>
                        <a:lnSpc>
                          <a:spcPct val="100000"/>
                        </a:lnSpc>
                      </a:pPr>
                      <a:endParaRPr sz="1950">
                        <a:solidFill>
                          <a:schemeClr val="tx1"/>
                        </a:solidFill>
                        <a:latin typeface="Times New Roman"/>
                        <a:cs typeface="Times New Roman"/>
                      </a:endParaRPr>
                    </a:p>
                    <a:p>
                      <a:pPr marL="132715" algn="ctr">
                        <a:lnSpc>
                          <a:spcPct val="100000"/>
                        </a:lnSpc>
                      </a:pPr>
                      <a:r>
                        <a:rPr sz="1600" dirty="0">
                          <a:solidFill>
                            <a:schemeClr val="tx1"/>
                          </a:solidFill>
                          <a:latin typeface="Arial"/>
                          <a:cs typeface="Arial"/>
                        </a:rPr>
                        <a:t>3</a:t>
                      </a:r>
                      <a:endParaRPr sz="1600">
                        <a:solidFill>
                          <a:schemeClr val="tx1"/>
                        </a:solidFill>
                        <a:latin typeface="Arial"/>
                        <a:cs typeface="Arial"/>
                      </a:endParaRPr>
                    </a:p>
                    <a:p>
                      <a:pPr marL="132715" algn="ctr">
                        <a:lnSpc>
                          <a:spcPct val="100000"/>
                        </a:lnSpc>
                        <a:spcBef>
                          <a:spcPts val="5"/>
                        </a:spcBef>
                      </a:pPr>
                      <a:r>
                        <a:rPr sz="1600" dirty="0">
                          <a:solidFill>
                            <a:schemeClr val="tx1"/>
                          </a:solidFill>
                          <a:latin typeface="Arial"/>
                          <a:cs typeface="Arial"/>
                        </a:rPr>
                        <a:t>1</a:t>
                      </a:r>
                      <a:endParaRPr sz="1600">
                        <a:solidFill>
                          <a:schemeClr val="tx1"/>
                        </a:solidFill>
                        <a:latin typeface="Arial"/>
                        <a:cs typeface="Arial"/>
                      </a:endParaRPr>
                    </a:p>
                    <a:p>
                      <a:pPr marL="132715" algn="ctr">
                        <a:lnSpc>
                          <a:spcPct val="100000"/>
                        </a:lnSpc>
                      </a:pPr>
                      <a:r>
                        <a:rPr sz="1600" dirty="0">
                          <a:solidFill>
                            <a:schemeClr val="tx1"/>
                          </a:solidFill>
                          <a:latin typeface="Arial"/>
                          <a:cs typeface="Arial"/>
                        </a:rPr>
                        <a:t>9</a:t>
                      </a:r>
                      <a:endParaRPr sz="1600">
                        <a:solidFill>
                          <a:schemeClr val="tx1"/>
                        </a:solidFill>
                        <a:latin typeface="Arial"/>
                        <a:cs typeface="Arial"/>
                      </a:endParaRPr>
                    </a:p>
                    <a:p>
                      <a:pPr marL="132715" algn="ctr">
                        <a:lnSpc>
                          <a:spcPct val="100000"/>
                        </a:lnSpc>
                      </a:pPr>
                      <a:r>
                        <a:rPr sz="1600" dirty="0">
                          <a:solidFill>
                            <a:schemeClr val="tx1"/>
                          </a:solidFill>
                          <a:latin typeface="Arial"/>
                          <a:cs typeface="Arial"/>
                        </a:rPr>
                        <a:t>1</a:t>
                      </a:r>
                      <a:endParaRPr sz="1600">
                        <a:solidFill>
                          <a:schemeClr val="tx1"/>
                        </a:solidFill>
                        <a:latin typeface="Arial"/>
                        <a:cs typeface="Arial"/>
                      </a:endParaRPr>
                    </a:p>
                    <a:p>
                      <a:pPr marL="132715" algn="ctr">
                        <a:lnSpc>
                          <a:spcPct val="100000"/>
                        </a:lnSpc>
                      </a:pPr>
                      <a:r>
                        <a:rPr sz="1600" dirty="0">
                          <a:solidFill>
                            <a:schemeClr val="tx1"/>
                          </a:solidFill>
                          <a:latin typeface="Arial"/>
                          <a:cs typeface="Arial"/>
                        </a:rPr>
                        <a:t>0</a:t>
                      </a:r>
                      <a:endParaRPr sz="1600">
                        <a:solidFill>
                          <a:schemeClr val="tx1"/>
                        </a:solidFill>
                        <a:latin typeface="Arial"/>
                        <a:cs typeface="Arial"/>
                      </a:endParaRPr>
                    </a:p>
                  </a:txBody>
                  <a:tcPr marL="0" marR="0" marT="0" marB="0"/>
                </a:tc>
                <a:extLst>
                  <a:ext uri="{0D108BD9-81ED-4DB2-BD59-A6C34878D82A}">
                    <a16:rowId xmlns:a16="http://schemas.microsoft.com/office/drawing/2014/main" val="10002"/>
                  </a:ext>
                </a:extLst>
              </a:tr>
              <a:tr h="48895">
                <a:tc>
                  <a:txBody>
                    <a:bodyPr/>
                    <a:lstStyle/>
                    <a:p>
                      <a:pPr>
                        <a:lnSpc>
                          <a:spcPct val="100000"/>
                        </a:lnSpc>
                      </a:pPr>
                      <a:endParaRPr sz="100">
                        <a:solidFill>
                          <a:schemeClr val="tx1"/>
                        </a:solidFill>
                        <a:latin typeface="Times New Roman"/>
                        <a:cs typeface="Times New Roman"/>
                      </a:endParaRPr>
                    </a:p>
                  </a:txBody>
                  <a:tcPr marL="0" marR="0" marT="0" marB="0">
                    <a:solidFill>
                      <a:srgbClr val="E7E7E7"/>
                    </a:solidFill>
                  </a:tcPr>
                </a:tc>
                <a:tc>
                  <a:txBody>
                    <a:bodyPr/>
                    <a:lstStyle/>
                    <a:p>
                      <a:pPr>
                        <a:lnSpc>
                          <a:spcPct val="100000"/>
                        </a:lnSpc>
                      </a:pPr>
                      <a:endParaRPr sz="100">
                        <a:solidFill>
                          <a:schemeClr val="tx1"/>
                        </a:solidFill>
                        <a:latin typeface="Times New Roman"/>
                        <a:cs typeface="Times New Roman"/>
                      </a:endParaRPr>
                    </a:p>
                  </a:txBody>
                  <a:tcPr marL="0" marR="0" marT="0" marB="0">
                    <a:solidFill>
                      <a:srgbClr val="E7E7E7"/>
                    </a:solidFill>
                  </a:tcPr>
                </a:tc>
                <a:tc>
                  <a:txBody>
                    <a:bodyPr/>
                    <a:lstStyle/>
                    <a:p>
                      <a:pPr>
                        <a:lnSpc>
                          <a:spcPct val="100000"/>
                        </a:lnSpc>
                      </a:pPr>
                      <a:endParaRPr sz="100">
                        <a:solidFill>
                          <a:schemeClr val="tx1"/>
                        </a:solidFill>
                        <a:latin typeface="Times New Roman"/>
                        <a:cs typeface="Times New Roman"/>
                      </a:endParaRPr>
                    </a:p>
                  </a:txBody>
                  <a:tcPr marL="0" marR="0" marT="0" marB="0">
                    <a:solidFill>
                      <a:srgbClr val="E7E7E7"/>
                    </a:solidFill>
                  </a:tcPr>
                </a:tc>
                <a:tc>
                  <a:txBody>
                    <a:bodyPr/>
                    <a:lstStyle/>
                    <a:p>
                      <a:pPr>
                        <a:lnSpc>
                          <a:spcPct val="100000"/>
                        </a:lnSpc>
                      </a:pPr>
                      <a:endParaRPr sz="100">
                        <a:solidFill>
                          <a:schemeClr val="tx1"/>
                        </a:solidFill>
                        <a:latin typeface="Times New Roman"/>
                        <a:cs typeface="Times New Roman"/>
                      </a:endParaRPr>
                    </a:p>
                  </a:txBody>
                  <a:tcPr marL="0" marR="0" marT="0" marB="0">
                    <a:solidFill>
                      <a:srgbClr val="E7E7E7"/>
                    </a:solidFill>
                  </a:tcPr>
                </a:tc>
                <a:extLst>
                  <a:ext uri="{0D108BD9-81ED-4DB2-BD59-A6C34878D82A}">
                    <a16:rowId xmlns:a16="http://schemas.microsoft.com/office/drawing/2014/main" val="10003"/>
                  </a:ext>
                </a:extLst>
              </a:tr>
              <a:tr h="228600">
                <a:tc>
                  <a:txBody>
                    <a:bodyPr/>
                    <a:lstStyle/>
                    <a:p>
                      <a:pPr>
                        <a:lnSpc>
                          <a:spcPct val="100000"/>
                        </a:lnSpc>
                      </a:pPr>
                      <a:endParaRPr sz="1300">
                        <a:solidFill>
                          <a:schemeClr val="tx1"/>
                        </a:solidFill>
                        <a:latin typeface="Times New Roman"/>
                        <a:cs typeface="Times New Roman"/>
                      </a:endParaRPr>
                    </a:p>
                  </a:txBody>
                  <a:tcPr marL="0" marR="0" marT="0" marB="0">
                    <a:solidFill>
                      <a:srgbClr val="E7E7E7"/>
                    </a:solidFill>
                  </a:tcPr>
                </a:tc>
                <a:tc>
                  <a:txBody>
                    <a:bodyPr/>
                    <a:lstStyle/>
                    <a:p>
                      <a:pPr marL="54610">
                        <a:lnSpc>
                          <a:spcPts val="1700"/>
                        </a:lnSpc>
                      </a:pPr>
                      <a:r>
                        <a:rPr sz="1600" dirty="0">
                          <a:solidFill>
                            <a:schemeClr val="tx1"/>
                          </a:solidFill>
                          <a:latin typeface="Arial"/>
                          <a:cs typeface="Arial"/>
                        </a:rPr>
                        <a:t>Melanoma</a:t>
                      </a:r>
                      <a:r>
                        <a:rPr sz="1600" spc="-70" dirty="0">
                          <a:solidFill>
                            <a:schemeClr val="tx1"/>
                          </a:solidFill>
                          <a:latin typeface="Arial"/>
                          <a:cs typeface="Arial"/>
                        </a:rPr>
                        <a:t> </a:t>
                      </a:r>
                      <a:r>
                        <a:rPr sz="1600" dirty="0">
                          <a:solidFill>
                            <a:schemeClr val="tx1"/>
                          </a:solidFill>
                          <a:latin typeface="Arial"/>
                          <a:cs typeface="Arial"/>
                        </a:rPr>
                        <a:t>recurrence</a:t>
                      </a:r>
                      <a:r>
                        <a:rPr sz="1600" spc="-55" dirty="0">
                          <a:solidFill>
                            <a:schemeClr val="tx1"/>
                          </a:solidFill>
                          <a:latin typeface="Arial"/>
                          <a:cs typeface="Arial"/>
                        </a:rPr>
                        <a:t> </a:t>
                      </a:r>
                      <a:r>
                        <a:rPr sz="1600" dirty="0">
                          <a:solidFill>
                            <a:schemeClr val="tx1"/>
                          </a:solidFill>
                          <a:latin typeface="Arial"/>
                          <a:cs typeface="Arial"/>
                        </a:rPr>
                        <a:t>after</a:t>
                      </a:r>
                      <a:r>
                        <a:rPr sz="1600" spc="-45" dirty="0">
                          <a:solidFill>
                            <a:schemeClr val="tx1"/>
                          </a:solidFill>
                          <a:latin typeface="Arial"/>
                          <a:cs typeface="Arial"/>
                        </a:rPr>
                        <a:t> </a:t>
                      </a:r>
                      <a:r>
                        <a:rPr sz="1600" dirty="0">
                          <a:solidFill>
                            <a:schemeClr val="tx1"/>
                          </a:solidFill>
                          <a:latin typeface="Arial"/>
                          <a:cs typeface="Arial"/>
                        </a:rPr>
                        <a:t>starting</a:t>
                      </a:r>
                      <a:r>
                        <a:rPr sz="1600" spc="-55" dirty="0">
                          <a:solidFill>
                            <a:schemeClr val="tx1"/>
                          </a:solidFill>
                          <a:latin typeface="Arial"/>
                          <a:cs typeface="Arial"/>
                        </a:rPr>
                        <a:t> </a:t>
                      </a:r>
                      <a:r>
                        <a:rPr sz="1600" dirty="0">
                          <a:solidFill>
                            <a:schemeClr val="tx1"/>
                          </a:solidFill>
                          <a:latin typeface="Arial"/>
                          <a:cs typeface="Arial"/>
                        </a:rPr>
                        <a:t>adjuvant</a:t>
                      </a:r>
                      <a:r>
                        <a:rPr sz="1600" spc="-85" dirty="0">
                          <a:solidFill>
                            <a:schemeClr val="tx1"/>
                          </a:solidFill>
                          <a:latin typeface="Arial"/>
                          <a:cs typeface="Arial"/>
                        </a:rPr>
                        <a:t> </a:t>
                      </a:r>
                      <a:r>
                        <a:rPr sz="1600" spc="-10" dirty="0">
                          <a:solidFill>
                            <a:schemeClr val="tx1"/>
                          </a:solidFill>
                          <a:latin typeface="Arial"/>
                          <a:cs typeface="Arial"/>
                        </a:rPr>
                        <a:t>therapy</a:t>
                      </a:r>
                      <a:endParaRPr sz="1600">
                        <a:solidFill>
                          <a:schemeClr val="tx1"/>
                        </a:solidFill>
                        <a:latin typeface="Arial"/>
                        <a:cs typeface="Arial"/>
                      </a:endParaRPr>
                    </a:p>
                  </a:txBody>
                  <a:tcPr marL="0" marR="0" marT="0" marB="0"/>
                </a:tc>
                <a:tc>
                  <a:txBody>
                    <a:bodyPr/>
                    <a:lstStyle/>
                    <a:p>
                      <a:pPr marR="66040" algn="ctr">
                        <a:lnSpc>
                          <a:spcPts val="1700"/>
                        </a:lnSpc>
                      </a:pPr>
                      <a:r>
                        <a:rPr sz="1600" spc="-25" dirty="0">
                          <a:solidFill>
                            <a:schemeClr val="tx1"/>
                          </a:solidFill>
                          <a:latin typeface="Arial"/>
                          <a:cs typeface="Arial"/>
                        </a:rPr>
                        <a:t>44</a:t>
                      </a:r>
                      <a:endParaRPr sz="1600">
                        <a:solidFill>
                          <a:schemeClr val="tx1"/>
                        </a:solidFill>
                        <a:latin typeface="Arial"/>
                        <a:cs typeface="Arial"/>
                      </a:endParaRPr>
                    </a:p>
                  </a:txBody>
                  <a:tcPr marL="0" marR="0" marT="0" marB="0"/>
                </a:tc>
                <a:tc>
                  <a:txBody>
                    <a:bodyPr/>
                    <a:lstStyle/>
                    <a:p>
                      <a:pPr marR="1150620" algn="r">
                        <a:lnSpc>
                          <a:spcPts val="1700"/>
                        </a:lnSpc>
                      </a:pPr>
                      <a:r>
                        <a:rPr sz="1600" dirty="0">
                          <a:solidFill>
                            <a:schemeClr val="tx1"/>
                          </a:solidFill>
                          <a:latin typeface="Arial"/>
                          <a:cs typeface="Arial"/>
                        </a:rPr>
                        <a:t>9</a:t>
                      </a:r>
                      <a:endParaRPr sz="1600">
                        <a:solidFill>
                          <a:schemeClr val="tx1"/>
                        </a:solidFill>
                        <a:latin typeface="Arial"/>
                        <a:cs typeface="Arial"/>
                      </a:endParaRPr>
                    </a:p>
                  </a:txBody>
                  <a:tcPr marL="0" marR="0" marT="0" marB="0"/>
                </a:tc>
                <a:extLst>
                  <a:ext uri="{0D108BD9-81ED-4DB2-BD59-A6C34878D82A}">
                    <a16:rowId xmlns:a16="http://schemas.microsoft.com/office/drawing/2014/main" val="10004"/>
                  </a:ext>
                </a:extLst>
              </a:tr>
              <a:tr h="349250">
                <a:tc>
                  <a:txBody>
                    <a:bodyPr/>
                    <a:lstStyle/>
                    <a:p>
                      <a:pPr>
                        <a:lnSpc>
                          <a:spcPct val="100000"/>
                        </a:lnSpc>
                      </a:pPr>
                      <a:endParaRPr sz="1600">
                        <a:solidFill>
                          <a:schemeClr val="tx1"/>
                        </a:solidFill>
                        <a:latin typeface="Times New Roman"/>
                        <a:cs typeface="Times New Roman"/>
                      </a:endParaRPr>
                    </a:p>
                  </a:txBody>
                  <a:tcPr marL="0" marR="0" marT="0" marB="0">
                    <a:solidFill>
                      <a:srgbClr val="E7E7E7"/>
                    </a:solidFill>
                  </a:tcPr>
                </a:tc>
                <a:tc>
                  <a:txBody>
                    <a:bodyPr/>
                    <a:lstStyle/>
                    <a:p>
                      <a:pPr>
                        <a:lnSpc>
                          <a:spcPct val="100000"/>
                        </a:lnSpc>
                      </a:pPr>
                      <a:endParaRPr sz="1600">
                        <a:solidFill>
                          <a:schemeClr val="tx1"/>
                        </a:solidFill>
                        <a:latin typeface="Times New Roman"/>
                        <a:cs typeface="Times New Roman"/>
                      </a:endParaRPr>
                    </a:p>
                  </a:txBody>
                  <a:tcPr marL="0" marR="0" marT="0" marB="0">
                    <a:solidFill>
                      <a:srgbClr val="E7E7E7"/>
                    </a:solidFill>
                  </a:tcPr>
                </a:tc>
                <a:tc>
                  <a:txBody>
                    <a:bodyPr/>
                    <a:lstStyle/>
                    <a:p>
                      <a:pPr>
                        <a:lnSpc>
                          <a:spcPct val="100000"/>
                        </a:lnSpc>
                      </a:pPr>
                      <a:endParaRPr sz="1600">
                        <a:solidFill>
                          <a:schemeClr val="tx1"/>
                        </a:solidFill>
                        <a:latin typeface="Times New Roman"/>
                        <a:cs typeface="Times New Roman"/>
                      </a:endParaRPr>
                    </a:p>
                  </a:txBody>
                  <a:tcPr marL="0" marR="0" marT="0" marB="0">
                    <a:solidFill>
                      <a:srgbClr val="E7E7E7"/>
                    </a:solidFill>
                  </a:tcPr>
                </a:tc>
                <a:tc>
                  <a:txBody>
                    <a:bodyPr/>
                    <a:lstStyle/>
                    <a:p>
                      <a:pPr>
                        <a:lnSpc>
                          <a:spcPct val="100000"/>
                        </a:lnSpc>
                      </a:pPr>
                      <a:endParaRPr sz="1600">
                        <a:solidFill>
                          <a:schemeClr val="tx1"/>
                        </a:solidFill>
                        <a:latin typeface="Times New Roman"/>
                        <a:cs typeface="Times New Roman"/>
                      </a:endParaRPr>
                    </a:p>
                  </a:txBody>
                  <a:tcPr marL="0" marR="0" marT="0" marB="0">
                    <a:solidFill>
                      <a:srgbClr val="E7E7E7"/>
                    </a:solidFill>
                  </a:tcPr>
                </a:tc>
                <a:extLst>
                  <a:ext uri="{0D108BD9-81ED-4DB2-BD59-A6C34878D82A}">
                    <a16:rowId xmlns:a16="http://schemas.microsoft.com/office/drawing/2014/main" val="10005"/>
                  </a:ext>
                </a:extLst>
              </a:tr>
              <a:tr h="335280">
                <a:tc>
                  <a:txBody>
                    <a:bodyPr/>
                    <a:lstStyle/>
                    <a:p>
                      <a:pPr>
                        <a:lnSpc>
                          <a:spcPct val="100000"/>
                        </a:lnSpc>
                      </a:pPr>
                      <a:endParaRPr sz="1600">
                        <a:solidFill>
                          <a:schemeClr val="tx1"/>
                        </a:solidFill>
                        <a:latin typeface="Times New Roman"/>
                        <a:cs typeface="Times New Roman"/>
                      </a:endParaRPr>
                    </a:p>
                  </a:txBody>
                  <a:tcPr marL="0" marR="0" marT="0" marB="0">
                    <a:lnB w="28575">
                      <a:solidFill>
                        <a:srgbClr val="000000"/>
                      </a:solidFill>
                      <a:prstDash val="solid"/>
                    </a:lnB>
                  </a:tcPr>
                </a:tc>
                <a:tc>
                  <a:txBody>
                    <a:bodyPr/>
                    <a:lstStyle/>
                    <a:p>
                      <a:pPr marL="54610">
                        <a:lnSpc>
                          <a:spcPct val="100000"/>
                        </a:lnSpc>
                        <a:spcBef>
                          <a:spcPts val="330"/>
                        </a:spcBef>
                      </a:pPr>
                      <a:r>
                        <a:rPr sz="1600" dirty="0">
                          <a:solidFill>
                            <a:schemeClr val="tx1"/>
                          </a:solidFill>
                          <a:latin typeface="Arial"/>
                          <a:cs typeface="Arial"/>
                        </a:rPr>
                        <a:t>Death</a:t>
                      </a:r>
                      <a:r>
                        <a:rPr sz="1600" spc="-20" dirty="0">
                          <a:solidFill>
                            <a:schemeClr val="tx1"/>
                          </a:solidFill>
                          <a:latin typeface="Arial"/>
                          <a:cs typeface="Arial"/>
                        </a:rPr>
                        <a:t> </a:t>
                      </a:r>
                      <a:r>
                        <a:rPr sz="1600" dirty="0">
                          <a:solidFill>
                            <a:schemeClr val="tx1"/>
                          </a:solidFill>
                          <a:latin typeface="Arial"/>
                          <a:cs typeface="Arial"/>
                        </a:rPr>
                        <a:t>as</a:t>
                      </a:r>
                      <a:r>
                        <a:rPr sz="1600" spc="-30" dirty="0">
                          <a:solidFill>
                            <a:schemeClr val="tx1"/>
                          </a:solidFill>
                          <a:latin typeface="Arial"/>
                          <a:cs typeface="Arial"/>
                        </a:rPr>
                        <a:t> </a:t>
                      </a:r>
                      <a:r>
                        <a:rPr sz="1600" dirty="0">
                          <a:solidFill>
                            <a:schemeClr val="tx1"/>
                          </a:solidFill>
                          <a:latin typeface="Arial"/>
                          <a:cs typeface="Arial"/>
                        </a:rPr>
                        <a:t>first</a:t>
                      </a:r>
                      <a:r>
                        <a:rPr sz="1600" spc="-20" dirty="0">
                          <a:solidFill>
                            <a:schemeClr val="tx1"/>
                          </a:solidFill>
                          <a:latin typeface="Arial"/>
                          <a:cs typeface="Arial"/>
                        </a:rPr>
                        <a:t> </a:t>
                      </a:r>
                      <a:r>
                        <a:rPr sz="1600" spc="-10" dirty="0">
                          <a:solidFill>
                            <a:schemeClr val="tx1"/>
                          </a:solidFill>
                          <a:latin typeface="Arial"/>
                          <a:cs typeface="Arial"/>
                        </a:rPr>
                        <a:t>event</a:t>
                      </a:r>
                      <a:endParaRPr sz="1600">
                        <a:solidFill>
                          <a:schemeClr val="tx1"/>
                        </a:solidFill>
                        <a:latin typeface="Arial"/>
                        <a:cs typeface="Arial"/>
                      </a:endParaRPr>
                    </a:p>
                  </a:txBody>
                  <a:tcPr marL="0" marR="0" marT="41910" marB="0">
                    <a:lnB w="28575">
                      <a:solidFill>
                        <a:srgbClr val="000000"/>
                      </a:solidFill>
                      <a:prstDash val="solid"/>
                    </a:lnB>
                  </a:tcPr>
                </a:tc>
                <a:tc>
                  <a:txBody>
                    <a:bodyPr/>
                    <a:lstStyle/>
                    <a:p>
                      <a:pPr marR="66040" algn="ctr">
                        <a:lnSpc>
                          <a:spcPct val="100000"/>
                        </a:lnSpc>
                        <a:spcBef>
                          <a:spcPts val="330"/>
                        </a:spcBef>
                      </a:pPr>
                      <a:r>
                        <a:rPr sz="1600" dirty="0">
                          <a:solidFill>
                            <a:schemeClr val="tx1"/>
                          </a:solidFill>
                          <a:latin typeface="Arial"/>
                          <a:cs typeface="Arial"/>
                        </a:rPr>
                        <a:t>2</a:t>
                      </a:r>
                      <a:endParaRPr sz="1600">
                        <a:solidFill>
                          <a:schemeClr val="tx1"/>
                        </a:solidFill>
                        <a:latin typeface="Arial"/>
                        <a:cs typeface="Arial"/>
                      </a:endParaRPr>
                    </a:p>
                  </a:txBody>
                  <a:tcPr marL="0" marR="0" marT="41910" marB="0">
                    <a:lnB w="28575">
                      <a:solidFill>
                        <a:srgbClr val="000000"/>
                      </a:solidFill>
                      <a:prstDash val="solid"/>
                    </a:lnB>
                  </a:tcPr>
                </a:tc>
                <a:tc>
                  <a:txBody>
                    <a:bodyPr/>
                    <a:lstStyle/>
                    <a:p>
                      <a:pPr marR="1150620" algn="r">
                        <a:lnSpc>
                          <a:spcPct val="100000"/>
                        </a:lnSpc>
                        <a:spcBef>
                          <a:spcPts val="330"/>
                        </a:spcBef>
                      </a:pPr>
                      <a:r>
                        <a:rPr sz="1600" dirty="0">
                          <a:solidFill>
                            <a:schemeClr val="tx1"/>
                          </a:solidFill>
                          <a:latin typeface="Arial"/>
                          <a:cs typeface="Arial"/>
                        </a:rPr>
                        <a:t>1</a:t>
                      </a:r>
                    </a:p>
                  </a:txBody>
                  <a:tcPr marL="0" marR="0" marT="41910" marB="0">
                    <a:lnB w="28575">
                      <a:solidFill>
                        <a:srgbClr val="000000"/>
                      </a:solidFill>
                      <a:prstDash val="solid"/>
                    </a:lnB>
                  </a:tcPr>
                </a:tc>
                <a:extLst>
                  <a:ext uri="{0D108BD9-81ED-4DB2-BD59-A6C34878D82A}">
                    <a16:rowId xmlns:a16="http://schemas.microsoft.com/office/drawing/2014/main" val="10006"/>
                  </a:ext>
                </a:extLst>
              </a:tr>
            </a:tbl>
          </a:graphicData>
        </a:graphic>
      </p:graphicFrame>
      <p:sp>
        <p:nvSpPr>
          <p:cNvPr id="6" name="object 6"/>
          <p:cNvSpPr txBox="1"/>
          <p:nvPr/>
        </p:nvSpPr>
        <p:spPr>
          <a:xfrm>
            <a:off x="1260094" y="5788253"/>
            <a:ext cx="3692906" cy="182101"/>
          </a:xfrm>
          <a:prstGeom prst="rect">
            <a:avLst/>
          </a:prstGeom>
        </p:spPr>
        <p:txBody>
          <a:bodyPr vert="horz" wrap="square" lIns="0" tIns="12700" rIns="0" bIns="0" rtlCol="0">
            <a:spAutoFit/>
          </a:bodyPr>
          <a:lstStyle/>
          <a:p>
            <a:pPr marL="12700">
              <a:lnSpc>
                <a:spcPct val="100000"/>
              </a:lnSpc>
              <a:spcBef>
                <a:spcPts val="100"/>
              </a:spcBef>
            </a:pPr>
            <a:r>
              <a:rPr sz="1100" b="1" dirty="0">
                <a:latin typeface="Arial"/>
                <a:cs typeface="Arial"/>
              </a:rPr>
              <a:t>Denotes</a:t>
            </a:r>
            <a:r>
              <a:rPr sz="1100" b="1" spc="-20" dirty="0">
                <a:latin typeface="Arial"/>
                <a:cs typeface="Arial"/>
              </a:rPr>
              <a:t> </a:t>
            </a:r>
            <a:r>
              <a:rPr sz="1100" b="1" spc="-10" dirty="0">
                <a:latin typeface="Arial"/>
                <a:cs typeface="Arial"/>
              </a:rPr>
              <a:t>protocol-</a:t>
            </a:r>
            <a:r>
              <a:rPr sz="1100" b="1" dirty="0">
                <a:latin typeface="Arial"/>
                <a:cs typeface="Arial"/>
              </a:rPr>
              <a:t>defined</a:t>
            </a:r>
            <a:r>
              <a:rPr sz="1100" b="1" spc="-50" dirty="0">
                <a:latin typeface="Arial"/>
                <a:cs typeface="Arial"/>
              </a:rPr>
              <a:t> </a:t>
            </a:r>
            <a:r>
              <a:rPr sz="1100" b="1" dirty="0">
                <a:latin typeface="Arial"/>
                <a:cs typeface="Arial"/>
              </a:rPr>
              <a:t>tumor</a:t>
            </a:r>
            <a:r>
              <a:rPr sz="1100" b="1" spc="-55" dirty="0">
                <a:latin typeface="Arial"/>
                <a:cs typeface="Arial"/>
              </a:rPr>
              <a:t> </a:t>
            </a:r>
            <a:r>
              <a:rPr sz="1100" b="1" dirty="0">
                <a:latin typeface="Arial"/>
                <a:cs typeface="Arial"/>
              </a:rPr>
              <a:t>related</a:t>
            </a:r>
            <a:r>
              <a:rPr sz="1100" b="1" spc="-20" dirty="0">
                <a:latin typeface="Arial"/>
                <a:cs typeface="Arial"/>
              </a:rPr>
              <a:t> </a:t>
            </a:r>
            <a:r>
              <a:rPr sz="1100" b="1" spc="-10" dirty="0">
                <a:latin typeface="Arial"/>
                <a:cs typeface="Arial"/>
              </a:rPr>
              <a:t>events</a:t>
            </a:r>
            <a:endParaRPr sz="1100" b="1" dirty="0">
              <a:latin typeface="Arial"/>
              <a:cs typeface="Arial"/>
            </a:endParaRPr>
          </a:p>
        </p:txBody>
      </p:sp>
      <p:sp>
        <p:nvSpPr>
          <p:cNvPr id="7" name="object 7"/>
          <p:cNvSpPr/>
          <p:nvPr/>
        </p:nvSpPr>
        <p:spPr>
          <a:xfrm>
            <a:off x="1190587" y="2667760"/>
            <a:ext cx="9829800" cy="227840"/>
          </a:xfrm>
          <a:custGeom>
            <a:avLst/>
            <a:gdLst/>
            <a:ahLst/>
            <a:cxnLst/>
            <a:rect l="l" t="t" r="r" b="b"/>
            <a:pathLst>
              <a:path w="9695815" h="228600">
                <a:moveTo>
                  <a:pt x="0" y="38100"/>
                </a:moveTo>
                <a:lnTo>
                  <a:pt x="2993" y="23252"/>
                </a:lnTo>
                <a:lnTo>
                  <a:pt x="11158" y="11144"/>
                </a:lnTo>
                <a:lnTo>
                  <a:pt x="23268" y="2988"/>
                </a:lnTo>
                <a:lnTo>
                  <a:pt x="38100" y="0"/>
                </a:lnTo>
                <a:lnTo>
                  <a:pt x="9657588" y="0"/>
                </a:lnTo>
                <a:lnTo>
                  <a:pt x="9672435" y="2988"/>
                </a:lnTo>
                <a:lnTo>
                  <a:pt x="9684543" y="11144"/>
                </a:lnTo>
                <a:lnTo>
                  <a:pt x="9692699" y="23252"/>
                </a:lnTo>
                <a:lnTo>
                  <a:pt x="9695688" y="38100"/>
                </a:lnTo>
                <a:lnTo>
                  <a:pt x="9695688" y="190500"/>
                </a:lnTo>
                <a:lnTo>
                  <a:pt x="9692699" y="205347"/>
                </a:lnTo>
                <a:lnTo>
                  <a:pt x="9684543" y="217455"/>
                </a:lnTo>
                <a:lnTo>
                  <a:pt x="9672435" y="225611"/>
                </a:lnTo>
                <a:lnTo>
                  <a:pt x="9657588" y="228600"/>
                </a:lnTo>
                <a:lnTo>
                  <a:pt x="38100" y="228600"/>
                </a:lnTo>
                <a:lnTo>
                  <a:pt x="23268" y="225611"/>
                </a:lnTo>
                <a:lnTo>
                  <a:pt x="11158" y="217455"/>
                </a:lnTo>
                <a:lnTo>
                  <a:pt x="2993" y="205347"/>
                </a:lnTo>
                <a:lnTo>
                  <a:pt x="0" y="190500"/>
                </a:lnTo>
                <a:lnTo>
                  <a:pt x="0" y="38100"/>
                </a:lnTo>
                <a:close/>
              </a:path>
            </a:pathLst>
          </a:custGeom>
          <a:ln w="25400">
            <a:solidFill>
              <a:srgbClr val="FF00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265174" y="2731261"/>
            <a:ext cx="189991" cy="81787"/>
          </a:xfrm>
          <a:prstGeom prst="rect">
            <a:avLst/>
          </a:prstGeom>
        </p:spPr>
      </p:pic>
      <p:grpSp>
        <p:nvGrpSpPr>
          <p:cNvPr id="9" name="object 9"/>
          <p:cNvGrpSpPr/>
          <p:nvPr/>
        </p:nvGrpSpPr>
        <p:grpSpPr>
          <a:xfrm>
            <a:off x="1205738" y="3720338"/>
            <a:ext cx="9693910" cy="493395"/>
            <a:chOff x="1205738" y="3720338"/>
            <a:chExt cx="9693910" cy="493395"/>
          </a:xfrm>
        </p:grpSpPr>
        <p:sp>
          <p:nvSpPr>
            <p:cNvPr id="10" name="object 10"/>
            <p:cNvSpPr/>
            <p:nvPr/>
          </p:nvSpPr>
          <p:spPr>
            <a:xfrm>
              <a:off x="1218438" y="3733038"/>
              <a:ext cx="9668510" cy="467995"/>
            </a:xfrm>
            <a:custGeom>
              <a:avLst/>
              <a:gdLst/>
              <a:ahLst/>
              <a:cxnLst/>
              <a:rect l="l" t="t" r="r" b="b"/>
              <a:pathLst>
                <a:path w="9668510" h="467995">
                  <a:moveTo>
                    <a:pt x="0" y="77978"/>
                  </a:moveTo>
                  <a:lnTo>
                    <a:pt x="6127" y="47630"/>
                  </a:lnTo>
                  <a:lnTo>
                    <a:pt x="22839" y="22844"/>
                  </a:lnTo>
                  <a:lnTo>
                    <a:pt x="47625" y="6129"/>
                  </a:lnTo>
                  <a:lnTo>
                    <a:pt x="77978" y="0"/>
                  </a:lnTo>
                  <a:lnTo>
                    <a:pt x="9590278" y="0"/>
                  </a:lnTo>
                  <a:lnTo>
                    <a:pt x="9620625" y="6129"/>
                  </a:lnTo>
                  <a:lnTo>
                    <a:pt x="9645411" y="22844"/>
                  </a:lnTo>
                  <a:lnTo>
                    <a:pt x="9662126" y="47630"/>
                  </a:lnTo>
                  <a:lnTo>
                    <a:pt x="9668256" y="77978"/>
                  </a:lnTo>
                  <a:lnTo>
                    <a:pt x="9668256" y="389889"/>
                  </a:lnTo>
                  <a:lnTo>
                    <a:pt x="9662126" y="420237"/>
                  </a:lnTo>
                  <a:lnTo>
                    <a:pt x="9645411" y="445023"/>
                  </a:lnTo>
                  <a:lnTo>
                    <a:pt x="9620625" y="461738"/>
                  </a:lnTo>
                  <a:lnTo>
                    <a:pt x="9590278" y="467868"/>
                  </a:lnTo>
                  <a:lnTo>
                    <a:pt x="77978" y="467868"/>
                  </a:lnTo>
                  <a:lnTo>
                    <a:pt x="47625" y="461738"/>
                  </a:lnTo>
                  <a:lnTo>
                    <a:pt x="22839" y="445023"/>
                  </a:lnTo>
                  <a:lnTo>
                    <a:pt x="6127" y="420237"/>
                  </a:lnTo>
                  <a:lnTo>
                    <a:pt x="0" y="389889"/>
                  </a:lnTo>
                  <a:lnTo>
                    <a:pt x="0" y="77978"/>
                  </a:lnTo>
                  <a:close/>
                </a:path>
              </a:pathLst>
            </a:custGeom>
            <a:ln w="25400">
              <a:solidFill>
                <a:srgbClr val="FF0000"/>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1265174" y="3793490"/>
              <a:ext cx="189991" cy="80264"/>
            </a:xfrm>
            <a:prstGeom prst="rect">
              <a:avLst/>
            </a:prstGeom>
          </p:spPr>
        </p:pic>
        <p:pic>
          <p:nvPicPr>
            <p:cNvPr id="12" name="object 12"/>
            <p:cNvPicPr/>
            <p:nvPr/>
          </p:nvPicPr>
          <p:blipFill>
            <a:blip r:embed="rId4" cstate="print"/>
            <a:stretch>
              <a:fillRect/>
            </a:stretch>
          </p:blipFill>
          <p:spPr>
            <a:xfrm>
              <a:off x="1265174" y="4066286"/>
              <a:ext cx="189991" cy="80263"/>
            </a:xfrm>
            <a:prstGeom prst="rect">
              <a:avLst/>
            </a:prstGeom>
          </p:spPr>
        </p:pic>
      </p:grpSp>
      <p:grpSp>
        <p:nvGrpSpPr>
          <p:cNvPr id="13" name="object 13"/>
          <p:cNvGrpSpPr/>
          <p:nvPr/>
        </p:nvGrpSpPr>
        <p:grpSpPr>
          <a:xfrm>
            <a:off x="965707" y="4696910"/>
            <a:ext cx="10054680" cy="360866"/>
            <a:chOff x="978661" y="4788661"/>
            <a:chExt cx="9921240" cy="254000"/>
          </a:xfrm>
        </p:grpSpPr>
        <p:sp>
          <p:nvSpPr>
            <p:cNvPr id="14" name="object 14"/>
            <p:cNvSpPr/>
            <p:nvPr/>
          </p:nvSpPr>
          <p:spPr>
            <a:xfrm>
              <a:off x="1191005" y="4801361"/>
              <a:ext cx="9695815" cy="228600"/>
            </a:xfrm>
            <a:custGeom>
              <a:avLst/>
              <a:gdLst/>
              <a:ahLst/>
              <a:cxnLst/>
              <a:rect l="l" t="t" r="r" b="b"/>
              <a:pathLst>
                <a:path w="9695815" h="228600">
                  <a:moveTo>
                    <a:pt x="0" y="38100"/>
                  </a:moveTo>
                  <a:lnTo>
                    <a:pt x="2993" y="23252"/>
                  </a:lnTo>
                  <a:lnTo>
                    <a:pt x="11158" y="11144"/>
                  </a:lnTo>
                  <a:lnTo>
                    <a:pt x="23268" y="2988"/>
                  </a:lnTo>
                  <a:lnTo>
                    <a:pt x="38100" y="0"/>
                  </a:lnTo>
                  <a:lnTo>
                    <a:pt x="9657588" y="0"/>
                  </a:lnTo>
                  <a:lnTo>
                    <a:pt x="9672435" y="2988"/>
                  </a:lnTo>
                  <a:lnTo>
                    <a:pt x="9684543" y="11144"/>
                  </a:lnTo>
                  <a:lnTo>
                    <a:pt x="9692699" y="23252"/>
                  </a:lnTo>
                  <a:lnTo>
                    <a:pt x="9695688" y="38100"/>
                  </a:lnTo>
                  <a:lnTo>
                    <a:pt x="9695688" y="190500"/>
                  </a:lnTo>
                  <a:lnTo>
                    <a:pt x="9692699" y="205347"/>
                  </a:lnTo>
                  <a:lnTo>
                    <a:pt x="9684543" y="217455"/>
                  </a:lnTo>
                  <a:lnTo>
                    <a:pt x="9672435" y="225611"/>
                  </a:lnTo>
                  <a:lnTo>
                    <a:pt x="9657588" y="228600"/>
                  </a:lnTo>
                  <a:lnTo>
                    <a:pt x="38100" y="228600"/>
                  </a:lnTo>
                  <a:lnTo>
                    <a:pt x="23268" y="225611"/>
                  </a:lnTo>
                  <a:lnTo>
                    <a:pt x="11158" y="217455"/>
                  </a:lnTo>
                  <a:lnTo>
                    <a:pt x="2993" y="205347"/>
                  </a:lnTo>
                  <a:lnTo>
                    <a:pt x="0" y="190500"/>
                  </a:lnTo>
                  <a:lnTo>
                    <a:pt x="0" y="38100"/>
                  </a:lnTo>
                  <a:close/>
                </a:path>
              </a:pathLst>
            </a:custGeom>
            <a:ln w="25400">
              <a:solidFill>
                <a:srgbClr val="FF0000"/>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978661" y="4860289"/>
              <a:ext cx="191515" cy="80264"/>
            </a:xfrm>
            <a:prstGeom prst="rect">
              <a:avLst/>
            </a:prstGeom>
          </p:spPr>
        </p:pic>
      </p:grpSp>
      <p:pic>
        <p:nvPicPr>
          <p:cNvPr id="16" name="object 16"/>
          <p:cNvPicPr/>
          <p:nvPr/>
        </p:nvPicPr>
        <p:blipFill>
          <a:blip r:embed="rId6" cstate="print"/>
          <a:stretch>
            <a:fillRect/>
          </a:stretch>
        </p:blipFill>
        <p:spPr>
          <a:xfrm>
            <a:off x="1054861" y="5837173"/>
            <a:ext cx="177800" cy="711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srcRect t="32404"/>
          <a:stretch/>
        </p:blipFill>
        <p:spPr>
          <a:xfrm>
            <a:off x="955929" y="1984131"/>
            <a:ext cx="10293096" cy="4635741"/>
          </a:xfrm>
          <a:prstGeom prst="rect">
            <a:avLst/>
          </a:prstGeom>
        </p:spPr>
      </p:pic>
      <p:sp>
        <p:nvSpPr>
          <p:cNvPr id="4" name="object 4"/>
          <p:cNvSpPr txBox="1"/>
          <p:nvPr/>
        </p:nvSpPr>
        <p:spPr>
          <a:xfrm>
            <a:off x="1343025" y="2947796"/>
            <a:ext cx="927735"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(n</a:t>
            </a:r>
            <a:r>
              <a:rPr lang="en-US" sz="1800" spc="-10" dirty="0">
                <a:latin typeface="Arial"/>
                <a:cs typeface="Arial"/>
              </a:rPr>
              <a:t> </a:t>
            </a:r>
            <a:r>
              <a:rPr sz="1800" spc="-10" dirty="0">
                <a:latin typeface="Arial"/>
                <a:cs typeface="Arial"/>
              </a:rPr>
              <a:t>=</a:t>
            </a:r>
            <a:r>
              <a:rPr lang="en-US" sz="1800" spc="-10" dirty="0">
                <a:latin typeface="Arial"/>
                <a:cs typeface="Arial"/>
              </a:rPr>
              <a:t> </a:t>
            </a:r>
            <a:r>
              <a:rPr sz="1800" spc="-10" dirty="0">
                <a:latin typeface="Arial"/>
                <a:cs typeface="Arial"/>
              </a:rPr>
              <a:t>159)</a:t>
            </a:r>
            <a:endParaRPr sz="1800" dirty="0">
              <a:latin typeface="Arial"/>
              <a:cs typeface="Arial"/>
            </a:endParaRPr>
          </a:p>
        </p:txBody>
      </p:sp>
      <p:sp>
        <p:nvSpPr>
          <p:cNvPr id="5" name="object 5"/>
          <p:cNvSpPr txBox="1"/>
          <p:nvPr/>
        </p:nvSpPr>
        <p:spPr>
          <a:xfrm>
            <a:off x="1343025" y="5058917"/>
            <a:ext cx="927735"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(n</a:t>
            </a:r>
            <a:r>
              <a:rPr lang="en-US" sz="1800" spc="-10" dirty="0">
                <a:latin typeface="Arial"/>
                <a:cs typeface="Arial"/>
              </a:rPr>
              <a:t> </a:t>
            </a:r>
            <a:r>
              <a:rPr sz="1800" spc="-10" dirty="0">
                <a:latin typeface="Arial"/>
                <a:cs typeface="Arial"/>
              </a:rPr>
              <a:t>=</a:t>
            </a:r>
            <a:r>
              <a:rPr lang="en-US" sz="1800" spc="-10" dirty="0">
                <a:latin typeface="Arial"/>
                <a:cs typeface="Arial"/>
              </a:rPr>
              <a:t> </a:t>
            </a:r>
            <a:r>
              <a:rPr sz="1800" spc="-10" dirty="0">
                <a:latin typeface="Arial"/>
                <a:cs typeface="Arial"/>
              </a:rPr>
              <a:t>154)</a:t>
            </a:r>
            <a:endParaRPr sz="1800" dirty="0">
              <a:latin typeface="Arial"/>
              <a:cs typeface="Arial"/>
            </a:endParaRPr>
          </a:p>
        </p:txBody>
      </p:sp>
      <p:sp>
        <p:nvSpPr>
          <p:cNvPr id="6" name="object 6"/>
          <p:cNvSpPr txBox="1"/>
          <p:nvPr/>
        </p:nvSpPr>
        <p:spPr>
          <a:xfrm>
            <a:off x="8229600" y="394799"/>
            <a:ext cx="1965960" cy="1390015"/>
          </a:xfrm>
          <a:prstGeom prst="rect">
            <a:avLst/>
          </a:prstGeom>
          <a:solidFill>
            <a:srgbClr val="B9C0D9"/>
          </a:solidFill>
          <a:ln w="25400">
            <a:solidFill>
              <a:srgbClr val="414A52"/>
            </a:solidFill>
          </a:ln>
        </p:spPr>
        <p:txBody>
          <a:bodyPr vert="horz" wrap="square" lIns="0" tIns="139065" rIns="0" bIns="0" rtlCol="0">
            <a:spAutoFit/>
          </a:bodyPr>
          <a:lstStyle/>
          <a:p>
            <a:pPr marL="280035" marR="268605" indent="-635" algn="ctr">
              <a:lnSpc>
                <a:spcPct val="100000"/>
              </a:lnSpc>
              <a:spcBef>
                <a:spcPts val="1095"/>
              </a:spcBef>
            </a:pPr>
            <a:r>
              <a:rPr sz="1800" b="1" spc="-10" dirty="0">
                <a:solidFill>
                  <a:srgbClr val="0000FF"/>
                </a:solidFill>
                <a:latin typeface="Arial"/>
                <a:cs typeface="Arial"/>
              </a:rPr>
              <a:t>Surgery </a:t>
            </a:r>
            <a:r>
              <a:rPr sz="1800" b="1" spc="-10" dirty="0">
                <a:solidFill>
                  <a:srgbClr val="001792"/>
                </a:solidFill>
                <a:latin typeface="Arial"/>
                <a:cs typeface="Arial"/>
              </a:rPr>
              <a:t>Post-surgery</a:t>
            </a:r>
            <a:endParaRPr sz="1800">
              <a:latin typeface="Arial"/>
              <a:cs typeface="Arial"/>
            </a:endParaRPr>
          </a:p>
          <a:p>
            <a:pPr marL="132080" marR="123825" algn="ctr">
              <a:lnSpc>
                <a:spcPct val="100000"/>
              </a:lnSpc>
            </a:pPr>
            <a:r>
              <a:rPr sz="1800" b="1" spc="-10" dirty="0">
                <a:solidFill>
                  <a:srgbClr val="006FC0"/>
                </a:solidFill>
                <a:latin typeface="Arial"/>
                <a:cs typeface="Arial"/>
              </a:rPr>
              <a:t>Pembrolizumab </a:t>
            </a:r>
            <a:r>
              <a:rPr sz="1800" b="1" dirty="0">
                <a:solidFill>
                  <a:srgbClr val="7E7E7E"/>
                </a:solidFill>
                <a:latin typeface="Arial"/>
                <a:cs typeface="Arial"/>
              </a:rPr>
              <a:t>Follow-</a:t>
            </a:r>
            <a:r>
              <a:rPr sz="1800" b="1" spc="-25" dirty="0">
                <a:solidFill>
                  <a:srgbClr val="7E7E7E"/>
                </a:solidFill>
                <a:latin typeface="Arial"/>
                <a:cs typeface="Arial"/>
              </a:rPr>
              <a:t>up</a:t>
            </a:r>
            <a:endParaRPr sz="1800">
              <a:latin typeface="Arial"/>
              <a:cs typeface="Arial"/>
            </a:endParaRPr>
          </a:p>
        </p:txBody>
      </p:sp>
      <p:sp>
        <p:nvSpPr>
          <p:cNvPr id="9" name="object 9"/>
          <p:cNvSpPr txBox="1"/>
          <p:nvPr/>
        </p:nvSpPr>
        <p:spPr>
          <a:xfrm>
            <a:off x="4706429" y="6047504"/>
            <a:ext cx="2792095" cy="281305"/>
          </a:xfrm>
          <a:prstGeom prst="rect">
            <a:avLst/>
          </a:prstGeom>
        </p:spPr>
        <p:txBody>
          <a:bodyPr vert="horz" wrap="square" lIns="0" tIns="0" rIns="0" bIns="0" rtlCol="0">
            <a:spAutoFit/>
          </a:bodyPr>
          <a:lstStyle/>
          <a:p>
            <a:pPr marL="12700">
              <a:lnSpc>
                <a:spcPts val="2090"/>
              </a:lnSpc>
            </a:pPr>
            <a:r>
              <a:rPr sz="1800" dirty="0">
                <a:latin typeface="Arial"/>
                <a:cs typeface="Arial"/>
              </a:rPr>
              <a:t>months</a:t>
            </a:r>
            <a:r>
              <a:rPr sz="1800" spc="-5" dirty="0">
                <a:latin typeface="Arial"/>
                <a:cs typeface="Arial"/>
              </a:rPr>
              <a:t> </a:t>
            </a:r>
            <a:r>
              <a:rPr sz="1800" dirty="0">
                <a:latin typeface="Arial"/>
                <a:cs typeface="Arial"/>
              </a:rPr>
              <a:t>from</a:t>
            </a:r>
            <a:r>
              <a:rPr sz="1800" spc="-5" dirty="0">
                <a:latin typeface="Arial"/>
                <a:cs typeface="Arial"/>
              </a:rPr>
              <a:t> </a:t>
            </a:r>
            <a:r>
              <a:rPr sz="1800" spc="-10" dirty="0">
                <a:latin typeface="Arial"/>
                <a:cs typeface="Arial"/>
              </a:rPr>
              <a:t>randomization</a:t>
            </a:r>
            <a:endParaRPr sz="1800" dirty="0">
              <a:latin typeface="Arial"/>
              <a:cs typeface="Arial"/>
            </a:endParaRPr>
          </a:p>
        </p:txBody>
      </p:sp>
      <p:sp>
        <p:nvSpPr>
          <p:cNvPr id="15" name="object 3">
            <a:extLst>
              <a:ext uri="{FF2B5EF4-FFF2-40B4-BE49-F238E27FC236}">
                <a16:creationId xmlns:a16="http://schemas.microsoft.com/office/drawing/2014/main" id="{CA38F602-E155-9668-BDAB-82624BF092CD}"/>
              </a:ext>
            </a:extLst>
          </p:cNvPr>
          <p:cNvSpPr txBox="1">
            <a:spLocks/>
          </p:cNvSpPr>
          <p:nvPr/>
        </p:nvSpPr>
        <p:spPr>
          <a:xfrm>
            <a:off x="623316" y="-107100"/>
            <a:ext cx="10744200" cy="1788528"/>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Timing of</a:t>
            </a:r>
            <a:br>
              <a:rPr lang="en-US" dirty="0"/>
            </a:br>
            <a:r>
              <a:rPr lang="en-US" dirty="0"/>
              <a:t>Events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srcRect t="12917"/>
          <a:stretch/>
        </p:blipFill>
        <p:spPr>
          <a:xfrm>
            <a:off x="957834" y="647700"/>
            <a:ext cx="10299192" cy="5972172"/>
          </a:xfrm>
          <a:prstGeom prst="rect">
            <a:avLst/>
          </a:prstGeom>
        </p:spPr>
      </p:pic>
      <p:sp>
        <p:nvSpPr>
          <p:cNvPr id="11" name="object 11"/>
          <p:cNvSpPr txBox="1"/>
          <p:nvPr/>
        </p:nvSpPr>
        <p:spPr>
          <a:xfrm>
            <a:off x="407670" y="6032389"/>
            <a:ext cx="2164080" cy="661720"/>
          </a:xfrm>
          <a:prstGeom prst="rect">
            <a:avLst/>
          </a:prstGeom>
        </p:spPr>
        <p:txBody>
          <a:bodyPr vert="horz" wrap="square" lIns="0" tIns="12700" rIns="0" bIns="0" rtlCol="0">
            <a:spAutoFit/>
          </a:bodyPr>
          <a:lstStyle/>
          <a:p>
            <a:pPr marL="12700" marR="5080" indent="52069">
              <a:lnSpc>
                <a:spcPct val="123300"/>
              </a:lnSpc>
              <a:spcBef>
                <a:spcPts val="100"/>
              </a:spcBef>
            </a:pPr>
            <a:r>
              <a:rPr sz="1800" spc="-170" dirty="0">
                <a:latin typeface="Arial"/>
                <a:cs typeface="Arial"/>
              </a:rPr>
              <a:t>radiographic</a:t>
            </a:r>
            <a:r>
              <a:rPr sz="1800" spc="70" dirty="0">
                <a:latin typeface="Arial"/>
                <a:cs typeface="Arial"/>
              </a:rPr>
              <a:t> </a:t>
            </a:r>
            <a:r>
              <a:rPr sz="1800" spc="-175" dirty="0">
                <a:latin typeface="Arial"/>
                <a:cs typeface="Arial"/>
              </a:rPr>
              <a:t>assessment </a:t>
            </a:r>
            <a:r>
              <a:rPr sz="1800" spc="-25" dirty="0">
                <a:latin typeface="Arial"/>
                <a:cs typeface="Arial"/>
              </a:rPr>
              <a:t>(scans)</a:t>
            </a:r>
            <a:endParaRPr sz="1800" dirty="0">
              <a:latin typeface="Arial"/>
              <a:cs typeface="Arial"/>
            </a:endParaRPr>
          </a:p>
        </p:txBody>
      </p:sp>
      <p:sp>
        <p:nvSpPr>
          <p:cNvPr id="14" name="object 14"/>
          <p:cNvSpPr txBox="1"/>
          <p:nvPr/>
        </p:nvSpPr>
        <p:spPr>
          <a:xfrm>
            <a:off x="10460101" y="2568524"/>
            <a:ext cx="697865" cy="575310"/>
          </a:xfrm>
          <a:prstGeom prst="rect">
            <a:avLst/>
          </a:prstGeom>
        </p:spPr>
        <p:txBody>
          <a:bodyPr vert="horz" wrap="square" lIns="0" tIns="12700" rIns="0" bIns="0" rtlCol="0">
            <a:spAutoFit/>
          </a:bodyPr>
          <a:lstStyle/>
          <a:p>
            <a:pPr marL="189230">
              <a:lnSpc>
                <a:spcPct val="100000"/>
              </a:lnSpc>
              <a:spcBef>
                <a:spcPts val="100"/>
              </a:spcBef>
            </a:pPr>
            <a:r>
              <a:rPr sz="1800" spc="-25" dirty="0">
                <a:solidFill>
                  <a:srgbClr val="FF0000"/>
                </a:solidFill>
                <a:latin typeface="Arial"/>
                <a:cs typeface="Arial"/>
              </a:rPr>
              <a:t>67</a:t>
            </a:r>
            <a:endParaRPr sz="1800">
              <a:latin typeface="Arial"/>
              <a:cs typeface="Arial"/>
            </a:endParaRPr>
          </a:p>
          <a:p>
            <a:pPr marL="12700">
              <a:lnSpc>
                <a:spcPct val="100000"/>
              </a:lnSpc>
              <a:spcBef>
                <a:spcPts val="5"/>
              </a:spcBef>
            </a:pPr>
            <a:r>
              <a:rPr sz="1800" spc="-10" dirty="0">
                <a:solidFill>
                  <a:srgbClr val="FF0000"/>
                </a:solidFill>
                <a:latin typeface="Arial"/>
                <a:cs typeface="Arial"/>
              </a:rPr>
              <a:t>events</a:t>
            </a:r>
            <a:endParaRPr sz="1800">
              <a:latin typeface="Arial"/>
              <a:cs typeface="Arial"/>
            </a:endParaRPr>
          </a:p>
        </p:txBody>
      </p:sp>
      <p:sp>
        <p:nvSpPr>
          <p:cNvPr id="15" name="object 15"/>
          <p:cNvSpPr txBox="1"/>
          <p:nvPr/>
        </p:nvSpPr>
        <p:spPr>
          <a:xfrm>
            <a:off x="10412476" y="4606797"/>
            <a:ext cx="697865" cy="574040"/>
          </a:xfrm>
          <a:prstGeom prst="rect">
            <a:avLst/>
          </a:prstGeom>
        </p:spPr>
        <p:txBody>
          <a:bodyPr vert="horz" wrap="square" lIns="0" tIns="12700" rIns="0" bIns="0" rtlCol="0">
            <a:spAutoFit/>
          </a:bodyPr>
          <a:lstStyle/>
          <a:p>
            <a:pPr marL="189230">
              <a:lnSpc>
                <a:spcPct val="100000"/>
              </a:lnSpc>
              <a:spcBef>
                <a:spcPts val="100"/>
              </a:spcBef>
            </a:pPr>
            <a:r>
              <a:rPr sz="1800" spc="-25" dirty="0">
                <a:solidFill>
                  <a:srgbClr val="FF0000"/>
                </a:solidFill>
                <a:latin typeface="Arial"/>
                <a:cs typeface="Arial"/>
              </a:rPr>
              <a:t>38</a:t>
            </a:r>
            <a:endParaRPr sz="1800">
              <a:latin typeface="Arial"/>
              <a:cs typeface="Arial"/>
            </a:endParaRPr>
          </a:p>
          <a:p>
            <a:pPr marL="12700">
              <a:lnSpc>
                <a:spcPct val="100000"/>
              </a:lnSpc>
            </a:pPr>
            <a:r>
              <a:rPr sz="1800" spc="-10" dirty="0">
                <a:solidFill>
                  <a:srgbClr val="FF0000"/>
                </a:solidFill>
                <a:latin typeface="Arial"/>
                <a:cs typeface="Arial"/>
              </a:rPr>
              <a:t>events</a:t>
            </a:r>
            <a:endParaRPr sz="1800">
              <a:latin typeface="Arial"/>
              <a:cs typeface="Arial"/>
            </a:endParaRPr>
          </a:p>
        </p:txBody>
      </p:sp>
      <p:sp>
        <p:nvSpPr>
          <p:cNvPr id="24" name="Arrow: Down 23">
            <a:extLst>
              <a:ext uri="{FF2B5EF4-FFF2-40B4-BE49-F238E27FC236}">
                <a16:creationId xmlns:a16="http://schemas.microsoft.com/office/drawing/2014/main" id="{08F4A60B-47BF-6046-616E-7D0967DBB30A}"/>
              </a:ext>
            </a:extLst>
          </p:cNvPr>
          <p:cNvSpPr/>
          <p:nvPr/>
        </p:nvSpPr>
        <p:spPr>
          <a:xfrm>
            <a:off x="247269" y="6125481"/>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549E2027-7EF0-64A8-12E6-86CE56BBD029}"/>
              </a:ext>
            </a:extLst>
          </p:cNvPr>
          <p:cNvSpPr/>
          <p:nvPr/>
        </p:nvSpPr>
        <p:spPr>
          <a:xfrm>
            <a:off x="2352294" y="2020512"/>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005E5CEE-3783-6F80-0334-C424738514FC}"/>
              </a:ext>
            </a:extLst>
          </p:cNvPr>
          <p:cNvSpPr/>
          <p:nvPr/>
        </p:nvSpPr>
        <p:spPr>
          <a:xfrm>
            <a:off x="2352293" y="4142845"/>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51E96BEB-8531-8D12-4610-C56B522ABBBD}"/>
              </a:ext>
            </a:extLst>
          </p:cNvPr>
          <p:cNvSpPr/>
          <p:nvPr/>
        </p:nvSpPr>
        <p:spPr>
          <a:xfrm>
            <a:off x="3142868" y="3419475"/>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3095F9C5-46C7-7DBF-0710-E214C789A454}"/>
              </a:ext>
            </a:extLst>
          </p:cNvPr>
          <p:cNvSpPr/>
          <p:nvPr/>
        </p:nvSpPr>
        <p:spPr>
          <a:xfrm>
            <a:off x="4504561" y="3419475"/>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9E78B2E8-975E-10EF-8350-9854A2AC6CF6}"/>
              </a:ext>
            </a:extLst>
          </p:cNvPr>
          <p:cNvSpPr/>
          <p:nvPr/>
        </p:nvSpPr>
        <p:spPr>
          <a:xfrm>
            <a:off x="3642423" y="695642"/>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1D6F904-0C6E-6A99-EC44-3926701FDF3B}"/>
              </a:ext>
            </a:extLst>
          </p:cNvPr>
          <p:cNvSpPr/>
          <p:nvPr/>
        </p:nvSpPr>
        <p:spPr>
          <a:xfrm>
            <a:off x="7715250" y="504825"/>
            <a:ext cx="214312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16"/>
          <p:cNvSpPr txBox="1"/>
          <p:nvPr/>
        </p:nvSpPr>
        <p:spPr>
          <a:xfrm>
            <a:off x="8229600" y="434288"/>
            <a:ext cx="1965960" cy="1390015"/>
          </a:xfrm>
          <a:prstGeom prst="rect">
            <a:avLst/>
          </a:prstGeom>
          <a:solidFill>
            <a:srgbClr val="B9C0D9"/>
          </a:solidFill>
          <a:ln w="25400">
            <a:solidFill>
              <a:srgbClr val="414A52"/>
            </a:solidFill>
          </a:ln>
        </p:spPr>
        <p:txBody>
          <a:bodyPr vert="horz" wrap="square" lIns="0" tIns="1905" rIns="0" bIns="0" rtlCol="0">
            <a:spAutoFit/>
          </a:bodyPr>
          <a:lstStyle/>
          <a:p>
            <a:pPr marL="3810" algn="ctr">
              <a:lnSpc>
                <a:spcPct val="100000"/>
              </a:lnSpc>
              <a:spcBef>
                <a:spcPts val="15"/>
              </a:spcBef>
            </a:pPr>
            <a:r>
              <a:rPr sz="1800" b="1" spc="-10" dirty="0">
                <a:solidFill>
                  <a:srgbClr val="0000FF"/>
                </a:solidFill>
                <a:latin typeface="Arial"/>
                <a:cs typeface="Arial"/>
              </a:rPr>
              <a:t>Surgery</a:t>
            </a:r>
            <a:endParaRPr sz="1800" dirty="0">
              <a:latin typeface="Arial"/>
              <a:cs typeface="Arial"/>
            </a:endParaRPr>
          </a:p>
          <a:p>
            <a:pPr marL="132080" marR="123825" indent="3810" algn="ctr">
              <a:lnSpc>
                <a:spcPct val="100000"/>
              </a:lnSpc>
            </a:pPr>
            <a:r>
              <a:rPr sz="1800" b="1" spc="-10" dirty="0">
                <a:solidFill>
                  <a:srgbClr val="001792"/>
                </a:solidFill>
                <a:latin typeface="Arial"/>
                <a:cs typeface="Arial"/>
              </a:rPr>
              <a:t>Post-surgery </a:t>
            </a:r>
            <a:r>
              <a:rPr sz="1800" b="1" spc="-10" dirty="0">
                <a:solidFill>
                  <a:srgbClr val="006FC0"/>
                </a:solidFill>
                <a:latin typeface="Arial"/>
                <a:cs typeface="Arial"/>
              </a:rPr>
              <a:t>Pembrolizumab </a:t>
            </a:r>
            <a:r>
              <a:rPr sz="1800" b="1" dirty="0">
                <a:solidFill>
                  <a:srgbClr val="7E7E7E"/>
                </a:solidFill>
                <a:latin typeface="Arial"/>
                <a:cs typeface="Arial"/>
              </a:rPr>
              <a:t>Follow-</a:t>
            </a:r>
            <a:r>
              <a:rPr sz="1800" b="1" spc="-25" dirty="0">
                <a:solidFill>
                  <a:srgbClr val="7E7E7E"/>
                </a:solidFill>
                <a:latin typeface="Arial"/>
                <a:cs typeface="Arial"/>
              </a:rPr>
              <a:t>up</a:t>
            </a:r>
            <a:endParaRPr sz="1800" dirty="0">
              <a:latin typeface="Arial"/>
              <a:cs typeface="Arial"/>
            </a:endParaRPr>
          </a:p>
          <a:p>
            <a:pPr algn="ctr">
              <a:lnSpc>
                <a:spcPct val="100000"/>
              </a:lnSpc>
            </a:pPr>
            <a:r>
              <a:rPr sz="1800" b="1" dirty="0">
                <a:solidFill>
                  <a:srgbClr val="FF0000"/>
                </a:solidFill>
                <a:latin typeface="Arial"/>
                <a:cs typeface="Arial"/>
              </a:rPr>
              <a:t>I =</a:t>
            </a:r>
            <a:r>
              <a:rPr sz="1800" b="1" spc="-10" dirty="0">
                <a:solidFill>
                  <a:srgbClr val="FF0000"/>
                </a:solidFill>
                <a:latin typeface="Arial"/>
                <a:cs typeface="Arial"/>
              </a:rPr>
              <a:t> </a:t>
            </a:r>
            <a:r>
              <a:rPr sz="1800" b="1" spc="-20" dirty="0">
                <a:solidFill>
                  <a:srgbClr val="FF0000"/>
                </a:solidFill>
                <a:latin typeface="Arial"/>
                <a:cs typeface="Arial"/>
              </a:rPr>
              <a:t>event</a:t>
            </a:r>
            <a:endParaRPr sz="1800" dirty="0">
              <a:latin typeface="Arial"/>
              <a:cs typeface="Arial"/>
            </a:endParaRPr>
          </a:p>
        </p:txBody>
      </p:sp>
      <p:sp>
        <p:nvSpPr>
          <p:cNvPr id="33" name="object 3">
            <a:extLst>
              <a:ext uri="{FF2B5EF4-FFF2-40B4-BE49-F238E27FC236}">
                <a16:creationId xmlns:a16="http://schemas.microsoft.com/office/drawing/2014/main" id="{78FD13D7-E14F-2E1F-A64F-A4AAC8BC4630}"/>
              </a:ext>
            </a:extLst>
          </p:cNvPr>
          <p:cNvSpPr txBox="1">
            <a:spLocks/>
          </p:cNvSpPr>
          <p:nvPr/>
        </p:nvSpPr>
        <p:spPr>
          <a:xfrm>
            <a:off x="623316" y="-107100"/>
            <a:ext cx="10744200" cy="1788528"/>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Timing of</a:t>
            </a:r>
            <a:br>
              <a:rPr lang="en-US" dirty="0"/>
            </a:br>
            <a:r>
              <a:rPr lang="en-US" dirty="0"/>
              <a:t>Events</a:t>
            </a:r>
          </a:p>
        </p:txBody>
      </p:sp>
      <p:sp>
        <p:nvSpPr>
          <p:cNvPr id="34" name="object 4">
            <a:extLst>
              <a:ext uri="{FF2B5EF4-FFF2-40B4-BE49-F238E27FC236}">
                <a16:creationId xmlns:a16="http://schemas.microsoft.com/office/drawing/2014/main" id="{5D38535E-A908-1C44-6364-D9869BFC3903}"/>
              </a:ext>
            </a:extLst>
          </p:cNvPr>
          <p:cNvSpPr txBox="1"/>
          <p:nvPr/>
        </p:nvSpPr>
        <p:spPr>
          <a:xfrm>
            <a:off x="1343025" y="2947796"/>
            <a:ext cx="927735"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(n</a:t>
            </a:r>
            <a:r>
              <a:rPr lang="en-US" sz="1800" spc="-10" dirty="0">
                <a:latin typeface="Arial"/>
                <a:cs typeface="Arial"/>
              </a:rPr>
              <a:t> </a:t>
            </a:r>
            <a:r>
              <a:rPr sz="1800" spc="-10" dirty="0">
                <a:latin typeface="Arial"/>
                <a:cs typeface="Arial"/>
              </a:rPr>
              <a:t>=</a:t>
            </a:r>
            <a:r>
              <a:rPr lang="en-US" sz="1800" spc="-10" dirty="0">
                <a:latin typeface="Arial"/>
                <a:cs typeface="Arial"/>
              </a:rPr>
              <a:t> </a:t>
            </a:r>
            <a:r>
              <a:rPr sz="1800" spc="-10" dirty="0">
                <a:latin typeface="Arial"/>
                <a:cs typeface="Arial"/>
              </a:rPr>
              <a:t>159)</a:t>
            </a:r>
            <a:endParaRPr sz="1800" dirty="0">
              <a:latin typeface="Arial"/>
              <a:cs typeface="Arial"/>
            </a:endParaRPr>
          </a:p>
        </p:txBody>
      </p:sp>
      <p:sp>
        <p:nvSpPr>
          <p:cNvPr id="35" name="object 5">
            <a:extLst>
              <a:ext uri="{FF2B5EF4-FFF2-40B4-BE49-F238E27FC236}">
                <a16:creationId xmlns:a16="http://schemas.microsoft.com/office/drawing/2014/main" id="{2CF20EF4-2F71-1232-D3BB-880BA3E62019}"/>
              </a:ext>
            </a:extLst>
          </p:cNvPr>
          <p:cNvSpPr txBox="1"/>
          <p:nvPr/>
        </p:nvSpPr>
        <p:spPr>
          <a:xfrm>
            <a:off x="1343025" y="5058917"/>
            <a:ext cx="927735" cy="289823"/>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(n</a:t>
            </a:r>
            <a:r>
              <a:rPr lang="en-US" sz="1800" spc="-10" dirty="0">
                <a:latin typeface="Arial"/>
                <a:cs typeface="Arial"/>
              </a:rPr>
              <a:t> </a:t>
            </a:r>
            <a:r>
              <a:rPr sz="1800" spc="-10" dirty="0">
                <a:latin typeface="Arial"/>
                <a:cs typeface="Arial"/>
              </a:rPr>
              <a:t>=</a:t>
            </a:r>
            <a:r>
              <a:rPr lang="en-US" sz="1800" spc="-10" dirty="0">
                <a:latin typeface="Arial"/>
                <a:cs typeface="Arial"/>
              </a:rPr>
              <a:t> </a:t>
            </a:r>
            <a:r>
              <a:rPr sz="1800" spc="-10" dirty="0">
                <a:latin typeface="Arial"/>
                <a:cs typeface="Arial"/>
              </a:rPr>
              <a:t>154)</a:t>
            </a:r>
            <a:endParaRPr sz="1800" dirty="0">
              <a:latin typeface="Arial"/>
              <a:cs typeface="Arial"/>
            </a:endParaRPr>
          </a:p>
        </p:txBody>
      </p:sp>
      <p:sp>
        <p:nvSpPr>
          <p:cNvPr id="36" name="object 9">
            <a:extLst>
              <a:ext uri="{FF2B5EF4-FFF2-40B4-BE49-F238E27FC236}">
                <a16:creationId xmlns:a16="http://schemas.microsoft.com/office/drawing/2014/main" id="{1B78DC70-2BE5-2F1B-DA68-9B4CCB74E804}"/>
              </a:ext>
            </a:extLst>
          </p:cNvPr>
          <p:cNvSpPr txBox="1"/>
          <p:nvPr/>
        </p:nvSpPr>
        <p:spPr>
          <a:xfrm>
            <a:off x="4706429" y="6047504"/>
            <a:ext cx="2792095" cy="281305"/>
          </a:xfrm>
          <a:prstGeom prst="rect">
            <a:avLst/>
          </a:prstGeom>
        </p:spPr>
        <p:txBody>
          <a:bodyPr vert="horz" wrap="square" lIns="0" tIns="0" rIns="0" bIns="0" rtlCol="0">
            <a:spAutoFit/>
          </a:bodyPr>
          <a:lstStyle/>
          <a:p>
            <a:pPr marL="12700">
              <a:lnSpc>
                <a:spcPts val="2090"/>
              </a:lnSpc>
            </a:pPr>
            <a:r>
              <a:rPr sz="1800" dirty="0">
                <a:latin typeface="Arial"/>
                <a:cs typeface="Arial"/>
              </a:rPr>
              <a:t>months</a:t>
            </a:r>
            <a:r>
              <a:rPr sz="1800" spc="-5" dirty="0">
                <a:latin typeface="Arial"/>
                <a:cs typeface="Arial"/>
              </a:rPr>
              <a:t> </a:t>
            </a:r>
            <a:r>
              <a:rPr sz="1800" dirty="0">
                <a:latin typeface="Arial"/>
                <a:cs typeface="Arial"/>
              </a:rPr>
              <a:t>from</a:t>
            </a:r>
            <a:r>
              <a:rPr sz="1800" spc="-5" dirty="0">
                <a:latin typeface="Arial"/>
                <a:cs typeface="Arial"/>
              </a:rPr>
              <a:t> </a:t>
            </a:r>
            <a:r>
              <a:rPr sz="1800" spc="-10" dirty="0">
                <a:latin typeface="Arial"/>
                <a:cs typeface="Arial"/>
              </a:rPr>
              <a:t>randomization</a:t>
            </a:r>
            <a:endParaRPr sz="18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2A7F3-6923-E300-91B7-F1847620EBDC}"/>
              </a:ext>
            </a:extLst>
          </p:cNvPr>
          <p:cNvSpPr>
            <a:spLocks noGrp="1"/>
          </p:cNvSpPr>
          <p:nvPr>
            <p:ph type="title"/>
          </p:nvPr>
        </p:nvSpPr>
        <p:spPr/>
        <p:txBody>
          <a:bodyPr/>
          <a:lstStyle/>
          <a:p>
            <a:r>
              <a:rPr lang="en-US" dirty="0"/>
              <a:t>Treatment-Related Adverse Events</a:t>
            </a:r>
          </a:p>
        </p:txBody>
      </p:sp>
      <p:sp>
        <p:nvSpPr>
          <p:cNvPr id="4" name="Text Placeholder 3">
            <a:extLst>
              <a:ext uri="{FF2B5EF4-FFF2-40B4-BE49-F238E27FC236}">
                <a16:creationId xmlns:a16="http://schemas.microsoft.com/office/drawing/2014/main" id="{43FCAB7D-89FF-06F1-39ED-72B0251E7EFC}"/>
              </a:ext>
            </a:extLst>
          </p:cNvPr>
          <p:cNvSpPr>
            <a:spLocks noGrp="1"/>
          </p:cNvSpPr>
          <p:nvPr>
            <p:ph idx="1"/>
          </p:nvPr>
        </p:nvSpPr>
        <p:spPr>
          <a:xfrm>
            <a:off x="723900" y="2135523"/>
            <a:ext cx="10744200" cy="4722477"/>
          </a:xfrm>
        </p:spPr>
        <p:txBody>
          <a:bodyPr>
            <a:normAutofit/>
          </a:bodyPr>
          <a:lstStyle/>
          <a:p>
            <a:r>
              <a:rPr lang="en-US" sz="2000" dirty="0"/>
              <a:t>Neoadjuvant period: &lt;2% or less of all study participants in that arm; most common ALT increased (n=3)</a:t>
            </a:r>
          </a:p>
          <a:p>
            <a:r>
              <a:rPr lang="en-US" sz="2000" dirty="0"/>
              <a:t>Surgery period: most common event was infection (n=3 neoadjuvant arm; n=2 adjuvant arm)</a:t>
            </a:r>
          </a:p>
          <a:p>
            <a:r>
              <a:rPr lang="en-US" sz="2000" dirty="0"/>
              <a:t>Adjuvant period: most common event was maculopapular rash (n=1 neoadjuvant arm; n=4 adjuvant arm)</a:t>
            </a:r>
          </a:p>
          <a:p>
            <a:endParaRPr lang="en-US" sz="2000" dirty="0"/>
          </a:p>
          <a:p>
            <a:r>
              <a:rPr lang="en-US" sz="2000" dirty="0"/>
              <a:t>Rates of grade 3/4 treatment-related adverse events were similar in both arms</a:t>
            </a:r>
          </a:p>
          <a:p>
            <a:r>
              <a:rPr lang="en-US" sz="2000" dirty="0"/>
              <a:t>Neoadjuvant pembrolizumab did not increase adverse events in the peri-operative period</a:t>
            </a:r>
          </a:p>
          <a:p>
            <a:endParaRPr lang="en-US" sz="2000" dirty="0"/>
          </a:p>
          <a:p>
            <a:endParaRPr lang="en-US" sz="2000" dirty="0"/>
          </a:p>
        </p:txBody>
      </p:sp>
      <p:sp>
        <p:nvSpPr>
          <p:cNvPr id="2" name="Subtitle 1">
            <a:extLst>
              <a:ext uri="{FF2B5EF4-FFF2-40B4-BE49-F238E27FC236}">
                <a16:creationId xmlns:a16="http://schemas.microsoft.com/office/drawing/2014/main" id="{07ADC647-4E47-13F3-D384-CDA2C7682E73}"/>
              </a:ext>
            </a:extLst>
          </p:cNvPr>
          <p:cNvSpPr>
            <a:spLocks noGrp="1"/>
          </p:cNvSpPr>
          <p:nvPr>
            <p:ph type="subTitle" idx="4294967295"/>
          </p:nvPr>
        </p:nvSpPr>
        <p:spPr>
          <a:xfrm>
            <a:off x="723900" y="1360911"/>
            <a:ext cx="11214100" cy="600075"/>
          </a:xfrm>
        </p:spPr>
        <p:txBody>
          <a:bodyPr>
            <a:normAutofit/>
          </a:bodyPr>
          <a:lstStyle/>
          <a:p>
            <a:pPr marL="0" indent="0">
              <a:buNone/>
            </a:pPr>
            <a:r>
              <a:rPr lang="en-US" sz="2800" dirty="0"/>
              <a:t>Grade 3/4 rates similar in both study arms </a:t>
            </a:r>
          </a:p>
        </p:txBody>
      </p:sp>
    </p:spTree>
    <p:extLst>
      <p:ext uri="{BB962C8B-B14F-4D97-AF65-F5344CB8AC3E}">
        <p14:creationId xmlns:p14="http://schemas.microsoft.com/office/powerpoint/2010/main" val="351090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2CC2E-4C12-D34D-B611-C0617B9BB4CE}"/>
              </a:ext>
            </a:extLst>
          </p:cNvPr>
          <p:cNvSpPr>
            <a:spLocks noGrp="1"/>
          </p:cNvSpPr>
          <p:nvPr>
            <p:ph type="title"/>
          </p:nvPr>
        </p:nvSpPr>
        <p:spPr/>
        <p:txBody>
          <a:bodyPr/>
          <a:lstStyle/>
          <a:p>
            <a:r>
              <a:rPr lang="en-US" dirty="0"/>
              <a:t>Summary</a:t>
            </a:r>
          </a:p>
        </p:txBody>
      </p:sp>
      <p:sp>
        <p:nvSpPr>
          <p:cNvPr id="4" name="Text Placeholder 3">
            <a:extLst>
              <a:ext uri="{FF2B5EF4-FFF2-40B4-BE49-F238E27FC236}">
                <a16:creationId xmlns:a16="http://schemas.microsoft.com/office/drawing/2014/main" id="{AA1C5F57-B976-F448-8AB6-D81F228E2979}"/>
              </a:ext>
            </a:extLst>
          </p:cNvPr>
          <p:cNvSpPr>
            <a:spLocks noGrp="1"/>
          </p:cNvSpPr>
          <p:nvPr>
            <p:ph idx="1"/>
          </p:nvPr>
        </p:nvSpPr>
        <p:spPr>
          <a:xfrm>
            <a:off x="609600" y="1238250"/>
            <a:ext cx="10744200" cy="5125974"/>
          </a:xfrm>
        </p:spPr>
        <p:txBody>
          <a:bodyPr>
            <a:normAutofit/>
          </a:bodyPr>
          <a:lstStyle/>
          <a:p>
            <a:pPr>
              <a:spcBef>
                <a:spcPts val="1800"/>
              </a:spcBef>
            </a:pPr>
            <a:r>
              <a:rPr lang="en-US" sz="2000" dirty="0"/>
              <a:t>Event-free survival was significantly longer in the neoadjuvant arm than in the adjuvant arm (HR 0.58, 0.39 to 0.87; p=0.004)</a:t>
            </a:r>
          </a:p>
          <a:p>
            <a:pPr lvl="1">
              <a:spcBef>
                <a:spcPts val="1800"/>
              </a:spcBef>
            </a:pPr>
            <a:r>
              <a:rPr lang="en-US" sz="1800" dirty="0"/>
              <a:t>2-year event-free survival was 72% in the neoadjuvant arm versus 49% in the adjuvant arm</a:t>
            </a:r>
          </a:p>
          <a:p>
            <a:pPr lvl="1">
              <a:spcBef>
                <a:spcPts val="1800"/>
              </a:spcBef>
            </a:pPr>
            <a:r>
              <a:rPr lang="en-US" sz="1800" dirty="0"/>
              <a:t>Events occurring before adjuvant therapy occurred similarly on both arms:</a:t>
            </a:r>
          </a:p>
          <a:p>
            <a:pPr lvl="2">
              <a:spcBef>
                <a:spcPts val="1800"/>
              </a:spcBef>
            </a:pPr>
            <a:r>
              <a:rPr lang="en-US" sz="1600" dirty="0"/>
              <a:t>8% of participants in the neoadjuvant arm experienced disease progression that precluded surgery; 6.5% experienced residual disease or developed metastasis prior to the start of adjuvant therapy</a:t>
            </a:r>
          </a:p>
          <a:p>
            <a:pPr lvl="2">
              <a:spcBef>
                <a:spcPts val="1800"/>
              </a:spcBef>
            </a:pPr>
            <a:r>
              <a:rPr lang="en-US" sz="1600" dirty="0"/>
              <a:t>11% of participants in the adjuvant arm experienced residual disease or developed metastasis prior to the start of adjuvant therapy</a:t>
            </a:r>
          </a:p>
          <a:p>
            <a:pPr lvl="2">
              <a:spcBef>
                <a:spcPts val="1800"/>
              </a:spcBef>
            </a:pPr>
            <a:r>
              <a:rPr lang="en-US" sz="1600" dirty="0"/>
              <a:t>Tumor-related events (disease progression / recurrence) occurred in 20% (n=31) of participants in the neoadjuvant arm versus 40% (n=61) in the adjuvant arm</a:t>
            </a:r>
          </a:p>
          <a:p>
            <a:pPr lvl="1">
              <a:spcBef>
                <a:spcPts val="1800"/>
              </a:spcBef>
            </a:pPr>
            <a:r>
              <a:rPr lang="en-US" sz="1800" dirty="0"/>
              <a:t>Events occurring after initiation of adjuvant therapy occurred more frequently in the adjuvant arm</a:t>
            </a:r>
          </a:p>
          <a:p>
            <a:pPr>
              <a:spcBef>
                <a:spcPts val="1800"/>
              </a:spcBef>
            </a:pPr>
            <a:r>
              <a:rPr lang="en-US" sz="2000" dirty="0"/>
              <a:t>No new safety signals were identified</a:t>
            </a:r>
          </a:p>
        </p:txBody>
      </p:sp>
    </p:spTree>
    <p:extLst>
      <p:ext uri="{BB962C8B-B14F-4D97-AF65-F5344CB8AC3E}">
        <p14:creationId xmlns:p14="http://schemas.microsoft.com/office/powerpoint/2010/main" val="121356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Conclusion</a:t>
            </a:r>
          </a:p>
        </p:txBody>
      </p:sp>
      <p:sp>
        <p:nvSpPr>
          <p:cNvPr id="3" name="object 3"/>
          <p:cNvSpPr txBox="1">
            <a:spLocks noGrp="1"/>
          </p:cNvSpPr>
          <p:nvPr>
            <p:ph idx="1"/>
          </p:nvPr>
        </p:nvSpPr>
        <p:spPr>
          <a:xfrm>
            <a:off x="609600" y="2008259"/>
            <a:ext cx="10744200" cy="3148958"/>
          </a:xfrm>
        </p:spPr>
        <p:txBody>
          <a:bodyPr>
            <a:normAutofit/>
          </a:bodyPr>
          <a:lstStyle/>
          <a:p>
            <a:pPr marL="0" indent="0">
              <a:lnSpc>
                <a:spcPts val="3700"/>
              </a:lnSpc>
              <a:buNone/>
            </a:pPr>
            <a:r>
              <a:rPr lang="en-US" sz="3200" dirty="0"/>
              <a:t>Compared to the same treatment given entirely in the</a:t>
            </a:r>
          </a:p>
          <a:p>
            <a:pPr marL="0" indent="0">
              <a:lnSpc>
                <a:spcPts val="3700"/>
              </a:lnSpc>
              <a:buNone/>
            </a:pPr>
            <a:r>
              <a:rPr lang="en-US" sz="3200" dirty="0"/>
              <a:t>adjuvant setting, neoadjuvant pembrolizumab followed</a:t>
            </a:r>
          </a:p>
          <a:p>
            <a:pPr marL="0" indent="0">
              <a:lnSpc>
                <a:spcPts val="3700"/>
              </a:lnSpc>
              <a:buNone/>
            </a:pPr>
            <a:r>
              <a:rPr lang="en-US" sz="3200" dirty="0"/>
              <a:t>by adjuvant pembrolizumab improves event-free survival</a:t>
            </a:r>
          </a:p>
          <a:p>
            <a:pPr marL="0" indent="0">
              <a:lnSpc>
                <a:spcPts val="3700"/>
              </a:lnSpc>
              <a:buNone/>
            </a:pPr>
            <a:r>
              <a:rPr lang="en-US" sz="3200" dirty="0"/>
              <a:t>in </a:t>
            </a:r>
            <a:r>
              <a:rPr lang="en-US" sz="3200" dirty="0" err="1"/>
              <a:t>resectable</a:t>
            </a:r>
            <a:r>
              <a:rPr lang="en-US" sz="3200" dirty="0"/>
              <a:t> melanoma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2974C-625E-6F49-AAF8-28234C1D6774}"/>
              </a:ext>
            </a:extLst>
          </p:cNvPr>
          <p:cNvSpPr>
            <a:spLocks noGrp="1"/>
          </p:cNvSpPr>
          <p:nvPr>
            <p:ph type="title"/>
          </p:nvPr>
        </p:nvSpPr>
        <p:spPr>
          <a:xfrm>
            <a:off x="609600" y="199505"/>
            <a:ext cx="10744200" cy="687463"/>
          </a:xfrm>
        </p:spPr>
        <p:txBody>
          <a:bodyPr/>
          <a:lstStyle/>
          <a:p>
            <a:r>
              <a:rPr lang="en-US" dirty="0"/>
              <a:t>S1801 Accruing Institutions</a:t>
            </a:r>
          </a:p>
        </p:txBody>
      </p:sp>
      <p:sp>
        <p:nvSpPr>
          <p:cNvPr id="16" name="TextBox 15">
            <a:extLst>
              <a:ext uri="{FF2B5EF4-FFF2-40B4-BE49-F238E27FC236}">
                <a16:creationId xmlns:a16="http://schemas.microsoft.com/office/drawing/2014/main" id="{736EFEB4-E613-D6D1-FEEC-62AF041D9F66}"/>
              </a:ext>
            </a:extLst>
          </p:cNvPr>
          <p:cNvSpPr txBox="1"/>
          <p:nvPr/>
        </p:nvSpPr>
        <p:spPr>
          <a:xfrm>
            <a:off x="8305800" y="6019800"/>
            <a:ext cx="1524000" cy="369332"/>
          </a:xfrm>
          <a:prstGeom prst="rect">
            <a:avLst/>
          </a:prstGeom>
          <a:solidFill>
            <a:schemeClr val="l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p>
        </p:txBody>
      </p:sp>
      <p:graphicFrame>
        <p:nvGraphicFramePr>
          <p:cNvPr id="2" name="Table 5">
            <a:extLst>
              <a:ext uri="{FF2B5EF4-FFF2-40B4-BE49-F238E27FC236}">
                <a16:creationId xmlns:a16="http://schemas.microsoft.com/office/drawing/2014/main" id="{C0FEA867-B778-4463-09AF-599BCC1CE9DC}"/>
              </a:ext>
            </a:extLst>
          </p:cNvPr>
          <p:cNvGraphicFramePr>
            <a:graphicFrameLocks noGrp="1"/>
          </p:cNvGraphicFramePr>
          <p:nvPr>
            <p:extLst>
              <p:ext uri="{D42A27DB-BD31-4B8C-83A1-F6EECF244321}">
                <p14:modId xmlns:p14="http://schemas.microsoft.com/office/powerpoint/2010/main" val="4152818516"/>
              </p:ext>
            </p:extLst>
          </p:nvPr>
        </p:nvGraphicFramePr>
        <p:xfrm>
          <a:off x="309282" y="1037728"/>
          <a:ext cx="11573436" cy="5351404"/>
        </p:xfrm>
        <a:graphic>
          <a:graphicData uri="http://schemas.openxmlformats.org/drawingml/2006/table">
            <a:tbl>
              <a:tblPr bandRow="1">
                <a:tableStyleId>{5C22544A-7EE6-4342-B048-85BDC9FD1C3A}</a:tableStyleId>
              </a:tblPr>
              <a:tblGrid>
                <a:gridCol w="1928906">
                  <a:extLst>
                    <a:ext uri="{9D8B030D-6E8A-4147-A177-3AD203B41FA5}">
                      <a16:colId xmlns:a16="http://schemas.microsoft.com/office/drawing/2014/main" val="1784254341"/>
                    </a:ext>
                  </a:extLst>
                </a:gridCol>
                <a:gridCol w="1928906">
                  <a:extLst>
                    <a:ext uri="{9D8B030D-6E8A-4147-A177-3AD203B41FA5}">
                      <a16:colId xmlns:a16="http://schemas.microsoft.com/office/drawing/2014/main" val="4152659370"/>
                    </a:ext>
                  </a:extLst>
                </a:gridCol>
                <a:gridCol w="1928906">
                  <a:extLst>
                    <a:ext uri="{9D8B030D-6E8A-4147-A177-3AD203B41FA5}">
                      <a16:colId xmlns:a16="http://schemas.microsoft.com/office/drawing/2014/main" val="1702630926"/>
                    </a:ext>
                  </a:extLst>
                </a:gridCol>
                <a:gridCol w="1928906">
                  <a:extLst>
                    <a:ext uri="{9D8B030D-6E8A-4147-A177-3AD203B41FA5}">
                      <a16:colId xmlns:a16="http://schemas.microsoft.com/office/drawing/2014/main" val="1808487294"/>
                    </a:ext>
                  </a:extLst>
                </a:gridCol>
                <a:gridCol w="1928906">
                  <a:extLst>
                    <a:ext uri="{9D8B030D-6E8A-4147-A177-3AD203B41FA5}">
                      <a16:colId xmlns:a16="http://schemas.microsoft.com/office/drawing/2014/main" val="353499632"/>
                    </a:ext>
                  </a:extLst>
                </a:gridCol>
                <a:gridCol w="1928906">
                  <a:extLst>
                    <a:ext uri="{9D8B030D-6E8A-4147-A177-3AD203B41FA5}">
                      <a16:colId xmlns:a16="http://schemas.microsoft.com/office/drawing/2014/main" val="4032618668"/>
                    </a:ext>
                  </a:extLst>
                </a:gridCol>
              </a:tblGrid>
              <a:tr h="431120">
                <a:tc>
                  <a:txBody>
                    <a:bodyPr/>
                    <a:lstStyle/>
                    <a:p>
                      <a:r>
                        <a:rPr lang="en-US" sz="1000" b="1" dirty="0"/>
                        <a:t>Cancer Research Consortium of West Michigan NCORP</a:t>
                      </a:r>
                    </a:p>
                  </a:txBody>
                  <a:tcPr anchor="ctr">
                    <a:solidFill>
                      <a:schemeClr val="bg1"/>
                    </a:solidFill>
                  </a:tcPr>
                </a:tc>
                <a:tc>
                  <a:txBody>
                    <a:bodyPr/>
                    <a:lstStyle/>
                    <a:p>
                      <a:r>
                        <a:rPr lang="en-US" sz="1000" b="1" dirty="0"/>
                        <a:t>University of Utah Huntsman Cancer Institute</a:t>
                      </a:r>
                    </a:p>
                  </a:txBody>
                  <a:tcPr anchor="ctr">
                    <a:solidFill>
                      <a:schemeClr val="bg1"/>
                    </a:solidFill>
                  </a:tcPr>
                </a:tc>
                <a:tc>
                  <a:txBody>
                    <a:bodyPr/>
                    <a:lstStyle/>
                    <a:p>
                      <a:r>
                        <a:rPr lang="en-US" sz="1000" b="1" dirty="0"/>
                        <a:t>University of Michigan Comprehensive Cancer Center</a:t>
                      </a:r>
                    </a:p>
                  </a:txBody>
                  <a:tcPr anchor="ctr">
                    <a:solidFill>
                      <a:schemeClr val="bg1"/>
                    </a:solidFill>
                  </a:tcPr>
                </a:tc>
                <a:tc>
                  <a:txBody>
                    <a:bodyPr/>
                    <a:lstStyle/>
                    <a:p>
                      <a:r>
                        <a:rPr lang="en-US" sz="1000" b="1" dirty="0"/>
                        <a:t>Kaiser Permanente NCORP</a:t>
                      </a:r>
                    </a:p>
                  </a:txBody>
                  <a:tcPr anchor="ctr">
                    <a:solidFill>
                      <a:schemeClr val="bg1"/>
                    </a:solidFill>
                  </a:tcPr>
                </a:tc>
                <a:tc>
                  <a:txBody>
                    <a:bodyPr/>
                    <a:lstStyle/>
                    <a:p>
                      <a:r>
                        <a:rPr lang="en-US" sz="1000" b="1" dirty="0"/>
                        <a:t>Northwestern University </a:t>
                      </a:r>
                    </a:p>
                  </a:txBody>
                  <a:tcPr anchor="ctr">
                    <a:solidFill>
                      <a:schemeClr val="bg1"/>
                    </a:solidFill>
                  </a:tcPr>
                </a:tc>
                <a:tc>
                  <a:txBody>
                    <a:bodyPr/>
                    <a:lstStyle/>
                    <a:p>
                      <a:r>
                        <a:rPr lang="en-US" sz="1000" b="1" dirty="0"/>
                        <a:t>Ohio State University Comprehensive Cancer Center </a:t>
                      </a:r>
                    </a:p>
                  </a:txBody>
                  <a:tcPr anchor="ctr">
                    <a:solidFill>
                      <a:schemeClr val="bg1"/>
                    </a:solidFill>
                  </a:tcPr>
                </a:tc>
                <a:extLst>
                  <a:ext uri="{0D108BD9-81ED-4DB2-BD59-A6C34878D82A}">
                    <a16:rowId xmlns:a16="http://schemas.microsoft.com/office/drawing/2014/main" val="2765570262"/>
                  </a:ext>
                </a:extLst>
              </a:tr>
              <a:tr h="550875">
                <a:tc>
                  <a:txBody>
                    <a:bodyPr/>
                    <a:lstStyle/>
                    <a:p>
                      <a:r>
                        <a:rPr lang="en-US" sz="1000" b="1" dirty="0"/>
                        <a:t>Northwell Health NCORP</a:t>
                      </a:r>
                    </a:p>
                  </a:txBody>
                  <a:tcPr anchor="ctr">
                    <a:solidFill>
                      <a:schemeClr val="bg1"/>
                    </a:solidFill>
                  </a:tcPr>
                </a:tc>
                <a:tc>
                  <a:txBody>
                    <a:bodyPr/>
                    <a:lstStyle/>
                    <a:p>
                      <a:r>
                        <a:rPr lang="en-US" sz="1000" b="1" dirty="0"/>
                        <a:t>University of Alabama at Birmingham / Deep South Research Consortium LAPS</a:t>
                      </a:r>
                    </a:p>
                  </a:txBody>
                  <a:tcPr anchor="ctr">
                    <a:solidFill>
                      <a:schemeClr val="bg1"/>
                    </a:solidFill>
                  </a:tcPr>
                </a:tc>
                <a:tc>
                  <a:txBody>
                    <a:bodyPr/>
                    <a:lstStyle/>
                    <a:p>
                      <a:r>
                        <a:rPr lang="en-US" sz="1000" b="1" dirty="0"/>
                        <a:t>CWRU Case Comprehensive Cancer Center</a:t>
                      </a:r>
                    </a:p>
                  </a:txBody>
                  <a:tcPr anchor="ctr">
                    <a:solidFill>
                      <a:schemeClr val="bg1"/>
                    </a:solidFill>
                  </a:tcPr>
                </a:tc>
                <a:tc>
                  <a:txBody>
                    <a:bodyPr/>
                    <a:lstStyle/>
                    <a:p>
                      <a:r>
                        <a:rPr lang="en-US" sz="1000" b="1" dirty="0"/>
                        <a:t>The University of Texas MD Anderson Cancer Center</a:t>
                      </a:r>
                    </a:p>
                  </a:txBody>
                  <a:tcPr anchor="ctr">
                    <a:solidFill>
                      <a:schemeClr val="bg1"/>
                    </a:solidFill>
                  </a:tcPr>
                </a:tc>
                <a:tc>
                  <a:txBody>
                    <a:bodyPr/>
                    <a:lstStyle/>
                    <a:p>
                      <a:r>
                        <a:rPr lang="en-US" sz="1000" b="1" dirty="0"/>
                        <a:t>Virginia Commonwealth University Massey Cancer Center Minority Underserved NCORP</a:t>
                      </a:r>
                    </a:p>
                  </a:txBody>
                  <a:tcPr anchor="ctr">
                    <a:solidFill>
                      <a:schemeClr val="bg1"/>
                    </a:solidFill>
                  </a:tcPr>
                </a:tc>
                <a:tc>
                  <a:txBody>
                    <a:bodyPr/>
                    <a:lstStyle/>
                    <a:p>
                      <a:r>
                        <a:rPr lang="en-US" sz="1000" b="1" dirty="0"/>
                        <a:t>Wisconsin NCORP</a:t>
                      </a:r>
                    </a:p>
                  </a:txBody>
                  <a:tcPr anchor="ctr">
                    <a:solidFill>
                      <a:schemeClr val="bg1"/>
                    </a:solidFill>
                  </a:tcPr>
                </a:tc>
                <a:extLst>
                  <a:ext uri="{0D108BD9-81ED-4DB2-BD59-A6C34878D82A}">
                    <a16:rowId xmlns:a16="http://schemas.microsoft.com/office/drawing/2014/main" val="264500343"/>
                  </a:ext>
                </a:extLst>
              </a:tr>
              <a:tr h="431120">
                <a:tc>
                  <a:txBody>
                    <a:bodyPr/>
                    <a:lstStyle/>
                    <a:p>
                      <a:r>
                        <a:rPr lang="en-US" sz="1000" b="1" dirty="0"/>
                        <a:t>University of Kansas Cancer Center – MCA Rural MU NCORP</a:t>
                      </a:r>
                    </a:p>
                  </a:txBody>
                  <a:tcPr anchor="ctr">
                    <a:solidFill>
                      <a:schemeClr val="bg1"/>
                    </a:solidFill>
                  </a:tcPr>
                </a:tc>
                <a:tc>
                  <a:txBody>
                    <a:bodyPr/>
                    <a:lstStyle/>
                    <a:p>
                      <a:r>
                        <a:rPr lang="en-US" sz="1000" b="1" dirty="0"/>
                        <a:t>USC Norris Comprehensive Cancer Center</a:t>
                      </a:r>
                    </a:p>
                  </a:txBody>
                  <a:tcPr anchor="ctr">
                    <a:solidFill>
                      <a:schemeClr val="bg1"/>
                    </a:solidFill>
                  </a:tcPr>
                </a:tc>
                <a:tc>
                  <a:txBody>
                    <a:bodyPr/>
                    <a:lstStyle/>
                    <a:p>
                      <a:r>
                        <a:rPr lang="en-US" sz="1000" b="1" dirty="0"/>
                        <a:t>Banner University Medical Center – Tucson</a:t>
                      </a:r>
                    </a:p>
                  </a:txBody>
                  <a:tcPr anchor="ctr">
                    <a:solidFill>
                      <a:schemeClr val="bg1"/>
                    </a:solidFill>
                  </a:tcPr>
                </a:tc>
                <a:tc>
                  <a:txBody>
                    <a:bodyPr/>
                    <a:lstStyle/>
                    <a:p>
                      <a:r>
                        <a:rPr lang="en-US" sz="1000" b="1" dirty="0"/>
                        <a:t>National Capital Area Minority Underserved NCORP</a:t>
                      </a:r>
                    </a:p>
                  </a:txBody>
                  <a:tcPr anchor="ctr">
                    <a:solidFill>
                      <a:schemeClr val="bg1"/>
                    </a:solidFill>
                  </a:tcPr>
                </a:tc>
                <a:tc>
                  <a:txBody>
                    <a:bodyPr/>
                    <a:lstStyle/>
                    <a:p>
                      <a:r>
                        <a:rPr lang="en-US" sz="1000" b="1" dirty="0"/>
                        <a:t>University of Oklahoma Health Sciences Center </a:t>
                      </a:r>
                    </a:p>
                  </a:txBody>
                  <a:tcPr anchor="ctr">
                    <a:solidFill>
                      <a:schemeClr val="bg1"/>
                    </a:solidFill>
                  </a:tcPr>
                </a:tc>
                <a:tc>
                  <a:txBody>
                    <a:bodyPr/>
                    <a:lstStyle/>
                    <a:p>
                      <a:r>
                        <a:rPr lang="en-US" sz="1000" b="1" dirty="0"/>
                        <a:t>UCLA / Jonsson Comprehensive Cancer Center</a:t>
                      </a:r>
                    </a:p>
                  </a:txBody>
                  <a:tcPr anchor="ctr">
                    <a:solidFill>
                      <a:schemeClr val="bg1"/>
                    </a:solidFill>
                  </a:tcPr>
                </a:tc>
                <a:extLst>
                  <a:ext uri="{0D108BD9-81ED-4DB2-BD59-A6C34878D82A}">
                    <a16:rowId xmlns:a16="http://schemas.microsoft.com/office/drawing/2014/main" val="9458769"/>
                  </a:ext>
                </a:extLst>
              </a:tr>
              <a:tr h="431120">
                <a:tc>
                  <a:txBody>
                    <a:bodyPr/>
                    <a:lstStyle/>
                    <a:p>
                      <a:r>
                        <a:rPr lang="en-US" sz="1000" b="1" dirty="0"/>
                        <a:t>City of Hope Comprehensive Cancer Center</a:t>
                      </a:r>
                    </a:p>
                  </a:txBody>
                  <a:tcPr anchor="ctr">
                    <a:solidFill>
                      <a:schemeClr val="bg1"/>
                    </a:solidFill>
                  </a:tcPr>
                </a:tc>
                <a:tc>
                  <a:txBody>
                    <a:bodyPr/>
                    <a:lstStyle/>
                    <a:p>
                      <a:r>
                        <a:rPr lang="en-US" sz="1000" b="1" dirty="0"/>
                        <a:t>Heartland Cancer Research NCORP</a:t>
                      </a:r>
                    </a:p>
                  </a:txBody>
                  <a:tcPr anchor="ctr">
                    <a:solidFill>
                      <a:schemeClr val="bg1"/>
                    </a:solidFill>
                  </a:tcPr>
                </a:tc>
                <a:tc>
                  <a:txBody>
                    <a:bodyPr/>
                    <a:lstStyle/>
                    <a:p>
                      <a:r>
                        <a:rPr lang="en-US" sz="1000" b="1" dirty="0"/>
                        <a:t>Edward Hospital / Cancer Center</a:t>
                      </a:r>
                    </a:p>
                  </a:txBody>
                  <a:tcPr anchor="ctr">
                    <a:solidFill>
                      <a:schemeClr val="bg1"/>
                    </a:solidFill>
                  </a:tcPr>
                </a:tc>
                <a:tc>
                  <a:txBody>
                    <a:bodyPr/>
                    <a:lstStyle/>
                    <a:p>
                      <a:r>
                        <a:rPr lang="en-US" sz="1000" b="1" dirty="0"/>
                        <a:t>Emory University – Winship Cancer Institute</a:t>
                      </a:r>
                    </a:p>
                  </a:txBody>
                  <a:tcPr anchor="ctr">
                    <a:solidFill>
                      <a:schemeClr val="bg1"/>
                    </a:solidFill>
                  </a:tcPr>
                </a:tc>
                <a:tc>
                  <a:txBody>
                    <a:bodyPr/>
                    <a:lstStyle/>
                    <a:p>
                      <a:r>
                        <a:rPr lang="en-US" sz="1000" b="1" dirty="0"/>
                        <a:t>Washington University – </a:t>
                      </a:r>
                      <a:r>
                        <a:rPr lang="en-US" sz="1000" b="1" dirty="0" err="1"/>
                        <a:t>Siteman</a:t>
                      </a:r>
                      <a:r>
                        <a:rPr lang="en-US" sz="1000" b="1" dirty="0"/>
                        <a:t> Cancer Center</a:t>
                      </a:r>
                    </a:p>
                  </a:txBody>
                  <a:tcPr anchor="ctr">
                    <a:solidFill>
                      <a:schemeClr val="bg1"/>
                    </a:solidFill>
                  </a:tcPr>
                </a:tc>
                <a:tc>
                  <a:txBody>
                    <a:bodyPr/>
                    <a:lstStyle/>
                    <a:p>
                      <a:r>
                        <a:rPr lang="en-US" sz="1000" b="1" dirty="0"/>
                        <a:t>Massachusetts Veterans Epidemiology Research and Information Center</a:t>
                      </a:r>
                    </a:p>
                  </a:txBody>
                  <a:tcPr anchor="ctr">
                    <a:solidFill>
                      <a:schemeClr val="bg1"/>
                    </a:solidFill>
                  </a:tcPr>
                </a:tc>
                <a:extLst>
                  <a:ext uri="{0D108BD9-81ED-4DB2-BD59-A6C34878D82A}">
                    <a16:rowId xmlns:a16="http://schemas.microsoft.com/office/drawing/2014/main" val="1053206036"/>
                  </a:ext>
                </a:extLst>
              </a:tr>
              <a:tr h="404942">
                <a:tc>
                  <a:txBody>
                    <a:bodyPr/>
                    <a:lstStyle/>
                    <a:p>
                      <a:r>
                        <a:rPr lang="en-US" sz="1000" b="1" dirty="0"/>
                        <a:t>Michigan Cancer Research Consortium NCORP</a:t>
                      </a:r>
                    </a:p>
                  </a:txBody>
                  <a:tcPr anchor="ctr">
                    <a:solidFill>
                      <a:schemeClr val="bg1"/>
                    </a:solidFill>
                  </a:tcPr>
                </a:tc>
                <a:tc>
                  <a:txBody>
                    <a:bodyPr/>
                    <a:lstStyle/>
                    <a:p>
                      <a:r>
                        <a:rPr lang="en-US" sz="1000" b="1" dirty="0"/>
                        <a:t>Wake Forest University Health Sciences</a:t>
                      </a:r>
                    </a:p>
                  </a:txBody>
                  <a:tcPr anchor="ctr">
                    <a:solidFill>
                      <a:schemeClr val="bg1"/>
                    </a:solidFill>
                  </a:tcPr>
                </a:tc>
                <a:tc>
                  <a:txBody>
                    <a:bodyPr/>
                    <a:lstStyle/>
                    <a:p>
                      <a:r>
                        <a:rPr lang="en-US" sz="1000" b="1" dirty="0"/>
                        <a:t>East Carolina University</a:t>
                      </a:r>
                    </a:p>
                  </a:txBody>
                  <a:tcPr anchor="ctr">
                    <a:solidFill>
                      <a:schemeClr val="bg1"/>
                    </a:solidFill>
                  </a:tcPr>
                </a:tc>
                <a:tc>
                  <a:txBody>
                    <a:bodyPr/>
                    <a:lstStyle/>
                    <a:p>
                      <a:r>
                        <a:rPr lang="en-US" sz="1000" b="1" dirty="0"/>
                        <a:t>Sanford NCORP of the North Central Plains</a:t>
                      </a:r>
                    </a:p>
                  </a:txBody>
                  <a:tcPr anchor="ctr">
                    <a:solidFill>
                      <a:schemeClr val="bg1"/>
                    </a:solidFill>
                  </a:tcPr>
                </a:tc>
                <a:tc>
                  <a:txBody>
                    <a:bodyPr/>
                    <a:lstStyle/>
                    <a:p>
                      <a:r>
                        <a:rPr lang="en-US" sz="1000" b="1" dirty="0"/>
                        <a:t>University of South Alabama Mitchell Cancer Institute </a:t>
                      </a:r>
                    </a:p>
                  </a:txBody>
                  <a:tcPr anchor="ctr">
                    <a:solidFill>
                      <a:schemeClr val="bg1"/>
                    </a:solidFill>
                  </a:tcPr>
                </a:tc>
                <a:tc>
                  <a:txBody>
                    <a:bodyPr/>
                    <a:lstStyle/>
                    <a:p>
                      <a:r>
                        <a:rPr lang="en-US" sz="1000" b="1" dirty="0"/>
                        <a:t>Aurora NCORP</a:t>
                      </a:r>
                    </a:p>
                  </a:txBody>
                  <a:tcPr anchor="ctr">
                    <a:solidFill>
                      <a:schemeClr val="bg1"/>
                    </a:solidFill>
                  </a:tcPr>
                </a:tc>
                <a:extLst>
                  <a:ext uri="{0D108BD9-81ED-4DB2-BD59-A6C34878D82A}">
                    <a16:rowId xmlns:a16="http://schemas.microsoft.com/office/drawing/2014/main" val="593152617"/>
                  </a:ext>
                </a:extLst>
              </a:tr>
              <a:tr h="519925">
                <a:tc>
                  <a:txBody>
                    <a:bodyPr/>
                    <a:lstStyle/>
                    <a:p>
                      <a:r>
                        <a:rPr lang="en-US" sz="1000" b="1" dirty="0"/>
                        <a:t>University of Kentucky / Markey Cancer Center</a:t>
                      </a:r>
                    </a:p>
                  </a:txBody>
                  <a:tcPr anchor="ctr">
                    <a:solidFill>
                      <a:schemeClr val="bg1"/>
                    </a:solidFill>
                  </a:tcPr>
                </a:tc>
                <a:tc>
                  <a:txBody>
                    <a:bodyPr/>
                    <a:lstStyle/>
                    <a:p>
                      <a:r>
                        <a:rPr lang="en-US" sz="1000" b="1" dirty="0"/>
                        <a:t>University of Rochester</a:t>
                      </a:r>
                    </a:p>
                  </a:txBody>
                  <a:tcPr anchor="ctr">
                    <a:solidFill>
                      <a:schemeClr val="bg1"/>
                    </a:solidFill>
                  </a:tcPr>
                </a:tc>
                <a:tc>
                  <a:txBody>
                    <a:bodyPr/>
                    <a:lstStyle/>
                    <a:p>
                      <a:r>
                        <a:rPr lang="en-US" sz="1000" b="1" dirty="0"/>
                        <a:t>MedStar Franklin Square Medical Center / Weinberg Cancer Institute</a:t>
                      </a:r>
                    </a:p>
                  </a:txBody>
                  <a:tcPr anchor="ctr">
                    <a:solidFill>
                      <a:schemeClr val="bg1"/>
                    </a:solidFill>
                  </a:tcPr>
                </a:tc>
                <a:tc>
                  <a:txBody>
                    <a:bodyPr/>
                    <a:lstStyle/>
                    <a:p>
                      <a:r>
                        <a:rPr lang="en-US" sz="1000" b="1" dirty="0"/>
                        <a:t>Metro Minnesota Community Oncology Research Consortium</a:t>
                      </a:r>
                    </a:p>
                  </a:txBody>
                  <a:tcPr anchor="ctr">
                    <a:solidFill>
                      <a:schemeClr val="bg1"/>
                    </a:solidFill>
                  </a:tcPr>
                </a:tc>
                <a:tc>
                  <a:txBody>
                    <a:bodyPr/>
                    <a:lstStyle/>
                    <a:p>
                      <a:r>
                        <a:rPr lang="en-US" sz="1000" b="1" dirty="0"/>
                        <a:t>Montana Cancer Consortium NCORP</a:t>
                      </a:r>
                    </a:p>
                  </a:txBody>
                  <a:tcPr anchor="ctr">
                    <a:solidFill>
                      <a:schemeClr val="bg1"/>
                    </a:solidFill>
                  </a:tcPr>
                </a:tc>
                <a:tc>
                  <a:txBody>
                    <a:bodyPr/>
                    <a:lstStyle/>
                    <a:p>
                      <a:r>
                        <a:rPr lang="en-US" sz="1000" b="1" dirty="0"/>
                        <a:t>University of Tennessee – Knoxville</a:t>
                      </a:r>
                    </a:p>
                  </a:txBody>
                  <a:tcPr anchor="ctr">
                    <a:solidFill>
                      <a:schemeClr val="bg1"/>
                    </a:solidFill>
                  </a:tcPr>
                </a:tc>
                <a:extLst>
                  <a:ext uri="{0D108BD9-81ED-4DB2-BD59-A6C34878D82A}">
                    <a16:rowId xmlns:a16="http://schemas.microsoft.com/office/drawing/2014/main" val="1311232574"/>
                  </a:ext>
                </a:extLst>
              </a:tr>
              <a:tr h="431120">
                <a:tc>
                  <a:txBody>
                    <a:bodyPr/>
                    <a:lstStyle/>
                    <a:p>
                      <a:r>
                        <a:rPr lang="en-US" sz="1000" b="1" dirty="0"/>
                        <a:t>Banner MD Anderson Cancer Center</a:t>
                      </a:r>
                    </a:p>
                  </a:txBody>
                  <a:tcPr anchor="ctr">
                    <a:solidFill>
                      <a:schemeClr val="bg1"/>
                    </a:solidFill>
                  </a:tcPr>
                </a:tc>
                <a:tc>
                  <a:txBody>
                    <a:bodyPr/>
                    <a:lstStyle/>
                    <a:p>
                      <a:r>
                        <a:rPr lang="en-US" sz="1000" b="1" dirty="0"/>
                        <a:t>UC Irvine Health / Chao Family Comprehensive Cancer Center</a:t>
                      </a:r>
                    </a:p>
                  </a:txBody>
                  <a:tcPr anchor="ctr">
                    <a:solidFill>
                      <a:schemeClr val="bg1"/>
                    </a:solidFill>
                  </a:tcPr>
                </a:tc>
                <a:tc>
                  <a:txBody>
                    <a:bodyPr/>
                    <a:lstStyle/>
                    <a:p>
                      <a:r>
                        <a:rPr lang="en-US" sz="1000" b="1" dirty="0"/>
                        <a:t>Stanford Cancer Institute Palo Alto</a:t>
                      </a:r>
                    </a:p>
                  </a:txBody>
                  <a:tcPr anchor="ctr">
                    <a:solidFill>
                      <a:schemeClr val="bg1"/>
                    </a:solidFill>
                  </a:tcPr>
                </a:tc>
                <a:tc>
                  <a:txBody>
                    <a:bodyPr/>
                    <a:lstStyle/>
                    <a:p>
                      <a:r>
                        <a:rPr lang="en-US" sz="1000" b="1" dirty="0"/>
                        <a:t>Cancer Research of Wisconsin and Northern Michigan Consortium</a:t>
                      </a:r>
                    </a:p>
                  </a:txBody>
                  <a:tcPr anchor="ctr">
                    <a:solidFill>
                      <a:schemeClr val="bg1"/>
                    </a:solidFill>
                  </a:tcPr>
                </a:tc>
                <a:tc>
                  <a:txBody>
                    <a:bodyPr/>
                    <a:lstStyle/>
                    <a:p>
                      <a:r>
                        <a:rPr lang="en-US" sz="1000" b="1" dirty="0"/>
                        <a:t>Dartmouth College – Norris Cotton Cancer Center</a:t>
                      </a:r>
                    </a:p>
                  </a:txBody>
                  <a:tcPr anchor="ctr">
                    <a:solidFill>
                      <a:schemeClr val="bg1"/>
                    </a:solidFill>
                  </a:tcPr>
                </a:tc>
                <a:tc>
                  <a:txBody>
                    <a:bodyPr/>
                    <a:lstStyle/>
                    <a:p>
                      <a:r>
                        <a:rPr lang="en-US" sz="1000" b="1" dirty="0"/>
                        <a:t>Hackensack University Medical Center</a:t>
                      </a:r>
                    </a:p>
                  </a:txBody>
                  <a:tcPr anchor="ctr">
                    <a:solidFill>
                      <a:schemeClr val="bg1"/>
                    </a:solidFill>
                  </a:tcPr>
                </a:tc>
                <a:extLst>
                  <a:ext uri="{0D108BD9-81ED-4DB2-BD59-A6C34878D82A}">
                    <a16:rowId xmlns:a16="http://schemas.microsoft.com/office/drawing/2014/main" val="2560712173"/>
                  </a:ext>
                </a:extLst>
              </a:tr>
              <a:tr h="404942">
                <a:tc>
                  <a:txBody>
                    <a:bodyPr/>
                    <a:lstStyle/>
                    <a:p>
                      <a:r>
                        <a:rPr lang="en-US" sz="1000" b="1" dirty="0"/>
                        <a:t>Pacific Cancer Research Consortium NCORP</a:t>
                      </a:r>
                    </a:p>
                  </a:txBody>
                  <a:tcPr anchor="ctr">
                    <a:solidFill>
                      <a:schemeClr val="bg1"/>
                    </a:solidFill>
                  </a:tcPr>
                </a:tc>
                <a:tc>
                  <a:txBody>
                    <a:bodyPr/>
                    <a:lstStyle/>
                    <a:p>
                      <a:r>
                        <a:rPr lang="en-US" sz="1000" b="1" dirty="0"/>
                        <a:t>The Don and Sybil Harrington Cancer Center</a:t>
                      </a:r>
                    </a:p>
                  </a:txBody>
                  <a:tcPr anchor="ctr">
                    <a:solidFill>
                      <a:schemeClr val="bg1"/>
                    </a:solidFill>
                  </a:tcPr>
                </a:tc>
                <a:tc>
                  <a:txBody>
                    <a:bodyPr/>
                    <a:lstStyle/>
                    <a:p>
                      <a:r>
                        <a:rPr lang="en-US" sz="1000" b="1" dirty="0"/>
                        <a:t>Loma Linda University Medical Center</a:t>
                      </a:r>
                    </a:p>
                  </a:txBody>
                  <a:tcPr anchor="ctr">
                    <a:solidFill>
                      <a:schemeClr val="bg1"/>
                    </a:solidFill>
                  </a:tcPr>
                </a:tc>
                <a:tc>
                  <a:txBody>
                    <a:bodyPr/>
                    <a:lstStyle/>
                    <a:p>
                      <a:r>
                        <a:rPr lang="en-US" sz="1000" b="1" dirty="0"/>
                        <a:t>Geisinger Cancer Institute NCORP</a:t>
                      </a:r>
                    </a:p>
                  </a:txBody>
                  <a:tcPr anchor="ctr">
                    <a:solidFill>
                      <a:schemeClr val="bg1"/>
                    </a:solidFill>
                  </a:tcPr>
                </a:tc>
                <a:tc>
                  <a:txBody>
                    <a:bodyPr/>
                    <a:lstStyle/>
                    <a:p>
                      <a:r>
                        <a:rPr lang="en-US" sz="1000" b="1" dirty="0"/>
                        <a:t>Hawaii Minority Underserved NCORP</a:t>
                      </a:r>
                    </a:p>
                  </a:txBody>
                  <a:tcPr anchor="ctr">
                    <a:solidFill>
                      <a:schemeClr val="bg1"/>
                    </a:solidFill>
                  </a:tcPr>
                </a:tc>
                <a:tc>
                  <a:txBody>
                    <a:bodyPr/>
                    <a:lstStyle/>
                    <a:p>
                      <a:r>
                        <a:rPr lang="en-US" sz="1000" b="1" dirty="0"/>
                        <a:t>Rush University Medical Center</a:t>
                      </a:r>
                    </a:p>
                  </a:txBody>
                  <a:tcPr anchor="ctr">
                    <a:solidFill>
                      <a:schemeClr val="bg1"/>
                    </a:solidFill>
                  </a:tcPr>
                </a:tc>
                <a:extLst>
                  <a:ext uri="{0D108BD9-81ED-4DB2-BD59-A6C34878D82A}">
                    <a16:rowId xmlns:a16="http://schemas.microsoft.com/office/drawing/2014/main" val="4099437369"/>
                  </a:ext>
                </a:extLst>
              </a:tr>
              <a:tr h="519925">
                <a:tc>
                  <a:txBody>
                    <a:bodyPr/>
                    <a:lstStyle/>
                    <a:p>
                      <a:r>
                        <a:rPr lang="en-US" sz="1000" b="1" dirty="0"/>
                        <a:t>Franciscan Health Indianapolis</a:t>
                      </a:r>
                    </a:p>
                  </a:txBody>
                  <a:tcPr anchor="ctr">
                    <a:solidFill>
                      <a:schemeClr val="bg1"/>
                    </a:solidFill>
                  </a:tcPr>
                </a:tc>
                <a:tc>
                  <a:txBody>
                    <a:bodyPr/>
                    <a:lstStyle/>
                    <a:p>
                      <a:r>
                        <a:rPr lang="en-US" sz="1000" b="1" dirty="0"/>
                        <a:t>Ascension Via Christi Hospitals Wichita</a:t>
                      </a:r>
                    </a:p>
                  </a:txBody>
                  <a:tcPr anchor="ctr">
                    <a:solidFill>
                      <a:schemeClr val="bg1"/>
                    </a:solidFill>
                  </a:tcPr>
                </a:tc>
                <a:tc>
                  <a:txBody>
                    <a:bodyPr/>
                    <a:lstStyle/>
                    <a:p>
                      <a:r>
                        <a:rPr lang="en-US" sz="1000" b="1" dirty="0"/>
                        <a:t>Atlantic Health Cancer Consortium Community Oncology Research Program</a:t>
                      </a:r>
                    </a:p>
                  </a:txBody>
                  <a:tcPr anchor="ctr">
                    <a:solidFill>
                      <a:schemeClr val="bg1"/>
                    </a:solidFill>
                  </a:tcPr>
                </a:tc>
                <a:tc>
                  <a:txBody>
                    <a:bodyPr/>
                    <a:lstStyle/>
                    <a:p>
                      <a:r>
                        <a:rPr lang="en-US" sz="1000" b="1" dirty="0"/>
                        <a:t>Baptist Memorial Health care / Mid South Minority Underserved NCORP</a:t>
                      </a:r>
                    </a:p>
                  </a:txBody>
                  <a:tcPr anchor="ctr">
                    <a:solidFill>
                      <a:schemeClr val="bg1"/>
                    </a:solidFill>
                  </a:tcPr>
                </a:tc>
                <a:tc>
                  <a:txBody>
                    <a:bodyPr/>
                    <a:lstStyle/>
                    <a:p>
                      <a:r>
                        <a:rPr lang="en-US" sz="1000" b="1" dirty="0"/>
                        <a:t>Saint Joseph Hospital – Orange</a:t>
                      </a:r>
                    </a:p>
                  </a:txBody>
                  <a:tcPr anchor="ctr">
                    <a:solidFill>
                      <a:schemeClr val="bg1"/>
                    </a:solidFill>
                  </a:tcPr>
                </a:tc>
                <a:tc>
                  <a:txBody>
                    <a:bodyPr/>
                    <a:lstStyle/>
                    <a:p>
                      <a:r>
                        <a:rPr lang="en-US" sz="1000" b="1" dirty="0"/>
                        <a:t>Carle Cancer Center NCORP</a:t>
                      </a:r>
                    </a:p>
                  </a:txBody>
                  <a:tcPr anchor="ctr">
                    <a:solidFill>
                      <a:schemeClr val="bg1"/>
                    </a:solidFill>
                  </a:tcPr>
                </a:tc>
                <a:extLst>
                  <a:ext uri="{0D108BD9-81ED-4DB2-BD59-A6C34878D82A}">
                    <a16:rowId xmlns:a16="http://schemas.microsoft.com/office/drawing/2014/main" val="2455568655"/>
                  </a:ext>
                </a:extLst>
              </a:tr>
              <a:tr h="431120">
                <a:tc>
                  <a:txBody>
                    <a:bodyPr/>
                    <a:lstStyle/>
                    <a:p>
                      <a:r>
                        <a:rPr lang="en-US" sz="1000" b="1" dirty="0"/>
                        <a:t>Columbus NCORP</a:t>
                      </a:r>
                    </a:p>
                  </a:txBody>
                  <a:tcPr anchor="ctr">
                    <a:solidFill>
                      <a:schemeClr val="bg1"/>
                    </a:solidFill>
                  </a:tcPr>
                </a:tc>
                <a:tc>
                  <a:txBody>
                    <a:bodyPr/>
                    <a:lstStyle/>
                    <a:p>
                      <a:r>
                        <a:rPr lang="en-US" sz="1000" b="1" dirty="0"/>
                        <a:t>University of Miami Miller School of Medicine – Sylvester Cancer Center</a:t>
                      </a:r>
                    </a:p>
                  </a:txBody>
                  <a:tcPr anchor="ctr">
                    <a:solidFill>
                      <a:schemeClr val="bg1"/>
                    </a:solidFill>
                  </a:tcPr>
                </a:tc>
                <a:tc>
                  <a:txBody>
                    <a:bodyPr/>
                    <a:lstStyle/>
                    <a:p>
                      <a:r>
                        <a:rPr lang="en-US" sz="1000" b="1" dirty="0"/>
                        <a:t>Gulf South Minority Underserved NCORP</a:t>
                      </a:r>
                    </a:p>
                  </a:txBody>
                  <a:tcPr anchor="ctr">
                    <a:solidFill>
                      <a:schemeClr val="bg1"/>
                    </a:solidFill>
                  </a:tcPr>
                </a:tc>
                <a:tc>
                  <a:txBody>
                    <a:bodyPr/>
                    <a:lstStyle/>
                    <a:p>
                      <a:r>
                        <a:rPr lang="en-US" sz="1000" b="1" dirty="0"/>
                        <a:t>University of Nebraska Medical Center</a:t>
                      </a:r>
                    </a:p>
                  </a:txBody>
                  <a:tcPr anchor="ctr">
                    <a:solidFill>
                      <a:schemeClr val="bg1"/>
                    </a:solidFill>
                  </a:tcPr>
                </a:tc>
                <a:tc>
                  <a:txBody>
                    <a:bodyPr/>
                    <a:lstStyle/>
                    <a:p>
                      <a:r>
                        <a:rPr lang="en-US" sz="1000" b="1" dirty="0"/>
                        <a:t>New Mexico Minority Underserved NCORP</a:t>
                      </a:r>
                    </a:p>
                  </a:txBody>
                  <a:tcPr anchor="ctr">
                    <a:solidFill>
                      <a:schemeClr val="bg1"/>
                    </a:solidFill>
                  </a:tcPr>
                </a:tc>
                <a:tc>
                  <a:txBody>
                    <a:bodyPr/>
                    <a:lstStyle/>
                    <a:p>
                      <a:r>
                        <a:rPr lang="en-US" sz="1000" b="1" dirty="0"/>
                        <a:t>University of Cincinnati Cancer Center – UC Medical Center</a:t>
                      </a:r>
                    </a:p>
                  </a:txBody>
                  <a:tcPr anchor="ctr">
                    <a:solidFill>
                      <a:schemeClr val="bg1"/>
                    </a:solidFill>
                  </a:tcPr>
                </a:tc>
                <a:extLst>
                  <a:ext uri="{0D108BD9-81ED-4DB2-BD59-A6C34878D82A}">
                    <a16:rowId xmlns:a16="http://schemas.microsoft.com/office/drawing/2014/main" val="2081021098"/>
                  </a:ext>
                </a:extLst>
              </a:tr>
            </a:tbl>
          </a:graphicData>
        </a:graphic>
      </p:graphicFrame>
    </p:spTree>
    <p:extLst>
      <p:ext uri="{BB962C8B-B14F-4D97-AF65-F5344CB8AC3E}">
        <p14:creationId xmlns:p14="http://schemas.microsoft.com/office/powerpoint/2010/main" val="13543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Declaration of Interests</a:t>
            </a:r>
          </a:p>
        </p:txBody>
      </p:sp>
      <p:sp>
        <p:nvSpPr>
          <p:cNvPr id="3" name="object 3"/>
          <p:cNvSpPr txBox="1">
            <a:spLocks noGrp="1"/>
          </p:cNvSpPr>
          <p:nvPr>
            <p:ph idx="1"/>
          </p:nvPr>
        </p:nvSpPr>
        <p:spPr/>
        <p:txBody>
          <a:bodyPr>
            <a:normAutofit/>
          </a:bodyPr>
          <a:lstStyle/>
          <a:p>
            <a:pPr>
              <a:spcBef>
                <a:spcPts val="3000"/>
              </a:spcBef>
            </a:pPr>
            <a:r>
              <a:rPr lang="en-US" sz="2000" dirty="0"/>
              <a:t>Sapna P. Patel</a:t>
            </a:r>
          </a:p>
          <a:p>
            <a:pPr>
              <a:spcBef>
                <a:spcPts val="3000"/>
              </a:spcBef>
            </a:pPr>
            <a:r>
              <a:rPr lang="en-US" sz="2000" dirty="0"/>
              <a:t>Institutional clinical trial support: Bristol Myers Squibb, Foghorn Therapeutics, Ideaya, InxMed, Lyvgen Biopharma, Novartis, Provectus Biopharmaceuticals, Seagen, Syntrix Bio, TriSalus Life Sciences</a:t>
            </a:r>
          </a:p>
          <a:p>
            <a:pPr>
              <a:spcBef>
                <a:spcPts val="3000"/>
              </a:spcBef>
            </a:pPr>
            <a:r>
              <a:rPr lang="en-US" sz="2000" dirty="0"/>
              <a:t>Advisory board, steering committee, data safety monitoring board, consulting: Advance Knowledge in Healthcare, Bristol Myers Squibb, Cardinal Health, Castle Biosciences, Delcath, Immunocore, Novartis, TriSalus Life Sciences</a:t>
            </a:r>
          </a:p>
          <a:p>
            <a:pPr>
              <a:spcBef>
                <a:spcPts val="3000"/>
              </a:spcBef>
            </a:pPr>
            <a:r>
              <a:rPr lang="en-US" sz="2000" dirty="0"/>
              <a:t>Speaker’s fees: none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8881" y="4062221"/>
            <a:ext cx="326390" cy="182101"/>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Arial"/>
                <a:cs typeface="Arial"/>
              </a:rPr>
              <a:t>scans</a:t>
            </a:r>
            <a:endParaRPr sz="1100" dirty="0">
              <a:latin typeface="Arial"/>
              <a:cs typeface="Arial"/>
            </a:endParaRPr>
          </a:p>
        </p:txBody>
      </p:sp>
      <p:sp>
        <p:nvSpPr>
          <p:cNvPr id="3" name="object 3"/>
          <p:cNvSpPr txBox="1"/>
          <p:nvPr/>
        </p:nvSpPr>
        <p:spPr>
          <a:xfrm>
            <a:off x="2956051" y="3378454"/>
            <a:ext cx="2694939"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1:1 randomization</a:t>
            </a:r>
          </a:p>
        </p:txBody>
      </p:sp>
      <p:sp>
        <p:nvSpPr>
          <p:cNvPr id="4" name="object 4"/>
          <p:cNvSpPr txBox="1">
            <a:spLocks noGrp="1"/>
          </p:cNvSpPr>
          <p:nvPr>
            <p:ph type="title"/>
          </p:nvPr>
        </p:nvSpPr>
        <p:spPr/>
        <p:txBody>
          <a:bodyPr/>
          <a:lstStyle/>
          <a:p>
            <a:r>
              <a:rPr lang="en-US" dirty="0"/>
              <a:t>S1801 Study Schema</a:t>
            </a:r>
          </a:p>
        </p:txBody>
      </p:sp>
      <p:grpSp>
        <p:nvGrpSpPr>
          <p:cNvPr id="5" name="object 5"/>
          <p:cNvGrpSpPr/>
          <p:nvPr/>
        </p:nvGrpSpPr>
        <p:grpSpPr>
          <a:xfrm>
            <a:off x="352297" y="2469133"/>
            <a:ext cx="1755139" cy="2448560"/>
            <a:chOff x="352297" y="2469133"/>
            <a:chExt cx="1755139" cy="2448560"/>
          </a:xfrm>
          <a:solidFill>
            <a:schemeClr val="accent3">
              <a:lumMod val="20000"/>
              <a:lumOff val="80000"/>
            </a:schemeClr>
          </a:solidFill>
        </p:grpSpPr>
        <p:sp>
          <p:nvSpPr>
            <p:cNvPr id="6" name="object 6"/>
            <p:cNvSpPr/>
            <p:nvPr/>
          </p:nvSpPr>
          <p:spPr>
            <a:xfrm>
              <a:off x="364997" y="2481833"/>
              <a:ext cx="1729739" cy="2423160"/>
            </a:xfrm>
            <a:custGeom>
              <a:avLst/>
              <a:gdLst/>
              <a:ahLst/>
              <a:cxnLst/>
              <a:rect l="l" t="t" r="r" b="b"/>
              <a:pathLst>
                <a:path w="1729739" h="2423160">
                  <a:moveTo>
                    <a:pt x="1441450" y="0"/>
                  </a:moveTo>
                  <a:lnTo>
                    <a:pt x="288290" y="0"/>
                  </a:lnTo>
                  <a:lnTo>
                    <a:pt x="241527" y="3772"/>
                  </a:lnTo>
                  <a:lnTo>
                    <a:pt x="197167" y="14693"/>
                  </a:lnTo>
                  <a:lnTo>
                    <a:pt x="155803" y="32170"/>
                  </a:lnTo>
                  <a:lnTo>
                    <a:pt x="118028" y="55611"/>
                  </a:lnTo>
                  <a:lnTo>
                    <a:pt x="84437" y="84423"/>
                  </a:lnTo>
                  <a:lnTo>
                    <a:pt x="55622" y="118012"/>
                  </a:lnTo>
                  <a:lnTo>
                    <a:pt x="32178" y="155786"/>
                  </a:lnTo>
                  <a:lnTo>
                    <a:pt x="14697" y="197152"/>
                  </a:lnTo>
                  <a:lnTo>
                    <a:pt x="3773" y="241518"/>
                  </a:lnTo>
                  <a:lnTo>
                    <a:pt x="0" y="288289"/>
                  </a:lnTo>
                  <a:lnTo>
                    <a:pt x="0" y="2134870"/>
                  </a:lnTo>
                  <a:lnTo>
                    <a:pt x="3773" y="2181641"/>
                  </a:lnTo>
                  <a:lnTo>
                    <a:pt x="14697" y="2226007"/>
                  </a:lnTo>
                  <a:lnTo>
                    <a:pt x="32178" y="2267373"/>
                  </a:lnTo>
                  <a:lnTo>
                    <a:pt x="55622" y="2305147"/>
                  </a:lnTo>
                  <a:lnTo>
                    <a:pt x="84437" y="2338736"/>
                  </a:lnTo>
                  <a:lnTo>
                    <a:pt x="118028" y="2367548"/>
                  </a:lnTo>
                  <a:lnTo>
                    <a:pt x="155803" y="2390989"/>
                  </a:lnTo>
                  <a:lnTo>
                    <a:pt x="197167" y="2408466"/>
                  </a:lnTo>
                  <a:lnTo>
                    <a:pt x="241527" y="2419387"/>
                  </a:lnTo>
                  <a:lnTo>
                    <a:pt x="288290" y="2423160"/>
                  </a:lnTo>
                  <a:lnTo>
                    <a:pt x="1441450" y="2423160"/>
                  </a:lnTo>
                  <a:lnTo>
                    <a:pt x="1488221" y="2419387"/>
                  </a:lnTo>
                  <a:lnTo>
                    <a:pt x="1532587" y="2408466"/>
                  </a:lnTo>
                  <a:lnTo>
                    <a:pt x="1573953" y="2390989"/>
                  </a:lnTo>
                  <a:lnTo>
                    <a:pt x="1611727" y="2367548"/>
                  </a:lnTo>
                  <a:lnTo>
                    <a:pt x="1645316" y="2338736"/>
                  </a:lnTo>
                  <a:lnTo>
                    <a:pt x="1674128" y="2305147"/>
                  </a:lnTo>
                  <a:lnTo>
                    <a:pt x="1697569" y="2267373"/>
                  </a:lnTo>
                  <a:lnTo>
                    <a:pt x="1715046" y="2226007"/>
                  </a:lnTo>
                  <a:lnTo>
                    <a:pt x="1725967" y="2181641"/>
                  </a:lnTo>
                  <a:lnTo>
                    <a:pt x="1729739" y="2134870"/>
                  </a:lnTo>
                  <a:lnTo>
                    <a:pt x="1729739" y="288289"/>
                  </a:lnTo>
                  <a:lnTo>
                    <a:pt x="1725967" y="241518"/>
                  </a:lnTo>
                  <a:lnTo>
                    <a:pt x="1715046" y="197152"/>
                  </a:lnTo>
                  <a:lnTo>
                    <a:pt x="1697569" y="155786"/>
                  </a:lnTo>
                  <a:lnTo>
                    <a:pt x="1674128" y="118012"/>
                  </a:lnTo>
                  <a:lnTo>
                    <a:pt x="1645316" y="84423"/>
                  </a:lnTo>
                  <a:lnTo>
                    <a:pt x="1611727" y="55611"/>
                  </a:lnTo>
                  <a:lnTo>
                    <a:pt x="1573953" y="32170"/>
                  </a:lnTo>
                  <a:lnTo>
                    <a:pt x="1532587" y="14693"/>
                  </a:lnTo>
                  <a:lnTo>
                    <a:pt x="1488221" y="3772"/>
                  </a:lnTo>
                  <a:lnTo>
                    <a:pt x="1441450" y="0"/>
                  </a:lnTo>
                  <a:close/>
                </a:path>
              </a:pathLst>
            </a:custGeom>
            <a:grpFill/>
          </p:spPr>
          <p:txBody>
            <a:bodyPr wrap="square" lIns="0" tIns="0" rIns="0" bIns="0" rtlCol="0"/>
            <a:lstStyle/>
            <a:p>
              <a:endParaRPr/>
            </a:p>
          </p:txBody>
        </p:sp>
        <p:sp>
          <p:nvSpPr>
            <p:cNvPr id="7" name="object 7"/>
            <p:cNvSpPr/>
            <p:nvPr/>
          </p:nvSpPr>
          <p:spPr>
            <a:xfrm>
              <a:off x="364997" y="2481833"/>
              <a:ext cx="1729739" cy="2423160"/>
            </a:xfrm>
            <a:custGeom>
              <a:avLst/>
              <a:gdLst/>
              <a:ahLst/>
              <a:cxnLst/>
              <a:rect l="l" t="t" r="r" b="b"/>
              <a:pathLst>
                <a:path w="1729739" h="2423160">
                  <a:moveTo>
                    <a:pt x="0" y="288289"/>
                  </a:moveTo>
                  <a:lnTo>
                    <a:pt x="3773" y="241518"/>
                  </a:lnTo>
                  <a:lnTo>
                    <a:pt x="14697" y="197152"/>
                  </a:lnTo>
                  <a:lnTo>
                    <a:pt x="32178" y="155786"/>
                  </a:lnTo>
                  <a:lnTo>
                    <a:pt x="55622" y="118012"/>
                  </a:lnTo>
                  <a:lnTo>
                    <a:pt x="84437" y="84423"/>
                  </a:lnTo>
                  <a:lnTo>
                    <a:pt x="118028" y="55611"/>
                  </a:lnTo>
                  <a:lnTo>
                    <a:pt x="155803" y="32170"/>
                  </a:lnTo>
                  <a:lnTo>
                    <a:pt x="197167" y="14693"/>
                  </a:lnTo>
                  <a:lnTo>
                    <a:pt x="241527" y="3772"/>
                  </a:lnTo>
                  <a:lnTo>
                    <a:pt x="288290" y="0"/>
                  </a:lnTo>
                  <a:lnTo>
                    <a:pt x="1441450" y="0"/>
                  </a:lnTo>
                  <a:lnTo>
                    <a:pt x="1488221" y="3772"/>
                  </a:lnTo>
                  <a:lnTo>
                    <a:pt x="1532587" y="14693"/>
                  </a:lnTo>
                  <a:lnTo>
                    <a:pt x="1573953" y="32170"/>
                  </a:lnTo>
                  <a:lnTo>
                    <a:pt x="1611727" y="55611"/>
                  </a:lnTo>
                  <a:lnTo>
                    <a:pt x="1645316" y="84423"/>
                  </a:lnTo>
                  <a:lnTo>
                    <a:pt x="1674128" y="118012"/>
                  </a:lnTo>
                  <a:lnTo>
                    <a:pt x="1697569" y="155786"/>
                  </a:lnTo>
                  <a:lnTo>
                    <a:pt x="1715046" y="197152"/>
                  </a:lnTo>
                  <a:lnTo>
                    <a:pt x="1725967" y="241518"/>
                  </a:lnTo>
                  <a:lnTo>
                    <a:pt x="1729739" y="288289"/>
                  </a:lnTo>
                  <a:lnTo>
                    <a:pt x="1729739" y="2134870"/>
                  </a:lnTo>
                  <a:lnTo>
                    <a:pt x="1725967" y="2181641"/>
                  </a:lnTo>
                  <a:lnTo>
                    <a:pt x="1715046" y="2226007"/>
                  </a:lnTo>
                  <a:lnTo>
                    <a:pt x="1697569" y="2267373"/>
                  </a:lnTo>
                  <a:lnTo>
                    <a:pt x="1674128" y="2305147"/>
                  </a:lnTo>
                  <a:lnTo>
                    <a:pt x="1645316" y="2338736"/>
                  </a:lnTo>
                  <a:lnTo>
                    <a:pt x="1611727" y="2367548"/>
                  </a:lnTo>
                  <a:lnTo>
                    <a:pt x="1573953" y="2390989"/>
                  </a:lnTo>
                  <a:lnTo>
                    <a:pt x="1532587" y="2408466"/>
                  </a:lnTo>
                  <a:lnTo>
                    <a:pt x="1488221" y="2419387"/>
                  </a:lnTo>
                  <a:lnTo>
                    <a:pt x="1441450" y="2423160"/>
                  </a:lnTo>
                  <a:lnTo>
                    <a:pt x="288290" y="2423160"/>
                  </a:lnTo>
                  <a:lnTo>
                    <a:pt x="241527" y="2419387"/>
                  </a:lnTo>
                  <a:lnTo>
                    <a:pt x="197167" y="2408466"/>
                  </a:lnTo>
                  <a:lnTo>
                    <a:pt x="155803" y="2390989"/>
                  </a:lnTo>
                  <a:lnTo>
                    <a:pt x="118028" y="2367548"/>
                  </a:lnTo>
                  <a:lnTo>
                    <a:pt x="84437" y="2338736"/>
                  </a:lnTo>
                  <a:lnTo>
                    <a:pt x="55622" y="2305147"/>
                  </a:lnTo>
                  <a:lnTo>
                    <a:pt x="32178" y="2267373"/>
                  </a:lnTo>
                  <a:lnTo>
                    <a:pt x="14697" y="2226007"/>
                  </a:lnTo>
                  <a:lnTo>
                    <a:pt x="3773" y="2181641"/>
                  </a:lnTo>
                  <a:lnTo>
                    <a:pt x="0" y="2134870"/>
                  </a:lnTo>
                  <a:lnTo>
                    <a:pt x="0" y="288289"/>
                  </a:lnTo>
                  <a:close/>
                </a:path>
              </a:pathLst>
            </a:custGeom>
            <a:grpFill/>
            <a:ln w="25400">
              <a:solidFill>
                <a:srgbClr val="2867AD"/>
              </a:solidFill>
            </a:ln>
          </p:spPr>
          <p:txBody>
            <a:bodyPr wrap="square" lIns="0" tIns="0" rIns="0" bIns="0" rtlCol="0"/>
            <a:lstStyle/>
            <a:p>
              <a:endParaRPr/>
            </a:p>
          </p:txBody>
        </p:sp>
      </p:grpSp>
      <p:sp>
        <p:nvSpPr>
          <p:cNvPr id="8" name="object 8"/>
          <p:cNvSpPr txBox="1"/>
          <p:nvPr/>
        </p:nvSpPr>
        <p:spPr>
          <a:xfrm>
            <a:off x="604824" y="2976753"/>
            <a:ext cx="1285240" cy="139763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Resectable </a:t>
            </a:r>
            <a:r>
              <a:rPr sz="1800" dirty="0">
                <a:latin typeface="Arial"/>
                <a:cs typeface="Arial"/>
              </a:rPr>
              <a:t>stage</a:t>
            </a:r>
            <a:r>
              <a:rPr sz="1800" spc="25" dirty="0">
                <a:latin typeface="Arial"/>
                <a:cs typeface="Arial"/>
              </a:rPr>
              <a:t> </a:t>
            </a:r>
            <a:r>
              <a:rPr sz="1800" spc="-10" dirty="0">
                <a:latin typeface="Arial"/>
                <a:cs typeface="Arial"/>
              </a:rPr>
              <a:t>IIIB-</a:t>
            </a:r>
            <a:r>
              <a:rPr sz="1800" spc="-25" dirty="0">
                <a:latin typeface="Arial"/>
                <a:cs typeface="Arial"/>
              </a:rPr>
              <a:t>IV </a:t>
            </a:r>
            <a:r>
              <a:rPr sz="1800" spc="-10" dirty="0">
                <a:latin typeface="Arial"/>
                <a:cs typeface="Arial"/>
              </a:rPr>
              <a:t>clinically assessable melanoma</a:t>
            </a:r>
            <a:endParaRPr sz="1800" dirty="0">
              <a:latin typeface="Arial"/>
              <a:cs typeface="Arial"/>
            </a:endParaRPr>
          </a:p>
        </p:txBody>
      </p:sp>
      <p:grpSp>
        <p:nvGrpSpPr>
          <p:cNvPr id="9" name="object 9"/>
          <p:cNvGrpSpPr/>
          <p:nvPr/>
        </p:nvGrpSpPr>
        <p:grpSpPr>
          <a:xfrm>
            <a:off x="2349245" y="2332482"/>
            <a:ext cx="7564374" cy="2528369"/>
            <a:chOff x="2349245" y="2332482"/>
            <a:chExt cx="7564374" cy="2528369"/>
          </a:xfrm>
        </p:grpSpPr>
        <p:sp>
          <p:nvSpPr>
            <p:cNvPr id="10" name="object 10"/>
            <p:cNvSpPr/>
            <p:nvPr/>
          </p:nvSpPr>
          <p:spPr>
            <a:xfrm>
              <a:off x="2358390" y="2895599"/>
              <a:ext cx="994410" cy="1371600"/>
            </a:xfrm>
            <a:custGeom>
              <a:avLst/>
              <a:gdLst/>
              <a:ahLst/>
              <a:cxnLst/>
              <a:rect l="l" t="t" r="r" b="b"/>
              <a:pathLst>
                <a:path w="994410" h="1371600">
                  <a:moveTo>
                    <a:pt x="994410" y="1371600"/>
                  </a:moveTo>
                  <a:lnTo>
                    <a:pt x="977379" y="1340612"/>
                  </a:lnTo>
                  <a:lnTo>
                    <a:pt x="953376" y="1296924"/>
                  </a:lnTo>
                  <a:lnTo>
                    <a:pt x="935355" y="1322997"/>
                  </a:lnTo>
                  <a:lnTo>
                    <a:pt x="14630" y="685622"/>
                  </a:lnTo>
                  <a:lnTo>
                    <a:pt x="861060" y="50800"/>
                  </a:lnTo>
                  <a:lnTo>
                    <a:pt x="880110" y="76200"/>
                  </a:lnTo>
                  <a:lnTo>
                    <a:pt x="901700" y="33020"/>
                  </a:lnTo>
                  <a:lnTo>
                    <a:pt x="918210" y="0"/>
                  </a:lnTo>
                  <a:lnTo>
                    <a:pt x="834390" y="15240"/>
                  </a:lnTo>
                  <a:lnTo>
                    <a:pt x="853440" y="40640"/>
                  </a:lnTo>
                  <a:lnTo>
                    <a:pt x="0" y="680732"/>
                  </a:lnTo>
                  <a:lnTo>
                    <a:pt x="3810" y="685812"/>
                  </a:lnTo>
                  <a:lnTo>
                    <a:pt x="254" y="691019"/>
                  </a:lnTo>
                  <a:lnTo>
                    <a:pt x="928141" y="1333423"/>
                  </a:lnTo>
                  <a:lnTo>
                    <a:pt x="910082" y="1359535"/>
                  </a:lnTo>
                  <a:lnTo>
                    <a:pt x="994410" y="1371600"/>
                  </a:lnTo>
                  <a:close/>
                </a:path>
              </a:pathLst>
            </a:custGeom>
            <a:solidFill>
              <a:srgbClr val="1B2F5E"/>
            </a:solidFill>
          </p:spPr>
          <p:txBody>
            <a:bodyPr wrap="square" lIns="0" tIns="0" rIns="0" bIns="0" rtlCol="0"/>
            <a:lstStyle/>
            <a:p>
              <a:endParaRPr/>
            </a:p>
          </p:txBody>
        </p:sp>
        <p:sp>
          <p:nvSpPr>
            <p:cNvPr id="11" name="object 11"/>
            <p:cNvSpPr/>
            <p:nvPr/>
          </p:nvSpPr>
          <p:spPr>
            <a:xfrm>
              <a:off x="4058411" y="2633472"/>
              <a:ext cx="4648200" cy="9525"/>
            </a:xfrm>
            <a:custGeom>
              <a:avLst/>
              <a:gdLst/>
              <a:ahLst/>
              <a:cxnLst/>
              <a:rect l="l" t="t" r="r" b="b"/>
              <a:pathLst>
                <a:path w="4648200" h="9525">
                  <a:moveTo>
                    <a:pt x="0" y="0"/>
                  </a:moveTo>
                  <a:lnTo>
                    <a:pt x="4648199" y="9525"/>
                  </a:lnTo>
                </a:path>
              </a:pathLst>
            </a:custGeom>
            <a:ln w="9525">
              <a:solidFill>
                <a:srgbClr val="1B2F5E"/>
              </a:solidFill>
            </a:ln>
          </p:spPr>
          <p:txBody>
            <a:bodyPr wrap="square" lIns="0" tIns="0" rIns="0" bIns="0" rtlCol="0"/>
            <a:lstStyle/>
            <a:p>
              <a:endParaRPr/>
            </a:p>
          </p:txBody>
        </p:sp>
        <p:sp>
          <p:nvSpPr>
            <p:cNvPr id="12" name="object 12"/>
            <p:cNvSpPr/>
            <p:nvPr/>
          </p:nvSpPr>
          <p:spPr>
            <a:xfrm>
              <a:off x="2349245" y="2332482"/>
              <a:ext cx="1697989" cy="546100"/>
            </a:xfrm>
            <a:custGeom>
              <a:avLst/>
              <a:gdLst/>
              <a:ahLst/>
              <a:cxnLst/>
              <a:rect l="l" t="t" r="r" b="b"/>
              <a:pathLst>
                <a:path w="1697989" h="546100">
                  <a:moveTo>
                    <a:pt x="1606804" y="0"/>
                  </a:moveTo>
                  <a:lnTo>
                    <a:pt x="90931" y="0"/>
                  </a:lnTo>
                  <a:lnTo>
                    <a:pt x="55560" y="7153"/>
                  </a:lnTo>
                  <a:lnTo>
                    <a:pt x="26654" y="26654"/>
                  </a:lnTo>
                  <a:lnTo>
                    <a:pt x="7153" y="55560"/>
                  </a:lnTo>
                  <a:lnTo>
                    <a:pt x="0" y="90931"/>
                  </a:lnTo>
                  <a:lnTo>
                    <a:pt x="0" y="454659"/>
                  </a:lnTo>
                  <a:lnTo>
                    <a:pt x="7153" y="490031"/>
                  </a:lnTo>
                  <a:lnTo>
                    <a:pt x="26654" y="518937"/>
                  </a:lnTo>
                  <a:lnTo>
                    <a:pt x="55560" y="538438"/>
                  </a:lnTo>
                  <a:lnTo>
                    <a:pt x="90931" y="545591"/>
                  </a:lnTo>
                  <a:lnTo>
                    <a:pt x="1606804" y="545591"/>
                  </a:lnTo>
                  <a:lnTo>
                    <a:pt x="1642175" y="538438"/>
                  </a:lnTo>
                  <a:lnTo>
                    <a:pt x="1671081" y="518937"/>
                  </a:lnTo>
                  <a:lnTo>
                    <a:pt x="1690582" y="490031"/>
                  </a:lnTo>
                  <a:lnTo>
                    <a:pt x="1697736" y="454659"/>
                  </a:lnTo>
                  <a:lnTo>
                    <a:pt x="1697736" y="90931"/>
                  </a:lnTo>
                  <a:lnTo>
                    <a:pt x="1690582" y="55560"/>
                  </a:lnTo>
                  <a:lnTo>
                    <a:pt x="1671081" y="26654"/>
                  </a:lnTo>
                  <a:lnTo>
                    <a:pt x="1642175" y="7153"/>
                  </a:lnTo>
                  <a:lnTo>
                    <a:pt x="1606804" y="0"/>
                  </a:lnTo>
                  <a:close/>
                </a:path>
              </a:pathLst>
            </a:custGeom>
            <a:solidFill>
              <a:srgbClr val="74AC6B"/>
            </a:solidFill>
          </p:spPr>
          <p:txBody>
            <a:bodyPr wrap="square" lIns="0" tIns="0" rIns="0" bIns="0" rtlCol="0"/>
            <a:lstStyle/>
            <a:p>
              <a:endParaRPr/>
            </a:p>
          </p:txBody>
        </p:sp>
        <p:sp>
          <p:nvSpPr>
            <p:cNvPr id="13" name="object 13"/>
            <p:cNvSpPr/>
            <p:nvPr/>
          </p:nvSpPr>
          <p:spPr>
            <a:xfrm>
              <a:off x="2349245" y="2332482"/>
              <a:ext cx="1697989" cy="546100"/>
            </a:xfrm>
            <a:custGeom>
              <a:avLst/>
              <a:gdLst/>
              <a:ahLst/>
              <a:cxnLst/>
              <a:rect l="l" t="t" r="r" b="b"/>
              <a:pathLst>
                <a:path w="1697989" h="546100">
                  <a:moveTo>
                    <a:pt x="0" y="90931"/>
                  </a:moveTo>
                  <a:lnTo>
                    <a:pt x="7153" y="55560"/>
                  </a:lnTo>
                  <a:lnTo>
                    <a:pt x="26654" y="26654"/>
                  </a:lnTo>
                  <a:lnTo>
                    <a:pt x="55560" y="7153"/>
                  </a:lnTo>
                  <a:lnTo>
                    <a:pt x="90931" y="0"/>
                  </a:lnTo>
                  <a:lnTo>
                    <a:pt x="1606804" y="0"/>
                  </a:lnTo>
                  <a:lnTo>
                    <a:pt x="1642175" y="7153"/>
                  </a:lnTo>
                  <a:lnTo>
                    <a:pt x="1671081" y="26654"/>
                  </a:lnTo>
                  <a:lnTo>
                    <a:pt x="1690582" y="55560"/>
                  </a:lnTo>
                  <a:lnTo>
                    <a:pt x="1697736" y="90931"/>
                  </a:lnTo>
                  <a:lnTo>
                    <a:pt x="1697736" y="454659"/>
                  </a:lnTo>
                  <a:lnTo>
                    <a:pt x="1690582" y="490031"/>
                  </a:lnTo>
                  <a:lnTo>
                    <a:pt x="1671081" y="518937"/>
                  </a:lnTo>
                  <a:lnTo>
                    <a:pt x="1642175" y="538438"/>
                  </a:lnTo>
                  <a:lnTo>
                    <a:pt x="1606804" y="545591"/>
                  </a:lnTo>
                  <a:lnTo>
                    <a:pt x="90931" y="545591"/>
                  </a:lnTo>
                  <a:lnTo>
                    <a:pt x="55560" y="538438"/>
                  </a:lnTo>
                  <a:lnTo>
                    <a:pt x="26654" y="518937"/>
                  </a:lnTo>
                  <a:lnTo>
                    <a:pt x="7153" y="490031"/>
                  </a:lnTo>
                  <a:lnTo>
                    <a:pt x="0" y="454659"/>
                  </a:lnTo>
                  <a:lnTo>
                    <a:pt x="0" y="90931"/>
                  </a:lnTo>
                  <a:close/>
                </a:path>
              </a:pathLst>
            </a:custGeom>
            <a:solidFill>
              <a:schemeClr val="accent5">
                <a:lumMod val="40000"/>
                <a:lumOff val="60000"/>
              </a:schemeClr>
            </a:solidFill>
            <a:ln w="25400">
              <a:solidFill>
                <a:srgbClr val="2867AD"/>
              </a:solidFill>
            </a:ln>
          </p:spPr>
          <p:txBody>
            <a:bodyPr wrap="square" lIns="0" tIns="0" rIns="0" bIns="0" rtlCol="0"/>
            <a:lstStyle/>
            <a:p>
              <a:endParaRPr/>
            </a:p>
          </p:txBody>
        </p:sp>
        <p:sp>
          <p:nvSpPr>
            <p:cNvPr id="14" name="object 14"/>
            <p:cNvSpPr/>
            <p:nvPr/>
          </p:nvSpPr>
          <p:spPr>
            <a:xfrm>
              <a:off x="4046219" y="4530852"/>
              <a:ext cx="5867400" cy="76200"/>
            </a:xfrm>
            <a:custGeom>
              <a:avLst/>
              <a:gdLst/>
              <a:ahLst/>
              <a:cxnLst/>
              <a:rect l="l" t="t" r="r" b="b"/>
              <a:pathLst>
                <a:path w="5867400" h="76200">
                  <a:moveTo>
                    <a:pt x="0" y="76200"/>
                  </a:moveTo>
                  <a:lnTo>
                    <a:pt x="5867400" y="0"/>
                  </a:lnTo>
                </a:path>
              </a:pathLst>
            </a:custGeom>
            <a:ln w="9525">
              <a:solidFill>
                <a:srgbClr val="1B2F5E"/>
              </a:solidFill>
            </a:ln>
          </p:spPr>
          <p:txBody>
            <a:bodyPr wrap="square" lIns="0" tIns="0" rIns="0" bIns="0" rtlCol="0"/>
            <a:lstStyle/>
            <a:p>
              <a:endParaRPr/>
            </a:p>
          </p:txBody>
        </p:sp>
        <p:sp>
          <p:nvSpPr>
            <p:cNvPr id="15" name="object 15"/>
            <p:cNvSpPr/>
            <p:nvPr/>
          </p:nvSpPr>
          <p:spPr>
            <a:xfrm>
              <a:off x="2349245" y="4296917"/>
              <a:ext cx="1697989" cy="546100"/>
            </a:xfrm>
            <a:custGeom>
              <a:avLst/>
              <a:gdLst/>
              <a:ahLst/>
              <a:cxnLst/>
              <a:rect l="l" t="t" r="r" b="b"/>
              <a:pathLst>
                <a:path w="1697989" h="546100">
                  <a:moveTo>
                    <a:pt x="1606804" y="0"/>
                  </a:moveTo>
                  <a:lnTo>
                    <a:pt x="90931" y="0"/>
                  </a:lnTo>
                  <a:lnTo>
                    <a:pt x="55560" y="7153"/>
                  </a:lnTo>
                  <a:lnTo>
                    <a:pt x="26654" y="26654"/>
                  </a:lnTo>
                  <a:lnTo>
                    <a:pt x="7153" y="55560"/>
                  </a:lnTo>
                  <a:lnTo>
                    <a:pt x="0" y="90931"/>
                  </a:lnTo>
                  <a:lnTo>
                    <a:pt x="0" y="454659"/>
                  </a:lnTo>
                  <a:lnTo>
                    <a:pt x="7153" y="490031"/>
                  </a:lnTo>
                  <a:lnTo>
                    <a:pt x="26654" y="518937"/>
                  </a:lnTo>
                  <a:lnTo>
                    <a:pt x="55560" y="538438"/>
                  </a:lnTo>
                  <a:lnTo>
                    <a:pt x="90931" y="545591"/>
                  </a:lnTo>
                  <a:lnTo>
                    <a:pt x="1606804" y="545591"/>
                  </a:lnTo>
                  <a:lnTo>
                    <a:pt x="1642175" y="538438"/>
                  </a:lnTo>
                  <a:lnTo>
                    <a:pt x="1671081" y="518937"/>
                  </a:lnTo>
                  <a:lnTo>
                    <a:pt x="1690582" y="490031"/>
                  </a:lnTo>
                  <a:lnTo>
                    <a:pt x="1697736" y="454659"/>
                  </a:lnTo>
                  <a:lnTo>
                    <a:pt x="1697736" y="90931"/>
                  </a:lnTo>
                  <a:lnTo>
                    <a:pt x="1690582" y="55560"/>
                  </a:lnTo>
                  <a:lnTo>
                    <a:pt x="1671081" y="26654"/>
                  </a:lnTo>
                  <a:lnTo>
                    <a:pt x="1642175" y="7153"/>
                  </a:lnTo>
                  <a:lnTo>
                    <a:pt x="1606804" y="0"/>
                  </a:lnTo>
                  <a:close/>
                </a:path>
              </a:pathLst>
            </a:custGeom>
            <a:solidFill>
              <a:srgbClr val="74AC6B"/>
            </a:solidFill>
          </p:spPr>
          <p:txBody>
            <a:bodyPr wrap="square" lIns="0" tIns="0" rIns="0" bIns="0" rtlCol="0"/>
            <a:lstStyle/>
            <a:p>
              <a:endParaRPr/>
            </a:p>
          </p:txBody>
        </p:sp>
        <p:sp>
          <p:nvSpPr>
            <p:cNvPr id="16" name="object 16"/>
            <p:cNvSpPr/>
            <p:nvPr/>
          </p:nvSpPr>
          <p:spPr>
            <a:xfrm>
              <a:off x="2349245" y="4296917"/>
              <a:ext cx="1697989" cy="563934"/>
            </a:xfrm>
            <a:custGeom>
              <a:avLst/>
              <a:gdLst/>
              <a:ahLst/>
              <a:cxnLst/>
              <a:rect l="l" t="t" r="r" b="b"/>
              <a:pathLst>
                <a:path w="1697989" h="546100">
                  <a:moveTo>
                    <a:pt x="0" y="90931"/>
                  </a:moveTo>
                  <a:lnTo>
                    <a:pt x="7153" y="55560"/>
                  </a:lnTo>
                  <a:lnTo>
                    <a:pt x="26654" y="26654"/>
                  </a:lnTo>
                  <a:lnTo>
                    <a:pt x="55560" y="7153"/>
                  </a:lnTo>
                  <a:lnTo>
                    <a:pt x="90931" y="0"/>
                  </a:lnTo>
                  <a:lnTo>
                    <a:pt x="1606804" y="0"/>
                  </a:lnTo>
                  <a:lnTo>
                    <a:pt x="1642175" y="7153"/>
                  </a:lnTo>
                  <a:lnTo>
                    <a:pt x="1671081" y="26654"/>
                  </a:lnTo>
                  <a:lnTo>
                    <a:pt x="1690582" y="55560"/>
                  </a:lnTo>
                  <a:lnTo>
                    <a:pt x="1697736" y="90931"/>
                  </a:lnTo>
                  <a:lnTo>
                    <a:pt x="1697736" y="454659"/>
                  </a:lnTo>
                  <a:lnTo>
                    <a:pt x="1690582" y="490031"/>
                  </a:lnTo>
                  <a:lnTo>
                    <a:pt x="1671081" y="518937"/>
                  </a:lnTo>
                  <a:lnTo>
                    <a:pt x="1642175" y="538438"/>
                  </a:lnTo>
                  <a:lnTo>
                    <a:pt x="1606804" y="545591"/>
                  </a:lnTo>
                  <a:lnTo>
                    <a:pt x="90931" y="545591"/>
                  </a:lnTo>
                  <a:lnTo>
                    <a:pt x="55560" y="538438"/>
                  </a:lnTo>
                  <a:lnTo>
                    <a:pt x="26654" y="518937"/>
                  </a:lnTo>
                  <a:lnTo>
                    <a:pt x="7153" y="490031"/>
                  </a:lnTo>
                  <a:lnTo>
                    <a:pt x="0" y="454659"/>
                  </a:lnTo>
                  <a:lnTo>
                    <a:pt x="0" y="90931"/>
                  </a:lnTo>
                  <a:close/>
                </a:path>
              </a:pathLst>
            </a:custGeom>
            <a:solidFill>
              <a:schemeClr val="accent5">
                <a:lumMod val="40000"/>
                <a:lumOff val="60000"/>
              </a:schemeClr>
            </a:solidFill>
            <a:ln w="25400">
              <a:solidFill>
                <a:srgbClr val="2867AD"/>
              </a:solidFill>
            </a:ln>
          </p:spPr>
          <p:txBody>
            <a:bodyPr wrap="square" lIns="0" tIns="0" rIns="0" bIns="0" rtlCol="0"/>
            <a:lstStyle/>
            <a:p>
              <a:endParaRPr/>
            </a:p>
          </p:txBody>
        </p:sp>
      </p:grpSp>
      <p:sp>
        <p:nvSpPr>
          <p:cNvPr id="17" name="object 17"/>
          <p:cNvSpPr txBox="1"/>
          <p:nvPr/>
        </p:nvSpPr>
        <p:spPr>
          <a:xfrm>
            <a:off x="2378786" y="4288459"/>
            <a:ext cx="1496695" cy="587277"/>
          </a:xfrm>
          <a:prstGeom prst="rect">
            <a:avLst/>
          </a:prstGeom>
        </p:spPr>
        <p:txBody>
          <a:bodyPr vert="horz" wrap="square" lIns="0" tIns="29845" rIns="0" bIns="0" rtlCol="0">
            <a:spAutoFit/>
          </a:bodyPr>
          <a:lstStyle/>
          <a:p>
            <a:pPr marL="598805" marR="5080" indent="-450215">
              <a:lnSpc>
                <a:spcPct val="101099"/>
              </a:lnSpc>
              <a:spcBef>
                <a:spcPts val="229"/>
              </a:spcBef>
            </a:pPr>
            <a:r>
              <a:rPr sz="1850" spc="-10" dirty="0">
                <a:latin typeface="Arial"/>
                <a:cs typeface="Arial"/>
              </a:rPr>
              <a:t>Neoadjuvant </a:t>
            </a:r>
            <a:r>
              <a:rPr lang="en-US" sz="1850" spc="-25" dirty="0">
                <a:latin typeface="Arial"/>
                <a:cs typeface="Arial"/>
              </a:rPr>
              <a:t>a</a:t>
            </a:r>
            <a:r>
              <a:rPr sz="1850" spc="-25" dirty="0">
                <a:latin typeface="Arial"/>
                <a:cs typeface="Arial"/>
              </a:rPr>
              <a:t>rm</a:t>
            </a:r>
            <a:endParaRPr sz="1850" dirty="0">
              <a:latin typeface="Arial"/>
              <a:cs typeface="Arial"/>
            </a:endParaRPr>
          </a:p>
        </p:txBody>
      </p:sp>
      <p:grpSp>
        <p:nvGrpSpPr>
          <p:cNvPr id="18" name="object 18"/>
          <p:cNvGrpSpPr/>
          <p:nvPr/>
        </p:nvGrpSpPr>
        <p:grpSpPr>
          <a:xfrm>
            <a:off x="4290314" y="2319782"/>
            <a:ext cx="1724660" cy="571500"/>
            <a:chOff x="4290314" y="2319782"/>
            <a:chExt cx="1724660" cy="571500"/>
          </a:xfrm>
          <a:solidFill>
            <a:schemeClr val="accent1">
              <a:lumMod val="40000"/>
              <a:lumOff val="60000"/>
            </a:schemeClr>
          </a:solidFill>
        </p:grpSpPr>
        <p:sp>
          <p:nvSpPr>
            <p:cNvPr id="19" name="object 19"/>
            <p:cNvSpPr/>
            <p:nvPr/>
          </p:nvSpPr>
          <p:spPr>
            <a:xfrm>
              <a:off x="4303014" y="2332482"/>
              <a:ext cx="1699260" cy="546100"/>
            </a:xfrm>
            <a:custGeom>
              <a:avLst/>
              <a:gdLst/>
              <a:ahLst/>
              <a:cxnLst/>
              <a:rect l="l" t="t" r="r" b="b"/>
              <a:pathLst>
                <a:path w="1699260" h="546100">
                  <a:moveTo>
                    <a:pt x="1608327" y="0"/>
                  </a:moveTo>
                  <a:lnTo>
                    <a:pt x="90932" y="0"/>
                  </a:lnTo>
                  <a:lnTo>
                    <a:pt x="55560" y="7153"/>
                  </a:lnTo>
                  <a:lnTo>
                    <a:pt x="26654" y="26654"/>
                  </a:lnTo>
                  <a:lnTo>
                    <a:pt x="7153" y="55560"/>
                  </a:lnTo>
                  <a:lnTo>
                    <a:pt x="0" y="90931"/>
                  </a:lnTo>
                  <a:lnTo>
                    <a:pt x="0" y="454659"/>
                  </a:lnTo>
                  <a:lnTo>
                    <a:pt x="7153" y="490031"/>
                  </a:lnTo>
                  <a:lnTo>
                    <a:pt x="26654" y="518937"/>
                  </a:lnTo>
                  <a:lnTo>
                    <a:pt x="55560" y="538438"/>
                  </a:lnTo>
                  <a:lnTo>
                    <a:pt x="90932" y="545591"/>
                  </a:lnTo>
                  <a:lnTo>
                    <a:pt x="1608327" y="545591"/>
                  </a:lnTo>
                  <a:lnTo>
                    <a:pt x="1643699" y="538438"/>
                  </a:lnTo>
                  <a:lnTo>
                    <a:pt x="1672605" y="518937"/>
                  </a:lnTo>
                  <a:lnTo>
                    <a:pt x="1692106" y="490031"/>
                  </a:lnTo>
                  <a:lnTo>
                    <a:pt x="1699260" y="454659"/>
                  </a:lnTo>
                  <a:lnTo>
                    <a:pt x="1699260" y="90931"/>
                  </a:lnTo>
                  <a:lnTo>
                    <a:pt x="1692106" y="55560"/>
                  </a:lnTo>
                  <a:lnTo>
                    <a:pt x="1672605" y="26654"/>
                  </a:lnTo>
                  <a:lnTo>
                    <a:pt x="1643699" y="7153"/>
                  </a:lnTo>
                  <a:lnTo>
                    <a:pt x="1608327" y="0"/>
                  </a:lnTo>
                  <a:close/>
                </a:path>
              </a:pathLst>
            </a:custGeom>
            <a:grpFill/>
          </p:spPr>
          <p:txBody>
            <a:bodyPr wrap="square" lIns="0" tIns="0" rIns="0" bIns="0" rtlCol="0"/>
            <a:lstStyle/>
            <a:p>
              <a:endParaRPr/>
            </a:p>
          </p:txBody>
        </p:sp>
        <p:sp>
          <p:nvSpPr>
            <p:cNvPr id="20" name="object 20"/>
            <p:cNvSpPr/>
            <p:nvPr/>
          </p:nvSpPr>
          <p:spPr>
            <a:xfrm>
              <a:off x="4303014" y="2332482"/>
              <a:ext cx="1699260" cy="546100"/>
            </a:xfrm>
            <a:custGeom>
              <a:avLst/>
              <a:gdLst/>
              <a:ahLst/>
              <a:cxnLst/>
              <a:rect l="l" t="t" r="r" b="b"/>
              <a:pathLst>
                <a:path w="1699260" h="546100">
                  <a:moveTo>
                    <a:pt x="0" y="90931"/>
                  </a:moveTo>
                  <a:lnTo>
                    <a:pt x="7153" y="55560"/>
                  </a:lnTo>
                  <a:lnTo>
                    <a:pt x="26654" y="26654"/>
                  </a:lnTo>
                  <a:lnTo>
                    <a:pt x="55560" y="7153"/>
                  </a:lnTo>
                  <a:lnTo>
                    <a:pt x="90932" y="0"/>
                  </a:lnTo>
                  <a:lnTo>
                    <a:pt x="1608327" y="0"/>
                  </a:lnTo>
                  <a:lnTo>
                    <a:pt x="1643699" y="7153"/>
                  </a:lnTo>
                  <a:lnTo>
                    <a:pt x="1672605" y="26654"/>
                  </a:lnTo>
                  <a:lnTo>
                    <a:pt x="1692106" y="55560"/>
                  </a:lnTo>
                  <a:lnTo>
                    <a:pt x="1699260" y="90931"/>
                  </a:lnTo>
                  <a:lnTo>
                    <a:pt x="1699260" y="454659"/>
                  </a:lnTo>
                  <a:lnTo>
                    <a:pt x="1692106" y="490031"/>
                  </a:lnTo>
                  <a:lnTo>
                    <a:pt x="1672605" y="518937"/>
                  </a:lnTo>
                  <a:lnTo>
                    <a:pt x="1643699" y="538438"/>
                  </a:lnTo>
                  <a:lnTo>
                    <a:pt x="1608327" y="545591"/>
                  </a:lnTo>
                  <a:lnTo>
                    <a:pt x="90932" y="545591"/>
                  </a:lnTo>
                  <a:lnTo>
                    <a:pt x="55560" y="538438"/>
                  </a:lnTo>
                  <a:lnTo>
                    <a:pt x="26654" y="518937"/>
                  </a:lnTo>
                  <a:lnTo>
                    <a:pt x="7153" y="490031"/>
                  </a:lnTo>
                  <a:lnTo>
                    <a:pt x="0" y="454659"/>
                  </a:lnTo>
                  <a:lnTo>
                    <a:pt x="0" y="90931"/>
                  </a:lnTo>
                  <a:close/>
                </a:path>
              </a:pathLst>
            </a:custGeom>
            <a:grpFill/>
            <a:ln w="25400">
              <a:solidFill>
                <a:srgbClr val="2867AD"/>
              </a:solidFill>
            </a:ln>
          </p:spPr>
          <p:txBody>
            <a:bodyPr wrap="square" lIns="0" tIns="0" rIns="0" bIns="0" rtlCol="0"/>
            <a:lstStyle/>
            <a:p>
              <a:endParaRPr/>
            </a:p>
          </p:txBody>
        </p:sp>
      </p:grpSp>
      <p:sp>
        <p:nvSpPr>
          <p:cNvPr id="21" name="object 21"/>
          <p:cNvSpPr txBox="1"/>
          <p:nvPr/>
        </p:nvSpPr>
        <p:spPr>
          <a:xfrm>
            <a:off x="2472308" y="2442717"/>
            <a:ext cx="3108325" cy="311150"/>
          </a:xfrm>
          <a:prstGeom prst="rect">
            <a:avLst/>
          </a:prstGeom>
        </p:spPr>
        <p:txBody>
          <a:bodyPr vert="horz" wrap="square" lIns="0" tIns="15240" rIns="0" bIns="0" rtlCol="0">
            <a:spAutoFit/>
          </a:bodyPr>
          <a:lstStyle/>
          <a:p>
            <a:pPr marL="12700">
              <a:lnSpc>
                <a:spcPct val="100000"/>
              </a:lnSpc>
              <a:spcBef>
                <a:spcPts val="120"/>
              </a:spcBef>
              <a:tabLst>
                <a:tab pos="2262505" algn="l"/>
              </a:tabLst>
            </a:pPr>
            <a:r>
              <a:rPr sz="1850" dirty="0">
                <a:latin typeface="Arial"/>
                <a:cs typeface="Arial"/>
              </a:rPr>
              <a:t>Adjuvant</a:t>
            </a:r>
            <a:r>
              <a:rPr sz="1850" spc="25" dirty="0">
                <a:latin typeface="Arial"/>
                <a:cs typeface="Arial"/>
              </a:rPr>
              <a:t> </a:t>
            </a:r>
            <a:r>
              <a:rPr lang="en-US" sz="1850" spc="-25" dirty="0">
                <a:latin typeface="Arial"/>
                <a:cs typeface="Arial"/>
              </a:rPr>
              <a:t>a</a:t>
            </a:r>
            <a:r>
              <a:rPr sz="1850" spc="-25" dirty="0">
                <a:latin typeface="Arial"/>
                <a:cs typeface="Arial"/>
              </a:rPr>
              <a:t>rm</a:t>
            </a:r>
            <a:r>
              <a:rPr sz="1850" dirty="0">
                <a:latin typeface="Arial"/>
                <a:cs typeface="Arial"/>
              </a:rPr>
              <a:t>	</a:t>
            </a:r>
            <a:r>
              <a:rPr sz="1850" spc="-10" dirty="0">
                <a:latin typeface="Arial"/>
                <a:cs typeface="Arial"/>
              </a:rPr>
              <a:t>Surgery</a:t>
            </a:r>
            <a:endParaRPr sz="1850" dirty="0">
              <a:latin typeface="Arial"/>
              <a:cs typeface="Arial"/>
            </a:endParaRPr>
          </a:p>
        </p:txBody>
      </p:sp>
      <p:grpSp>
        <p:nvGrpSpPr>
          <p:cNvPr id="22" name="object 22"/>
          <p:cNvGrpSpPr/>
          <p:nvPr/>
        </p:nvGrpSpPr>
        <p:grpSpPr>
          <a:xfrm>
            <a:off x="6986269" y="4294885"/>
            <a:ext cx="1723389" cy="571500"/>
            <a:chOff x="6986269" y="4294885"/>
            <a:chExt cx="1723389" cy="571500"/>
          </a:xfrm>
          <a:solidFill>
            <a:schemeClr val="accent1">
              <a:lumMod val="40000"/>
              <a:lumOff val="60000"/>
            </a:schemeClr>
          </a:solidFill>
        </p:grpSpPr>
        <p:sp>
          <p:nvSpPr>
            <p:cNvPr id="23" name="object 23"/>
            <p:cNvSpPr/>
            <p:nvPr/>
          </p:nvSpPr>
          <p:spPr>
            <a:xfrm>
              <a:off x="6998969" y="4307585"/>
              <a:ext cx="1697989" cy="546100"/>
            </a:xfrm>
            <a:custGeom>
              <a:avLst/>
              <a:gdLst/>
              <a:ahLst/>
              <a:cxnLst/>
              <a:rect l="l" t="t" r="r" b="b"/>
              <a:pathLst>
                <a:path w="1697990" h="546100">
                  <a:moveTo>
                    <a:pt x="1606803" y="0"/>
                  </a:moveTo>
                  <a:lnTo>
                    <a:pt x="90931" y="0"/>
                  </a:lnTo>
                  <a:lnTo>
                    <a:pt x="55560" y="7153"/>
                  </a:lnTo>
                  <a:lnTo>
                    <a:pt x="26654" y="26654"/>
                  </a:lnTo>
                  <a:lnTo>
                    <a:pt x="7153" y="55560"/>
                  </a:lnTo>
                  <a:lnTo>
                    <a:pt x="0" y="90931"/>
                  </a:lnTo>
                  <a:lnTo>
                    <a:pt x="0" y="454659"/>
                  </a:lnTo>
                  <a:lnTo>
                    <a:pt x="7153" y="490031"/>
                  </a:lnTo>
                  <a:lnTo>
                    <a:pt x="26654" y="518937"/>
                  </a:lnTo>
                  <a:lnTo>
                    <a:pt x="55560" y="538438"/>
                  </a:lnTo>
                  <a:lnTo>
                    <a:pt x="90931" y="545591"/>
                  </a:lnTo>
                  <a:lnTo>
                    <a:pt x="1606803" y="545591"/>
                  </a:lnTo>
                  <a:lnTo>
                    <a:pt x="1642175" y="538438"/>
                  </a:lnTo>
                  <a:lnTo>
                    <a:pt x="1671081" y="518937"/>
                  </a:lnTo>
                  <a:lnTo>
                    <a:pt x="1690582" y="490031"/>
                  </a:lnTo>
                  <a:lnTo>
                    <a:pt x="1697735" y="454659"/>
                  </a:lnTo>
                  <a:lnTo>
                    <a:pt x="1697735" y="90931"/>
                  </a:lnTo>
                  <a:lnTo>
                    <a:pt x="1690582" y="55560"/>
                  </a:lnTo>
                  <a:lnTo>
                    <a:pt x="1671081" y="26654"/>
                  </a:lnTo>
                  <a:lnTo>
                    <a:pt x="1642175" y="7153"/>
                  </a:lnTo>
                  <a:lnTo>
                    <a:pt x="1606803" y="0"/>
                  </a:lnTo>
                  <a:close/>
                </a:path>
              </a:pathLst>
            </a:custGeom>
            <a:grpFill/>
          </p:spPr>
          <p:txBody>
            <a:bodyPr wrap="square" lIns="0" tIns="0" rIns="0" bIns="0" rtlCol="0"/>
            <a:lstStyle/>
            <a:p>
              <a:endParaRPr/>
            </a:p>
          </p:txBody>
        </p:sp>
        <p:sp>
          <p:nvSpPr>
            <p:cNvPr id="24" name="object 24"/>
            <p:cNvSpPr/>
            <p:nvPr/>
          </p:nvSpPr>
          <p:spPr>
            <a:xfrm>
              <a:off x="6998969" y="4307585"/>
              <a:ext cx="1697989" cy="546100"/>
            </a:xfrm>
            <a:custGeom>
              <a:avLst/>
              <a:gdLst/>
              <a:ahLst/>
              <a:cxnLst/>
              <a:rect l="l" t="t" r="r" b="b"/>
              <a:pathLst>
                <a:path w="1697990" h="546100">
                  <a:moveTo>
                    <a:pt x="0" y="90931"/>
                  </a:moveTo>
                  <a:lnTo>
                    <a:pt x="7153" y="55560"/>
                  </a:lnTo>
                  <a:lnTo>
                    <a:pt x="26654" y="26654"/>
                  </a:lnTo>
                  <a:lnTo>
                    <a:pt x="55560" y="7153"/>
                  </a:lnTo>
                  <a:lnTo>
                    <a:pt x="90931" y="0"/>
                  </a:lnTo>
                  <a:lnTo>
                    <a:pt x="1606803" y="0"/>
                  </a:lnTo>
                  <a:lnTo>
                    <a:pt x="1642175" y="7153"/>
                  </a:lnTo>
                  <a:lnTo>
                    <a:pt x="1671081" y="26654"/>
                  </a:lnTo>
                  <a:lnTo>
                    <a:pt x="1690582" y="55560"/>
                  </a:lnTo>
                  <a:lnTo>
                    <a:pt x="1697735" y="90931"/>
                  </a:lnTo>
                  <a:lnTo>
                    <a:pt x="1697735" y="454659"/>
                  </a:lnTo>
                  <a:lnTo>
                    <a:pt x="1690582" y="490031"/>
                  </a:lnTo>
                  <a:lnTo>
                    <a:pt x="1671081" y="518937"/>
                  </a:lnTo>
                  <a:lnTo>
                    <a:pt x="1642175" y="538438"/>
                  </a:lnTo>
                  <a:lnTo>
                    <a:pt x="1606803" y="545591"/>
                  </a:lnTo>
                  <a:lnTo>
                    <a:pt x="90931" y="545591"/>
                  </a:lnTo>
                  <a:lnTo>
                    <a:pt x="55560" y="538438"/>
                  </a:lnTo>
                  <a:lnTo>
                    <a:pt x="26654" y="518937"/>
                  </a:lnTo>
                  <a:lnTo>
                    <a:pt x="7153" y="490031"/>
                  </a:lnTo>
                  <a:lnTo>
                    <a:pt x="0" y="454659"/>
                  </a:lnTo>
                  <a:lnTo>
                    <a:pt x="0" y="90931"/>
                  </a:lnTo>
                  <a:close/>
                </a:path>
              </a:pathLst>
            </a:custGeom>
            <a:grpFill/>
            <a:ln w="25400">
              <a:solidFill>
                <a:srgbClr val="2867AD"/>
              </a:solidFill>
            </a:ln>
          </p:spPr>
          <p:txBody>
            <a:bodyPr wrap="square" lIns="0" tIns="0" rIns="0" bIns="0" rtlCol="0"/>
            <a:lstStyle/>
            <a:p>
              <a:endParaRPr/>
            </a:p>
          </p:txBody>
        </p:sp>
      </p:grpSp>
      <p:sp>
        <p:nvSpPr>
          <p:cNvPr id="25" name="object 25"/>
          <p:cNvSpPr txBox="1"/>
          <p:nvPr/>
        </p:nvSpPr>
        <p:spPr>
          <a:xfrm>
            <a:off x="7418323" y="4418203"/>
            <a:ext cx="858519"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Arial"/>
                <a:cs typeface="Arial"/>
              </a:rPr>
              <a:t>Surgery</a:t>
            </a:r>
            <a:endParaRPr sz="1850">
              <a:latin typeface="Arial"/>
              <a:cs typeface="Arial"/>
            </a:endParaRPr>
          </a:p>
        </p:txBody>
      </p:sp>
      <p:grpSp>
        <p:nvGrpSpPr>
          <p:cNvPr id="26" name="object 26"/>
          <p:cNvGrpSpPr/>
          <p:nvPr/>
        </p:nvGrpSpPr>
        <p:grpSpPr>
          <a:xfrm>
            <a:off x="6273038" y="2171954"/>
            <a:ext cx="3350895" cy="938530"/>
            <a:chOff x="6273038" y="2171954"/>
            <a:chExt cx="3350895" cy="938530"/>
          </a:xfrm>
          <a:solidFill>
            <a:schemeClr val="accent4">
              <a:lumMod val="20000"/>
              <a:lumOff val="80000"/>
            </a:schemeClr>
          </a:solidFill>
        </p:grpSpPr>
        <p:sp>
          <p:nvSpPr>
            <p:cNvPr id="27" name="object 27"/>
            <p:cNvSpPr/>
            <p:nvPr/>
          </p:nvSpPr>
          <p:spPr>
            <a:xfrm>
              <a:off x="6285738" y="2184654"/>
              <a:ext cx="3325495" cy="913130"/>
            </a:xfrm>
            <a:custGeom>
              <a:avLst/>
              <a:gdLst/>
              <a:ahLst/>
              <a:cxnLst/>
              <a:rect l="l" t="t" r="r" b="b"/>
              <a:pathLst>
                <a:path w="3325495" h="913130">
                  <a:moveTo>
                    <a:pt x="3173221" y="0"/>
                  </a:moveTo>
                  <a:lnTo>
                    <a:pt x="152146" y="0"/>
                  </a:lnTo>
                  <a:lnTo>
                    <a:pt x="104038" y="7752"/>
                  </a:lnTo>
                  <a:lnTo>
                    <a:pt x="62270" y="29342"/>
                  </a:lnTo>
                  <a:lnTo>
                    <a:pt x="29342" y="62270"/>
                  </a:lnTo>
                  <a:lnTo>
                    <a:pt x="7752" y="104038"/>
                  </a:lnTo>
                  <a:lnTo>
                    <a:pt x="0" y="152146"/>
                  </a:lnTo>
                  <a:lnTo>
                    <a:pt x="0" y="760730"/>
                  </a:lnTo>
                  <a:lnTo>
                    <a:pt x="7752" y="808837"/>
                  </a:lnTo>
                  <a:lnTo>
                    <a:pt x="29342" y="850605"/>
                  </a:lnTo>
                  <a:lnTo>
                    <a:pt x="62270" y="883533"/>
                  </a:lnTo>
                  <a:lnTo>
                    <a:pt x="104038" y="905123"/>
                  </a:lnTo>
                  <a:lnTo>
                    <a:pt x="152146" y="912876"/>
                  </a:lnTo>
                  <a:lnTo>
                    <a:pt x="3173221" y="912876"/>
                  </a:lnTo>
                  <a:lnTo>
                    <a:pt x="3221329" y="905123"/>
                  </a:lnTo>
                  <a:lnTo>
                    <a:pt x="3263097" y="883533"/>
                  </a:lnTo>
                  <a:lnTo>
                    <a:pt x="3296025" y="850605"/>
                  </a:lnTo>
                  <a:lnTo>
                    <a:pt x="3317615" y="808837"/>
                  </a:lnTo>
                  <a:lnTo>
                    <a:pt x="3325367" y="760730"/>
                  </a:lnTo>
                  <a:lnTo>
                    <a:pt x="3325367" y="152146"/>
                  </a:lnTo>
                  <a:lnTo>
                    <a:pt x="3317615" y="104038"/>
                  </a:lnTo>
                  <a:lnTo>
                    <a:pt x="3296025" y="62270"/>
                  </a:lnTo>
                  <a:lnTo>
                    <a:pt x="3263097" y="29342"/>
                  </a:lnTo>
                  <a:lnTo>
                    <a:pt x="3221329" y="7752"/>
                  </a:lnTo>
                  <a:lnTo>
                    <a:pt x="3173221" y="0"/>
                  </a:lnTo>
                  <a:close/>
                </a:path>
              </a:pathLst>
            </a:custGeom>
            <a:grpFill/>
          </p:spPr>
          <p:txBody>
            <a:bodyPr wrap="square" lIns="0" tIns="0" rIns="0" bIns="0" rtlCol="0"/>
            <a:lstStyle/>
            <a:p>
              <a:endParaRPr/>
            </a:p>
          </p:txBody>
        </p:sp>
        <p:sp>
          <p:nvSpPr>
            <p:cNvPr id="28" name="object 28"/>
            <p:cNvSpPr/>
            <p:nvPr/>
          </p:nvSpPr>
          <p:spPr>
            <a:xfrm>
              <a:off x="6285738" y="2184654"/>
              <a:ext cx="3325495" cy="913130"/>
            </a:xfrm>
            <a:custGeom>
              <a:avLst/>
              <a:gdLst/>
              <a:ahLst/>
              <a:cxnLst/>
              <a:rect l="l" t="t" r="r" b="b"/>
              <a:pathLst>
                <a:path w="3325495" h="913130">
                  <a:moveTo>
                    <a:pt x="0" y="152146"/>
                  </a:moveTo>
                  <a:lnTo>
                    <a:pt x="7752" y="104038"/>
                  </a:lnTo>
                  <a:lnTo>
                    <a:pt x="29342" y="62270"/>
                  </a:lnTo>
                  <a:lnTo>
                    <a:pt x="62270" y="29342"/>
                  </a:lnTo>
                  <a:lnTo>
                    <a:pt x="104038" y="7752"/>
                  </a:lnTo>
                  <a:lnTo>
                    <a:pt x="152146" y="0"/>
                  </a:lnTo>
                  <a:lnTo>
                    <a:pt x="3173221" y="0"/>
                  </a:lnTo>
                  <a:lnTo>
                    <a:pt x="3221329" y="7752"/>
                  </a:lnTo>
                  <a:lnTo>
                    <a:pt x="3263097" y="29342"/>
                  </a:lnTo>
                  <a:lnTo>
                    <a:pt x="3296025" y="62270"/>
                  </a:lnTo>
                  <a:lnTo>
                    <a:pt x="3317615" y="104038"/>
                  </a:lnTo>
                  <a:lnTo>
                    <a:pt x="3325367" y="152146"/>
                  </a:lnTo>
                  <a:lnTo>
                    <a:pt x="3325367" y="760730"/>
                  </a:lnTo>
                  <a:lnTo>
                    <a:pt x="3317615" y="808837"/>
                  </a:lnTo>
                  <a:lnTo>
                    <a:pt x="3296025" y="850605"/>
                  </a:lnTo>
                  <a:lnTo>
                    <a:pt x="3263097" y="883533"/>
                  </a:lnTo>
                  <a:lnTo>
                    <a:pt x="3221329" y="905123"/>
                  </a:lnTo>
                  <a:lnTo>
                    <a:pt x="3173221" y="912876"/>
                  </a:lnTo>
                  <a:lnTo>
                    <a:pt x="152146" y="912876"/>
                  </a:lnTo>
                  <a:lnTo>
                    <a:pt x="104038" y="905123"/>
                  </a:lnTo>
                  <a:lnTo>
                    <a:pt x="62270" y="883533"/>
                  </a:lnTo>
                  <a:lnTo>
                    <a:pt x="29342" y="850605"/>
                  </a:lnTo>
                  <a:lnTo>
                    <a:pt x="7752" y="808837"/>
                  </a:lnTo>
                  <a:lnTo>
                    <a:pt x="0" y="760730"/>
                  </a:lnTo>
                  <a:lnTo>
                    <a:pt x="0" y="152146"/>
                  </a:lnTo>
                  <a:close/>
                </a:path>
              </a:pathLst>
            </a:custGeom>
            <a:grpFill/>
            <a:ln w="25400">
              <a:solidFill>
                <a:srgbClr val="2867AD"/>
              </a:solidFill>
            </a:ln>
          </p:spPr>
          <p:txBody>
            <a:bodyPr wrap="square" lIns="0" tIns="0" rIns="0" bIns="0" rtlCol="0"/>
            <a:lstStyle/>
            <a:p>
              <a:endParaRPr/>
            </a:p>
          </p:txBody>
        </p:sp>
      </p:grpSp>
      <p:sp>
        <p:nvSpPr>
          <p:cNvPr id="29" name="object 29"/>
          <p:cNvSpPr txBox="1"/>
          <p:nvPr/>
        </p:nvSpPr>
        <p:spPr>
          <a:xfrm>
            <a:off x="6596633" y="2336672"/>
            <a:ext cx="2703830" cy="311150"/>
          </a:xfrm>
          <a:prstGeom prst="rect">
            <a:avLst/>
          </a:prstGeom>
        </p:spPr>
        <p:txBody>
          <a:bodyPr vert="horz" wrap="square" lIns="0" tIns="15240" rIns="0" bIns="0" rtlCol="0">
            <a:spAutoFit/>
          </a:bodyPr>
          <a:lstStyle/>
          <a:p>
            <a:pPr marL="12700">
              <a:lnSpc>
                <a:spcPct val="100000"/>
              </a:lnSpc>
              <a:spcBef>
                <a:spcPts val="120"/>
              </a:spcBef>
            </a:pPr>
            <a:r>
              <a:rPr sz="1850" dirty="0">
                <a:latin typeface="Arial"/>
                <a:cs typeface="Arial"/>
              </a:rPr>
              <a:t>18</a:t>
            </a:r>
            <a:r>
              <a:rPr sz="1850" spc="20" dirty="0">
                <a:latin typeface="Arial"/>
                <a:cs typeface="Arial"/>
              </a:rPr>
              <a:t> </a:t>
            </a:r>
            <a:r>
              <a:rPr sz="1850" dirty="0">
                <a:latin typeface="Arial"/>
                <a:cs typeface="Arial"/>
              </a:rPr>
              <a:t>cycles</a:t>
            </a:r>
            <a:r>
              <a:rPr sz="1850" spc="35" dirty="0">
                <a:latin typeface="Arial"/>
                <a:cs typeface="Arial"/>
              </a:rPr>
              <a:t> </a:t>
            </a:r>
            <a:r>
              <a:rPr sz="1850" spc="-10" dirty="0">
                <a:latin typeface="Arial"/>
                <a:cs typeface="Arial"/>
              </a:rPr>
              <a:t>pembrolizumab</a:t>
            </a:r>
            <a:endParaRPr sz="1850">
              <a:latin typeface="Arial"/>
              <a:cs typeface="Arial"/>
            </a:endParaRPr>
          </a:p>
        </p:txBody>
      </p:sp>
      <p:sp>
        <p:nvSpPr>
          <p:cNvPr id="30" name="object 30"/>
          <p:cNvSpPr txBox="1"/>
          <p:nvPr/>
        </p:nvSpPr>
        <p:spPr>
          <a:xfrm>
            <a:off x="7055357" y="2621660"/>
            <a:ext cx="1783714" cy="311150"/>
          </a:xfrm>
          <a:prstGeom prst="rect">
            <a:avLst/>
          </a:prstGeom>
        </p:spPr>
        <p:txBody>
          <a:bodyPr vert="horz" wrap="square" lIns="0" tIns="15240" rIns="0" bIns="0" rtlCol="0">
            <a:spAutoFit/>
          </a:bodyPr>
          <a:lstStyle/>
          <a:p>
            <a:pPr marL="12700">
              <a:lnSpc>
                <a:spcPct val="100000"/>
              </a:lnSpc>
              <a:spcBef>
                <a:spcPts val="120"/>
              </a:spcBef>
            </a:pPr>
            <a:r>
              <a:rPr sz="1850" dirty="0">
                <a:latin typeface="Arial"/>
                <a:cs typeface="Arial"/>
              </a:rPr>
              <a:t>200 mg IV</a:t>
            </a:r>
            <a:r>
              <a:rPr sz="1850" spc="20" dirty="0">
                <a:latin typeface="Arial"/>
                <a:cs typeface="Arial"/>
              </a:rPr>
              <a:t> </a:t>
            </a:r>
            <a:r>
              <a:rPr sz="1850" dirty="0">
                <a:latin typeface="Arial"/>
                <a:cs typeface="Arial"/>
              </a:rPr>
              <a:t>q3</a:t>
            </a:r>
            <a:r>
              <a:rPr sz="1850" spc="15" dirty="0">
                <a:latin typeface="Arial"/>
                <a:cs typeface="Arial"/>
              </a:rPr>
              <a:t> </a:t>
            </a:r>
            <a:r>
              <a:rPr sz="1850" spc="-25" dirty="0">
                <a:latin typeface="Arial"/>
                <a:cs typeface="Arial"/>
              </a:rPr>
              <a:t>wk</a:t>
            </a:r>
            <a:endParaRPr sz="1850">
              <a:latin typeface="Arial"/>
              <a:cs typeface="Arial"/>
            </a:endParaRPr>
          </a:p>
        </p:txBody>
      </p:sp>
      <p:grpSp>
        <p:nvGrpSpPr>
          <p:cNvPr id="31" name="object 31"/>
          <p:cNvGrpSpPr/>
          <p:nvPr/>
        </p:nvGrpSpPr>
        <p:grpSpPr>
          <a:xfrm>
            <a:off x="4288790" y="4026661"/>
            <a:ext cx="2272030" cy="977900"/>
            <a:chOff x="4288790" y="4026661"/>
            <a:chExt cx="2272030" cy="977900"/>
          </a:xfrm>
          <a:solidFill>
            <a:schemeClr val="accent4">
              <a:lumMod val="20000"/>
              <a:lumOff val="80000"/>
            </a:schemeClr>
          </a:solidFill>
        </p:grpSpPr>
        <p:sp>
          <p:nvSpPr>
            <p:cNvPr id="32" name="object 32"/>
            <p:cNvSpPr/>
            <p:nvPr/>
          </p:nvSpPr>
          <p:spPr>
            <a:xfrm>
              <a:off x="4301490" y="4039361"/>
              <a:ext cx="2246630" cy="952500"/>
            </a:xfrm>
            <a:custGeom>
              <a:avLst/>
              <a:gdLst/>
              <a:ahLst/>
              <a:cxnLst/>
              <a:rect l="l" t="t" r="r" b="b"/>
              <a:pathLst>
                <a:path w="2246629" h="952500">
                  <a:moveTo>
                    <a:pt x="2087626" y="0"/>
                  </a:moveTo>
                  <a:lnTo>
                    <a:pt x="158750" y="0"/>
                  </a:lnTo>
                  <a:lnTo>
                    <a:pt x="108590" y="8097"/>
                  </a:lnTo>
                  <a:lnTo>
                    <a:pt x="65013" y="30642"/>
                  </a:lnTo>
                  <a:lnTo>
                    <a:pt x="30642" y="65013"/>
                  </a:lnTo>
                  <a:lnTo>
                    <a:pt x="8097" y="108590"/>
                  </a:lnTo>
                  <a:lnTo>
                    <a:pt x="0" y="158750"/>
                  </a:lnTo>
                  <a:lnTo>
                    <a:pt x="0" y="793750"/>
                  </a:lnTo>
                  <a:lnTo>
                    <a:pt x="8097" y="843909"/>
                  </a:lnTo>
                  <a:lnTo>
                    <a:pt x="30642" y="887486"/>
                  </a:lnTo>
                  <a:lnTo>
                    <a:pt x="65013" y="921857"/>
                  </a:lnTo>
                  <a:lnTo>
                    <a:pt x="108590" y="944402"/>
                  </a:lnTo>
                  <a:lnTo>
                    <a:pt x="158750" y="952500"/>
                  </a:lnTo>
                  <a:lnTo>
                    <a:pt x="2087626" y="952500"/>
                  </a:lnTo>
                  <a:lnTo>
                    <a:pt x="2137785" y="944402"/>
                  </a:lnTo>
                  <a:lnTo>
                    <a:pt x="2181362" y="921857"/>
                  </a:lnTo>
                  <a:lnTo>
                    <a:pt x="2215733" y="887486"/>
                  </a:lnTo>
                  <a:lnTo>
                    <a:pt x="2238278" y="843909"/>
                  </a:lnTo>
                  <a:lnTo>
                    <a:pt x="2246376" y="793750"/>
                  </a:lnTo>
                  <a:lnTo>
                    <a:pt x="2246376" y="158750"/>
                  </a:lnTo>
                  <a:lnTo>
                    <a:pt x="2238278" y="108590"/>
                  </a:lnTo>
                  <a:lnTo>
                    <a:pt x="2215733" y="65013"/>
                  </a:lnTo>
                  <a:lnTo>
                    <a:pt x="2181362" y="30642"/>
                  </a:lnTo>
                  <a:lnTo>
                    <a:pt x="2137785" y="8097"/>
                  </a:lnTo>
                  <a:lnTo>
                    <a:pt x="2087626" y="0"/>
                  </a:lnTo>
                  <a:close/>
                </a:path>
              </a:pathLst>
            </a:custGeom>
            <a:grpFill/>
          </p:spPr>
          <p:txBody>
            <a:bodyPr wrap="square" lIns="0" tIns="0" rIns="0" bIns="0" rtlCol="0"/>
            <a:lstStyle/>
            <a:p>
              <a:endParaRPr/>
            </a:p>
          </p:txBody>
        </p:sp>
        <p:sp>
          <p:nvSpPr>
            <p:cNvPr id="33" name="object 33"/>
            <p:cNvSpPr/>
            <p:nvPr/>
          </p:nvSpPr>
          <p:spPr>
            <a:xfrm>
              <a:off x="4301490" y="4039361"/>
              <a:ext cx="2246630" cy="952500"/>
            </a:xfrm>
            <a:custGeom>
              <a:avLst/>
              <a:gdLst/>
              <a:ahLst/>
              <a:cxnLst/>
              <a:rect l="l" t="t" r="r" b="b"/>
              <a:pathLst>
                <a:path w="2246629" h="952500">
                  <a:moveTo>
                    <a:pt x="0" y="158750"/>
                  </a:moveTo>
                  <a:lnTo>
                    <a:pt x="8097" y="108590"/>
                  </a:lnTo>
                  <a:lnTo>
                    <a:pt x="30642" y="65013"/>
                  </a:lnTo>
                  <a:lnTo>
                    <a:pt x="65013" y="30642"/>
                  </a:lnTo>
                  <a:lnTo>
                    <a:pt x="108590" y="8097"/>
                  </a:lnTo>
                  <a:lnTo>
                    <a:pt x="158750" y="0"/>
                  </a:lnTo>
                  <a:lnTo>
                    <a:pt x="2087626" y="0"/>
                  </a:lnTo>
                  <a:lnTo>
                    <a:pt x="2137785" y="8097"/>
                  </a:lnTo>
                  <a:lnTo>
                    <a:pt x="2181362" y="30642"/>
                  </a:lnTo>
                  <a:lnTo>
                    <a:pt x="2215733" y="65013"/>
                  </a:lnTo>
                  <a:lnTo>
                    <a:pt x="2238278" y="108590"/>
                  </a:lnTo>
                  <a:lnTo>
                    <a:pt x="2246376" y="158750"/>
                  </a:lnTo>
                  <a:lnTo>
                    <a:pt x="2246376" y="793750"/>
                  </a:lnTo>
                  <a:lnTo>
                    <a:pt x="2238278" y="843909"/>
                  </a:lnTo>
                  <a:lnTo>
                    <a:pt x="2215733" y="887486"/>
                  </a:lnTo>
                  <a:lnTo>
                    <a:pt x="2181362" y="921857"/>
                  </a:lnTo>
                  <a:lnTo>
                    <a:pt x="2137785" y="944402"/>
                  </a:lnTo>
                  <a:lnTo>
                    <a:pt x="2087626" y="952500"/>
                  </a:lnTo>
                  <a:lnTo>
                    <a:pt x="158750" y="952500"/>
                  </a:lnTo>
                  <a:lnTo>
                    <a:pt x="108590" y="944402"/>
                  </a:lnTo>
                  <a:lnTo>
                    <a:pt x="65013" y="921857"/>
                  </a:lnTo>
                  <a:lnTo>
                    <a:pt x="30642" y="887486"/>
                  </a:lnTo>
                  <a:lnTo>
                    <a:pt x="8097" y="843909"/>
                  </a:lnTo>
                  <a:lnTo>
                    <a:pt x="0" y="793750"/>
                  </a:lnTo>
                  <a:lnTo>
                    <a:pt x="0" y="158750"/>
                  </a:lnTo>
                  <a:close/>
                </a:path>
              </a:pathLst>
            </a:custGeom>
            <a:grpFill/>
            <a:ln w="25400">
              <a:solidFill>
                <a:srgbClr val="2867AD"/>
              </a:solidFill>
            </a:ln>
          </p:spPr>
          <p:txBody>
            <a:bodyPr wrap="square" lIns="0" tIns="0" rIns="0" bIns="0" rtlCol="0"/>
            <a:lstStyle/>
            <a:p>
              <a:endParaRPr/>
            </a:p>
          </p:txBody>
        </p:sp>
      </p:grpSp>
      <p:sp>
        <p:nvSpPr>
          <p:cNvPr id="34" name="object 34"/>
          <p:cNvSpPr txBox="1"/>
          <p:nvPr/>
        </p:nvSpPr>
        <p:spPr>
          <a:xfrm>
            <a:off x="4532503" y="4068572"/>
            <a:ext cx="1783714" cy="881380"/>
          </a:xfrm>
          <a:prstGeom prst="rect">
            <a:avLst/>
          </a:prstGeom>
        </p:spPr>
        <p:txBody>
          <a:bodyPr vert="horz" wrap="square" lIns="0" tIns="12065" rIns="0" bIns="0" rtlCol="0">
            <a:spAutoFit/>
          </a:bodyPr>
          <a:lstStyle/>
          <a:p>
            <a:pPr marL="12065" marR="5080" indent="635" algn="ctr">
              <a:lnSpc>
                <a:spcPct val="101099"/>
              </a:lnSpc>
              <a:spcBef>
                <a:spcPts val="95"/>
              </a:spcBef>
            </a:pPr>
            <a:r>
              <a:rPr sz="1850" dirty="0">
                <a:latin typeface="Arial"/>
                <a:cs typeface="Arial"/>
              </a:rPr>
              <a:t>3 </a:t>
            </a:r>
            <a:r>
              <a:rPr sz="1850" spc="-10" dirty="0">
                <a:latin typeface="Arial"/>
                <a:cs typeface="Arial"/>
              </a:rPr>
              <a:t>cycles pembrolizumab </a:t>
            </a:r>
            <a:r>
              <a:rPr sz="1850" dirty="0">
                <a:latin typeface="Arial"/>
                <a:cs typeface="Arial"/>
              </a:rPr>
              <a:t>200 mg IV</a:t>
            </a:r>
            <a:r>
              <a:rPr sz="1850" spc="20" dirty="0">
                <a:latin typeface="Arial"/>
                <a:cs typeface="Arial"/>
              </a:rPr>
              <a:t> </a:t>
            </a:r>
            <a:r>
              <a:rPr sz="1850" dirty="0">
                <a:latin typeface="Arial"/>
                <a:cs typeface="Arial"/>
              </a:rPr>
              <a:t>q3</a:t>
            </a:r>
            <a:r>
              <a:rPr sz="1850" spc="15" dirty="0">
                <a:latin typeface="Arial"/>
                <a:cs typeface="Arial"/>
              </a:rPr>
              <a:t> </a:t>
            </a:r>
            <a:r>
              <a:rPr sz="1850" spc="-25" dirty="0">
                <a:latin typeface="Arial"/>
                <a:cs typeface="Arial"/>
              </a:rPr>
              <a:t>wk</a:t>
            </a:r>
            <a:endParaRPr sz="1850">
              <a:latin typeface="Arial"/>
              <a:cs typeface="Arial"/>
            </a:endParaRPr>
          </a:p>
        </p:txBody>
      </p:sp>
      <p:grpSp>
        <p:nvGrpSpPr>
          <p:cNvPr id="35" name="object 35"/>
          <p:cNvGrpSpPr/>
          <p:nvPr/>
        </p:nvGrpSpPr>
        <p:grpSpPr>
          <a:xfrm>
            <a:off x="9136633" y="4080002"/>
            <a:ext cx="2718435" cy="979805"/>
            <a:chOff x="9136633" y="4080002"/>
            <a:chExt cx="2718435" cy="979805"/>
          </a:xfrm>
          <a:solidFill>
            <a:schemeClr val="accent4">
              <a:lumMod val="20000"/>
              <a:lumOff val="80000"/>
            </a:schemeClr>
          </a:solidFill>
        </p:grpSpPr>
        <p:sp>
          <p:nvSpPr>
            <p:cNvPr id="36" name="object 36"/>
            <p:cNvSpPr/>
            <p:nvPr/>
          </p:nvSpPr>
          <p:spPr>
            <a:xfrm>
              <a:off x="9149333" y="4092702"/>
              <a:ext cx="2693035" cy="954405"/>
            </a:xfrm>
            <a:custGeom>
              <a:avLst/>
              <a:gdLst/>
              <a:ahLst/>
              <a:cxnLst/>
              <a:rect l="l" t="t" r="r" b="b"/>
              <a:pathLst>
                <a:path w="2693034" h="954404">
                  <a:moveTo>
                    <a:pt x="2533904" y="0"/>
                  </a:moveTo>
                  <a:lnTo>
                    <a:pt x="159004" y="0"/>
                  </a:lnTo>
                  <a:lnTo>
                    <a:pt x="108768" y="8111"/>
                  </a:lnTo>
                  <a:lnTo>
                    <a:pt x="65123" y="30695"/>
                  </a:lnTo>
                  <a:lnTo>
                    <a:pt x="30695" y="65123"/>
                  </a:lnTo>
                  <a:lnTo>
                    <a:pt x="8111" y="108768"/>
                  </a:lnTo>
                  <a:lnTo>
                    <a:pt x="0" y="159004"/>
                  </a:lnTo>
                  <a:lnTo>
                    <a:pt x="0" y="795020"/>
                  </a:lnTo>
                  <a:lnTo>
                    <a:pt x="8111" y="845255"/>
                  </a:lnTo>
                  <a:lnTo>
                    <a:pt x="30695" y="888900"/>
                  </a:lnTo>
                  <a:lnTo>
                    <a:pt x="65123" y="923328"/>
                  </a:lnTo>
                  <a:lnTo>
                    <a:pt x="108768" y="945912"/>
                  </a:lnTo>
                  <a:lnTo>
                    <a:pt x="159004" y="954024"/>
                  </a:lnTo>
                  <a:lnTo>
                    <a:pt x="2533904" y="954024"/>
                  </a:lnTo>
                  <a:lnTo>
                    <a:pt x="2584139" y="945912"/>
                  </a:lnTo>
                  <a:lnTo>
                    <a:pt x="2627784" y="923328"/>
                  </a:lnTo>
                  <a:lnTo>
                    <a:pt x="2662212" y="888900"/>
                  </a:lnTo>
                  <a:lnTo>
                    <a:pt x="2684796" y="845255"/>
                  </a:lnTo>
                  <a:lnTo>
                    <a:pt x="2692908" y="795020"/>
                  </a:lnTo>
                  <a:lnTo>
                    <a:pt x="2692908" y="159004"/>
                  </a:lnTo>
                  <a:lnTo>
                    <a:pt x="2684796" y="108768"/>
                  </a:lnTo>
                  <a:lnTo>
                    <a:pt x="2662212" y="65123"/>
                  </a:lnTo>
                  <a:lnTo>
                    <a:pt x="2627784" y="30695"/>
                  </a:lnTo>
                  <a:lnTo>
                    <a:pt x="2584139" y="8111"/>
                  </a:lnTo>
                  <a:lnTo>
                    <a:pt x="2533904" y="0"/>
                  </a:lnTo>
                  <a:close/>
                </a:path>
              </a:pathLst>
            </a:custGeom>
            <a:grpFill/>
          </p:spPr>
          <p:txBody>
            <a:bodyPr wrap="square" lIns="0" tIns="0" rIns="0" bIns="0" rtlCol="0"/>
            <a:lstStyle/>
            <a:p>
              <a:endParaRPr/>
            </a:p>
          </p:txBody>
        </p:sp>
        <p:sp>
          <p:nvSpPr>
            <p:cNvPr id="37" name="object 37"/>
            <p:cNvSpPr/>
            <p:nvPr/>
          </p:nvSpPr>
          <p:spPr>
            <a:xfrm>
              <a:off x="9149333" y="4092702"/>
              <a:ext cx="2693035" cy="954405"/>
            </a:xfrm>
            <a:custGeom>
              <a:avLst/>
              <a:gdLst/>
              <a:ahLst/>
              <a:cxnLst/>
              <a:rect l="l" t="t" r="r" b="b"/>
              <a:pathLst>
                <a:path w="2693034" h="954404">
                  <a:moveTo>
                    <a:pt x="0" y="159004"/>
                  </a:moveTo>
                  <a:lnTo>
                    <a:pt x="8111" y="108768"/>
                  </a:lnTo>
                  <a:lnTo>
                    <a:pt x="30695" y="65123"/>
                  </a:lnTo>
                  <a:lnTo>
                    <a:pt x="65123" y="30695"/>
                  </a:lnTo>
                  <a:lnTo>
                    <a:pt x="108768" y="8111"/>
                  </a:lnTo>
                  <a:lnTo>
                    <a:pt x="159004" y="0"/>
                  </a:lnTo>
                  <a:lnTo>
                    <a:pt x="2533904" y="0"/>
                  </a:lnTo>
                  <a:lnTo>
                    <a:pt x="2584139" y="8111"/>
                  </a:lnTo>
                  <a:lnTo>
                    <a:pt x="2627784" y="30695"/>
                  </a:lnTo>
                  <a:lnTo>
                    <a:pt x="2662212" y="65123"/>
                  </a:lnTo>
                  <a:lnTo>
                    <a:pt x="2684796" y="108768"/>
                  </a:lnTo>
                  <a:lnTo>
                    <a:pt x="2692908" y="159004"/>
                  </a:lnTo>
                  <a:lnTo>
                    <a:pt x="2692908" y="795020"/>
                  </a:lnTo>
                  <a:lnTo>
                    <a:pt x="2684796" y="845255"/>
                  </a:lnTo>
                  <a:lnTo>
                    <a:pt x="2662212" y="888900"/>
                  </a:lnTo>
                  <a:lnTo>
                    <a:pt x="2627784" y="923328"/>
                  </a:lnTo>
                  <a:lnTo>
                    <a:pt x="2584139" y="945912"/>
                  </a:lnTo>
                  <a:lnTo>
                    <a:pt x="2533904" y="954024"/>
                  </a:lnTo>
                  <a:lnTo>
                    <a:pt x="159004" y="954024"/>
                  </a:lnTo>
                  <a:lnTo>
                    <a:pt x="108768" y="945912"/>
                  </a:lnTo>
                  <a:lnTo>
                    <a:pt x="65123" y="923328"/>
                  </a:lnTo>
                  <a:lnTo>
                    <a:pt x="30695" y="888900"/>
                  </a:lnTo>
                  <a:lnTo>
                    <a:pt x="8111" y="845255"/>
                  </a:lnTo>
                  <a:lnTo>
                    <a:pt x="0" y="795020"/>
                  </a:lnTo>
                  <a:lnTo>
                    <a:pt x="0" y="159004"/>
                  </a:lnTo>
                  <a:close/>
                </a:path>
              </a:pathLst>
            </a:custGeom>
            <a:grpFill/>
            <a:ln w="25400">
              <a:solidFill>
                <a:srgbClr val="2867AD"/>
              </a:solidFill>
            </a:ln>
          </p:spPr>
          <p:txBody>
            <a:bodyPr wrap="square" lIns="0" tIns="0" rIns="0" bIns="0" rtlCol="0"/>
            <a:lstStyle/>
            <a:p>
              <a:endParaRPr/>
            </a:p>
          </p:txBody>
        </p:sp>
      </p:grpSp>
      <p:sp>
        <p:nvSpPr>
          <p:cNvPr id="38" name="object 38"/>
          <p:cNvSpPr txBox="1"/>
          <p:nvPr/>
        </p:nvSpPr>
        <p:spPr>
          <a:xfrm>
            <a:off x="9442450" y="4122547"/>
            <a:ext cx="2106295" cy="880744"/>
          </a:xfrm>
          <a:prstGeom prst="rect">
            <a:avLst/>
          </a:prstGeom>
        </p:spPr>
        <p:txBody>
          <a:bodyPr vert="horz" wrap="square" lIns="0" tIns="15240" rIns="0" bIns="0" rtlCol="0">
            <a:spAutoFit/>
          </a:bodyPr>
          <a:lstStyle/>
          <a:p>
            <a:pPr algn="ctr">
              <a:lnSpc>
                <a:spcPct val="100000"/>
              </a:lnSpc>
              <a:spcBef>
                <a:spcPts val="120"/>
              </a:spcBef>
            </a:pPr>
            <a:r>
              <a:rPr sz="1850" dirty="0">
                <a:latin typeface="Arial"/>
                <a:cs typeface="Arial"/>
              </a:rPr>
              <a:t>15</a:t>
            </a:r>
            <a:r>
              <a:rPr sz="1850" spc="10" dirty="0">
                <a:latin typeface="Arial"/>
                <a:cs typeface="Arial"/>
              </a:rPr>
              <a:t> </a:t>
            </a:r>
            <a:r>
              <a:rPr sz="1850" spc="-10" dirty="0">
                <a:latin typeface="Arial"/>
                <a:cs typeface="Arial"/>
              </a:rPr>
              <a:t>cycles</a:t>
            </a:r>
            <a:endParaRPr sz="1850">
              <a:latin typeface="Arial"/>
              <a:cs typeface="Arial"/>
            </a:endParaRPr>
          </a:p>
          <a:p>
            <a:pPr algn="ctr">
              <a:lnSpc>
                <a:spcPct val="100000"/>
              </a:lnSpc>
              <a:spcBef>
                <a:spcPts val="25"/>
              </a:spcBef>
            </a:pPr>
            <a:r>
              <a:rPr sz="1850" dirty="0">
                <a:latin typeface="Arial"/>
                <a:cs typeface="Arial"/>
              </a:rPr>
              <a:t>pembrolizumab</a:t>
            </a:r>
            <a:r>
              <a:rPr sz="1850" spc="35" dirty="0">
                <a:latin typeface="Arial"/>
                <a:cs typeface="Arial"/>
              </a:rPr>
              <a:t> </a:t>
            </a:r>
            <a:r>
              <a:rPr sz="1850" spc="-25" dirty="0">
                <a:latin typeface="Arial"/>
                <a:cs typeface="Arial"/>
              </a:rPr>
              <a:t>200</a:t>
            </a:r>
            <a:endParaRPr sz="1850">
              <a:latin typeface="Arial"/>
              <a:cs typeface="Arial"/>
            </a:endParaRPr>
          </a:p>
          <a:p>
            <a:pPr algn="ctr">
              <a:lnSpc>
                <a:spcPct val="100000"/>
              </a:lnSpc>
              <a:spcBef>
                <a:spcPts val="25"/>
              </a:spcBef>
            </a:pPr>
            <a:r>
              <a:rPr sz="1850" dirty="0">
                <a:latin typeface="Arial"/>
                <a:cs typeface="Arial"/>
              </a:rPr>
              <a:t>mg</a:t>
            </a:r>
            <a:r>
              <a:rPr sz="1850" spc="-10" dirty="0">
                <a:latin typeface="Arial"/>
                <a:cs typeface="Arial"/>
              </a:rPr>
              <a:t> </a:t>
            </a:r>
            <a:r>
              <a:rPr sz="1850" dirty="0">
                <a:latin typeface="Arial"/>
                <a:cs typeface="Arial"/>
              </a:rPr>
              <a:t>IV</a:t>
            </a:r>
            <a:r>
              <a:rPr sz="1850" spc="15" dirty="0">
                <a:latin typeface="Arial"/>
                <a:cs typeface="Arial"/>
              </a:rPr>
              <a:t> </a:t>
            </a:r>
            <a:r>
              <a:rPr sz="1850" dirty="0">
                <a:latin typeface="Arial"/>
                <a:cs typeface="Arial"/>
              </a:rPr>
              <a:t>q3</a:t>
            </a:r>
            <a:r>
              <a:rPr sz="1850" spc="10" dirty="0">
                <a:latin typeface="Arial"/>
                <a:cs typeface="Arial"/>
              </a:rPr>
              <a:t> </a:t>
            </a:r>
            <a:r>
              <a:rPr sz="1850" spc="-25" dirty="0">
                <a:latin typeface="Arial"/>
                <a:cs typeface="Arial"/>
              </a:rPr>
              <a:t>wk</a:t>
            </a:r>
            <a:endParaRPr sz="1850">
              <a:latin typeface="Arial"/>
              <a:cs typeface="Arial"/>
            </a:endParaRPr>
          </a:p>
        </p:txBody>
      </p:sp>
      <p:sp>
        <p:nvSpPr>
          <p:cNvPr id="39" name="object 39"/>
          <p:cNvSpPr txBox="1"/>
          <p:nvPr/>
        </p:nvSpPr>
        <p:spPr>
          <a:xfrm>
            <a:off x="3105388" y="5237226"/>
            <a:ext cx="8906939" cy="876715"/>
          </a:xfrm>
          <a:prstGeom prst="rect">
            <a:avLst/>
          </a:prstGeom>
        </p:spPr>
        <p:txBody>
          <a:bodyPr vert="horz" wrap="square" lIns="0" tIns="11430" rIns="0" bIns="0" rtlCol="0">
            <a:spAutoFit/>
          </a:bodyPr>
          <a:lstStyle/>
          <a:p>
            <a:pPr marR="199390" indent="-304800" algn="l">
              <a:lnSpc>
                <a:spcPct val="101400"/>
              </a:lnSpc>
              <a:spcBef>
                <a:spcPts val="90"/>
              </a:spcBef>
            </a:pPr>
            <a:r>
              <a:rPr sz="1400" dirty="0">
                <a:latin typeface="+mj-lt"/>
                <a:cs typeface="Arial"/>
              </a:rPr>
              <a:t>Additional criteria: </a:t>
            </a:r>
            <a:r>
              <a:rPr lang="en-US" sz="1400" dirty="0">
                <a:latin typeface="+mj-lt"/>
                <a:cs typeface="Arial"/>
              </a:rPr>
              <a:t>S</a:t>
            </a:r>
            <a:r>
              <a:rPr sz="1400" dirty="0">
                <a:latin typeface="+mj-lt"/>
                <a:cs typeface="Arial"/>
              </a:rPr>
              <a:t>trata included AJCC 8</a:t>
            </a:r>
            <a:r>
              <a:rPr sz="1400" baseline="26315" dirty="0">
                <a:latin typeface="+mj-lt"/>
                <a:cs typeface="Arial"/>
              </a:rPr>
              <a:t>th </a:t>
            </a:r>
            <a:r>
              <a:rPr sz="1400" dirty="0">
                <a:latin typeface="+mj-lt"/>
                <a:cs typeface="Arial"/>
              </a:rPr>
              <a:t>ed. stage and LDH, adjuvant radiation allowed, concomitant radiation</a:t>
            </a:r>
            <a:r>
              <a:rPr lang="en-US" sz="1400" dirty="0">
                <a:latin typeface="+mj-lt"/>
                <a:cs typeface="Arial"/>
              </a:rPr>
              <a:t> and</a:t>
            </a:r>
            <a:r>
              <a:rPr sz="1400" dirty="0">
                <a:latin typeface="+mj-lt"/>
                <a:cs typeface="Arial"/>
              </a:rPr>
              <a:t> pembrolizumab was not allowed, brain metastasis excluded, uveal melanoma excluded</a:t>
            </a:r>
            <a:endParaRPr lang="en-US" sz="1400" dirty="0">
              <a:latin typeface="+mj-lt"/>
              <a:cs typeface="Arial"/>
            </a:endParaRPr>
          </a:p>
          <a:p>
            <a:pPr marR="199390" indent="-304800" algn="l">
              <a:lnSpc>
                <a:spcPct val="101400"/>
              </a:lnSpc>
              <a:spcBef>
                <a:spcPts val="90"/>
              </a:spcBef>
            </a:pPr>
            <a:endParaRPr sz="1050" dirty="0">
              <a:latin typeface="+mj-lt"/>
              <a:cs typeface="Arial"/>
            </a:endParaRPr>
          </a:p>
          <a:p>
            <a:pPr algn="l">
              <a:lnSpc>
                <a:spcPct val="100000"/>
              </a:lnSpc>
              <a:spcBef>
                <a:spcPts val="320"/>
              </a:spcBef>
            </a:pPr>
            <a:r>
              <a:rPr sz="1400" dirty="0">
                <a:latin typeface="+mj-lt"/>
                <a:cs typeface="Arial"/>
              </a:rPr>
              <a:t>Surgery type and extent required to be pre-specified and carried out regardless of radiologic response to therapy</a:t>
            </a:r>
          </a:p>
        </p:txBody>
      </p:sp>
      <p:sp>
        <p:nvSpPr>
          <p:cNvPr id="43" name="object 43"/>
          <p:cNvSpPr txBox="1"/>
          <p:nvPr/>
        </p:nvSpPr>
        <p:spPr>
          <a:xfrm>
            <a:off x="1388361" y="1385082"/>
            <a:ext cx="8525258" cy="444994"/>
          </a:xfrm>
          <a:prstGeom prst="rect">
            <a:avLst/>
          </a:prstGeom>
        </p:spPr>
        <p:txBody>
          <a:bodyPr vert="horz" wrap="square" lIns="0" tIns="13970" rIns="0" bIns="0" rtlCol="0">
            <a:spAutoFit/>
          </a:bodyPr>
          <a:lstStyle/>
          <a:p>
            <a:pPr marL="1519555">
              <a:lnSpc>
                <a:spcPct val="100000"/>
              </a:lnSpc>
              <a:spcBef>
                <a:spcPts val="110"/>
              </a:spcBef>
            </a:pPr>
            <a:r>
              <a:rPr sz="2800" dirty="0">
                <a:latin typeface="Arial"/>
                <a:cs typeface="Arial"/>
              </a:rPr>
              <a:t>Primary endpoint: Event-free survival</a:t>
            </a:r>
            <a:endParaRPr lang="en-US" sz="2800" dirty="0">
              <a:latin typeface="Arial"/>
              <a:cs typeface="Arial"/>
            </a:endParaRPr>
          </a:p>
        </p:txBody>
      </p:sp>
      <p:sp>
        <p:nvSpPr>
          <p:cNvPr id="45" name="object 45"/>
          <p:cNvSpPr txBox="1"/>
          <p:nvPr/>
        </p:nvSpPr>
        <p:spPr>
          <a:xfrm>
            <a:off x="541731" y="5271871"/>
            <a:ext cx="2163445" cy="566822"/>
          </a:xfrm>
          <a:prstGeom prst="rect">
            <a:avLst/>
          </a:prstGeom>
        </p:spPr>
        <p:txBody>
          <a:bodyPr vert="horz" wrap="square" lIns="0" tIns="12700" rIns="0" bIns="0" rtlCol="0">
            <a:spAutoFit/>
          </a:bodyPr>
          <a:lstStyle/>
          <a:p>
            <a:pPr marL="12700" marR="5080" indent="51435">
              <a:spcBef>
                <a:spcPts val="100"/>
              </a:spcBef>
            </a:pPr>
            <a:r>
              <a:rPr lang="en-US" sz="1800" dirty="0">
                <a:latin typeface="Arial"/>
                <a:cs typeface="Arial"/>
              </a:rPr>
              <a:t>R</a:t>
            </a:r>
            <a:r>
              <a:rPr sz="1800" dirty="0">
                <a:latin typeface="Arial"/>
                <a:cs typeface="Arial"/>
              </a:rPr>
              <a:t>adiographic</a:t>
            </a:r>
            <a:br>
              <a:rPr lang="en-US" dirty="0">
                <a:latin typeface="Arial"/>
                <a:cs typeface="Arial"/>
              </a:rPr>
            </a:br>
            <a:r>
              <a:rPr lang="en-US" dirty="0">
                <a:latin typeface="Arial"/>
                <a:cs typeface="Arial"/>
              </a:rPr>
              <a:t> </a:t>
            </a:r>
            <a:r>
              <a:rPr sz="1800" dirty="0">
                <a:latin typeface="Arial"/>
                <a:cs typeface="Arial"/>
              </a:rPr>
              <a:t>assessment (scans)</a:t>
            </a:r>
          </a:p>
        </p:txBody>
      </p:sp>
      <p:sp>
        <p:nvSpPr>
          <p:cNvPr id="50" name="object 50"/>
          <p:cNvSpPr txBox="1"/>
          <p:nvPr/>
        </p:nvSpPr>
        <p:spPr>
          <a:xfrm>
            <a:off x="9181845" y="3874134"/>
            <a:ext cx="326390" cy="182101"/>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Arial"/>
                <a:cs typeface="Arial"/>
              </a:rPr>
              <a:t>scans</a:t>
            </a:r>
            <a:endParaRPr sz="1100" dirty="0">
              <a:latin typeface="Arial"/>
              <a:cs typeface="Arial"/>
            </a:endParaRPr>
          </a:p>
        </p:txBody>
      </p:sp>
      <p:sp>
        <p:nvSpPr>
          <p:cNvPr id="56" name="Arrow: Down 55">
            <a:extLst>
              <a:ext uri="{FF2B5EF4-FFF2-40B4-BE49-F238E27FC236}">
                <a16:creationId xmlns:a16="http://schemas.microsoft.com/office/drawing/2014/main" id="{6F87D6AD-1AC7-23DA-4FBA-69C611C46DC8}"/>
              </a:ext>
            </a:extLst>
          </p:cNvPr>
          <p:cNvSpPr/>
          <p:nvPr/>
        </p:nvSpPr>
        <p:spPr>
          <a:xfrm>
            <a:off x="2188844" y="2137028"/>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56">
            <a:extLst>
              <a:ext uri="{FF2B5EF4-FFF2-40B4-BE49-F238E27FC236}">
                <a16:creationId xmlns:a16="http://schemas.microsoft.com/office/drawing/2014/main" id="{DFA4342A-80B2-1373-4B63-3995CF759B47}"/>
              </a:ext>
            </a:extLst>
          </p:cNvPr>
          <p:cNvSpPr/>
          <p:nvPr/>
        </p:nvSpPr>
        <p:spPr>
          <a:xfrm>
            <a:off x="2188591" y="4090161"/>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Down 57">
            <a:extLst>
              <a:ext uri="{FF2B5EF4-FFF2-40B4-BE49-F238E27FC236}">
                <a16:creationId xmlns:a16="http://schemas.microsoft.com/office/drawing/2014/main" id="{AD8AC55E-3ED8-61F2-FFF5-C60B14F8AFA4}"/>
              </a:ext>
            </a:extLst>
          </p:cNvPr>
          <p:cNvSpPr/>
          <p:nvPr/>
        </p:nvSpPr>
        <p:spPr>
          <a:xfrm>
            <a:off x="6130416" y="1974867"/>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Down 58">
            <a:extLst>
              <a:ext uri="{FF2B5EF4-FFF2-40B4-BE49-F238E27FC236}">
                <a16:creationId xmlns:a16="http://schemas.microsoft.com/office/drawing/2014/main" id="{CD3F295F-B7ED-5319-777D-07238CEB58ED}"/>
              </a:ext>
            </a:extLst>
          </p:cNvPr>
          <p:cNvSpPr/>
          <p:nvPr/>
        </p:nvSpPr>
        <p:spPr>
          <a:xfrm>
            <a:off x="6874509" y="4069078"/>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id="{5B88F6DB-BA1A-551C-75B6-6B2B09A3A645}"/>
              </a:ext>
            </a:extLst>
          </p:cNvPr>
          <p:cNvSpPr/>
          <p:nvPr/>
        </p:nvSpPr>
        <p:spPr>
          <a:xfrm>
            <a:off x="8997567" y="3907258"/>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Down 60">
            <a:extLst>
              <a:ext uri="{FF2B5EF4-FFF2-40B4-BE49-F238E27FC236}">
                <a16:creationId xmlns:a16="http://schemas.microsoft.com/office/drawing/2014/main" id="{8A677D58-5822-CFC4-35EE-5DB6188DB42E}"/>
              </a:ext>
            </a:extLst>
          </p:cNvPr>
          <p:cNvSpPr/>
          <p:nvPr/>
        </p:nvSpPr>
        <p:spPr>
          <a:xfrm>
            <a:off x="364997" y="5345785"/>
            <a:ext cx="160401" cy="258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bject 2">
            <a:extLst>
              <a:ext uri="{FF2B5EF4-FFF2-40B4-BE49-F238E27FC236}">
                <a16:creationId xmlns:a16="http://schemas.microsoft.com/office/drawing/2014/main" id="{7DAD1C96-26C0-5E50-1D1C-55CFC95042C9}"/>
              </a:ext>
            </a:extLst>
          </p:cNvPr>
          <p:cNvSpPr txBox="1"/>
          <p:nvPr/>
        </p:nvSpPr>
        <p:spPr>
          <a:xfrm>
            <a:off x="2378786" y="2102796"/>
            <a:ext cx="326390" cy="182101"/>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Arial"/>
                <a:cs typeface="Arial"/>
              </a:rPr>
              <a:t>scans</a:t>
            </a:r>
            <a:endParaRPr sz="1100" dirty="0">
              <a:latin typeface="Arial"/>
              <a:cs typeface="Arial"/>
            </a:endParaRPr>
          </a:p>
        </p:txBody>
      </p:sp>
      <p:sp>
        <p:nvSpPr>
          <p:cNvPr id="63" name="object 2">
            <a:extLst>
              <a:ext uri="{FF2B5EF4-FFF2-40B4-BE49-F238E27FC236}">
                <a16:creationId xmlns:a16="http://schemas.microsoft.com/office/drawing/2014/main" id="{FD048FBE-FDE1-43D5-D3A9-11012564970A}"/>
              </a:ext>
            </a:extLst>
          </p:cNvPr>
          <p:cNvSpPr txBox="1"/>
          <p:nvPr/>
        </p:nvSpPr>
        <p:spPr>
          <a:xfrm>
            <a:off x="6316217" y="1968143"/>
            <a:ext cx="326390" cy="182101"/>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Arial"/>
                <a:cs typeface="Arial"/>
              </a:rPr>
              <a:t>scans</a:t>
            </a:r>
            <a:endParaRPr sz="1100" dirty="0">
              <a:latin typeface="Arial"/>
              <a:cs typeface="Arial"/>
            </a:endParaRPr>
          </a:p>
        </p:txBody>
      </p:sp>
      <p:sp>
        <p:nvSpPr>
          <p:cNvPr id="64" name="object 2">
            <a:extLst>
              <a:ext uri="{FF2B5EF4-FFF2-40B4-BE49-F238E27FC236}">
                <a16:creationId xmlns:a16="http://schemas.microsoft.com/office/drawing/2014/main" id="{CB97654C-60E7-2784-2667-AC32286AF882}"/>
              </a:ext>
            </a:extLst>
          </p:cNvPr>
          <p:cNvSpPr txBox="1"/>
          <p:nvPr/>
        </p:nvSpPr>
        <p:spPr>
          <a:xfrm>
            <a:off x="2366457" y="4074270"/>
            <a:ext cx="326390" cy="182101"/>
          </a:xfrm>
          <a:prstGeom prst="rect">
            <a:avLst/>
          </a:prstGeom>
        </p:spPr>
        <p:txBody>
          <a:bodyPr vert="horz" wrap="square" lIns="0" tIns="12700" rIns="0" bIns="0" rtlCol="0">
            <a:spAutoFit/>
          </a:bodyPr>
          <a:lstStyle/>
          <a:p>
            <a:pPr marL="12700">
              <a:lnSpc>
                <a:spcPct val="100000"/>
              </a:lnSpc>
              <a:spcBef>
                <a:spcPts val="100"/>
              </a:spcBef>
            </a:pPr>
            <a:r>
              <a:rPr sz="1100" spc="-100" dirty="0">
                <a:latin typeface="Arial"/>
                <a:cs typeface="Arial"/>
              </a:rPr>
              <a:t>scans</a:t>
            </a:r>
            <a:endParaRPr sz="11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216" y="1388296"/>
            <a:ext cx="11057890" cy="384078"/>
          </a:xfrm>
          <a:prstGeom prst="rect">
            <a:avLst/>
          </a:prstGeom>
        </p:spPr>
        <p:txBody>
          <a:bodyPr vert="horz" wrap="square" lIns="0" tIns="14604" rIns="0" bIns="0" rtlCol="0">
            <a:spAutoFit/>
          </a:bodyPr>
          <a:lstStyle/>
          <a:p>
            <a:pPr marL="12700" algn="l">
              <a:lnSpc>
                <a:spcPct val="100000"/>
              </a:lnSpc>
              <a:spcBef>
                <a:spcPts val="114"/>
              </a:spcBef>
            </a:pPr>
            <a:r>
              <a:rPr sz="2400" dirty="0">
                <a:solidFill>
                  <a:srgbClr val="3A3A3A"/>
                </a:solidFill>
                <a:latin typeface="Arial"/>
                <a:cs typeface="Arial"/>
              </a:rPr>
              <a:t>Measured from the date of randomization to the first of the following events:</a:t>
            </a:r>
          </a:p>
        </p:txBody>
      </p:sp>
      <p:sp>
        <p:nvSpPr>
          <p:cNvPr id="3" name="object 3"/>
          <p:cNvSpPr txBox="1">
            <a:spLocks noGrp="1"/>
          </p:cNvSpPr>
          <p:nvPr>
            <p:ph type="title"/>
          </p:nvPr>
        </p:nvSpPr>
        <p:spPr/>
        <p:txBody>
          <a:bodyPr/>
          <a:lstStyle/>
          <a:p>
            <a:r>
              <a:rPr lang="en-US" dirty="0"/>
              <a:t>Event-Free Survival (EFS) – Primary Endpoint</a:t>
            </a:r>
          </a:p>
        </p:txBody>
      </p:sp>
      <p:sp>
        <p:nvSpPr>
          <p:cNvPr id="9" name="Content Placeholder 8">
            <a:extLst>
              <a:ext uri="{FF2B5EF4-FFF2-40B4-BE49-F238E27FC236}">
                <a16:creationId xmlns:a16="http://schemas.microsoft.com/office/drawing/2014/main" id="{15A6F9E4-59E6-913B-5755-D5EA0B405D26}"/>
              </a:ext>
            </a:extLst>
          </p:cNvPr>
          <p:cNvSpPr>
            <a:spLocks noGrp="1"/>
          </p:cNvSpPr>
          <p:nvPr>
            <p:ph idx="1"/>
          </p:nvPr>
        </p:nvSpPr>
        <p:spPr>
          <a:xfrm>
            <a:off x="609600" y="2144334"/>
            <a:ext cx="10744200" cy="2210691"/>
          </a:xfrm>
        </p:spPr>
        <p:txBody>
          <a:bodyPr>
            <a:normAutofit/>
          </a:bodyPr>
          <a:lstStyle/>
          <a:p>
            <a:r>
              <a:rPr lang="en-US" sz="2200" dirty="0"/>
              <a:t>Progression or toxicity that rendered a study participant unable to receive surgery</a:t>
            </a:r>
          </a:p>
          <a:p>
            <a:r>
              <a:rPr lang="en-US" sz="2200" dirty="0"/>
              <a:t>Failure to begin adjuvant therapy within 84 days of surgery</a:t>
            </a:r>
          </a:p>
          <a:p>
            <a:r>
              <a:rPr lang="en-US" sz="2200" dirty="0"/>
              <a:t>Melanoma recurrence after surgery (local, regional, or distant)</a:t>
            </a:r>
          </a:p>
          <a:p>
            <a:r>
              <a:rPr lang="en-US" sz="2200" dirty="0"/>
              <a:t>Death from any cause</a:t>
            </a:r>
          </a:p>
          <a:p>
            <a:endParaRPr lang="en-US" sz="2200" dirty="0"/>
          </a:p>
        </p:txBody>
      </p:sp>
      <p:sp>
        <p:nvSpPr>
          <p:cNvPr id="10" name="object 2">
            <a:extLst>
              <a:ext uri="{FF2B5EF4-FFF2-40B4-BE49-F238E27FC236}">
                <a16:creationId xmlns:a16="http://schemas.microsoft.com/office/drawing/2014/main" id="{0790FB39-2141-D7CB-3412-4D825C992106}"/>
              </a:ext>
            </a:extLst>
          </p:cNvPr>
          <p:cNvSpPr txBox="1"/>
          <p:nvPr/>
        </p:nvSpPr>
        <p:spPr>
          <a:xfrm>
            <a:off x="388898" y="4312404"/>
            <a:ext cx="11057890" cy="1830628"/>
          </a:xfrm>
          <a:prstGeom prst="rect">
            <a:avLst/>
          </a:prstGeom>
        </p:spPr>
        <p:txBody>
          <a:bodyPr vert="horz" wrap="square" lIns="0" tIns="14604" rIns="0" bIns="0" rtlCol="0">
            <a:spAutoFit/>
          </a:bodyPr>
          <a:lstStyle/>
          <a:p>
            <a:pPr marL="327025">
              <a:lnSpc>
                <a:spcPct val="100000"/>
              </a:lnSpc>
            </a:pPr>
            <a:r>
              <a:rPr sz="2100" b="1" dirty="0">
                <a:solidFill>
                  <a:srgbClr val="3A3A3A"/>
                </a:solidFill>
                <a:latin typeface="Arial"/>
                <a:cs typeface="Arial"/>
              </a:rPr>
              <a:t>Study participants who did not register to adjuvant therapy were assigned an </a:t>
            </a:r>
            <a:r>
              <a:rPr sz="2100" b="1" dirty="0" err="1">
                <a:solidFill>
                  <a:srgbClr val="3A3A3A"/>
                </a:solidFill>
                <a:latin typeface="Arial"/>
                <a:cs typeface="Arial"/>
              </a:rPr>
              <a:t>EFS</a:t>
            </a:r>
            <a:br>
              <a:rPr lang="en-US" sz="2100" b="1" dirty="0">
                <a:solidFill>
                  <a:srgbClr val="3A3A3A"/>
                </a:solidFill>
                <a:latin typeface="Arial"/>
                <a:cs typeface="Arial"/>
              </a:rPr>
            </a:br>
            <a:r>
              <a:rPr sz="2100" b="1" dirty="0">
                <a:solidFill>
                  <a:srgbClr val="3A3A3A"/>
                </a:solidFill>
                <a:latin typeface="Arial"/>
                <a:cs typeface="Arial"/>
              </a:rPr>
              <a:t>of 84 days*</a:t>
            </a:r>
            <a:endParaRPr sz="2100" dirty="0">
              <a:solidFill>
                <a:srgbClr val="3A3A3A"/>
              </a:solidFill>
              <a:latin typeface="Arial"/>
              <a:cs typeface="Arial"/>
            </a:endParaRPr>
          </a:p>
          <a:p>
            <a:pPr marL="327025" marR="5080">
              <a:lnSpc>
                <a:spcPct val="100000"/>
              </a:lnSpc>
            </a:pPr>
            <a:endParaRPr lang="en-US" sz="1600" dirty="0">
              <a:solidFill>
                <a:srgbClr val="3A3A3A"/>
              </a:solidFill>
              <a:latin typeface="Arial"/>
              <a:cs typeface="Arial"/>
            </a:endParaRPr>
          </a:p>
          <a:p>
            <a:pPr marL="327025" marR="5080">
              <a:lnSpc>
                <a:spcPct val="100000"/>
              </a:lnSpc>
            </a:pPr>
            <a:r>
              <a:rPr sz="2000" dirty="0">
                <a:solidFill>
                  <a:srgbClr val="3A3A3A"/>
                </a:solidFill>
                <a:latin typeface="Arial"/>
                <a:cs typeface="Arial"/>
              </a:rPr>
              <a:t>*Exceptions: Participant refusal of surgery in the neoadjuvant arm after complete radiographic response not considered an event. Cancellation of surgery or adjuvant therapy due to site-specific COVID19-related trial limitations not considered an event.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505"/>
            <a:ext cx="10744200" cy="1816238"/>
          </a:xfrm>
        </p:spPr>
        <p:txBody>
          <a:bodyPr>
            <a:normAutofit/>
          </a:bodyPr>
          <a:lstStyle/>
          <a:p>
            <a:r>
              <a:rPr lang="en-US" sz="3600" dirty="0"/>
              <a:t>Disposition of</a:t>
            </a:r>
            <a:br>
              <a:rPr lang="en-US" sz="3600" dirty="0"/>
            </a:br>
            <a:r>
              <a:rPr lang="en-US" sz="3600" dirty="0"/>
              <a:t>Participants</a:t>
            </a:r>
          </a:p>
        </p:txBody>
      </p:sp>
      <p:grpSp>
        <p:nvGrpSpPr>
          <p:cNvPr id="3" name="object 3"/>
          <p:cNvGrpSpPr/>
          <p:nvPr/>
        </p:nvGrpSpPr>
        <p:grpSpPr>
          <a:xfrm>
            <a:off x="3982299" y="1893671"/>
            <a:ext cx="4215130" cy="405765"/>
            <a:chOff x="4354258" y="1521713"/>
            <a:chExt cx="4215130" cy="405765"/>
          </a:xfrm>
        </p:grpSpPr>
        <p:sp>
          <p:nvSpPr>
            <p:cNvPr id="4" name="object 4"/>
            <p:cNvSpPr/>
            <p:nvPr/>
          </p:nvSpPr>
          <p:spPr>
            <a:xfrm>
              <a:off x="4368546" y="1907286"/>
              <a:ext cx="4186554" cy="6350"/>
            </a:xfrm>
            <a:custGeom>
              <a:avLst/>
              <a:gdLst/>
              <a:ahLst/>
              <a:cxnLst/>
              <a:rect l="l" t="t" r="r" b="b"/>
              <a:pathLst>
                <a:path w="4186554" h="6350">
                  <a:moveTo>
                    <a:pt x="4186174" y="5841"/>
                  </a:moveTo>
                  <a:lnTo>
                    <a:pt x="0" y="0"/>
                  </a:lnTo>
                </a:path>
              </a:pathLst>
            </a:custGeom>
            <a:ln w="28575">
              <a:solidFill>
                <a:srgbClr val="006FC0"/>
              </a:solidFill>
            </a:ln>
          </p:spPr>
          <p:txBody>
            <a:bodyPr wrap="square" lIns="0" tIns="0" rIns="0" bIns="0" rtlCol="0"/>
            <a:lstStyle/>
            <a:p>
              <a:endParaRPr/>
            </a:p>
          </p:txBody>
        </p:sp>
        <p:sp>
          <p:nvSpPr>
            <p:cNvPr id="5" name="object 5"/>
            <p:cNvSpPr/>
            <p:nvPr/>
          </p:nvSpPr>
          <p:spPr>
            <a:xfrm>
              <a:off x="6451600" y="1521713"/>
              <a:ext cx="85725" cy="387350"/>
            </a:xfrm>
            <a:custGeom>
              <a:avLst/>
              <a:gdLst/>
              <a:ahLst/>
              <a:cxnLst/>
              <a:rect l="l" t="t" r="r" b="b"/>
              <a:pathLst>
                <a:path w="85725" h="387350">
                  <a:moveTo>
                    <a:pt x="57150" y="71500"/>
                  </a:moveTo>
                  <a:lnTo>
                    <a:pt x="28575" y="71500"/>
                  </a:lnTo>
                  <a:lnTo>
                    <a:pt x="28575" y="387350"/>
                  </a:lnTo>
                  <a:lnTo>
                    <a:pt x="57150" y="387350"/>
                  </a:lnTo>
                  <a:lnTo>
                    <a:pt x="57150" y="71500"/>
                  </a:lnTo>
                  <a:close/>
                </a:path>
                <a:path w="85725" h="387350">
                  <a:moveTo>
                    <a:pt x="42925" y="0"/>
                  </a:moveTo>
                  <a:lnTo>
                    <a:pt x="0" y="85725"/>
                  </a:lnTo>
                  <a:lnTo>
                    <a:pt x="28575" y="85725"/>
                  </a:lnTo>
                  <a:lnTo>
                    <a:pt x="28575" y="71500"/>
                  </a:lnTo>
                  <a:lnTo>
                    <a:pt x="78623" y="71500"/>
                  </a:lnTo>
                  <a:lnTo>
                    <a:pt x="42925" y="0"/>
                  </a:lnTo>
                  <a:close/>
                </a:path>
                <a:path w="85725" h="387350">
                  <a:moveTo>
                    <a:pt x="78623" y="71500"/>
                  </a:moveTo>
                  <a:lnTo>
                    <a:pt x="57150" y="71500"/>
                  </a:lnTo>
                  <a:lnTo>
                    <a:pt x="57150" y="85725"/>
                  </a:lnTo>
                  <a:lnTo>
                    <a:pt x="85725" y="85725"/>
                  </a:lnTo>
                  <a:lnTo>
                    <a:pt x="78623" y="71500"/>
                  </a:lnTo>
                  <a:close/>
                </a:path>
              </a:pathLst>
            </a:custGeom>
            <a:solidFill>
              <a:srgbClr val="006FC0"/>
            </a:solidFill>
          </p:spPr>
          <p:txBody>
            <a:bodyPr wrap="square" lIns="0" tIns="0" rIns="0" bIns="0" rtlCol="0"/>
            <a:lstStyle/>
            <a:p>
              <a:endParaRPr/>
            </a:p>
          </p:txBody>
        </p:sp>
      </p:grpSp>
      <p:sp>
        <p:nvSpPr>
          <p:cNvPr id="6" name="object 6"/>
          <p:cNvSpPr txBox="1"/>
          <p:nvPr/>
        </p:nvSpPr>
        <p:spPr>
          <a:xfrm>
            <a:off x="4789067" y="1732127"/>
            <a:ext cx="2667000" cy="370840"/>
          </a:xfrm>
          <a:prstGeom prst="rect">
            <a:avLst/>
          </a:prstGeom>
          <a:solidFill>
            <a:srgbClr val="55629D"/>
          </a:solidFill>
          <a:ln w="25400">
            <a:noFill/>
          </a:ln>
        </p:spPr>
        <p:txBody>
          <a:bodyPr vert="horz" wrap="square" lIns="0" tIns="39370" rIns="0" bIns="0" rtlCol="0">
            <a:spAutoFit/>
          </a:bodyPr>
          <a:lstStyle/>
          <a:p>
            <a:pPr marL="200660">
              <a:lnSpc>
                <a:spcPct val="100000"/>
              </a:lnSpc>
              <a:spcBef>
                <a:spcPts val="310"/>
              </a:spcBef>
            </a:pPr>
            <a:r>
              <a:rPr sz="1800" b="1" dirty="0">
                <a:solidFill>
                  <a:srgbClr val="FFFFFF"/>
                </a:solidFill>
                <a:latin typeface="Arial"/>
                <a:cs typeface="Arial"/>
              </a:rPr>
              <a:t>Randomized,</a:t>
            </a:r>
            <a:r>
              <a:rPr sz="1800" b="1" spc="-15" dirty="0">
                <a:solidFill>
                  <a:srgbClr val="FFFFFF"/>
                </a:solidFill>
                <a:latin typeface="Arial"/>
                <a:cs typeface="Arial"/>
              </a:rPr>
              <a:t> </a:t>
            </a:r>
            <a:r>
              <a:rPr sz="1800" b="1" dirty="0">
                <a:solidFill>
                  <a:srgbClr val="FFFFFF"/>
                </a:solidFill>
                <a:latin typeface="Arial"/>
                <a:cs typeface="Arial"/>
              </a:rPr>
              <a:t>n</a:t>
            </a:r>
            <a:r>
              <a:rPr sz="1800" b="1" spc="-10" dirty="0">
                <a:solidFill>
                  <a:srgbClr val="FFFFFF"/>
                </a:solidFill>
                <a:latin typeface="Arial"/>
                <a:cs typeface="Arial"/>
              </a:rPr>
              <a:t> </a:t>
            </a:r>
            <a:r>
              <a:rPr sz="1800" b="1" dirty="0">
                <a:solidFill>
                  <a:srgbClr val="FFFFFF"/>
                </a:solidFill>
                <a:latin typeface="Arial"/>
                <a:cs typeface="Arial"/>
              </a:rPr>
              <a:t>=</a:t>
            </a:r>
            <a:r>
              <a:rPr sz="1800" b="1" spc="-10" dirty="0">
                <a:solidFill>
                  <a:srgbClr val="FFFFFF"/>
                </a:solidFill>
                <a:latin typeface="Arial"/>
                <a:cs typeface="Arial"/>
              </a:rPr>
              <a:t> </a:t>
            </a:r>
            <a:r>
              <a:rPr sz="1800" b="1" spc="-25" dirty="0">
                <a:solidFill>
                  <a:srgbClr val="FFFFFF"/>
                </a:solidFill>
                <a:latin typeface="Arial"/>
                <a:cs typeface="Arial"/>
              </a:rPr>
              <a:t>313</a:t>
            </a:r>
            <a:endParaRPr sz="1800">
              <a:latin typeface="Arial"/>
              <a:cs typeface="Arial"/>
            </a:endParaRPr>
          </a:p>
        </p:txBody>
      </p:sp>
      <p:sp>
        <p:nvSpPr>
          <p:cNvPr id="7" name="object 7"/>
          <p:cNvSpPr txBox="1"/>
          <p:nvPr/>
        </p:nvSpPr>
        <p:spPr>
          <a:xfrm>
            <a:off x="6389267" y="2769972"/>
            <a:ext cx="3200400" cy="370840"/>
          </a:xfrm>
          <a:prstGeom prst="rect">
            <a:avLst/>
          </a:prstGeom>
          <a:solidFill>
            <a:srgbClr val="55629D"/>
          </a:solidFill>
          <a:ln w="25400">
            <a:noFill/>
          </a:ln>
        </p:spPr>
        <p:txBody>
          <a:bodyPr vert="horz" wrap="square" lIns="0" tIns="39370" rIns="0" bIns="0" rtlCol="0">
            <a:spAutoFit/>
          </a:bodyPr>
          <a:lstStyle/>
          <a:p>
            <a:pPr marL="218440">
              <a:lnSpc>
                <a:spcPct val="100000"/>
              </a:lnSpc>
              <a:spcBef>
                <a:spcPts val="310"/>
              </a:spcBef>
            </a:pPr>
            <a:r>
              <a:rPr sz="1800" b="1" dirty="0">
                <a:solidFill>
                  <a:srgbClr val="FFFFFF"/>
                </a:solidFill>
                <a:latin typeface="Arial"/>
                <a:cs typeface="Arial"/>
              </a:rPr>
              <a:t>Neoadjuvant</a:t>
            </a:r>
            <a:r>
              <a:rPr sz="1800" b="1" spc="5" dirty="0">
                <a:solidFill>
                  <a:srgbClr val="FFFFFF"/>
                </a:solidFill>
                <a:latin typeface="Arial"/>
                <a:cs typeface="Arial"/>
              </a:rPr>
              <a:t> </a:t>
            </a:r>
            <a:r>
              <a:rPr sz="1800" b="1" dirty="0">
                <a:solidFill>
                  <a:srgbClr val="FFFFFF"/>
                </a:solidFill>
                <a:latin typeface="Arial"/>
                <a:cs typeface="Arial"/>
              </a:rPr>
              <a:t>arm,</a:t>
            </a:r>
            <a:r>
              <a:rPr sz="1800" b="1" spc="-25" dirty="0">
                <a:solidFill>
                  <a:srgbClr val="FFFFFF"/>
                </a:solidFill>
                <a:latin typeface="Arial"/>
                <a:cs typeface="Arial"/>
              </a:rPr>
              <a:t> </a:t>
            </a:r>
            <a:r>
              <a:rPr sz="1800" b="1" dirty="0">
                <a:solidFill>
                  <a:srgbClr val="FFFFFF"/>
                </a:solidFill>
                <a:latin typeface="Arial"/>
                <a:cs typeface="Arial"/>
              </a:rPr>
              <a:t>n</a:t>
            </a:r>
            <a:r>
              <a:rPr sz="1800" b="1" spc="-30" dirty="0">
                <a:solidFill>
                  <a:srgbClr val="FFFFFF"/>
                </a:solidFill>
                <a:latin typeface="Arial"/>
                <a:cs typeface="Arial"/>
              </a:rPr>
              <a:t> </a:t>
            </a:r>
            <a:r>
              <a:rPr sz="1800" b="1" dirty="0">
                <a:solidFill>
                  <a:srgbClr val="FFFFFF"/>
                </a:solidFill>
                <a:latin typeface="Arial"/>
                <a:cs typeface="Arial"/>
              </a:rPr>
              <a:t>=</a:t>
            </a:r>
            <a:r>
              <a:rPr sz="1800" b="1" spc="-20" dirty="0">
                <a:solidFill>
                  <a:srgbClr val="FFFFFF"/>
                </a:solidFill>
                <a:latin typeface="Arial"/>
                <a:cs typeface="Arial"/>
              </a:rPr>
              <a:t> </a:t>
            </a:r>
            <a:r>
              <a:rPr sz="1800" b="1" spc="-25" dirty="0">
                <a:solidFill>
                  <a:srgbClr val="FFFFFF"/>
                </a:solidFill>
                <a:latin typeface="Arial"/>
                <a:cs typeface="Arial"/>
              </a:rPr>
              <a:t>154</a:t>
            </a:r>
            <a:endParaRPr sz="1800">
              <a:latin typeface="Arial"/>
              <a:cs typeface="Arial"/>
            </a:endParaRPr>
          </a:p>
        </p:txBody>
      </p:sp>
      <p:sp>
        <p:nvSpPr>
          <p:cNvPr id="8" name="object 8"/>
          <p:cNvSpPr txBox="1"/>
          <p:nvPr/>
        </p:nvSpPr>
        <p:spPr>
          <a:xfrm>
            <a:off x="2579267" y="2757780"/>
            <a:ext cx="3200400" cy="370840"/>
          </a:xfrm>
          <a:prstGeom prst="rect">
            <a:avLst/>
          </a:prstGeom>
          <a:solidFill>
            <a:srgbClr val="55629D"/>
          </a:solidFill>
          <a:ln w="25400">
            <a:noFill/>
          </a:ln>
        </p:spPr>
        <p:txBody>
          <a:bodyPr vert="horz" wrap="square" lIns="0" tIns="40005" rIns="0" bIns="0" rtlCol="0">
            <a:spAutoFit/>
          </a:bodyPr>
          <a:lstStyle/>
          <a:p>
            <a:pPr marL="416559">
              <a:lnSpc>
                <a:spcPct val="100000"/>
              </a:lnSpc>
              <a:spcBef>
                <a:spcPts val="315"/>
              </a:spcBef>
            </a:pPr>
            <a:r>
              <a:rPr sz="1800" b="1" dirty="0">
                <a:solidFill>
                  <a:srgbClr val="FFFFFF"/>
                </a:solidFill>
                <a:latin typeface="Arial"/>
                <a:cs typeface="Arial"/>
              </a:rPr>
              <a:t>Adjuvant</a:t>
            </a:r>
            <a:r>
              <a:rPr sz="1800" b="1" spc="15" dirty="0">
                <a:solidFill>
                  <a:srgbClr val="FFFFFF"/>
                </a:solidFill>
                <a:latin typeface="Arial"/>
                <a:cs typeface="Arial"/>
              </a:rPr>
              <a:t> </a:t>
            </a:r>
            <a:r>
              <a:rPr sz="1800" b="1" dirty="0">
                <a:solidFill>
                  <a:srgbClr val="FFFFFF"/>
                </a:solidFill>
                <a:latin typeface="Arial"/>
                <a:cs typeface="Arial"/>
              </a:rPr>
              <a:t>arm,</a:t>
            </a:r>
            <a:r>
              <a:rPr sz="1800" b="1" spc="-15" dirty="0">
                <a:solidFill>
                  <a:srgbClr val="FFFFFF"/>
                </a:solidFill>
                <a:latin typeface="Arial"/>
                <a:cs typeface="Arial"/>
              </a:rPr>
              <a:t> </a:t>
            </a:r>
            <a:r>
              <a:rPr sz="1800" b="1" dirty="0">
                <a:solidFill>
                  <a:srgbClr val="FFFFFF"/>
                </a:solidFill>
                <a:latin typeface="Arial"/>
                <a:cs typeface="Arial"/>
              </a:rPr>
              <a:t>n</a:t>
            </a:r>
            <a:r>
              <a:rPr sz="1800" b="1" spc="-30" dirty="0">
                <a:solidFill>
                  <a:srgbClr val="FFFFFF"/>
                </a:solidFill>
                <a:latin typeface="Arial"/>
                <a:cs typeface="Arial"/>
              </a:rPr>
              <a:t> </a:t>
            </a:r>
            <a:r>
              <a:rPr sz="1800" b="1" dirty="0">
                <a:solidFill>
                  <a:srgbClr val="FFFFFF"/>
                </a:solidFill>
                <a:latin typeface="Arial"/>
                <a:cs typeface="Arial"/>
              </a:rPr>
              <a:t>=</a:t>
            </a:r>
            <a:r>
              <a:rPr sz="1800" b="1" spc="-35" dirty="0">
                <a:solidFill>
                  <a:srgbClr val="FFFFFF"/>
                </a:solidFill>
                <a:latin typeface="Arial"/>
                <a:cs typeface="Arial"/>
              </a:rPr>
              <a:t> </a:t>
            </a:r>
            <a:r>
              <a:rPr sz="1800" b="1" spc="-25" dirty="0">
                <a:solidFill>
                  <a:srgbClr val="FFFFFF"/>
                </a:solidFill>
                <a:latin typeface="Arial"/>
                <a:cs typeface="Arial"/>
              </a:rPr>
              <a:t>159</a:t>
            </a:r>
            <a:endParaRPr sz="1800">
              <a:latin typeface="Arial"/>
              <a:cs typeface="Arial"/>
            </a:endParaRPr>
          </a:p>
        </p:txBody>
      </p:sp>
      <p:sp>
        <p:nvSpPr>
          <p:cNvPr id="9" name="object 9"/>
          <p:cNvSpPr txBox="1"/>
          <p:nvPr/>
        </p:nvSpPr>
        <p:spPr>
          <a:xfrm>
            <a:off x="1709063" y="4798416"/>
            <a:ext cx="4070985" cy="1231900"/>
          </a:xfrm>
          <a:prstGeom prst="rect">
            <a:avLst/>
          </a:prstGeom>
          <a:solidFill>
            <a:srgbClr val="55629D"/>
          </a:solidFill>
          <a:ln w="25400">
            <a:noFill/>
          </a:ln>
        </p:spPr>
        <p:txBody>
          <a:bodyPr vert="horz" wrap="square" lIns="0" tIns="39370" rIns="0" bIns="0" rtlCol="0">
            <a:spAutoFit/>
          </a:bodyPr>
          <a:lstStyle/>
          <a:p>
            <a:pPr marL="90805">
              <a:lnSpc>
                <a:spcPct val="100000"/>
              </a:lnSpc>
              <a:spcBef>
                <a:spcPts val="310"/>
              </a:spcBef>
            </a:pPr>
            <a:r>
              <a:rPr sz="1800" b="1" dirty="0">
                <a:solidFill>
                  <a:srgbClr val="FFFFFF"/>
                </a:solidFill>
                <a:latin typeface="Arial"/>
                <a:cs typeface="Arial"/>
              </a:rPr>
              <a:t>Still</a:t>
            </a:r>
            <a:r>
              <a:rPr sz="1800" b="1" spc="-20" dirty="0">
                <a:solidFill>
                  <a:srgbClr val="FFFFFF"/>
                </a:solidFill>
                <a:latin typeface="Arial"/>
                <a:cs typeface="Arial"/>
              </a:rPr>
              <a:t> </a:t>
            </a:r>
            <a:r>
              <a:rPr sz="1800" b="1" dirty="0">
                <a:solidFill>
                  <a:srgbClr val="FFFFFF"/>
                </a:solidFill>
                <a:latin typeface="Arial"/>
                <a:cs typeface="Arial"/>
              </a:rPr>
              <a:t>on</a:t>
            </a:r>
            <a:r>
              <a:rPr sz="1800" b="1" spc="-15" dirty="0">
                <a:solidFill>
                  <a:srgbClr val="FFFFFF"/>
                </a:solidFill>
                <a:latin typeface="Arial"/>
                <a:cs typeface="Arial"/>
              </a:rPr>
              <a:t> </a:t>
            </a:r>
            <a:r>
              <a:rPr sz="1800" b="1" spc="-10" dirty="0">
                <a:solidFill>
                  <a:srgbClr val="FFFFFF"/>
                </a:solidFill>
                <a:latin typeface="Arial"/>
                <a:cs typeface="Arial"/>
              </a:rPr>
              <a:t>therapy,</a:t>
            </a:r>
            <a:r>
              <a:rPr sz="1800" b="1" spc="-5" dirty="0">
                <a:solidFill>
                  <a:srgbClr val="FFFFFF"/>
                </a:solidFill>
                <a:latin typeface="Arial"/>
                <a:cs typeface="Arial"/>
              </a:rPr>
              <a:t> </a:t>
            </a:r>
            <a:r>
              <a:rPr sz="1800" b="1" dirty="0">
                <a:solidFill>
                  <a:srgbClr val="FFFFFF"/>
                </a:solidFill>
                <a:latin typeface="Arial"/>
                <a:cs typeface="Arial"/>
              </a:rPr>
              <a:t>n</a:t>
            </a:r>
            <a:r>
              <a:rPr sz="1800" b="1" spc="-15" dirty="0">
                <a:solidFill>
                  <a:srgbClr val="FFFFFF"/>
                </a:solidFill>
                <a:latin typeface="Arial"/>
                <a:cs typeface="Arial"/>
              </a:rPr>
              <a:t> </a:t>
            </a:r>
            <a:r>
              <a:rPr sz="1800" b="1" dirty="0">
                <a:solidFill>
                  <a:srgbClr val="FFFFFF"/>
                </a:solidFill>
                <a:latin typeface="Arial"/>
                <a:cs typeface="Arial"/>
              </a:rPr>
              <a:t>=</a:t>
            </a:r>
            <a:r>
              <a:rPr sz="1800" b="1" spc="-25" dirty="0">
                <a:solidFill>
                  <a:srgbClr val="FFFFFF"/>
                </a:solidFill>
                <a:latin typeface="Arial"/>
                <a:cs typeface="Arial"/>
              </a:rPr>
              <a:t> 41</a:t>
            </a:r>
            <a:endParaRPr sz="1800">
              <a:latin typeface="Arial"/>
              <a:cs typeface="Arial"/>
            </a:endParaRPr>
          </a:p>
          <a:p>
            <a:pPr marL="90805">
              <a:lnSpc>
                <a:spcPct val="100000"/>
              </a:lnSpc>
              <a:spcBef>
                <a:spcPts val="1200"/>
              </a:spcBef>
            </a:pPr>
            <a:r>
              <a:rPr sz="1800" b="1" dirty="0">
                <a:solidFill>
                  <a:srgbClr val="FFFFFF"/>
                </a:solidFill>
                <a:latin typeface="Arial"/>
                <a:cs typeface="Arial"/>
              </a:rPr>
              <a:t>Completed</a:t>
            </a:r>
            <a:r>
              <a:rPr sz="1800" b="1" spc="-50" dirty="0">
                <a:solidFill>
                  <a:srgbClr val="FFFFFF"/>
                </a:solidFill>
                <a:latin typeface="Arial"/>
                <a:cs typeface="Arial"/>
              </a:rPr>
              <a:t> </a:t>
            </a:r>
            <a:r>
              <a:rPr sz="1800" b="1" dirty="0">
                <a:solidFill>
                  <a:srgbClr val="FFFFFF"/>
                </a:solidFill>
                <a:latin typeface="Arial"/>
                <a:cs typeface="Arial"/>
              </a:rPr>
              <a:t>all</a:t>
            </a:r>
            <a:r>
              <a:rPr sz="1800" b="1" spc="-55" dirty="0">
                <a:solidFill>
                  <a:srgbClr val="FFFFFF"/>
                </a:solidFill>
                <a:latin typeface="Arial"/>
                <a:cs typeface="Arial"/>
              </a:rPr>
              <a:t> </a:t>
            </a:r>
            <a:r>
              <a:rPr sz="1800" b="1" dirty="0">
                <a:solidFill>
                  <a:srgbClr val="FFFFFF"/>
                </a:solidFill>
                <a:latin typeface="Arial"/>
                <a:cs typeface="Arial"/>
              </a:rPr>
              <a:t>study</a:t>
            </a:r>
            <a:r>
              <a:rPr sz="1800" b="1" spc="-45" dirty="0">
                <a:solidFill>
                  <a:srgbClr val="FFFFFF"/>
                </a:solidFill>
                <a:latin typeface="Arial"/>
                <a:cs typeface="Arial"/>
              </a:rPr>
              <a:t> </a:t>
            </a:r>
            <a:r>
              <a:rPr sz="1800" b="1" spc="-20" dirty="0">
                <a:solidFill>
                  <a:srgbClr val="FFFFFF"/>
                </a:solidFill>
                <a:latin typeface="Arial"/>
                <a:cs typeface="Arial"/>
              </a:rPr>
              <a:t>therapy,</a:t>
            </a:r>
            <a:r>
              <a:rPr sz="1800" b="1" spc="-30" dirty="0">
                <a:solidFill>
                  <a:srgbClr val="FFFFFF"/>
                </a:solidFill>
                <a:latin typeface="Arial"/>
                <a:cs typeface="Arial"/>
              </a:rPr>
              <a:t> </a:t>
            </a:r>
            <a:r>
              <a:rPr sz="1800" b="1" dirty="0">
                <a:solidFill>
                  <a:srgbClr val="FFFFFF"/>
                </a:solidFill>
                <a:latin typeface="Arial"/>
                <a:cs typeface="Arial"/>
              </a:rPr>
              <a:t>n</a:t>
            </a:r>
            <a:r>
              <a:rPr sz="1800" b="1" spc="-40" dirty="0">
                <a:solidFill>
                  <a:srgbClr val="FFFFFF"/>
                </a:solidFill>
                <a:latin typeface="Arial"/>
                <a:cs typeface="Arial"/>
              </a:rPr>
              <a:t> </a:t>
            </a:r>
            <a:r>
              <a:rPr sz="1800" b="1" dirty="0">
                <a:solidFill>
                  <a:srgbClr val="FFFFFF"/>
                </a:solidFill>
                <a:latin typeface="Arial"/>
                <a:cs typeface="Arial"/>
              </a:rPr>
              <a:t>=</a:t>
            </a:r>
            <a:r>
              <a:rPr sz="1800" b="1" spc="-55" dirty="0">
                <a:solidFill>
                  <a:srgbClr val="FFFFFF"/>
                </a:solidFill>
                <a:latin typeface="Arial"/>
                <a:cs typeface="Arial"/>
              </a:rPr>
              <a:t> </a:t>
            </a:r>
            <a:r>
              <a:rPr sz="1800" b="1" spc="-25" dirty="0">
                <a:solidFill>
                  <a:srgbClr val="FFFFFF"/>
                </a:solidFill>
                <a:latin typeface="Arial"/>
                <a:cs typeface="Arial"/>
              </a:rPr>
              <a:t>40</a:t>
            </a:r>
            <a:endParaRPr sz="1800">
              <a:latin typeface="Arial"/>
              <a:cs typeface="Arial"/>
            </a:endParaRPr>
          </a:p>
          <a:p>
            <a:pPr marL="90805">
              <a:lnSpc>
                <a:spcPct val="100000"/>
              </a:lnSpc>
              <a:spcBef>
                <a:spcPts val="1200"/>
              </a:spcBef>
            </a:pPr>
            <a:r>
              <a:rPr sz="1800" b="1" dirty="0">
                <a:solidFill>
                  <a:srgbClr val="FFFFFF"/>
                </a:solidFill>
                <a:latin typeface="Arial"/>
                <a:cs typeface="Arial"/>
              </a:rPr>
              <a:t>Discontinued,</a:t>
            </a:r>
            <a:r>
              <a:rPr sz="1800" b="1" spc="-30" dirty="0">
                <a:solidFill>
                  <a:srgbClr val="FFFFFF"/>
                </a:solidFill>
                <a:latin typeface="Arial"/>
                <a:cs typeface="Arial"/>
              </a:rPr>
              <a:t> </a:t>
            </a:r>
            <a:r>
              <a:rPr sz="1800" b="1" dirty="0">
                <a:solidFill>
                  <a:srgbClr val="FFFFFF"/>
                </a:solidFill>
                <a:latin typeface="Arial"/>
                <a:cs typeface="Arial"/>
              </a:rPr>
              <a:t>n =</a:t>
            </a:r>
            <a:r>
              <a:rPr sz="1800" b="1" spc="-10" dirty="0">
                <a:solidFill>
                  <a:srgbClr val="FFFFFF"/>
                </a:solidFill>
                <a:latin typeface="Arial"/>
                <a:cs typeface="Arial"/>
              </a:rPr>
              <a:t> </a:t>
            </a:r>
            <a:r>
              <a:rPr sz="1800" b="1" spc="-25" dirty="0">
                <a:solidFill>
                  <a:srgbClr val="FFFFFF"/>
                </a:solidFill>
                <a:latin typeface="Arial"/>
                <a:cs typeface="Arial"/>
              </a:rPr>
              <a:t>71</a:t>
            </a:r>
            <a:endParaRPr sz="1800">
              <a:latin typeface="Arial"/>
              <a:cs typeface="Arial"/>
            </a:endParaRPr>
          </a:p>
        </p:txBody>
      </p:sp>
      <p:sp>
        <p:nvSpPr>
          <p:cNvPr id="10" name="object 10"/>
          <p:cNvSpPr txBox="1"/>
          <p:nvPr/>
        </p:nvSpPr>
        <p:spPr>
          <a:xfrm>
            <a:off x="6389267" y="4798416"/>
            <a:ext cx="4072254" cy="1231900"/>
          </a:xfrm>
          <a:prstGeom prst="rect">
            <a:avLst/>
          </a:prstGeom>
          <a:solidFill>
            <a:srgbClr val="55629D"/>
          </a:solidFill>
          <a:ln w="25400">
            <a:noFill/>
          </a:ln>
        </p:spPr>
        <p:txBody>
          <a:bodyPr vert="horz" wrap="square" lIns="0" tIns="39370" rIns="0" bIns="0" rtlCol="0">
            <a:spAutoFit/>
          </a:bodyPr>
          <a:lstStyle/>
          <a:p>
            <a:pPr marL="91440">
              <a:lnSpc>
                <a:spcPct val="100000"/>
              </a:lnSpc>
              <a:spcBef>
                <a:spcPts val="310"/>
              </a:spcBef>
            </a:pPr>
            <a:r>
              <a:rPr sz="1800" b="1" dirty="0">
                <a:solidFill>
                  <a:srgbClr val="FFFFFF"/>
                </a:solidFill>
                <a:latin typeface="Arial"/>
                <a:cs typeface="Arial"/>
              </a:rPr>
              <a:t>Still</a:t>
            </a:r>
            <a:r>
              <a:rPr sz="1800" b="1" spc="-20" dirty="0">
                <a:solidFill>
                  <a:srgbClr val="FFFFFF"/>
                </a:solidFill>
                <a:latin typeface="Arial"/>
                <a:cs typeface="Arial"/>
              </a:rPr>
              <a:t> </a:t>
            </a:r>
            <a:r>
              <a:rPr sz="1800" b="1" dirty="0">
                <a:solidFill>
                  <a:srgbClr val="FFFFFF"/>
                </a:solidFill>
                <a:latin typeface="Arial"/>
                <a:cs typeface="Arial"/>
              </a:rPr>
              <a:t>on</a:t>
            </a:r>
            <a:r>
              <a:rPr sz="1800" b="1" spc="-15" dirty="0">
                <a:solidFill>
                  <a:srgbClr val="FFFFFF"/>
                </a:solidFill>
                <a:latin typeface="Arial"/>
                <a:cs typeface="Arial"/>
              </a:rPr>
              <a:t> </a:t>
            </a:r>
            <a:r>
              <a:rPr sz="1800" b="1" spc="-10" dirty="0">
                <a:solidFill>
                  <a:srgbClr val="FFFFFF"/>
                </a:solidFill>
                <a:latin typeface="Arial"/>
                <a:cs typeface="Arial"/>
              </a:rPr>
              <a:t>therapy,</a:t>
            </a:r>
            <a:r>
              <a:rPr sz="1800" b="1" spc="-5" dirty="0">
                <a:solidFill>
                  <a:srgbClr val="FFFFFF"/>
                </a:solidFill>
                <a:latin typeface="Arial"/>
                <a:cs typeface="Arial"/>
              </a:rPr>
              <a:t> </a:t>
            </a:r>
            <a:r>
              <a:rPr sz="1800" b="1" dirty="0">
                <a:solidFill>
                  <a:srgbClr val="FFFFFF"/>
                </a:solidFill>
                <a:latin typeface="Arial"/>
                <a:cs typeface="Arial"/>
              </a:rPr>
              <a:t>n</a:t>
            </a:r>
            <a:r>
              <a:rPr sz="1800" b="1" spc="-15" dirty="0">
                <a:solidFill>
                  <a:srgbClr val="FFFFFF"/>
                </a:solidFill>
                <a:latin typeface="Arial"/>
                <a:cs typeface="Arial"/>
              </a:rPr>
              <a:t> </a:t>
            </a:r>
            <a:r>
              <a:rPr sz="1800" b="1" dirty="0">
                <a:solidFill>
                  <a:srgbClr val="FFFFFF"/>
                </a:solidFill>
                <a:latin typeface="Arial"/>
                <a:cs typeface="Arial"/>
              </a:rPr>
              <a:t>=</a:t>
            </a:r>
            <a:r>
              <a:rPr sz="1800" b="1" spc="-25" dirty="0">
                <a:solidFill>
                  <a:srgbClr val="FFFFFF"/>
                </a:solidFill>
                <a:latin typeface="Arial"/>
                <a:cs typeface="Arial"/>
              </a:rPr>
              <a:t> 43</a:t>
            </a:r>
            <a:endParaRPr sz="1800">
              <a:latin typeface="Arial"/>
              <a:cs typeface="Arial"/>
            </a:endParaRPr>
          </a:p>
          <a:p>
            <a:pPr marL="91440">
              <a:lnSpc>
                <a:spcPct val="100000"/>
              </a:lnSpc>
              <a:spcBef>
                <a:spcPts val="1200"/>
              </a:spcBef>
            </a:pPr>
            <a:r>
              <a:rPr sz="1800" b="1" dirty="0">
                <a:solidFill>
                  <a:srgbClr val="FFFFFF"/>
                </a:solidFill>
                <a:latin typeface="Arial"/>
                <a:cs typeface="Arial"/>
              </a:rPr>
              <a:t>Completed</a:t>
            </a:r>
            <a:r>
              <a:rPr sz="1800" b="1" spc="-50" dirty="0">
                <a:solidFill>
                  <a:srgbClr val="FFFFFF"/>
                </a:solidFill>
                <a:latin typeface="Arial"/>
                <a:cs typeface="Arial"/>
              </a:rPr>
              <a:t> </a:t>
            </a:r>
            <a:r>
              <a:rPr sz="1800" b="1" dirty="0">
                <a:solidFill>
                  <a:srgbClr val="FFFFFF"/>
                </a:solidFill>
                <a:latin typeface="Arial"/>
                <a:cs typeface="Arial"/>
              </a:rPr>
              <a:t>all</a:t>
            </a:r>
            <a:r>
              <a:rPr sz="1800" b="1" spc="-55" dirty="0">
                <a:solidFill>
                  <a:srgbClr val="FFFFFF"/>
                </a:solidFill>
                <a:latin typeface="Arial"/>
                <a:cs typeface="Arial"/>
              </a:rPr>
              <a:t> </a:t>
            </a:r>
            <a:r>
              <a:rPr sz="1800" b="1" dirty="0">
                <a:solidFill>
                  <a:srgbClr val="FFFFFF"/>
                </a:solidFill>
                <a:latin typeface="Arial"/>
                <a:cs typeface="Arial"/>
              </a:rPr>
              <a:t>study</a:t>
            </a:r>
            <a:r>
              <a:rPr sz="1800" b="1" spc="-45" dirty="0">
                <a:solidFill>
                  <a:srgbClr val="FFFFFF"/>
                </a:solidFill>
                <a:latin typeface="Arial"/>
                <a:cs typeface="Arial"/>
              </a:rPr>
              <a:t> </a:t>
            </a:r>
            <a:r>
              <a:rPr sz="1800" b="1" spc="-20" dirty="0">
                <a:solidFill>
                  <a:srgbClr val="FFFFFF"/>
                </a:solidFill>
                <a:latin typeface="Arial"/>
                <a:cs typeface="Arial"/>
              </a:rPr>
              <a:t>therapy,</a:t>
            </a:r>
            <a:r>
              <a:rPr sz="1800" b="1" spc="-30" dirty="0">
                <a:solidFill>
                  <a:srgbClr val="FFFFFF"/>
                </a:solidFill>
                <a:latin typeface="Arial"/>
                <a:cs typeface="Arial"/>
              </a:rPr>
              <a:t> </a:t>
            </a:r>
            <a:r>
              <a:rPr sz="1800" b="1" dirty="0">
                <a:solidFill>
                  <a:srgbClr val="FFFFFF"/>
                </a:solidFill>
                <a:latin typeface="Arial"/>
                <a:cs typeface="Arial"/>
              </a:rPr>
              <a:t>n</a:t>
            </a:r>
            <a:r>
              <a:rPr sz="1800" b="1" spc="-40" dirty="0">
                <a:solidFill>
                  <a:srgbClr val="FFFFFF"/>
                </a:solidFill>
                <a:latin typeface="Arial"/>
                <a:cs typeface="Arial"/>
              </a:rPr>
              <a:t> </a:t>
            </a:r>
            <a:r>
              <a:rPr sz="1800" b="1" dirty="0">
                <a:solidFill>
                  <a:srgbClr val="FFFFFF"/>
                </a:solidFill>
                <a:latin typeface="Arial"/>
                <a:cs typeface="Arial"/>
              </a:rPr>
              <a:t>=</a:t>
            </a:r>
            <a:r>
              <a:rPr sz="1800" b="1" spc="-55" dirty="0">
                <a:solidFill>
                  <a:srgbClr val="FFFFFF"/>
                </a:solidFill>
                <a:latin typeface="Arial"/>
                <a:cs typeface="Arial"/>
              </a:rPr>
              <a:t> </a:t>
            </a:r>
            <a:r>
              <a:rPr sz="1800" b="1" spc="-25" dirty="0">
                <a:solidFill>
                  <a:srgbClr val="FFFFFF"/>
                </a:solidFill>
                <a:latin typeface="Arial"/>
                <a:cs typeface="Arial"/>
              </a:rPr>
              <a:t>50</a:t>
            </a:r>
            <a:endParaRPr sz="1800">
              <a:latin typeface="Arial"/>
              <a:cs typeface="Arial"/>
            </a:endParaRPr>
          </a:p>
          <a:p>
            <a:pPr marL="91440">
              <a:lnSpc>
                <a:spcPct val="100000"/>
              </a:lnSpc>
              <a:spcBef>
                <a:spcPts val="1200"/>
              </a:spcBef>
            </a:pPr>
            <a:r>
              <a:rPr sz="1800" b="1" dirty="0">
                <a:solidFill>
                  <a:srgbClr val="FFFFFF"/>
                </a:solidFill>
                <a:latin typeface="Arial"/>
                <a:cs typeface="Arial"/>
              </a:rPr>
              <a:t>Discontinued,</a:t>
            </a:r>
            <a:r>
              <a:rPr sz="1800" b="1" spc="-30" dirty="0">
                <a:solidFill>
                  <a:srgbClr val="FFFFFF"/>
                </a:solidFill>
                <a:latin typeface="Arial"/>
                <a:cs typeface="Arial"/>
              </a:rPr>
              <a:t> </a:t>
            </a:r>
            <a:r>
              <a:rPr sz="1800" b="1" dirty="0">
                <a:solidFill>
                  <a:srgbClr val="FFFFFF"/>
                </a:solidFill>
                <a:latin typeface="Arial"/>
                <a:cs typeface="Arial"/>
              </a:rPr>
              <a:t>n =</a:t>
            </a:r>
            <a:r>
              <a:rPr sz="1800" b="1" spc="-10" dirty="0">
                <a:solidFill>
                  <a:srgbClr val="FFFFFF"/>
                </a:solidFill>
                <a:latin typeface="Arial"/>
                <a:cs typeface="Arial"/>
              </a:rPr>
              <a:t> </a:t>
            </a:r>
            <a:r>
              <a:rPr sz="1800" b="1" spc="-25" dirty="0">
                <a:solidFill>
                  <a:srgbClr val="FFFFFF"/>
                </a:solidFill>
                <a:latin typeface="Arial"/>
                <a:cs typeface="Arial"/>
              </a:rPr>
              <a:t>59</a:t>
            </a:r>
            <a:endParaRPr sz="1800">
              <a:latin typeface="Arial"/>
              <a:cs typeface="Arial"/>
            </a:endParaRPr>
          </a:p>
        </p:txBody>
      </p:sp>
      <p:sp>
        <p:nvSpPr>
          <p:cNvPr id="11" name="object 11"/>
          <p:cNvSpPr txBox="1"/>
          <p:nvPr/>
        </p:nvSpPr>
        <p:spPr>
          <a:xfrm>
            <a:off x="4848502" y="863963"/>
            <a:ext cx="2667000" cy="368935"/>
          </a:xfrm>
          <a:prstGeom prst="rect">
            <a:avLst/>
          </a:prstGeom>
          <a:solidFill>
            <a:srgbClr val="55629D"/>
          </a:solidFill>
          <a:ln w="25400">
            <a:noFill/>
          </a:ln>
        </p:spPr>
        <p:txBody>
          <a:bodyPr vert="horz" wrap="square" lIns="0" tIns="38100" rIns="0" bIns="0" rtlCol="0">
            <a:spAutoFit/>
          </a:bodyPr>
          <a:lstStyle/>
          <a:p>
            <a:pPr marL="422275">
              <a:lnSpc>
                <a:spcPct val="100000"/>
              </a:lnSpc>
              <a:spcBef>
                <a:spcPts val="300"/>
              </a:spcBef>
            </a:pPr>
            <a:r>
              <a:rPr sz="1800" b="1" dirty="0">
                <a:solidFill>
                  <a:srgbClr val="FFFFFF"/>
                </a:solidFill>
                <a:latin typeface="Arial"/>
                <a:cs typeface="Arial"/>
              </a:rPr>
              <a:t>Enrolled,</a:t>
            </a:r>
            <a:r>
              <a:rPr sz="1800" b="1" spc="-15" dirty="0">
                <a:solidFill>
                  <a:srgbClr val="FFFFFF"/>
                </a:solidFill>
                <a:latin typeface="Arial"/>
                <a:cs typeface="Arial"/>
              </a:rPr>
              <a:t> </a:t>
            </a:r>
            <a:r>
              <a:rPr sz="1800" b="1" dirty="0">
                <a:solidFill>
                  <a:srgbClr val="FFFFFF"/>
                </a:solidFill>
                <a:latin typeface="Arial"/>
                <a:cs typeface="Arial"/>
              </a:rPr>
              <a:t>n</a:t>
            </a:r>
            <a:r>
              <a:rPr sz="1800" b="1" spc="5" dirty="0">
                <a:solidFill>
                  <a:srgbClr val="FFFFFF"/>
                </a:solidFill>
                <a:latin typeface="Arial"/>
                <a:cs typeface="Arial"/>
              </a:rPr>
              <a:t> </a:t>
            </a:r>
            <a:r>
              <a:rPr sz="1800" b="1" dirty="0">
                <a:solidFill>
                  <a:srgbClr val="FFFFFF"/>
                </a:solidFill>
                <a:latin typeface="Arial"/>
                <a:cs typeface="Arial"/>
              </a:rPr>
              <a:t>=</a:t>
            </a:r>
            <a:r>
              <a:rPr sz="1800" b="1" spc="5" dirty="0">
                <a:solidFill>
                  <a:srgbClr val="FFFFFF"/>
                </a:solidFill>
                <a:latin typeface="Arial"/>
                <a:cs typeface="Arial"/>
              </a:rPr>
              <a:t> </a:t>
            </a:r>
            <a:r>
              <a:rPr sz="1800" b="1" spc="-25" dirty="0">
                <a:solidFill>
                  <a:srgbClr val="FFFFFF"/>
                </a:solidFill>
                <a:latin typeface="Arial"/>
                <a:cs typeface="Arial"/>
              </a:rPr>
              <a:t>345</a:t>
            </a:r>
            <a:endParaRPr sz="1800">
              <a:latin typeface="Arial"/>
              <a:cs typeface="Arial"/>
            </a:endParaRPr>
          </a:p>
        </p:txBody>
      </p:sp>
      <p:sp>
        <p:nvSpPr>
          <p:cNvPr id="12" name="object 12"/>
          <p:cNvSpPr/>
          <p:nvPr/>
        </p:nvSpPr>
        <p:spPr>
          <a:xfrm>
            <a:off x="6079641" y="1238352"/>
            <a:ext cx="85725" cy="494665"/>
          </a:xfrm>
          <a:custGeom>
            <a:avLst/>
            <a:gdLst/>
            <a:ahLst/>
            <a:cxnLst/>
            <a:rect l="l" t="t" r="r" b="b"/>
            <a:pathLst>
              <a:path w="85725" h="494665">
                <a:moveTo>
                  <a:pt x="28575" y="408558"/>
                </a:moveTo>
                <a:lnTo>
                  <a:pt x="0" y="408558"/>
                </a:lnTo>
                <a:lnTo>
                  <a:pt x="42925" y="494283"/>
                </a:lnTo>
                <a:lnTo>
                  <a:pt x="78560" y="422909"/>
                </a:lnTo>
                <a:lnTo>
                  <a:pt x="28575" y="422909"/>
                </a:lnTo>
                <a:lnTo>
                  <a:pt x="28575" y="408558"/>
                </a:lnTo>
                <a:close/>
              </a:path>
              <a:path w="85725" h="494665">
                <a:moveTo>
                  <a:pt x="57150" y="0"/>
                </a:moveTo>
                <a:lnTo>
                  <a:pt x="28575" y="0"/>
                </a:lnTo>
                <a:lnTo>
                  <a:pt x="28575" y="422909"/>
                </a:lnTo>
                <a:lnTo>
                  <a:pt x="57150" y="422909"/>
                </a:lnTo>
                <a:lnTo>
                  <a:pt x="57150" y="0"/>
                </a:lnTo>
                <a:close/>
              </a:path>
              <a:path w="85725" h="494665">
                <a:moveTo>
                  <a:pt x="85725" y="408558"/>
                </a:moveTo>
                <a:lnTo>
                  <a:pt x="57150" y="408558"/>
                </a:lnTo>
                <a:lnTo>
                  <a:pt x="57150" y="422909"/>
                </a:lnTo>
                <a:lnTo>
                  <a:pt x="78560" y="422909"/>
                </a:lnTo>
                <a:lnTo>
                  <a:pt x="85725" y="408558"/>
                </a:lnTo>
                <a:close/>
              </a:path>
            </a:pathLst>
          </a:custGeom>
          <a:solidFill>
            <a:srgbClr val="006FC0"/>
          </a:solidFill>
        </p:spPr>
        <p:txBody>
          <a:bodyPr wrap="square" lIns="0" tIns="0" rIns="0" bIns="0" rtlCol="0"/>
          <a:lstStyle/>
          <a:p>
            <a:endParaRPr/>
          </a:p>
        </p:txBody>
      </p:sp>
      <p:sp>
        <p:nvSpPr>
          <p:cNvPr id="13" name="object 13"/>
          <p:cNvSpPr/>
          <p:nvPr/>
        </p:nvSpPr>
        <p:spPr>
          <a:xfrm>
            <a:off x="3953661" y="2264003"/>
            <a:ext cx="4272280" cy="506730"/>
          </a:xfrm>
          <a:custGeom>
            <a:avLst/>
            <a:gdLst/>
            <a:ahLst/>
            <a:cxnLst/>
            <a:rect l="l" t="t" r="r" b="b"/>
            <a:pathLst>
              <a:path w="4272280" h="506730">
                <a:moveTo>
                  <a:pt x="85725" y="408559"/>
                </a:moveTo>
                <a:lnTo>
                  <a:pt x="57150" y="408559"/>
                </a:lnTo>
                <a:lnTo>
                  <a:pt x="57150" y="0"/>
                </a:lnTo>
                <a:lnTo>
                  <a:pt x="28575" y="0"/>
                </a:lnTo>
                <a:lnTo>
                  <a:pt x="28575" y="408559"/>
                </a:lnTo>
                <a:lnTo>
                  <a:pt x="0" y="408559"/>
                </a:lnTo>
                <a:lnTo>
                  <a:pt x="42926" y="494284"/>
                </a:lnTo>
                <a:lnTo>
                  <a:pt x="78549" y="422910"/>
                </a:lnTo>
                <a:lnTo>
                  <a:pt x="85725" y="408559"/>
                </a:lnTo>
                <a:close/>
              </a:path>
              <a:path w="4272280" h="506730">
                <a:moveTo>
                  <a:pt x="4272153" y="420751"/>
                </a:moveTo>
                <a:lnTo>
                  <a:pt x="4243578" y="420751"/>
                </a:lnTo>
                <a:lnTo>
                  <a:pt x="4243578" y="12192"/>
                </a:lnTo>
                <a:lnTo>
                  <a:pt x="4215003" y="12192"/>
                </a:lnTo>
                <a:lnTo>
                  <a:pt x="4215003" y="420751"/>
                </a:lnTo>
                <a:lnTo>
                  <a:pt x="4186428" y="420751"/>
                </a:lnTo>
                <a:lnTo>
                  <a:pt x="4229354" y="506476"/>
                </a:lnTo>
                <a:lnTo>
                  <a:pt x="4264977" y="435102"/>
                </a:lnTo>
                <a:lnTo>
                  <a:pt x="4272153" y="420751"/>
                </a:lnTo>
                <a:close/>
              </a:path>
            </a:pathLst>
          </a:custGeom>
          <a:solidFill>
            <a:srgbClr val="006FC0"/>
          </a:solidFill>
        </p:spPr>
        <p:txBody>
          <a:bodyPr wrap="square" lIns="0" tIns="0" rIns="0" bIns="0" rtlCol="0"/>
          <a:lstStyle/>
          <a:p>
            <a:endParaRPr/>
          </a:p>
        </p:txBody>
      </p:sp>
      <p:sp>
        <p:nvSpPr>
          <p:cNvPr id="14" name="object 14"/>
          <p:cNvSpPr/>
          <p:nvPr/>
        </p:nvSpPr>
        <p:spPr>
          <a:xfrm>
            <a:off x="3924705" y="3140303"/>
            <a:ext cx="85725" cy="1658620"/>
          </a:xfrm>
          <a:custGeom>
            <a:avLst/>
            <a:gdLst/>
            <a:ahLst/>
            <a:cxnLst/>
            <a:rect l="l" t="t" r="r" b="b"/>
            <a:pathLst>
              <a:path w="85725" h="1658620">
                <a:moveTo>
                  <a:pt x="28575" y="1572767"/>
                </a:moveTo>
                <a:lnTo>
                  <a:pt x="0" y="1572767"/>
                </a:lnTo>
                <a:lnTo>
                  <a:pt x="42925" y="1658492"/>
                </a:lnTo>
                <a:lnTo>
                  <a:pt x="78623" y="1586991"/>
                </a:lnTo>
                <a:lnTo>
                  <a:pt x="28575" y="1586991"/>
                </a:lnTo>
                <a:lnTo>
                  <a:pt x="28575" y="1572767"/>
                </a:lnTo>
                <a:close/>
              </a:path>
              <a:path w="85725" h="1658620">
                <a:moveTo>
                  <a:pt x="57150" y="0"/>
                </a:moveTo>
                <a:lnTo>
                  <a:pt x="28575" y="0"/>
                </a:lnTo>
                <a:lnTo>
                  <a:pt x="28575" y="1586991"/>
                </a:lnTo>
                <a:lnTo>
                  <a:pt x="57150" y="1586991"/>
                </a:lnTo>
                <a:lnTo>
                  <a:pt x="57150" y="0"/>
                </a:lnTo>
                <a:close/>
              </a:path>
              <a:path w="85725" h="1658620">
                <a:moveTo>
                  <a:pt x="85725" y="1572767"/>
                </a:moveTo>
                <a:lnTo>
                  <a:pt x="57150" y="1572767"/>
                </a:lnTo>
                <a:lnTo>
                  <a:pt x="57150" y="1586991"/>
                </a:lnTo>
                <a:lnTo>
                  <a:pt x="78623" y="1586991"/>
                </a:lnTo>
                <a:lnTo>
                  <a:pt x="85725" y="1572767"/>
                </a:lnTo>
                <a:close/>
              </a:path>
            </a:pathLst>
          </a:custGeom>
          <a:solidFill>
            <a:srgbClr val="006FC0"/>
          </a:solidFill>
        </p:spPr>
        <p:txBody>
          <a:bodyPr wrap="square" lIns="0" tIns="0" rIns="0" bIns="0" rtlCol="0"/>
          <a:lstStyle/>
          <a:p>
            <a:endParaRPr/>
          </a:p>
        </p:txBody>
      </p:sp>
      <p:sp>
        <p:nvSpPr>
          <p:cNvPr id="15" name="object 15"/>
          <p:cNvSpPr/>
          <p:nvPr/>
        </p:nvSpPr>
        <p:spPr>
          <a:xfrm>
            <a:off x="8140089" y="3140303"/>
            <a:ext cx="340995" cy="1658620"/>
          </a:xfrm>
          <a:custGeom>
            <a:avLst/>
            <a:gdLst/>
            <a:ahLst/>
            <a:cxnLst/>
            <a:rect l="l" t="t" r="r" b="b"/>
            <a:pathLst>
              <a:path w="340995" h="1658620">
                <a:moveTo>
                  <a:pt x="340741" y="707136"/>
                </a:moveTo>
                <a:lnTo>
                  <a:pt x="312077" y="692785"/>
                </a:lnTo>
                <a:lnTo>
                  <a:pt x="255016" y="664210"/>
                </a:lnTo>
                <a:lnTo>
                  <a:pt x="255016" y="692785"/>
                </a:lnTo>
                <a:lnTo>
                  <a:pt x="57150" y="692785"/>
                </a:lnTo>
                <a:lnTo>
                  <a:pt x="57150" y="0"/>
                </a:lnTo>
                <a:lnTo>
                  <a:pt x="28575" y="0"/>
                </a:lnTo>
                <a:lnTo>
                  <a:pt x="28575" y="1572768"/>
                </a:lnTo>
                <a:lnTo>
                  <a:pt x="0" y="1572768"/>
                </a:lnTo>
                <a:lnTo>
                  <a:pt x="42926" y="1658493"/>
                </a:lnTo>
                <a:lnTo>
                  <a:pt x="78613" y="1586992"/>
                </a:lnTo>
                <a:lnTo>
                  <a:pt x="85725" y="1572768"/>
                </a:lnTo>
                <a:lnTo>
                  <a:pt x="57150" y="1572768"/>
                </a:lnTo>
                <a:lnTo>
                  <a:pt x="57150" y="721360"/>
                </a:lnTo>
                <a:lnTo>
                  <a:pt x="255016" y="721360"/>
                </a:lnTo>
                <a:lnTo>
                  <a:pt x="255016" y="749935"/>
                </a:lnTo>
                <a:lnTo>
                  <a:pt x="312242" y="721360"/>
                </a:lnTo>
                <a:lnTo>
                  <a:pt x="340741" y="707136"/>
                </a:lnTo>
                <a:close/>
              </a:path>
            </a:pathLst>
          </a:custGeom>
          <a:solidFill>
            <a:srgbClr val="006FC0"/>
          </a:solidFill>
        </p:spPr>
        <p:txBody>
          <a:bodyPr wrap="square" lIns="0" tIns="0" rIns="0" bIns="0" rtlCol="0"/>
          <a:lstStyle/>
          <a:p>
            <a:endParaRPr/>
          </a:p>
        </p:txBody>
      </p:sp>
      <p:sp>
        <p:nvSpPr>
          <p:cNvPr id="16" name="object 16"/>
          <p:cNvSpPr txBox="1"/>
          <p:nvPr/>
        </p:nvSpPr>
        <p:spPr>
          <a:xfrm>
            <a:off x="7989467" y="1299311"/>
            <a:ext cx="2667000" cy="307975"/>
          </a:xfrm>
          <a:prstGeom prst="rect">
            <a:avLst/>
          </a:prstGeom>
          <a:solidFill>
            <a:srgbClr val="55629D"/>
          </a:solidFill>
          <a:ln w="25400">
            <a:noFill/>
          </a:ln>
        </p:spPr>
        <p:txBody>
          <a:bodyPr vert="horz" wrap="square" lIns="0" tIns="40005" rIns="0" bIns="0" rtlCol="0">
            <a:spAutoFit/>
          </a:bodyPr>
          <a:lstStyle/>
          <a:p>
            <a:pPr marL="647065">
              <a:lnSpc>
                <a:spcPct val="100000"/>
              </a:lnSpc>
              <a:spcBef>
                <a:spcPts val="315"/>
              </a:spcBef>
            </a:pPr>
            <a:r>
              <a:rPr sz="1400" b="1" spc="-10" dirty="0">
                <a:solidFill>
                  <a:srgbClr val="FFFFFF"/>
                </a:solidFill>
                <a:latin typeface="Arial"/>
                <a:cs typeface="Arial"/>
              </a:rPr>
              <a:t>Ineligible,</a:t>
            </a:r>
            <a:r>
              <a:rPr sz="1400" b="1" spc="-25" dirty="0">
                <a:solidFill>
                  <a:srgbClr val="FFFFFF"/>
                </a:solidFill>
                <a:latin typeface="Arial"/>
                <a:cs typeface="Arial"/>
              </a:rPr>
              <a:t> </a:t>
            </a:r>
            <a:r>
              <a:rPr sz="1400" b="1" dirty="0">
                <a:solidFill>
                  <a:srgbClr val="FFFFFF"/>
                </a:solidFill>
                <a:latin typeface="Arial"/>
                <a:cs typeface="Arial"/>
              </a:rPr>
              <a:t>n</a:t>
            </a:r>
            <a:r>
              <a:rPr sz="1400" b="1" spc="5" dirty="0">
                <a:solidFill>
                  <a:srgbClr val="FFFFFF"/>
                </a:solidFill>
                <a:latin typeface="Arial"/>
                <a:cs typeface="Arial"/>
              </a:rPr>
              <a:t> </a:t>
            </a:r>
            <a:r>
              <a:rPr sz="1400" b="1" dirty="0">
                <a:solidFill>
                  <a:srgbClr val="FFFFFF"/>
                </a:solidFill>
                <a:latin typeface="Arial"/>
                <a:cs typeface="Arial"/>
              </a:rPr>
              <a:t>=</a:t>
            </a:r>
            <a:r>
              <a:rPr sz="1400" b="1" spc="10" dirty="0">
                <a:solidFill>
                  <a:srgbClr val="FFFFFF"/>
                </a:solidFill>
                <a:latin typeface="Arial"/>
                <a:cs typeface="Arial"/>
              </a:rPr>
              <a:t> </a:t>
            </a:r>
            <a:r>
              <a:rPr sz="1400" b="1" spc="-25" dirty="0">
                <a:solidFill>
                  <a:srgbClr val="FFFFFF"/>
                </a:solidFill>
                <a:latin typeface="Arial"/>
                <a:cs typeface="Arial"/>
              </a:rPr>
              <a:t>32</a:t>
            </a:r>
            <a:endParaRPr sz="1400">
              <a:latin typeface="Arial"/>
              <a:cs typeface="Arial"/>
            </a:endParaRPr>
          </a:p>
        </p:txBody>
      </p:sp>
      <p:sp>
        <p:nvSpPr>
          <p:cNvPr id="17" name="object 17"/>
          <p:cNvSpPr/>
          <p:nvPr/>
        </p:nvSpPr>
        <p:spPr>
          <a:xfrm>
            <a:off x="6122439" y="1410818"/>
            <a:ext cx="1867535" cy="85725"/>
          </a:xfrm>
          <a:custGeom>
            <a:avLst/>
            <a:gdLst/>
            <a:ahLst/>
            <a:cxnLst/>
            <a:rect l="l" t="t" r="r" b="b"/>
            <a:pathLst>
              <a:path w="1867534" h="85725">
                <a:moveTo>
                  <a:pt x="1838967" y="28575"/>
                </a:moveTo>
                <a:lnTo>
                  <a:pt x="1795526" y="28575"/>
                </a:lnTo>
                <a:lnTo>
                  <a:pt x="1795652" y="57150"/>
                </a:lnTo>
                <a:lnTo>
                  <a:pt x="1781387" y="57233"/>
                </a:lnTo>
                <a:lnTo>
                  <a:pt x="1781555" y="85725"/>
                </a:lnTo>
                <a:lnTo>
                  <a:pt x="1867027" y="42417"/>
                </a:lnTo>
                <a:lnTo>
                  <a:pt x="1838967" y="28575"/>
                </a:lnTo>
                <a:close/>
              </a:path>
              <a:path w="1867534" h="85725">
                <a:moveTo>
                  <a:pt x="1781217" y="28658"/>
                </a:moveTo>
                <a:lnTo>
                  <a:pt x="0" y="39115"/>
                </a:lnTo>
                <a:lnTo>
                  <a:pt x="253" y="67690"/>
                </a:lnTo>
                <a:lnTo>
                  <a:pt x="1781387" y="57233"/>
                </a:lnTo>
                <a:lnTo>
                  <a:pt x="1781217" y="28658"/>
                </a:lnTo>
                <a:close/>
              </a:path>
              <a:path w="1867534" h="85725">
                <a:moveTo>
                  <a:pt x="1795526" y="28575"/>
                </a:moveTo>
                <a:lnTo>
                  <a:pt x="1781217" y="28658"/>
                </a:lnTo>
                <a:lnTo>
                  <a:pt x="1781387" y="57233"/>
                </a:lnTo>
                <a:lnTo>
                  <a:pt x="1795652" y="57150"/>
                </a:lnTo>
                <a:lnTo>
                  <a:pt x="1795526" y="28575"/>
                </a:lnTo>
                <a:close/>
              </a:path>
              <a:path w="1867534" h="85725">
                <a:moveTo>
                  <a:pt x="1781048" y="0"/>
                </a:moveTo>
                <a:lnTo>
                  <a:pt x="1781217" y="28658"/>
                </a:lnTo>
                <a:lnTo>
                  <a:pt x="1838967" y="28575"/>
                </a:lnTo>
                <a:lnTo>
                  <a:pt x="1781048" y="0"/>
                </a:lnTo>
                <a:close/>
              </a:path>
            </a:pathLst>
          </a:custGeom>
          <a:solidFill>
            <a:srgbClr val="006FC0"/>
          </a:solidFill>
        </p:spPr>
        <p:txBody>
          <a:bodyPr wrap="square" lIns="0" tIns="0" rIns="0" bIns="0" rtlCol="0"/>
          <a:lstStyle/>
          <a:p>
            <a:endParaRPr/>
          </a:p>
        </p:txBody>
      </p:sp>
      <p:sp>
        <p:nvSpPr>
          <p:cNvPr id="18" name="object 18"/>
          <p:cNvSpPr txBox="1"/>
          <p:nvPr/>
        </p:nvSpPr>
        <p:spPr>
          <a:xfrm>
            <a:off x="8493910" y="3652367"/>
            <a:ext cx="3200400" cy="307975"/>
          </a:xfrm>
          <a:prstGeom prst="rect">
            <a:avLst/>
          </a:prstGeom>
          <a:solidFill>
            <a:srgbClr val="55629D"/>
          </a:solidFill>
          <a:ln w="25400">
            <a:noFill/>
          </a:ln>
        </p:spPr>
        <p:txBody>
          <a:bodyPr vert="horz" wrap="square" lIns="0" tIns="40005" rIns="0" bIns="0" rtlCol="0">
            <a:spAutoFit/>
          </a:bodyPr>
          <a:lstStyle/>
          <a:p>
            <a:pPr marL="528955">
              <a:lnSpc>
                <a:spcPct val="100000"/>
              </a:lnSpc>
              <a:spcBef>
                <a:spcPts val="315"/>
              </a:spcBef>
            </a:pPr>
            <a:r>
              <a:rPr sz="1400" b="1" dirty="0">
                <a:solidFill>
                  <a:srgbClr val="FFFFFF"/>
                </a:solidFill>
                <a:latin typeface="Arial"/>
                <a:cs typeface="Arial"/>
              </a:rPr>
              <a:t>Consent</a:t>
            </a:r>
            <a:r>
              <a:rPr sz="1400" b="1" spc="-45" dirty="0">
                <a:solidFill>
                  <a:srgbClr val="FFFFFF"/>
                </a:solidFill>
                <a:latin typeface="Arial"/>
                <a:cs typeface="Arial"/>
              </a:rPr>
              <a:t> </a:t>
            </a:r>
            <a:r>
              <a:rPr sz="1400" b="1" dirty="0">
                <a:solidFill>
                  <a:srgbClr val="FFFFFF"/>
                </a:solidFill>
                <a:latin typeface="Arial"/>
                <a:cs typeface="Arial"/>
              </a:rPr>
              <a:t>withdrawn,</a:t>
            </a:r>
            <a:r>
              <a:rPr sz="1400" b="1" spc="-75" dirty="0">
                <a:solidFill>
                  <a:srgbClr val="FFFFFF"/>
                </a:solidFill>
                <a:latin typeface="Arial"/>
                <a:cs typeface="Arial"/>
              </a:rPr>
              <a:t> </a:t>
            </a:r>
            <a:r>
              <a:rPr sz="1400" b="1" dirty="0">
                <a:solidFill>
                  <a:srgbClr val="FFFFFF"/>
                </a:solidFill>
                <a:latin typeface="Arial"/>
                <a:cs typeface="Arial"/>
              </a:rPr>
              <a:t>n</a:t>
            </a:r>
            <a:r>
              <a:rPr sz="1400" b="1" spc="-25" dirty="0">
                <a:solidFill>
                  <a:srgbClr val="FFFFFF"/>
                </a:solidFill>
                <a:latin typeface="Arial"/>
                <a:cs typeface="Arial"/>
              </a:rPr>
              <a:t> </a:t>
            </a:r>
            <a:r>
              <a:rPr sz="1400" b="1" dirty="0">
                <a:solidFill>
                  <a:srgbClr val="FFFFFF"/>
                </a:solidFill>
                <a:latin typeface="Arial"/>
                <a:cs typeface="Arial"/>
              </a:rPr>
              <a:t>=</a:t>
            </a:r>
            <a:r>
              <a:rPr sz="1400" b="1" spc="-30" dirty="0">
                <a:solidFill>
                  <a:srgbClr val="FFFFFF"/>
                </a:solidFill>
                <a:latin typeface="Arial"/>
                <a:cs typeface="Arial"/>
              </a:rPr>
              <a:t> </a:t>
            </a:r>
            <a:r>
              <a:rPr sz="1400" b="1" spc="-50" dirty="0">
                <a:solidFill>
                  <a:srgbClr val="FFFFFF"/>
                </a:solidFill>
                <a:latin typeface="Arial"/>
                <a:cs typeface="Arial"/>
              </a:rPr>
              <a:t>2</a:t>
            </a:r>
            <a:endParaRPr sz="1400">
              <a:latin typeface="Arial"/>
              <a:cs typeface="Arial"/>
            </a:endParaRPr>
          </a:p>
        </p:txBody>
      </p:sp>
      <p:sp>
        <p:nvSpPr>
          <p:cNvPr id="19" name="object 19"/>
          <p:cNvSpPr txBox="1"/>
          <p:nvPr/>
        </p:nvSpPr>
        <p:spPr>
          <a:xfrm>
            <a:off x="444143" y="3663036"/>
            <a:ext cx="3200400" cy="255198"/>
          </a:xfrm>
          <a:prstGeom prst="rect">
            <a:avLst/>
          </a:prstGeom>
          <a:solidFill>
            <a:srgbClr val="55629D"/>
          </a:solidFill>
          <a:ln w="25400">
            <a:noFill/>
          </a:ln>
        </p:spPr>
        <p:txBody>
          <a:bodyPr vert="horz" wrap="square" lIns="0" tIns="39370" rIns="0" bIns="0" rtlCol="0" anchor="ctr" anchorCtr="0">
            <a:spAutoFit/>
          </a:bodyPr>
          <a:lstStyle/>
          <a:p>
            <a:pPr marL="577850">
              <a:lnSpc>
                <a:spcPct val="100000"/>
              </a:lnSpc>
              <a:spcBef>
                <a:spcPts val="310"/>
              </a:spcBef>
            </a:pPr>
            <a:r>
              <a:rPr sz="1400" b="1" dirty="0">
                <a:solidFill>
                  <a:srgbClr val="FFFFFF"/>
                </a:solidFill>
                <a:latin typeface="Arial"/>
                <a:cs typeface="Arial"/>
              </a:rPr>
              <a:t>Consent</a:t>
            </a:r>
            <a:r>
              <a:rPr sz="1400" b="1" spc="-80" dirty="0">
                <a:solidFill>
                  <a:srgbClr val="FFFFFF"/>
                </a:solidFill>
                <a:latin typeface="Arial"/>
                <a:cs typeface="Arial"/>
              </a:rPr>
              <a:t> </a:t>
            </a:r>
            <a:r>
              <a:rPr sz="1400" b="1" dirty="0">
                <a:solidFill>
                  <a:srgbClr val="FFFFFF"/>
                </a:solidFill>
                <a:latin typeface="Arial"/>
                <a:cs typeface="Arial"/>
              </a:rPr>
              <a:t>withdrawn,</a:t>
            </a:r>
            <a:r>
              <a:rPr sz="1400" b="1" spc="-95" dirty="0">
                <a:solidFill>
                  <a:srgbClr val="FFFFFF"/>
                </a:solidFill>
                <a:latin typeface="Arial"/>
                <a:cs typeface="Arial"/>
              </a:rPr>
              <a:t> </a:t>
            </a:r>
            <a:r>
              <a:rPr sz="1400" b="1" spc="-25" dirty="0">
                <a:solidFill>
                  <a:srgbClr val="FFFFFF"/>
                </a:solidFill>
                <a:latin typeface="Arial"/>
                <a:cs typeface="Arial"/>
              </a:rPr>
              <a:t>n</a:t>
            </a:r>
            <a:r>
              <a:rPr lang="en-US" sz="1400" b="1" spc="-25" dirty="0">
                <a:solidFill>
                  <a:srgbClr val="FFFFFF"/>
                </a:solidFill>
                <a:latin typeface="Arial"/>
                <a:cs typeface="Arial"/>
              </a:rPr>
              <a:t> </a:t>
            </a:r>
            <a:r>
              <a:rPr sz="1400" b="1" spc="-25" dirty="0">
                <a:solidFill>
                  <a:srgbClr val="FFFFFF"/>
                </a:solidFill>
                <a:latin typeface="Arial"/>
                <a:cs typeface="Arial"/>
              </a:rPr>
              <a:t>=</a:t>
            </a:r>
            <a:r>
              <a:rPr lang="en-US" sz="1400" b="1" spc="-25" dirty="0">
                <a:solidFill>
                  <a:srgbClr val="FFFFFF"/>
                </a:solidFill>
                <a:latin typeface="Arial"/>
                <a:cs typeface="Arial"/>
              </a:rPr>
              <a:t> </a:t>
            </a:r>
            <a:r>
              <a:rPr sz="1400" b="1" spc="-25" dirty="0">
                <a:solidFill>
                  <a:srgbClr val="FFFFFF"/>
                </a:solidFill>
                <a:latin typeface="Arial"/>
                <a:cs typeface="Arial"/>
              </a:rPr>
              <a:t>7</a:t>
            </a:r>
            <a:endParaRPr sz="1400" dirty="0">
              <a:latin typeface="Arial"/>
              <a:cs typeface="Arial"/>
            </a:endParaRPr>
          </a:p>
        </p:txBody>
      </p:sp>
      <p:sp>
        <p:nvSpPr>
          <p:cNvPr id="20" name="object 20"/>
          <p:cNvSpPr/>
          <p:nvPr/>
        </p:nvSpPr>
        <p:spPr>
          <a:xfrm>
            <a:off x="3644543" y="3774034"/>
            <a:ext cx="323215" cy="85725"/>
          </a:xfrm>
          <a:custGeom>
            <a:avLst/>
            <a:gdLst/>
            <a:ahLst/>
            <a:cxnLst/>
            <a:rect l="l" t="t" r="r" b="b"/>
            <a:pathLst>
              <a:path w="323214" h="85725">
                <a:moveTo>
                  <a:pt x="85725" y="0"/>
                </a:moveTo>
                <a:lnTo>
                  <a:pt x="0" y="42925"/>
                </a:lnTo>
                <a:lnTo>
                  <a:pt x="85725" y="85725"/>
                </a:lnTo>
                <a:lnTo>
                  <a:pt x="85725" y="57150"/>
                </a:lnTo>
                <a:lnTo>
                  <a:pt x="71500" y="57150"/>
                </a:lnTo>
                <a:lnTo>
                  <a:pt x="71500" y="28575"/>
                </a:lnTo>
                <a:lnTo>
                  <a:pt x="85725" y="28575"/>
                </a:lnTo>
                <a:lnTo>
                  <a:pt x="85725" y="0"/>
                </a:lnTo>
                <a:close/>
              </a:path>
              <a:path w="323214" h="85725">
                <a:moveTo>
                  <a:pt x="85725" y="28575"/>
                </a:moveTo>
                <a:lnTo>
                  <a:pt x="71500" y="28575"/>
                </a:lnTo>
                <a:lnTo>
                  <a:pt x="71500" y="57150"/>
                </a:lnTo>
                <a:lnTo>
                  <a:pt x="85725" y="57150"/>
                </a:lnTo>
                <a:lnTo>
                  <a:pt x="85725" y="28575"/>
                </a:lnTo>
                <a:close/>
              </a:path>
              <a:path w="323214" h="85725">
                <a:moveTo>
                  <a:pt x="323214" y="28575"/>
                </a:moveTo>
                <a:lnTo>
                  <a:pt x="85725" y="28575"/>
                </a:lnTo>
                <a:lnTo>
                  <a:pt x="85725" y="57150"/>
                </a:lnTo>
                <a:lnTo>
                  <a:pt x="323214" y="57150"/>
                </a:lnTo>
                <a:lnTo>
                  <a:pt x="323214" y="28575"/>
                </a:lnTo>
                <a:close/>
              </a:path>
            </a:pathLst>
          </a:custGeom>
          <a:solidFill>
            <a:srgbClr val="006FC0"/>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S1801 Primary Endpoint: Event-Free Survival</a:t>
            </a:r>
          </a:p>
        </p:txBody>
      </p:sp>
      <p:grpSp>
        <p:nvGrpSpPr>
          <p:cNvPr id="3" name="object 3"/>
          <p:cNvGrpSpPr/>
          <p:nvPr/>
        </p:nvGrpSpPr>
        <p:grpSpPr>
          <a:xfrm>
            <a:off x="2151684" y="1344359"/>
            <a:ext cx="7887970" cy="4627880"/>
            <a:chOff x="2182680" y="1344359"/>
            <a:chExt cx="7887970" cy="4627880"/>
          </a:xfrm>
        </p:grpSpPr>
        <p:pic>
          <p:nvPicPr>
            <p:cNvPr id="4" name="object 4"/>
            <p:cNvPicPr/>
            <p:nvPr/>
          </p:nvPicPr>
          <p:blipFill>
            <a:blip r:embed="rId2" cstate="print"/>
            <a:stretch>
              <a:fillRect/>
            </a:stretch>
          </p:blipFill>
          <p:spPr>
            <a:xfrm>
              <a:off x="2182680" y="1344359"/>
              <a:ext cx="7887726" cy="4627294"/>
            </a:xfrm>
            <a:prstGeom prst="rect">
              <a:avLst/>
            </a:prstGeom>
          </p:spPr>
        </p:pic>
        <p:sp>
          <p:nvSpPr>
            <p:cNvPr id="5" name="object 5"/>
            <p:cNvSpPr/>
            <p:nvPr/>
          </p:nvSpPr>
          <p:spPr>
            <a:xfrm>
              <a:off x="6706362" y="2439161"/>
              <a:ext cx="0" cy="2362200"/>
            </a:xfrm>
            <a:custGeom>
              <a:avLst/>
              <a:gdLst/>
              <a:ahLst/>
              <a:cxnLst/>
              <a:rect l="l" t="t" r="r" b="b"/>
              <a:pathLst>
                <a:path h="2362200">
                  <a:moveTo>
                    <a:pt x="0" y="2362200"/>
                  </a:moveTo>
                  <a:lnTo>
                    <a:pt x="0" y="0"/>
                  </a:lnTo>
                </a:path>
              </a:pathLst>
            </a:custGeom>
            <a:ln w="38100">
              <a:solidFill>
                <a:srgbClr val="000000"/>
              </a:solidFill>
              <a:prstDash val="dash"/>
            </a:ln>
          </p:spPr>
          <p:txBody>
            <a:bodyPr wrap="square" lIns="0" tIns="0" rIns="0" bIns="0" rtlCol="0"/>
            <a:lstStyle/>
            <a:p>
              <a:endParaRPr/>
            </a:p>
          </p:txBody>
        </p:sp>
      </p:grpSp>
      <p:sp>
        <p:nvSpPr>
          <p:cNvPr id="6" name="object 6"/>
          <p:cNvSpPr txBox="1"/>
          <p:nvPr/>
        </p:nvSpPr>
        <p:spPr>
          <a:xfrm>
            <a:off x="3472688" y="4491354"/>
            <a:ext cx="319659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431FF"/>
                </a:solidFill>
                <a:latin typeface="Arial"/>
                <a:cs typeface="Arial"/>
              </a:rPr>
              <a:t>Landmark</a:t>
            </a:r>
            <a:r>
              <a:rPr sz="1600" spc="-55" dirty="0">
                <a:solidFill>
                  <a:srgbClr val="0431FF"/>
                </a:solidFill>
                <a:latin typeface="Arial"/>
                <a:cs typeface="Arial"/>
              </a:rPr>
              <a:t> </a:t>
            </a:r>
            <a:r>
              <a:rPr sz="1600" spc="-10" dirty="0">
                <a:solidFill>
                  <a:srgbClr val="0431FF"/>
                </a:solidFill>
                <a:latin typeface="Arial"/>
                <a:cs typeface="Arial"/>
              </a:rPr>
              <a:t>2-</a:t>
            </a:r>
            <a:r>
              <a:rPr sz="1600" dirty="0">
                <a:solidFill>
                  <a:srgbClr val="0431FF"/>
                </a:solidFill>
                <a:latin typeface="Arial"/>
                <a:cs typeface="Arial"/>
              </a:rPr>
              <a:t>year</a:t>
            </a:r>
            <a:r>
              <a:rPr sz="1600" spc="-25" dirty="0">
                <a:solidFill>
                  <a:srgbClr val="0431FF"/>
                </a:solidFill>
                <a:latin typeface="Arial"/>
                <a:cs typeface="Arial"/>
              </a:rPr>
              <a:t> </a:t>
            </a:r>
            <a:r>
              <a:rPr sz="1600" dirty="0">
                <a:solidFill>
                  <a:srgbClr val="0431FF"/>
                </a:solidFill>
                <a:latin typeface="Arial"/>
                <a:cs typeface="Arial"/>
              </a:rPr>
              <a:t>EFS:</a:t>
            </a:r>
            <a:r>
              <a:rPr sz="1600" spc="-65" dirty="0">
                <a:solidFill>
                  <a:srgbClr val="0431FF"/>
                </a:solidFill>
                <a:latin typeface="Arial"/>
                <a:cs typeface="Arial"/>
              </a:rPr>
              <a:t> </a:t>
            </a:r>
            <a:r>
              <a:rPr sz="1600" dirty="0">
                <a:solidFill>
                  <a:srgbClr val="0431FF"/>
                </a:solidFill>
                <a:latin typeface="Arial"/>
                <a:cs typeface="Arial"/>
              </a:rPr>
              <a:t>72%</a:t>
            </a:r>
            <a:r>
              <a:rPr sz="1600" spc="-55" dirty="0">
                <a:solidFill>
                  <a:srgbClr val="0431FF"/>
                </a:solidFill>
                <a:latin typeface="Arial"/>
                <a:cs typeface="Arial"/>
              </a:rPr>
              <a:t> </a:t>
            </a:r>
            <a:r>
              <a:rPr sz="1600" spc="-10" dirty="0">
                <a:solidFill>
                  <a:srgbClr val="0431FF"/>
                </a:solidFill>
                <a:latin typeface="Arial"/>
                <a:cs typeface="Arial"/>
              </a:rPr>
              <a:t>v.</a:t>
            </a:r>
            <a:r>
              <a:rPr sz="1600" spc="-55" dirty="0">
                <a:solidFill>
                  <a:srgbClr val="0431FF"/>
                </a:solidFill>
                <a:latin typeface="Arial"/>
                <a:cs typeface="Arial"/>
              </a:rPr>
              <a:t> </a:t>
            </a:r>
            <a:r>
              <a:rPr sz="1600" spc="-25" dirty="0">
                <a:solidFill>
                  <a:srgbClr val="0431FF"/>
                </a:solidFill>
                <a:latin typeface="Arial"/>
                <a:cs typeface="Arial"/>
              </a:rPr>
              <a:t>49%</a:t>
            </a:r>
            <a:endParaRPr sz="1600">
              <a:latin typeface="Arial"/>
              <a:cs typeface="Arial"/>
            </a:endParaRPr>
          </a:p>
        </p:txBody>
      </p:sp>
      <p:sp>
        <p:nvSpPr>
          <p:cNvPr id="7" name="object 7"/>
          <p:cNvSpPr txBox="1"/>
          <p:nvPr/>
        </p:nvSpPr>
        <p:spPr>
          <a:xfrm>
            <a:off x="6734682" y="2455926"/>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0431FF"/>
                </a:solidFill>
                <a:latin typeface="Arial"/>
                <a:cs typeface="Arial"/>
              </a:rPr>
              <a:t>72%</a:t>
            </a:r>
            <a:endParaRPr sz="1200">
              <a:latin typeface="Arial"/>
              <a:cs typeface="Arial"/>
            </a:endParaRPr>
          </a:p>
        </p:txBody>
      </p:sp>
      <p:sp>
        <p:nvSpPr>
          <p:cNvPr id="8" name="object 8"/>
          <p:cNvSpPr txBox="1"/>
          <p:nvPr/>
        </p:nvSpPr>
        <p:spPr>
          <a:xfrm>
            <a:off x="6358254" y="3182873"/>
            <a:ext cx="3327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0000"/>
                </a:solidFill>
                <a:latin typeface="Arial"/>
                <a:cs typeface="Arial"/>
              </a:rPr>
              <a:t>49%</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128950" y="952891"/>
            <a:ext cx="1564005" cy="802640"/>
          </a:xfrm>
          <a:prstGeom prst="rect">
            <a:avLst/>
          </a:prstGeom>
        </p:spPr>
        <p:txBody>
          <a:bodyPr vert="horz" wrap="square" lIns="0" tIns="15875" rIns="0" bIns="0" rtlCol="0">
            <a:spAutoFit/>
          </a:bodyPr>
          <a:lstStyle/>
          <a:p>
            <a:pPr marL="12700">
              <a:lnSpc>
                <a:spcPct val="100000"/>
              </a:lnSpc>
              <a:spcBef>
                <a:spcPts val="125"/>
              </a:spcBef>
            </a:pPr>
            <a:r>
              <a:rPr sz="1250" b="1" spc="-25" dirty="0">
                <a:latin typeface="Arial"/>
                <a:cs typeface="Arial"/>
              </a:rPr>
              <a:t>Age</a:t>
            </a:r>
            <a:endParaRPr sz="1250">
              <a:latin typeface="Arial"/>
              <a:cs typeface="Arial"/>
            </a:endParaRPr>
          </a:p>
          <a:p>
            <a:pPr marL="12700" marR="5080" indent="88900">
              <a:lnSpc>
                <a:spcPct val="101899"/>
              </a:lnSpc>
            </a:pPr>
            <a:r>
              <a:rPr sz="1250" dirty="0">
                <a:latin typeface="Arial"/>
                <a:cs typeface="Arial"/>
              </a:rPr>
              <a:t>Age</a:t>
            </a:r>
            <a:r>
              <a:rPr sz="1250" spc="-5" dirty="0">
                <a:latin typeface="Arial"/>
                <a:cs typeface="Arial"/>
              </a:rPr>
              <a:t> </a:t>
            </a:r>
            <a:r>
              <a:rPr sz="1250" dirty="0">
                <a:latin typeface="Arial"/>
                <a:cs typeface="Arial"/>
              </a:rPr>
              <a:t>65</a:t>
            </a:r>
            <a:r>
              <a:rPr sz="1250" spc="-5" dirty="0">
                <a:latin typeface="Arial"/>
                <a:cs typeface="Arial"/>
              </a:rPr>
              <a:t> </a:t>
            </a:r>
            <a:r>
              <a:rPr sz="1250" dirty="0">
                <a:latin typeface="Arial"/>
                <a:cs typeface="Arial"/>
              </a:rPr>
              <a:t>and </a:t>
            </a:r>
            <a:r>
              <a:rPr sz="1250" spc="-10" dirty="0">
                <a:latin typeface="Arial"/>
                <a:cs typeface="Arial"/>
              </a:rPr>
              <a:t>younger </a:t>
            </a:r>
            <a:r>
              <a:rPr sz="1250" dirty="0">
                <a:latin typeface="Arial"/>
                <a:cs typeface="Arial"/>
              </a:rPr>
              <a:t>Age</a:t>
            </a:r>
            <a:r>
              <a:rPr sz="1250" spc="-5" dirty="0">
                <a:latin typeface="Arial"/>
                <a:cs typeface="Arial"/>
              </a:rPr>
              <a:t> </a:t>
            </a:r>
            <a:r>
              <a:rPr sz="1250" dirty="0">
                <a:latin typeface="Arial"/>
                <a:cs typeface="Arial"/>
              </a:rPr>
              <a:t>66</a:t>
            </a:r>
            <a:r>
              <a:rPr sz="1250" spc="-5" dirty="0">
                <a:latin typeface="Arial"/>
                <a:cs typeface="Arial"/>
              </a:rPr>
              <a:t> </a:t>
            </a:r>
            <a:r>
              <a:rPr sz="1250" dirty="0">
                <a:latin typeface="Arial"/>
                <a:cs typeface="Arial"/>
              </a:rPr>
              <a:t>and </a:t>
            </a:r>
            <a:r>
              <a:rPr sz="1250" spc="-20" dirty="0">
                <a:latin typeface="Arial"/>
                <a:cs typeface="Arial"/>
              </a:rPr>
              <a:t>older</a:t>
            </a:r>
            <a:r>
              <a:rPr sz="1250" spc="500" dirty="0">
                <a:latin typeface="Arial"/>
                <a:cs typeface="Arial"/>
              </a:rPr>
              <a:t> </a:t>
            </a:r>
            <a:r>
              <a:rPr sz="1250" b="1" spc="-25" dirty="0">
                <a:latin typeface="Arial"/>
                <a:cs typeface="Arial"/>
              </a:rPr>
              <a:t>Sex</a:t>
            </a:r>
            <a:endParaRPr sz="1250">
              <a:latin typeface="Arial"/>
              <a:cs typeface="Arial"/>
            </a:endParaRPr>
          </a:p>
        </p:txBody>
      </p:sp>
      <p:sp>
        <p:nvSpPr>
          <p:cNvPr id="4" name="object 4"/>
          <p:cNvSpPr txBox="1"/>
          <p:nvPr/>
        </p:nvSpPr>
        <p:spPr>
          <a:xfrm>
            <a:off x="5128950" y="2118505"/>
            <a:ext cx="133985" cy="1385570"/>
          </a:xfrm>
          <a:prstGeom prst="rect">
            <a:avLst/>
          </a:prstGeom>
        </p:spPr>
        <p:txBody>
          <a:bodyPr vert="horz" wrap="square" lIns="0" tIns="15875" rIns="0" bIns="0" rtlCol="0">
            <a:spAutoFit/>
          </a:bodyPr>
          <a:lstStyle/>
          <a:p>
            <a:pPr marL="12700">
              <a:lnSpc>
                <a:spcPct val="100000"/>
              </a:lnSpc>
              <a:spcBef>
                <a:spcPts val="125"/>
              </a:spcBef>
            </a:pPr>
            <a:r>
              <a:rPr sz="1250" b="1" spc="15" dirty="0">
                <a:latin typeface="Arial"/>
                <a:cs typeface="Arial"/>
              </a:rPr>
              <a:t>P</a:t>
            </a:r>
            <a:endParaRPr sz="1250">
              <a:latin typeface="Arial"/>
              <a:cs typeface="Arial"/>
            </a:endParaRPr>
          </a:p>
          <a:p>
            <a:pPr marL="12700" marR="5080">
              <a:lnSpc>
                <a:spcPts val="4590"/>
              </a:lnSpc>
              <a:spcBef>
                <a:spcPts val="465"/>
              </a:spcBef>
            </a:pPr>
            <a:r>
              <a:rPr sz="1250" b="1" spc="-50" dirty="0">
                <a:latin typeface="Arial"/>
                <a:cs typeface="Arial"/>
              </a:rPr>
              <a:t>L S</a:t>
            </a:r>
            <a:endParaRPr sz="1250">
              <a:latin typeface="Arial"/>
              <a:cs typeface="Arial"/>
            </a:endParaRPr>
          </a:p>
        </p:txBody>
      </p:sp>
      <p:sp>
        <p:nvSpPr>
          <p:cNvPr id="5" name="object 5"/>
          <p:cNvSpPr txBox="1"/>
          <p:nvPr/>
        </p:nvSpPr>
        <p:spPr>
          <a:xfrm>
            <a:off x="5128950" y="4061149"/>
            <a:ext cx="142875" cy="219710"/>
          </a:xfrm>
          <a:prstGeom prst="rect">
            <a:avLst/>
          </a:prstGeom>
        </p:spPr>
        <p:txBody>
          <a:bodyPr vert="horz" wrap="square" lIns="0" tIns="15875" rIns="0" bIns="0" rtlCol="0">
            <a:spAutoFit/>
          </a:bodyPr>
          <a:lstStyle/>
          <a:p>
            <a:pPr marL="12700">
              <a:lnSpc>
                <a:spcPct val="100000"/>
              </a:lnSpc>
              <a:spcBef>
                <a:spcPts val="125"/>
              </a:spcBef>
            </a:pPr>
            <a:r>
              <a:rPr sz="1250" b="1" spc="15" dirty="0">
                <a:latin typeface="Arial"/>
                <a:cs typeface="Arial"/>
              </a:rPr>
              <a:t>U</a:t>
            </a:r>
            <a:endParaRPr sz="1250">
              <a:latin typeface="Arial"/>
              <a:cs typeface="Arial"/>
            </a:endParaRPr>
          </a:p>
        </p:txBody>
      </p:sp>
      <p:sp>
        <p:nvSpPr>
          <p:cNvPr id="6" name="object 6"/>
          <p:cNvSpPr txBox="1"/>
          <p:nvPr/>
        </p:nvSpPr>
        <p:spPr>
          <a:xfrm>
            <a:off x="5128950" y="4838180"/>
            <a:ext cx="787400" cy="802640"/>
          </a:xfrm>
          <a:prstGeom prst="rect">
            <a:avLst/>
          </a:prstGeom>
        </p:spPr>
        <p:txBody>
          <a:bodyPr vert="horz" wrap="square" lIns="0" tIns="15875" rIns="0" bIns="0" rtlCol="0">
            <a:spAutoFit/>
          </a:bodyPr>
          <a:lstStyle/>
          <a:p>
            <a:pPr marL="12700">
              <a:lnSpc>
                <a:spcPct val="100000"/>
              </a:lnSpc>
              <a:spcBef>
                <a:spcPts val="125"/>
              </a:spcBef>
            </a:pPr>
            <a:r>
              <a:rPr sz="1250" b="1" spc="-20" dirty="0">
                <a:latin typeface="Arial"/>
                <a:cs typeface="Arial"/>
              </a:rPr>
              <a:t>BRAF</a:t>
            </a:r>
            <a:endParaRPr sz="1250">
              <a:latin typeface="Arial"/>
              <a:cs typeface="Arial"/>
            </a:endParaRPr>
          </a:p>
          <a:p>
            <a:pPr marL="101600" marR="5080">
              <a:lnSpc>
                <a:spcPct val="101899"/>
              </a:lnSpc>
            </a:pPr>
            <a:r>
              <a:rPr sz="1250" spc="-10" dirty="0">
                <a:latin typeface="Arial"/>
                <a:cs typeface="Arial"/>
              </a:rPr>
              <a:t>Mutated </a:t>
            </a:r>
            <a:r>
              <a:rPr sz="1250" dirty="0">
                <a:latin typeface="Arial"/>
                <a:cs typeface="Arial"/>
              </a:rPr>
              <a:t>Wild</a:t>
            </a:r>
            <a:r>
              <a:rPr sz="1250" spc="5" dirty="0">
                <a:latin typeface="Arial"/>
                <a:cs typeface="Arial"/>
              </a:rPr>
              <a:t> </a:t>
            </a:r>
            <a:r>
              <a:rPr sz="1250" spc="-20" dirty="0">
                <a:latin typeface="Arial"/>
                <a:cs typeface="Arial"/>
              </a:rPr>
              <a:t>type </a:t>
            </a:r>
            <a:r>
              <a:rPr sz="1250" spc="-10" dirty="0">
                <a:latin typeface="Arial"/>
                <a:cs typeface="Arial"/>
              </a:rPr>
              <a:t>Unknown</a:t>
            </a:r>
            <a:endParaRPr sz="1250">
              <a:latin typeface="Arial"/>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58577471"/>
              </p:ext>
            </p:extLst>
          </p:nvPr>
        </p:nvGraphicFramePr>
        <p:xfrm>
          <a:off x="5198879" y="1757823"/>
          <a:ext cx="3986530" cy="3091815"/>
        </p:xfrm>
        <a:graphic>
          <a:graphicData uri="http://schemas.openxmlformats.org/drawingml/2006/table">
            <a:tbl>
              <a:tblPr firstRow="1" bandRow="1">
                <a:tableStyleId>{2D5ABB26-0587-4C30-8999-92F81FD0307C}</a:tableStyleId>
              </a:tblPr>
              <a:tblGrid>
                <a:gridCol w="1419225">
                  <a:extLst>
                    <a:ext uri="{9D8B030D-6E8A-4147-A177-3AD203B41FA5}">
                      <a16:colId xmlns:a16="http://schemas.microsoft.com/office/drawing/2014/main" val="20000"/>
                    </a:ext>
                  </a:extLst>
                </a:gridCol>
                <a:gridCol w="734060">
                  <a:extLst>
                    <a:ext uri="{9D8B030D-6E8A-4147-A177-3AD203B41FA5}">
                      <a16:colId xmlns:a16="http://schemas.microsoft.com/office/drawing/2014/main" val="20001"/>
                    </a:ext>
                  </a:extLst>
                </a:gridCol>
                <a:gridCol w="610235">
                  <a:extLst>
                    <a:ext uri="{9D8B030D-6E8A-4147-A177-3AD203B41FA5}">
                      <a16:colId xmlns:a16="http://schemas.microsoft.com/office/drawing/2014/main" val="20002"/>
                    </a:ext>
                  </a:extLst>
                </a:gridCol>
                <a:gridCol w="1223010">
                  <a:extLst>
                    <a:ext uri="{9D8B030D-6E8A-4147-A177-3AD203B41FA5}">
                      <a16:colId xmlns:a16="http://schemas.microsoft.com/office/drawing/2014/main" val="20003"/>
                    </a:ext>
                  </a:extLst>
                </a:gridCol>
              </a:tblGrid>
              <a:tr h="187325">
                <a:tc>
                  <a:txBody>
                    <a:bodyPr/>
                    <a:lstStyle/>
                    <a:p>
                      <a:pPr marL="31750">
                        <a:lnSpc>
                          <a:spcPts val="1375"/>
                        </a:lnSpc>
                      </a:pPr>
                      <a:r>
                        <a:rPr sz="1250" spc="-10" dirty="0">
                          <a:latin typeface="Arial"/>
                          <a:cs typeface="Arial"/>
                        </a:rPr>
                        <a:t>Female</a:t>
                      </a:r>
                      <a:endParaRPr sz="1250">
                        <a:latin typeface="Arial"/>
                        <a:cs typeface="Arial"/>
                      </a:endParaRPr>
                    </a:p>
                  </a:txBody>
                  <a:tcPr marL="0" marR="0" marT="0" marB="0"/>
                </a:tc>
                <a:tc>
                  <a:txBody>
                    <a:bodyPr/>
                    <a:lstStyle/>
                    <a:p>
                      <a:pPr marR="96520" algn="r">
                        <a:lnSpc>
                          <a:spcPts val="1375"/>
                        </a:lnSpc>
                      </a:pPr>
                      <a:r>
                        <a:rPr sz="1250" spc="-10" dirty="0">
                          <a:latin typeface="Arial"/>
                          <a:cs typeface="Arial"/>
                        </a:rPr>
                        <a:t>15/48</a:t>
                      </a:r>
                      <a:endParaRPr sz="1250">
                        <a:latin typeface="Arial"/>
                        <a:cs typeface="Arial"/>
                      </a:endParaRPr>
                    </a:p>
                  </a:txBody>
                  <a:tcPr marL="0" marR="0" marT="0" marB="0"/>
                </a:tc>
                <a:tc>
                  <a:txBody>
                    <a:bodyPr/>
                    <a:lstStyle/>
                    <a:p>
                      <a:pPr algn="ctr">
                        <a:lnSpc>
                          <a:spcPts val="1375"/>
                        </a:lnSpc>
                      </a:pPr>
                      <a:r>
                        <a:rPr sz="1250" spc="-10" dirty="0">
                          <a:latin typeface="Arial"/>
                          <a:cs typeface="Arial"/>
                        </a:rPr>
                        <a:t>16/62</a:t>
                      </a:r>
                      <a:endParaRPr sz="1250">
                        <a:latin typeface="Arial"/>
                        <a:cs typeface="Arial"/>
                      </a:endParaRPr>
                    </a:p>
                  </a:txBody>
                  <a:tcPr marL="0" marR="0" marT="0" marB="0"/>
                </a:tc>
                <a:tc>
                  <a:txBody>
                    <a:bodyPr/>
                    <a:lstStyle/>
                    <a:p>
                      <a:pPr marL="59055">
                        <a:lnSpc>
                          <a:spcPts val="1375"/>
                        </a:lnSpc>
                      </a:pPr>
                      <a:r>
                        <a:rPr sz="1250" dirty="0">
                          <a:latin typeface="Arial"/>
                          <a:cs typeface="Arial"/>
                        </a:rPr>
                        <a:t>0.89</a:t>
                      </a:r>
                      <a:r>
                        <a:rPr sz="1250" spc="-5" dirty="0">
                          <a:latin typeface="Arial"/>
                          <a:cs typeface="Arial"/>
                        </a:rPr>
                        <a:t> </a:t>
                      </a:r>
                      <a:r>
                        <a:rPr sz="1250" spc="-10" dirty="0">
                          <a:latin typeface="Arial"/>
                          <a:cs typeface="Arial"/>
                        </a:rPr>
                        <a:t>(0.44,1.81)</a:t>
                      </a:r>
                      <a:endParaRPr sz="1250">
                        <a:latin typeface="Arial"/>
                        <a:cs typeface="Arial"/>
                      </a:endParaRPr>
                    </a:p>
                  </a:txBody>
                  <a:tcPr marL="0" marR="0" marT="0" marB="0"/>
                </a:tc>
                <a:extLst>
                  <a:ext uri="{0D108BD9-81ED-4DB2-BD59-A6C34878D82A}">
                    <a16:rowId xmlns:a16="http://schemas.microsoft.com/office/drawing/2014/main" val="10000"/>
                  </a:ext>
                </a:extLst>
              </a:tr>
              <a:tr h="187325">
                <a:tc>
                  <a:txBody>
                    <a:bodyPr/>
                    <a:lstStyle/>
                    <a:p>
                      <a:pPr marL="31750">
                        <a:lnSpc>
                          <a:spcPts val="1375"/>
                        </a:lnSpc>
                      </a:pPr>
                      <a:r>
                        <a:rPr sz="1250" spc="-20" dirty="0">
                          <a:latin typeface="Arial"/>
                          <a:cs typeface="Arial"/>
                        </a:rPr>
                        <a:t>Male</a:t>
                      </a:r>
                      <a:endParaRPr sz="1250">
                        <a:latin typeface="Arial"/>
                        <a:cs typeface="Arial"/>
                      </a:endParaRPr>
                    </a:p>
                  </a:txBody>
                  <a:tcPr marL="0" marR="0" marT="0" marB="0"/>
                </a:tc>
                <a:tc>
                  <a:txBody>
                    <a:bodyPr/>
                    <a:lstStyle/>
                    <a:p>
                      <a:pPr marR="52069" algn="r">
                        <a:lnSpc>
                          <a:spcPts val="1375"/>
                        </a:lnSpc>
                      </a:pPr>
                      <a:r>
                        <a:rPr sz="1250" spc="-10" dirty="0">
                          <a:latin typeface="Arial"/>
                          <a:cs typeface="Arial"/>
                        </a:rPr>
                        <a:t>52/111</a:t>
                      </a:r>
                      <a:endParaRPr sz="1250">
                        <a:latin typeface="Arial"/>
                        <a:cs typeface="Arial"/>
                      </a:endParaRPr>
                    </a:p>
                  </a:txBody>
                  <a:tcPr marL="0" marR="0" marT="0" marB="0"/>
                </a:tc>
                <a:tc>
                  <a:txBody>
                    <a:bodyPr/>
                    <a:lstStyle/>
                    <a:p>
                      <a:pPr algn="ctr">
                        <a:lnSpc>
                          <a:spcPts val="1375"/>
                        </a:lnSpc>
                      </a:pPr>
                      <a:r>
                        <a:rPr sz="1250" spc="-10" dirty="0">
                          <a:latin typeface="Arial"/>
                          <a:cs typeface="Arial"/>
                        </a:rPr>
                        <a:t>22/92</a:t>
                      </a:r>
                      <a:endParaRPr sz="1250">
                        <a:latin typeface="Arial"/>
                        <a:cs typeface="Arial"/>
                      </a:endParaRPr>
                    </a:p>
                  </a:txBody>
                  <a:tcPr marL="0" marR="0" marT="0" marB="0"/>
                </a:tc>
                <a:tc>
                  <a:txBody>
                    <a:bodyPr/>
                    <a:lstStyle/>
                    <a:p>
                      <a:pPr marL="104139">
                        <a:lnSpc>
                          <a:spcPts val="1375"/>
                        </a:lnSpc>
                      </a:pPr>
                      <a:r>
                        <a:rPr sz="1250" dirty="0">
                          <a:latin typeface="Arial"/>
                          <a:cs typeface="Arial"/>
                        </a:rPr>
                        <a:t>0.48</a:t>
                      </a:r>
                      <a:r>
                        <a:rPr sz="1250" spc="-5" dirty="0">
                          <a:latin typeface="Arial"/>
                          <a:cs typeface="Arial"/>
                        </a:rPr>
                        <a:t> </a:t>
                      </a:r>
                      <a:r>
                        <a:rPr sz="1250" spc="-10" dirty="0">
                          <a:latin typeface="Arial"/>
                          <a:cs typeface="Arial"/>
                        </a:rPr>
                        <a:t>(0.29,0.8)</a:t>
                      </a:r>
                      <a:endParaRPr sz="1250">
                        <a:latin typeface="Arial"/>
                        <a:cs typeface="Arial"/>
                      </a:endParaRPr>
                    </a:p>
                  </a:txBody>
                  <a:tcPr marL="0" marR="0" marT="0" marB="0"/>
                </a:tc>
                <a:extLst>
                  <a:ext uri="{0D108BD9-81ED-4DB2-BD59-A6C34878D82A}">
                    <a16:rowId xmlns:a16="http://schemas.microsoft.com/office/drawing/2014/main" val="10001"/>
                  </a:ext>
                </a:extLst>
              </a:tr>
              <a:tr h="394970">
                <a:tc gridSpan="4">
                  <a:txBody>
                    <a:bodyPr/>
                    <a:lstStyle/>
                    <a:p>
                      <a:pPr marL="45720">
                        <a:lnSpc>
                          <a:spcPct val="100000"/>
                        </a:lnSpc>
                        <a:spcBef>
                          <a:spcPts val="10"/>
                        </a:spcBef>
                      </a:pPr>
                      <a:r>
                        <a:rPr sz="1250" b="1" dirty="0">
                          <a:latin typeface="Arial"/>
                          <a:cs typeface="Arial"/>
                        </a:rPr>
                        <a:t>erformance</a:t>
                      </a:r>
                      <a:r>
                        <a:rPr sz="1250" b="1" spc="-20" dirty="0">
                          <a:latin typeface="Arial"/>
                          <a:cs typeface="Arial"/>
                        </a:rPr>
                        <a:t> </a:t>
                      </a:r>
                      <a:r>
                        <a:rPr sz="1250" b="1" spc="-10" dirty="0">
                          <a:latin typeface="Arial"/>
                          <a:cs typeface="Arial"/>
                        </a:rPr>
                        <a:t>status</a:t>
                      </a:r>
                      <a:endParaRPr sz="1250">
                        <a:latin typeface="Arial"/>
                        <a:cs typeface="Arial"/>
                      </a:endParaRPr>
                    </a:p>
                    <a:p>
                      <a:pPr marL="31750">
                        <a:lnSpc>
                          <a:spcPts val="1470"/>
                        </a:lnSpc>
                        <a:spcBef>
                          <a:spcPts val="30"/>
                        </a:spcBef>
                        <a:tabLst>
                          <a:tab pos="1602105" algn="l"/>
                        </a:tabLst>
                      </a:pPr>
                      <a:r>
                        <a:rPr sz="1250" dirty="0">
                          <a:latin typeface="Arial"/>
                          <a:cs typeface="Arial"/>
                        </a:rPr>
                        <a:t>PS</a:t>
                      </a:r>
                      <a:r>
                        <a:rPr sz="1250" spc="5" dirty="0">
                          <a:latin typeface="Arial"/>
                          <a:cs typeface="Arial"/>
                        </a:rPr>
                        <a:t> </a:t>
                      </a:r>
                      <a:r>
                        <a:rPr sz="1250" spc="-50" dirty="0">
                          <a:latin typeface="Arial"/>
                          <a:cs typeface="Arial"/>
                        </a:rPr>
                        <a:t>0</a:t>
                      </a:r>
                      <a:r>
                        <a:rPr sz="1250" dirty="0">
                          <a:latin typeface="Arial"/>
                          <a:cs typeface="Arial"/>
                        </a:rPr>
                        <a:t>	49/125</a:t>
                      </a:r>
                      <a:r>
                        <a:rPr sz="1250" spc="114" dirty="0">
                          <a:latin typeface="Arial"/>
                          <a:cs typeface="Arial"/>
                        </a:rPr>
                        <a:t>  </a:t>
                      </a:r>
                      <a:r>
                        <a:rPr sz="1250" dirty="0">
                          <a:latin typeface="Arial"/>
                          <a:cs typeface="Arial"/>
                        </a:rPr>
                        <a:t>24/113</a:t>
                      </a:r>
                      <a:r>
                        <a:rPr sz="1250" spc="114" dirty="0">
                          <a:latin typeface="Arial"/>
                          <a:cs typeface="Arial"/>
                        </a:rPr>
                        <a:t>  </a:t>
                      </a:r>
                      <a:r>
                        <a:rPr sz="1250" dirty="0">
                          <a:latin typeface="Arial"/>
                          <a:cs typeface="Arial"/>
                        </a:rPr>
                        <a:t>0.51 </a:t>
                      </a:r>
                      <a:r>
                        <a:rPr sz="1250" spc="-10" dirty="0">
                          <a:latin typeface="Arial"/>
                          <a:cs typeface="Arial"/>
                        </a:rPr>
                        <a:t>(0.32,0.84)</a:t>
                      </a:r>
                      <a:endParaRPr sz="1250">
                        <a:latin typeface="Arial"/>
                        <a:cs typeface="Arial"/>
                      </a:endParaRPr>
                    </a:p>
                  </a:txBody>
                  <a:tcPr marL="0" marR="0" marT="127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87325">
                <a:tc>
                  <a:txBody>
                    <a:bodyPr/>
                    <a:lstStyle/>
                    <a:p>
                      <a:pPr marL="31750">
                        <a:lnSpc>
                          <a:spcPts val="1375"/>
                        </a:lnSpc>
                      </a:pPr>
                      <a:r>
                        <a:rPr sz="1250" dirty="0">
                          <a:latin typeface="Arial"/>
                          <a:cs typeface="Arial"/>
                        </a:rPr>
                        <a:t>PS </a:t>
                      </a:r>
                      <a:r>
                        <a:rPr sz="1250" spc="-25" dirty="0">
                          <a:latin typeface="Arial"/>
                          <a:cs typeface="Arial"/>
                        </a:rPr>
                        <a:t>1−2</a:t>
                      </a:r>
                      <a:endParaRPr sz="1250">
                        <a:latin typeface="Arial"/>
                        <a:cs typeface="Arial"/>
                      </a:endParaRPr>
                    </a:p>
                  </a:txBody>
                  <a:tcPr marL="0" marR="0" marT="0" marB="0"/>
                </a:tc>
                <a:tc>
                  <a:txBody>
                    <a:bodyPr/>
                    <a:lstStyle/>
                    <a:p>
                      <a:pPr marR="96520" algn="r">
                        <a:lnSpc>
                          <a:spcPts val="1375"/>
                        </a:lnSpc>
                      </a:pPr>
                      <a:r>
                        <a:rPr sz="1250" spc="-10" dirty="0">
                          <a:latin typeface="Arial"/>
                          <a:cs typeface="Arial"/>
                        </a:rPr>
                        <a:t>17/33</a:t>
                      </a:r>
                      <a:endParaRPr sz="1250">
                        <a:latin typeface="Arial"/>
                        <a:cs typeface="Arial"/>
                      </a:endParaRPr>
                    </a:p>
                  </a:txBody>
                  <a:tcPr marL="0" marR="0" marT="0" marB="0"/>
                </a:tc>
                <a:tc>
                  <a:txBody>
                    <a:bodyPr/>
                    <a:lstStyle/>
                    <a:p>
                      <a:pPr algn="ctr">
                        <a:lnSpc>
                          <a:spcPts val="1375"/>
                        </a:lnSpc>
                      </a:pPr>
                      <a:r>
                        <a:rPr sz="1250" spc="-10" dirty="0">
                          <a:latin typeface="Arial"/>
                          <a:cs typeface="Arial"/>
                        </a:rPr>
                        <a:t>14/40</a:t>
                      </a:r>
                      <a:endParaRPr sz="1250">
                        <a:latin typeface="Arial"/>
                        <a:cs typeface="Arial"/>
                      </a:endParaRPr>
                    </a:p>
                  </a:txBody>
                  <a:tcPr marL="0" marR="0" marT="0" marB="0"/>
                </a:tc>
                <a:tc>
                  <a:txBody>
                    <a:bodyPr/>
                    <a:lstStyle/>
                    <a:p>
                      <a:pPr marL="59055">
                        <a:lnSpc>
                          <a:spcPts val="1375"/>
                        </a:lnSpc>
                      </a:pPr>
                      <a:r>
                        <a:rPr sz="1250" dirty="0">
                          <a:latin typeface="Arial"/>
                          <a:cs typeface="Arial"/>
                        </a:rPr>
                        <a:t>0.74</a:t>
                      </a:r>
                      <a:r>
                        <a:rPr sz="1250" spc="-5" dirty="0">
                          <a:latin typeface="Arial"/>
                          <a:cs typeface="Arial"/>
                        </a:rPr>
                        <a:t> </a:t>
                      </a:r>
                      <a:r>
                        <a:rPr sz="1250" spc="-10" dirty="0">
                          <a:latin typeface="Arial"/>
                          <a:cs typeface="Arial"/>
                        </a:rPr>
                        <a:t>(0.37,1.51)</a:t>
                      </a:r>
                      <a:endParaRPr sz="1250">
                        <a:latin typeface="Arial"/>
                        <a:cs typeface="Arial"/>
                      </a:endParaRPr>
                    </a:p>
                  </a:txBody>
                  <a:tcPr marL="0" marR="0" marT="0" marB="0"/>
                </a:tc>
                <a:extLst>
                  <a:ext uri="{0D108BD9-81ED-4DB2-BD59-A6C34878D82A}">
                    <a16:rowId xmlns:a16="http://schemas.microsoft.com/office/drawing/2014/main" val="10003"/>
                  </a:ext>
                </a:extLst>
              </a:tr>
              <a:tr h="394970">
                <a:tc gridSpan="4">
                  <a:txBody>
                    <a:bodyPr/>
                    <a:lstStyle/>
                    <a:p>
                      <a:pPr marL="40640">
                        <a:lnSpc>
                          <a:spcPct val="100000"/>
                        </a:lnSpc>
                        <a:spcBef>
                          <a:spcPts val="10"/>
                        </a:spcBef>
                      </a:pPr>
                      <a:r>
                        <a:rPr sz="1250" b="1" spc="-25" dirty="0">
                          <a:latin typeface="Arial"/>
                          <a:cs typeface="Arial"/>
                        </a:rPr>
                        <a:t>DH</a:t>
                      </a:r>
                      <a:endParaRPr sz="1250">
                        <a:latin typeface="Arial"/>
                        <a:cs typeface="Arial"/>
                      </a:endParaRPr>
                    </a:p>
                    <a:p>
                      <a:pPr marL="31750">
                        <a:lnSpc>
                          <a:spcPts val="1475"/>
                        </a:lnSpc>
                        <a:spcBef>
                          <a:spcPts val="30"/>
                        </a:spcBef>
                        <a:tabLst>
                          <a:tab pos="1602105" algn="l"/>
                          <a:tab pos="2866390" algn="l"/>
                        </a:tabLst>
                      </a:pPr>
                      <a:r>
                        <a:rPr sz="1250" dirty="0">
                          <a:latin typeface="Arial"/>
                          <a:cs typeface="Arial"/>
                        </a:rPr>
                        <a:t>Low/normal</a:t>
                      </a:r>
                      <a:r>
                        <a:rPr sz="1250" spc="50" dirty="0">
                          <a:latin typeface="Arial"/>
                          <a:cs typeface="Arial"/>
                        </a:rPr>
                        <a:t> </a:t>
                      </a:r>
                      <a:r>
                        <a:rPr sz="1250" spc="-25" dirty="0">
                          <a:latin typeface="Arial"/>
                          <a:cs typeface="Arial"/>
                        </a:rPr>
                        <a:t>LDH</a:t>
                      </a:r>
                      <a:r>
                        <a:rPr sz="1250" dirty="0">
                          <a:latin typeface="Arial"/>
                          <a:cs typeface="Arial"/>
                        </a:rPr>
                        <a:t>	58/138</a:t>
                      </a:r>
                      <a:r>
                        <a:rPr sz="1250" spc="114" dirty="0">
                          <a:latin typeface="Arial"/>
                          <a:cs typeface="Arial"/>
                        </a:rPr>
                        <a:t>  </a:t>
                      </a:r>
                      <a:r>
                        <a:rPr sz="1250" spc="-10" dirty="0">
                          <a:latin typeface="Arial"/>
                          <a:cs typeface="Arial"/>
                        </a:rPr>
                        <a:t>34/132</a:t>
                      </a:r>
                      <a:r>
                        <a:rPr sz="1250" dirty="0">
                          <a:latin typeface="Arial"/>
                          <a:cs typeface="Arial"/>
                        </a:rPr>
                        <a:t>	0.6 </a:t>
                      </a:r>
                      <a:r>
                        <a:rPr sz="1250" spc="-10" dirty="0">
                          <a:latin typeface="Arial"/>
                          <a:cs typeface="Arial"/>
                        </a:rPr>
                        <a:t>(0.39,0.92)</a:t>
                      </a:r>
                      <a:endParaRPr sz="1250">
                        <a:latin typeface="Arial"/>
                        <a:cs typeface="Arial"/>
                      </a:endParaRPr>
                    </a:p>
                  </a:txBody>
                  <a:tcPr marL="0" marR="0" marT="127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87325">
                <a:tc>
                  <a:txBody>
                    <a:bodyPr/>
                    <a:lstStyle/>
                    <a:p>
                      <a:pPr marL="31750">
                        <a:lnSpc>
                          <a:spcPts val="1375"/>
                        </a:lnSpc>
                      </a:pPr>
                      <a:r>
                        <a:rPr sz="1250" dirty="0">
                          <a:latin typeface="Arial"/>
                          <a:cs typeface="Arial"/>
                        </a:rPr>
                        <a:t>High </a:t>
                      </a:r>
                      <a:r>
                        <a:rPr sz="1250" spc="-25" dirty="0">
                          <a:latin typeface="Arial"/>
                          <a:cs typeface="Arial"/>
                        </a:rPr>
                        <a:t>LDH</a:t>
                      </a:r>
                      <a:endParaRPr sz="1250">
                        <a:latin typeface="Arial"/>
                        <a:cs typeface="Arial"/>
                      </a:endParaRPr>
                    </a:p>
                  </a:txBody>
                  <a:tcPr marL="0" marR="0" marT="0" marB="0"/>
                </a:tc>
                <a:tc>
                  <a:txBody>
                    <a:bodyPr/>
                    <a:lstStyle/>
                    <a:p>
                      <a:pPr marL="273050">
                        <a:lnSpc>
                          <a:spcPts val="1375"/>
                        </a:lnSpc>
                      </a:pPr>
                      <a:r>
                        <a:rPr sz="1250" spc="-20" dirty="0">
                          <a:latin typeface="Arial"/>
                          <a:cs typeface="Arial"/>
                        </a:rPr>
                        <a:t>9/21</a:t>
                      </a:r>
                      <a:endParaRPr sz="1250">
                        <a:latin typeface="Arial"/>
                        <a:cs typeface="Arial"/>
                      </a:endParaRPr>
                    </a:p>
                  </a:txBody>
                  <a:tcPr marL="0" marR="0" marT="0" marB="0"/>
                </a:tc>
                <a:tc>
                  <a:txBody>
                    <a:bodyPr/>
                    <a:lstStyle/>
                    <a:p>
                      <a:pPr algn="ctr">
                        <a:lnSpc>
                          <a:spcPts val="1375"/>
                        </a:lnSpc>
                      </a:pPr>
                      <a:r>
                        <a:rPr sz="1250" spc="-20" dirty="0">
                          <a:latin typeface="Arial"/>
                          <a:cs typeface="Arial"/>
                        </a:rPr>
                        <a:t>4/22</a:t>
                      </a:r>
                      <a:endParaRPr sz="1250">
                        <a:latin typeface="Arial"/>
                        <a:cs typeface="Arial"/>
                      </a:endParaRPr>
                    </a:p>
                  </a:txBody>
                  <a:tcPr marL="0" marR="0" marT="0" marB="0"/>
                </a:tc>
                <a:tc>
                  <a:txBody>
                    <a:bodyPr/>
                    <a:lstStyle/>
                    <a:p>
                      <a:pPr marL="59055">
                        <a:lnSpc>
                          <a:spcPts val="1375"/>
                        </a:lnSpc>
                      </a:pPr>
                      <a:r>
                        <a:rPr sz="1250" dirty="0">
                          <a:latin typeface="Arial"/>
                          <a:cs typeface="Arial"/>
                        </a:rPr>
                        <a:t>0.43</a:t>
                      </a:r>
                      <a:r>
                        <a:rPr sz="1250" spc="-5" dirty="0">
                          <a:latin typeface="Arial"/>
                          <a:cs typeface="Arial"/>
                        </a:rPr>
                        <a:t> </a:t>
                      </a:r>
                      <a:r>
                        <a:rPr sz="1250" spc="-10" dirty="0">
                          <a:latin typeface="Arial"/>
                          <a:cs typeface="Arial"/>
                        </a:rPr>
                        <a:t>(0.13,1.39)</a:t>
                      </a:r>
                      <a:endParaRPr sz="1250">
                        <a:latin typeface="Arial"/>
                        <a:cs typeface="Arial"/>
                      </a:endParaRPr>
                    </a:p>
                  </a:txBody>
                  <a:tcPr marL="0" marR="0" marT="0" marB="0"/>
                </a:tc>
                <a:extLst>
                  <a:ext uri="{0D108BD9-81ED-4DB2-BD59-A6C34878D82A}">
                    <a16:rowId xmlns:a16="http://schemas.microsoft.com/office/drawing/2014/main" val="10005"/>
                  </a:ext>
                </a:extLst>
              </a:tr>
              <a:tr h="394970">
                <a:tc gridSpan="4">
                  <a:txBody>
                    <a:bodyPr/>
                    <a:lstStyle/>
                    <a:p>
                      <a:pPr marL="49530">
                        <a:lnSpc>
                          <a:spcPct val="100000"/>
                        </a:lnSpc>
                        <a:spcBef>
                          <a:spcPts val="10"/>
                        </a:spcBef>
                      </a:pPr>
                      <a:r>
                        <a:rPr sz="1250" b="1" spc="-20" dirty="0">
                          <a:latin typeface="Arial"/>
                          <a:cs typeface="Arial"/>
                        </a:rPr>
                        <a:t>tage</a:t>
                      </a:r>
                      <a:endParaRPr sz="1250">
                        <a:latin typeface="Arial"/>
                        <a:cs typeface="Arial"/>
                      </a:endParaRPr>
                    </a:p>
                    <a:p>
                      <a:pPr marL="31750">
                        <a:lnSpc>
                          <a:spcPts val="1475"/>
                        </a:lnSpc>
                        <a:spcBef>
                          <a:spcPts val="25"/>
                        </a:spcBef>
                        <a:tabLst>
                          <a:tab pos="1646555" algn="l"/>
                          <a:tab pos="2256790" algn="l"/>
                          <a:tab pos="2866390" algn="l"/>
                        </a:tabLst>
                      </a:pPr>
                      <a:r>
                        <a:rPr sz="1250" dirty="0">
                          <a:latin typeface="Arial"/>
                          <a:cs typeface="Arial"/>
                        </a:rPr>
                        <a:t>Stage</a:t>
                      </a:r>
                      <a:r>
                        <a:rPr sz="1250" spc="-10" dirty="0">
                          <a:latin typeface="Arial"/>
                          <a:cs typeface="Arial"/>
                        </a:rPr>
                        <a:t> </a:t>
                      </a:r>
                      <a:r>
                        <a:rPr sz="1250" spc="-20" dirty="0">
                          <a:latin typeface="Arial"/>
                          <a:cs typeface="Arial"/>
                        </a:rPr>
                        <a:t>IIIB</a:t>
                      </a:r>
                      <a:r>
                        <a:rPr sz="1250" dirty="0">
                          <a:latin typeface="Arial"/>
                          <a:cs typeface="Arial"/>
                        </a:rPr>
                        <a:t>	</a:t>
                      </a:r>
                      <a:r>
                        <a:rPr sz="1250" spc="-20" dirty="0">
                          <a:latin typeface="Arial"/>
                          <a:cs typeface="Arial"/>
                        </a:rPr>
                        <a:t>24/64</a:t>
                      </a:r>
                      <a:r>
                        <a:rPr sz="1250" dirty="0">
                          <a:latin typeface="Arial"/>
                          <a:cs typeface="Arial"/>
                        </a:rPr>
                        <a:t>	</a:t>
                      </a:r>
                      <a:r>
                        <a:rPr sz="1250" spc="-20" dirty="0">
                          <a:latin typeface="Arial"/>
                          <a:cs typeface="Arial"/>
                        </a:rPr>
                        <a:t>19/62</a:t>
                      </a:r>
                      <a:r>
                        <a:rPr sz="1250" dirty="0">
                          <a:latin typeface="Arial"/>
                          <a:cs typeface="Arial"/>
                        </a:rPr>
                        <a:t>	0.91</a:t>
                      </a:r>
                      <a:r>
                        <a:rPr sz="1250" spc="-5" dirty="0">
                          <a:latin typeface="Arial"/>
                          <a:cs typeface="Arial"/>
                        </a:rPr>
                        <a:t> </a:t>
                      </a:r>
                      <a:r>
                        <a:rPr sz="1250" spc="-10" dirty="0">
                          <a:latin typeface="Arial"/>
                          <a:cs typeface="Arial"/>
                        </a:rPr>
                        <a:t>(0.5,1.65)</a:t>
                      </a:r>
                      <a:endParaRPr sz="1250">
                        <a:latin typeface="Arial"/>
                        <a:cs typeface="Arial"/>
                      </a:endParaRPr>
                    </a:p>
                  </a:txBody>
                  <a:tcPr marL="0" marR="0" marT="127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94310">
                <a:tc>
                  <a:txBody>
                    <a:bodyPr/>
                    <a:lstStyle/>
                    <a:p>
                      <a:pPr marL="31750">
                        <a:lnSpc>
                          <a:spcPts val="1430"/>
                        </a:lnSpc>
                      </a:pPr>
                      <a:r>
                        <a:rPr sz="1250" dirty="0">
                          <a:latin typeface="Arial"/>
                          <a:cs typeface="Arial"/>
                        </a:rPr>
                        <a:t>Stage</a:t>
                      </a:r>
                      <a:r>
                        <a:rPr sz="1250" spc="-10" dirty="0">
                          <a:latin typeface="Arial"/>
                          <a:cs typeface="Arial"/>
                        </a:rPr>
                        <a:t> </a:t>
                      </a:r>
                      <a:r>
                        <a:rPr sz="1250" spc="-20" dirty="0">
                          <a:latin typeface="Arial"/>
                          <a:cs typeface="Arial"/>
                        </a:rPr>
                        <a:t>IIIC</a:t>
                      </a:r>
                      <a:endParaRPr sz="1250">
                        <a:latin typeface="Arial"/>
                        <a:cs typeface="Arial"/>
                      </a:endParaRPr>
                    </a:p>
                  </a:txBody>
                  <a:tcPr marL="0" marR="0" marT="0" marB="0"/>
                </a:tc>
                <a:tc>
                  <a:txBody>
                    <a:bodyPr/>
                    <a:lstStyle/>
                    <a:p>
                      <a:pPr marR="96520" algn="r">
                        <a:lnSpc>
                          <a:spcPts val="1430"/>
                        </a:lnSpc>
                      </a:pPr>
                      <a:r>
                        <a:rPr sz="1250" spc="-10" dirty="0">
                          <a:latin typeface="Arial"/>
                          <a:cs typeface="Arial"/>
                        </a:rPr>
                        <a:t>34/74</a:t>
                      </a:r>
                      <a:endParaRPr sz="1250">
                        <a:latin typeface="Arial"/>
                        <a:cs typeface="Arial"/>
                      </a:endParaRPr>
                    </a:p>
                  </a:txBody>
                  <a:tcPr marL="0" marR="0" marT="0" marB="0"/>
                </a:tc>
                <a:tc>
                  <a:txBody>
                    <a:bodyPr/>
                    <a:lstStyle/>
                    <a:p>
                      <a:pPr algn="ctr">
                        <a:lnSpc>
                          <a:spcPts val="1430"/>
                        </a:lnSpc>
                      </a:pPr>
                      <a:r>
                        <a:rPr sz="1250" spc="-10" dirty="0">
                          <a:latin typeface="Arial"/>
                          <a:cs typeface="Arial"/>
                        </a:rPr>
                        <a:t>14/69</a:t>
                      </a:r>
                      <a:endParaRPr sz="1250">
                        <a:latin typeface="Arial"/>
                        <a:cs typeface="Arial"/>
                      </a:endParaRPr>
                    </a:p>
                  </a:txBody>
                  <a:tcPr marL="0" marR="0" marT="0" marB="0"/>
                </a:tc>
                <a:tc>
                  <a:txBody>
                    <a:bodyPr/>
                    <a:lstStyle/>
                    <a:p>
                      <a:pPr marL="104139">
                        <a:lnSpc>
                          <a:spcPts val="1430"/>
                        </a:lnSpc>
                      </a:pPr>
                      <a:r>
                        <a:rPr sz="1250" dirty="0">
                          <a:latin typeface="Arial"/>
                          <a:cs typeface="Arial"/>
                        </a:rPr>
                        <a:t>0.4 </a:t>
                      </a:r>
                      <a:r>
                        <a:rPr sz="1250" spc="-10" dirty="0">
                          <a:latin typeface="Arial"/>
                          <a:cs typeface="Arial"/>
                        </a:rPr>
                        <a:t>(0.22,0.75)</a:t>
                      </a:r>
                      <a:endParaRPr sz="1250">
                        <a:latin typeface="Arial"/>
                        <a:cs typeface="Arial"/>
                      </a:endParaRPr>
                    </a:p>
                  </a:txBody>
                  <a:tcPr marL="0" marR="0" marT="0" marB="0"/>
                </a:tc>
                <a:extLst>
                  <a:ext uri="{0D108BD9-81ED-4DB2-BD59-A6C34878D82A}">
                    <a16:rowId xmlns:a16="http://schemas.microsoft.com/office/drawing/2014/main" val="10007"/>
                  </a:ext>
                </a:extLst>
              </a:tr>
              <a:tr h="187325">
                <a:tc>
                  <a:txBody>
                    <a:bodyPr/>
                    <a:lstStyle/>
                    <a:p>
                      <a:pPr marL="31750">
                        <a:lnSpc>
                          <a:spcPts val="1375"/>
                        </a:lnSpc>
                      </a:pPr>
                      <a:r>
                        <a:rPr sz="1250" dirty="0">
                          <a:latin typeface="Arial"/>
                          <a:cs typeface="Arial"/>
                        </a:rPr>
                        <a:t>Stage</a:t>
                      </a:r>
                      <a:r>
                        <a:rPr sz="1250" spc="-10" dirty="0">
                          <a:latin typeface="Arial"/>
                          <a:cs typeface="Arial"/>
                        </a:rPr>
                        <a:t> IIID/IV</a:t>
                      </a:r>
                      <a:endParaRPr sz="1250" dirty="0">
                        <a:latin typeface="Arial"/>
                        <a:cs typeface="Arial"/>
                      </a:endParaRPr>
                    </a:p>
                  </a:txBody>
                  <a:tcPr marL="0" marR="0" marT="0" marB="0"/>
                </a:tc>
                <a:tc>
                  <a:txBody>
                    <a:bodyPr/>
                    <a:lstStyle/>
                    <a:p>
                      <a:pPr marL="273050">
                        <a:lnSpc>
                          <a:spcPts val="1375"/>
                        </a:lnSpc>
                      </a:pPr>
                      <a:r>
                        <a:rPr sz="1250" spc="-20" dirty="0">
                          <a:latin typeface="Arial"/>
                          <a:cs typeface="Arial"/>
                        </a:rPr>
                        <a:t>9/21</a:t>
                      </a:r>
                      <a:endParaRPr sz="1250">
                        <a:latin typeface="Arial"/>
                        <a:cs typeface="Arial"/>
                      </a:endParaRPr>
                    </a:p>
                  </a:txBody>
                  <a:tcPr marL="0" marR="0" marT="0" marB="0"/>
                </a:tc>
                <a:tc>
                  <a:txBody>
                    <a:bodyPr/>
                    <a:lstStyle/>
                    <a:p>
                      <a:pPr algn="ctr">
                        <a:lnSpc>
                          <a:spcPts val="1375"/>
                        </a:lnSpc>
                      </a:pPr>
                      <a:r>
                        <a:rPr sz="1250" spc="-20" dirty="0">
                          <a:latin typeface="Arial"/>
                          <a:cs typeface="Arial"/>
                        </a:rPr>
                        <a:t>5/23</a:t>
                      </a:r>
                      <a:endParaRPr sz="1250">
                        <a:latin typeface="Arial"/>
                        <a:cs typeface="Arial"/>
                      </a:endParaRPr>
                    </a:p>
                  </a:txBody>
                  <a:tcPr marL="0" marR="0" marT="0" marB="0"/>
                </a:tc>
                <a:tc>
                  <a:txBody>
                    <a:bodyPr/>
                    <a:lstStyle/>
                    <a:p>
                      <a:pPr marL="59055">
                        <a:lnSpc>
                          <a:spcPts val="1375"/>
                        </a:lnSpc>
                      </a:pPr>
                      <a:r>
                        <a:rPr sz="1250" dirty="0">
                          <a:latin typeface="Arial"/>
                          <a:cs typeface="Arial"/>
                        </a:rPr>
                        <a:t>0.45</a:t>
                      </a:r>
                      <a:r>
                        <a:rPr sz="1250" spc="-5" dirty="0">
                          <a:latin typeface="Arial"/>
                          <a:cs typeface="Arial"/>
                        </a:rPr>
                        <a:t> </a:t>
                      </a:r>
                      <a:r>
                        <a:rPr sz="1250" spc="-10" dirty="0">
                          <a:latin typeface="Arial"/>
                          <a:cs typeface="Arial"/>
                        </a:rPr>
                        <a:t>(0.15,1.35)</a:t>
                      </a:r>
                      <a:endParaRPr sz="1250">
                        <a:latin typeface="Arial"/>
                        <a:cs typeface="Arial"/>
                      </a:endParaRPr>
                    </a:p>
                  </a:txBody>
                  <a:tcPr marL="0" marR="0" marT="0" marB="0"/>
                </a:tc>
                <a:extLst>
                  <a:ext uri="{0D108BD9-81ED-4DB2-BD59-A6C34878D82A}">
                    <a16:rowId xmlns:a16="http://schemas.microsoft.com/office/drawing/2014/main" val="10008"/>
                  </a:ext>
                </a:extLst>
              </a:tr>
              <a:tr h="394970">
                <a:tc gridSpan="4">
                  <a:txBody>
                    <a:bodyPr/>
                    <a:lstStyle/>
                    <a:p>
                      <a:pPr marL="59055">
                        <a:lnSpc>
                          <a:spcPct val="100000"/>
                        </a:lnSpc>
                        <a:spcBef>
                          <a:spcPts val="10"/>
                        </a:spcBef>
                      </a:pPr>
                      <a:r>
                        <a:rPr sz="1250" b="1" spc="-10" dirty="0">
                          <a:latin typeface="Arial"/>
                          <a:cs typeface="Arial"/>
                        </a:rPr>
                        <a:t>lceration</a:t>
                      </a:r>
                      <a:endParaRPr sz="1250">
                        <a:latin typeface="Arial"/>
                        <a:cs typeface="Arial"/>
                      </a:endParaRPr>
                    </a:p>
                    <a:p>
                      <a:pPr marL="31750">
                        <a:lnSpc>
                          <a:spcPts val="1470"/>
                        </a:lnSpc>
                        <a:spcBef>
                          <a:spcPts val="30"/>
                        </a:spcBef>
                        <a:tabLst>
                          <a:tab pos="1646555" algn="l"/>
                          <a:tab pos="2256790" algn="l"/>
                          <a:tab pos="2866390" algn="l"/>
                        </a:tabLst>
                      </a:pPr>
                      <a:r>
                        <a:rPr sz="1250" spc="-25" dirty="0">
                          <a:latin typeface="Arial"/>
                          <a:cs typeface="Arial"/>
                        </a:rPr>
                        <a:t>Yes</a:t>
                      </a:r>
                      <a:r>
                        <a:rPr sz="1250" dirty="0">
                          <a:latin typeface="Arial"/>
                          <a:cs typeface="Arial"/>
                        </a:rPr>
                        <a:t>	</a:t>
                      </a:r>
                      <a:r>
                        <a:rPr sz="1250" spc="-20" dirty="0">
                          <a:latin typeface="Arial"/>
                          <a:cs typeface="Arial"/>
                        </a:rPr>
                        <a:t>30/46</a:t>
                      </a:r>
                      <a:r>
                        <a:rPr sz="1250" dirty="0">
                          <a:latin typeface="Arial"/>
                          <a:cs typeface="Arial"/>
                        </a:rPr>
                        <a:t>	</a:t>
                      </a:r>
                      <a:r>
                        <a:rPr sz="1250" spc="-20" dirty="0">
                          <a:latin typeface="Arial"/>
                          <a:cs typeface="Arial"/>
                        </a:rPr>
                        <a:t>16/56</a:t>
                      </a:r>
                      <a:r>
                        <a:rPr sz="1250" dirty="0">
                          <a:latin typeface="Arial"/>
                          <a:cs typeface="Arial"/>
                        </a:rPr>
                        <a:t>	0.4 </a:t>
                      </a:r>
                      <a:r>
                        <a:rPr sz="1250" spc="-10" dirty="0">
                          <a:latin typeface="Arial"/>
                          <a:cs typeface="Arial"/>
                        </a:rPr>
                        <a:t>(0.22,0.74)</a:t>
                      </a:r>
                      <a:endParaRPr sz="1250">
                        <a:latin typeface="Arial"/>
                        <a:cs typeface="Arial"/>
                      </a:endParaRPr>
                    </a:p>
                  </a:txBody>
                  <a:tcPr marL="0" marR="0" marT="127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93675">
                <a:tc>
                  <a:txBody>
                    <a:bodyPr/>
                    <a:lstStyle/>
                    <a:p>
                      <a:pPr marL="31750">
                        <a:lnSpc>
                          <a:spcPts val="1430"/>
                        </a:lnSpc>
                      </a:pPr>
                      <a:r>
                        <a:rPr sz="1250" spc="-25" dirty="0">
                          <a:latin typeface="Arial"/>
                          <a:cs typeface="Arial"/>
                        </a:rPr>
                        <a:t>No</a:t>
                      </a:r>
                      <a:endParaRPr sz="1250">
                        <a:latin typeface="Arial"/>
                        <a:cs typeface="Arial"/>
                      </a:endParaRPr>
                    </a:p>
                  </a:txBody>
                  <a:tcPr marL="0" marR="0" marT="0" marB="0"/>
                </a:tc>
                <a:tc>
                  <a:txBody>
                    <a:bodyPr/>
                    <a:lstStyle/>
                    <a:p>
                      <a:pPr marR="96520" algn="r">
                        <a:lnSpc>
                          <a:spcPts val="1430"/>
                        </a:lnSpc>
                      </a:pPr>
                      <a:r>
                        <a:rPr sz="1250" spc="-10" dirty="0">
                          <a:latin typeface="Arial"/>
                          <a:cs typeface="Arial"/>
                        </a:rPr>
                        <a:t>22/58</a:t>
                      </a:r>
                      <a:endParaRPr sz="1250">
                        <a:latin typeface="Arial"/>
                        <a:cs typeface="Arial"/>
                      </a:endParaRPr>
                    </a:p>
                  </a:txBody>
                  <a:tcPr marL="0" marR="0" marT="0" marB="0"/>
                </a:tc>
                <a:tc>
                  <a:txBody>
                    <a:bodyPr/>
                    <a:lstStyle/>
                    <a:p>
                      <a:pPr algn="ctr">
                        <a:lnSpc>
                          <a:spcPts val="1430"/>
                        </a:lnSpc>
                      </a:pPr>
                      <a:r>
                        <a:rPr sz="1250" spc="-10" dirty="0">
                          <a:latin typeface="Arial"/>
                          <a:cs typeface="Arial"/>
                        </a:rPr>
                        <a:t>11/50</a:t>
                      </a:r>
                      <a:endParaRPr sz="1250">
                        <a:latin typeface="Arial"/>
                        <a:cs typeface="Arial"/>
                      </a:endParaRPr>
                    </a:p>
                  </a:txBody>
                  <a:tcPr marL="0" marR="0" marT="0" marB="0"/>
                </a:tc>
                <a:tc>
                  <a:txBody>
                    <a:bodyPr/>
                    <a:lstStyle/>
                    <a:p>
                      <a:pPr marL="59055">
                        <a:lnSpc>
                          <a:spcPts val="1430"/>
                        </a:lnSpc>
                      </a:pPr>
                      <a:r>
                        <a:rPr sz="1250" dirty="0">
                          <a:latin typeface="Arial"/>
                          <a:cs typeface="Arial"/>
                        </a:rPr>
                        <a:t>0.65</a:t>
                      </a:r>
                      <a:r>
                        <a:rPr sz="1250" spc="-5" dirty="0">
                          <a:latin typeface="Arial"/>
                          <a:cs typeface="Arial"/>
                        </a:rPr>
                        <a:t> </a:t>
                      </a:r>
                      <a:r>
                        <a:rPr sz="1250" spc="-10" dirty="0">
                          <a:latin typeface="Arial"/>
                          <a:cs typeface="Arial"/>
                        </a:rPr>
                        <a:t>(0.31,1.33)</a:t>
                      </a:r>
                      <a:endParaRPr sz="1250">
                        <a:latin typeface="Arial"/>
                        <a:cs typeface="Arial"/>
                      </a:endParaRPr>
                    </a:p>
                  </a:txBody>
                  <a:tcPr marL="0" marR="0" marT="0" marB="0"/>
                </a:tc>
                <a:extLst>
                  <a:ext uri="{0D108BD9-81ED-4DB2-BD59-A6C34878D82A}">
                    <a16:rowId xmlns:a16="http://schemas.microsoft.com/office/drawing/2014/main" val="10010"/>
                  </a:ext>
                </a:extLst>
              </a:tr>
              <a:tr h="187325">
                <a:tc>
                  <a:txBody>
                    <a:bodyPr/>
                    <a:lstStyle/>
                    <a:p>
                      <a:pPr marL="31750">
                        <a:lnSpc>
                          <a:spcPts val="1375"/>
                        </a:lnSpc>
                      </a:pPr>
                      <a:r>
                        <a:rPr sz="1250" spc="-10" dirty="0">
                          <a:latin typeface="Arial"/>
                          <a:cs typeface="Arial"/>
                        </a:rPr>
                        <a:t>Unknown</a:t>
                      </a:r>
                      <a:endParaRPr sz="1250">
                        <a:latin typeface="Arial"/>
                        <a:cs typeface="Arial"/>
                      </a:endParaRPr>
                    </a:p>
                  </a:txBody>
                  <a:tcPr marL="0" marR="0" marT="0" marB="0"/>
                </a:tc>
                <a:tc>
                  <a:txBody>
                    <a:bodyPr/>
                    <a:lstStyle/>
                    <a:p>
                      <a:pPr marR="96520" algn="r">
                        <a:lnSpc>
                          <a:spcPts val="1375"/>
                        </a:lnSpc>
                      </a:pPr>
                      <a:r>
                        <a:rPr sz="1250" spc="-10" dirty="0">
                          <a:latin typeface="Arial"/>
                          <a:cs typeface="Arial"/>
                        </a:rPr>
                        <a:t>15/55</a:t>
                      </a:r>
                      <a:endParaRPr sz="1250">
                        <a:latin typeface="Arial"/>
                        <a:cs typeface="Arial"/>
                      </a:endParaRPr>
                    </a:p>
                  </a:txBody>
                  <a:tcPr marL="0" marR="0" marT="0" marB="0"/>
                </a:tc>
                <a:tc>
                  <a:txBody>
                    <a:bodyPr/>
                    <a:lstStyle/>
                    <a:p>
                      <a:pPr algn="ctr">
                        <a:lnSpc>
                          <a:spcPts val="1375"/>
                        </a:lnSpc>
                      </a:pPr>
                      <a:r>
                        <a:rPr sz="1250" spc="-10" dirty="0">
                          <a:latin typeface="Arial"/>
                          <a:cs typeface="Arial"/>
                        </a:rPr>
                        <a:t>10/46</a:t>
                      </a:r>
                      <a:endParaRPr sz="1250">
                        <a:latin typeface="Arial"/>
                        <a:cs typeface="Arial"/>
                      </a:endParaRPr>
                    </a:p>
                  </a:txBody>
                  <a:tcPr marL="0" marR="0" marT="0" marB="0"/>
                </a:tc>
                <a:tc>
                  <a:txBody>
                    <a:bodyPr/>
                    <a:lstStyle/>
                    <a:p>
                      <a:pPr marL="104139">
                        <a:lnSpc>
                          <a:spcPts val="1375"/>
                        </a:lnSpc>
                      </a:pPr>
                      <a:r>
                        <a:rPr sz="1250" dirty="0">
                          <a:latin typeface="Arial"/>
                          <a:cs typeface="Arial"/>
                        </a:rPr>
                        <a:t>0.72</a:t>
                      </a:r>
                      <a:r>
                        <a:rPr sz="1250" spc="-5" dirty="0">
                          <a:latin typeface="Arial"/>
                          <a:cs typeface="Arial"/>
                        </a:rPr>
                        <a:t> </a:t>
                      </a:r>
                      <a:r>
                        <a:rPr sz="1250" spc="-10" dirty="0">
                          <a:latin typeface="Arial"/>
                          <a:cs typeface="Arial"/>
                        </a:rPr>
                        <a:t>(0.32,1.6)</a:t>
                      </a:r>
                      <a:endParaRPr sz="1250" dirty="0">
                        <a:latin typeface="Arial"/>
                        <a:cs typeface="Arial"/>
                      </a:endParaRPr>
                    </a:p>
                  </a:txBody>
                  <a:tcPr marL="0" marR="0" marT="0" marB="0"/>
                </a:tc>
                <a:extLst>
                  <a:ext uri="{0D108BD9-81ED-4DB2-BD59-A6C34878D82A}">
                    <a16:rowId xmlns:a16="http://schemas.microsoft.com/office/drawing/2014/main" val="10011"/>
                  </a:ext>
                </a:extLst>
              </a:tr>
            </a:tbl>
          </a:graphicData>
        </a:graphic>
      </p:graphicFrame>
      <p:sp>
        <p:nvSpPr>
          <p:cNvPr id="8" name="object 8"/>
          <p:cNvSpPr txBox="1"/>
          <p:nvPr/>
        </p:nvSpPr>
        <p:spPr>
          <a:xfrm>
            <a:off x="5128950" y="5809503"/>
            <a:ext cx="891540" cy="219710"/>
          </a:xfrm>
          <a:prstGeom prst="rect">
            <a:avLst/>
          </a:prstGeom>
        </p:spPr>
        <p:txBody>
          <a:bodyPr vert="horz" wrap="square" lIns="0" tIns="15875" rIns="0" bIns="0" rtlCol="0">
            <a:spAutoFit/>
          </a:bodyPr>
          <a:lstStyle/>
          <a:p>
            <a:pPr marL="12700">
              <a:lnSpc>
                <a:spcPct val="100000"/>
              </a:lnSpc>
              <a:spcBef>
                <a:spcPts val="125"/>
              </a:spcBef>
            </a:pPr>
            <a:r>
              <a:rPr sz="1250" b="1" dirty="0">
                <a:latin typeface="Arial"/>
                <a:cs typeface="Arial"/>
              </a:rPr>
              <a:t>All </a:t>
            </a:r>
            <a:r>
              <a:rPr sz="1250" b="1" spc="-10" dirty="0">
                <a:latin typeface="Arial"/>
                <a:cs typeface="Arial"/>
              </a:rPr>
              <a:t>patients</a:t>
            </a:r>
            <a:endParaRPr sz="1250">
              <a:latin typeface="Arial"/>
              <a:cs typeface="Arial"/>
            </a:endParaRPr>
          </a:p>
        </p:txBody>
      </p:sp>
      <p:sp>
        <p:nvSpPr>
          <p:cNvPr id="9" name="object 9"/>
          <p:cNvSpPr txBox="1">
            <a:spLocks noGrp="1"/>
          </p:cNvSpPr>
          <p:nvPr>
            <p:ph type="title"/>
          </p:nvPr>
        </p:nvSpPr>
        <p:spPr/>
        <p:txBody>
          <a:bodyPr/>
          <a:lstStyle/>
          <a:p>
            <a:r>
              <a:rPr lang="pt-BR" dirty="0"/>
              <a:t>EFS: Key Subgroups</a:t>
            </a:r>
          </a:p>
        </p:txBody>
      </p:sp>
      <p:sp>
        <p:nvSpPr>
          <p:cNvPr id="10" name="object 10"/>
          <p:cNvSpPr txBox="1"/>
          <p:nvPr/>
        </p:nvSpPr>
        <p:spPr>
          <a:xfrm>
            <a:off x="6832959" y="1147183"/>
            <a:ext cx="427355" cy="414020"/>
          </a:xfrm>
          <a:prstGeom prst="rect">
            <a:avLst/>
          </a:prstGeom>
        </p:spPr>
        <p:txBody>
          <a:bodyPr vert="horz" wrap="square" lIns="0" tIns="15875" rIns="0" bIns="0" rtlCol="0">
            <a:spAutoFit/>
          </a:bodyPr>
          <a:lstStyle/>
          <a:p>
            <a:pPr marL="12700">
              <a:lnSpc>
                <a:spcPct val="100000"/>
              </a:lnSpc>
              <a:spcBef>
                <a:spcPts val="125"/>
              </a:spcBef>
            </a:pPr>
            <a:r>
              <a:rPr sz="1250" spc="-10" dirty="0">
                <a:latin typeface="Arial"/>
                <a:cs typeface="Arial"/>
              </a:rPr>
              <a:t>37/92</a:t>
            </a:r>
            <a:endParaRPr sz="1250">
              <a:latin typeface="Arial"/>
              <a:cs typeface="Arial"/>
            </a:endParaRPr>
          </a:p>
          <a:p>
            <a:pPr marL="12700">
              <a:lnSpc>
                <a:spcPct val="100000"/>
              </a:lnSpc>
              <a:spcBef>
                <a:spcPts val="30"/>
              </a:spcBef>
            </a:pPr>
            <a:r>
              <a:rPr sz="1250" spc="-10" dirty="0">
                <a:latin typeface="Arial"/>
                <a:cs typeface="Arial"/>
              </a:rPr>
              <a:t>30/67</a:t>
            </a:r>
            <a:endParaRPr sz="1250">
              <a:latin typeface="Arial"/>
              <a:cs typeface="Arial"/>
            </a:endParaRPr>
          </a:p>
        </p:txBody>
      </p:sp>
      <p:sp>
        <p:nvSpPr>
          <p:cNvPr id="11" name="object 11"/>
          <p:cNvSpPr txBox="1"/>
          <p:nvPr/>
        </p:nvSpPr>
        <p:spPr>
          <a:xfrm>
            <a:off x="6832959" y="5032472"/>
            <a:ext cx="427355" cy="608330"/>
          </a:xfrm>
          <a:prstGeom prst="rect">
            <a:avLst/>
          </a:prstGeom>
        </p:spPr>
        <p:txBody>
          <a:bodyPr vert="horz" wrap="square" lIns="0" tIns="15875" rIns="0" bIns="0" rtlCol="0">
            <a:spAutoFit/>
          </a:bodyPr>
          <a:lstStyle/>
          <a:p>
            <a:pPr marL="12700">
              <a:lnSpc>
                <a:spcPct val="100000"/>
              </a:lnSpc>
              <a:spcBef>
                <a:spcPts val="125"/>
              </a:spcBef>
            </a:pPr>
            <a:r>
              <a:rPr sz="1250" spc="-10" dirty="0">
                <a:latin typeface="Arial"/>
                <a:cs typeface="Arial"/>
              </a:rPr>
              <a:t>21/38</a:t>
            </a:r>
            <a:endParaRPr sz="1250">
              <a:latin typeface="Arial"/>
              <a:cs typeface="Arial"/>
            </a:endParaRPr>
          </a:p>
          <a:p>
            <a:pPr marL="12700">
              <a:lnSpc>
                <a:spcPct val="100000"/>
              </a:lnSpc>
              <a:spcBef>
                <a:spcPts val="30"/>
              </a:spcBef>
            </a:pPr>
            <a:r>
              <a:rPr sz="1250" spc="-10" dirty="0">
                <a:latin typeface="Arial"/>
                <a:cs typeface="Arial"/>
              </a:rPr>
              <a:t>25/64</a:t>
            </a:r>
            <a:endParaRPr sz="1250">
              <a:latin typeface="Arial"/>
              <a:cs typeface="Arial"/>
            </a:endParaRPr>
          </a:p>
          <a:p>
            <a:pPr marL="12700">
              <a:lnSpc>
                <a:spcPct val="100000"/>
              </a:lnSpc>
              <a:spcBef>
                <a:spcPts val="25"/>
              </a:spcBef>
            </a:pPr>
            <a:r>
              <a:rPr sz="1250" spc="-10" dirty="0">
                <a:latin typeface="Arial"/>
                <a:cs typeface="Arial"/>
              </a:rPr>
              <a:t>21/57</a:t>
            </a:r>
            <a:endParaRPr sz="1250">
              <a:latin typeface="Arial"/>
              <a:cs typeface="Arial"/>
            </a:endParaRPr>
          </a:p>
        </p:txBody>
      </p:sp>
      <p:sp>
        <p:nvSpPr>
          <p:cNvPr id="12" name="object 12"/>
          <p:cNvSpPr txBox="1"/>
          <p:nvPr/>
        </p:nvSpPr>
        <p:spPr>
          <a:xfrm>
            <a:off x="6788492" y="5809503"/>
            <a:ext cx="516255" cy="219710"/>
          </a:xfrm>
          <a:prstGeom prst="rect">
            <a:avLst/>
          </a:prstGeom>
        </p:spPr>
        <p:txBody>
          <a:bodyPr vert="horz" wrap="square" lIns="0" tIns="15875" rIns="0" bIns="0" rtlCol="0">
            <a:spAutoFit/>
          </a:bodyPr>
          <a:lstStyle/>
          <a:p>
            <a:pPr marL="12700">
              <a:lnSpc>
                <a:spcPct val="100000"/>
              </a:lnSpc>
              <a:spcBef>
                <a:spcPts val="125"/>
              </a:spcBef>
            </a:pPr>
            <a:r>
              <a:rPr sz="1250" b="1" spc="-10" dirty="0">
                <a:latin typeface="Arial"/>
                <a:cs typeface="Arial"/>
              </a:rPr>
              <a:t>67/159</a:t>
            </a:r>
            <a:endParaRPr sz="1250">
              <a:latin typeface="Arial"/>
              <a:cs typeface="Arial"/>
            </a:endParaRPr>
          </a:p>
        </p:txBody>
      </p:sp>
      <p:sp>
        <p:nvSpPr>
          <p:cNvPr id="13" name="object 13"/>
          <p:cNvSpPr txBox="1"/>
          <p:nvPr/>
        </p:nvSpPr>
        <p:spPr>
          <a:xfrm>
            <a:off x="7443097" y="1147183"/>
            <a:ext cx="427355" cy="414020"/>
          </a:xfrm>
          <a:prstGeom prst="rect">
            <a:avLst/>
          </a:prstGeom>
        </p:spPr>
        <p:txBody>
          <a:bodyPr vert="horz" wrap="square" lIns="0" tIns="15875" rIns="0" bIns="0" rtlCol="0">
            <a:spAutoFit/>
          </a:bodyPr>
          <a:lstStyle/>
          <a:p>
            <a:pPr marL="12700">
              <a:lnSpc>
                <a:spcPct val="100000"/>
              </a:lnSpc>
              <a:spcBef>
                <a:spcPts val="125"/>
              </a:spcBef>
            </a:pPr>
            <a:r>
              <a:rPr sz="1250" spc="-10" dirty="0">
                <a:latin typeface="Arial"/>
                <a:cs typeface="Arial"/>
              </a:rPr>
              <a:t>23/77</a:t>
            </a:r>
            <a:endParaRPr sz="1250">
              <a:latin typeface="Arial"/>
              <a:cs typeface="Arial"/>
            </a:endParaRPr>
          </a:p>
          <a:p>
            <a:pPr marL="12700">
              <a:lnSpc>
                <a:spcPct val="100000"/>
              </a:lnSpc>
              <a:spcBef>
                <a:spcPts val="30"/>
              </a:spcBef>
            </a:pPr>
            <a:r>
              <a:rPr sz="1250" spc="-10" dirty="0">
                <a:latin typeface="Arial"/>
                <a:cs typeface="Arial"/>
              </a:rPr>
              <a:t>15/77</a:t>
            </a:r>
            <a:endParaRPr sz="1250">
              <a:latin typeface="Arial"/>
              <a:cs typeface="Arial"/>
            </a:endParaRPr>
          </a:p>
        </p:txBody>
      </p:sp>
      <p:sp>
        <p:nvSpPr>
          <p:cNvPr id="14" name="object 14"/>
          <p:cNvSpPr txBox="1"/>
          <p:nvPr/>
        </p:nvSpPr>
        <p:spPr>
          <a:xfrm>
            <a:off x="7443098" y="5032472"/>
            <a:ext cx="427355" cy="608330"/>
          </a:xfrm>
          <a:prstGeom prst="rect">
            <a:avLst/>
          </a:prstGeom>
        </p:spPr>
        <p:txBody>
          <a:bodyPr vert="horz" wrap="square" lIns="0" tIns="15875" rIns="0" bIns="0" rtlCol="0">
            <a:spAutoFit/>
          </a:bodyPr>
          <a:lstStyle/>
          <a:p>
            <a:pPr marL="12700">
              <a:lnSpc>
                <a:spcPct val="100000"/>
              </a:lnSpc>
              <a:spcBef>
                <a:spcPts val="125"/>
              </a:spcBef>
            </a:pPr>
            <a:r>
              <a:rPr sz="1250" spc="-10" dirty="0">
                <a:latin typeface="Arial"/>
                <a:cs typeface="Arial"/>
              </a:rPr>
              <a:t>11/41</a:t>
            </a:r>
            <a:endParaRPr sz="1250">
              <a:latin typeface="Arial"/>
              <a:cs typeface="Arial"/>
            </a:endParaRPr>
          </a:p>
          <a:p>
            <a:pPr marL="12700">
              <a:lnSpc>
                <a:spcPct val="100000"/>
              </a:lnSpc>
              <a:spcBef>
                <a:spcPts val="30"/>
              </a:spcBef>
            </a:pPr>
            <a:r>
              <a:rPr sz="1250" spc="-10" dirty="0">
                <a:latin typeface="Arial"/>
                <a:cs typeface="Arial"/>
              </a:rPr>
              <a:t>16/62</a:t>
            </a:r>
            <a:endParaRPr sz="1250">
              <a:latin typeface="Arial"/>
              <a:cs typeface="Arial"/>
            </a:endParaRPr>
          </a:p>
          <a:p>
            <a:pPr marL="12700">
              <a:lnSpc>
                <a:spcPct val="100000"/>
              </a:lnSpc>
              <a:spcBef>
                <a:spcPts val="25"/>
              </a:spcBef>
            </a:pPr>
            <a:r>
              <a:rPr sz="1250" spc="-10" dirty="0">
                <a:latin typeface="Arial"/>
                <a:cs typeface="Arial"/>
              </a:rPr>
              <a:t>11/50</a:t>
            </a:r>
            <a:endParaRPr sz="1250">
              <a:latin typeface="Arial"/>
              <a:cs typeface="Arial"/>
            </a:endParaRPr>
          </a:p>
        </p:txBody>
      </p:sp>
      <p:sp>
        <p:nvSpPr>
          <p:cNvPr id="15" name="object 15"/>
          <p:cNvSpPr txBox="1"/>
          <p:nvPr/>
        </p:nvSpPr>
        <p:spPr>
          <a:xfrm>
            <a:off x="7398631" y="5809503"/>
            <a:ext cx="516255" cy="219710"/>
          </a:xfrm>
          <a:prstGeom prst="rect">
            <a:avLst/>
          </a:prstGeom>
        </p:spPr>
        <p:txBody>
          <a:bodyPr vert="horz" wrap="square" lIns="0" tIns="15875" rIns="0" bIns="0" rtlCol="0">
            <a:spAutoFit/>
          </a:bodyPr>
          <a:lstStyle/>
          <a:p>
            <a:pPr marL="12700">
              <a:lnSpc>
                <a:spcPct val="100000"/>
              </a:lnSpc>
              <a:spcBef>
                <a:spcPts val="125"/>
              </a:spcBef>
            </a:pPr>
            <a:r>
              <a:rPr sz="1250" b="1" spc="-10" dirty="0">
                <a:latin typeface="Arial"/>
                <a:cs typeface="Arial"/>
              </a:rPr>
              <a:t>38/154</a:t>
            </a:r>
            <a:endParaRPr sz="1250">
              <a:latin typeface="Arial"/>
              <a:cs typeface="Arial"/>
            </a:endParaRPr>
          </a:p>
        </p:txBody>
      </p:sp>
      <p:sp>
        <p:nvSpPr>
          <p:cNvPr id="16" name="object 16"/>
          <p:cNvSpPr txBox="1"/>
          <p:nvPr/>
        </p:nvSpPr>
        <p:spPr>
          <a:xfrm>
            <a:off x="8121149" y="564174"/>
            <a:ext cx="937894" cy="219710"/>
          </a:xfrm>
          <a:prstGeom prst="rect">
            <a:avLst/>
          </a:prstGeom>
        </p:spPr>
        <p:txBody>
          <a:bodyPr vert="horz" wrap="square" lIns="0" tIns="15875" rIns="0" bIns="0" rtlCol="0">
            <a:spAutoFit/>
          </a:bodyPr>
          <a:lstStyle/>
          <a:p>
            <a:pPr marL="12700">
              <a:lnSpc>
                <a:spcPct val="100000"/>
              </a:lnSpc>
              <a:spcBef>
                <a:spcPts val="125"/>
              </a:spcBef>
            </a:pPr>
            <a:r>
              <a:rPr sz="1250" b="1" dirty="0">
                <a:latin typeface="Arial"/>
                <a:cs typeface="Arial"/>
              </a:rPr>
              <a:t>HR</a:t>
            </a:r>
            <a:r>
              <a:rPr sz="1250" b="1" spc="5" dirty="0">
                <a:latin typeface="Arial"/>
                <a:cs typeface="Arial"/>
              </a:rPr>
              <a:t> </a:t>
            </a:r>
            <a:r>
              <a:rPr sz="1250" b="1" dirty="0">
                <a:latin typeface="Arial"/>
                <a:cs typeface="Arial"/>
              </a:rPr>
              <a:t>(95%</a:t>
            </a:r>
            <a:r>
              <a:rPr sz="1250" b="1" spc="10" dirty="0">
                <a:latin typeface="Arial"/>
                <a:cs typeface="Arial"/>
              </a:rPr>
              <a:t> </a:t>
            </a:r>
            <a:r>
              <a:rPr sz="1250" b="1" spc="-25" dirty="0">
                <a:latin typeface="Arial"/>
                <a:cs typeface="Arial"/>
              </a:rPr>
              <a:t>CI)</a:t>
            </a:r>
            <a:endParaRPr sz="1250" dirty="0">
              <a:latin typeface="Arial"/>
              <a:cs typeface="Arial"/>
            </a:endParaRPr>
          </a:p>
        </p:txBody>
      </p:sp>
      <p:sp>
        <p:nvSpPr>
          <p:cNvPr id="17" name="object 17"/>
          <p:cNvSpPr txBox="1"/>
          <p:nvPr/>
        </p:nvSpPr>
        <p:spPr>
          <a:xfrm>
            <a:off x="8007691" y="1147183"/>
            <a:ext cx="1156970" cy="414020"/>
          </a:xfrm>
          <a:prstGeom prst="rect">
            <a:avLst/>
          </a:prstGeom>
        </p:spPr>
        <p:txBody>
          <a:bodyPr vert="horz" wrap="square" lIns="0" tIns="15875" rIns="0" bIns="0" rtlCol="0">
            <a:spAutoFit/>
          </a:bodyPr>
          <a:lstStyle/>
          <a:p>
            <a:pPr marL="12700">
              <a:lnSpc>
                <a:spcPct val="100000"/>
              </a:lnSpc>
              <a:spcBef>
                <a:spcPts val="125"/>
              </a:spcBef>
            </a:pPr>
            <a:r>
              <a:rPr sz="1250" dirty="0">
                <a:latin typeface="Arial"/>
                <a:cs typeface="Arial"/>
              </a:rPr>
              <a:t>0.77</a:t>
            </a:r>
            <a:r>
              <a:rPr sz="1250" spc="-5" dirty="0">
                <a:latin typeface="Arial"/>
                <a:cs typeface="Arial"/>
              </a:rPr>
              <a:t> </a:t>
            </a:r>
            <a:r>
              <a:rPr sz="1250" spc="-10" dirty="0">
                <a:latin typeface="Arial"/>
                <a:cs typeface="Arial"/>
              </a:rPr>
              <a:t>(0.46,1.29)</a:t>
            </a:r>
            <a:endParaRPr sz="1250">
              <a:latin typeface="Arial"/>
              <a:cs typeface="Arial"/>
            </a:endParaRPr>
          </a:p>
          <a:p>
            <a:pPr marL="57785">
              <a:lnSpc>
                <a:spcPct val="100000"/>
              </a:lnSpc>
              <a:spcBef>
                <a:spcPts val="30"/>
              </a:spcBef>
            </a:pPr>
            <a:r>
              <a:rPr sz="1250" dirty="0">
                <a:latin typeface="Arial"/>
                <a:cs typeface="Arial"/>
              </a:rPr>
              <a:t>0.4 </a:t>
            </a:r>
            <a:r>
              <a:rPr sz="1250" spc="-10" dirty="0">
                <a:latin typeface="Arial"/>
                <a:cs typeface="Arial"/>
              </a:rPr>
              <a:t>(0.21,0.74)</a:t>
            </a:r>
            <a:endParaRPr sz="1250">
              <a:latin typeface="Arial"/>
              <a:cs typeface="Arial"/>
            </a:endParaRPr>
          </a:p>
        </p:txBody>
      </p:sp>
      <p:sp>
        <p:nvSpPr>
          <p:cNvPr id="18" name="object 18"/>
          <p:cNvSpPr txBox="1"/>
          <p:nvPr/>
        </p:nvSpPr>
        <p:spPr>
          <a:xfrm>
            <a:off x="8007691" y="5032472"/>
            <a:ext cx="1156970" cy="608330"/>
          </a:xfrm>
          <a:prstGeom prst="rect">
            <a:avLst/>
          </a:prstGeom>
        </p:spPr>
        <p:txBody>
          <a:bodyPr vert="horz" wrap="square" lIns="0" tIns="15875" rIns="0" bIns="0" rtlCol="0">
            <a:spAutoFit/>
          </a:bodyPr>
          <a:lstStyle/>
          <a:p>
            <a:pPr marL="12700">
              <a:lnSpc>
                <a:spcPct val="100000"/>
              </a:lnSpc>
              <a:spcBef>
                <a:spcPts val="125"/>
              </a:spcBef>
            </a:pPr>
            <a:r>
              <a:rPr sz="1250" dirty="0">
                <a:latin typeface="Arial"/>
                <a:cs typeface="Arial"/>
              </a:rPr>
              <a:t>0.44</a:t>
            </a:r>
            <a:r>
              <a:rPr sz="1250" spc="-5" dirty="0">
                <a:latin typeface="Arial"/>
                <a:cs typeface="Arial"/>
              </a:rPr>
              <a:t> </a:t>
            </a:r>
            <a:r>
              <a:rPr sz="1250" spc="-10" dirty="0">
                <a:latin typeface="Arial"/>
                <a:cs typeface="Arial"/>
              </a:rPr>
              <a:t>(0.21,0.91)</a:t>
            </a:r>
            <a:endParaRPr sz="1250">
              <a:latin typeface="Arial"/>
              <a:cs typeface="Arial"/>
            </a:endParaRPr>
          </a:p>
          <a:p>
            <a:pPr marL="12700">
              <a:lnSpc>
                <a:spcPct val="100000"/>
              </a:lnSpc>
              <a:spcBef>
                <a:spcPts val="30"/>
              </a:spcBef>
            </a:pPr>
            <a:r>
              <a:rPr sz="1250" dirty="0">
                <a:latin typeface="Arial"/>
                <a:cs typeface="Arial"/>
              </a:rPr>
              <a:t>0.72</a:t>
            </a:r>
            <a:r>
              <a:rPr sz="1250" spc="-5" dirty="0">
                <a:latin typeface="Arial"/>
                <a:cs typeface="Arial"/>
              </a:rPr>
              <a:t> </a:t>
            </a:r>
            <a:r>
              <a:rPr sz="1250" spc="-10" dirty="0">
                <a:latin typeface="Arial"/>
                <a:cs typeface="Arial"/>
              </a:rPr>
              <a:t>(0.38,1.35)</a:t>
            </a:r>
            <a:endParaRPr sz="1250">
              <a:latin typeface="Arial"/>
              <a:cs typeface="Arial"/>
            </a:endParaRPr>
          </a:p>
          <a:p>
            <a:pPr marL="12700">
              <a:lnSpc>
                <a:spcPct val="100000"/>
              </a:lnSpc>
              <a:spcBef>
                <a:spcPts val="25"/>
              </a:spcBef>
            </a:pPr>
            <a:r>
              <a:rPr sz="1250" dirty="0">
                <a:latin typeface="Arial"/>
                <a:cs typeface="Arial"/>
              </a:rPr>
              <a:t>0.57</a:t>
            </a:r>
            <a:r>
              <a:rPr sz="1250" spc="-5" dirty="0">
                <a:latin typeface="Arial"/>
                <a:cs typeface="Arial"/>
              </a:rPr>
              <a:t> </a:t>
            </a:r>
            <a:r>
              <a:rPr sz="1250" spc="-10" dirty="0">
                <a:latin typeface="Arial"/>
                <a:cs typeface="Arial"/>
              </a:rPr>
              <a:t>(0.27,1.17)</a:t>
            </a:r>
            <a:endParaRPr sz="1250">
              <a:latin typeface="Arial"/>
              <a:cs typeface="Arial"/>
            </a:endParaRPr>
          </a:p>
        </p:txBody>
      </p:sp>
      <p:sp>
        <p:nvSpPr>
          <p:cNvPr id="19" name="object 19"/>
          <p:cNvSpPr txBox="1"/>
          <p:nvPr/>
        </p:nvSpPr>
        <p:spPr>
          <a:xfrm>
            <a:off x="8007691" y="5809503"/>
            <a:ext cx="1156970" cy="219710"/>
          </a:xfrm>
          <a:prstGeom prst="rect">
            <a:avLst/>
          </a:prstGeom>
        </p:spPr>
        <p:txBody>
          <a:bodyPr vert="horz" wrap="square" lIns="0" tIns="15875" rIns="0" bIns="0" rtlCol="0">
            <a:spAutoFit/>
          </a:bodyPr>
          <a:lstStyle/>
          <a:p>
            <a:pPr marL="12700">
              <a:lnSpc>
                <a:spcPct val="100000"/>
              </a:lnSpc>
              <a:spcBef>
                <a:spcPts val="125"/>
              </a:spcBef>
            </a:pPr>
            <a:r>
              <a:rPr sz="1250" b="1" dirty="0">
                <a:latin typeface="Arial"/>
                <a:cs typeface="Arial"/>
              </a:rPr>
              <a:t>0.58</a:t>
            </a:r>
            <a:r>
              <a:rPr sz="1250" b="1" spc="-10" dirty="0">
                <a:latin typeface="Arial"/>
                <a:cs typeface="Arial"/>
              </a:rPr>
              <a:t> (0.39,0.87)</a:t>
            </a:r>
            <a:endParaRPr sz="1250">
              <a:latin typeface="Arial"/>
              <a:cs typeface="Arial"/>
            </a:endParaRPr>
          </a:p>
        </p:txBody>
      </p:sp>
      <p:grpSp>
        <p:nvGrpSpPr>
          <p:cNvPr id="20" name="object 20"/>
          <p:cNvGrpSpPr/>
          <p:nvPr/>
        </p:nvGrpSpPr>
        <p:grpSpPr>
          <a:xfrm>
            <a:off x="9278129" y="584217"/>
            <a:ext cx="1943100" cy="5594350"/>
            <a:chOff x="9123147" y="305248"/>
            <a:chExt cx="1943100" cy="5594350"/>
          </a:xfrm>
        </p:grpSpPr>
        <p:sp>
          <p:nvSpPr>
            <p:cNvPr id="21" name="object 21"/>
            <p:cNvSpPr/>
            <p:nvPr/>
          </p:nvSpPr>
          <p:spPr>
            <a:xfrm>
              <a:off x="10129040" y="305248"/>
              <a:ext cx="0" cy="5536565"/>
            </a:xfrm>
            <a:custGeom>
              <a:avLst/>
              <a:gdLst/>
              <a:ahLst/>
              <a:cxnLst/>
              <a:rect l="l" t="t" r="r" b="b"/>
              <a:pathLst>
                <a:path h="5536565">
                  <a:moveTo>
                    <a:pt x="0" y="5536361"/>
                  </a:moveTo>
                  <a:lnTo>
                    <a:pt x="0" y="5536361"/>
                  </a:lnTo>
                  <a:lnTo>
                    <a:pt x="0" y="0"/>
                  </a:lnTo>
                </a:path>
              </a:pathLst>
            </a:custGeom>
            <a:ln w="10035">
              <a:solidFill>
                <a:srgbClr val="D2D2D2"/>
              </a:solidFill>
            </a:ln>
          </p:spPr>
          <p:txBody>
            <a:bodyPr wrap="square" lIns="0" tIns="0" rIns="0" bIns="0" rtlCol="0"/>
            <a:lstStyle/>
            <a:p>
              <a:endParaRPr/>
            </a:p>
          </p:txBody>
        </p:sp>
        <p:sp>
          <p:nvSpPr>
            <p:cNvPr id="22" name="object 22"/>
            <p:cNvSpPr/>
            <p:nvPr/>
          </p:nvSpPr>
          <p:spPr>
            <a:xfrm>
              <a:off x="9551376" y="5841610"/>
              <a:ext cx="1155700" cy="58419"/>
            </a:xfrm>
            <a:custGeom>
              <a:avLst/>
              <a:gdLst/>
              <a:ahLst/>
              <a:cxnLst/>
              <a:rect l="l" t="t" r="r" b="b"/>
              <a:pathLst>
                <a:path w="1155700" h="58420">
                  <a:moveTo>
                    <a:pt x="0" y="0"/>
                  </a:moveTo>
                  <a:lnTo>
                    <a:pt x="0" y="0"/>
                  </a:lnTo>
                  <a:lnTo>
                    <a:pt x="1155328" y="0"/>
                  </a:lnTo>
                </a:path>
                <a:path w="1155700" h="58420">
                  <a:moveTo>
                    <a:pt x="0" y="0"/>
                  </a:moveTo>
                  <a:lnTo>
                    <a:pt x="0" y="0"/>
                  </a:lnTo>
                  <a:lnTo>
                    <a:pt x="0" y="57802"/>
                  </a:lnTo>
                </a:path>
                <a:path w="1155700" h="58420">
                  <a:moveTo>
                    <a:pt x="577664" y="0"/>
                  </a:moveTo>
                  <a:lnTo>
                    <a:pt x="577664" y="0"/>
                  </a:lnTo>
                  <a:lnTo>
                    <a:pt x="577664" y="57802"/>
                  </a:lnTo>
                </a:path>
                <a:path w="1155700" h="58420">
                  <a:moveTo>
                    <a:pt x="1155328" y="0"/>
                  </a:moveTo>
                  <a:lnTo>
                    <a:pt x="1155328" y="0"/>
                  </a:lnTo>
                  <a:lnTo>
                    <a:pt x="1155328" y="57802"/>
                  </a:lnTo>
                </a:path>
              </a:pathLst>
            </a:custGeom>
            <a:ln w="10034">
              <a:solidFill>
                <a:srgbClr val="000000"/>
              </a:solidFill>
            </a:ln>
          </p:spPr>
          <p:txBody>
            <a:bodyPr wrap="square" lIns="0" tIns="0" rIns="0" bIns="0" rtlCol="0"/>
            <a:lstStyle/>
            <a:p>
              <a:endParaRPr/>
            </a:p>
          </p:txBody>
        </p:sp>
        <p:sp>
          <p:nvSpPr>
            <p:cNvPr id="23" name="object 23"/>
            <p:cNvSpPr/>
            <p:nvPr/>
          </p:nvSpPr>
          <p:spPr>
            <a:xfrm>
              <a:off x="9504887" y="984998"/>
              <a:ext cx="959485" cy="0"/>
            </a:xfrm>
            <a:custGeom>
              <a:avLst/>
              <a:gdLst/>
              <a:ahLst/>
              <a:cxnLst/>
              <a:rect l="l" t="t" r="r" b="b"/>
              <a:pathLst>
                <a:path w="959484">
                  <a:moveTo>
                    <a:pt x="0" y="0"/>
                  </a:moveTo>
                  <a:lnTo>
                    <a:pt x="313423" y="0"/>
                  </a:lnTo>
                </a:path>
                <a:path w="959484">
                  <a:moveTo>
                    <a:pt x="402626" y="0"/>
                  </a:moveTo>
                  <a:lnTo>
                    <a:pt x="959000" y="0"/>
                  </a:lnTo>
                </a:path>
              </a:pathLst>
            </a:custGeom>
            <a:ln w="10034">
              <a:solidFill>
                <a:srgbClr val="BDBDBD"/>
              </a:solidFill>
            </a:ln>
          </p:spPr>
          <p:txBody>
            <a:bodyPr wrap="square" lIns="0" tIns="0" rIns="0" bIns="0" rtlCol="0"/>
            <a:lstStyle/>
            <a:p>
              <a:endParaRPr/>
            </a:p>
          </p:txBody>
        </p:sp>
        <p:sp>
          <p:nvSpPr>
            <p:cNvPr id="24" name="object 24"/>
            <p:cNvSpPr/>
            <p:nvPr/>
          </p:nvSpPr>
          <p:spPr>
            <a:xfrm>
              <a:off x="9818311" y="939457"/>
              <a:ext cx="89535" cy="90170"/>
            </a:xfrm>
            <a:custGeom>
              <a:avLst/>
              <a:gdLst/>
              <a:ahLst/>
              <a:cxnLst/>
              <a:rect l="l" t="t" r="r" b="b"/>
              <a:pathLst>
                <a:path w="89534" h="90169">
                  <a:moveTo>
                    <a:pt x="89203" y="0"/>
                  </a:moveTo>
                  <a:lnTo>
                    <a:pt x="0" y="0"/>
                  </a:lnTo>
                  <a:lnTo>
                    <a:pt x="0" y="90004"/>
                  </a:lnTo>
                  <a:lnTo>
                    <a:pt x="89203" y="90004"/>
                  </a:lnTo>
                  <a:lnTo>
                    <a:pt x="89203" y="0"/>
                  </a:lnTo>
                  <a:close/>
                </a:path>
              </a:pathLst>
            </a:custGeom>
            <a:solidFill>
              <a:srgbClr val="000000"/>
            </a:solidFill>
          </p:spPr>
          <p:txBody>
            <a:bodyPr wrap="square" lIns="0" tIns="0" rIns="0" bIns="0" rtlCol="0"/>
            <a:lstStyle/>
            <a:p>
              <a:endParaRPr/>
            </a:p>
          </p:txBody>
        </p:sp>
        <p:sp>
          <p:nvSpPr>
            <p:cNvPr id="25" name="object 25"/>
            <p:cNvSpPr/>
            <p:nvPr/>
          </p:nvSpPr>
          <p:spPr>
            <a:xfrm>
              <a:off x="9818311" y="939457"/>
              <a:ext cx="89535" cy="90170"/>
            </a:xfrm>
            <a:custGeom>
              <a:avLst/>
              <a:gdLst/>
              <a:ahLst/>
              <a:cxnLst/>
              <a:rect l="l" t="t" r="r" b="b"/>
              <a:pathLst>
                <a:path w="89534" h="90169">
                  <a:moveTo>
                    <a:pt x="0" y="90004"/>
                  </a:moveTo>
                  <a:lnTo>
                    <a:pt x="89203" y="90004"/>
                  </a:lnTo>
                  <a:lnTo>
                    <a:pt x="89203" y="0"/>
                  </a:lnTo>
                  <a:lnTo>
                    <a:pt x="0" y="0"/>
                  </a:lnTo>
                  <a:lnTo>
                    <a:pt x="0" y="90004"/>
                  </a:lnTo>
                  <a:close/>
                </a:path>
              </a:pathLst>
            </a:custGeom>
            <a:ln w="10034">
              <a:solidFill>
                <a:srgbClr val="000000"/>
              </a:solidFill>
            </a:ln>
          </p:spPr>
          <p:txBody>
            <a:bodyPr wrap="square" lIns="0" tIns="0" rIns="0" bIns="0" rtlCol="0"/>
            <a:lstStyle/>
            <a:p>
              <a:endParaRPr/>
            </a:p>
          </p:txBody>
        </p:sp>
        <p:sp>
          <p:nvSpPr>
            <p:cNvPr id="26" name="object 26"/>
            <p:cNvSpPr/>
            <p:nvPr/>
          </p:nvSpPr>
          <p:spPr>
            <a:xfrm>
              <a:off x="9215179" y="1179290"/>
              <a:ext cx="614045" cy="0"/>
            </a:xfrm>
            <a:custGeom>
              <a:avLst/>
              <a:gdLst/>
              <a:ahLst/>
              <a:cxnLst/>
              <a:rect l="l" t="t" r="r" b="b"/>
              <a:pathLst>
                <a:path w="614045">
                  <a:moveTo>
                    <a:pt x="289708" y="0"/>
                  </a:moveTo>
                  <a:lnTo>
                    <a:pt x="613507" y="0"/>
                  </a:lnTo>
                </a:path>
                <a:path w="614045">
                  <a:moveTo>
                    <a:pt x="0" y="0"/>
                  </a:moveTo>
                  <a:lnTo>
                    <a:pt x="149839" y="0"/>
                  </a:lnTo>
                </a:path>
              </a:pathLst>
            </a:custGeom>
            <a:ln w="10034">
              <a:solidFill>
                <a:srgbClr val="BDBDBD"/>
              </a:solidFill>
            </a:ln>
          </p:spPr>
          <p:txBody>
            <a:bodyPr wrap="square" lIns="0" tIns="0" rIns="0" bIns="0" rtlCol="0"/>
            <a:lstStyle/>
            <a:p>
              <a:endParaRPr/>
            </a:p>
          </p:txBody>
        </p:sp>
        <p:sp>
          <p:nvSpPr>
            <p:cNvPr id="27" name="object 27"/>
            <p:cNvSpPr/>
            <p:nvPr/>
          </p:nvSpPr>
          <p:spPr>
            <a:xfrm>
              <a:off x="9365019" y="1108418"/>
              <a:ext cx="140335" cy="140970"/>
            </a:xfrm>
            <a:custGeom>
              <a:avLst/>
              <a:gdLst/>
              <a:ahLst/>
              <a:cxnLst/>
              <a:rect l="l" t="t" r="r" b="b"/>
              <a:pathLst>
                <a:path w="140334" h="140969">
                  <a:moveTo>
                    <a:pt x="139868" y="0"/>
                  </a:moveTo>
                  <a:lnTo>
                    <a:pt x="0" y="0"/>
                  </a:lnTo>
                  <a:lnTo>
                    <a:pt x="0" y="140800"/>
                  </a:lnTo>
                  <a:lnTo>
                    <a:pt x="139868" y="140800"/>
                  </a:lnTo>
                  <a:lnTo>
                    <a:pt x="139868" y="0"/>
                  </a:lnTo>
                  <a:close/>
                </a:path>
              </a:pathLst>
            </a:custGeom>
            <a:solidFill>
              <a:srgbClr val="000000"/>
            </a:solidFill>
          </p:spPr>
          <p:txBody>
            <a:bodyPr wrap="square" lIns="0" tIns="0" rIns="0" bIns="0" rtlCol="0"/>
            <a:lstStyle/>
            <a:p>
              <a:endParaRPr/>
            </a:p>
          </p:txBody>
        </p:sp>
        <p:sp>
          <p:nvSpPr>
            <p:cNvPr id="28" name="object 28"/>
            <p:cNvSpPr/>
            <p:nvPr/>
          </p:nvSpPr>
          <p:spPr>
            <a:xfrm>
              <a:off x="9365019" y="1108418"/>
              <a:ext cx="140335" cy="140970"/>
            </a:xfrm>
            <a:custGeom>
              <a:avLst/>
              <a:gdLst/>
              <a:ahLst/>
              <a:cxnLst/>
              <a:rect l="l" t="t" r="r" b="b"/>
              <a:pathLst>
                <a:path w="140334" h="140969">
                  <a:moveTo>
                    <a:pt x="0" y="140800"/>
                  </a:moveTo>
                  <a:lnTo>
                    <a:pt x="139868" y="140800"/>
                  </a:lnTo>
                  <a:lnTo>
                    <a:pt x="139868" y="0"/>
                  </a:lnTo>
                  <a:lnTo>
                    <a:pt x="0" y="0"/>
                  </a:lnTo>
                  <a:lnTo>
                    <a:pt x="0" y="140800"/>
                  </a:lnTo>
                  <a:close/>
                </a:path>
              </a:pathLst>
            </a:custGeom>
            <a:ln w="10034">
              <a:solidFill>
                <a:srgbClr val="000000"/>
              </a:solidFill>
            </a:ln>
          </p:spPr>
          <p:txBody>
            <a:bodyPr wrap="square" lIns="0" tIns="0" rIns="0" bIns="0" rtlCol="0"/>
            <a:lstStyle/>
            <a:p>
              <a:endParaRPr/>
            </a:p>
          </p:txBody>
        </p:sp>
        <p:sp>
          <p:nvSpPr>
            <p:cNvPr id="29" name="object 29"/>
            <p:cNvSpPr/>
            <p:nvPr/>
          </p:nvSpPr>
          <p:spPr>
            <a:xfrm>
              <a:off x="9481441" y="1567873"/>
              <a:ext cx="1584960" cy="0"/>
            </a:xfrm>
            <a:custGeom>
              <a:avLst/>
              <a:gdLst/>
              <a:ahLst/>
              <a:cxnLst/>
              <a:rect l="l" t="t" r="r" b="b"/>
              <a:pathLst>
                <a:path w="1584959">
                  <a:moveTo>
                    <a:pt x="0" y="0"/>
                  </a:moveTo>
                  <a:lnTo>
                    <a:pt x="492638" y="0"/>
                  </a:lnTo>
                </a:path>
                <a:path w="1584959">
                  <a:moveTo>
                    <a:pt x="547615" y="0"/>
                  </a:moveTo>
                  <a:lnTo>
                    <a:pt x="1584500" y="0"/>
                  </a:lnTo>
                </a:path>
              </a:pathLst>
            </a:custGeom>
            <a:ln w="10034">
              <a:solidFill>
                <a:srgbClr val="BDBDBD"/>
              </a:solidFill>
            </a:ln>
          </p:spPr>
          <p:txBody>
            <a:bodyPr wrap="square" lIns="0" tIns="0" rIns="0" bIns="0" rtlCol="0"/>
            <a:lstStyle/>
            <a:p>
              <a:endParaRPr/>
            </a:p>
          </p:txBody>
        </p:sp>
        <p:sp>
          <p:nvSpPr>
            <p:cNvPr id="30" name="object 30"/>
            <p:cNvSpPr/>
            <p:nvPr/>
          </p:nvSpPr>
          <p:spPr>
            <a:xfrm>
              <a:off x="9974080" y="1540521"/>
              <a:ext cx="55244" cy="53975"/>
            </a:xfrm>
            <a:custGeom>
              <a:avLst/>
              <a:gdLst/>
              <a:ahLst/>
              <a:cxnLst/>
              <a:rect l="l" t="t" r="r" b="b"/>
              <a:pathLst>
                <a:path w="55245" h="53975">
                  <a:moveTo>
                    <a:pt x="54977" y="0"/>
                  </a:moveTo>
                  <a:lnTo>
                    <a:pt x="0" y="0"/>
                  </a:lnTo>
                  <a:lnTo>
                    <a:pt x="0" y="53490"/>
                  </a:lnTo>
                  <a:lnTo>
                    <a:pt x="54977" y="53490"/>
                  </a:lnTo>
                  <a:lnTo>
                    <a:pt x="54977" y="0"/>
                  </a:lnTo>
                  <a:close/>
                </a:path>
              </a:pathLst>
            </a:custGeom>
            <a:solidFill>
              <a:srgbClr val="000000"/>
            </a:solidFill>
          </p:spPr>
          <p:txBody>
            <a:bodyPr wrap="square" lIns="0" tIns="0" rIns="0" bIns="0" rtlCol="0"/>
            <a:lstStyle/>
            <a:p>
              <a:endParaRPr/>
            </a:p>
          </p:txBody>
        </p:sp>
        <p:sp>
          <p:nvSpPr>
            <p:cNvPr id="31" name="object 31"/>
            <p:cNvSpPr/>
            <p:nvPr/>
          </p:nvSpPr>
          <p:spPr>
            <a:xfrm>
              <a:off x="9974080" y="1540521"/>
              <a:ext cx="55244" cy="53975"/>
            </a:xfrm>
            <a:custGeom>
              <a:avLst/>
              <a:gdLst/>
              <a:ahLst/>
              <a:cxnLst/>
              <a:rect l="l" t="t" r="r" b="b"/>
              <a:pathLst>
                <a:path w="55245" h="53975">
                  <a:moveTo>
                    <a:pt x="0" y="53490"/>
                  </a:moveTo>
                  <a:lnTo>
                    <a:pt x="54977" y="53490"/>
                  </a:lnTo>
                  <a:lnTo>
                    <a:pt x="54977" y="0"/>
                  </a:lnTo>
                  <a:lnTo>
                    <a:pt x="0" y="0"/>
                  </a:lnTo>
                  <a:lnTo>
                    <a:pt x="0" y="53490"/>
                  </a:lnTo>
                  <a:close/>
                </a:path>
              </a:pathLst>
            </a:custGeom>
            <a:ln w="10034">
              <a:solidFill>
                <a:srgbClr val="000000"/>
              </a:solidFill>
            </a:ln>
          </p:spPr>
          <p:txBody>
            <a:bodyPr wrap="square" lIns="0" tIns="0" rIns="0" bIns="0" rtlCol="0"/>
            <a:lstStyle/>
            <a:p>
              <a:endParaRPr/>
            </a:p>
          </p:txBody>
        </p:sp>
        <p:sp>
          <p:nvSpPr>
            <p:cNvPr id="32" name="object 32"/>
            <p:cNvSpPr/>
            <p:nvPr/>
          </p:nvSpPr>
          <p:spPr>
            <a:xfrm>
              <a:off x="9308425" y="1762299"/>
              <a:ext cx="589280" cy="0"/>
            </a:xfrm>
            <a:custGeom>
              <a:avLst/>
              <a:gdLst/>
              <a:ahLst/>
              <a:cxnLst/>
              <a:rect l="l" t="t" r="r" b="b"/>
              <a:pathLst>
                <a:path w="589279">
                  <a:moveTo>
                    <a:pt x="0" y="0"/>
                  </a:moveTo>
                  <a:lnTo>
                    <a:pt x="146605" y="0"/>
                  </a:lnTo>
                </a:path>
                <a:path w="589279">
                  <a:moveTo>
                    <a:pt x="292402" y="0"/>
                  </a:moveTo>
                  <a:lnTo>
                    <a:pt x="588713" y="0"/>
                  </a:lnTo>
                </a:path>
              </a:pathLst>
            </a:custGeom>
            <a:ln w="10034">
              <a:solidFill>
                <a:srgbClr val="BDBDBD"/>
              </a:solidFill>
            </a:ln>
          </p:spPr>
          <p:txBody>
            <a:bodyPr wrap="square" lIns="0" tIns="0" rIns="0" bIns="0" rtlCol="0"/>
            <a:lstStyle/>
            <a:p>
              <a:endParaRPr/>
            </a:p>
          </p:txBody>
        </p:sp>
        <p:sp>
          <p:nvSpPr>
            <p:cNvPr id="33" name="object 33"/>
            <p:cNvSpPr/>
            <p:nvPr/>
          </p:nvSpPr>
          <p:spPr>
            <a:xfrm>
              <a:off x="9455031" y="1689406"/>
              <a:ext cx="146050" cy="145415"/>
            </a:xfrm>
            <a:custGeom>
              <a:avLst/>
              <a:gdLst/>
              <a:ahLst/>
              <a:cxnLst/>
              <a:rect l="l" t="t" r="r" b="b"/>
              <a:pathLst>
                <a:path w="146050" h="145414">
                  <a:moveTo>
                    <a:pt x="145797" y="0"/>
                  </a:moveTo>
                  <a:lnTo>
                    <a:pt x="0" y="0"/>
                  </a:lnTo>
                  <a:lnTo>
                    <a:pt x="0" y="145381"/>
                  </a:lnTo>
                  <a:lnTo>
                    <a:pt x="145797" y="145381"/>
                  </a:lnTo>
                  <a:lnTo>
                    <a:pt x="145797" y="0"/>
                  </a:lnTo>
                  <a:close/>
                </a:path>
              </a:pathLst>
            </a:custGeom>
            <a:solidFill>
              <a:srgbClr val="000000"/>
            </a:solidFill>
          </p:spPr>
          <p:txBody>
            <a:bodyPr wrap="square" lIns="0" tIns="0" rIns="0" bIns="0" rtlCol="0"/>
            <a:lstStyle/>
            <a:p>
              <a:endParaRPr/>
            </a:p>
          </p:txBody>
        </p:sp>
        <p:sp>
          <p:nvSpPr>
            <p:cNvPr id="34" name="object 34"/>
            <p:cNvSpPr/>
            <p:nvPr/>
          </p:nvSpPr>
          <p:spPr>
            <a:xfrm>
              <a:off x="9455031" y="1689406"/>
              <a:ext cx="146050" cy="145415"/>
            </a:xfrm>
            <a:custGeom>
              <a:avLst/>
              <a:gdLst/>
              <a:ahLst/>
              <a:cxnLst/>
              <a:rect l="l" t="t" r="r" b="b"/>
              <a:pathLst>
                <a:path w="146050" h="145414">
                  <a:moveTo>
                    <a:pt x="0" y="145381"/>
                  </a:moveTo>
                  <a:lnTo>
                    <a:pt x="145797" y="145381"/>
                  </a:lnTo>
                  <a:lnTo>
                    <a:pt x="145797" y="0"/>
                  </a:lnTo>
                  <a:lnTo>
                    <a:pt x="0" y="0"/>
                  </a:lnTo>
                  <a:lnTo>
                    <a:pt x="0" y="145381"/>
                  </a:lnTo>
                  <a:close/>
                </a:path>
              </a:pathLst>
            </a:custGeom>
            <a:ln w="10034">
              <a:solidFill>
                <a:srgbClr val="000000"/>
              </a:solidFill>
            </a:ln>
          </p:spPr>
          <p:txBody>
            <a:bodyPr wrap="square" lIns="0" tIns="0" rIns="0" bIns="0" rtlCol="0"/>
            <a:lstStyle/>
            <a:p>
              <a:endParaRPr/>
            </a:p>
          </p:txBody>
        </p:sp>
        <p:sp>
          <p:nvSpPr>
            <p:cNvPr id="35" name="object 35"/>
            <p:cNvSpPr/>
            <p:nvPr/>
          </p:nvSpPr>
          <p:spPr>
            <a:xfrm>
              <a:off x="9342920" y="2150612"/>
              <a:ext cx="601345" cy="0"/>
            </a:xfrm>
            <a:custGeom>
              <a:avLst/>
              <a:gdLst/>
              <a:ahLst/>
              <a:cxnLst/>
              <a:rect l="l" t="t" r="r" b="b"/>
              <a:pathLst>
                <a:path w="601345">
                  <a:moveTo>
                    <a:pt x="0" y="0"/>
                  </a:moveTo>
                  <a:lnTo>
                    <a:pt x="147548" y="0"/>
                  </a:lnTo>
                </a:path>
                <a:path w="601345">
                  <a:moveTo>
                    <a:pt x="291325" y="0"/>
                  </a:moveTo>
                  <a:lnTo>
                    <a:pt x="600840" y="0"/>
                  </a:lnTo>
                </a:path>
              </a:pathLst>
            </a:custGeom>
            <a:ln w="10034">
              <a:solidFill>
                <a:srgbClr val="BDBDBD"/>
              </a:solidFill>
            </a:ln>
          </p:spPr>
          <p:txBody>
            <a:bodyPr wrap="square" lIns="0" tIns="0" rIns="0" bIns="0" rtlCol="0"/>
            <a:lstStyle/>
            <a:p>
              <a:endParaRPr/>
            </a:p>
          </p:txBody>
        </p:sp>
        <p:sp>
          <p:nvSpPr>
            <p:cNvPr id="36" name="object 36"/>
            <p:cNvSpPr/>
            <p:nvPr/>
          </p:nvSpPr>
          <p:spPr>
            <a:xfrm>
              <a:off x="9490469" y="2078662"/>
              <a:ext cx="144145" cy="142875"/>
            </a:xfrm>
            <a:custGeom>
              <a:avLst/>
              <a:gdLst/>
              <a:ahLst/>
              <a:cxnLst/>
              <a:rect l="l" t="t" r="r" b="b"/>
              <a:pathLst>
                <a:path w="144145" h="142875">
                  <a:moveTo>
                    <a:pt x="143776" y="0"/>
                  </a:moveTo>
                  <a:lnTo>
                    <a:pt x="0" y="0"/>
                  </a:lnTo>
                  <a:lnTo>
                    <a:pt x="0" y="142821"/>
                  </a:lnTo>
                  <a:lnTo>
                    <a:pt x="143776" y="142821"/>
                  </a:lnTo>
                  <a:lnTo>
                    <a:pt x="143776" y="0"/>
                  </a:lnTo>
                  <a:close/>
                </a:path>
              </a:pathLst>
            </a:custGeom>
            <a:solidFill>
              <a:srgbClr val="000000"/>
            </a:solidFill>
          </p:spPr>
          <p:txBody>
            <a:bodyPr wrap="square" lIns="0" tIns="0" rIns="0" bIns="0" rtlCol="0"/>
            <a:lstStyle/>
            <a:p>
              <a:endParaRPr/>
            </a:p>
          </p:txBody>
        </p:sp>
        <p:sp>
          <p:nvSpPr>
            <p:cNvPr id="37" name="object 37"/>
            <p:cNvSpPr/>
            <p:nvPr/>
          </p:nvSpPr>
          <p:spPr>
            <a:xfrm>
              <a:off x="9490469" y="2078662"/>
              <a:ext cx="144145" cy="142875"/>
            </a:xfrm>
            <a:custGeom>
              <a:avLst/>
              <a:gdLst/>
              <a:ahLst/>
              <a:cxnLst/>
              <a:rect l="l" t="t" r="r" b="b"/>
              <a:pathLst>
                <a:path w="144145" h="142875">
                  <a:moveTo>
                    <a:pt x="0" y="142821"/>
                  </a:moveTo>
                  <a:lnTo>
                    <a:pt x="143776" y="142821"/>
                  </a:lnTo>
                  <a:lnTo>
                    <a:pt x="143776" y="0"/>
                  </a:lnTo>
                  <a:lnTo>
                    <a:pt x="0" y="0"/>
                  </a:lnTo>
                  <a:lnTo>
                    <a:pt x="0" y="142821"/>
                  </a:lnTo>
                  <a:close/>
                </a:path>
              </a:pathLst>
            </a:custGeom>
            <a:ln w="10034">
              <a:solidFill>
                <a:srgbClr val="000000"/>
              </a:solidFill>
            </a:ln>
          </p:spPr>
          <p:txBody>
            <a:bodyPr wrap="square" lIns="0" tIns="0" rIns="0" bIns="0" rtlCol="0"/>
            <a:lstStyle/>
            <a:p>
              <a:endParaRPr/>
            </a:p>
          </p:txBody>
        </p:sp>
        <p:sp>
          <p:nvSpPr>
            <p:cNvPr id="38" name="object 38"/>
            <p:cNvSpPr/>
            <p:nvPr/>
          </p:nvSpPr>
          <p:spPr>
            <a:xfrm>
              <a:off x="9400458" y="2344904"/>
              <a:ext cx="1318895" cy="0"/>
            </a:xfrm>
            <a:custGeom>
              <a:avLst/>
              <a:gdLst/>
              <a:ahLst/>
              <a:cxnLst/>
              <a:rect l="l" t="t" r="r" b="b"/>
              <a:pathLst>
                <a:path w="1318895">
                  <a:moveTo>
                    <a:pt x="0" y="0"/>
                  </a:moveTo>
                  <a:lnTo>
                    <a:pt x="395754" y="0"/>
                  </a:lnTo>
                </a:path>
                <a:path w="1318895">
                  <a:moveTo>
                    <a:pt x="460298" y="0"/>
                  </a:moveTo>
                  <a:lnTo>
                    <a:pt x="1318643" y="0"/>
                  </a:lnTo>
                </a:path>
              </a:pathLst>
            </a:custGeom>
            <a:ln w="10034">
              <a:solidFill>
                <a:srgbClr val="BDBDBD"/>
              </a:solidFill>
            </a:ln>
          </p:spPr>
          <p:txBody>
            <a:bodyPr wrap="square" lIns="0" tIns="0" rIns="0" bIns="0" rtlCol="0"/>
            <a:lstStyle/>
            <a:p>
              <a:endParaRPr/>
            </a:p>
          </p:txBody>
        </p:sp>
        <p:sp>
          <p:nvSpPr>
            <p:cNvPr id="39" name="object 39"/>
            <p:cNvSpPr/>
            <p:nvPr/>
          </p:nvSpPr>
          <p:spPr>
            <a:xfrm>
              <a:off x="9796212" y="2311489"/>
              <a:ext cx="64769" cy="66040"/>
            </a:xfrm>
            <a:custGeom>
              <a:avLst/>
              <a:gdLst/>
              <a:ahLst/>
              <a:cxnLst/>
              <a:rect l="l" t="t" r="r" b="b"/>
              <a:pathLst>
                <a:path w="64770" h="66039">
                  <a:moveTo>
                    <a:pt x="64544" y="0"/>
                  </a:moveTo>
                  <a:lnTo>
                    <a:pt x="0" y="0"/>
                  </a:lnTo>
                  <a:lnTo>
                    <a:pt x="0" y="65886"/>
                  </a:lnTo>
                  <a:lnTo>
                    <a:pt x="64544" y="65886"/>
                  </a:lnTo>
                  <a:lnTo>
                    <a:pt x="64544" y="0"/>
                  </a:lnTo>
                  <a:close/>
                </a:path>
              </a:pathLst>
            </a:custGeom>
            <a:solidFill>
              <a:srgbClr val="000000"/>
            </a:solidFill>
          </p:spPr>
          <p:txBody>
            <a:bodyPr wrap="square" lIns="0" tIns="0" rIns="0" bIns="0" rtlCol="0"/>
            <a:lstStyle/>
            <a:p>
              <a:endParaRPr/>
            </a:p>
          </p:txBody>
        </p:sp>
        <p:sp>
          <p:nvSpPr>
            <p:cNvPr id="40" name="object 40"/>
            <p:cNvSpPr/>
            <p:nvPr/>
          </p:nvSpPr>
          <p:spPr>
            <a:xfrm>
              <a:off x="9796212" y="2311489"/>
              <a:ext cx="64769" cy="66040"/>
            </a:xfrm>
            <a:custGeom>
              <a:avLst/>
              <a:gdLst/>
              <a:ahLst/>
              <a:cxnLst/>
              <a:rect l="l" t="t" r="r" b="b"/>
              <a:pathLst>
                <a:path w="64770" h="66039">
                  <a:moveTo>
                    <a:pt x="0" y="65886"/>
                  </a:moveTo>
                  <a:lnTo>
                    <a:pt x="64544" y="65886"/>
                  </a:lnTo>
                  <a:lnTo>
                    <a:pt x="64544" y="0"/>
                  </a:lnTo>
                  <a:lnTo>
                    <a:pt x="0" y="0"/>
                  </a:lnTo>
                  <a:lnTo>
                    <a:pt x="0" y="65886"/>
                  </a:lnTo>
                  <a:close/>
                </a:path>
              </a:pathLst>
            </a:custGeom>
            <a:ln w="10034">
              <a:solidFill>
                <a:srgbClr val="000000"/>
              </a:solidFill>
            </a:ln>
          </p:spPr>
          <p:txBody>
            <a:bodyPr wrap="square" lIns="0" tIns="0" rIns="0" bIns="0" rtlCol="0"/>
            <a:lstStyle/>
            <a:p>
              <a:endParaRPr/>
            </a:p>
          </p:txBody>
        </p:sp>
        <p:sp>
          <p:nvSpPr>
            <p:cNvPr id="41" name="object 41"/>
            <p:cNvSpPr/>
            <p:nvPr/>
          </p:nvSpPr>
          <p:spPr>
            <a:xfrm>
              <a:off x="9423904" y="2733621"/>
              <a:ext cx="613410" cy="0"/>
            </a:xfrm>
            <a:custGeom>
              <a:avLst/>
              <a:gdLst/>
              <a:ahLst/>
              <a:cxnLst/>
              <a:rect l="l" t="t" r="r" b="b"/>
              <a:pathLst>
                <a:path w="613409">
                  <a:moveTo>
                    <a:pt x="0" y="0"/>
                  </a:moveTo>
                  <a:lnTo>
                    <a:pt x="172881" y="0"/>
                  </a:lnTo>
                </a:path>
                <a:path w="613409">
                  <a:moveTo>
                    <a:pt x="312345" y="0"/>
                  </a:moveTo>
                  <a:lnTo>
                    <a:pt x="613103" y="0"/>
                  </a:lnTo>
                </a:path>
              </a:pathLst>
            </a:custGeom>
            <a:ln w="10034">
              <a:solidFill>
                <a:srgbClr val="BDBDBD"/>
              </a:solidFill>
            </a:ln>
          </p:spPr>
          <p:txBody>
            <a:bodyPr wrap="square" lIns="0" tIns="0" rIns="0" bIns="0" rtlCol="0"/>
            <a:lstStyle/>
            <a:p>
              <a:endParaRPr/>
            </a:p>
          </p:txBody>
        </p:sp>
        <p:sp>
          <p:nvSpPr>
            <p:cNvPr id="42" name="object 42"/>
            <p:cNvSpPr/>
            <p:nvPr/>
          </p:nvSpPr>
          <p:spPr>
            <a:xfrm>
              <a:off x="9596785" y="2662749"/>
              <a:ext cx="139700" cy="140970"/>
            </a:xfrm>
            <a:custGeom>
              <a:avLst/>
              <a:gdLst/>
              <a:ahLst/>
              <a:cxnLst/>
              <a:rect l="l" t="t" r="r" b="b"/>
              <a:pathLst>
                <a:path w="139700" h="140969">
                  <a:moveTo>
                    <a:pt x="139464" y="0"/>
                  </a:moveTo>
                  <a:lnTo>
                    <a:pt x="0" y="0"/>
                  </a:lnTo>
                  <a:lnTo>
                    <a:pt x="0" y="140396"/>
                  </a:lnTo>
                  <a:lnTo>
                    <a:pt x="139464" y="140396"/>
                  </a:lnTo>
                  <a:lnTo>
                    <a:pt x="139464" y="0"/>
                  </a:lnTo>
                  <a:close/>
                </a:path>
              </a:pathLst>
            </a:custGeom>
            <a:solidFill>
              <a:srgbClr val="000000"/>
            </a:solidFill>
          </p:spPr>
          <p:txBody>
            <a:bodyPr wrap="square" lIns="0" tIns="0" rIns="0" bIns="0" rtlCol="0"/>
            <a:lstStyle/>
            <a:p>
              <a:endParaRPr/>
            </a:p>
          </p:txBody>
        </p:sp>
        <p:sp>
          <p:nvSpPr>
            <p:cNvPr id="43" name="object 43"/>
            <p:cNvSpPr/>
            <p:nvPr/>
          </p:nvSpPr>
          <p:spPr>
            <a:xfrm>
              <a:off x="9596785" y="2662749"/>
              <a:ext cx="139700" cy="140970"/>
            </a:xfrm>
            <a:custGeom>
              <a:avLst/>
              <a:gdLst/>
              <a:ahLst/>
              <a:cxnLst/>
              <a:rect l="l" t="t" r="r" b="b"/>
              <a:pathLst>
                <a:path w="139700" h="140969">
                  <a:moveTo>
                    <a:pt x="0" y="140396"/>
                  </a:moveTo>
                  <a:lnTo>
                    <a:pt x="139464" y="140396"/>
                  </a:lnTo>
                  <a:lnTo>
                    <a:pt x="139464" y="0"/>
                  </a:lnTo>
                  <a:lnTo>
                    <a:pt x="0" y="0"/>
                  </a:lnTo>
                  <a:lnTo>
                    <a:pt x="0" y="140396"/>
                  </a:lnTo>
                  <a:close/>
                </a:path>
              </a:pathLst>
            </a:custGeom>
            <a:ln w="10034">
              <a:solidFill>
                <a:srgbClr val="000000"/>
              </a:solidFill>
            </a:ln>
          </p:spPr>
          <p:txBody>
            <a:bodyPr wrap="square" lIns="0" tIns="0" rIns="0" bIns="0" rtlCol="0"/>
            <a:lstStyle/>
            <a:p>
              <a:endParaRPr/>
            </a:p>
          </p:txBody>
        </p:sp>
        <p:sp>
          <p:nvSpPr>
            <p:cNvPr id="44" name="object 44"/>
            <p:cNvSpPr/>
            <p:nvPr/>
          </p:nvSpPr>
          <p:spPr>
            <a:xfrm>
              <a:off x="9123147" y="2927643"/>
              <a:ext cx="1457325" cy="0"/>
            </a:xfrm>
            <a:custGeom>
              <a:avLst/>
              <a:gdLst/>
              <a:ahLst/>
              <a:cxnLst/>
              <a:rect l="l" t="t" r="r" b="b"/>
              <a:pathLst>
                <a:path w="1457325">
                  <a:moveTo>
                    <a:pt x="0" y="0"/>
                  </a:moveTo>
                  <a:lnTo>
                    <a:pt x="316792" y="0"/>
                  </a:lnTo>
                </a:path>
                <a:path w="1457325">
                  <a:moveTo>
                    <a:pt x="376350" y="0"/>
                  </a:moveTo>
                  <a:lnTo>
                    <a:pt x="1457164" y="0"/>
                  </a:lnTo>
                </a:path>
              </a:pathLst>
            </a:custGeom>
            <a:ln w="10034">
              <a:solidFill>
                <a:srgbClr val="BDBDBD"/>
              </a:solidFill>
            </a:ln>
          </p:spPr>
          <p:txBody>
            <a:bodyPr wrap="square" lIns="0" tIns="0" rIns="0" bIns="0" rtlCol="0"/>
            <a:lstStyle/>
            <a:p>
              <a:endParaRPr/>
            </a:p>
          </p:txBody>
        </p:sp>
        <p:sp>
          <p:nvSpPr>
            <p:cNvPr id="45" name="object 45"/>
            <p:cNvSpPr/>
            <p:nvPr/>
          </p:nvSpPr>
          <p:spPr>
            <a:xfrm>
              <a:off x="9439939" y="2897462"/>
              <a:ext cx="59690" cy="59690"/>
            </a:xfrm>
            <a:custGeom>
              <a:avLst/>
              <a:gdLst/>
              <a:ahLst/>
              <a:cxnLst/>
              <a:rect l="l" t="t" r="r" b="b"/>
              <a:pathLst>
                <a:path w="59690" h="59689">
                  <a:moveTo>
                    <a:pt x="59558" y="0"/>
                  </a:moveTo>
                  <a:lnTo>
                    <a:pt x="0" y="0"/>
                  </a:lnTo>
                  <a:lnTo>
                    <a:pt x="0" y="59553"/>
                  </a:lnTo>
                  <a:lnTo>
                    <a:pt x="59558" y="59553"/>
                  </a:lnTo>
                  <a:lnTo>
                    <a:pt x="59558" y="0"/>
                  </a:lnTo>
                  <a:close/>
                </a:path>
              </a:pathLst>
            </a:custGeom>
            <a:solidFill>
              <a:srgbClr val="000000"/>
            </a:solidFill>
          </p:spPr>
          <p:txBody>
            <a:bodyPr wrap="square" lIns="0" tIns="0" rIns="0" bIns="0" rtlCol="0"/>
            <a:lstStyle/>
            <a:p>
              <a:endParaRPr/>
            </a:p>
          </p:txBody>
        </p:sp>
        <p:sp>
          <p:nvSpPr>
            <p:cNvPr id="46" name="object 46"/>
            <p:cNvSpPr/>
            <p:nvPr/>
          </p:nvSpPr>
          <p:spPr>
            <a:xfrm>
              <a:off x="9439939" y="2897462"/>
              <a:ext cx="59690" cy="59690"/>
            </a:xfrm>
            <a:custGeom>
              <a:avLst/>
              <a:gdLst/>
              <a:ahLst/>
              <a:cxnLst/>
              <a:rect l="l" t="t" r="r" b="b"/>
              <a:pathLst>
                <a:path w="59690" h="59689">
                  <a:moveTo>
                    <a:pt x="0" y="59553"/>
                  </a:moveTo>
                  <a:lnTo>
                    <a:pt x="59558" y="59553"/>
                  </a:lnTo>
                  <a:lnTo>
                    <a:pt x="59558" y="0"/>
                  </a:lnTo>
                  <a:lnTo>
                    <a:pt x="0" y="0"/>
                  </a:lnTo>
                  <a:lnTo>
                    <a:pt x="0" y="59553"/>
                  </a:lnTo>
                  <a:close/>
                </a:path>
              </a:pathLst>
            </a:custGeom>
            <a:ln w="10034">
              <a:solidFill>
                <a:srgbClr val="000000"/>
              </a:solidFill>
            </a:ln>
          </p:spPr>
          <p:txBody>
            <a:bodyPr wrap="square" lIns="0" tIns="0" rIns="0" bIns="0" rtlCol="0"/>
            <a:lstStyle/>
            <a:p>
              <a:endParaRPr/>
            </a:p>
          </p:txBody>
        </p:sp>
        <p:sp>
          <p:nvSpPr>
            <p:cNvPr id="47" name="object 47"/>
            <p:cNvSpPr/>
            <p:nvPr/>
          </p:nvSpPr>
          <p:spPr>
            <a:xfrm>
              <a:off x="9551375" y="3316226"/>
              <a:ext cx="1329690" cy="0"/>
            </a:xfrm>
            <a:custGeom>
              <a:avLst/>
              <a:gdLst/>
              <a:ahLst/>
              <a:cxnLst/>
              <a:rect l="l" t="t" r="r" b="b"/>
              <a:pathLst>
                <a:path w="1329690">
                  <a:moveTo>
                    <a:pt x="0" y="0"/>
                  </a:moveTo>
                  <a:lnTo>
                    <a:pt x="441164" y="0"/>
                  </a:lnTo>
                </a:path>
                <a:path w="1329690">
                  <a:moveTo>
                    <a:pt x="505708" y="0"/>
                  </a:moveTo>
                  <a:lnTo>
                    <a:pt x="1329557" y="0"/>
                  </a:lnTo>
                </a:path>
              </a:pathLst>
            </a:custGeom>
            <a:ln w="10034">
              <a:solidFill>
                <a:srgbClr val="BDBDBD"/>
              </a:solidFill>
            </a:ln>
          </p:spPr>
          <p:txBody>
            <a:bodyPr wrap="square" lIns="0" tIns="0" rIns="0" bIns="0" rtlCol="0"/>
            <a:lstStyle/>
            <a:p>
              <a:endParaRPr/>
            </a:p>
          </p:txBody>
        </p:sp>
        <p:sp>
          <p:nvSpPr>
            <p:cNvPr id="48" name="object 48"/>
            <p:cNvSpPr/>
            <p:nvPr/>
          </p:nvSpPr>
          <p:spPr>
            <a:xfrm>
              <a:off x="9992540" y="3283754"/>
              <a:ext cx="64769" cy="64135"/>
            </a:xfrm>
            <a:custGeom>
              <a:avLst/>
              <a:gdLst/>
              <a:ahLst/>
              <a:cxnLst/>
              <a:rect l="l" t="t" r="r" b="b"/>
              <a:pathLst>
                <a:path w="64770" h="64135">
                  <a:moveTo>
                    <a:pt x="64544" y="0"/>
                  </a:moveTo>
                  <a:lnTo>
                    <a:pt x="0" y="0"/>
                  </a:lnTo>
                  <a:lnTo>
                    <a:pt x="0" y="64000"/>
                  </a:lnTo>
                  <a:lnTo>
                    <a:pt x="64544" y="64000"/>
                  </a:lnTo>
                  <a:lnTo>
                    <a:pt x="64544" y="0"/>
                  </a:lnTo>
                  <a:close/>
                </a:path>
              </a:pathLst>
            </a:custGeom>
            <a:solidFill>
              <a:srgbClr val="000000"/>
            </a:solidFill>
          </p:spPr>
          <p:txBody>
            <a:bodyPr wrap="square" lIns="0" tIns="0" rIns="0" bIns="0" rtlCol="0"/>
            <a:lstStyle/>
            <a:p>
              <a:endParaRPr/>
            </a:p>
          </p:txBody>
        </p:sp>
        <p:sp>
          <p:nvSpPr>
            <p:cNvPr id="49" name="object 49"/>
            <p:cNvSpPr/>
            <p:nvPr/>
          </p:nvSpPr>
          <p:spPr>
            <a:xfrm>
              <a:off x="9992540" y="3283754"/>
              <a:ext cx="64769" cy="64135"/>
            </a:xfrm>
            <a:custGeom>
              <a:avLst/>
              <a:gdLst/>
              <a:ahLst/>
              <a:cxnLst/>
              <a:rect l="l" t="t" r="r" b="b"/>
              <a:pathLst>
                <a:path w="64770" h="64135">
                  <a:moveTo>
                    <a:pt x="0" y="64000"/>
                  </a:moveTo>
                  <a:lnTo>
                    <a:pt x="64544" y="64000"/>
                  </a:lnTo>
                  <a:lnTo>
                    <a:pt x="64544" y="0"/>
                  </a:lnTo>
                  <a:lnTo>
                    <a:pt x="0" y="0"/>
                  </a:lnTo>
                  <a:lnTo>
                    <a:pt x="0" y="64000"/>
                  </a:lnTo>
                  <a:close/>
                </a:path>
              </a:pathLst>
            </a:custGeom>
            <a:ln w="10034">
              <a:solidFill>
                <a:srgbClr val="000000"/>
              </a:solidFill>
            </a:ln>
          </p:spPr>
          <p:txBody>
            <a:bodyPr wrap="square" lIns="0" tIns="0" rIns="0" bIns="0" rtlCol="0"/>
            <a:lstStyle/>
            <a:p>
              <a:endParaRPr/>
            </a:p>
          </p:txBody>
        </p:sp>
        <p:sp>
          <p:nvSpPr>
            <p:cNvPr id="50" name="object 50"/>
            <p:cNvSpPr/>
            <p:nvPr/>
          </p:nvSpPr>
          <p:spPr>
            <a:xfrm>
              <a:off x="9227576" y="3510652"/>
              <a:ext cx="612140" cy="0"/>
            </a:xfrm>
            <a:custGeom>
              <a:avLst/>
              <a:gdLst/>
              <a:ahLst/>
              <a:cxnLst/>
              <a:rect l="l" t="t" r="r" b="b"/>
              <a:pathLst>
                <a:path w="612140">
                  <a:moveTo>
                    <a:pt x="0" y="0"/>
                  </a:moveTo>
                  <a:lnTo>
                    <a:pt x="137442" y="0"/>
                  </a:lnTo>
                </a:path>
                <a:path w="612140">
                  <a:moveTo>
                    <a:pt x="277311" y="0"/>
                  </a:moveTo>
                  <a:lnTo>
                    <a:pt x="612025" y="0"/>
                  </a:lnTo>
                </a:path>
              </a:pathLst>
            </a:custGeom>
            <a:ln w="10034">
              <a:solidFill>
                <a:srgbClr val="BDBDBD"/>
              </a:solidFill>
            </a:ln>
          </p:spPr>
          <p:txBody>
            <a:bodyPr wrap="square" lIns="0" tIns="0" rIns="0" bIns="0" rtlCol="0"/>
            <a:lstStyle/>
            <a:p>
              <a:endParaRPr/>
            </a:p>
          </p:txBody>
        </p:sp>
        <p:sp>
          <p:nvSpPr>
            <p:cNvPr id="51" name="object 51"/>
            <p:cNvSpPr/>
            <p:nvPr/>
          </p:nvSpPr>
          <p:spPr>
            <a:xfrm>
              <a:off x="9365019" y="3439645"/>
              <a:ext cx="140335" cy="140970"/>
            </a:xfrm>
            <a:custGeom>
              <a:avLst/>
              <a:gdLst/>
              <a:ahLst/>
              <a:cxnLst/>
              <a:rect l="l" t="t" r="r" b="b"/>
              <a:pathLst>
                <a:path w="140334" h="140970">
                  <a:moveTo>
                    <a:pt x="139868" y="0"/>
                  </a:moveTo>
                  <a:lnTo>
                    <a:pt x="0" y="0"/>
                  </a:lnTo>
                  <a:lnTo>
                    <a:pt x="0" y="140531"/>
                  </a:lnTo>
                  <a:lnTo>
                    <a:pt x="139868" y="140531"/>
                  </a:lnTo>
                  <a:lnTo>
                    <a:pt x="139868" y="0"/>
                  </a:lnTo>
                  <a:close/>
                </a:path>
              </a:pathLst>
            </a:custGeom>
            <a:solidFill>
              <a:srgbClr val="000000"/>
            </a:solidFill>
          </p:spPr>
          <p:txBody>
            <a:bodyPr wrap="square" lIns="0" tIns="0" rIns="0" bIns="0" rtlCol="0"/>
            <a:lstStyle/>
            <a:p>
              <a:endParaRPr/>
            </a:p>
          </p:txBody>
        </p:sp>
        <p:sp>
          <p:nvSpPr>
            <p:cNvPr id="52" name="object 52"/>
            <p:cNvSpPr/>
            <p:nvPr/>
          </p:nvSpPr>
          <p:spPr>
            <a:xfrm>
              <a:off x="9365019" y="3439645"/>
              <a:ext cx="140335" cy="140970"/>
            </a:xfrm>
            <a:custGeom>
              <a:avLst/>
              <a:gdLst/>
              <a:ahLst/>
              <a:cxnLst/>
              <a:rect l="l" t="t" r="r" b="b"/>
              <a:pathLst>
                <a:path w="140334" h="140970">
                  <a:moveTo>
                    <a:pt x="0" y="140531"/>
                  </a:moveTo>
                  <a:lnTo>
                    <a:pt x="139868" y="140531"/>
                  </a:lnTo>
                  <a:lnTo>
                    <a:pt x="139868" y="0"/>
                  </a:lnTo>
                  <a:lnTo>
                    <a:pt x="0" y="0"/>
                  </a:lnTo>
                  <a:lnTo>
                    <a:pt x="0" y="140531"/>
                  </a:lnTo>
                  <a:close/>
                </a:path>
              </a:pathLst>
            </a:custGeom>
            <a:ln w="10034">
              <a:solidFill>
                <a:srgbClr val="000000"/>
              </a:solidFill>
            </a:ln>
          </p:spPr>
          <p:txBody>
            <a:bodyPr wrap="square" lIns="0" tIns="0" rIns="0" bIns="0" rtlCol="0"/>
            <a:lstStyle/>
            <a:p>
              <a:endParaRPr/>
            </a:p>
          </p:txBody>
        </p:sp>
        <p:sp>
          <p:nvSpPr>
            <p:cNvPr id="53" name="object 53"/>
            <p:cNvSpPr/>
            <p:nvPr/>
          </p:nvSpPr>
          <p:spPr>
            <a:xfrm>
              <a:off x="9146593" y="3704943"/>
              <a:ext cx="1387475" cy="0"/>
            </a:xfrm>
            <a:custGeom>
              <a:avLst/>
              <a:gdLst/>
              <a:ahLst/>
              <a:cxnLst/>
              <a:rect l="l" t="t" r="r" b="b"/>
              <a:pathLst>
                <a:path w="1387475">
                  <a:moveTo>
                    <a:pt x="0" y="0"/>
                  </a:moveTo>
                  <a:lnTo>
                    <a:pt x="315714" y="0"/>
                  </a:lnTo>
                </a:path>
                <a:path w="1387475">
                  <a:moveTo>
                    <a:pt x="377294" y="0"/>
                  </a:moveTo>
                  <a:lnTo>
                    <a:pt x="1387229" y="0"/>
                  </a:lnTo>
                </a:path>
              </a:pathLst>
            </a:custGeom>
            <a:ln w="10034">
              <a:solidFill>
                <a:srgbClr val="BDBDBD"/>
              </a:solidFill>
            </a:ln>
          </p:spPr>
          <p:txBody>
            <a:bodyPr wrap="square" lIns="0" tIns="0" rIns="0" bIns="0" rtlCol="0"/>
            <a:lstStyle/>
            <a:p>
              <a:endParaRPr/>
            </a:p>
          </p:txBody>
        </p:sp>
        <p:sp>
          <p:nvSpPr>
            <p:cNvPr id="54" name="object 54"/>
            <p:cNvSpPr/>
            <p:nvPr/>
          </p:nvSpPr>
          <p:spPr>
            <a:xfrm>
              <a:off x="9462307" y="3673414"/>
              <a:ext cx="61594" cy="61594"/>
            </a:xfrm>
            <a:custGeom>
              <a:avLst/>
              <a:gdLst/>
              <a:ahLst/>
              <a:cxnLst/>
              <a:rect l="l" t="t" r="r" b="b"/>
              <a:pathLst>
                <a:path w="61595" h="61595">
                  <a:moveTo>
                    <a:pt x="61579" y="0"/>
                  </a:moveTo>
                  <a:lnTo>
                    <a:pt x="0" y="0"/>
                  </a:lnTo>
                  <a:lnTo>
                    <a:pt x="0" y="61575"/>
                  </a:lnTo>
                  <a:lnTo>
                    <a:pt x="61579" y="61575"/>
                  </a:lnTo>
                  <a:lnTo>
                    <a:pt x="61579" y="0"/>
                  </a:lnTo>
                  <a:close/>
                </a:path>
              </a:pathLst>
            </a:custGeom>
            <a:solidFill>
              <a:srgbClr val="000000"/>
            </a:solidFill>
          </p:spPr>
          <p:txBody>
            <a:bodyPr wrap="square" lIns="0" tIns="0" rIns="0" bIns="0" rtlCol="0"/>
            <a:lstStyle/>
            <a:p>
              <a:endParaRPr/>
            </a:p>
          </p:txBody>
        </p:sp>
        <p:sp>
          <p:nvSpPr>
            <p:cNvPr id="55" name="object 55"/>
            <p:cNvSpPr/>
            <p:nvPr/>
          </p:nvSpPr>
          <p:spPr>
            <a:xfrm>
              <a:off x="9462307" y="3673414"/>
              <a:ext cx="61594" cy="61594"/>
            </a:xfrm>
            <a:custGeom>
              <a:avLst/>
              <a:gdLst/>
              <a:ahLst/>
              <a:cxnLst/>
              <a:rect l="l" t="t" r="r" b="b"/>
              <a:pathLst>
                <a:path w="61595" h="61595">
                  <a:moveTo>
                    <a:pt x="0" y="61575"/>
                  </a:moveTo>
                  <a:lnTo>
                    <a:pt x="61579" y="61575"/>
                  </a:lnTo>
                  <a:lnTo>
                    <a:pt x="61579" y="0"/>
                  </a:lnTo>
                  <a:lnTo>
                    <a:pt x="0" y="0"/>
                  </a:lnTo>
                  <a:lnTo>
                    <a:pt x="0" y="61575"/>
                  </a:lnTo>
                  <a:close/>
                </a:path>
              </a:pathLst>
            </a:custGeom>
            <a:ln w="10034">
              <a:solidFill>
                <a:srgbClr val="000000"/>
              </a:solidFill>
            </a:ln>
          </p:spPr>
          <p:txBody>
            <a:bodyPr wrap="square" lIns="0" tIns="0" rIns="0" bIns="0" rtlCol="0"/>
            <a:lstStyle/>
            <a:p>
              <a:endParaRPr/>
            </a:p>
          </p:txBody>
        </p:sp>
        <p:sp>
          <p:nvSpPr>
            <p:cNvPr id="56" name="object 56"/>
            <p:cNvSpPr/>
            <p:nvPr/>
          </p:nvSpPr>
          <p:spPr>
            <a:xfrm>
              <a:off x="9227576" y="4093257"/>
              <a:ext cx="601345" cy="0"/>
            </a:xfrm>
            <a:custGeom>
              <a:avLst/>
              <a:gdLst/>
              <a:ahLst/>
              <a:cxnLst/>
              <a:rect l="l" t="t" r="r" b="b"/>
              <a:pathLst>
                <a:path w="601345">
                  <a:moveTo>
                    <a:pt x="0" y="0"/>
                  </a:moveTo>
                  <a:lnTo>
                    <a:pt x="136364" y="0"/>
                  </a:lnTo>
                </a:path>
                <a:path w="601345">
                  <a:moveTo>
                    <a:pt x="279197" y="0"/>
                  </a:moveTo>
                  <a:lnTo>
                    <a:pt x="601110" y="0"/>
                  </a:lnTo>
                </a:path>
              </a:pathLst>
            </a:custGeom>
            <a:ln w="10034">
              <a:solidFill>
                <a:srgbClr val="BDBDBD"/>
              </a:solidFill>
            </a:ln>
          </p:spPr>
          <p:txBody>
            <a:bodyPr wrap="square" lIns="0" tIns="0" rIns="0" bIns="0" rtlCol="0"/>
            <a:lstStyle/>
            <a:p>
              <a:endParaRPr/>
            </a:p>
          </p:txBody>
        </p:sp>
        <p:sp>
          <p:nvSpPr>
            <p:cNvPr id="57" name="object 57"/>
            <p:cNvSpPr/>
            <p:nvPr/>
          </p:nvSpPr>
          <p:spPr>
            <a:xfrm>
              <a:off x="9363941" y="4021307"/>
              <a:ext cx="142875" cy="142875"/>
            </a:xfrm>
            <a:custGeom>
              <a:avLst/>
              <a:gdLst/>
              <a:ahLst/>
              <a:cxnLst/>
              <a:rect l="l" t="t" r="r" b="b"/>
              <a:pathLst>
                <a:path w="142875" h="142875">
                  <a:moveTo>
                    <a:pt x="142832" y="0"/>
                  </a:moveTo>
                  <a:lnTo>
                    <a:pt x="0" y="0"/>
                  </a:lnTo>
                  <a:lnTo>
                    <a:pt x="0" y="142821"/>
                  </a:lnTo>
                  <a:lnTo>
                    <a:pt x="142832" y="142821"/>
                  </a:lnTo>
                  <a:lnTo>
                    <a:pt x="142832" y="0"/>
                  </a:lnTo>
                  <a:close/>
                </a:path>
              </a:pathLst>
            </a:custGeom>
            <a:solidFill>
              <a:srgbClr val="000000"/>
            </a:solidFill>
          </p:spPr>
          <p:txBody>
            <a:bodyPr wrap="square" lIns="0" tIns="0" rIns="0" bIns="0" rtlCol="0"/>
            <a:lstStyle/>
            <a:p>
              <a:endParaRPr/>
            </a:p>
          </p:txBody>
        </p:sp>
        <p:sp>
          <p:nvSpPr>
            <p:cNvPr id="58" name="object 58"/>
            <p:cNvSpPr/>
            <p:nvPr/>
          </p:nvSpPr>
          <p:spPr>
            <a:xfrm>
              <a:off x="9363941" y="4021307"/>
              <a:ext cx="142875" cy="142875"/>
            </a:xfrm>
            <a:custGeom>
              <a:avLst/>
              <a:gdLst/>
              <a:ahLst/>
              <a:cxnLst/>
              <a:rect l="l" t="t" r="r" b="b"/>
              <a:pathLst>
                <a:path w="142875" h="142875">
                  <a:moveTo>
                    <a:pt x="0" y="142821"/>
                  </a:moveTo>
                  <a:lnTo>
                    <a:pt x="142832" y="142821"/>
                  </a:lnTo>
                  <a:lnTo>
                    <a:pt x="142832" y="0"/>
                  </a:lnTo>
                  <a:lnTo>
                    <a:pt x="0" y="0"/>
                  </a:lnTo>
                  <a:lnTo>
                    <a:pt x="0" y="142821"/>
                  </a:lnTo>
                  <a:close/>
                </a:path>
              </a:pathLst>
            </a:custGeom>
            <a:ln w="10034">
              <a:solidFill>
                <a:srgbClr val="000000"/>
              </a:solidFill>
            </a:ln>
          </p:spPr>
          <p:txBody>
            <a:bodyPr wrap="square" lIns="0" tIns="0" rIns="0" bIns="0" rtlCol="0"/>
            <a:lstStyle/>
            <a:p>
              <a:endParaRPr/>
            </a:p>
          </p:txBody>
        </p:sp>
        <p:sp>
          <p:nvSpPr>
            <p:cNvPr id="59" name="object 59"/>
            <p:cNvSpPr/>
            <p:nvPr/>
          </p:nvSpPr>
          <p:spPr>
            <a:xfrm>
              <a:off x="9330524" y="4287548"/>
              <a:ext cx="1180465" cy="0"/>
            </a:xfrm>
            <a:custGeom>
              <a:avLst/>
              <a:gdLst/>
              <a:ahLst/>
              <a:cxnLst/>
              <a:rect l="l" t="t" r="r" b="b"/>
              <a:pathLst>
                <a:path w="1180465">
                  <a:moveTo>
                    <a:pt x="0" y="0"/>
                  </a:moveTo>
                  <a:lnTo>
                    <a:pt x="357216" y="0"/>
                  </a:lnTo>
                </a:path>
                <a:path w="1180465">
                  <a:moveTo>
                    <a:pt x="430250" y="0"/>
                  </a:moveTo>
                  <a:lnTo>
                    <a:pt x="1179852" y="0"/>
                  </a:lnTo>
                </a:path>
              </a:pathLst>
            </a:custGeom>
            <a:ln w="10034">
              <a:solidFill>
                <a:srgbClr val="BDBDBD"/>
              </a:solidFill>
            </a:ln>
          </p:spPr>
          <p:txBody>
            <a:bodyPr wrap="square" lIns="0" tIns="0" rIns="0" bIns="0" rtlCol="0"/>
            <a:lstStyle/>
            <a:p>
              <a:endParaRPr/>
            </a:p>
          </p:txBody>
        </p:sp>
        <p:sp>
          <p:nvSpPr>
            <p:cNvPr id="60" name="object 60"/>
            <p:cNvSpPr/>
            <p:nvPr/>
          </p:nvSpPr>
          <p:spPr>
            <a:xfrm>
              <a:off x="9687740" y="4251169"/>
              <a:ext cx="73660" cy="73025"/>
            </a:xfrm>
            <a:custGeom>
              <a:avLst/>
              <a:gdLst/>
              <a:ahLst/>
              <a:cxnLst/>
              <a:rect l="l" t="t" r="r" b="b"/>
              <a:pathLst>
                <a:path w="73659" h="73025">
                  <a:moveTo>
                    <a:pt x="73033" y="0"/>
                  </a:moveTo>
                  <a:lnTo>
                    <a:pt x="0" y="0"/>
                  </a:lnTo>
                  <a:lnTo>
                    <a:pt x="0" y="72892"/>
                  </a:lnTo>
                  <a:lnTo>
                    <a:pt x="73033" y="72892"/>
                  </a:lnTo>
                  <a:lnTo>
                    <a:pt x="73033" y="0"/>
                  </a:lnTo>
                  <a:close/>
                </a:path>
              </a:pathLst>
            </a:custGeom>
            <a:solidFill>
              <a:srgbClr val="000000"/>
            </a:solidFill>
          </p:spPr>
          <p:txBody>
            <a:bodyPr wrap="square" lIns="0" tIns="0" rIns="0" bIns="0" rtlCol="0"/>
            <a:lstStyle/>
            <a:p>
              <a:endParaRPr/>
            </a:p>
          </p:txBody>
        </p:sp>
        <p:sp>
          <p:nvSpPr>
            <p:cNvPr id="61" name="object 61"/>
            <p:cNvSpPr/>
            <p:nvPr/>
          </p:nvSpPr>
          <p:spPr>
            <a:xfrm>
              <a:off x="9687740" y="4251169"/>
              <a:ext cx="73660" cy="73025"/>
            </a:xfrm>
            <a:custGeom>
              <a:avLst/>
              <a:gdLst/>
              <a:ahLst/>
              <a:cxnLst/>
              <a:rect l="l" t="t" r="r" b="b"/>
              <a:pathLst>
                <a:path w="73659" h="73025">
                  <a:moveTo>
                    <a:pt x="0" y="72892"/>
                  </a:moveTo>
                  <a:lnTo>
                    <a:pt x="73033" y="72892"/>
                  </a:lnTo>
                  <a:lnTo>
                    <a:pt x="73033" y="0"/>
                  </a:lnTo>
                  <a:lnTo>
                    <a:pt x="0" y="0"/>
                  </a:lnTo>
                  <a:lnTo>
                    <a:pt x="0" y="72892"/>
                  </a:lnTo>
                  <a:close/>
                </a:path>
              </a:pathLst>
            </a:custGeom>
            <a:ln w="10034">
              <a:solidFill>
                <a:srgbClr val="000000"/>
              </a:solidFill>
            </a:ln>
          </p:spPr>
          <p:txBody>
            <a:bodyPr wrap="square" lIns="0" tIns="0" rIns="0" bIns="0" rtlCol="0"/>
            <a:lstStyle/>
            <a:p>
              <a:endParaRPr/>
            </a:p>
          </p:txBody>
        </p:sp>
        <p:sp>
          <p:nvSpPr>
            <p:cNvPr id="62" name="object 62"/>
            <p:cNvSpPr/>
            <p:nvPr/>
          </p:nvSpPr>
          <p:spPr>
            <a:xfrm>
              <a:off x="9342920" y="4481974"/>
              <a:ext cx="1480820" cy="0"/>
            </a:xfrm>
            <a:custGeom>
              <a:avLst/>
              <a:gdLst/>
              <a:ahLst/>
              <a:cxnLst/>
              <a:rect l="l" t="t" r="r" b="b"/>
              <a:pathLst>
                <a:path w="1480820">
                  <a:moveTo>
                    <a:pt x="0" y="0"/>
                  </a:moveTo>
                  <a:lnTo>
                    <a:pt x="432810" y="0"/>
                  </a:lnTo>
                </a:path>
                <a:path w="1480820">
                  <a:moveTo>
                    <a:pt x="491695" y="0"/>
                  </a:moveTo>
                  <a:lnTo>
                    <a:pt x="1480205" y="0"/>
                  </a:lnTo>
                </a:path>
              </a:pathLst>
            </a:custGeom>
            <a:ln w="10034">
              <a:solidFill>
                <a:srgbClr val="BDBDBD"/>
              </a:solidFill>
            </a:ln>
          </p:spPr>
          <p:txBody>
            <a:bodyPr wrap="square" lIns="0" tIns="0" rIns="0" bIns="0" rtlCol="0"/>
            <a:lstStyle/>
            <a:p>
              <a:endParaRPr/>
            </a:p>
          </p:txBody>
        </p:sp>
        <p:sp>
          <p:nvSpPr>
            <p:cNvPr id="63" name="object 63"/>
            <p:cNvSpPr/>
            <p:nvPr/>
          </p:nvSpPr>
          <p:spPr>
            <a:xfrm>
              <a:off x="9775731" y="4452467"/>
              <a:ext cx="59055" cy="57785"/>
            </a:xfrm>
            <a:custGeom>
              <a:avLst/>
              <a:gdLst/>
              <a:ahLst/>
              <a:cxnLst/>
              <a:rect l="l" t="t" r="r" b="b"/>
              <a:pathLst>
                <a:path w="59054" h="57785">
                  <a:moveTo>
                    <a:pt x="58884" y="0"/>
                  </a:moveTo>
                  <a:lnTo>
                    <a:pt x="0" y="0"/>
                  </a:lnTo>
                  <a:lnTo>
                    <a:pt x="0" y="57532"/>
                  </a:lnTo>
                  <a:lnTo>
                    <a:pt x="58884" y="57532"/>
                  </a:lnTo>
                  <a:lnTo>
                    <a:pt x="58884" y="0"/>
                  </a:lnTo>
                  <a:close/>
                </a:path>
              </a:pathLst>
            </a:custGeom>
            <a:solidFill>
              <a:srgbClr val="000000"/>
            </a:solidFill>
          </p:spPr>
          <p:txBody>
            <a:bodyPr wrap="square" lIns="0" tIns="0" rIns="0" bIns="0" rtlCol="0"/>
            <a:lstStyle/>
            <a:p>
              <a:endParaRPr/>
            </a:p>
          </p:txBody>
        </p:sp>
        <p:sp>
          <p:nvSpPr>
            <p:cNvPr id="64" name="object 64"/>
            <p:cNvSpPr/>
            <p:nvPr/>
          </p:nvSpPr>
          <p:spPr>
            <a:xfrm>
              <a:off x="9775731" y="4452467"/>
              <a:ext cx="59055" cy="57785"/>
            </a:xfrm>
            <a:custGeom>
              <a:avLst/>
              <a:gdLst/>
              <a:ahLst/>
              <a:cxnLst/>
              <a:rect l="l" t="t" r="r" b="b"/>
              <a:pathLst>
                <a:path w="59054" h="57785">
                  <a:moveTo>
                    <a:pt x="0" y="57532"/>
                  </a:moveTo>
                  <a:lnTo>
                    <a:pt x="58884" y="57532"/>
                  </a:lnTo>
                  <a:lnTo>
                    <a:pt x="58884" y="0"/>
                  </a:lnTo>
                  <a:lnTo>
                    <a:pt x="0" y="0"/>
                  </a:lnTo>
                  <a:lnTo>
                    <a:pt x="0" y="57532"/>
                  </a:lnTo>
                  <a:close/>
                </a:path>
              </a:pathLst>
            </a:custGeom>
            <a:ln w="10034">
              <a:solidFill>
                <a:srgbClr val="000000"/>
              </a:solidFill>
            </a:ln>
          </p:spPr>
          <p:txBody>
            <a:bodyPr wrap="square" lIns="0" tIns="0" rIns="0" bIns="0" rtlCol="0"/>
            <a:lstStyle/>
            <a:p>
              <a:endParaRPr/>
            </a:p>
          </p:txBody>
        </p:sp>
        <p:sp>
          <p:nvSpPr>
            <p:cNvPr id="65" name="object 65"/>
            <p:cNvSpPr/>
            <p:nvPr/>
          </p:nvSpPr>
          <p:spPr>
            <a:xfrm>
              <a:off x="9215179" y="4870288"/>
              <a:ext cx="809625" cy="0"/>
            </a:xfrm>
            <a:custGeom>
              <a:avLst/>
              <a:gdLst/>
              <a:ahLst/>
              <a:cxnLst/>
              <a:rect l="l" t="t" r="r" b="b"/>
              <a:pathLst>
                <a:path w="809625">
                  <a:moveTo>
                    <a:pt x="0" y="0"/>
                  </a:moveTo>
                  <a:lnTo>
                    <a:pt x="212766" y="0"/>
                  </a:lnTo>
                </a:path>
                <a:path w="809625">
                  <a:moveTo>
                    <a:pt x="318813" y="0"/>
                  </a:moveTo>
                  <a:lnTo>
                    <a:pt x="809430" y="0"/>
                  </a:lnTo>
                </a:path>
              </a:pathLst>
            </a:custGeom>
            <a:ln w="10034">
              <a:solidFill>
                <a:srgbClr val="BDBDBD"/>
              </a:solidFill>
            </a:ln>
          </p:spPr>
          <p:txBody>
            <a:bodyPr wrap="square" lIns="0" tIns="0" rIns="0" bIns="0" rtlCol="0"/>
            <a:lstStyle/>
            <a:p>
              <a:endParaRPr/>
            </a:p>
          </p:txBody>
        </p:sp>
        <p:sp>
          <p:nvSpPr>
            <p:cNvPr id="66" name="object 66"/>
            <p:cNvSpPr/>
            <p:nvPr/>
          </p:nvSpPr>
          <p:spPr>
            <a:xfrm>
              <a:off x="9427946" y="4816662"/>
              <a:ext cx="106045" cy="106680"/>
            </a:xfrm>
            <a:custGeom>
              <a:avLst/>
              <a:gdLst/>
              <a:ahLst/>
              <a:cxnLst/>
              <a:rect l="l" t="t" r="r" b="b"/>
              <a:pathLst>
                <a:path w="106045" h="106679">
                  <a:moveTo>
                    <a:pt x="106046" y="0"/>
                  </a:moveTo>
                  <a:lnTo>
                    <a:pt x="0" y="0"/>
                  </a:lnTo>
                  <a:lnTo>
                    <a:pt x="0" y="106442"/>
                  </a:lnTo>
                  <a:lnTo>
                    <a:pt x="106046" y="106442"/>
                  </a:lnTo>
                  <a:lnTo>
                    <a:pt x="106046" y="0"/>
                  </a:lnTo>
                  <a:close/>
                </a:path>
              </a:pathLst>
            </a:custGeom>
            <a:solidFill>
              <a:srgbClr val="000000"/>
            </a:solidFill>
          </p:spPr>
          <p:txBody>
            <a:bodyPr wrap="square" lIns="0" tIns="0" rIns="0" bIns="0" rtlCol="0"/>
            <a:lstStyle/>
            <a:p>
              <a:endParaRPr/>
            </a:p>
          </p:txBody>
        </p:sp>
        <p:sp>
          <p:nvSpPr>
            <p:cNvPr id="67" name="object 67"/>
            <p:cNvSpPr/>
            <p:nvPr/>
          </p:nvSpPr>
          <p:spPr>
            <a:xfrm>
              <a:off x="9427946" y="4816662"/>
              <a:ext cx="106045" cy="106680"/>
            </a:xfrm>
            <a:custGeom>
              <a:avLst/>
              <a:gdLst/>
              <a:ahLst/>
              <a:cxnLst/>
              <a:rect l="l" t="t" r="r" b="b"/>
              <a:pathLst>
                <a:path w="106045" h="106679">
                  <a:moveTo>
                    <a:pt x="0" y="106442"/>
                  </a:moveTo>
                  <a:lnTo>
                    <a:pt x="106046" y="106442"/>
                  </a:lnTo>
                  <a:lnTo>
                    <a:pt x="106046" y="0"/>
                  </a:lnTo>
                  <a:lnTo>
                    <a:pt x="0" y="0"/>
                  </a:lnTo>
                  <a:lnTo>
                    <a:pt x="0" y="106442"/>
                  </a:lnTo>
                  <a:close/>
                </a:path>
              </a:pathLst>
            </a:custGeom>
            <a:ln w="10034">
              <a:solidFill>
                <a:srgbClr val="000000"/>
              </a:solidFill>
            </a:ln>
          </p:spPr>
          <p:txBody>
            <a:bodyPr wrap="square" lIns="0" tIns="0" rIns="0" bIns="0" rtlCol="0"/>
            <a:lstStyle/>
            <a:p>
              <a:endParaRPr/>
            </a:p>
          </p:txBody>
        </p:sp>
        <p:sp>
          <p:nvSpPr>
            <p:cNvPr id="68" name="object 68"/>
            <p:cNvSpPr/>
            <p:nvPr/>
          </p:nvSpPr>
          <p:spPr>
            <a:xfrm>
              <a:off x="9411507" y="5064579"/>
              <a:ext cx="1122680" cy="0"/>
            </a:xfrm>
            <a:custGeom>
              <a:avLst/>
              <a:gdLst/>
              <a:ahLst/>
              <a:cxnLst/>
              <a:rect l="l" t="t" r="r" b="b"/>
              <a:pathLst>
                <a:path w="1122679">
                  <a:moveTo>
                    <a:pt x="0" y="0"/>
                  </a:moveTo>
                  <a:lnTo>
                    <a:pt x="355195" y="0"/>
                  </a:lnTo>
                </a:path>
                <a:path w="1122679">
                  <a:moveTo>
                    <a:pt x="432136" y="0"/>
                  </a:moveTo>
                  <a:lnTo>
                    <a:pt x="1122315" y="0"/>
                  </a:lnTo>
                </a:path>
              </a:pathLst>
            </a:custGeom>
            <a:ln w="10034">
              <a:solidFill>
                <a:srgbClr val="BDBDBD"/>
              </a:solidFill>
            </a:ln>
          </p:spPr>
          <p:txBody>
            <a:bodyPr wrap="square" lIns="0" tIns="0" rIns="0" bIns="0" rtlCol="0"/>
            <a:lstStyle/>
            <a:p>
              <a:endParaRPr/>
            </a:p>
          </p:txBody>
        </p:sp>
        <p:sp>
          <p:nvSpPr>
            <p:cNvPr id="69" name="object 69"/>
            <p:cNvSpPr/>
            <p:nvPr/>
          </p:nvSpPr>
          <p:spPr>
            <a:xfrm>
              <a:off x="9766703" y="5026044"/>
              <a:ext cx="77470" cy="76200"/>
            </a:xfrm>
            <a:custGeom>
              <a:avLst/>
              <a:gdLst/>
              <a:ahLst/>
              <a:cxnLst/>
              <a:rect l="l" t="t" r="r" b="b"/>
              <a:pathLst>
                <a:path w="77470" h="76200">
                  <a:moveTo>
                    <a:pt x="76941" y="0"/>
                  </a:moveTo>
                  <a:lnTo>
                    <a:pt x="0" y="0"/>
                  </a:lnTo>
                  <a:lnTo>
                    <a:pt x="0" y="75991"/>
                  </a:lnTo>
                  <a:lnTo>
                    <a:pt x="76941" y="75991"/>
                  </a:lnTo>
                  <a:lnTo>
                    <a:pt x="76941" y="0"/>
                  </a:lnTo>
                  <a:close/>
                </a:path>
              </a:pathLst>
            </a:custGeom>
            <a:solidFill>
              <a:srgbClr val="000000"/>
            </a:solidFill>
          </p:spPr>
          <p:txBody>
            <a:bodyPr wrap="square" lIns="0" tIns="0" rIns="0" bIns="0" rtlCol="0"/>
            <a:lstStyle/>
            <a:p>
              <a:endParaRPr/>
            </a:p>
          </p:txBody>
        </p:sp>
        <p:sp>
          <p:nvSpPr>
            <p:cNvPr id="70" name="object 70"/>
            <p:cNvSpPr/>
            <p:nvPr/>
          </p:nvSpPr>
          <p:spPr>
            <a:xfrm>
              <a:off x="9766703" y="5026044"/>
              <a:ext cx="77470" cy="76200"/>
            </a:xfrm>
            <a:custGeom>
              <a:avLst/>
              <a:gdLst/>
              <a:ahLst/>
              <a:cxnLst/>
              <a:rect l="l" t="t" r="r" b="b"/>
              <a:pathLst>
                <a:path w="77470" h="76200">
                  <a:moveTo>
                    <a:pt x="0" y="75991"/>
                  </a:moveTo>
                  <a:lnTo>
                    <a:pt x="76941" y="75991"/>
                  </a:lnTo>
                  <a:lnTo>
                    <a:pt x="76941" y="0"/>
                  </a:lnTo>
                  <a:lnTo>
                    <a:pt x="0" y="0"/>
                  </a:lnTo>
                  <a:lnTo>
                    <a:pt x="0" y="75991"/>
                  </a:lnTo>
                  <a:close/>
                </a:path>
              </a:pathLst>
            </a:custGeom>
            <a:ln w="10034">
              <a:solidFill>
                <a:srgbClr val="000000"/>
              </a:solidFill>
            </a:ln>
          </p:spPr>
          <p:txBody>
            <a:bodyPr wrap="square" lIns="0" tIns="0" rIns="0" bIns="0" rtlCol="0"/>
            <a:lstStyle/>
            <a:p>
              <a:endParaRPr/>
            </a:p>
          </p:txBody>
        </p:sp>
        <p:sp>
          <p:nvSpPr>
            <p:cNvPr id="71" name="object 71"/>
            <p:cNvSpPr/>
            <p:nvPr/>
          </p:nvSpPr>
          <p:spPr>
            <a:xfrm>
              <a:off x="9285114" y="5258870"/>
              <a:ext cx="1040765" cy="0"/>
            </a:xfrm>
            <a:custGeom>
              <a:avLst/>
              <a:gdLst/>
              <a:ahLst/>
              <a:cxnLst/>
              <a:rect l="l" t="t" r="r" b="b"/>
              <a:pathLst>
                <a:path w="1040765">
                  <a:moveTo>
                    <a:pt x="0" y="0"/>
                  </a:moveTo>
                  <a:lnTo>
                    <a:pt x="305743" y="0"/>
                  </a:lnTo>
                </a:path>
                <a:path w="1040765">
                  <a:moveTo>
                    <a:pt x="387669" y="0"/>
                  </a:moveTo>
                  <a:lnTo>
                    <a:pt x="1040253" y="0"/>
                  </a:lnTo>
                </a:path>
              </a:pathLst>
            </a:custGeom>
            <a:ln w="10034">
              <a:solidFill>
                <a:srgbClr val="BDBDBD"/>
              </a:solidFill>
            </a:ln>
          </p:spPr>
          <p:txBody>
            <a:bodyPr wrap="square" lIns="0" tIns="0" rIns="0" bIns="0" rtlCol="0"/>
            <a:lstStyle/>
            <a:p>
              <a:endParaRPr/>
            </a:p>
          </p:txBody>
        </p:sp>
        <p:sp>
          <p:nvSpPr>
            <p:cNvPr id="72" name="object 72"/>
            <p:cNvSpPr/>
            <p:nvPr/>
          </p:nvSpPr>
          <p:spPr>
            <a:xfrm>
              <a:off x="9590857" y="5217371"/>
              <a:ext cx="82550" cy="82550"/>
            </a:xfrm>
            <a:custGeom>
              <a:avLst/>
              <a:gdLst/>
              <a:ahLst/>
              <a:cxnLst/>
              <a:rect l="l" t="t" r="r" b="b"/>
              <a:pathLst>
                <a:path w="82550" h="82550">
                  <a:moveTo>
                    <a:pt x="81926" y="0"/>
                  </a:moveTo>
                  <a:lnTo>
                    <a:pt x="0" y="0"/>
                  </a:lnTo>
                  <a:lnTo>
                    <a:pt x="0" y="82055"/>
                  </a:lnTo>
                  <a:lnTo>
                    <a:pt x="81926" y="82055"/>
                  </a:lnTo>
                  <a:lnTo>
                    <a:pt x="81926" y="0"/>
                  </a:lnTo>
                  <a:close/>
                </a:path>
              </a:pathLst>
            </a:custGeom>
            <a:solidFill>
              <a:srgbClr val="000000"/>
            </a:solidFill>
          </p:spPr>
          <p:txBody>
            <a:bodyPr wrap="square" lIns="0" tIns="0" rIns="0" bIns="0" rtlCol="0"/>
            <a:lstStyle/>
            <a:p>
              <a:endParaRPr/>
            </a:p>
          </p:txBody>
        </p:sp>
        <p:sp>
          <p:nvSpPr>
            <p:cNvPr id="73" name="object 73"/>
            <p:cNvSpPr/>
            <p:nvPr/>
          </p:nvSpPr>
          <p:spPr>
            <a:xfrm>
              <a:off x="9590857" y="5217371"/>
              <a:ext cx="82550" cy="82550"/>
            </a:xfrm>
            <a:custGeom>
              <a:avLst/>
              <a:gdLst/>
              <a:ahLst/>
              <a:cxnLst/>
              <a:rect l="l" t="t" r="r" b="b"/>
              <a:pathLst>
                <a:path w="82550" h="82550">
                  <a:moveTo>
                    <a:pt x="0" y="82055"/>
                  </a:moveTo>
                  <a:lnTo>
                    <a:pt x="81926" y="82055"/>
                  </a:lnTo>
                  <a:lnTo>
                    <a:pt x="81926" y="0"/>
                  </a:lnTo>
                  <a:lnTo>
                    <a:pt x="0" y="0"/>
                  </a:lnTo>
                  <a:lnTo>
                    <a:pt x="0" y="82055"/>
                  </a:lnTo>
                  <a:close/>
                </a:path>
              </a:pathLst>
            </a:custGeom>
            <a:ln w="10034">
              <a:solidFill>
                <a:srgbClr val="000000"/>
              </a:solidFill>
            </a:ln>
          </p:spPr>
          <p:txBody>
            <a:bodyPr wrap="square" lIns="0" tIns="0" rIns="0" bIns="0" rtlCol="0"/>
            <a:lstStyle/>
            <a:p>
              <a:endParaRPr/>
            </a:p>
          </p:txBody>
        </p:sp>
        <p:sp>
          <p:nvSpPr>
            <p:cNvPr id="74" name="object 74"/>
            <p:cNvSpPr/>
            <p:nvPr/>
          </p:nvSpPr>
          <p:spPr>
            <a:xfrm>
              <a:off x="9423904" y="5550172"/>
              <a:ext cx="554355" cy="194945"/>
            </a:xfrm>
            <a:custGeom>
              <a:avLst/>
              <a:gdLst/>
              <a:ahLst/>
              <a:cxnLst/>
              <a:rect l="l" t="t" r="r" b="b"/>
              <a:pathLst>
                <a:path w="554354" h="194945">
                  <a:moveTo>
                    <a:pt x="219369" y="0"/>
                  </a:moveTo>
                  <a:lnTo>
                    <a:pt x="0" y="97010"/>
                  </a:lnTo>
                  <a:lnTo>
                    <a:pt x="219369" y="194426"/>
                  </a:lnTo>
                  <a:lnTo>
                    <a:pt x="554218" y="97010"/>
                  </a:lnTo>
                  <a:lnTo>
                    <a:pt x="219369" y="0"/>
                  </a:lnTo>
                  <a:close/>
                </a:path>
              </a:pathLst>
            </a:custGeom>
            <a:solidFill>
              <a:srgbClr val="000000"/>
            </a:solidFill>
          </p:spPr>
          <p:txBody>
            <a:bodyPr wrap="square" lIns="0" tIns="0" rIns="0" bIns="0" rtlCol="0"/>
            <a:lstStyle/>
            <a:p>
              <a:endParaRPr/>
            </a:p>
          </p:txBody>
        </p:sp>
        <p:sp>
          <p:nvSpPr>
            <p:cNvPr id="75" name="object 75"/>
            <p:cNvSpPr/>
            <p:nvPr/>
          </p:nvSpPr>
          <p:spPr>
            <a:xfrm>
              <a:off x="9423904" y="5550172"/>
              <a:ext cx="554355" cy="194945"/>
            </a:xfrm>
            <a:custGeom>
              <a:avLst/>
              <a:gdLst/>
              <a:ahLst/>
              <a:cxnLst/>
              <a:rect l="l" t="t" r="r" b="b"/>
              <a:pathLst>
                <a:path w="554354" h="194945">
                  <a:moveTo>
                    <a:pt x="0" y="97010"/>
                  </a:moveTo>
                  <a:lnTo>
                    <a:pt x="219369" y="0"/>
                  </a:lnTo>
                  <a:lnTo>
                    <a:pt x="554218" y="97010"/>
                  </a:lnTo>
                  <a:lnTo>
                    <a:pt x="219369" y="194426"/>
                  </a:lnTo>
                  <a:lnTo>
                    <a:pt x="0" y="97010"/>
                  </a:lnTo>
                  <a:close/>
                </a:path>
              </a:pathLst>
            </a:custGeom>
            <a:ln w="10034">
              <a:solidFill>
                <a:srgbClr val="000000"/>
              </a:solidFill>
            </a:ln>
          </p:spPr>
          <p:txBody>
            <a:bodyPr wrap="square" lIns="0" tIns="0" rIns="0" bIns="0" rtlCol="0"/>
            <a:lstStyle/>
            <a:p>
              <a:endParaRPr/>
            </a:p>
          </p:txBody>
        </p:sp>
      </p:grpSp>
      <p:sp>
        <p:nvSpPr>
          <p:cNvPr id="76" name="object 76"/>
          <p:cNvSpPr txBox="1"/>
          <p:nvPr/>
        </p:nvSpPr>
        <p:spPr>
          <a:xfrm>
            <a:off x="8994181" y="6189003"/>
            <a:ext cx="2508250" cy="422909"/>
          </a:xfrm>
          <a:prstGeom prst="rect">
            <a:avLst/>
          </a:prstGeom>
        </p:spPr>
        <p:txBody>
          <a:bodyPr vert="horz" wrap="square" lIns="0" tIns="44450" rIns="0" bIns="0" rtlCol="0">
            <a:spAutoFit/>
          </a:bodyPr>
          <a:lstStyle/>
          <a:p>
            <a:pPr marL="645795">
              <a:lnSpc>
                <a:spcPct val="100000"/>
              </a:lnSpc>
              <a:spcBef>
                <a:spcPts val="350"/>
              </a:spcBef>
              <a:tabLst>
                <a:tab pos="1264285" algn="l"/>
                <a:tab pos="1802764" algn="l"/>
              </a:tabLst>
            </a:pPr>
            <a:r>
              <a:rPr sz="750" spc="-25" dirty="0">
                <a:latin typeface="Arial"/>
                <a:cs typeface="Arial"/>
              </a:rPr>
              <a:t>0.5</a:t>
            </a:r>
            <a:r>
              <a:rPr sz="750" dirty="0">
                <a:latin typeface="Arial"/>
                <a:cs typeface="Arial"/>
              </a:rPr>
              <a:t>	</a:t>
            </a:r>
            <a:r>
              <a:rPr sz="750" spc="-50" dirty="0">
                <a:latin typeface="Arial"/>
                <a:cs typeface="Arial"/>
              </a:rPr>
              <a:t>1</a:t>
            </a:r>
            <a:r>
              <a:rPr sz="750" dirty="0">
                <a:latin typeface="Arial"/>
                <a:cs typeface="Arial"/>
              </a:rPr>
              <a:t>	</a:t>
            </a:r>
            <a:r>
              <a:rPr sz="750" spc="-25" dirty="0">
                <a:latin typeface="Arial"/>
                <a:cs typeface="Arial"/>
              </a:rPr>
              <a:t>1.5</a:t>
            </a:r>
            <a:endParaRPr sz="750">
              <a:latin typeface="Arial"/>
              <a:cs typeface="Arial"/>
            </a:endParaRPr>
          </a:p>
          <a:p>
            <a:pPr marL="12700">
              <a:lnSpc>
                <a:spcPct val="100000"/>
              </a:lnSpc>
              <a:spcBef>
                <a:spcPts val="475"/>
              </a:spcBef>
            </a:pPr>
            <a:r>
              <a:rPr sz="1250" dirty="0">
                <a:latin typeface="Arial"/>
                <a:cs typeface="Arial"/>
              </a:rPr>
              <a:t>HR</a:t>
            </a:r>
            <a:r>
              <a:rPr sz="1250" spc="-5" dirty="0">
                <a:latin typeface="Arial"/>
                <a:cs typeface="Arial"/>
              </a:rPr>
              <a:t> </a:t>
            </a:r>
            <a:r>
              <a:rPr sz="1250" dirty="0">
                <a:latin typeface="Arial"/>
                <a:cs typeface="Arial"/>
              </a:rPr>
              <a:t>less than 1 favors</a:t>
            </a:r>
            <a:r>
              <a:rPr sz="1250" spc="-5" dirty="0">
                <a:latin typeface="Arial"/>
                <a:cs typeface="Arial"/>
              </a:rPr>
              <a:t> </a:t>
            </a:r>
            <a:r>
              <a:rPr sz="1250" spc="-10" dirty="0">
                <a:latin typeface="Arial"/>
                <a:cs typeface="Arial"/>
              </a:rPr>
              <a:t>Neoadjuvant</a:t>
            </a:r>
            <a:endParaRPr sz="1250">
              <a:latin typeface="Arial"/>
              <a:cs typeface="Arial"/>
            </a:endParaRPr>
          </a:p>
        </p:txBody>
      </p:sp>
      <p:sp>
        <p:nvSpPr>
          <p:cNvPr id="85" name="object 9">
            <a:extLst>
              <a:ext uri="{FF2B5EF4-FFF2-40B4-BE49-F238E27FC236}">
                <a16:creationId xmlns:a16="http://schemas.microsoft.com/office/drawing/2014/main" id="{4D4081D7-73DF-C87B-BBB3-34092CD64413}"/>
              </a:ext>
            </a:extLst>
          </p:cNvPr>
          <p:cNvSpPr txBox="1">
            <a:spLocks/>
          </p:cNvSpPr>
          <p:nvPr/>
        </p:nvSpPr>
        <p:spPr>
          <a:xfrm>
            <a:off x="6729049" y="572319"/>
            <a:ext cx="1195705" cy="392030"/>
          </a:xfrm>
          <a:prstGeom prst="rect">
            <a:avLst/>
          </a:prstGeom>
        </p:spPr>
        <p:txBody>
          <a:bodyPr vert="horz" wrap="square" lIns="0" tIns="12065" rIns="0" bIns="0" rtlCol="0" anchor="ctr" anchorCtr="0">
            <a:sp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12700" marR="5080" indent="151765">
              <a:lnSpc>
                <a:spcPct val="102000"/>
              </a:lnSpc>
              <a:spcBef>
                <a:spcPts val="95"/>
              </a:spcBef>
              <a:tabLst>
                <a:tab pos="750570" algn="l"/>
              </a:tabLst>
            </a:pPr>
            <a:r>
              <a:rPr lang="pt-BR" sz="1250" spc="-25" dirty="0">
                <a:solidFill>
                  <a:schemeClr val="tx1"/>
                </a:solidFill>
              </a:rPr>
              <a:t>Adj</a:t>
            </a:r>
            <a:r>
              <a:rPr lang="pt-BR" sz="1250" dirty="0">
                <a:solidFill>
                  <a:schemeClr val="tx1"/>
                </a:solidFill>
              </a:rPr>
              <a:t>	</a:t>
            </a:r>
            <a:r>
              <a:rPr lang="pt-BR" sz="1250" spc="-25" dirty="0">
                <a:solidFill>
                  <a:schemeClr val="tx1"/>
                </a:solidFill>
              </a:rPr>
              <a:t>Neo </a:t>
            </a:r>
            <a:r>
              <a:rPr lang="pt-BR" sz="1250" dirty="0">
                <a:solidFill>
                  <a:schemeClr val="tx1"/>
                </a:solidFill>
              </a:rPr>
              <a:t>event/n</a:t>
            </a:r>
            <a:r>
              <a:rPr lang="pt-BR" sz="1250" spc="15" dirty="0">
                <a:solidFill>
                  <a:schemeClr val="tx1"/>
                </a:solidFill>
              </a:rPr>
              <a:t> </a:t>
            </a:r>
            <a:r>
              <a:rPr lang="pt-BR" sz="1250" spc="-10" dirty="0">
                <a:solidFill>
                  <a:schemeClr val="tx1"/>
                </a:solidFill>
              </a:rPr>
              <a:t>event/n</a:t>
            </a:r>
            <a:endParaRPr lang="pt-BR" sz="125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26396" y="1070670"/>
            <a:ext cx="9344660" cy="5291455"/>
            <a:chOff x="1295400" y="838200"/>
            <a:chExt cx="9344660" cy="5291455"/>
          </a:xfrm>
        </p:grpSpPr>
        <p:pic>
          <p:nvPicPr>
            <p:cNvPr id="3" name="object 3"/>
            <p:cNvPicPr/>
            <p:nvPr/>
          </p:nvPicPr>
          <p:blipFill>
            <a:blip r:embed="rId2" cstate="print"/>
            <a:stretch>
              <a:fillRect/>
            </a:stretch>
          </p:blipFill>
          <p:spPr>
            <a:xfrm>
              <a:off x="1295400" y="838200"/>
              <a:ext cx="9344127" cy="5291328"/>
            </a:xfrm>
            <a:prstGeom prst="rect">
              <a:avLst/>
            </a:prstGeom>
          </p:spPr>
        </p:pic>
        <p:sp>
          <p:nvSpPr>
            <p:cNvPr id="4" name="object 4"/>
            <p:cNvSpPr/>
            <p:nvPr/>
          </p:nvSpPr>
          <p:spPr>
            <a:xfrm>
              <a:off x="6630161" y="3353561"/>
              <a:ext cx="3733800" cy="262255"/>
            </a:xfrm>
            <a:custGeom>
              <a:avLst/>
              <a:gdLst/>
              <a:ahLst/>
              <a:cxnLst/>
              <a:rect l="l" t="t" r="r" b="b"/>
              <a:pathLst>
                <a:path w="3733800" h="262254">
                  <a:moveTo>
                    <a:pt x="3200400" y="262127"/>
                  </a:moveTo>
                  <a:lnTo>
                    <a:pt x="3202116" y="211109"/>
                  </a:lnTo>
                  <a:lnTo>
                    <a:pt x="3206797" y="169449"/>
                  </a:lnTo>
                  <a:lnTo>
                    <a:pt x="3213740" y="141362"/>
                  </a:lnTo>
                  <a:lnTo>
                    <a:pt x="3222244" y="131063"/>
                  </a:lnTo>
                  <a:lnTo>
                    <a:pt x="3445256" y="131063"/>
                  </a:lnTo>
                  <a:lnTo>
                    <a:pt x="3453759" y="120765"/>
                  </a:lnTo>
                  <a:lnTo>
                    <a:pt x="3460702" y="92678"/>
                  </a:lnTo>
                  <a:lnTo>
                    <a:pt x="3465383" y="51018"/>
                  </a:lnTo>
                  <a:lnTo>
                    <a:pt x="3467100" y="0"/>
                  </a:lnTo>
                  <a:lnTo>
                    <a:pt x="3468816" y="51018"/>
                  </a:lnTo>
                  <a:lnTo>
                    <a:pt x="3473497" y="92678"/>
                  </a:lnTo>
                  <a:lnTo>
                    <a:pt x="3480440" y="120765"/>
                  </a:lnTo>
                  <a:lnTo>
                    <a:pt x="3488944" y="131063"/>
                  </a:lnTo>
                  <a:lnTo>
                    <a:pt x="3711956" y="131063"/>
                  </a:lnTo>
                  <a:lnTo>
                    <a:pt x="3720459" y="141362"/>
                  </a:lnTo>
                  <a:lnTo>
                    <a:pt x="3727402" y="169449"/>
                  </a:lnTo>
                  <a:lnTo>
                    <a:pt x="3732083" y="211109"/>
                  </a:lnTo>
                  <a:lnTo>
                    <a:pt x="3733800" y="262127"/>
                  </a:lnTo>
                </a:path>
                <a:path w="3733800" h="262254">
                  <a:moveTo>
                    <a:pt x="0" y="262127"/>
                  </a:moveTo>
                  <a:lnTo>
                    <a:pt x="1716" y="211109"/>
                  </a:lnTo>
                  <a:lnTo>
                    <a:pt x="6397" y="169449"/>
                  </a:lnTo>
                  <a:lnTo>
                    <a:pt x="13340" y="141362"/>
                  </a:lnTo>
                  <a:lnTo>
                    <a:pt x="21844" y="131063"/>
                  </a:lnTo>
                  <a:lnTo>
                    <a:pt x="1578356" y="131063"/>
                  </a:lnTo>
                  <a:lnTo>
                    <a:pt x="1586859" y="120765"/>
                  </a:lnTo>
                  <a:lnTo>
                    <a:pt x="1593802" y="92678"/>
                  </a:lnTo>
                  <a:lnTo>
                    <a:pt x="1598483" y="51018"/>
                  </a:lnTo>
                  <a:lnTo>
                    <a:pt x="1600200" y="0"/>
                  </a:lnTo>
                  <a:lnTo>
                    <a:pt x="1601916" y="51018"/>
                  </a:lnTo>
                  <a:lnTo>
                    <a:pt x="1606597" y="92678"/>
                  </a:lnTo>
                  <a:lnTo>
                    <a:pt x="1613540" y="120765"/>
                  </a:lnTo>
                  <a:lnTo>
                    <a:pt x="1622044" y="131063"/>
                  </a:lnTo>
                  <a:lnTo>
                    <a:pt x="3178556" y="131063"/>
                  </a:lnTo>
                  <a:lnTo>
                    <a:pt x="3187059" y="141362"/>
                  </a:lnTo>
                  <a:lnTo>
                    <a:pt x="3194002" y="169449"/>
                  </a:lnTo>
                  <a:lnTo>
                    <a:pt x="3198683" y="211109"/>
                  </a:lnTo>
                  <a:lnTo>
                    <a:pt x="3200400" y="262127"/>
                  </a:lnTo>
                </a:path>
              </a:pathLst>
            </a:custGeom>
            <a:ln w="28575">
              <a:solidFill>
                <a:srgbClr val="FF0000"/>
              </a:solidFill>
            </a:ln>
          </p:spPr>
          <p:txBody>
            <a:bodyPr wrap="square" lIns="0" tIns="0" rIns="0" bIns="0" rtlCol="0"/>
            <a:lstStyle/>
            <a:p>
              <a:endParaRPr/>
            </a:p>
          </p:txBody>
        </p:sp>
      </p:grpSp>
      <p:sp>
        <p:nvSpPr>
          <p:cNvPr id="5" name="object 5"/>
          <p:cNvSpPr txBox="1"/>
          <p:nvPr/>
        </p:nvSpPr>
        <p:spPr>
          <a:xfrm>
            <a:off x="8502001" y="1728910"/>
            <a:ext cx="1828800" cy="1066800"/>
          </a:xfrm>
          <a:prstGeom prst="rect">
            <a:avLst/>
          </a:prstGeom>
          <a:solidFill>
            <a:srgbClr val="B9C0D9"/>
          </a:solidFill>
          <a:ln w="25400">
            <a:solidFill>
              <a:srgbClr val="616C74"/>
            </a:solidFill>
          </a:ln>
        </p:spPr>
        <p:txBody>
          <a:bodyPr vert="horz" wrap="square" lIns="0" tIns="115570" rIns="0" bIns="0" rtlCol="0">
            <a:spAutoFit/>
          </a:bodyPr>
          <a:lstStyle/>
          <a:p>
            <a:pPr marL="269875" marR="264160" indent="3175" algn="ctr">
              <a:lnSpc>
                <a:spcPct val="100000"/>
              </a:lnSpc>
              <a:spcBef>
                <a:spcPts val="910"/>
              </a:spcBef>
            </a:pPr>
            <a:r>
              <a:rPr sz="1800" dirty="0">
                <a:solidFill>
                  <a:srgbClr val="0000FF"/>
                </a:solidFill>
                <a:latin typeface="Arial"/>
                <a:cs typeface="Arial"/>
              </a:rPr>
              <a:t>Stage</a:t>
            </a:r>
            <a:r>
              <a:rPr sz="1800" spc="-15" dirty="0">
                <a:solidFill>
                  <a:srgbClr val="0000FF"/>
                </a:solidFill>
                <a:latin typeface="Arial"/>
                <a:cs typeface="Arial"/>
              </a:rPr>
              <a:t> </a:t>
            </a:r>
            <a:r>
              <a:rPr sz="1800" spc="-20" dirty="0">
                <a:solidFill>
                  <a:srgbClr val="0000FF"/>
                </a:solidFill>
                <a:latin typeface="Arial"/>
                <a:cs typeface="Arial"/>
              </a:rPr>
              <a:t>IIIB </a:t>
            </a:r>
            <a:r>
              <a:rPr sz="1800" dirty="0">
                <a:solidFill>
                  <a:srgbClr val="1E90FF"/>
                </a:solidFill>
                <a:latin typeface="Arial"/>
                <a:cs typeface="Arial"/>
              </a:rPr>
              <a:t>Stage</a:t>
            </a:r>
            <a:r>
              <a:rPr sz="1800" spc="-20" dirty="0">
                <a:solidFill>
                  <a:srgbClr val="1E90FF"/>
                </a:solidFill>
                <a:latin typeface="Arial"/>
                <a:cs typeface="Arial"/>
              </a:rPr>
              <a:t> IIIC </a:t>
            </a:r>
            <a:r>
              <a:rPr sz="1800" dirty="0">
                <a:solidFill>
                  <a:srgbClr val="00FFFF"/>
                </a:solidFill>
                <a:latin typeface="Arial"/>
                <a:cs typeface="Arial"/>
              </a:rPr>
              <a:t>Stage</a:t>
            </a:r>
            <a:r>
              <a:rPr sz="1800" spc="-15" dirty="0">
                <a:solidFill>
                  <a:srgbClr val="00FFFF"/>
                </a:solidFill>
                <a:latin typeface="Arial"/>
                <a:cs typeface="Arial"/>
              </a:rPr>
              <a:t> </a:t>
            </a:r>
            <a:r>
              <a:rPr sz="1800" spc="-20" dirty="0">
                <a:solidFill>
                  <a:srgbClr val="00FFFF"/>
                </a:solidFill>
                <a:latin typeface="Arial"/>
                <a:cs typeface="Arial"/>
              </a:rPr>
              <a:t>IIID/IV</a:t>
            </a:r>
            <a:endParaRPr sz="1800" dirty="0">
              <a:latin typeface="Arial"/>
              <a:cs typeface="Arial"/>
            </a:endParaRPr>
          </a:p>
        </p:txBody>
      </p:sp>
      <p:sp>
        <p:nvSpPr>
          <p:cNvPr id="6" name="object 6"/>
          <p:cNvSpPr txBox="1"/>
          <p:nvPr/>
        </p:nvSpPr>
        <p:spPr>
          <a:xfrm>
            <a:off x="9935852" y="3243131"/>
            <a:ext cx="354965"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FC0"/>
                </a:solidFill>
                <a:latin typeface="Arial"/>
                <a:cs typeface="Arial"/>
              </a:rPr>
              <a:t>CR</a:t>
            </a:r>
            <a:endParaRPr sz="1800">
              <a:latin typeface="Arial"/>
              <a:cs typeface="Arial"/>
            </a:endParaRPr>
          </a:p>
        </p:txBody>
      </p:sp>
      <p:sp>
        <p:nvSpPr>
          <p:cNvPr id="7" name="object 7"/>
          <p:cNvSpPr txBox="1"/>
          <p:nvPr/>
        </p:nvSpPr>
        <p:spPr>
          <a:xfrm>
            <a:off x="8091559" y="3212652"/>
            <a:ext cx="343535"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FC0"/>
                </a:solidFill>
                <a:latin typeface="Arial"/>
                <a:cs typeface="Arial"/>
              </a:rPr>
              <a:t>PR</a:t>
            </a:r>
            <a:endParaRPr sz="1800">
              <a:latin typeface="Arial"/>
              <a:cs typeface="Arial"/>
            </a:endParaRPr>
          </a:p>
        </p:txBody>
      </p:sp>
      <p:sp>
        <p:nvSpPr>
          <p:cNvPr id="8" name="object 8"/>
          <p:cNvSpPr txBox="1"/>
          <p:nvPr/>
        </p:nvSpPr>
        <p:spPr>
          <a:xfrm>
            <a:off x="2225429" y="4914728"/>
            <a:ext cx="5866130" cy="1305486"/>
          </a:xfrm>
          <a:prstGeom prst="rect">
            <a:avLst/>
          </a:prstGeom>
        </p:spPr>
        <p:txBody>
          <a:bodyPr vert="horz" wrap="square" lIns="0" tIns="12700" rIns="0" bIns="0" rtlCol="0">
            <a:spAutoFit/>
          </a:bodyPr>
          <a:lstStyle/>
          <a:p>
            <a:pPr marL="12700">
              <a:lnSpc>
                <a:spcPct val="100000"/>
              </a:lnSpc>
              <a:spcBef>
                <a:spcPts val="100"/>
              </a:spcBef>
            </a:pPr>
            <a:r>
              <a:rPr sz="1400" b="1" spc="-125" dirty="0">
                <a:solidFill>
                  <a:srgbClr val="04416B"/>
                </a:solidFill>
                <a:latin typeface="Arial"/>
                <a:cs typeface="Arial"/>
              </a:rPr>
              <a:t>Cross</a:t>
            </a:r>
            <a:r>
              <a:rPr sz="1400" b="1" spc="-25" dirty="0">
                <a:solidFill>
                  <a:srgbClr val="04416B"/>
                </a:solidFill>
                <a:latin typeface="Arial"/>
                <a:cs typeface="Arial"/>
              </a:rPr>
              <a:t> </a:t>
            </a:r>
            <a:r>
              <a:rPr sz="1400" b="1" spc="-114" dirty="0">
                <a:solidFill>
                  <a:srgbClr val="04416B"/>
                </a:solidFill>
                <a:latin typeface="Arial"/>
                <a:cs typeface="Arial"/>
              </a:rPr>
              <a:t>hatches</a:t>
            </a:r>
            <a:r>
              <a:rPr sz="1400" b="1" spc="-25" dirty="0">
                <a:solidFill>
                  <a:srgbClr val="04416B"/>
                </a:solidFill>
                <a:latin typeface="Arial"/>
                <a:cs typeface="Arial"/>
              </a:rPr>
              <a:t> </a:t>
            </a:r>
            <a:r>
              <a:rPr sz="1400" b="1" spc="-114" dirty="0">
                <a:solidFill>
                  <a:srgbClr val="04416B"/>
                </a:solidFill>
                <a:latin typeface="Arial"/>
                <a:cs typeface="Arial"/>
              </a:rPr>
              <a:t>denote</a:t>
            </a:r>
            <a:r>
              <a:rPr sz="1400" b="1" spc="-20" dirty="0">
                <a:solidFill>
                  <a:srgbClr val="04416B"/>
                </a:solidFill>
                <a:latin typeface="Arial"/>
                <a:cs typeface="Arial"/>
              </a:rPr>
              <a:t> </a:t>
            </a:r>
            <a:r>
              <a:rPr sz="1400" b="1" spc="-100" dirty="0">
                <a:solidFill>
                  <a:srgbClr val="04416B"/>
                </a:solidFill>
                <a:latin typeface="Arial"/>
                <a:cs typeface="Arial"/>
              </a:rPr>
              <a:t>participants</a:t>
            </a:r>
            <a:r>
              <a:rPr sz="1400" b="1" spc="-35" dirty="0">
                <a:solidFill>
                  <a:srgbClr val="04416B"/>
                </a:solidFill>
                <a:latin typeface="Arial"/>
                <a:cs typeface="Arial"/>
              </a:rPr>
              <a:t> </a:t>
            </a:r>
            <a:r>
              <a:rPr sz="1400" b="1" spc="-105" dirty="0">
                <a:solidFill>
                  <a:srgbClr val="04416B"/>
                </a:solidFill>
                <a:latin typeface="Arial"/>
                <a:cs typeface="Arial"/>
              </a:rPr>
              <a:t>with</a:t>
            </a:r>
            <a:r>
              <a:rPr sz="1400" b="1" spc="-20" dirty="0">
                <a:solidFill>
                  <a:srgbClr val="04416B"/>
                </a:solidFill>
                <a:latin typeface="Arial"/>
                <a:cs typeface="Arial"/>
              </a:rPr>
              <a:t> </a:t>
            </a:r>
            <a:r>
              <a:rPr sz="1400" b="1" spc="-90" dirty="0">
                <a:solidFill>
                  <a:srgbClr val="04416B"/>
                </a:solidFill>
                <a:latin typeface="Arial"/>
                <a:cs typeface="Arial"/>
              </a:rPr>
              <a:t>clinical</a:t>
            </a:r>
            <a:r>
              <a:rPr sz="1400" b="1" spc="-40" dirty="0">
                <a:solidFill>
                  <a:srgbClr val="04416B"/>
                </a:solidFill>
                <a:latin typeface="Arial"/>
                <a:cs typeface="Arial"/>
              </a:rPr>
              <a:t> </a:t>
            </a:r>
            <a:r>
              <a:rPr sz="1400" b="1" spc="-114" dirty="0">
                <a:solidFill>
                  <a:srgbClr val="04416B"/>
                </a:solidFill>
                <a:latin typeface="Arial"/>
                <a:cs typeface="Arial"/>
              </a:rPr>
              <a:t>disease</a:t>
            </a:r>
            <a:r>
              <a:rPr sz="1400" b="1" spc="-35" dirty="0">
                <a:solidFill>
                  <a:srgbClr val="04416B"/>
                </a:solidFill>
                <a:latin typeface="Arial"/>
                <a:cs typeface="Arial"/>
              </a:rPr>
              <a:t> </a:t>
            </a:r>
            <a:r>
              <a:rPr sz="1400" b="1" spc="-110" dirty="0">
                <a:solidFill>
                  <a:srgbClr val="04416B"/>
                </a:solidFill>
                <a:latin typeface="Arial"/>
                <a:cs typeface="Arial"/>
              </a:rPr>
              <a:t>progression</a:t>
            </a:r>
            <a:r>
              <a:rPr sz="1400" b="1" spc="-30" dirty="0">
                <a:solidFill>
                  <a:srgbClr val="04416B"/>
                </a:solidFill>
                <a:latin typeface="Arial"/>
                <a:cs typeface="Arial"/>
              </a:rPr>
              <a:t> </a:t>
            </a:r>
            <a:r>
              <a:rPr sz="1400" b="1" spc="-105" dirty="0">
                <a:solidFill>
                  <a:srgbClr val="04416B"/>
                </a:solidFill>
                <a:latin typeface="Arial"/>
                <a:cs typeface="Arial"/>
              </a:rPr>
              <a:t>without</a:t>
            </a:r>
            <a:r>
              <a:rPr sz="1400" b="1" spc="-20" dirty="0">
                <a:solidFill>
                  <a:srgbClr val="04416B"/>
                </a:solidFill>
                <a:latin typeface="Arial"/>
                <a:cs typeface="Arial"/>
              </a:rPr>
              <a:t> </a:t>
            </a:r>
            <a:r>
              <a:rPr sz="1400" b="1" spc="-95" dirty="0">
                <a:solidFill>
                  <a:srgbClr val="04416B"/>
                </a:solidFill>
                <a:latin typeface="Arial"/>
                <a:cs typeface="Arial"/>
              </a:rPr>
              <a:t>follow-</a:t>
            </a:r>
            <a:r>
              <a:rPr sz="1400" b="1" spc="-130" dirty="0">
                <a:solidFill>
                  <a:srgbClr val="04416B"/>
                </a:solidFill>
                <a:latin typeface="Arial"/>
                <a:cs typeface="Arial"/>
              </a:rPr>
              <a:t>up</a:t>
            </a:r>
            <a:r>
              <a:rPr sz="1400" b="1" spc="-25" dirty="0">
                <a:solidFill>
                  <a:srgbClr val="04416B"/>
                </a:solidFill>
                <a:latin typeface="Arial"/>
                <a:cs typeface="Arial"/>
              </a:rPr>
              <a:t> </a:t>
            </a:r>
            <a:r>
              <a:rPr sz="1400" b="1" spc="-50" dirty="0">
                <a:solidFill>
                  <a:srgbClr val="04416B"/>
                </a:solidFill>
                <a:latin typeface="Arial"/>
                <a:cs typeface="Arial"/>
              </a:rPr>
              <a:t>scan</a:t>
            </a:r>
            <a:endParaRPr sz="1400" b="1" dirty="0">
              <a:latin typeface="Arial"/>
              <a:cs typeface="Arial"/>
            </a:endParaRPr>
          </a:p>
          <a:p>
            <a:pPr>
              <a:lnSpc>
                <a:spcPct val="100000"/>
              </a:lnSpc>
            </a:pPr>
            <a:endParaRPr sz="1400" b="1" dirty="0">
              <a:latin typeface="Arial"/>
              <a:cs typeface="Arial"/>
            </a:endParaRPr>
          </a:p>
          <a:p>
            <a:pPr marL="12700">
              <a:lnSpc>
                <a:spcPct val="100000"/>
              </a:lnSpc>
              <a:spcBef>
                <a:spcPts val="5"/>
              </a:spcBef>
            </a:pPr>
            <a:r>
              <a:rPr sz="1400" b="1" spc="-130" dirty="0">
                <a:solidFill>
                  <a:srgbClr val="04416B"/>
                </a:solidFill>
                <a:latin typeface="Arial"/>
                <a:cs typeface="Arial"/>
              </a:rPr>
              <a:t>42</a:t>
            </a:r>
            <a:r>
              <a:rPr sz="1400" b="1" spc="-40" dirty="0">
                <a:solidFill>
                  <a:srgbClr val="04416B"/>
                </a:solidFill>
                <a:latin typeface="Arial"/>
                <a:cs typeface="Arial"/>
              </a:rPr>
              <a:t> </a:t>
            </a:r>
            <a:r>
              <a:rPr sz="1400" b="1" spc="-110" dirty="0">
                <a:solidFill>
                  <a:srgbClr val="04416B"/>
                </a:solidFill>
                <a:latin typeface="Arial"/>
                <a:cs typeface="Arial"/>
              </a:rPr>
              <a:t>participants</a:t>
            </a:r>
            <a:r>
              <a:rPr sz="1400" b="1" spc="-45" dirty="0">
                <a:solidFill>
                  <a:srgbClr val="04416B"/>
                </a:solidFill>
                <a:latin typeface="Arial"/>
                <a:cs typeface="Arial"/>
              </a:rPr>
              <a:t> </a:t>
            </a:r>
            <a:r>
              <a:rPr sz="1400" b="1" spc="-130" dirty="0">
                <a:solidFill>
                  <a:srgbClr val="04416B"/>
                </a:solidFill>
                <a:latin typeface="Arial"/>
                <a:cs typeface="Arial"/>
              </a:rPr>
              <a:t>had</a:t>
            </a:r>
            <a:r>
              <a:rPr sz="1400" b="1" spc="-35" dirty="0">
                <a:solidFill>
                  <a:srgbClr val="04416B"/>
                </a:solidFill>
                <a:latin typeface="Arial"/>
                <a:cs typeface="Arial"/>
              </a:rPr>
              <a:t> </a:t>
            </a:r>
            <a:r>
              <a:rPr sz="1400" b="1" spc="-114" dirty="0">
                <a:solidFill>
                  <a:srgbClr val="04416B"/>
                </a:solidFill>
                <a:latin typeface="Arial"/>
                <a:cs typeface="Arial"/>
              </a:rPr>
              <a:t>increase</a:t>
            </a:r>
            <a:r>
              <a:rPr sz="1400" b="1" spc="-50" dirty="0">
                <a:solidFill>
                  <a:srgbClr val="04416B"/>
                </a:solidFill>
                <a:latin typeface="Arial"/>
                <a:cs typeface="Arial"/>
              </a:rPr>
              <a:t> </a:t>
            </a:r>
            <a:r>
              <a:rPr sz="1400" b="1" spc="-105" dirty="0">
                <a:solidFill>
                  <a:srgbClr val="04416B"/>
                </a:solidFill>
                <a:latin typeface="Arial"/>
                <a:cs typeface="Arial"/>
              </a:rPr>
              <a:t>in</a:t>
            </a:r>
            <a:r>
              <a:rPr sz="1400" b="1" spc="-35" dirty="0">
                <a:solidFill>
                  <a:srgbClr val="04416B"/>
                </a:solidFill>
                <a:latin typeface="Arial"/>
                <a:cs typeface="Arial"/>
              </a:rPr>
              <a:t> </a:t>
            </a:r>
            <a:r>
              <a:rPr sz="1400" b="1" spc="-110" dirty="0">
                <a:solidFill>
                  <a:srgbClr val="04416B"/>
                </a:solidFill>
                <a:latin typeface="Arial"/>
                <a:cs typeface="Arial"/>
              </a:rPr>
              <a:t>target</a:t>
            </a:r>
            <a:r>
              <a:rPr sz="1400" b="1" spc="-35" dirty="0">
                <a:solidFill>
                  <a:srgbClr val="04416B"/>
                </a:solidFill>
                <a:latin typeface="Arial"/>
                <a:cs typeface="Arial"/>
              </a:rPr>
              <a:t> </a:t>
            </a:r>
            <a:r>
              <a:rPr sz="1400" b="1" spc="-110" dirty="0">
                <a:solidFill>
                  <a:srgbClr val="04416B"/>
                </a:solidFill>
                <a:latin typeface="Arial"/>
                <a:cs typeface="Arial"/>
              </a:rPr>
              <a:t>lesions;</a:t>
            </a:r>
            <a:r>
              <a:rPr sz="1400" b="1" spc="-50" dirty="0">
                <a:solidFill>
                  <a:srgbClr val="04416B"/>
                </a:solidFill>
                <a:latin typeface="Arial"/>
                <a:cs typeface="Arial"/>
              </a:rPr>
              <a:t> </a:t>
            </a:r>
            <a:r>
              <a:rPr sz="1400" b="1" spc="-130" dirty="0">
                <a:solidFill>
                  <a:srgbClr val="04416B"/>
                </a:solidFill>
                <a:latin typeface="Arial"/>
                <a:cs typeface="Arial"/>
              </a:rPr>
              <a:t>30</a:t>
            </a:r>
            <a:r>
              <a:rPr sz="1400" b="1" spc="-40" dirty="0">
                <a:solidFill>
                  <a:srgbClr val="04416B"/>
                </a:solidFill>
                <a:latin typeface="Arial"/>
                <a:cs typeface="Arial"/>
              </a:rPr>
              <a:t> </a:t>
            </a:r>
            <a:r>
              <a:rPr sz="1400" b="1" spc="-75" dirty="0">
                <a:solidFill>
                  <a:srgbClr val="04416B"/>
                </a:solidFill>
                <a:latin typeface="Arial"/>
                <a:cs typeface="Arial"/>
              </a:rPr>
              <a:t>still</a:t>
            </a:r>
            <a:r>
              <a:rPr sz="1400" b="1" spc="-35" dirty="0">
                <a:solidFill>
                  <a:srgbClr val="04416B"/>
                </a:solidFill>
                <a:latin typeface="Arial"/>
                <a:cs typeface="Arial"/>
              </a:rPr>
              <a:t> </a:t>
            </a:r>
            <a:r>
              <a:rPr sz="1400" b="1" spc="-110" dirty="0">
                <a:solidFill>
                  <a:srgbClr val="04416B"/>
                </a:solidFill>
                <a:latin typeface="Arial"/>
                <a:cs typeface="Arial"/>
              </a:rPr>
              <a:t>receive</a:t>
            </a:r>
            <a:r>
              <a:rPr lang="en-US" sz="1400" b="1" spc="-110" dirty="0">
                <a:solidFill>
                  <a:srgbClr val="04416B"/>
                </a:solidFill>
                <a:latin typeface="Arial"/>
                <a:cs typeface="Arial"/>
              </a:rPr>
              <a:t>d</a:t>
            </a:r>
            <a:r>
              <a:rPr sz="1400" b="1" spc="-35" dirty="0">
                <a:solidFill>
                  <a:srgbClr val="04416B"/>
                </a:solidFill>
                <a:latin typeface="Arial"/>
                <a:cs typeface="Arial"/>
              </a:rPr>
              <a:t> </a:t>
            </a:r>
            <a:r>
              <a:rPr sz="1400" b="1" spc="-10" dirty="0">
                <a:solidFill>
                  <a:srgbClr val="04416B"/>
                </a:solidFill>
                <a:latin typeface="Arial"/>
                <a:cs typeface="Arial"/>
              </a:rPr>
              <a:t>surgery</a:t>
            </a:r>
            <a:endParaRPr sz="1400" b="1" dirty="0">
              <a:latin typeface="Arial"/>
              <a:cs typeface="Arial"/>
            </a:endParaRPr>
          </a:p>
          <a:p>
            <a:pPr>
              <a:lnSpc>
                <a:spcPct val="100000"/>
              </a:lnSpc>
              <a:spcBef>
                <a:spcPts val="45"/>
              </a:spcBef>
            </a:pPr>
            <a:endParaRPr sz="1400" b="1" dirty="0">
              <a:latin typeface="Arial"/>
              <a:cs typeface="Arial"/>
            </a:endParaRPr>
          </a:p>
          <a:p>
            <a:pPr marL="12700">
              <a:lnSpc>
                <a:spcPct val="100000"/>
              </a:lnSpc>
            </a:pPr>
            <a:r>
              <a:rPr sz="1400" b="1" spc="-140" dirty="0">
                <a:solidFill>
                  <a:srgbClr val="04416B"/>
                </a:solidFill>
                <a:latin typeface="Arial"/>
                <a:cs typeface="Arial"/>
              </a:rPr>
              <a:t>One</a:t>
            </a:r>
            <a:r>
              <a:rPr sz="1400" b="1" spc="-40" dirty="0">
                <a:solidFill>
                  <a:srgbClr val="04416B"/>
                </a:solidFill>
                <a:latin typeface="Arial"/>
                <a:cs typeface="Arial"/>
              </a:rPr>
              <a:t> </a:t>
            </a:r>
            <a:r>
              <a:rPr sz="1400" b="1" spc="-110" dirty="0">
                <a:solidFill>
                  <a:srgbClr val="04416B"/>
                </a:solidFill>
                <a:latin typeface="Arial"/>
                <a:cs typeface="Arial"/>
              </a:rPr>
              <a:t>study</a:t>
            </a:r>
            <a:r>
              <a:rPr sz="1400" b="1" spc="-35" dirty="0">
                <a:solidFill>
                  <a:srgbClr val="04416B"/>
                </a:solidFill>
                <a:latin typeface="Arial"/>
                <a:cs typeface="Arial"/>
              </a:rPr>
              <a:t> </a:t>
            </a:r>
            <a:r>
              <a:rPr sz="1400" b="1" spc="-100" dirty="0">
                <a:solidFill>
                  <a:srgbClr val="04416B"/>
                </a:solidFill>
                <a:latin typeface="Arial"/>
                <a:cs typeface="Arial"/>
              </a:rPr>
              <a:t>participant</a:t>
            </a:r>
            <a:r>
              <a:rPr sz="1400" b="1" spc="-50" dirty="0">
                <a:solidFill>
                  <a:srgbClr val="04416B"/>
                </a:solidFill>
                <a:latin typeface="Arial"/>
                <a:cs typeface="Arial"/>
              </a:rPr>
              <a:t> </a:t>
            </a:r>
            <a:r>
              <a:rPr sz="1400" b="1" spc="-114" dirty="0">
                <a:solidFill>
                  <a:srgbClr val="04416B"/>
                </a:solidFill>
                <a:latin typeface="Arial"/>
                <a:cs typeface="Arial"/>
              </a:rPr>
              <a:t>achieved</a:t>
            </a:r>
            <a:r>
              <a:rPr sz="1400" b="1" spc="-50" dirty="0">
                <a:solidFill>
                  <a:srgbClr val="04416B"/>
                </a:solidFill>
                <a:latin typeface="Arial"/>
                <a:cs typeface="Arial"/>
              </a:rPr>
              <a:t> </a:t>
            </a:r>
            <a:r>
              <a:rPr sz="1400" b="1" spc="-130" dirty="0">
                <a:solidFill>
                  <a:srgbClr val="04416B"/>
                </a:solidFill>
                <a:latin typeface="Arial"/>
                <a:cs typeface="Arial"/>
              </a:rPr>
              <a:t>a</a:t>
            </a:r>
            <a:r>
              <a:rPr sz="1400" b="1" spc="-25" dirty="0">
                <a:solidFill>
                  <a:srgbClr val="04416B"/>
                </a:solidFill>
                <a:latin typeface="Arial"/>
                <a:cs typeface="Arial"/>
              </a:rPr>
              <a:t> </a:t>
            </a:r>
            <a:r>
              <a:rPr sz="1400" b="1" spc="-170" dirty="0">
                <a:solidFill>
                  <a:srgbClr val="04416B"/>
                </a:solidFill>
                <a:latin typeface="Arial"/>
                <a:cs typeface="Arial"/>
              </a:rPr>
              <a:t>CR</a:t>
            </a:r>
            <a:r>
              <a:rPr sz="1400" b="1" spc="-25" dirty="0">
                <a:solidFill>
                  <a:srgbClr val="04416B"/>
                </a:solidFill>
                <a:latin typeface="Arial"/>
                <a:cs typeface="Arial"/>
              </a:rPr>
              <a:t> </a:t>
            </a:r>
            <a:r>
              <a:rPr sz="1400" b="1" spc="-130" dirty="0">
                <a:solidFill>
                  <a:srgbClr val="04416B"/>
                </a:solidFill>
                <a:latin typeface="Arial"/>
                <a:cs typeface="Arial"/>
              </a:rPr>
              <a:t>and</a:t>
            </a:r>
            <a:r>
              <a:rPr sz="1400" b="1" spc="-25" dirty="0">
                <a:solidFill>
                  <a:srgbClr val="04416B"/>
                </a:solidFill>
                <a:latin typeface="Arial"/>
                <a:cs typeface="Arial"/>
              </a:rPr>
              <a:t> </a:t>
            </a:r>
            <a:r>
              <a:rPr sz="1400" b="1" spc="-110" dirty="0">
                <a:solidFill>
                  <a:srgbClr val="04416B"/>
                </a:solidFill>
                <a:latin typeface="Arial"/>
                <a:cs typeface="Arial"/>
              </a:rPr>
              <a:t>refused</a:t>
            </a:r>
            <a:r>
              <a:rPr sz="1400" b="1" spc="-40" dirty="0">
                <a:solidFill>
                  <a:srgbClr val="04416B"/>
                </a:solidFill>
                <a:latin typeface="Arial"/>
                <a:cs typeface="Arial"/>
              </a:rPr>
              <a:t> </a:t>
            </a:r>
            <a:r>
              <a:rPr sz="1400" b="1" spc="-10" dirty="0">
                <a:solidFill>
                  <a:srgbClr val="04416B"/>
                </a:solidFill>
                <a:latin typeface="Arial"/>
                <a:cs typeface="Arial"/>
              </a:rPr>
              <a:t>surgery</a:t>
            </a:r>
            <a:endParaRPr sz="1400" b="1" dirty="0">
              <a:latin typeface="Arial"/>
              <a:cs typeface="Arial"/>
            </a:endParaRPr>
          </a:p>
        </p:txBody>
      </p:sp>
      <p:sp>
        <p:nvSpPr>
          <p:cNvPr id="9" name="object 9"/>
          <p:cNvSpPr txBox="1">
            <a:spLocks noGrp="1"/>
          </p:cNvSpPr>
          <p:nvPr>
            <p:ph type="title"/>
          </p:nvPr>
        </p:nvSpPr>
        <p:spPr/>
        <p:txBody>
          <a:bodyPr/>
          <a:lstStyle/>
          <a:p>
            <a:r>
              <a:rPr lang="en-US" dirty="0"/>
              <a:t>Waterfall Plot: Neoadjuvant Arm</a:t>
            </a:r>
          </a:p>
        </p:txBody>
      </p:sp>
    </p:spTree>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1888</Words>
  <Application>Microsoft Macintosh PowerPoint</Application>
  <PresentationFormat>Widescreen</PresentationFormat>
  <Paragraphs>286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Noto Sans Symbols</vt:lpstr>
      <vt:lpstr>Times New Roman</vt:lpstr>
      <vt:lpstr>HemOnc-2020</vt:lpstr>
      <vt:lpstr>Neoadjuvant Versus Adjuvant Pembrolizumab for Resectable Stage III-IV Melanoma (SWOG S1801)</vt:lpstr>
      <vt:lpstr>Disclaimer</vt:lpstr>
      <vt:lpstr>Declaration of Interests</vt:lpstr>
      <vt:lpstr>S1801 Study Schema</vt:lpstr>
      <vt:lpstr>Event-Free Survival (EFS) – Primary Endpoint</vt:lpstr>
      <vt:lpstr>Disposition of Participants</vt:lpstr>
      <vt:lpstr>S1801 Primary Endpoint: Event-Free Survival</vt:lpstr>
      <vt:lpstr>EFS: Key Subgroups</vt:lpstr>
      <vt:lpstr>Waterfall Plot: Neoadjuvant Arm</vt:lpstr>
      <vt:lpstr>Description of Events</vt:lpstr>
      <vt:lpstr>PowerPoint Presentation</vt:lpstr>
      <vt:lpstr>PowerPoint Presentation</vt:lpstr>
      <vt:lpstr>Treatment-Related Adverse Events</vt:lpstr>
      <vt:lpstr>Summary</vt:lpstr>
      <vt:lpstr>Conclusion</vt:lpstr>
      <vt:lpstr>S1801 Accruing Institutions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2022-09-29T14:53:30Z</dcterms:modified>
  <cp:category/>
</cp:coreProperties>
</file>