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4"/>
  </p:notesMasterIdLst>
  <p:sldIdLst>
    <p:sldId id="287" r:id="rId2"/>
    <p:sldId id="256" r:id="rId3"/>
    <p:sldId id="283" r:id="rId4"/>
    <p:sldId id="332" r:id="rId5"/>
    <p:sldId id="330" r:id="rId6"/>
    <p:sldId id="320" r:id="rId7"/>
    <p:sldId id="331" r:id="rId8"/>
    <p:sldId id="298" r:id="rId9"/>
    <p:sldId id="301" r:id="rId10"/>
    <p:sldId id="303" r:id="rId11"/>
    <p:sldId id="329" r:id="rId12"/>
    <p:sldId id="31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5" userDrawn="1">
          <p15:clr>
            <a:srgbClr val="A4A3A4"/>
          </p15:clr>
        </p15:guide>
        <p15:guide id="4" orient="horz" pos="1117" userDrawn="1">
          <p15:clr>
            <a:srgbClr val="A4A3A4"/>
          </p15:clr>
        </p15:guide>
        <p15:guide id="5" orient="horz" pos="672" userDrawn="1">
          <p15:clr>
            <a:srgbClr val="A4A3A4"/>
          </p15:clr>
        </p15:guide>
        <p15:guide id="6" orient="horz" pos="3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3469" autoAdjust="0"/>
  </p:normalViewPr>
  <p:slideViewPr>
    <p:cSldViewPr snapToGrid="0">
      <p:cViewPr varScale="1">
        <p:scale>
          <a:sx n="98" d="100"/>
          <a:sy n="98" d="100"/>
        </p:scale>
        <p:origin x="200" y="552"/>
      </p:cViewPr>
      <p:guideLst>
        <p:guide orient="horz" pos="2160"/>
        <p:guide pos="3840"/>
        <p:guide pos="375"/>
        <p:guide orient="horz" pos="1117"/>
        <p:guide orient="horz" pos="672"/>
        <p:guide orient="horz" pos="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9/29/22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88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746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423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22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330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231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66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05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4141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7686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pic>
        <p:nvPicPr>
          <p:cNvPr id="7" name="Picture 7">
            <a:extLst>
              <a:ext uri="{FF2B5EF4-FFF2-40B4-BE49-F238E27FC236}">
                <a16:creationId xmlns:a16="http://schemas.microsoft.com/office/drawing/2014/main" id="{D592BF07-3FC1-4EB4-AE2E-69A798927D15}"/>
              </a:ext>
            </a:extLst>
          </p:cNvPr>
          <p:cNvPicPr>
            <a:picLocks noChangeAspect="1"/>
          </p:cNvPicPr>
          <p:nvPr userDrawn="1"/>
        </p:nvPicPr>
        <p:blipFill>
          <a:blip r:embed="rId2"/>
          <a:stretch>
            <a:fillRect/>
          </a:stretch>
        </p:blipFill>
        <p:spPr>
          <a:xfrm>
            <a:off x="618001" y="615519"/>
            <a:ext cx="2624471" cy="528000"/>
          </a:xfrm>
          <a:prstGeom prst="rect">
            <a:avLst/>
          </a:prstGeom>
        </p:spPr>
      </p:pic>
      <p:pic>
        <p:nvPicPr>
          <p:cNvPr id="8" name="Image 4" descr="Une image contenant texte&#10;&#10;Description générée automatiquement">
            <a:extLst>
              <a:ext uri="{FF2B5EF4-FFF2-40B4-BE49-F238E27FC236}">
                <a16:creationId xmlns:a16="http://schemas.microsoft.com/office/drawing/2014/main" id="{4EC8C176-BA7F-4561-B1F0-DBD81F54D5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93280" y="192674"/>
            <a:ext cx="4998720" cy="6665327"/>
          </a:xfrm>
          <a:prstGeom prst="rect">
            <a:avLst/>
          </a:prstGeom>
        </p:spPr>
      </p:pic>
      <p:sp>
        <p:nvSpPr>
          <p:cNvPr id="9" name="Text Placeholder 3">
            <a:extLst>
              <a:ext uri="{FF2B5EF4-FFF2-40B4-BE49-F238E27FC236}">
                <a16:creationId xmlns:a16="http://schemas.microsoft.com/office/drawing/2014/main" id="{6FD46E52-FF66-4403-A46F-CC79558F4353}"/>
              </a:ext>
            </a:extLst>
          </p:cNvPr>
          <p:cNvSpPr>
            <a:spLocks noGrp="1"/>
          </p:cNvSpPr>
          <p:nvPr>
            <p:ph type="body" sz="half" idx="2" hasCustomPrompt="1"/>
          </p:nvPr>
        </p:nvSpPr>
        <p:spPr>
          <a:xfrm>
            <a:off x="624418" y="1984889"/>
            <a:ext cx="6104332" cy="1043619"/>
          </a:xfrm>
          <a:prstGeom prst="rect">
            <a:avLst/>
          </a:prstGeom>
        </p:spPr>
        <p:txBody>
          <a:bodyPr>
            <a:normAutofit/>
          </a:bodyPr>
          <a:lstStyle>
            <a:lvl1pPr marL="0" indent="0">
              <a:spcBef>
                <a:spcPts val="0"/>
              </a:spcBef>
              <a:buNone/>
              <a:defRPr sz="4267" b="1" i="0">
                <a:solidFill>
                  <a:srgbClr val="2867A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Title of the presentation</a:t>
            </a:r>
          </a:p>
        </p:txBody>
      </p:sp>
      <p:sp>
        <p:nvSpPr>
          <p:cNvPr id="10" name="Text Placeholder 3">
            <a:extLst>
              <a:ext uri="{FF2B5EF4-FFF2-40B4-BE49-F238E27FC236}">
                <a16:creationId xmlns:a16="http://schemas.microsoft.com/office/drawing/2014/main" id="{798FF270-290D-497B-871A-6ADB099AB048}"/>
              </a:ext>
            </a:extLst>
          </p:cNvPr>
          <p:cNvSpPr>
            <a:spLocks noGrp="1"/>
          </p:cNvSpPr>
          <p:nvPr>
            <p:ph type="body" sz="half" idx="10" hasCustomPrompt="1"/>
          </p:nvPr>
        </p:nvSpPr>
        <p:spPr>
          <a:xfrm>
            <a:off x="624418" y="3028508"/>
            <a:ext cx="6104332" cy="533843"/>
          </a:xfrm>
          <a:prstGeom prst="rect">
            <a:avLst/>
          </a:prstGeom>
        </p:spPr>
        <p:txBody>
          <a:bodyPr>
            <a:normAutofit/>
          </a:bodyPr>
          <a:lstStyle>
            <a:lvl1pPr marL="0" indent="0">
              <a:spcBef>
                <a:spcPts val="0"/>
              </a:spcBef>
              <a:buNone/>
              <a:defRPr sz="2133" b="0" i="0">
                <a:solidFill>
                  <a:srgbClr val="00305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Subtitle of the presentation</a:t>
            </a:r>
          </a:p>
        </p:txBody>
      </p:sp>
      <p:sp>
        <p:nvSpPr>
          <p:cNvPr id="16" name="Text Placeholder 3">
            <a:extLst>
              <a:ext uri="{FF2B5EF4-FFF2-40B4-BE49-F238E27FC236}">
                <a16:creationId xmlns:a16="http://schemas.microsoft.com/office/drawing/2014/main" id="{5518978F-F373-430B-85CD-7F1D9672255F}"/>
              </a:ext>
            </a:extLst>
          </p:cNvPr>
          <p:cNvSpPr>
            <a:spLocks noGrp="1"/>
          </p:cNvSpPr>
          <p:nvPr>
            <p:ph type="body" sz="half" idx="11" hasCustomPrompt="1"/>
          </p:nvPr>
        </p:nvSpPr>
        <p:spPr>
          <a:xfrm>
            <a:off x="624419" y="4797990"/>
            <a:ext cx="6104331" cy="623252"/>
          </a:xfrm>
          <a:prstGeom prst="rect">
            <a:avLst/>
          </a:prstGeom>
        </p:spPr>
        <p:txBody>
          <a:bodyPr>
            <a:noAutofit/>
          </a:bodyPr>
          <a:lstStyle>
            <a:lvl1pPr marL="0" indent="0">
              <a:lnSpc>
                <a:spcPct val="100000"/>
              </a:lnSpc>
              <a:spcBef>
                <a:spcPts val="0"/>
              </a:spcBef>
              <a:buNone/>
              <a:defRPr sz="1867" b="1" i="0">
                <a:solidFill>
                  <a:srgbClr val="00305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dirty="0"/>
              <a:t>Name of the speaker</a:t>
            </a:r>
          </a:p>
          <a:p>
            <a:pPr lvl="0"/>
            <a:r>
              <a:rPr lang="en-GB" dirty="0"/>
              <a:t>Position</a:t>
            </a:r>
          </a:p>
        </p:txBody>
      </p:sp>
      <p:sp>
        <p:nvSpPr>
          <p:cNvPr id="17" name="Text Placeholder 3">
            <a:extLst>
              <a:ext uri="{FF2B5EF4-FFF2-40B4-BE49-F238E27FC236}">
                <a16:creationId xmlns:a16="http://schemas.microsoft.com/office/drawing/2014/main" id="{BDF40534-86AB-4408-9234-40E0777315E7}"/>
              </a:ext>
            </a:extLst>
          </p:cNvPr>
          <p:cNvSpPr>
            <a:spLocks noGrp="1"/>
          </p:cNvSpPr>
          <p:nvPr>
            <p:ph type="body" sz="half" idx="12" hasCustomPrompt="1"/>
          </p:nvPr>
        </p:nvSpPr>
        <p:spPr>
          <a:xfrm>
            <a:off x="624419" y="5525730"/>
            <a:ext cx="6104331" cy="623252"/>
          </a:xfrm>
          <a:prstGeom prst="rect">
            <a:avLst/>
          </a:prstGeom>
        </p:spPr>
        <p:txBody>
          <a:bodyPr>
            <a:noAutofit/>
          </a:bodyPr>
          <a:lstStyle>
            <a:lvl1pPr marL="0" indent="0">
              <a:lnSpc>
                <a:spcPct val="100000"/>
              </a:lnSpc>
              <a:spcBef>
                <a:spcPts val="0"/>
              </a:spcBef>
              <a:buNone/>
              <a:defRPr sz="1600" b="0" i="0">
                <a:solidFill>
                  <a:srgbClr val="2867AE"/>
                </a:solidFill>
                <a:latin typeface="Arial Narrow" panose="020B0604020202020204" pitchFamily="34" charset="0"/>
                <a:cs typeface="Arial Narrow"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CH" dirty="0"/>
              <a:t>City Nation, Date </a:t>
            </a:r>
            <a:endParaRPr lang="en-GB" dirty="0"/>
          </a:p>
        </p:txBody>
      </p:sp>
    </p:spTree>
    <p:extLst>
      <p:ext uri="{BB962C8B-B14F-4D97-AF65-F5344CB8AC3E}">
        <p14:creationId xmlns:p14="http://schemas.microsoft.com/office/powerpoint/2010/main" val="2034295056"/>
      </p:ext>
    </p:extLst>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de-DE" dirty="0"/>
              <a:t>Dirk Schadendorf</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1587205411"/>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emf"/><Relationship Id="rId5" Type="http://schemas.openxmlformats.org/officeDocument/2006/relationships/oleObject" Target="../embeddings/oleObject6.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285FA0-91D3-8F1A-83BD-781B5425A971}"/>
              </a:ext>
            </a:extLst>
          </p:cNvPr>
          <p:cNvSpPr>
            <a:spLocks noGrp="1"/>
          </p:cNvSpPr>
          <p:nvPr>
            <p:ph type="title"/>
          </p:nvPr>
        </p:nvSpPr>
        <p:spPr/>
        <p:txBody>
          <a:bodyPr>
            <a:noAutofit/>
          </a:bodyPr>
          <a:lstStyle/>
          <a:p>
            <a:r>
              <a:rPr lang="en-US" sz="3200" dirty="0"/>
              <a:t>The </a:t>
            </a:r>
            <a:r>
              <a:rPr lang="en-US" sz="3200" dirty="0" err="1"/>
              <a:t>IMMUNED</a:t>
            </a:r>
            <a:r>
              <a:rPr lang="en-US" sz="3200" dirty="0"/>
              <a:t> Study</a:t>
            </a:r>
            <a:br>
              <a:rPr lang="en-US" sz="3200" dirty="0"/>
            </a:br>
            <a:br>
              <a:rPr lang="en-US" sz="1050" dirty="0"/>
            </a:br>
            <a:r>
              <a:rPr lang="en-US" sz="2400" dirty="0"/>
              <a:t>Adjuvant Nivolumab Alone or in Combination with Ipilimumab Versus Placebo in Stage IV Melanoma with No Evidence of Disease (NED): Overall Survival Results of </a:t>
            </a:r>
            <a:r>
              <a:rPr lang="en-US" sz="2400" dirty="0" err="1"/>
              <a:t>IMMUNED</a:t>
            </a:r>
            <a:r>
              <a:rPr lang="en-US" sz="2400" dirty="0"/>
              <a:t>, a Randomized, Double-Blind Multi-Center Phase 2p </a:t>
            </a:r>
            <a:r>
              <a:rPr lang="en-US" sz="2400" dirty="0" err="1"/>
              <a:t>DeCOG</a:t>
            </a:r>
            <a:r>
              <a:rPr lang="en-US" sz="2400" dirty="0"/>
              <a:t> Trial</a:t>
            </a:r>
            <a:br>
              <a:rPr lang="en-US" sz="3200" dirty="0"/>
            </a:br>
            <a:endParaRPr lang="en-US" sz="3200" dirty="0"/>
          </a:p>
        </p:txBody>
      </p:sp>
      <p:sp>
        <p:nvSpPr>
          <p:cNvPr id="5" name="Text Placeholder 4">
            <a:extLst>
              <a:ext uri="{FF2B5EF4-FFF2-40B4-BE49-F238E27FC236}">
                <a16:creationId xmlns:a16="http://schemas.microsoft.com/office/drawing/2014/main" id="{966DD8D8-E3C1-4B81-8B8B-E13F21F9DBCF}"/>
              </a:ext>
            </a:extLst>
          </p:cNvPr>
          <p:cNvSpPr>
            <a:spLocks noGrp="1"/>
          </p:cNvSpPr>
          <p:nvPr>
            <p:ph type="body" idx="1"/>
          </p:nvPr>
        </p:nvSpPr>
        <p:spPr>
          <a:xfrm>
            <a:off x="609600" y="4366192"/>
            <a:ext cx="12147933" cy="1500187"/>
          </a:xfrm>
        </p:spPr>
        <p:txBody>
          <a:bodyPr>
            <a:normAutofit/>
          </a:bodyPr>
          <a:lstStyle/>
          <a:p>
            <a:r>
              <a:rPr lang="de-DE" sz="1600" b="1" dirty="0"/>
              <a:t>D. Schadendorf</a:t>
            </a:r>
            <a:r>
              <a:rPr lang="de-DE" sz="1600" b="1" baseline="30000" dirty="0"/>
              <a:t>1</a:t>
            </a:r>
            <a:r>
              <a:rPr lang="de-DE" sz="1600" dirty="0"/>
              <a:t>, J. Hassel</a:t>
            </a:r>
            <a:r>
              <a:rPr lang="de-DE" sz="1600" baseline="30000" dirty="0"/>
              <a:t>2</a:t>
            </a:r>
            <a:r>
              <a:rPr lang="de-DE" sz="1600" dirty="0"/>
              <a:t>, M. Fluck</a:t>
            </a:r>
            <a:r>
              <a:rPr lang="de-DE" sz="1600" baseline="30000" dirty="0"/>
              <a:t>3</a:t>
            </a:r>
            <a:r>
              <a:rPr lang="de-DE" sz="1600" dirty="0"/>
              <a:t>, T. Eigentler</a:t>
            </a:r>
            <a:r>
              <a:rPr lang="de-DE" sz="1600" baseline="30000" dirty="0"/>
              <a:t>4</a:t>
            </a:r>
            <a:r>
              <a:rPr lang="de-DE" sz="1600" dirty="0"/>
              <a:t>, C. Loquai</a:t>
            </a:r>
            <a:r>
              <a:rPr lang="de-DE" sz="1600" baseline="30000" dirty="0"/>
              <a:t>5</a:t>
            </a:r>
            <a:r>
              <a:rPr lang="de-DE" sz="1600" dirty="0"/>
              <a:t>, S. Haferkamp</a:t>
            </a:r>
            <a:r>
              <a:rPr lang="de-DE" sz="1600" baseline="30000" dirty="0"/>
              <a:t>6</a:t>
            </a:r>
            <a:r>
              <a:rPr lang="de-DE" sz="1600" dirty="0"/>
              <a:t>, R. Gutzmer</a:t>
            </a:r>
            <a:r>
              <a:rPr lang="de-DE" sz="1600" baseline="30000" dirty="0"/>
              <a:t>7</a:t>
            </a:r>
            <a:r>
              <a:rPr lang="de-DE" sz="1600" dirty="0"/>
              <a:t>, F.Meier</a:t>
            </a:r>
            <a:r>
              <a:rPr lang="de-DE" sz="1600" baseline="30000" dirty="0"/>
              <a:t>8</a:t>
            </a:r>
            <a:r>
              <a:rPr lang="de-DE" sz="1600" dirty="0"/>
              <a:t>, P. Mohr</a:t>
            </a:r>
            <a:r>
              <a:rPr lang="de-DE" sz="1600" baseline="30000" dirty="0"/>
              <a:t>9</a:t>
            </a:r>
            <a:r>
              <a:rPr lang="de-DE" sz="1600" dirty="0"/>
              <a:t>,</a:t>
            </a:r>
            <a:br>
              <a:rPr lang="de-DE" sz="1600" dirty="0"/>
            </a:br>
            <a:r>
              <a:rPr lang="de-DE" sz="1600" dirty="0"/>
              <a:t>A. Hauschild</a:t>
            </a:r>
            <a:r>
              <a:rPr lang="de-DE" sz="1600" baseline="30000" dirty="0"/>
              <a:t>10</a:t>
            </a:r>
            <a:r>
              <a:rPr lang="de-DE" sz="1600" dirty="0"/>
              <a:t>, C. Menzer</a:t>
            </a:r>
            <a:r>
              <a:rPr lang="de-DE" sz="1600" baseline="30000" dirty="0"/>
              <a:t>2</a:t>
            </a:r>
            <a:r>
              <a:rPr lang="de-DE" sz="1600" dirty="0"/>
              <a:t>, F. Kiecker</a:t>
            </a:r>
            <a:r>
              <a:rPr lang="de-DE" sz="1600" baseline="30000" dirty="0"/>
              <a:t>11</a:t>
            </a:r>
            <a:r>
              <a:rPr lang="de-DE" sz="1600" dirty="0"/>
              <a:t>, E. Dippel</a:t>
            </a:r>
            <a:r>
              <a:rPr lang="de-DE" sz="1600" baseline="30000" dirty="0"/>
              <a:t>12</a:t>
            </a:r>
            <a:r>
              <a:rPr lang="de-DE" sz="1600" dirty="0"/>
              <a:t>, J.-C. Simon</a:t>
            </a:r>
            <a:r>
              <a:rPr lang="de-DE" sz="1600" baseline="30000" dirty="0"/>
              <a:t>13</a:t>
            </a:r>
            <a:r>
              <a:rPr lang="de-DE" sz="1600" dirty="0"/>
              <a:t>, B. Conrad</a:t>
            </a:r>
            <a:r>
              <a:rPr lang="de-DE" sz="1600" baseline="30000" dirty="0"/>
              <a:t>3</a:t>
            </a:r>
            <a:r>
              <a:rPr lang="de-DE" sz="1600" dirty="0"/>
              <a:t>, C.Garbe</a:t>
            </a:r>
            <a:r>
              <a:rPr lang="de-DE" sz="1600" baseline="30000" dirty="0"/>
              <a:t>4</a:t>
            </a:r>
            <a:r>
              <a:rPr lang="de-DE" sz="1600" dirty="0"/>
              <a:t>, S. Körner</a:t>
            </a:r>
            <a:r>
              <a:rPr lang="de-DE" sz="1600" baseline="30000" dirty="0"/>
              <a:t>2</a:t>
            </a:r>
            <a:r>
              <a:rPr lang="de-DE" sz="1600" dirty="0"/>
              <a:t>, J.C. Becker,</a:t>
            </a:r>
            <a:r>
              <a:rPr lang="de-DE" sz="1600" baseline="30000" dirty="0"/>
              <a:t>1,14</a:t>
            </a:r>
            <a:r>
              <a:rPr lang="de-DE" sz="1600" dirty="0"/>
              <a:t>,</a:t>
            </a:r>
            <a:br>
              <a:rPr lang="de-DE" sz="1600" dirty="0"/>
            </a:br>
            <a:r>
              <a:rPr lang="de-DE" sz="1600" dirty="0"/>
              <a:t>L. Zimmer</a:t>
            </a:r>
            <a:r>
              <a:rPr lang="de-DE" sz="1600" baseline="30000" dirty="0"/>
              <a:t>1</a:t>
            </a:r>
            <a:r>
              <a:rPr lang="de-DE" sz="1600" dirty="0"/>
              <a:t>*, E. Livingstone</a:t>
            </a:r>
            <a:r>
              <a:rPr lang="de-DE" sz="1600" baseline="30000" dirty="0"/>
              <a:t>1</a:t>
            </a:r>
            <a:r>
              <a:rPr lang="de-DE" sz="1600" dirty="0"/>
              <a:t>*</a:t>
            </a:r>
          </a:p>
        </p:txBody>
      </p:sp>
      <p:sp>
        <p:nvSpPr>
          <p:cNvPr id="8" name="Text Placeholder 7">
            <a:extLst>
              <a:ext uri="{FF2B5EF4-FFF2-40B4-BE49-F238E27FC236}">
                <a16:creationId xmlns:a16="http://schemas.microsoft.com/office/drawing/2014/main" id="{8F50D884-3B12-4902-B330-530B4617FC63}"/>
              </a:ext>
            </a:extLst>
          </p:cNvPr>
          <p:cNvSpPr>
            <a:spLocks noGrp="1"/>
          </p:cNvSpPr>
          <p:nvPr>
            <p:ph type="body" sz="half" idx="4294967295"/>
          </p:nvPr>
        </p:nvSpPr>
        <p:spPr>
          <a:xfrm>
            <a:off x="609600" y="5358652"/>
            <a:ext cx="11178447" cy="885301"/>
          </a:xfrm>
        </p:spPr>
        <p:txBody>
          <a:bodyPr>
            <a:normAutofit/>
          </a:bodyPr>
          <a:lstStyle/>
          <a:p>
            <a:pPr marL="0" indent="0">
              <a:buNone/>
            </a:pP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1</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University Hospital Essen, German Cancer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Consortium</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Partner Site Essen; Essen;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2</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University Hospital Heidelberg, Heidelberg;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3</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Oncology, Fachklinik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Hornheide</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Münster;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4</a:t>
            </a:r>
            <a:r>
              <a:rPr lang="en-US"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Centre for </a:t>
            </a:r>
            <a:r>
              <a:rPr lang="en-US"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Dermatooncology</a:t>
            </a:r>
            <a:r>
              <a:rPr lang="en-US"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Department of Dermatology, University Hospital </a:t>
            </a:r>
            <a:r>
              <a:rPr lang="en-US"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Tübingen</a:t>
            </a:r>
            <a:r>
              <a:rPr lang="en-US"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en-US"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Tübingen</a:t>
            </a:r>
            <a:r>
              <a:rPr lang="en-US"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5</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University Hospital Mainz, Mainz;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6</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University Hospital Regensburg, Regensburg;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7</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Skin Cancer Center Hannover, Department of Dermatology and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Allergy</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Hannover Medical School, Hannover;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8</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University Hospital Dresden, Dresden;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9</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Buxtehude;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10</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University Hospital Schleswig-Holstein, Campus Kiel, Kiel;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11</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Venereology</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and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Allergology</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Charité – Universitätsmedizin Berlin,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corporate</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member</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of Freie Universität Berlin and Humboldt-Universität zu Berlin, Berlin;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12</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Ludwigshafen Medical Center, Ludwigshafen;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13</a:t>
            </a:r>
            <a:r>
              <a:rPr lang="en-US"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Department of Dermatology, Leipzig University Hospital Medical Center, Leipzig</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de-DE" sz="900" baseline="30000" dirty="0">
                <a:solidFill>
                  <a:srgbClr val="000000"/>
                </a:solidFill>
                <a:latin typeface="Arial Narrow" panose="020B0606020202030204" pitchFamily="34" charset="0"/>
                <a:ea typeface="Arial" panose="020B0604020202020204" pitchFamily="34" charset="0"/>
                <a:cs typeface="Arial Narrow" panose="020B0606020202030204" pitchFamily="34" charset="0"/>
              </a:rPr>
              <a:t>14</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German Cancer Research Center (DKFZ), Heidelberg; all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facilities</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are</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from</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Germany;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contributed</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equally</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to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this</a:t>
            </a:r>
            <a:r>
              <a:rPr lang="de-DE" sz="900" dirty="0">
                <a:solidFill>
                  <a:srgbClr val="000000"/>
                </a:solidFill>
                <a:latin typeface="Arial Narrow" panose="020B0606020202030204" pitchFamily="34" charset="0"/>
                <a:ea typeface="Arial" panose="020B0604020202020204" pitchFamily="34" charset="0"/>
                <a:cs typeface="Arial Narrow" panose="020B0606020202030204" pitchFamily="34" charset="0"/>
              </a:rPr>
              <a:t> </a:t>
            </a:r>
            <a:r>
              <a:rPr lang="de-DE" sz="900" dirty="0" err="1">
                <a:solidFill>
                  <a:srgbClr val="000000"/>
                </a:solidFill>
                <a:latin typeface="Arial Narrow" panose="020B0606020202030204" pitchFamily="34" charset="0"/>
                <a:ea typeface="Arial" panose="020B0604020202020204" pitchFamily="34" charset="0"/>
                <a:cs typeface="Arial Narrow" panose="020B0606020202030204" pitchFamily="34" charset="0"/>
              </a:rPr>
              <a:t>study</a:t>
            </a:r>
            <a:endParaRPr lang="de-DE"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7025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991"/>
          <p:cNvGraphicFramePr>
            <a:graphicFrameLocks noGrp="1"/>
          </p:cNvGraphicFramePr>
          <p:nvPr>
            <p:extLst>
              <p:ext uri="{D42A27DB-BD31-4B8C-83A1-F6EECF244321}">
                <p14:modId xmlns:p14="http://schemas.microsoft.com/office/powerpoint/2010/main" val="262989054"/>
              </p:ext>
            </p:extLst>
          </p:nvPr>
        </p:nvGraphicFramePr>
        <p:xfrm>
          <a:off x="3477514" y="1489217"/>
          <a:ext cx="5234563" cy="1069842"/>
        </p:xfrm>
        <a:graphic>
          <a:graphicData uri="http://schemas.openxmlformats.org/drawingml/2006/table">
            <a:tbl>
              <a:tblPr firstRow="1">
                <a:tableStyleId>{B301B821-A1FF-4177-AEE7-76D212191A09}</a:tableStyleId>
              </a:tblPr>
              <a:tblGrid>
                <a:gridCol w="1728000">
                  <a:extLst>
                    <a:ext uri="{9D8B030D-6E8A-4147-A177-3AD203B41FA5}">
                      <a16:colId xmlns:a16="http://schemas.microsoft.com/office/drawing/2014/main" val="20000"/>
                    </a:ext>
                  </a:extLst>
                </a:gridCol>
                <a:gridCol w="1163380">
                  <a:extLst>
                    <a:ext uri="{9D8B030D-6E8A-4147-A177-3AD203B41FA5}">
                      <a16:colId xmlns:a16="http://schemas.microsoft.com/office/drawing/2014/main" val="20002"/>
                    </a:ext>
                  </a:extLst>
                </a:gridCol>
                <a:gridCol w="1163380">
                  <a:extLst>
                    <a:ext uri="{9D8B030D-6E8A-4147-A177-3AD203B41FA5}">
                      <a16:colId xmlns:a16="http://schemas.microsoft.com/office/drawing/2014/main" val="971389273"/>
                    </a:ext>
                  </a:extLst>
                </a:gridCol>
                <a:gridCol w="1179803">
                  <a:extLst>
                    <a:ext uri="{9D8B030D-6E8A-4147-A177-3AD203B41FA5}">
                      <a16:colId xmlns:a16="http://schemas.microsoft.com/office/drawing/2014/main" val="20003"/>
                    </a:ext>
                  </a:extLst>
                </a:gridCol>
              </a:tblGrid>
              <a:tr h="270660">
                <a:tc>
                  <a:txBody>
                    <a:bodyPr/>
                    <a:lstStyle/>
                    <a:p>
                      <a:pPr algn="ctr">
                        <a:lnSpc>
                          <a:spcPct val="85000"/>
                        </a:lnSpc>
                      </a:pPr>
                      <a:endParaRPr lang="en-GB" sz="900" b="1" dirty="0">
                        <a:solidFill>
                          <a:srgbClr val="FF0000"/>
                        </a:solidFill>
                        <a:latin typeface="Arial" panose="020B0604020202020204" pitchFamily="34" charset="0"/>
                        <a:cs typeface="Arial" panose="020B0604020202020204" pitchFamily="34" charset="0"/>
                      </a:endParaRPr>
                    </a:p>
                  </a:txBody>
                  <a:tcPr marL="60960" marR="60960" marT="60960" marB="6096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900" dirty="0">
                          <a:solidFill>
                            <a:schemeClr val="bg1"/>
                          </a:solidFill>
                          <a:latin typeface="Arial" panose="020B0604020202020204" pitchFamily="34" charset="0"/>
                          <a:cs typeface="Arial" panose="020B0604020202020204" pitchFamily="34" charset="0"/>
                        </a:rPr>
                        <a:t>NIVO+IPI (n = 56)</a:t>
                      </a:r>
                      <a:endParaRPr lang="en-GB" sz="900" b="1" dirty="0">
                        <a:solidFill>
                          <a:schemeClr val="bg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900" dirty="0">
                          <a:solidFill>
                            <a:schemeClr val="bg1"/>
                          </a:solidFill>
                          <a:latin typeface="Arial" panose="020B0604020202020204" pitchFamily="34" charset="0"/>
                          <a:cs typeface="Arial" panose="020B0604020202020204" pitchFamily="34" charset="0"/>
                        </a:rPr>
                        <a:t>NIVO</a:t>
                      </a:r>
                      <a:r>
                        <a:rPr lang="en-GB" sz="900" baseline="0" dirty="0">
                          <a:solidFill>
                            <a:schemeClr val="bg1"/>
                          </a:solidFill>
                          <a:latin typeface="Arial" panose="020B0604020202020204" pitchFamily="34" charset="0"/>
                          <a:cs typeface="Arial" panose="020B0604020202020204" pitchFamily="34" charset="0"/>
                        </a:rPr>
                        <a:t> </a:t>
                      </a:r>
                      <a:r>
                        <a:rPr lang="en-GB" sz="900" dirty="0">
                          <a:solidFill>
                            <a:schemeClr val="bg1"/>
                          </a:solidFill>
                          <a:latin typeface="Arial" panose="020B0604020202020204" pitchFamily="34" charset="0"/>
                          <a:cs typeface="Arial" panose="020B0604020202020204" pitchFamily="34" charset="0"/>
                        </a:rPr>
                        <a:t>(n = 59)</a:t>
                      </a:r>
                      <a:endParaRPr lang="en-GB" sz="900" b="1" dirty="0">
                        <a:solidFill>
                          <a:schemeClr val="bg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a:txBody>
                    <a:bodyPr/>
                    <a:lstStyle/>
                    <a:p>
                      <a:pPr marL="0" indent="0" algn="ctr">
                        <a:lnSpc>
                          <a:spcPct val="90000"/>
                        </a:lnSpc>
                        <a:spcBef>
                          <a:spcPts val="0"/>
                        </a:spcBef>
                        <a:spcAft>
                          <a:spcPts val="200"/>
                        </a:spcAft>
                        <a:tabLst/>
                      </a:pPr>
                      <a:r>
                        <a:rPr lang="en-GB" sz="900" dirty="0">
                          <a:solidFill>
                            <a:schemeClr val="bg1"/>
                          </a:solidFill>
                          <a:latin typeface="Arial" panose="020B0604020202020204" pitchFamily="34" charset="0"/>
                          <a:cs typeface="Arial" panose="020B0604020202020204" pitchFamily="34" charset="0"/>
                        </a:rPr>
                        <a:t>Placebo (n = 52)</a:t>
                      </a:r>
                      <a:endParaRPr lang="en-GB" sz="900" b="1" dirty="0">
                        <a:solidFill>
                          <a:schemeClr val="bg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extLst>
                  <a:ext uri="{0D108BD9-81ED-4DB2-BD59-A6C34878D82A}">
                    <a16:rowId xmlns:a16="http://schemas.microsoft.com/office/drawing/2014/main" val="10000"/>
                  </a:ext>
                </a:extLst>
              </a:tr>
              <a:tr h="243838">
                <a:tc>
                  <a:txBody>
                    <a:bodyPr/>
                    <a:lstStyle/>
                    <a:p>
                      <a:pPr marL="0" indent="0">
                        <a:lnSpc>
                          <a:spcPct val="90000"/>
                        </a:lnSpc>
                        <a:spcBef>
                          <a:spcPts val="0"/>
                        </a:spcBef>
                        <a:spcAft>
                          <a:spcPts val="200"/>
                        </a:spcAft>
                        <a:tabLst/>
                      </a:pPr>
                      <a:r>
                        <a:rPr lang="en-GB" sz="900" b="1" dirty="0">
                          <a:latin typeface="Arial" panose="020B0604020202020204" pitchFamily="34" charset="0"/>
                          <a:cs typeface="Arial" panose="020B0604020202020204" pitchFamily="34" charset="0"/>
                        </a:rPr>
                        <a:t>Median OS,</a:t>
                      </a:r>
                      <a:r>
                        <a:rPr lang="en-GB" sz="900" b="1" baseline="0" dirty="0">
                          <a:latin typeface="Arial" panose="020B0604020202020204" pitchFamily="34" charset="0"/>
                          <a:cs typeface="Arial" panose="020B0604020202020204" pitchFamily="34" charset="0"/>
                        </a:rPr>
                        <a:t> </a:t>
                      </a:r>
                      <a:r>
                        <a:rPr lang="en-GB" sz="900" b="1" baseline="0" dirty="0" err="1">
                          <a:latin typeface="Arial" panose="020B0604020202020204" pitchFamily="34" charset="0"/>
                          <a:cs typeface="Arial" panose="020B0604020202020204" pitchFamily="34" charset="0"/>
                        </a:rPr>
                        <a:t>mo</a:t>
                      </a:r>
                      <a:r>
                        <a:rPr lang="en-GB" sz="900" b="1" baseline="0" dirty="0">
                          <a:latin typeface="Arial" panose="020B0604020202020204" pitchFamily="34" charset="0"/>
                          <a:cs typeface="Arial" panose="020B0604020202020204" pitchFamily="34" charset="0"/>
                        </a:rPr>
                        <a:t> (95% CI)</a:t>
                      </a:r>
                      <a:endParaRPr lang="en-GB" sz="9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335"/>
                        </a:spcBef>
                        <a:spcAft>
                          <a:spcPts val="335"/>
                        </a:spcAft>
                      </a:pPr>
                      <a:r>
                        <a:rPr lang="de-DE" sz="900" b="1" dirty="0">
                          <a:effectLst/>
                          <a:latin typeface="Arial" panose="020B0604020202020204" pitchFamily="34" charset="0"/>
                          <a:cs typeface="Arial" panose="020B0604020202020204" pitchFamily="34" charset="0"/>
                        </a:rPr>
                        <a:t>NR</a:t>
                      </a:r>
                      <a:r>
                        <a:rPr lang="de-DE" sz="900" b="1" baseline="30000" dirty="0">
                          <a:effectLst/>
                          <a:latin typeface="Arial" panose="020B0604020202020204" pitchFamily="34" charset="0"/>
                          <a:cs typeface="Arial" panose="020B0604020202020204" pitchFamily="34" charset="0"/>
                        </a:rPr>
                        <a:t>1</a:t>
                      </a:r>
                      <a:endParaRPr lang="de-DE" sz="9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900" b="1" dirty="0">
                          <a:effectLst/>
                          <a:latin typeface="Arial" panose="020B0604020202020204" pitchFamily="34" charset="0"/>
                          <a:cs typeface="Arial" panose="020B0604020202020204" pitchFamily="34" charset="0"/>
                        </a:rPr>
                        <a:t>NR</a:t>
                      </a:r>
                      <a:r>
                        <a:rPr lang="de-DE" sz="900" b="1" baseline="30000" dirty="0">
                          <a:effectLst/>
                          <a:latin typeface="Arial" panose="020B0604020202020204" pitchFamily="34" charset="0"/>
                          <a:cs typeface="Arial" panose="020B0604020202020204" pitchFamily="34" charset="0"/>
                        </a:rPr>
                        <a:t>1</a:t>
                      </a:r>
                      <a:endParaRPr lang="de-DE" sz="9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900" b="1" dirty="0">
                          <a:effectLst/>
                          <a:latin typeface="Arial" panose="020B0604020202020204" pitchFamily="34" charset="0"/>
                          <a:cs typeface="Arial" panose="020B0604020202020204" pitchFamily="34" charset="0"/>
                        </a:rPr>
                        <a:t>NR</a:t>
                      </a:r>
                      <a:r>
                        <a:rPr lang="de-DE" sz="900" b="1" baseline="30000" dirty="0">
                          <a:effectLst/>
                          <a:latin typeface="Arial" panose="020B0604020202020204" pitchFamily="34" charset="0"/>
                          <a:cs typeface="Arial" panose="020B0604020202020204" pitchFamily="34" charset="0"/>
                        </a:rPr>
                        <a:t>1 </a:t>
                      </a:r>
                      <a:r>
                        <a:rPr lang="de-DE" sz="900" b="1" baseline="0" dirty="0">
                          <a:effectLst/>
                          <a:latin typeface="Arial" panose="020B0604020202020204" pitchFamily="34" charset="0"/>
                          <a:cs typeface="Arial" panose="020B0604020202020204" pitchFamily="34" charset="0"/>
                        </a:rPr>
                        <a:t>(38.59,NR)</a:t>
                      </a:r>
                      <a:endParaRPr lang="de-DE" sz="900" b="1" baseline="0"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3838">
                <a:tc>
                  <a:txBody>
                    <a:bodyPr/>
                    <a:lstStyle/>
                    <a:p>
                      <a:pPr>
                        <a:lnSpc>
                          <a:spcPct val="115000"/>
                        </a:lnSpc>
                        <a:spcBef>
                          <a:spcPts val="335"/>
                        </a:spcBef>
                        <a:spcAft>
                          <a:spcPts val="335"/>
                        </a:spcAft>
                      </a:pPr>
                      <a:r>
                        <a:rPr lang="de-DE" sz="900" b="1" dirty="0">
                          <a:effectLst/>
                          <a:latin typeface="Arial" panose="020B0604020202020204" pitchFamily="34" charset="0"/>
                          <a:cs typeface="Arial" panose="020B0604020202020204" pitchFamily="34" charset="0"/>
                        </a:rPr>
                        <a:t>HR (95% CI) </a:t>
                      </a:r>
                      <a:r>
                        <a:rPr lang="de-DE" sz="900" b="1" dirty="0" err="1">
                          <a:effectLst/>
                          <a:latin typeface="Arial" panose="020B0604020202020204" pitchFamily="34" charset="0"/>
                          <a:cs typeface="Arial" panose="020B0604020202020204" pitchFamily="34" charset="0"/>
                        </a:rPr>
                        <a:t>vs</a:t>
                      </a:r>
                      <a:r>
                        <a:rPr lang="de-DE" sz="900" b="1" dirty="0">
                          <a:effectLst/>
                          <a:latin typeface="Arial" panose="020B0604020202020204" pitchFamily="34" charset="0"/>
                          <a:cs typeface="Arial" panose="020B0604020202020204" pitchFamily="34" charset="0"/>
                        </a:rPr>
                        <a:t> </a:t>
                      </a:r>
                      <a:r>
                        <a:rPr lang="de-DE" sz="900" b="1" dirty="0" err="1">
                          <a:effectLst/>
                          <a:latin typeface="Arial" panose="020B0604020202020204" pitchFamily="34" charset="0"/>
                          <a:cs typeface="Arial" panose="020B0604020202020204" pitchFamily="34" charset="0"/>
                        </a:rPr>
                        <a:t>placebo</a:t>
                      </a:r>
                      <a:endParaRPr lang="de-DE" sz="9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de-DE" sz="900" b="1" dirty="0">
                          <a:effectLst/>
                          <a:latin typeface="Arial" panose="020B0604020202020204" pitchFamily="34" charset="0"/>
                          <a:cs typeface="Arial" panose="020B0604020202020204" pitchFamily="34" charset="0"/>
                        </a:rPr>
                        <a:t>0.41 (0.17, 0.99)</a:t>
                      </a:r>
                      <a:endParaRPr lang="de-DE" sz="9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900" b="1" dirty="0">
                          <a:effectLst/>
                          <a:latin typeface="Arial" panose="020B0604020202020204" pitchFamily="34" charset="0"/>
                          <a:cs typeface="Arial" panose="020B0604020202020204" pitchFamily="34" charset="0"/>
                        </a:rPr>
                        <a:t>0.75 (0.36, 1.56)*</a:t>
                      </a:r>
                      <a:endParaRPr lang="de-DE" sz="9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effectLst/>
                          <a:latin typeface="Arial" panose="020B0604020202020204" pitchFamily="34" charset="0"/>
                          <a:cs typeface="Arial" panose="020B0604020202020204" pitchFamily="34" charset="0"/>
                        </a:rPr>
                        <a:t>-</a:t>
                      </a:r>
                      <a:endParaRPr lang="en-US" sz="900" b="1"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3838">
                <a:tc>
                  <a:txBody>
                    <a:bodyPr/>
                    <a:lstStyle/>
                    <a:p>
                      <a:pPr>
                        <a:lnSpc>
                          <a:spcPct val="115000"/>
                        </a:lnSpc>
                        <a:spcBef>
                          <a:spcPts val="335"/>
                        </a:spcBef>
                        <a:spcAft>
                          <a:spcPts val="335"/>
                        </a:spcAft>
                      </a:pPr>
                      <a:r>
                        <a:rPr lang="de-DE" sz="900" b="1" dirty="0">
                          <a:effectLst/>
                          <a:latin typeface="Arial" panose="020B0604020202020204" pitchFamily="34" charset="0"/>
                          <a:cs typeface="Arial" panose="020B0604020202020204" pitchFamily="34" charset="0"/>
                        </a:rPr>
                        <a:t>HR (95% CI) </a:t>
                      </a:r>
                      <a:r>
                        <a:rPr lang="de-DE" sz="900" b="1" dirty="0" err="1">
                          <a:effectLst/>
                          <a:latin typeface="Arial" panose="020B0604020202020204" pitchFamily="34" charset="0"/>
                          <a:cs typeface="Arial" panose="020B0604020202020204" pitchFamily="34" charset="0"/>
                        </a:rPr>
                        <a:t>vs</a:t>
                      </a:r>
                      <a:r>
                        <a:rPr lang="de-DE" sz="900" b="1" dirty="0">
                          <a:effectLst/>
                          <a:latin typeface="Arial" panose="020B0604020202020204" pitchFamily="34" charset="0"/>
                          <a:cs typeface="Arial" panose="020B0604020202020204" pitchFamily="34" charset="0"/>
                        </a:rPr>
                        <a:t> NIVO</a:t>
                      </a:r>
                      <a:endParaRPr lang="de-DE" sz="9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900" b="1" dirty="0">
                          <a:effectLst/>
                          <a:latin typeface="Arial" panose="020B0604020202020204" pitchFamily="34" charset="0"/>
                          <a:cs typeface="Arial" panose="020B0604020202020204" pitchFamily="34" charset="0"/>
                        </a:rPr>
                        <a:t>0.55 (0.22, 1.38)</a:t>
                      </a:r>
                      <a:endParaRPr lang="de-DE" sz="9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1" dirty="0">
                          <a:effectLst/>
                          <a:latin typeface="Arial" panose="020B0604020202020204" pitchFamily="34" charset="0"/>
                          <a:cs typeface="Arial" panose="020B0604020202020204" pitchFamily="34" charset="0"/>
                        </a:rPr>
                        <a:t>-</a:t>
                      </a:r>
                      <a:endParaRPr lang="en-US" sz="900" b="1"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b="1" dirty="0">
                          <a:effectLst/>
                          <a:latin typeface="Arial" panose="020B0604020202020204" pitchFamily="34" charset="0"/>
                          <a:cs typeface="Arial" panose="020B0604020202020204" pitchFamily="34" charset="0"/>
                        </a:rPr>
                        <a:t>-</a:t>
                      </a:r>
                      <a:endParaRPr lang="en-US" sz="900" b="1"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11" name="Group 10">
            <a:extLst>
              <a:ext uri="{FF2B5EF4-FFF2-40B4-BE49-F238E27FC236}">
                <a16:creationId xmlns:a16="http://schemas.microsoft.com/office/drawing/2014/main" id="{B33DE3CF-404F-B40A-FE80-D39370307651}"/>
              </a:ext>
            </a:extLst>
          </p:cNvPr>
          <p:cNvGrpSpPr/>
          <p:nvPr/>
        </p:nvGrpSpPr>
        <p:grpSpPr>
          <a:xfrm>
            <a:off x="1820917" y="2651437"/>
            <a:ext cx="9284085" cy="4007058"/>
            <a:chOff x="1413294" y="1672702"/>
            <a:chExt cx="10187581" cy="4397011"/>
          </a:xfrm>
        </p:grpSpPr>
        <p:graphicFrame>
          <p:nvGraphicFramePr>
            <p:cNvPr id="63" name="Objekt 62">
              <a:extLst>
                <a:ext uri="{FF2B5EF4-FFF2-40B4-BE49-F238E27FC236}">
                  <a16:creationId xmlns:a16="http://schemas.microsoft.com/office/drawing/2014/main" id="{843B69C7-3792-BC85-CEEF-E8CFA649AED7}"/>
                </a:ext>
              </a:extLst>
            </p:cNvPr>
            <p:cNvGraphicFramePr>
              <a:graphicFrameLocks noChangeAspect="1"/>
            </p:cNvGraphicFramePr>
            <p:nvPr>
              <p:extLst>
                <p:ext uri="{D42A27DB-BD31-4B8C-83A1-F6EECF244321}">
                  <p14:modId xmlns:p14="http://schemas.microsoft.com/office/powerpoint/2010/main" val="3771806624"/>
                </p:ext>
              </p:extLst>
            </p:nvPr>
          </p:nvGraphicFramePr>
          <p:xfrm>
            <a:off x="2197608" y="1892115"/>
            <a:ext cx="7996419" cy="3600000"/>
          </p:xfrm>
          <a:graphic>
            <a:graphicData uri="http://schemas.openxmlformats.org/presentationml/2006/ole">
              <mc:AlternateContent xmlns:mc="http://schemas.openxmlformats.org/markup-compatibility/2006">
                <mc:Choice xmlns:v="urn:schemas-microsoft-com:vml" Requires="v">
                  <p:oleObj name="Prism 7" r:id="rId3" imgW="8272317" imgH="3724713" progId="Prism7.Document">
                    <p:embed/>
                  </p:oleObj>
                </mc:Choice>
                <mc:Fallback>
                  <p:oleObj name="Prism 7" r:id="rId3" imgW="8272317" imgH="3724713" progId="Prism7.Document">
                    <p:embed/>
                    <p:pic>
                      <p:nvPicPr>
                        <p:cNvPr id="63" name="Objekt 62">
                          <a:extLst>
                            <a:ext uri="{FF2B5EF4-FFF2-40B4-BE49-F238E27FC236}">
                              <a16:creationId xmlns:a16="http://schemas.microsoft.com/office/drawing/2014/main" id="{843B69C7-3792-BC85-CEEF-E8CFA649AED7}"/>
                            </a:ext>
                          </a:extLst>
                        </p:cNvPr>
                        <p:cNvPicPr/>
                        <p:nvPr/>
                      </p:nvPicPr>
                      <p:blipFill>
                        <a:blip r:embed="rId4"/>
                        <a:stretch>
                          <a:fillRect/>
                        </a:stretch>
                      </p:blipFill>
                      <p:spPr>
                        <a:xfrm>
                          <a:off x="2197608" y="1892115"/>
                          <a:ext cx="7996419" cy="3600000"/>
                        </a:xfrm>
                        <a:prstGeom prst="rect">
                          <a:avLst/>
                        </a:prstGeom>
                      </p:spPr>
                    </p:pic>
                  </p:oleObj>
                </mc:Fallback>
              </mc:AlternateContent>
            </a:graphicData>
          </a:graphic>
        </p:graphicFrame>
        <p:sp>
          <p:nvSpPr>
            <p:cNvPr id="45" name="TextBox 994"/>
            <p:cNvSpPr txBox="1"/>
            <p:nvPr/>
          </p:nvSpPr>
          <p:spPr>
            <a:xfrm>
              <a:off x="5128487" y="2768193"/>
              <a:ext cx="402336" cy="307776"/>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82%</a:t>
              </a:r>
            </a:p>
          </p:txBody>
        </p:sp>
        <p:sp>
          <p:nvSpPr>
            <p:cNvPr id="46" name="TextBox 995"/>
            <p:cNvSpPr txBox="1"/>
            <p:nvPr/>
          </p:nvSpPr>
          <p:spPr>
            <a:xfrm>
              <a:off x="5162049" y="1898051"/>
              <a:ext cx="402336" cy="307776"/>
            </a:xfrm>
            <a:prstGeom prst="rect">
              <a:avLst/>
            </a:prstGeom>
            <a:noFill/>
          </p:spPr>
          <p:txBody>
            <a:bodyPr wrap="square" lIns="0" rIns="0" rtlCol="0" anchor="ctr" anchorCtr="0">
              <a:noAutofit/>
            </a:bodyPr>
            <a:lstStyle/>
            <a:p>
              <a:pPr algn="r"/>
              <a:r>
                <a:rPr lang="en-US" sz="1333" b="1" dirty="0">
                  <a:solidFill>
                    <a:srgbClr val="006DA8"/>
                  </a:solidFill>
                  <a:latin typeface="Arial" panose="020B0604020202020204" pitchFamily="34" charset="0"/>
                  <a:cs typeface="Arial" panose="020B0604020202020204" pitchFamily="34" charset="0"/>
                </a:rPr>
                <a:t>91%</a:t>
              </a:r>
            </a:p>
          </p:txBody>
        </p:sp>
        <p:sp>
          <p:nvSpPr>
            <p:cNvPr id="47" name="TextBox 996"/>
            <p:cNvSpPr txBox="1"/>
            <p:nvPr/>
          </p:nvSpPr>
          <p:spPr>
            <a:xfrm>
              <a:off x="5171423" y="2101200"/>
              <a:ext cx="402336" cy="307776"/>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87%</a:t>
              </a:r>
            </a:p>
          </p:txBody>
        </p:sp>
        <p:sp>
          <p:nvSpPr>
            <p:cNvPr id="48" name="TextBox 997"/>
            <p:cNvSpPr txBox="1"/>
            <p:nvPr/>
          </p:nvSpPr>
          <p:spPr>
            <a:xfrm>
              <a:off x="7445391" y="2849768"/>
              <a:ext cx="402336" cy="307776"/>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73%</a:t>
              </a:r>
            </a:p>
          </p:txBody>
        </p:sp>
        <p:sp>
          <p:nvSpPr>
            <p:cNvPr id="49" name="TextBox 998"/>
            <p:cNvSpPr txBox="1"/>
            <p:nvPr/>
          </p:nvSpPr>
          <p:spPr>
            <a:xfrm>
              <a:off x="7457080" y="2163763"/>
              <a:ext cx="402336" cy="307776"/>
            </a:xfrm>
            <a:prstGeom prst="rect">
              <a:avLst/>
            </a:prstGeom>
            <a:noFill/>
          </p:spPr>
          <p:txBody>
            <a:bodyPr wrap="square" lIns="0" rIns="0" rtlCol="0" anchor="ctr" anchorCtr="0">
              <a:noAutofit/>
            </a:bodyPr>
            <a:lstStyle/>
            <a:p>
              <a:pPr algn="r"/>
              <a:r>
                <a:rPr lang="en-US" sz="1333" b="1" dirty="0">
                  <a:solidFill>
                    <a:srgbClr val="006DA8"/>
                  </a:solidFill>
                  <a:latin typeface="Arial" panose="020B0604020202020204" pitchFamily="34" charset="0"/>
                  <a:cs typeface="Arial" panose="020B0604020202020204" pitchFamily="34" charset="0"/>
                </a:rPr>
                <a:t>84%</a:t>
              </a:r>
            </a:p>
          </p:txBody>
        </p:sp>
        <p:sp>
          <p:nvSpPr>
            <p:cNvPr id="50" name="TextBox 999"/>
            <p:cNvSpPr txBox="1"/>
            <p:nvPr/>
          </p:nvSpPr>
          <p:spPr>
            <a:xfrm>
              <a:off x="7445391" y="3223069"/>
              <a:ext cx="402336" cy="307776"/>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63%</a:t>
              </a:r>
            </a:p>
          </p:txBody>
        </p:sp>
        <p:sp>
          <p:nvSpPr>
            <p:cNvPr id="52" name="TextBox 994"/>
            <p:cNvSpPr txBox="1"/>
            <p:nvPr/>
          </p:nvSpPr>
          <p:spPr>
            <a:xfrm>
              <a:off x="3967480" y="2471539"/>
              <a:ext cx="402336" cy="307776"/>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92%</a:t>
              </a:r>
            </a:p>
          </p:txBody>
        </p:sp>
        <p:sp>
          <p:nvSpPr>
            <p:cNvPr id="53" name="TextBox 995"/>
            <p:cNvSpPr txBox="1"/>
            <p:nvPr/>
          </p:nvSpPr>
          <p:spPr>
            <a:xfrm>
              <a:off x="3948368" y="1672702"/>
              <a:ext cx="402336" cy="352204"/>
            </a:xfrm>
            <a:prstGeom prst="rect">
              <a:avLst/>
            </a:prstGeom>
            <a:noFill/>
          </p:spPr>
          <p:txBody>
            <a:bodyPr wrap="square" lIns="0" rIns="0" rtlCol="0" anchor="ctr" anchorCtr="0">
              <a:noAutofit/>
            </a:bodyPr>
            <a:lstStyle/>
            <a:p>
              <a:pPr algn="r"/>
              <a:r>
                <a:rPr lang="en-US" sz="1333" b="1" dirty="0">
                  <a:solidFill>
                    <a:srgbClr val="006DA8"/>
                  </a:solidFill>
                  <a:latin typeface="Arial" panose="020B0604020202020204" pitchFamily="34" charset="0"/>
                  <a:cs typeface="Arial" panose="020B0604020202020204" pitchFamily="34" charset="0"/>
                </a:rPr>
                <a:t>96%</a:t>
              </a:r>
            </a:p>
          </p:txBody>
        </p:sp>
        <p:sp>
          <p:nvSpPr>
            <p:cNvPr id="54" name="TextBox 996"/>
            <p:cNvSpPr txBox="1"/>
            <p:nvPr/>
          </p:nvSpPr>
          <p:spPr>
            <a:xfrm>
              <a:off x="3967480" y="1913533"/>
              <a:ext cx="402336" cy="307776"/>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94%</a:t>
              </a:r>
            </a:p>
          </p:txBody>
        </p:sp>
        <p:sp>
          <p:nvSpPr>
            <p:cNvPr id="59" name="TextBox 994"/>
            <p:cNvSpPr txBox="1"/>
            <p:nvPr/>
          </p:nvSpPr>
          <p:spPr>
            <a:xfrm>
              <a:off x="6515768" y="2802611"/>
              <a:ext cx="402336" cy="307776"/>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75%</a:t>
              </a:r>
            </a:p>
          </p:txBody>
        </p:sp>
        <p:sp>
          <p:nvSpPr>
            <p:cNvPr id="60" name="TextBox 995"/>
            <p:cNvSpPr txBox="1"/>
            <p:nvPr/>
          </p:nvSpPr>
          <p:spPr>
            <a:xfrm>
              <a:off x="6290036" y="2163763"/>
              <a:ext cx="402336" cy="307776"/>
            </a:xfrm>
            <a:prstGeom prst="rect">
              <a:avLst/>
            </a:prstGeom>
            <a:noFill/>
          </p:spPr>
          <p:txBody>
            <a:bodyPr wrap="square" lIns="0" rIns="0" rtlCol="0" anchor="ctr" anchorCtr="0">
              <a:noAutofit/>
            </a:bodyPr>
            <a:lstStyle/>
            <a:p>
              <a:pPr algn="r"/>
              <a:r>
                <a:rPr lang="en-US" sz="1333" b="1" dirty="0">
                  <a:solidFill>
                    <a:srgbClr val="0065A4"/>
                  </a:solidFill>
                  <a:latin typeface="Arial" panose="020B0604020202020204" pitchFamily="34" charset="0"/>
                  <a:cs typeface="Arial" panose="020B0604020202020204" pitchFamily="34" charset="0"/>
                </a:rPr>
                <a:t>84%</a:t>
              </a:r>
            </a:p>
          </p:txBody>
        </p:sp>
        <p:sp>
          <p:nvSpPr>
            <p:cNvPr id="61" name="TextBox 996"/>
            <p:cNvSpPr txBox="1"/>
            <p:nvPr/>
          </p:nvSpPr>
          <p:spPr>
            <a:xfrm>
              <a:off x="6290036" y="3138885"/>
              <a:ext cx="402336" cy="307776"/>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68%</a:t>
              </a:r>
            </a:p>
          </p:txBody>
        </p:sp>
        <p:sp>
          <p:nvSpPr>
            <p:cNvPr id="62" name="TextBox 462"/>
            <p:cNvSpPr txBox="1"/>
            <p:nvPr/>
          </p:nvSpPr>
          <p:spPr>
            <a:xfrm>
              <a:off x="9057016" y="1871471"/>
              <a:ext cx="2032829" cy="430695"/>
            </a:xfrm>
            <a:prstGeom prst="rect">
              <a:avLst/>
            </a:prstGeom>
            <a:noFill/>
          </p:spPr>
          <p:txBody>
            <a:bodyPr wrap="square" rtlCol="0" anchor="ctr">
              <a:spAutoFit/>
            </a:bodyPr>
            <a:lstStyle/>
            <a:p>
              <a:r>
                <a:rPr lang="en-GB" sz="733" baseline="30000" dirty="0">
                  <a:latin typeface="Arial" panose="020B0604020202020204" pitchFamily="34" charset="0"/>
                  <a:cs typeface="Arial" panose="020B0604020202020204" pitchFamily="34" charset="0"/>
                </a:rPr>
                <a:t>1</a:t>
              </a:r>
              <a:r>
                <a:rPr lang="en-GB" sz="733" dirty="0">
                  <a:latin typeface="Arial" panose="020B0604020202020204" pitchFamily="34" charset="0"/>
                  <a:cs typeface="Arial" panose="020B0604020202020204" pitchFamily="34" charset="0"/>
                </a:rPr>
                <a:t>NR: not reached</a:t>
              </a:r>
            </a:p>
            <a:p>
              <a:r>
                <a:rPr lang="en-US" sz="733" dirty="0">
                  <a:latin typeface="Arial" panose="020B0604020202020204" pitchFamily="34" charset="0"/>
                  <a:cs typeface="Arial" panose="020B0604020202020204" pitchFamily="34" charset="0"/>
                </a:rPr>
                <a:t>*Hazard ratio probably invalid due to violation of proportional hazard assumption.</a:t>
              </a:r>
              <a:endParaRPr lang="en-GB" sz="733" dirty="0">
                <a:latin typeface="Arial" panose="020B0604020202020204" pitchFamily="34" charset="0"/>
                <a:cs typeface="Arial" panose="020B0604020202020204" pitchFamily="34" charset="0"/>
              </a:endParaRPr>
            </a:p>
          </p:txBody>
        </p:sp>
        <p:grpSp>
          <p:nvGrpSpPr>
            <p:cNvPr id="64" name="Gruppieren 63">
              <a:extLst>
                <a:ext uri="{FF2B5EF4-FFF2-40B4-BE49-F238E27FC236}">
                  <a16:creationId xmlns:a16="http://schemas.microsoft.com/office/drawing/2014/main" id="{155A19BF-8A59-E189-8A5B-8FB0749EA54E}"/>
                </a:ext>
              </a:extLst>
            </p:cNvPr>
            <p:cNvGrpSpPr/>
            <p:nvPr/>
          </p:nvGrpSpPr>
          <p:grpSpPr>
            <a:xfrm>
              <a:off x="1413294" y="5189200"/>
              <a:ext cx="7916469" cy="879616"/>
              <a:chOff x="367323" y="4385111"/>
              <a:chExt cx="5937352" cy="659712"/>
            </a:xfrm>
          </p:grpSpPr>
          <p:sp>
            <p:nvSpPr>
              <p:cNvPr id="65" name="TextBox 169">
                <a:extLst>
                  <a:ext uri="{FF2B5EF4-FFF2-40B4-BE49-F238E27FC236}">
                    <a16:creationId xmlns:a16="http://schemas.microsoft.com/office/drawing/2014/main" id="{06D7A6DD-B155-56BC-AAE9-2789E868E9B3}"/>
                  </a:ext>
                </a:extLst>
              </p:cNvPr>
              <p:cNvSpPr txBox="1">
                <a:spLocks noChangeArrowheads="1"/>
              </p:cNvSpPr>
              <p:nvPr/>
            </p:nvSpPr>
            <p:spPr bwMode="auto">
              <a:xfrm>
                <a:off x="367323" y="4385111"/>
                <a:ext cx="858408" cy="138499"/>
              </a:xfrm>
              <a:prstGeom prst="rect">
                <a:avLst/>
              </a:prstGeom>
              <a:noFill/>
              <a:ln w="9525">
                <a:noFill/>
                <a:miter lim="800000"/>
                <a:headEnd/>
                <a:tailEnd/>
              </a:ln>
            </p:spPr>
            <p:txBody>
              <a:bodyPr wrap="none" lIns="0" tIns="0" rIns="0" bIns="0" anchor="b">
                <a:spAutoFit/>
              </a:bodyPr>
              <a:lstStyle/>
              <a:p>
                <a:pPr algn="r">
                  <a:spcBef>
                    <a:spcPts val="267"/>
                  </a:spcBef>
                </a:pPr>
                <a:r>
                  <a:rPr lang="en-GB" sz="1200" b="1" dirty="0">
                    <a:solidFill>
                      <a:srgbClr val="000000"/>
                    </a:solidFill>
                    <a:latin typeface="Arial" panose="020B0604020202020204" pitchFamily="34" charset="0"/>
                    <a:cs typeface="Arial" panose="020B0604020202020204" pitchFamily="34" charset="0"/>
                  </a:rPr>
                  <a:t>Patients at risk:</a:t>
                </a:r>
              </a:p>
            </p:txBody>
          </p:sp>
          <p:sp>
            <p:nvSpPr>
              <p:cNvPr id="66" name="TextBox 169">
                <a:extLst>
                  <a:ext uri="{FF2B5EF4-FFF2-40B4-BE49-F238E27FC236}">
                    <a16:creationId xmlns:a16="http://schemas.microsoft.com/office/drawing/2014/main" id="{99B6C36D-3F42-9F3A-D37F-AD888A8021F2}"/>
                  </a:ext>
                </a:extLst>
              </p:cNvPr>
              <p:cNvSpPr txBox="1">
                <a:spLocks noChangeArrowheads="1"/>
              </p:cNvSpPr>
              <p:nvPr/>
            </p:nvSpPr>
            <p:spPr bwMode="auto">
              <a:xfrm>
                <a:off x="796126" y="4904374"/>
                <a:ext cx="429605" cy="137160"/>
              </a:xfrm>
              <a:prstGeom prst="rect">
                <a:avLst/>
              </a:prstGeom>
              <a:noFill/>
              <a:ln w="9525">
                <a:noFill/>
                <a:miter lim="800000"/>
                <a:headEnd/>
                <a:tailEnd/>
              </a:ln>
            </p:spPr>
            <p:txBody>
              <a:bodyPr wrap="none" lIns="0" tIns="0" rIns="0" bIns="0" anchor="ctr" anchorCtr="0">
                <a:noAutofit/>
              </a:bodyPr>
              <a:lstStyle/>
              <a:p>
                <a:pPr algn="r">
                  <a:spcBef>
                    <a:spcPts val="267"/>
                  </a:spcBef>
                </a:pPr>
                <a:r>
                  <a:rPr lang="en-US" sz="1200" b="1" dirty="0">
                    <a:solidFill>
                      <a:srgbClr val="5F5F5F"/>
                    </a:solidFill>
                    <a:latin typeface="Arial" panose="020B0604020202020204" pitchFamily="34" charset="0"/>
                    <a:cs typeface="Arial" panose="020B0604020202020204" pitchFamily="34" charset="0"/>
                  </a:rPr>
                  <a:t>Placebo</a:t>
                </a:r>
              </a:p>
            </p:txBody>
          </p:sp>
          <p:sp>
            <p:nvSpPr>
              <p:cNvPr id="67" name="TextBox 115754">
                <a:extLst>
                  <a:ext uri="{FF2B5EF4-FFF2-40B4-BE49-F238E27FC236}">
                    <a16:creationId xmlns:a16="http://schemas.microsoft.com/office/drawing/2014/main" id="{57FAC93D-A1A8-199F-157A-D5B62A1D9F2C}"/>
                  </a:ext>
                </a:extLst>
              </p:cNvPr>
              <p:cNvSpPr txBox="1">
                <a:spLocks noChangeArrowheads="1"/>
              </p:cNvSpPr>
              <p:nvPr/>
            </p:nvSpPr>
            <p:spPr bwMode="auto">
              <a:xfrm>
                <a:off x="1721895"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48</a:t>
                </a:r>
              </a:p>
            </p:txBody>
          </p:sp>
          <p:sp>
            <p:nvSpPr>
              <p:cNvPr id="68" name="TextBox 115754">
                <a:extLst>
                  <a:ext uri="{FF2B5EF4-FFF2-40B4-BE49-F238E27FC236}">
                    <a16:creationId xmlns:a16="http://schemas.microsoft.com/office/drawing/2014/main" id="{4AA5EF33-AD11-916F-78D8-F16FDB614074}"/>
                  </a:ext>
                </a:extLst>
              </p:cNvPr>
              <p:cNvSpPr txBox="1">
                <a:spLocks noChangeArrowheads="1"/>
              </p:cNvSpPr>
              <p:nvPr/>
            </p:nvSpPr>
            <p:spPr bwMode="auto">
              <a:xfrm>
                <a:off x="1304720"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52</a:t>
                </a:r>
              </a:p>
            </p:txBody>
          </p:sp>
          <p:sp>
            <p:nvSpPr>
              <p:cNvPr id="69" name="TextBox 115754">
                <a:extLst>
                  <a:ext uri="{FF2B5EF4-FFF2-40B4-BE49-F238E27FC236}">
                    <a16:creationId xmlns:a16="http://schemas.microsoft.com/office/drawing/2014/main" id="{06A40631-560A-FF6F-328D-4ABCCE33CDA0}"/>
                  </a:ext>
                </a:extLst>
              </p:cNvPr>
              <p:cNvSpPr txBox="1">
                <a:spLocks noChangeArrowheads="1"/>
              </p:cNvSpPr>
              <p:nvPr/>
            </p:nvSpPr>
            <p:spPr bwMode="auto">
              <a:xfrm>
                <a:off x="1721895"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48</a:t>
                </a:r>
              </a:p>
            </p:txBody>
          </p:sp>
          <p:sp>
            <p:nvSpPr>
              <p:cNvPr id="70" name="TextBox 115754">
                <a:extLst>
                  <a:ext uri="{FF2B5EF4-FFF2-40B4-BE49-F238E27FC236}">
                    <a16:creationId xmlns:a16="http://schemas.microsoft.com/office/drawing/2014/main" id="{E3C20465-A589-BB27-D2A9-477264525E2E}"/>
                  </a:ext>
                </a:extLst>
              </p:cNvPr>
              <p:cNvSpPr txBox="1">
                <a:spLocks noChangeArrowheads="1"/>
              </p:cNvSpPr>
              <p:nvPr/>
            </p:nvSpPr>
            <p:spPr bwMode="auto">
              <a:xfrm>
                <a:off x="1304720"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56</a:t>
                </a:r>
              </a:p>
            </p:txBody>
          </p:sp>
          <p:sp>
            <p:nvSpPr>
              <p:cNvPr id="71" name="TextBox 169">
                <a:extLst>
                  <a:ext uri="{FF2B5EF4-FFF2-40B4-BE49-F238E27FC236}">
                    <a16:creationId xmlns:a16="http://schemas.microsoft.com/office/drawing/2014/main" id="{9617E62F-2AC0-1D58-EB54-4C9D10E80BCB}"/>
                  </a:ext>
                </a:extLst>
              </p:cNvPr>
              <p:cNvSpPr txBox="1">
                <a:spLocks noChangeArrowheads="1"/>
              </p:cNvSpPr>
              <p:nvPr/>
            </p:nvSpPr>
            <p:spPr bwMode="auto">
              <a:xfrm>
                <a:off x="815362" y="4756708"/>
                <a:ext cx="410369" cy="137160"/>
              </a:xfrm>
              <a:prstGeom prst="rect">
                <a:avLst/>
              </a:prstGeom>
              <a:noFill/>
              <a:ln w="9525">
                <a:noFill/>
                <a:miter lim="800000"/>
                <a:headEnd/>
                <a:tailEnd/>
              </a:ln>
            </p:spPr>
            <p:txBody>
              <a:bodyPr wrap="none" lIns="0" tIns="0" rIns="0" bIns="0" anchor="ctr" anchorCtr="0">
                <a:noAutofit/>
              </a:bodyPr>
              <a:lstStyle/>
              <a:p>
                <a:pPr algn="r">
                  <a:spcBef>
                    <a:spcPts val="267"/>
                  </a:spcBef>
                </a:pPr>
                <a:r>
                  <a:rPr lang="en-US" sz="1200" b="1" dirty="0">
                    <a:solidFill>
                      <a:srgbClr val="00B14F"/>
                    </a:solidFill>
                    <a:latin typeface="Arial" panose="020B0604020202020204" pitchFamily="34" charset="0"/>
                    <a:cs typeface="Arial" panose="020B0604020202020204" pitchFamily="34" charset="0"/>
                  </a:rPr>
                  <a:t>NIVO</a:t>
                </a:r>
              </a:p>
            </p:txBody>
          </p:sp>
          <p:sp>
            <p:nvSpPr>
              <p:cNvPr id="72" name="TextBox 169">
                <a:extLst>
                  <a:ext uri="{FF2B5EF4-FFF2-40B4-BE49-F238E27FC236}">
                    <a16:creationId xmlns:a16="http://schemas.microsoft.com/office/drawing/2014/main" id="{AC44E8C5-8475-5A57-D906-83A6E613534F}"/>
                  </a:ext>
                </a:extLst>
              </p:cNvPr>
              <p:cNvSpPr txBox="1">
                <a:spLocks noChangeArrowheads="1"/>
              </p:cNvSpPr>
              <p:nvPr/>
            </p:nvSpPr>
            <p:spPr bwMode="auto">
              <a:xfrm>
                <a:off x="685388" y="4581949"/>
                <a:ext cx="540343" cy="137160"/>
              </a:xfrm>
              <a:prstGeom prst="rect">
                <a:avLst/>
              </a:prstGeom>
              <a:noFill/>
              <a:ln w="9525">
                <a:noFill/>
                <a:miter lim="800000"/>
                <a:headEnd/>
                <a:tailEnd/>
              </a:ln>
            </p:spPr>
            <p:txBody>
              <a:bodyPr wrap="none" lIns="0" tIns="0" rIns="0" bIns="0" anchor="ctr" anchorCtr="0">
                <a:noAutofit/>
              </a:bodyPr>
              <a:lstStyle/>
              <a:p>
                <a:pPr algn="r">
                  <a:spcBef>
                    <a:spcPts val="267"/>
                  </a:spcBef>
                </a:pPr>
                <a:r>
                  <a:rPr lang="en-US" sz="1200" b="1" dirty="0">
                    <a:solidFill>
                      <a:srgbClr val="0065A4"/>
                    </a:solidFill>
                    <a:latin typeface="Arial" panose="020B0604020202020204" pitchFamily="34" charset="0"/>
                    <a:cs typeface="Arial" panose="020B0604020202020204" pitchFamily="34" charset="0"/>
                  </a:rPr>
                  <a:t>NIVO + IPI</a:t>
                </a:r>
              </a:p>
            </p:txBody>
          </p:sp>
          <p:sp>
            <p:nvSpPr>
              <p:cNvPr id="73" name="TextBox 115754">
                <a:extLst>
                  <a:ext uri="{FF2B5EF4-FFF2-40B4-BE49-F238E27FC236}">
                    <a16:creationId xmlns:a16="http://schemas.microsoft.com/office/drawing/2014/main" id="{56912819-09ED-F957-71A9-E2CDDD7E30C8}"/>
                  </a:ext>
                </a:extLst>
              </p:cNvPr>
              <p:cNvSpPr txBox="1">
                <a:spLocks noChangeArrowheads="1"/>
              </p:cNvSpPr>
              <p:nvPr/>
            </p:nvSpPr>
            <p:spPr bwMode="auto">
              <a:xfrm>
                <a:off x="1721895"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51</a:t>
                </a:r>
              </a:p>
            </p:txBody>
          </p:sp>
          <p:sp>
            <p:nvSpPr>
              <p:cNvPr id="74" name="TextBox 115754">
                <a:extLst>
                  <a:ext uri="{FF2B5EF4-FFF2-40B4-BE49-F238E27FC236}">
                    <a16:creationId xmlns:a16="http://schemas.microsoft.com/office/drawing/2014/main" id="{AEBF67DD-30F5-E99C-BBF9-7D750D1A0BFE}"/>
                  </a:ext>
                </a:extLst>
              </p:cNvPr>
              <p:cNvSpPr txBox="1">
                <a:spLocks noChangeArrowheads="1"/>
              </p:cNvSpPr>
              <p:nvPr/>
            </p:nvSpPr>
            <p:spPr bwMode="auto">
              <a:xfrm>
                <a:off x="1304720"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59</a:t>
                </a:r>
              </a:p>
            </p:txBody>
          </p:sp>
          <p:sp>
            <p:nvSpPr>
              <p:cNvPr id="75" name="TextBox 115754">
                <a:extLst>
                  <a:ext uri="{FF2B5EF4-FFF2-40B4-BE49-F238E27FC236}">
                    <a16:creationId xmlns:a16="http://schemas.microsoft.com/office/drawing/2014/main" id="{144617B8-5D1A-D90E-6A90-0E193CBD3E50}"/>
                  </a:ext>
                </a:extLst>
              </p:cNvPr>
              <p:cNvSpPr txBox="1">
                <a:spLocks noChangeArrowheads="1"/>
              </p:cNvSpPr>
              <p:nvPr/>
            </p:nvSpPr>
            <p:spPr bwMode="auto">
              <a:xfrm>
                <a:off x="2168663"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44</a:t>
                </a:r>
              </a:p>
            </p:txBody>
          </p:sp>
          <p:sp>
            <p:nvSpPr>
              <p:cNvPr id="76" name="TextBox 115754">
                <a:extLst>
                  <a:ext uri="{FF2B5EF4-FFF2-40B4-BE49-F238E27FC236}">
                    <a16:creationId xmlns:a16="http://schemas.microsoft.com/office/drawing/2014/main" id="{6DE37AB3-A907-1542-7A74-F9CEB6805FDA}"/>
                  </a:ext>
                </a:extLst>
              </p:cNvPr>
              <p:cNvSpPr txBox="1">
                <a:spLocks noChangeArrowheads="1"/>
              </p:cNvSpPr>
              <p:nvPr/>
            </p:nvSpPr>
            <p:spPr bwMode="auto">
              <a:xfrm>
                <a:off x="2168663"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44</a:t>
                </a:r>
              </a:p>
            </p:txBody>
          </p:sp>
          <p:sp>
            <p:nvSpPr>
              <p:cNvPr id="77" name="TextBox 115754">
                <a:extLst>
                  <a:ext uri="{FF2B5EF4-FFF2-40B4-BE49-F238E27FC236}">
                    <a16:creationId xmlns:a16="http://schemas.microsoft.com/office/drawing/2014/main" id="{DDD913D2-694E-2E4F-EC0C-91E60F8D3AF4}"/>
                  </a:ext>
                </a:extLst>
              </p:cNvPr>
              <p:cNvSpPr txBox="1">
                <a:spLocks noChangeArrowheads="1"/>
              </p:cNvSpPr>
              <p:nvPr/>
            </p:nvSpPr>
            <p:spPr bwMode="auto">
              <a:xfrm>
                <a:off x="2168663"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46</a:t>
                </a:r>
              </a:p>
            </p:txBody>
          </p:sp>
          <p:sp>
            <p:nvSpPr>
              <p:cNvPr id="78" name="TextBox 115754">
                <a:extLst>
                  <a:ext uri="{FF2B5EF4-FFF2-40B4-BE49-F238E27FC236}">
                    <a16:creationId xmlns:a16="http://schemas.microsoft.com/office/drawing/2014/main" id="{9475C879-90E4-6FF9-E117-CCCCCB8B563D}"/>
                  </a:ext>
                </a:extLst>
              </p:cNvPr>
              <p:cNvSpPr txBox="1">
                <a:spLocks noChangeArrowheads="1"/>
              </p:cNvSpPr>
              <p:nvPr/>
            </p:nvSpPr>
            <p:spPr bwMode="auto">
              <a:xfrm>
                <a:off x="2609338"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41</a:t>
                </a:r>
              </a:p>
            </p:txBody>
          </p:sp>
          <p:sp>
            <p:nvSpPr>
              <p:cNvPr id="79" name="TextBox 115754">
                <a:extLst>
                  <a:ext uri="{FF2B5EF4-FFF2-40B4-BE49-F238E27FC236}">
                    <a16:creationId xmlns:a16="http://schemas.microsoft.com/office/drawing/2014/main" id="{B17B750B-D6C7-F55F-3C21-556287372A59}"/>
                  </a:ext>
                </a:extLst>
              </p:cNvPr>
              <p:cNvSpPr txBox="1">
                <a:spLocks noChangeArrowheads="1"/>
              </p:cNvSpPr>
              <p:nvPr/>
            </p:nvSpPr>
            <p:spPr bwMode="auto">
              <a:xfrm>
                <a:off x="2609338"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41</a:t>
                </a:r>
              </a:p>
            </p:txBody>
          </p:sp>
          <p:sp>
            <p:nvSpPr>
              <p:cNvPr id="80" name="TextBox 115754">
                <a:extLst>
                  <a:ext uri="{FF2B5EF4-FFF2-40B4-BE49-F238E27FC236}">
                    <a16:creationId xmlns:a16="http://schemas.microsoft.com/office/drawing/2014/main" id="{09039C7A-C904-B5A2-B330-7CB85F27EF46}"/>
                  </a:ext>
                </a:extLst>
              </p:cNvPr>
              <p:cNvSpPr txBox="1">
                <a:spLocks noChangeArrowheads="1"/>
              </p:cNvSpPr>
              <p:nvPr/>
            </p:nvSpPr>
            <p:spPr bwMode="auto">
              <a:xfrm>
                <a:off x="2609338"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44</a:t>
                </a:r>
              </a:p>
            </p:txBody>
          </p:sp>
          <p:sp>
            <p:nvSpPr>
              <p:cNvPr id="81" name="TextBox 115754">
                <a:extLst>
                  <a:ext uri="{FF2B5EF4-FFF2-40B4-BE49-F238E27FC236}">
                    <a16:creationId xmlns:a16="http://schemas.microsoft.com/office/drawing/2014/main" id="{F1FF7A24-C412-5C14-4493-53C775E6825D}"/>
                  </a:ext>
                </a:extLst>
              </p:cNvPr>
              <p:cNvSpPr txBox="1">
                <a:spLocks noChangeArrowheads="1"/>
              </p:cNvSpPr>
              <p:nvPr/>
            </p:nvSpPr>
            <p:spPr bwMode="auto">
              <a:xfrm>
                <a:off x="3039418"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38</a:t>
                </a:r>
              </a:p>
            </p:txBody>
          </p:sp>
          <p:sp>
            <p:nvSpPr>
              <p:cNvPr id="82" name="TextBox 115754">
                <a:extLst>
                  <a:ext uri="{FF2B5EF4-FFF2-40B4-BE49-F238E27FC236}">
                    <a16:creationId xmlns:a16="http://schemas.microsoft.com/office/drawing/2014/main" id="{C50F3C11-F8FC-B05F-9625-3149840CEFD5}"/>
                  </a:ext>
                </a:extLst>
              </p:cNvPr>
              <p:cNvSpPr txBox="1">
                <a:spLocks noChangeArrowheads="1"/>
              </p:cNvSpPr>
              <p:nvPr/>
            </p:nvSpPr>
            <p:spPr bwMode="auto">
              <a:xfrm>
                <a:off x="3039418"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40</a:t>
                </a:r>
              </a:p>
            </p:txBody>
          </p:sp>
          <p:sp>
            <p:nvSpPr>
              <p:cNvPr id="83" name="TextBox 115754">
                <a:extLst>
                  <a:ext uri="{FF2B5EF4-FFF2-40B4-BE49-F238E27FC236}">
                    <a16:creationId xmlns:a16="http://schemas.microsoft.com/office/drawing/2014/main" id="{D4B308C5-3F66-FB15-346A-643D494AB468}"/>
                  </a:ext>
                </a:extLst>
              </p:cNvPr>
              <p:cNvSpPr txBox="1">
                <a:spLocks noChangeArrowheads="1"/>
              </p:cNvSpPr>
              <p:nvPr/>
            </p:nvSpPr>
            <p:spPr bwMode="auto">
              <a:xfrm>
                <a:off x="3039418"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38</a:t>
                </a:r>
              </a:p>
            </p:txBody>
          </p:sp>
          <p:sp>
            <p:nvSpPr>
              <p:cNvPr id="84" name="TextBox 115754">
                <a:extLst>
                  <a:ext uri="{FF2B5EF4-FFF2-40B4-BE49-F238E27FC236}">
                    <a16:creationId xmlns:a16="http://schemas.microsoft.com/office/drawing/2014/main" id="{F59440A8-D1B0-ED6C-78B7-780F05E25E37}"/>
                  </a:ext>
                </a:extLst>
              </p:cNvPr>
              <p:cNvSpPr txBox="1">
                <a:spLocks noChangeArrowheads="1"/>
              </p:cNvSpPr>
              <p:nvPr/>
            </p:nvSpPr>
            <p:spPr bwMode="auto">
              <a:xfrm>
                <a:off x="3470215"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33</a:t>
                </a:r>
              </a:p>
            </p:txBody>
          </p:sp>
          <p:sp>
            <p:nvSpPr>
              <p:cNvPr id="85" name="TextBox 115754">
                <a:extLst>
                  <a:ext uri="{FF2B5EF4-FFF2-40B4-BE49-F238E27FC236}">
                    <a16:creationId xmlns:a16="http://schemas.microsoft.com/office/drawing/2014/main" id="{9F904928-5EB6-8AC3-421A-A47ECE8040AD}"/>
                  </a:ext>
                </a:extLst>
              </p:cNvPr>
              <p:cNvSpPr txBox="1">
                <a:spLocks noChangeArrowheads="1"/>
              </p:cNvSpPr>
              <p:nvPr/>
            </p:nvSpPr>
            <p:spPr bwMode="auto">
              <a:xfrm>
                <a:off x="3470215"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36</a:t>
                </a:r>
              </a:p>
            </p:txBody>
          </p:sp>
          <p:sp>
            <p:nvSpPr>
              <p:cNvPr id="86" name="TextBox 115754">
                <a:extLst>
                  <a:ext uri="{FF2B5EF4-FFF2-40B4-BE49-F238E27FC236}">
                    <a16:creationId xmlns:a16="http://schemas.microsoft.com/office/drawing/2014/main" id="{82F39087-E8A6-0A1B-C17A-F6AA302AA6D8}"/>
                  </a:ext>
                </a:extLst>
              </p:cNvPr>
              <p:cNvSpPr txBox="1">
                <a:spLocks noChangeArrowheads="1"/>
              </p:cNvSpPr>
              <p:nvPr/>
            </p:nvSpPr>
            <p:spPr bwMode="auto">
              <a:xfrm>
                <a:off x="3470215"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36</a:t>
                </a:r>
              </a:p>
            </p:txBody>
          </p:sp>
          <p:sp>
            <p:nvSpPr>
              <p:cNvPr id="87" name="TextBox 115754">
                <a:extLst>
                  <a:ext uri="{FF2B5EF4-FFF2-40B4-BE49-F238E27FC236}">
                    <a16:creationId xmlns:a16="http://schemas.microsoft.com/office/drawing/2014/main" id="{5FD032D0-5E7D-EE4C-BB1C-F60508A436D1}"/>
                  </a:ext>
                </a:extLst>
              </p:cNvPr>
              <p:cNvSpPr txBox="1">
                <a:spLocks noChangeArrowheads="1"/>
              </p:cNvSpPr>
              <p:nvPr/>
            </p:nvSpPr>
            <p:spPr bwMode="auto">
              <a:xfrm>
                <a:off x="6076075" y="4907663"/>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a:t>
                </a:r>
              </a:p>
            </p:txBody>
          </p:sp>
          <p:sp>
            <p:nvSpPr>
              <p:cNvPr id="88" name="TextBox 115754">
                <a:extLst>
                  <a:ext uri="{FF2B5EF4-FFF2-40B4-BE49-F238E27FC236}">
                    <a16:creationId xmlns:a16="http://schemas.microsoft.com/office/drawing/2014/main" id="{B0212EEA-6391-BBE3-FF59-A453CBEAFFA6}"/>
                  </a:ext>
                </a:extLst>
              </p:cNvPr>
              <p:cNvSpPr txBox="1">
                <a:spLocks noChangeArrowheads="1"/>
              </p:cNvSpPr>
              <p:nvPr/>
            </p:nvSpPr>
            <p:spPr bwMode="auto">
              <a:xfrm>
                <a:off x="6076075" y="4570848"/>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a:t>
                </a:r>
              </a:p>
            </p:txBody>
          </p:sp>
          <p:sp>
            <p:nvSpPr>
              <p:cNvPr id="89" name="TextBox 115754">
                <a:extLst>
                  <a:ext uri="{FF2B5EF4-FFF2-40B4-BE49-F238E27FC236}">
                    <a16:creationId xmlns:a16="http://schemas.microsoft.com/office/drawing/2014/main" id="{5CA37356-35A2-6403-5B99-59CED12FF350}"/>
                  </a:ext>
                </a:extLst>
              </p:cNvPr>
              <p:cNvSpPr txBox="1">
                <a:spLocks noChangeArrowheads="1"/>
              </p:cNvSpPr>
              <p:nvPr/>
            </p:nvSpPr>
            <p:spPr bwMode="auto">
              <a:xfrm>
                <a:off x="6076075" y="4739256"/>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a:t>
                </a:r>
              </a:p>
            </p:txBody>
          </p:sp>
        </p:grpSp>
        <p:sp>
          <p:nvSpPr>
            <p:cNvPr id="91" name="TextBox 115754">
              <a:extLst>
                <a:ext uri="{FF2B5EF4-FFF2-40B4-BE49-F238E27FC236}">
                  <a16:creationId xmlns:a16="http://schemas.microsoft.com/office/drawing/2014/main" id="{6D1634B1-28B5-B856-673F-906F560316E8}"/>
                </a:ext>
              </a:extLst>
            </p:cNvPr>
            <p:cNvSpPr txBox="1">
              <a:spLocks noChangeArrowheads="1"/>
            </p:cNvSpPr>
            <p:nvPr/>
          </p:nvSpPr>
          <p:spPr bwMode="auto">
            <a:xfrm>
              <a:off x="6137636" y="5886833"/>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28</a:t>
              </a:r>
            </a:p>
          </p:txBody>
        </p:sp>
        <p:sp>
          <p:nvSpPr>
            <p:cNvPr id="92" name="TextBox 115754">
              <a:extLst>
                <a:ext uri="{FF2B5EF4-FFF2-40B4-BE49-F238E27FC236}">
                  <a16:creationId xmlns:a16="http://schemas.microsoft.com/office/drawing/2014/main" id="{DAF02638-FA85-7B26-4EFA-26E31876CB34}"/>
                </a:ext>
              </a:extLst>
            </p:cNvPr>
            <p:cNvSpPr txBox="1">
              <a:spLocks noChangeArrowheads="1"/>
            </p:cNvSpPr>
            <p:nvPr/>
          </p:nvSpPr>
          <p:spPr bwMode="auto">
            <a:xfrm>
              <a:off x="6137636" y="5437747"/>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32</a:t>
              </a:r>
            </a:p>
          </p:txBody>
        </p:sp>
        <p:sp>
          <p:nvSpPr>
            <p:cNvPr id="93" name="TextBox 115754">
              <a:extLst>
                <a:ext uri="{FF2B5EF4-FFF2-40B4-BE49-F238E27FC236}">
                  <a16:creationId xmlns:a16="http://schemas.microsoft.com/office/drawing/2014/main" id="{734B663A-37DD-F5AE-0BA6-C1324775DB61}"/>
                </a:ext>
              </a:extLst>
            </p:cNvPr>
            <p:cNvSpPr txBox="1">
              <a:spLocks noChangeArrowheads="1"/>
            </p:cNvSpPr>
            <p:nvPr/>
          </p:nvSpPr>
          <p:spPr bwMode="auto">
            <a:xfrm>
              <a:off x="6137636" y="5662291"/>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33</a:t>
              </a:r>
            </a:p>
          </p:txBody>
        </p:sp>
        <p:sp>
          <p:nvSpPr>
            <p:cNvPr id="94" name="TextBox 115754">
              <a:extLst>
                <a:ext uri="{FF2B5EF4-FFF2-40B4-BE49-F238E27FC236}">
                  <a16:creationId xmlns:a16="http://schemas.microsoft.com/office/drawing/2014/main" id="{F206D2A2-A857-DA02-F43C-E280A67AF934}"/>
                </a:ext>
              </a:extLst>
            </p:cNvPr>
            <p:cNvSpPr txBox="1">
              <a:spLocks noChangeArrowheads="1"/>
            </p:cNvSpPr>
            <p:nvPr/>
          </p:nvSpPr>
          <p:spPr bwMode="auto">
            <a:xfrm>
              <a:off x="6693869" y="5881552"/>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23</a:t>
              </a:r>
            </a:p>
          </p:txBody>
        </p:sp>
        <p:sp>
          <p:nvSpPr>
            <p:cNvPr id="95" name="TextBox 115754">
              <a:extLst>
                <a:ext uri="{FF2B5EF4-FFF2-40B4-BE49-F238E27FC236}">
                  <a16:creationId xmlns:a16="http://schemas.microsoft.com/office/drawing/2014/main" id="{5950CFD0-EC19-457E-32B7-E0A010B0DEF7}"/>
                </a:ext>
              </a:extLst>
            </p:cNvPr>
            <p:cNvSpPr txBox="1">
              <a:spLocks noChangeArrowheads="1"/>
            </p:cNvSpPr>
            <p:nvPr/>
          </p:nvSpPr>
          <p:spPr bwMode="auto">
            <a:xfrm>
              <a:off x="6693869" y="5432465"/>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29</a:t>
              </a:r>
            </a:p>
          </p:txBody>
        </p:sp>
        <p:sp>
          <p:nvSpPr>
            <p:cNvPr id="96" name="TextBox 115754">
              <a:extLst>
                <a:ext uri="{FF2B5EF4-FFF2-40B4-BE49-F238E27FC236}">
                  <a16:creationId xmlns:a16="http://schemas.microsoft.com/office/drawing/2014/main" id="{82F2F019-A5D3-AB0D-BA2C-B1A94219056C}"/>
                </a:ext>
              </a:extLst>
            </p:cNvPr>
            <p:cNvSpPr txBox="1">
              <a:spLocks noChangeArrowheads="1"/>
            </p:cNvSpPr>
            <p:nvPr/>
          </p:nvSpPr>
          <p:spPr bwMode="auto">
            <a:xfrm>
              <a:off x="6693869" y="5657009"/>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28</a:t>
              </a:r>
            </a:p>
          </p:txBody>
        </p:sp>
        <p:sp>
          <p:nvSpPr>
            <p:cNvPr id="97" name="TextBox 115754">
              <a:extLst>
                <a:ext uri="{FF2B5EF4-FFF2-40B4-BE49-F238E27FC236}">
                  <a16:creationId xmlns:a16="http://schemas.microsoft.com/office/drawing/2014/main" id="{2B8E0CA7-00DF-0BDC-D797-4F6F9D16B8F6}"/>
                </a:ext>
              </a:extLst>
            </p:cNvPr>
            <p:cNvSpPr txBox="1">
              <a:spLocks noChangeArrowheads="1"/>
            </p:cNvSpPr>
            <p:nvPr/>
          </p:nvSpPr>
          <p:spPr bwMode="auto">
            <a:xfrm>
              <a:off x="7292991" y="5881552"/>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20</a:t>
              </a:r>
            </a:p>
          </p:txBody>
        </p:sp>
        <p:sp>
          <p:nvSpPr>
            <p:cNvPr id="98" name="TextBox 115754">
              <a:extLst>
                <a:ext uri="{FF2B5EF4-FFF2-40B4-BE49-F238E27FC236}">
                  <a16:creationId xmlns:a16="http://schemas.microsoft.com/office/drawing/2014/main" id="{42BE56C3-B6B7-4C76-B314-1475D547CE0B}"/>
                </a:ext>
              </a:extLst>
            </p:cNvPr>
            <p:cNvSpPr txBox="1">
              <a:spLocks noChangeArrowheads="1"/>
            </p:cNvSpPr>
            <p:nvPr/>
          </p:nvSpPr>
          <p:spPr bwMode="auto">
            <a:xfrm>
              <a:off x="7292991" y="5432465"/>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16</a:t>
              </a:r>
            </a:p>
          </p:txBody>
        </p:sp>
        <p:sp>
          <p:nvSpPr>
            <p:cNvPr id="99" name="TextBox 115754">
              <a:extLst>
                <a:ext uri="{FF2B5EF4-FFF2-40B4-BE49-F238E27FC236}">
                  <a16:creationId xmlns:a16="http://schemas.microsoft.com/office/drawing/2014/main" id="{AD362443-7290-7CDF-88B6-5CE6380880E3}"/>
                </a:ext>
              </a:extLst>
            </p:cNvPr>
            <p:cNvSpPr txBox="1">
              <a:spLocks noChangeArrowheads="1"/>
            </p:cNvSpPr>
            <p:nvPr/>
          </p:nvSpPr>
          <p:spPr bwMode="auto">
            <a:xfrm>
              <a:off x="7292991" y="5657009"/>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27</a:t>
              </a:r>
            </a:p>
          </p:txBody>
        </p:sp>
        <p:sp>
          <p:nvSpPr>
            <p:cNvPr id="100" name="TextBox 115754">
              <a:extLst>
                <a:ext uri="{FF2B5EF4-FFF2-40B4-BE49-F238E27FC236}">
                  <a16:creationId xmlns:a16="http://schemas.microsoft.com/office/drawing/2014/main" id="{D7E29529-C106-2EDB-4243-B04993E0E7C6}"/>
                </a:ext>
              </a:extLst>
            </p:cNvPr>
            <p:cNvSpPr txBox="1">
              <a:spLocks noChangeArrowheads="1"/>
            </p:cNvSpPr>
            <p:nvPr/>
          </p:nvSpPr>
          <p:spPr bwMode="auto">
            <a:xfrm>
              <a:off x="7859416" y="5857364"/>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14</a:t>
              </a:r>
            </a:p>
          </p:txBody>
        </p:sp>
        <p:sp>
          <p:nvSpPr>
            <p:cNvPr id="101" name="TextBox 115754">
              <a:extLst>
                <a:ext uri="{FF2B5EF4-FFF2-40B4-BE49-F238E27FC236}">
                  <a16:creationId xmlns:a16="http://schemas.microsoft.com/office/drawing/2014/main" id="{F5828291-3D86-359D-7CD0-4147EA88E2ED}"/>
                </a:ext>
              </a:extLst>
            </p:cNvPr>
            <p:cNvSpPr txBox="1">
              <a:spLocks noChangeArrowheads="1"/>
            </p:cNvSpPr>
            <p:nvPr/>
          </p:nvSpPr>
          <p:spPr bwMode="auto">
            <a:xfrm>
              <a:off x="7859416" y="5408277"/>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13</a:t>
              </a:r>
            </a:p>
          </p:txBody>
        </p:sp>
        <p:sp>
          <p:nvSpPr>
            <p:cNvPr id="102" name="TextBox 115754">
              <a:extLst>
                <a:ext uri="{FF2B5EF4-FFF2-40B4-BE49-F238E27FC236}">
                  <a16:creationId xmlns:a16="http://schemas.microsoft.com/office/drawing/2014/main" id="{7AA3C8F1-C196-FA1B-E78B-E14E8AE7B13F}"/>
                </a:ext>
              </a:extLst>
            </p:cNvPr>
            <p:cNvSpPr txBox="1">
              <a:spLocks noChangeArrowheads="1"/>
            </p:cNvSpPr>
            <p:nvPr/>
          </p:nvSpPr>
          <p:spPr bwMode="auto">
            <a:xfrm>
              <a:off x="7859416" y="5632821"/>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20</a:t>
              </a:r>
            </a:p>
          </p:txBody>
        </p:sp>
        <p:sp>
          <p:nvSpPr>
            <p:cNvPr id="103" name="TextBox 115754">
              <a:extLst>
                <a:ext uri="{FF2B5EF4-FFF2-40B4-BE49-F238E27FC236}">
                  <a16:creationId xmlns:a16="http://schemas.microsoft.com/office/drawing/2014/main" id="{569F2C8E-52EB-4554-2885-00D2904A8842}"/>
                </a:ext>
              </a:extLst>
            </p:cNvPr>
            <p:cNvSpPr txBox="1">
              <a:spLocks noChangeArrowheads="1"/>
            </p:cNvSpPr>
            <p:nvPr/>
          </p:nvSpPr>
          <p:spPr bwMode="auto">
            <a:xfrm>
              <a:off x="8442189" y="5868785"/>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6</a:t>
              </a:r>
            </a:p>
          </p:txBody>
        </p:sp>
        <p:sp>
          <p:nvSpPr>
            <p:cNvPr id="104" name="TextBox 115754">
              <a:extLst>
                <a:ext uri="{FF2B5EF4-FFF2-40B4-BE49-F238E27FC236}">
                  <a16:creationId xmlns:a16="http://schemas.microsoft.com/office/drawing/2014/main" id="{2B0D6AE2-9D6F-411C-D1AE-2FBB2E8863F4}"/>
                </a:ext>
              </a:extLst>
            </p:cNvPr>
            <p:cNvSpPr txBox="1">
              <a:spLocks noChangeArrowheads="1"/>
            </p:cNvSpPr>
            <p:nvPr/>
          </p:nvSpPr>
          <p:spPr bwMode="auto">
            <a:xfrm>
              <a:off x="8442189" y="5419699"/>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a:t>
              </a:r>
            </a:p>
          </p:txBody>
        </p:sp>
        <p:sp>
          <p:nvSpPr>
            <p:cNvPr id="105" name="TextBox 115754">
              <a:extLst>
                <a:ext uri="{FF2B5EF4-FFF2-40B4-BE49-F238E27FC236}">
                  <a16:creationId xmlns:a16="http://schemas.microsoft.com/office/drawing/2014/main" id="{2025B865-5E0A-62B8-2772-6E7F4891E92D}"/>
                </a:ext>
              </a:extLst>
            </p:cNvPr>
            <p:cNvSpPr txBox="1">
              <a:spLocks noChangeArrowheads="1"/>
            </p:cNvSpPr>
            <p:nvPr/>
          </p:nvSpPr>
          <p:spPr bwMode="auto">
            <a:xfrm>
              <a:off x="8442189" y="5644243"/>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10</a:t>
              </a:r>
            </a:p>
          </p:txBody>
        </p:sp>
        <p:sp>
          <p:nvSpPr>
            <p:cNvPr id="106" name="TextBox 169">
              <a:extLst>
                <a:ext uri="{FF2B5EF4-FFF2-40B4-BE49-F238E27FC236}">
                  <a16:creationId xmlns:a16="http://schemas.microsoft.com/office/drawing/2014/main" id="{5D5C116C-2550-0BC1-59C7-BBD84A763FD9}"/>
                </a:ext>
              </a:extLst>
            </p:cNvPr>
            <p:cNvSpPr txBox="1">
              <a:spLocks noChangeArrowheads="1"/>
            </p:cNvSpPr>
            <p:nvPr/>
          </p:nvSpPr>
          <p:spPr bwMode="auto">
            <a:xfrm>
              <a:off x="7763680" y="3769357"/>
              <a:ext cx="1370568" cy="184666"/>
            </a:xfrm>
            <a:prstGeom prst="rect">
              <a:avLst/>
            </a:prstGeom>
            <a:noFill/>
            <a:ln w="9525">
              <a:noFill/>
              <a:miter lim="800000"/>
              <a:headEnd/>
              <a:tailEnd/>
            </a:ln>
          </p:spPr>
          <p:txBody>
            <a:bodyPr wrap="none" lIns="0" tIns="0" rIns="0" bIns="0" anchor="b">
              <a:spAutoFit/>
            </a:bodyPr>
            <a:lstStyle/>
            <a:p>
              <a:pPr algn="r">
                <a:spcBef>
                  <a:spcPts val="267"/>
                </a:spcBef>
              </a:pPr>
              <a:r>
                <a:rPr lang="en-GB" sz="1200" b="1" i="1" dirty="0">
                  <a:latin typeface="Arial" panose="020B0604020202020204" pitchFamily="34" charset="0"/>
                  <a:cs typeface="Arial" panose="020B0604020202020204" pitchFamily="34" charset="0"/>
                </a:rPr>
                <a:t>p</a:t>
              </a:r>
              <a:r>
                <a:rPr lang="en-GB" sz="1200" b="1" dirty="0">
                  <a:solidFill>
                    <a:srgbClr val="000000"/>
                  </a:solidFill>
                  <a:latin typeface="Arial" panose="020B0604020202020204" pitchFamily="34" charset="0"/>
                  <a:cs typeface="Arial" panose="020B0604020202020204" pitchFamily="34" charset="0"/>
                </a:rPr>
                <a:t>-</a:t>
              </a:r>
              <a:r>
                <a:rPr lang="en-GB" sz="1200" b="1" dirty="0" err="1">
                  <a:solidFill>
                    <a:srgbClr val="000000"/>
                  </a:solidFill>
                  <a:latin typeface="Arial" panose="020B0604020202020204" pitchFamily="34" charset="0"/>
                  <a:cs typeface="Arial" panose="020B0604020202020204" pitchFamily="34" charset="0"/>
                </a:rPr>
                <a:t>value</a:t>
              </a:r>
              <a:r>
                <a:rPr lang="en-GB" sz="1200" b="1" baseline="-25000" dirty="0" err="1">
                  <a:solidFill>
                    <a:srgbClr val="000000"/>
                  </a:solidFill>
                  <a:latin typeface="Arial" panose="020B0604020202020204" pitchFamily="34" charset="0"/>
                  <a:cs typeface="Arial" panose="020B0604020202020204" pitchFamily="34" charset="0"/>
                </a:rPr>
                <a:t>Log</a:t>
              </a:r>
              <a:r>
                <a:rPr lang="en-GB" sz="1200" b="1" baseline="-25000" dirty="0">
                  <a:solidFill>
                    <a:srgbClr val="000000"/>
                  </a:solidFill>
                  <a:latin typeface="Arial" panose="020B0604020202020204" pitchFamily="34" charset="0"/>
                  <a:cs typeface="Arial" panose="020B0604020202020204" pitchFamily="34" charset="0"/>
                </a:rPr>
                <a:t>-rank</a:t>
              </a:r>
              <a:r>
                <a:rPr lang="en-GB" sz="1200" b="1" dirty="0">
                  <a:solidFill>
                    <a:srgbClr val="000000"/>
                  </a:solidFill>
                  <a:latin typeface="Arial" panose="020B0604020202020204" pitchFamily="34" charset="0"/>
                  <a:cs typeface="Arial" panose="020B0604020202020204" pitchFamily="34" charset="0"/>
                </a:rPr>
                <a:t>: 0.13</a:t>
              </a:r>
            </a:p>
          </p:txBody>
        </p:sp>
        <p:sp>
          <p:nvSpPr>
            <p:cNvPr id="107" name="Rechteck 106">
              <a:extLst>
                <a:ext uri="{FF2B5EF4-FFF2-40B4-BE49-F238E27FC236}">
                  <a16:creationId xmlns:a16="http://schemas.microsoft.com/office/drawing/2014/main" id="{1DF4933F-181C-4081-A16B-F557316F6744}"/>
                </a:ext>
              </a:extLst>
            </p:cNvPr>
            <p:cNvSpPr/>
            <p:nvPr/>
          </p:nvSpPr>
          <p:spPr>
            <a:xfrm>
              <a:off x="7764215" y="4327767"/>
              <a:ext cx="1660748" cy="3077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 name="Rechteck 3"/>
            <p:cNvSpPr/>
            <p:nvPr/>
          </p:nvSpPr>
          <p:spPr>
            <a:xfrm>
              <a:off x="9545445" y="4599259"/>
              <a:ext cx="388200" cy="589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7" name="Textfeld 6"/>
            <p:cNvSpPr txBox="1"/>
            <p:nvPr/>
          </p:nvSpPr>
          <p:spPr>
            <a:xfrm>
              <a:off x="9723723" y="3223069"/>
              <a:ext cx="1877152" cy="1077218"/>
            </a:xfrm>
            <a:prstGeom prst="rect">
              <a:avLst/>
            </a:prstGeom>
            <a:noFill/>
          </p:spPr>
          <p:txBody>
            <a:bodyPr wrap="square" rtlCol="0">
              <a:spAutoFit/>
            </a:bodyPr>
            <a:lstStyle/>
            <a:p>
              <a:pPr marL="228594" indent="-228594">
                <a:buClr>
                  <a:srgbClr val="3F6D8D"/>
                </a:buClr>
                <a:buFont typeface="Arial" panose="020B0604020202020204" pitchFamily="34" charset="0"/>
                <a:buChar char="•"/>
              </a:pPr>
              <a:r>
                <a:rPr lang="en-US" sz="1600" dirty="0">
                  <a:solidFill>
                    <a:srgbClr val="3F6D8D"/>
                  </a:solidFill>
                  <a:latin typeface="Arial Narrow" panose="020B0606020202030204" pitchFamily="34" charset="0"/>
                </a:rPr>
                <a:t>36 events (22%) within 167 patients of the intention-to-treat population</a:t>
              </a:r>
            </a:p>
          </p:txBody>
        </p:sp>
      </p:grpSp>
      <p:sp>
        <p:nvSpPr>
          <p:cNvPr id="9" name="Subtitle 1">
            <a:extLst>
              <a:ext uri="{FF2B5EF4-FFF2-40B4-BE49-F238E27FC236}">
                <a16:creationId xmlns:a16="http://schemas.microsoft.com/office/drawing/2014/main" id="{3C584D08-EAA0-029C-6BAD-3007F0E32E82}"/>
              </a:ext>
            </a:extLst>
          </p:cNvPr>
          <p:cNvSpPr txBox="1">
            <a:spLocks/>
          </p:cNvSpPr>
          <p:nvPr/>
        </p:nvSpPr>
        <p:spPr>
          <a:xfrm>
            <a:off x="685931" y="830471"/>
            <a:ext cx="9423468" cy="6000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Key Secondary End Point: OS in All Patients</a:t>
            </a:r>
          </a:p>
        </p:txBody>
      </p:sp>
      <p:sp>
        <p:nvSpPr>
          <p:cNvPr id="10" name="Title 2">
            <a:extLst>
              <a:ext uri="{FF2B5EF4-FFF2-40B4-BE49-F238E27FC236}">
                <a16:creationId xmlns:a16="http://schemas.microsoft.com/office/drawing/2014/main" id="{E57F3899-E351-A011-3113-C858D45EC546}"/>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
        <p:nvSpPr>
          <p:cNvPr id="12" name="Textfeld 9">
            <a:extLst>
              <a:ext uri="{FF2B5EF4-FFF2-40B4-BE49-F238E27FC236}">
                <a16:creationId xmlns:a16="http://schemas.microsoft.com/office/drawing/2014/main" id="{AF0299F4-4C97-9595-1C01-62226BD3C99D}"/>
              </a:ext>
            </a:extLst>
          </p:cNvPr>
          <p:cNvSpPr txBox="1"/>
          <p:nvPr/>
        </p:nvSpPr>
        <p:spPr>
          <a:xfrm>
            <a:off x="9446194" y="314363"/>
            <a:ext cx="2855981" cy="379463"/>
          </a:xfrm>
          <a:prstGeom prst="rect">
            <a:avLst/>
          </a:prstGeom>
          <a:noFill/>
          <a:ln w="12700">
            <a:noFill/>
          </a:ln>
        </p:spPr>
        <p:txBody>
          <a:bodyPr wrap="square" rtlCol="0" anchor="ctr">
            <a:spAutoFit/>
          </a:bodyPr>
          <a:lstStyle/>
          <a:p>
            <a:r>
              <a:rPr lang="de-DE" sz="933" b="1" dirty="0">
                <a:latin typeface="Arial" panose="020B0604020202020204" pitchFamily="34" charset="0"/>
                <a:cs typeface="Arial" panose="020B0604020202020204" pitchFamily="34" charset="0"/>
              </a:rPr>
              <a:t>Data </a:t>
            </a:r>
            <a:r>
              <a:rPr lang="de-DE" sz="933" b="1" dirty="0" err="1">
                <a:latin typeface="Arial" panose="020B0604020202020204" pitchFamily="34" charset="0"/>
                <a:cs typeface="Arial" panose="020B0604020202020204" pitchFamily="34" charset="0"/>
              </a:rPr>
              <a:t>cut</a:t>
            </a:r>
            <a:r>
              <a:rPr lang="de-DE" sz="933" b="1" dirty="0">
                <a:latin typeface="Arial" panose="020B0604020202020204" pitchFamily="34" charset="0"/>
                <a:cs typeface="Arial" panose="020B0604020202020204" pitchFamily="34" charset="0"/>
              </a:rPr>
              <a:t>-off </a:t>
            </a:r>
            <a:r>
              <a:rPr lang="de-DE" sz="933" b="1" dirty="0" err="1">
                <a:latin typeface="Arial" panose="020B0604020202020204" pitchFamily="34" charset="0"/>
                <a:cs typeface="Arial" panose="020B0604020202020204" pitchFamily="34" charset="0"/>
              </a:rPr>
              <a:t>date</a:t>
            </a:r>
            <a:r>
              <a:rPr lang="de-DE" sz="933" b="1" dirty="0">
                <a:latin typeface="Arial" panose="020B0604020202020204" pitchFamily="34" charset="0"/>
                <a:cs typeface="Arial" panose="020B0604020202020204" pitchFamily="34" charset="0"/>
              </a:rPr>
              <a:t> Sep 23, 2021</a:t>
            </a:r>
          </a:p>
          <a:p>
            <a:r>
              <a:rPr lang="de-DE" sz="933" b="1" dirty="0">
                <a:latin typeface="Arial" panose="020B0604020202020204" pitchFamily="34" charset="0"/>
                <a:cs typeface="Arial" panose="020B0604020202020204" pitchFamily="34" charset="0"/>
              </a:rPr>
              <a:t>Median follow-</a:t>
            </a:r>
            <a:r>
              <a:rPr lang="de-DE" sz="933" b="1" dirty="0" err="1">
                <a:latin typeface="Arial" panose="020B0604020202020204" pitchFamily="34" charset="0"/>
                <a:cs typeface="Arial" panose="020B0604020202020204" pitchFamily="34" charset="0"/>
              </a:rPr>
              <a:t>up</a:t>
            </a:r>
            <a:r>
              <a:rPr lang="de-DE" sz="933" b="1" dirty="0">
                <a:latin typeface="Arial" panose="020B0604020202020204" pitchFamily="34" charset="0"/>
                <a:cs typeface="Arial" panose="020B0604020202020204" pitchFamily="34" charset="0"/>
              </a:rPr>
              <a:t> time: 49.2 </a:t>
            </a:r>
            <a:r>
              <a:rPr lang="de-DE" sz="933" b="1" dirty="0" err="1">
                <a:latin typeface="Arial" panose="020B0604020202020204" pitchFamily="34" charset="0"/>
                <a:cs typeface="Arial" panose="020B0604020202020204" pitchFamily="34" charset="0"/>
              </a:rPr>
              <a:t>months</a:t>
            </a:r>
            <a:r>
              <a:rPr lang="de-DE" sz="933"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4617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a:extLst>
              <a:ext uri="{FF2B5EF4-FFF2-40B4-BE49-F238E27FC236}">
                <a16:creationId xmlns:a16="http://schemas.microsoft.com/office/drawing/2014/main" id="{C2305CC8-FE18-DC8D-7A0C-A60C762E68B8}"/>
              </a:ext>
            </a:extLst>
          </p:cNvPr>
          <p:cNvGraphicFramePr>
            <a:graphicFrameLocks noChangeAspect="1"/>
          </p:cNvGraphicFramePr>
          <p:nvPr>
            <p:extLst>
              <p:ext uri="{D42A27DB-BD31-4B8C-83A1-F6EECF244321}">
                <p14:modId xmlns:p14="http://schemas.microsoft.com/office/powerpoint/2010/main" val="3749290249"/>
              </p:ext>
            </p:extLst>
          </p:nvPr>
        </p:nvGraphicFramePr>
        <p:xfrm>
          <a:off x="7742737" y="2986825"/>
          <a:ext cx="1767491" cy="1767489"/>
        </p:xfrm>
        <a:graphic>
          <a:graphicData uri="http://schemas.openxmlformats.org/presentationml/2006/ole">
            <mc:AlternateContent xmlns:mc="http://schemas.openxmlformats.org/markup-compatibility/2006">
              <mc:Choice xmlns:v="urn:schemas-microsoft-com:vml" Requires="v">
                <p:oleObj name="Prism 7" r:id="rId3" imgW="2343403" imgH="2342827" progId="Prism7.Document">
                  <p:embed/>
                </p:oleObj>
              </mc:Choice>
              <mc:Fallback>
                <p:oleObj name="Prism 7" r:id="rId3" imgW="2343403" imgH="2342827" progId="Prism7.Document">
                  <p:embed/>
                  <p:pic>
                    <p:nvPicPr>
                      <p:cNvPr id="58" name="Objekt 57">
                        <a:extLst>
                          <a:ext uri="{FF2B5EF4-FFF2-40B4-BE49-F238E27FC236}">
                            <a16:creationId xmlns:a16="http://schemas.microsoft.com/office/drawing/2014/main" id="{C2305CC8-FE18-DC8D-7A0C-A60C762E68B8}"/>
                          </a:ext>
                        </a:extLst>
                      </p:cNvPr>
                      <p:cNvPicPr/>
                      <p:nvPr/>
                    </p:nvPicPr>
                    <p:blipFill>
                      <a:blip r:embed="rId4"/>
                      <a:stretch>
                        <a:fillRect/>
                      </a:stretch>
                    </p:blipFill>
                    <p:spPr>
                      <a:xfrm>
                        <a:off x="7742737" y="2986825"/>
                        <a:ext cx="1767491" cy="1767489"/>
                      </a:xfrm>
                      <a:prstGeom prst="rect">
                        <a:avLst/>
                      </a:prstGeom>
                    </p:spPr>
                  </p:pic>
                </p:oleObj>
              </mc:Fallback>
            </mc:AlternateContent>
          </a:graphicData>
        </a:graphic>
      </p:graphicFrame>
      <p:graphicFrame>
        <p:nvGraphicFramePr>
          <p:cNvPr id="57" name="Objekt 56">
            <a:extLst>
              <a:ext uri="{FF2B5EF4-FFF2-40B4-BE49-F238E27FC236}">
                <a16:creationId xmlns:a16="http://schemas.microsoft.com/office/drawing/2014/main" id="{7CE8366D-E785-8FA8-0F88-937827BD4F6B}"/>
              </a:ext>
            </a:extLst>
          </p:cNvPr>
          <p:cNvGraphicFramePr>
            <a:graphicFrameLocks noChangeAspect="1"/>
          </p:cNvGraphicFramePr>
          <p:nvPr>
            <p:extLst>
              <p:ext uri="{D42A27DB-BD31-4B8C-83A1-F6EECF244321}">
                <p14:modId xmlns:p14="http://schemas.microsoft.com/office/powerpoint/2010/main" val="4244352883"/>
              </p:ext>
            </p:extLst>
          </p:nvPr>
        </p:nvGraphicFramePr>
        <p:xfrm>
          <a:off x="2691261" y="3130509"/>
          <a:ext cx="1277880" cy="1277879"/>
        </p:xfrm>
        <a:graphic>
          <a:graphicData uri="http://schemas.openxmlformats.org/presentationml/2006/ole">
            <mc:AlternateContent xmlns:mc="http://schemas.openxmlformats.org/markup-compatibility/2006">
              <mc:Choice xmlns:v="urn:schemas-microsoft-com:vml" Requires="v">
                <p:oleObj name="Prism 7" r:id="rId5" imgW="2343403" imgH="2342827" progId="Prism7.Document">
                  <p:embed/>
                </p:oleObj>
              </mc:Choice>
              <mc:Fallback>
                <p:oleObj name="Prism 7" r:id="rId5" imgW="2343403" imgH="2342827" progId="Prism7.Document">
                  <p:embed/>
                  <p:pic>
                    <p:nvPicPr>
                      <p:cNvPr id="57" name="Objekt 56">
                        <a:extLst>
                          <a:ext uri="{FF2B5EF4-FFF2-40B4-BE49-F238E27FC236}">
                            <a16:creationId xmlns:a16="http://schemas.microsoft.com/office/drawing/2014/main" id="{7CE8366D-E785-8FA8-0F88-937827BD4F6B}"/>
                          </a:ext>
                        </a:extLst>
                      </p:cNvPr>
                      <p:cNvPicPr/>
                      <p:nvPr/>
                    </p:nvPicPr>
                    <p:blipFill>
                      <a:blip r:embed="rId6"/>
                      <a:stretch>
                        <a:fillRect/>
                      </a:stretch>
                    </p:blipFill>
                    <p:spPr>
                      <a:xfrm>
                        <a:off x="2691261" y="3130509"/>
                        <a:ext cx="1277880" cy="1277879"/>
                      </a:xfrm>
                      <a:prstGeom prst="rect">
                        <a:avLst/>
                      </a:prstGeom>
                    </p:spPr>
                  </p:pic>
                </p:oleObj>
              </mc:Fallback>
            </mc:AlternateContent>
          </a:graphicData>
        </a:graphic>
      </p:graphicFrame>
      <p:graphicFrame>
        <p:nvGraphicFramePr>
          <p:cNvPr id="56" name="Objekt 55">
            <a:extLst>
              <a:ext uri="{FF2B5EF4-FFF2-40B4-BE49-F238E27FC236}">
                <a16:creationId xmlns:a16="http://schemas.microsoft.com/office/drawing/2014/main" id="{095B17DB-6B0D-78E8-70FA-712F2AF4EA1A}"/>
              </a:ext>
            </a:extLst>
          </p:cNvPr>
          <p:cNvGraphicFramePr>
            <a:graphicFrameLocks noChangeAspect="1"/>
          </p:cNvGraphicFramePr>
          <p:nvPr>
            <p:extLst>
              <p:ext uri="{D42A27DB-BD31-4B8C-83A1-F6EECF244321}">
                <p14:modId xmlns:p14="http://schemas.microsoft.com/office/powerpoint/2010/main" val="14112584"/>
              </p:ext>
            </p:extLst>
          </p:nvPr>
        </p:nvGraphicFramePr>
        <p:xfrm>
          <a:off x="4865482" y="2934696"/>
          <a:ext cx="1890183" cy="1890183"/>
        </p:xfrm>
        <a:graphic>
          <a:graphicData uri="http://schemas.openxmlformats.org/presentationml/2006/ole">
            <mc:AlternateContent xmlns:mc="http://schemas.openxmlformats.org/markup-compatibility/2006">
              <mc:Choice xmlns:v="urn:schemas-microsoft-com:vml" Requires="v">
                <p:oleObj name="Prism 7" r:id="rId7" imgW="2343403" imgH="2342827" progId="Prism7.Document">
                  <p:embed/>
                </p:oleObj>
              </mc:Choice>
              <mc:Fallback>
                <p:oleObj name="Prism 7" r:id="rId7" imgW="2343403" imgH="2342827" progId="Prism7.Document">
                  <p:embed/>
                  <p:pic>
                    <p:nvPicPr>
                      <p:cNvPr id="56" name="Objekt 55">
                        <a:extLst>
                          <a:ext uri="{FF2B5EF4-FFF2-40B4-BE49-F238E27FC236}">
                            <a16:creationId xmlns:a16="http://schemas.microsoft.com/office/drawing/2014/main" id="{095B17DB-6B0D-78E8-70FA-712F2AF4EA1A}"/>
                          </a:ext>
                        </a:extLst>
                      </p:cNvPr>
                      <p:cNvPicPr/>
                      <p:nvPr/>
                    </p:nvPicPr>
                    <p:blipFill>
                      <a:blip r:embed="rId8"/>
                      <a:stretch>
                        <a:fillRect/>
                      </a:stretch>
                    </p:blipFill>
                    <p:spPr>
                      <a:xfrm>
                        <a:off x="4865482" y="2934696"/>
                        <a:ext cx="1890183" cy="1890183"/>
                      </a:xfrm>
                      <a:prstGeom prst="rect">
                        <a:avLst/>
                      </a:prstGeom>
                    </p:spPr>
                  </p:pic>
                </p:oleObj>
              </mc:Fallback>
            </mc:AlternateContent>
          </a:graphicData>
        </a:graphic>
      </p:graphicFrame>
      <p:sp>
        <p:nvSpPr>
          <p:cNvPr id="12" name="Textfeld 11">
            <a:extLst>
              <a:ext uri="{FF2B5EF4-FFF2-40B4-BE49-F238E27FC236}">
                <a16:creationId xmlns:a16="http://schemas.microsoft.com/office/drawing/2014/main" id="{EAB53F8B-32C6-4168-963A-3AAA86A517B5}"/>
              </a:ext>
            </a:extLst>
          </p:cNvPr>
          <p:cNvSpPr txBox="1"/>
          <p:nvPr/>
        </p:nvSpPr>
        <p:spPr>
          <a:xfrm>
            <a:off x="2545810" y="1473726"/>
            <a:ext cx="1745991" cy="316240"/>
          </a:xfrm>
          <a:prstGeom prst="rect">
            <a:avLst/>
          </a:prstGeom>
          <a:noFill/>
        </p:spPr>
        <p:txBody>
          <a:bodyPr wrap="none" rtlCol="0" anchor="b" anchorCtr="0">
            <a:spAutoFit/>
          </a:bodyPr>
          <a:lstStyle/>
          <a:p>
            <a:pPr>
              <a:lnSpc>
                <a:spcPts val="1600"/>
              </a:lnSpc>
            </a:pPr>
            <a:r>
              <a:rPr lang="en-US" sz="2400" b="1" dirty="0" err="1">
                <a:solidFill>
                  <a:srgbClr val="2867AE"/>
                </a:solidFill>
              </a:rPr>
              <a:t>NIVO</a:t>
            </a:r>
            <a:r>
              <a:rPr lang="en-US" sz="2400" b="1" dirty="0">
                <a:solidFill>
                  <a:srgbClr val="2867AE"/>
                </a:solidFill>
              </a:rPr>
              <a:t> + </a:t>
            </a:r>
            <a:r>
              <a:rPr lang="en-US" sz="2400" b="1" dirty="0" err="1">
                <a:solidFill>
                  <a:srgbClr val="2867AE"/>
                </a:solidFill>
              </a:rPr>
              <a:t>IPI</a:t>
            </a:r>
            <a:r>
              <a:rPr lang="en-US" sz="2400" dirty="0">
                <a:solidFill>
                  <a:srgbClr val="2867AE"/>
                </a:solidFill>
              </a:rPr>
              <a:t> </a:t>
            </a:r>
          </a:p>
        </p:txBody>
      </p:sp>
      <p:sp>
        <p:nvSpPr>
          <p:cNvPr id="13" name="Textfeld 12">
            <a:extLst>
              <a:ext uri="{FF2B5EF4-FFF2-40B4-BE49-F238E27FC236}">
                <a16:creationId xmlns:a16="http://schemas.microsoft.com/office/drawing/2014/main" id="{170F3BA2-0091-48B9-8778-DEA4D96EEBB6}"/>
              </a:ext>
            </a:extLst>
          </p:cNvPr>
          <p:cNvSpPr txBox="1"/>
          <p:nvPr/>
        </p:nvSpPr>
        <p:spPr>
          <a:xfrm>
            <a:off x="5351495" y="1313479"/>
            <a:ext cx="936475" cy="461665"/>
          </a:xfrm>
          <a:prstGeom prst="rect">
            <a:avLst/>
          </a:prstGeom>
          <a:noFill/>
        </p:spPr>
        <p:txBody>
          <a:bodyPr wrap="none" rtlCol="0" anchor="b" anchorCtr="0">
            <a:spAutoFit/>
          </a:bodyPr>
          <a:lstStyle/>
          <a:p>
            <a:r>
              <a:rPr lang="en-US" sz="2400" b="1" dirty="0">
                <a:solidFill>
                  <a:srgbClr val="00B050"/>
                </a:solidFill>
              </a:rPr>
              <a:t>NIVO</a:t>
            </a:r>
            <a:endParaRPr lang="en-US" sz="2400" dirty="0">
              <a:solidFill>
                <a:srgbClr val="00B050"/>
              </a:solidFill>
            </a:endParaRPr>
          </a:p>
        </p:txBody>
      </p:sp>
      <p:sp>
        <p:nvSpPr>
          <p:cNvPr id="15" name="Textfeld 14">
            <a:extLst>
              <a:ext uri="{FF2B5EF4-FFF2-40B4-BE49-F238E27FC236}">
                <a16:creationId xmlns:a16="http://schemas.microsoft.com/office/drawing/2014/main" id="{270EB036-D16E-4B04-92A6-70CE13D6E877}"/>
              </a:ext>
            </a:extLst>
          </p:cNvPr>
          <p:cNvSpPr txBox="1"/>
          <p:nvPr/>
        </p:nvSpPr>
        <p:spPr>
          <a:xfrm>
            <a:off x="9680719" y="1314534"/>
            <a:ext cx="2409634" cy="461665"/>
          </a:xfrm>
          <a:prstGeom prst="rect">
            <a:avLst/>
          </a:prstGeom>
          <a:noFill/>
        </p:spPr>
        <p:txBody>
          <a:bodyPr wrap="none" rtlCol="0" anchor="b" anchorCtr="0">
            <a:spAutoFit/>
          </a:bodyPr>
          <a:lstStyle/>
          <a:p>
            <a:pPr algn="ctr"/>
            <a:r>
              <a:rPr lang="en-US" sz="2400" b="1" dirty="0">
                <a:solidFill>
                  <a:srgbClr val="808000"/>
                </a:solidFill>
              </a:rPr>
              <a:t>Non-Crossover</a:t>
            </a:r>
            <a:endParaRPr lang="en-US" sz="2400" dirty="0">
              <a:solidFill>
                <a:srgbClr val="808000"/>
              </a:solidFill>
            </a:endParaRPr>
          </a:p>
        </p:txBody>
      </p:sp>
      <p:sp>
        <p:nvSpPr>
          <p:cNvPr id="18" name="Rechteck 17">
            <a:extLst>
              <a:ext uri="{FF2B5EF4-FFF2-40B4-BE49-F238E27FC236}">
                <a16:creationId xmlns:a16="http://schemas.microsoft.com/office/drawing/2014/main" id="{25576F7C-E9F4-41F4-97B5-10FE1D2D96DD}"/>
              </a:ext>
            </a:extLst>
          </p:cNvPr>
          <p:cNvSpPr/>
          <p:nvPr/>
        </p:nvSpPr>
        <p:spPr>
          <a:xfrm>
            <a:off x="2223056" y="1787903"/>
            <a:ext cx="2160000" cy="875019"/>
          </a:xfrm>
          <a:prstGeom prst="rect">
            <a:avLst/>
          </a:prstGeom>
          <a:solidFill>
            <a:srgbClr val="2867AE">
              <a:alpha val="20000"/>
            </a:srgbClr>
          </a:solidFill>
          <a:ln w="28575">
            <a:solidFill>
              <a:srgbClr val="2867AE"/>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de-DE" sz="2400" b="1" dirty="0">
                <a:solidFill>
                  <a:schemeClr val="tx1"/>
                </a:solidFill>
                <a:latin typeface="Arial Narrow" panose="020B0606020202030204" pitchFamily="34" charset="0"/>
              </a:rPr>
              <a:t>n</a:t>
            </a:r>
            <a:r>
              <a:rPr lang="de-DE" sz="1867" b="1" dirty="0">
                <a:solidFill>
                  <a:schemeClr val="tx1"/>
                </a:solidFill>
                <a:latin typeface="Arial Narrow" panose="020B0606020202030204" pitchFamily="34" charset="0"/>
              </a:rPr>
              <a:t> = 18</a:t>
            </a:r>
          </a:p>
          <a:p>
            <a:pPr algn="ctr"/>
            <a:r>
              <a:rPr lang="de-DE" sz="1467" i="1" dirty="0">
                <a:solidFill>
                  <a:schemeClr val="tx1"/>
                </a:solidFill>
                <a:latin typeface="Arial Narrow" panose="020B0606020202030204" pitchFamily="34" charset="0"/>
              </a:rPr>
              <a:t>BRAF-mutant: 5/18 (28%)</a:t>
            </a:r>
          </a:p>
        </p:txBody>
      </p:sp>
      <p:sp>
        <p:nvSpPr>
          <p:cNvPr id="19" name="Rechteck 18">
            <a:extLst>
              <a:ext uri="{FF2B5EF4-FFF2-40B4-BE49-F238E27FC236}">
                <a16:creationId xmlns:a16="http://schemas.microsoft.com/office/drawing/2014/main" id="{DAA189C2-0E4D-4C59-B4FC-37084985D00B}"/>
              </a:ext>
            </a:extLst>
          </p:cNvPr>
          <p:cNvSpPr/>
          <p:nvPr/>
        </p:nvSpPr>
        <p:spPr>
          <a:xfrm>
            <a:off x="4691765" y="1784732"/>
            <a:ext cx="2160000" cy="893957"/>
          </a:xfrm>
          <a:prstGeom prst="rect">
            <a:avLst/>
          </a:prstGeom>
          <a:solidFill>
            <a:srgbClr val="00B050">
              <a:alpha val="2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endParaRPr lang="de-DE" sz="1867" b="1" dirty="0">
              <a:solidFill>
                <a:schemeClr val="tx1"/>
              </a:solidFill>
              <a:latin typeface="Arial Narrow" panose="020B0606020202030204" pitchFamily="34" charset="0"/>
            </a:endParaRPr>
          </a:p>
          <a:p>
            <a:pPr algn="ctr"/>
            <a:r>
              <a:rPr lang="de-DE" sz="2400" b="1" dirty="0">
                <a:solidFill>
                  <a:schemeClr val="tx1"/>
                </a:solidFill>
                <a:latin typeface="Arial Narrow" panose="020B0606020202030204" pitchFamily="34" charset="0"/>
              </a:rPr>
              <a:t>n</a:t>
            </a:r>
            <a:r>
              <a:rPr lang="de-DE" sz="1867" b="1" dirty="0">
                <a:solidFill>
                  <a:schemeClr val="tx1"/>
                </a:solidFill>
                <a:latin typeface="Arial Narrow" panose="020B0606020202030204" pitchFamily="34" charset="0"/>
              </a:rPr>
              <a:t> = 36</a:t>
            </a:r>
          </a:p>
          <a:p>
            <a:pPr algn="ctr"/>
            <a:r>
              <a:rPr lang="de-DE" sz="1467" i="1" dirty="0">
                <a:solidFill>
                  <a:schemeClr val="tx1"/>
                </a:solidFill>
                <a:latin typeface="Arial Narrow" panose="020B0606020202030204" pitchFamily="34" charset="0"/>
              </a:rPr>
              <a:t>BRAF-mutant: 15/36 (42%)</a:t>
            </a:r>
          </a:p>
          <a:p>
            <a:pPr algn="ctr"/>
            <a:endParaRPr lang="de-DE" sz="1867" b="1" dirty="0">
              <a:solidFill>
                <a:schemeClr val="tx1"/>
              </a:solidFill>
              <a:latin typeface="Arial Narrow" panose="020B0606020202030204" pitchFamily="34" charset="0"/>
            </a:endParaRPr>
          </a:p>
        </p:txBody>
      </p:sp>
      <p:sp>
        <p:nvSpPr>
          <p:cNvPr id="20" name="Rechteck 19">
            <a:extLst>
              <a:ext uri="{FF2B5EF4-FFF2-40B4-BE49-F238E27FC236}">
                <a16:creationId xmlns:a16="http://schemas.microsoft.com/office/drawing/2014/main" id="{104678F0-81FE-49B8-9F2B-D54ACD4AE416}"/>
              </a:ext>
            </a:extLst>
          </p:cNvPr>
          <p:cNvSpPr/>
          <p:nvPr/>
        </p:nvSpPr>
        <p:spPr>
          <a:xfrm>
            <a:off x="7692625" y="1772110"/>
            <a:ext cx="1920000" cy="887720"/>
          </a:xfrm>
          <a:prstGeom prst="rect">
            <a:avLst/>
          </a:prstGeom>
          <a:solidFill>
            <a:srgbClr val="D79D41">
              <a:alpha val="20000"/>
            </a:srgbClr>
          </a:solidFill>
          <a:ln>
            <a:solidFill>
              <a:srgbClr val="D79D41"/>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de-DE" sz="2400" b="1" dirty="0">
                <a:solidFill>
                  <a:schemeClr val="tx1"/>
                </a:solidFill>
                <a:latin typeface="Arial Narrow" panose="020B0606020202030204" pitchFamily="34" charset="0"/>
              </a:rPr>
              <a:t>n </a:t>
            </a:r>
            <a:r>
              <a:rPr lang="de-DE" sz="1867" b="1" dirty="0">
                <a:solidFill>
                  <a:schemeClr val="tx1"/>
                </a:solidFill>
                <a:latin typeface="Arial Narrow" panose="020B0606020202030204" pitchFamily="34" charset="0"/>
              </a:rPr>
              <a:t>= 19</a:t>
            </a:r>
          </a:p>
          <a:p>
            <a:pPr algn="ctr"/>
            <a:r>
              <a:rPr lang="en-US" sz="1867" b="1" i="1" dirty="0">
                <a:solidFill>
                  <a:prstClr val="black"/>
                </a:solidFill>
                <a:latin typeface="Arial Narrow" panose="020B0606020202030204" pitchFamily="34" charset="0"/>
              </a:rPr>
              <a:t> </a:t>
            </a:r>
            <a:r>
              <a:rPr lang="en-US" sz="1467" i="1" dirty="0">
                <a:solidFill>
                  <a:prstClr val="black"/>
                </a:solidFill>
                <a:latin typeface="Arial Narrow" panose="020B0606020202030204" pitchFamily="34" charset="0"/>
              </a:rPr>
              <a:t>BRAF</a:t>
            </a:r>
            <a:r>
              <a:rPr lang="en-US" sz="1467" dirty="0">
                <a:solidFill>
                  <a:prstClr val="black"/>
                </a:solidFill>
                <a:latin typeface="Arial Narrow" panose="020B0606020202030204" pitchFamily="34" charset="0"/>
              </a:rPr>
              <a:t>-mutant: 7/19 (37%)</a:t>
            </a:r>
            <a:endParaRPr lang="de-DE" sz="1867" b="1" dirty="0">
              <a:solidFill>
                <a:schemeClr val="tx1"/>
              </a:solidFill>
              <a:latin typeface="Arial Narrow" panose="020B0606020202030204" pitchFamily="34" charset="0"/>
            </a:endParaRPr>
          </a:p>
        </p:txBody>
      </p:sp>
      <p:sp>
        <p:nvSpPr>
          <p:cNvPr id="21" name="Rechteck 20">
            <a:extLst>
              <a:ext uri="{FF2B5EF4-FFF2-40B4-BE49-F238E27FC236}">
                <a16:creationId xmlns:a16="http://schemas.microsoft.com/office/drawing/2014/main" id="{FBC69E04-E86A-4770-9A0F-519EBC68248B}"/>
              </a:ext>
            </a:extLst>
          </p:cNvPr>
          <p:cNvSpPr/>
          <p:nvPr/>
        </p:nvSpPr>
        <p:spPr>
          <a:xfrm>
            <a:off x="9863567" y="1772071"/>
            <a:ext cx="2055131" cy="895601"/>
          </a:xfrm>
          <a:prstGeom prst="rect">
            <a:avLst/>
          </a:prstGeom>
          <a:solidFill>
            <a:srgbClr val="808000">
              <a:alpha val="20000"/>
            </a:srgbClr>
          </a:solidFill>
          <a:ln>
            <a:solidFill>
              <a:srgbClr val="80800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ctr"/>
          <a:lstStyle/>
          <a:p>
            <a:pPr algn="ctr"/>
            <a:r>
              <a:rPr lang="de-DE" sz="2400" b="1" dirty="0">
                <a:solidFill>
                  <a:schemeClr val="tx1"/>
                </a:solidFill>
                <a:latin typeface="Arial Narrow" panose="020B0606020202030204" pitchFamily="34" charset="0"/>
              </a:rPr>
              <a:t>n</a:t>
            </a:r>
            <a:r>
              <a:rPr lang="de-DE" sz="1867" b="1" dirty="0">
                <a:solidFill>
                  <a:schemeClr val="tx1"/>
                </a:solidFill>
                <a:latin typeface="Arial Narrow" panose="020B0606020202030204" pitchFamily="34" charset="0"/>
              </a:rPr>
              <a:t> = 23</a:t>
            </a:r>
          </a:p>
          <a:p>
            <a:pPr algn="ctr"/>
            <a:r>
              <a:rPr lang="en-US" sz="1467" i="1" dirty="0">
                <a:solidFill>
                  <a:prstClr val="black"/>
                </a:solidFill>
                <a:latin typeface="Arial Narrow" panose="020B0606020202030204" pitchFamily="34" charset="0"/>
              </a:rPr>
              <a:t>BRAF</a:t>
            </a:r>
            <a:r>
              <a:rPr lang="en-US" sz="1467" dirty="0">
                <a:solidFill>
                  <a:prstClr val="black"/>
                </a:solidFill>
                <a:latin typeface="Arial Narrow" panose="020B0606020202030204" pitchFamily="34" charset="0"/>
              </a:rPr>
              <a:t>-mutant: 11/23 (48%)</a:t>
            </a:r>
            <a:endParaRPr lang="de-DE" sz="1600" b="1" dirty="0">
              <a:solidFill>
                <a:schemeClr val="tx1"/>
              </a:solidFill>
              <a:latin typeface="Arial Narrow" panose="020B0606020202030204" pitchFamily="34" charset="0"/>
            </a:endParaRPr>
          </a:p>
        </p:txBody>
      </p:sp>
      <p:sp>
        <p:nvSpPr>
          <p:cNvPr id="27" name="Textfeld 26">
            <a:extLst>
              <a:ext uri="{FF2B5EF4-FFF2-40B4-BE49-F238E27FC236}">
                <a16:creationId xmlns:a16="http://schemas.microsoft.com/office/drawing/2014/main" id="{149ECE82-2BB2-4E47-AC6A-64F7357A2025}"/>
              </a:ext>
            </a:extLst>
          </p:cNvPr>
          <p:cNvSpPr txBox="1"/>
          <p:nvPr/>
        </p:nvSpPr>
        <p:spPr>
          <a:xfrm>
            <a:off x="3236753" y="3122133"/>
            <a:ext cx="434734"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n=1</a:t>
            </a:r>
          </a:p>
        </p:txBody>
      </p:sp>
      <p:sp>
        <p:nvSpPr>
          <p:cNvPr id="28" name="Textfeld 27">
            <a:extLst>
              <a:ext uri="{FF2B5EF4-FFF2-40B4-BE49-F238E27FC236}">
                <a16:creationId xmlns:a16="http://schemas.microsoft.com/office/drawing/2014/main" id="{3FD0765F-64FF-4F02-AB4D-AC3704918520}"/>
              </a:ext>
            </a:extLst>
          </p:cNvPr>
          <p:cNvSpPr txBox="1"/>
          <p:nvPr/>
        </p:nvSpPr>
        <p:spPr>
          <a:xfrm>
            <a:off x="2829452" y="3401169"/>
            <a:ext cx="434734"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n=4</a:t>
            </a:r>
          </a:p>
        </p:txBody>
      </p:sp>
      <p:sp>
        <p:nvSpPr>
          <p:cNvPr id="34" name="Textfeld 33">
            <a:extLst>
              <a:ext uri="{FF2B5EF4-FFF2-40B4-BE49-F238E27FC236}">
                <a16:creationId xmlns:a16="http://schemas.microsoft.com/office/drawing/2014/main" id="{D6FE7154-E8B8-4DB9-92A5-0670A06BCF5A}"/>
              </a:ext>
            </a:extLst>
          </p:cNvPr>
          <p:cNvSpPr txBox="1"/>
          <p:nvPr/>
        </p:nvSpPr>
        <p:spPr>
          <a:xfrm>
            <a:off x="3323604" y="3790865"/>
            <a:ext cx="434734"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n=7</a:t>
            </a:r>
          </a:p>
        </p:txBody>
      </p:sp>
      <p:sp>
        <p:nvSpPr>
          <p:cNvPr id="35" name="Textfeld 34">
            <a:extLst>
              <a:ext uri="{FF2B5EF4-FFF2-40B4-BE49-F238E27FC236}">
                <a16:creationId xmlns:a16="http://schemas.microsoft.com/office/drawing/2014/main" id="{BDE8A85D-EFE9-4ED5-A2F1-7E4BDA0ED2EB}"/>
              </a:ext>
            </a:extLst>
          </p:cNvPr>
          <p:cNvSpPr txBox="1"/>
          <p:nvPr/>
        </p:nvSpPr>
        <p:spPr>
          <a:xfrm>
            <a:off x="5112301" y="3720117"/>
            <a:ext cx="516488"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n=13</a:t>
            </a:r>
          </a:p>
        </p:txBody>
      </p:sp>
      <p:sp>
        <p:nvSpPr>
          <p:cNvPr id="36" name="Textfeld 35">
            <a:extLst>
              <a:ext uri="{FF2B5EF4-FFF2-40B4-BE49-F238E27FC236}">
                <a16:creationId xmlns:a16="http://schemas.microsoft.com/office/drawing/2014/main" id="{9FC0E186-5150-426C-9BD8-6AE3369C7E18}"/>
              </a:ext>
            </a:extLst>
          </p:cNvPr>
          <p:cNvSpPr txBox="1"/>
          <p:nvPr/>
        </p:nvSpPr>
        <p:spPr>
          <a:xfrm>
            <a:off x="5992027" y="3565924"/>
            <a:ext cx="505716"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n=11</a:t>
            </a:r>
          </a:p>
        </p:txBody>
      </p:sp>
      <p:sp>
        <p:nvSpPr>
          <p:cNvPr id="37" name="Textfeld 36">
            <a:extLst>
              <a:ext uri="{FF2B5EF4-FFF2-40B4-BE49-F238E27FC236}">
                <a16:creationId xmlns:a16="http://schemas.microsoft.com/office/drawing/2014/main" id="{91EA22E6-3583-47FD-AE49-4D08BEF95ED1}"/>
              </a:ext>
            </a:extLst>
          </p:cNvPr>
          <p:cNvSpPr txBox="1"/>
          <p:nvPr/>
        </p:nvSpPr>
        <p:spPr>
          <a:xfrm>
            <a:off x="8429801" y="3753796"/>
            <a:ext cx="516488"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n=19</a:t>
            </a:r>
          </a:p>
        </p:txBody>
      </p:sp>
      <p:sp>
        <p:nvSpPr>
          <p:cNvPr id="41" name="Rechteck 40">
            <a:extLst>
              <a:ext uri="{FF2B5EF4-FFF2-40B4-BE49-F238E27FC236}">
                <a16:creationId xmlns:a16="http://schemas.microsoft.com/office/drawing/2014/main" id="{09AF10ED-5201-4150-96E9-5BD44AC311A4}"/>
              </a:ext>
            </a:extLst>
          </p:cNvPr>
          <p:cNvSpPr/>
          <p:nvPr/>
        </p:nvSpPr>
        <p:spPr>
          <a:xfrm>
            <a:off x="2227693" y="1787902"/>
            <a:ext cx="2160000" cy="4857085"/>
          </a:xfrm>
          <a:prstGeom prst="rect">
            <a:avLst/>
          </a:prstGeom>
          <a:noFill/>
          <a:ln w="6350">
            <a:solidFill>
              <a:srgbClr val="2867AE"/>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algn="ctr"/>
            <a:endParaRPr lang="en-US" sz="1600" b="1" dirty="0">
              <a:solidFill>
                <a:schemeClr val="tx1"/>
              </a:solidFill>
              <a:highlight>
                <a:srgbClr val="FFFF00"/>
              </a:highlight>
              <a:latin typeface="Arial Narrow" panose="020B0606020202030204" pitchFamily="34" charset="0"/>
            </a:endParaRPr>
          </a:p>
        </p:txBody>
      </p:sp>
      <p:sp>
        <p:nvSpPr>
          <p:cNvPr id="42" name="Rechteck 41">
            <a:extLst>
              <a:ext uri="{FF2B5EF4-FFF2-40B4-BE49-F238E27FC236}">
                <a16:creationId xmlns:a16="http://schemas.microsoft.com/office/drawing/2014/main" id="{001DB2E4-F52F-4721-9CAE-6FC81AE9C50E}"/>
              </a:ext>
            </a:extLst>
          </p:cNvPr>
          <p:cNvSpPr/>
          <p:nvPr/>
        </p:nvSpPr>
        <p:spPr>
          <a:xfrm>
            <a:off x="4692048" y="1787902"/>
            <a:ext cx="2160000" cy="4857085"/>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algn="ctr"/>
            <a:endParaRPr lang="en-US" sz="1600" b="1" dirty="0">
              <a:solidFill>
                <a:schemeClr val="tx1"/>
              </a:solidFill>
              <a:latin typeface="Arial Narrow" panose="020B0606020202030204" pitchFamily="34" charset="0"/>
            </a:endParaRPr>
          </a:p>
          <a:p>
            <a:pPr algn="ctr"/>
            <a:br>
              <a:rPr lang="en-US" sz="1867" b="1" dirty="0">
                <a:solidFill>
                  <a:schemeClr val="tx1"/>
                </a:solidFill>
                <a:highlight>
                  <a:srgbClr val="FFFF00"/>
                </a:highlight>
                <a:latin typeface="Arial Narrow" panose="020B0606020202030204" pitchFamily="34" charset="0"/>
              </a:rPr>
            </a:br>
            <a:endParaRPr lang="en-US" sz="1067" b="1" dirty="0">
              <a:solidFill>
                <a:schemeClr val="tx1"/>
              </a:solidFill>
              <a:highlight>
                <a:srgbClr val="FFFF00"/>
              </a:highlight>
              <a:latin typeface="Arial Narrow" panose="020B0606020202030204" pitchFamily="34" charset="0"/>
            </a:endParaRPr>
          </a:p>
          <a:p>
            <a:pPr algn="ctr"/>
            <a:endParaRPr lang="en-US" sz="1600" b="1" dirty="0">
              <a:solidFill>
                <a:schemeClr val="tx1"/>
              </a:solidFill>
              <a:highlight>
                <a:srgbClr val="FFFF00"/>
              </a:highlight>
              <a:latin typeface="Arial Narrow" panose="020B0606020202030204" pitchFamily="34" charset="0"/>
            </a:endParaRPr>
          </a:p>
          <a:p>
            <a:pPr algn="ctr"/>
            <a:endParaRPr lang="en-US" sz="1867" b="1" dirty="0">
              <a:solidFill>
                <a:schemeClr val="tx1"/>
              </a:solidFill>
              <a:latin typeface="Arial Narrow" panose="020B0606020202030204" pitchFamily="34" charset="0"/>
            </a:endParaRPr>
          </a:p>
        </p:txBody>
      </p:sp>
      <p:sp>
        <p:nvSpPr>
          <p:cNvPr id="43" name="Textfeld 42">
            <a:extLst>
              <a:ext uri="{FF2B5EF4-FFF2-40B4-BE49-F238E27FC236}">
                <a16:creationId xmlns:a16="http://schemas.microsoft.com/office/drawing/2014/main" id="{073509DD-4E05-40B4-9F3D-CD15E7D26BE2}"/>
              </a:ext>
            </a:extLst>
          </p:cNvPr>
          <p:cNvSpPr txBox="1"/>
          <p:nvPr/>
        </p:nvSpPr>
        <p:spPr>
          <a:xfrm>
            <a:off x="132524" y="5044689"/>
            <a:ext cx="219434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First subsequent immunotherapy (n)</a:t>
            </a:r>
          </a:p>
        </p:txBody>
      </p:sp>
      <p:sp>
        <p:nvSpPr>
          <p:cNvPr id="44" name="Textfeld 43">
            <a:extLst>
              <a:ext uri="{FF2B5EF4-FFF2-40B4-BE49-F238E27FC236}">
                <a16:creationId xmlns:a16="http://schemas.microsoft.com/office/drawing/2014/main" id="{B118CF88-CA26-4DB8-90CB-FEBA4A7EC3DD}"/>
              </a:ext>
            </a:extLst>
          </p:cNvPr>
          <p:cNvSpPr txBox="1"/>
          <p:nvPr/>
        </p:nvSpPr>
        <p:spPr>
          <a:xfrm>
            <a:off x="132523" y="1979606"/>
            <a:ext cx="2282565"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Patients with disease recurrence</a:t>
            </a:r>
            <a:endParaRPr lang="en-US" sz="1200" dirty="0">
              <a:solidFill>
                <a:schemeClr val="bg1">
                  <a:lumMod val="75000"/>
                </a:schemeClr>
              </a:solidFill>
              <a:latin typeface="Arial" panose="020B0604020202020204" pitchFamily="34" charset="0"/>
              <a:cs typeface="Arial" panose="020B0604020202020204" pitchFamily="34" charset="0"/>
            </a:endParaRPr>
          </a:p>
        </p:txBody>
      </p:sp>
      <p:sp>
        <p:nvSpPr>
          <p:cNvPr id="49" name="Textfeld 48">
            <a:extLst>
              <a:ext uri="{FF2B5EF4-FFF2-40B4-BE49-F238E27FC236}">
                <a16:creationId xmlns:a16="http://schemas.microsoft.com/office/drawing/2014/main" id="{6C9B20FC-B1AE-4010-8739-221C9473E203}"/>
              </a:ext>
            </a:extLst>
          </p:cNvPr>
          <p:cNvSpPr txBox="1"/>
          <p:nvPr/>
        </p:nvSpPr>
        <p:spPr>
          <a:xfrm>
            <a:off x="132524" y="5862478"/>
            <a:ext cx="2194343"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First subsequent targeted therapy (n)</a:t>
            </a:r>
          </a:p>
        </p:txBody>
      </p:sp>
      <p:sp>
        <p:nvSpPr>
          <p:cNvPr id="55" name="Textfeld 54">
            <a:extLst>
              <a:ext uri="{FF2B5EF4-FFF2-40B4-BE49-F238E27FC236}">
                <a16:creationId xmlns:a16="http://schemas.microsoft.com/office/drawing/2014/main" id="{EB48E7CD-5BC8-0CF9-EE19-5FA9DA01D78E}"/>
              </a:ext>
            </a:extLst>
          </p:cNvPr>
          <p:cNvSpPr txBox="1"/>
          <p:nvPr/>
        </p:nvSpPr>
        <p:spPr>
          <a:xfrm>
            <a:off x="7852766" y="1448347"/>
            <a:ext cx="1709122" cy="316240"/>
          </a:xfrm>
          <a:prstGeom prst="rect">
            <a:avLst/>
          </a:prstGeom>
          <a:noFill/>
        </p:spPr>
        <p:txBody>
          <a:bodyPr wrap="none" rtlCol="0" anchor="b" anchorCtr="0">
            <a:spAutoFit/>
          </a:bodyPr>
          <a:lstStyle/>
          <a:p>
            <a:pPr algn="ctr">
              <a:lnSpc>
                <a:spcPts val="1600"/>
              </a:lnSpc>
            </a:pPr>
            <a:r>
              <a:rPr lang="en-US" sz="2400" b="1" dirty="0">
                <a:solidFill>
                  <a:srgbClr val="D79D41"/>
                </a:solidFill>
              </a:rPr>
              <a:t>Crossover</a:t>
            </a:r>
            <a:endParaRPr lang="en-US" sz="2400" dirty="0">
              <a:solidFill>
                <a:srgbClr val="D79D41"/>
              </a:solidFill>
            </a:endParaRPr>
          </a:p>
        </p:txBody>
      </p:sp>
      <p:graphicFrame>
        <p:nvGraphicFramePr>
          <p:cNvPr id="59" name="Objekt 58">
            <a:extLst>
              <a:ext uri="{FF2B5EF4-FFF2-40B4-BE49-F238E27FC236}">
                <a16:creationId xmlns:a16="http://schemas.microsoft.com/office/drawing/2014/main" id="{8C8E2A5F-C071-9D8E-2C78-DF038E095F7D}"/>
              </a:ext>
            </a:extLst>
          </p:cNvPr>
          <p:cNvGraphicFramePr>
            <a:graphicFrameLocks noChangeAspect="1"/>
          </p:cNvGraphicFramePr>
          <p:nvPr>
            <p:extLst>
              <p:ext uri="{D42A27DB-BD31-4B8C-83A1-F6EECF244321}">
                <p14:modId xmlns:p14="http://schemas.microsoft.com/office/powerpoint/2010/main" val="2601937246"/>
              </p:ext>
            </p:extLst>
          </p:nvPr>
        </p:nvGraphicFramePr>
        <p:xfrm>
          <a:off x="9955152" y="2986759"/>
          <a:ext cx="1767553" cy="1767555"/>
        </p:xfrm>
        <a:graphic>
          <a:graphicData uri="http://schemas.openxmlformats.org/presentationml/2006/ole">
            <mc:AlternateContent xmlns:mc="http://schemas.openxmlformats.org/markup-compatibility/2006">
              <mc:Choice xmlns:v="urn:schemas-microsoft-com:vml" Requires="v">
                <p:oleObj name="Prism 7" r:id="rId9" imgW="2343403" imgH="2342827" progId="Prism7.Document">
                  <p:embed/>
                </p:oleObj>
              </mc:Choice>
              <mc:Fallback>
                <p:oleObj name="Prism 7" r:id="rId9" imgW="2343403" imgH="2342827" progId="Prism7.Document">
                  <p:embed/>
                  <p:pic>
                    <p:nvPicPr>
                      <p:cNvPr id="59" name="Objekt 58">
                        <a:extLst>
                          <a:ext uri="{FF2B5EF4-FFF2-40B4-BE49-F238E27FC236}">
                            <a16:creationId xmlns:a16="http://schemas.microsoft.com/office/drawing/2014/main" id="{8C8E2A5F-C071-9D8E-2C78-DF038E095F7D}"/>
                          </a:ext>
                        </a:extLst>
                      </p:cNvPr>
                      <p:cNvPicPr/>
                      <p:nvPr/>
                    </p:nvPicPr>
                    <p:blipFill>
                      <a:blip r:embed="rId10"/>
                      <a:stretch>
                        <a:fillRect/>
                      </a:stretch>
                    </p:blipFill>
                    <p:spPr>
                      <a:xfrm>
                        <a:off x="9955152" y="2986759"/>
                        <a:ext cx="1767553" cy="1767555"/>
                      </a:xfrm>
                      <a:prstGeom prst="rect">
                        <a:avLst/>
                      </a:prstGeom>
                    </p:spPr>
                  </p:pic>
                </p:oleObj>
              </mc:Fallback>
            </mc:AlternateContent>
          </a:graphicData>
        </a:graphic>
      </p:graphicFrame>
      <p:grpSp>
        <p:nvGrpSpPr>
          <p:cNvPr id="5" name="Gruppieren 4">
            <a:extLst>
              <a:ext uri="{FF2B5EF4-FFF2-40B4-BE49-F238E27FC236}">
                <a16:creationId xmlns:a16="http://schemas.microsoft.com/office/drawing/2014/main" id="{551F5C37-A062-62AE-7F8B-333BDA66346B}"/>
              </a:ext>
            </a:extLst>
          </p:cNvPr>
          <p:cNvGrpSpPr/>
          <p:nvPr/>
        </p:nvGrpSpPr>
        <p:grpSpPr>
          <a:xfrm>
            <a:off x="132524" y="3007879"/>
            <a:ext cx="2194343" cy="1368274"/>
            <a:chOff x="8502" y="2356869"/>
            <a:chExt cx="1645757" cy="1026205"/>
          </a:xfrm>
        </p:grpSpPr>
        <p:sp>
          <p:nvSpPr>
            <p:cNvPr id="26" name="Textfeld 25">
              <a:extLst>
                <a:ext uri="{FF2B5EF4-FFF2-40B4-BE49-F238E27FC236}">
                  <a16:creationId xmlns:a16="http://schemas.microsoft.com/office/drawing/2014/main" id="{D8A517BD-B142-43DC-9E49-CDEFE598B1B4}"/>
                </a:ext>
              </a:extLst>
            </p:cNvPr>
            <p:cNvSpPr txBox="1"/>
            <p:nvPr/>
          </p:nvSpPr>
          <p:spPr>
            <a:xfrm>
              <a:off x="8502" y="2356869"/>
              <a:ext cx="1645757" cy="34624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Type of first subsequent systemic therapy</a:t>
              </a:r>
            </a:p>
          </p:txBody>
        </p:sp>
        <p:sp>
          <p:nvSpPr>
            <p:cNvPr id="4" name="Rechteck 3">
              <a:extLst>
                <a:ext uri="{FF2B5EF4-FFF2-40B4-BE49-F238E27FC236}">
                  <a16:creationId xmlns:a16="http://schemas.microsoft.com/office/drawing/2014/main" id="{ADD21F9F-04F9-3CFC-BAE4-93ADBA857084}"/>
                </a:ext>
              </a:extLst>
            </p:cNvPr>
            <p:cNvSpPr/>
            <p:nvPr/>
          </p:nvSpPr>
          <p:spPr>
            <a:xfrm>
              <a:off x="163643" y="3023786"/>
              <a:ext cx="143973" cy="136710"/>
            </a:xfrm>
            <a:prstGeom prst="rect">
              <a:avLst/>
            </a:prstGeom>
            <a:solidFill>
              <a:srgbClr val="9F044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0" name="Rechteck 59">
              <a:extLst>
                <a:ext uri="{FF2B5EF4-FFF2-40B4-BE49-F238E27FC236}">
                  <a16:creationId xmlns:a16="http://schemas.microsoft.com/office/drawing/2014/main" id="{6496F01F-FCDF-CB77-9BAA-EBCB21FDD027}"/>
                </a:ext>
              </a:extLst>
            </p:cNvPr>
            <p:cNvSpPr/>
            <p:nvPr/>
          </p:nvSpPr>
          <p:spPr>
            <a:xfrm>
              <a:off x="163642" y="3219328"/>
              <a:ext cx="143973" cy="136710"/>
            </a:xfrm>
            <a:prstGeom prst="rect">
              <a:avLst/>
            </a:prstGeom>
            <a:solidFill>
              <a:srgbClr val="808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1" name="Rechteck 60">
              <a:extLst>
                <a:ext uri="{FF2B5EF4-FFF2-40B4-BE49-F238E27FC236}">
                  <a16:creationId xmlns:a16="http://schemas.microsoft.com/office/drawing/2014/main" id="{2B7D53A5-4EE0-A8A7-194D-B78EE53B5CCF}"/>
                </a:ext>
              </a:extLst>
            </p:cNvPr>
            <p:cNvSpPr/>
            <p:nvPr/>
          </p:nvSpPr>
          <p:spPr>
            <a:xfrm>
              <a:off x="163641" y="2816097"/>
              <a:ext cx="143973" cy="136710"/>
            </a:xfrm>
            <a:prstGeom prst="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62" name="Textfeld 61">
              <a:extLst>
                <a:ext uri="{FF2B5EF4-FFF2-40B4-BE49-F238E27FC236}">
                  <a16:creationId xmlns:a16="http://schemas.microsoft.com/office/drawing/2014/main" id="{FA873C85-824B-0744-C0C2-35BD4379D213}"/>
                </a:ext>
              </a:extLst>
            </p:cNvPr>
            <p:cNvSpPr txBox="1"/>
            <p:nvPr/>
          </p:nvSpPr>
          <p:spPr>
            <a:xfrm>
              <a:off x="265407" y="2761795"/>
              <a:ext cx="937997" cy="207749"/>
            </a:xfrm>
            <a:prstGeom prst="rect">
              <a:avLst/>
            </a:prstGeom>
            <a:noFill/>
          </p:spPr>
          <p:txBody>
            <a:bodyPr wrap="none" rtlCol="0">
              <a:spAutoFit/>
            </a:bodyPr>
            <a:lstStyle/>
            <a:p>
              <a:pPr defTabSz="609585"/>
              <a:r>
                <a:rPr lang="de-DE" sz="1200" dirty="0" err="1">
                  <a:latin typeface="Arial" panose="020B0604020202020204" pitchFamily="34" charset="0"/>
                  <a:cs typeface="Arial" panose="020B0604020202020204" pitchFamily="34" charset="0"/>
                </a:rPr>
                <a:t>Immunotherapy</a:t>
              </a:r>
              <a:endParaRPr lang="de-DE" sz="1200" dirty="0">
                <a:latin typeface="Arial" panose="020B0604020202020204" pitchFamily="34" charset="0"/>
                <a:cs typeface="Arial" panose="020B0604020202020204" pitchFamily="34" charset="0"/>
              </a:endParaRPr>
            </a:p>
          </p:txBody>
        </p:sp>
        <p:sp>
          <p:nvSpPr>
            <p:cNvPr id="63" name="Textfeld 62">
              <a:extLst>
                <a:ext uri="{FF2B5EF4-FFF2-40B4-BE49-F238E27FC236}">
                  <a16:creationId xmlns:a16="http://schemas.microsoft.com/office/drawing/2014/main" id="{F61763E4-D90E-38BB-D6FA-7BBE03D84576}"/>
                </a:ext>
              </a:extLst>
            </p:cNvPr>
            <p:cNvSpPr txBox="1"/>
            <p:nvPr/>
          </p:nvSpPr>
          <p:spPr>
            <a:xfrm>
              <a:off x="265407" y="2976725"/>
              <a:ext cx="1002150" cy="207749"/>
            </a:xfrm>
            <a:prstGeom prst="rect">
              <a:avLst/>
            </a:prstGeom>
            <a:noFill/>
          </p:spPr>
          <p:txBody>
            <a:bodyPr wrap="none" rtlCol="0">
              <a:spAutoFit/>
            </a:bodyPr>
            <a:lstStyle/>
            <a:p>
              <a:pPr defTabSz="609585"/>
              <a:r>
                <a:rPr lang="de-DE" sz="1200" dirty="0" err="1">
                  <a:latin typeface="Arial" panose="020B0604020202020204" pitchFamily="34" charset="0"/>
                  <a:cs typeface="Arial" panose="020B0604020202020204" pitchFamily="34" charset="0"/>
                </a:rPr>
                <a:t>Targeted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therapy</a:t>
              </a:r>
              <a:endParaRPr lang="de-DE" sz="1200" dirty="0">
                <a:latin typeface="Arial" panose="020B0604020202020204" pitchFamily="34" charset="0"/>
                <a:cs typeface="Arial" panose="020B0604020202020204" pitchFamily="34" charset="0"/>
              </a:endParaRPr>
            </a:p>
          </p:txBody>
        </p:sp>
        <p:sp>
          <p:nvSpPr>
            <p:cNvPr id="64" name="Textfeld 63">
              <a:extLst>
                <a:ext uri="{FF2B5EF4-FFF2-40B4-BE49-F238E27FC236}">
                  <a16:creationId xmlns:a16="http://schemas.microsoft.com/office/drawing/2014/main" id="{0B0D8AC4-EEA2-E0E6-4A80-A8DB6613F4B2}"/>
                </a:ext>
              </a:extLst>
            </p:cNvPr>
            <p:cNvSpPr txBox="1"/>
            <p:nvPr/>
          </p:nvSpPr>
          <p:spPr>
            <a:xfrm>
              <a:off x="265407" y="3175325"/>
              <a:ext cx="892312" cy="207749"/>
            </a:xfrm>
            <a:prstGeom prst="rect">
              <a:avLst/>
            </a:prstGeom>
            <a:noFill/>
          </p:spPr>
          <p:txBody>
            <a:bodyPr wrap="none" rtlCol="0">
              <a:spAutoFit/>
            </a:bodyPr>
            <a:lstStyle/>
            <a:p>
              <a:pPr defTabSz="609585"/>
              <a:r>
                <a:rPr lang="de-DE" sz="1200" dirty="0" err="1">
                  <a:latin typeface="Arial" panose="020B0604020202020204" pitchFamily="34" charset="0"/>
                  <a:cs typeface="Arial" panose="020B0604020202020204" pitchFamily="34" charset="0"/>
                </a:rPr>
                <a:t>Chemotherapy</a:t>
              </a:r>
              <a:endParaRPr lang="de-DE" sz="1200" dirty="0">
                <a:latin typeface="Arial" panose="020B0604020202020204" pitchFamily="34" charset="0"/>
                <a:cs typeface="Arial" panose="020B0604020202020204" pitchFamily="34" charset="0"/>
              </a:endParaRPr>
            </a:p>
          </p:txBody>
        </p:sp>
      </p:grpSp>
      <p:sp>
        <p:nvSpPr>
          <p:cNvPr id="65" name="Rechteck 64">
            <a:extLst>
              <a:ext uri="{FF2B5EF4-FFF2-40B4-BE49-F238E27FC236}">
                <a16:creationId xmlns:a16="http://schemas.microsoft.com/office/drawing/2014/main" id="{AFD1CE6F-93BA-4F7E-D211-58628134D85D}"/>
              </a:ext>
            </a:extLst>
          </p:cNvPr>
          <p:cNvSpPr/>
          <p:nvPr/>
        </p:nvSpPr>
        <p:spPr>
          <a:xfrm>
            <a:off x="7691857" y="1770726"/>
            <a:ext cx="4226841" cy="4874261"/>
          </a:xfrm>
          <a:prstGeom prst="rect">
            <a:avLst/>
          </a:prstGeom>
          <a:noFill/>
          <a:ln w="6350">
            <a:solidFill>
              <a:srgbClr val="D1A769"/>
            </a:solid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pPr algn="ctr"/>
            <a:endParaRPr lang="en-US" sz="1600" b="1" dirty="0">
              <a:solidFill>
                <a:schemeClr val="tx1"/>
              </a:solidFill>
              <a:latin typeface="Arial Narrow" panose="020B0606020202030204" pitchFamily="34" charset="0"/>
            </a:endParaRPr>
          </a:p>
          <a:p>
            <a:pPr algn="ctr"/>
            <a:br>
              <a:rPr lang="en-US" sz="1867" b="1" dirty="0">
                <a:solidFill>
                  <a:schemeClr val="tx1"/>
                </a:solidFill>
                <a:highlight>
                  <a:srgbClr val="FFFF00"/>
                </a:highlight>
                <a:latin typeface="Arial Narrow" panose="020B0606020202030204" pitchFamily="34" charset="0"/>
              </a:rPr>
            </a:br>
            <a:endParaRPr lang="en-US" sz="1067" b="1" dirty="0">
              <a:solidFill>
                <a:schemeClr val="tx1"/>
              </a:solidFill>
              <a:highlight>
                <a:srgbClr val="FFFF00"/>
              </a:highlight>
              <a:latin typeface="Arial Narrow" panose="020B0606020202030204" pitchFamily="34" charset="0"/>
            </a:endParaRPr>
          </a:p>
          <a:p>
            <a:pPr algn="ctr"/>
            <a:endParaRPr lang="en-US" sz="1600" b="1" dirty="0">
              <a:solidFill>
                <a:schemeClr val="tx1"/>
              </a:solidFill>
              <a:highlight>
                <a:srgbClr val="FFFF00"/>
              </a:highlight>
              <a:latin typeface="Arial Narrow" panose="020B0606020202030204" pitchFamily="34" charset="0"/>
            </a:endParaRPr>
          </a:p>
          <a:p>
            <a:pPr algn="ctr"/>
            <a:endParaRPr lang="en-US" sz="1867" b="1" dirty="0">
              <a:solidFill>
                <a:schemeClr val="tx1"/>
              </a:solidFill>
              <a:latin typeface="Arial Narrow" panose="020B0606020202030204" pitchFamily="34" charset="0"/>
            </a:endParaRPr>
          </a:p>
        </p:txBody>
      </p:sp>
      <p:sp>
        <p:nvSpPr>
          <p:cNvPr id="39" name="Textfeld 38">
            <a:extLst>
              <a:ext uri="{FF2B5EF4-FFF2-40B4-BE49-F238E27FC236}">
                <a16:creationId xmlns:a16="http://schemas.microsoft.com/office/drawing/2014/main" id="{CB2A555B-DC00-4487-A353-AC8744494E89}"/>
              </a:ext>
            </a:extLst>
          </p:cNvPr>
          <p:cNvSpPr txBox="1"/>
          <p:nvPr/>
        </p:nvSpPr>
        <p:spPr>
          <a:xfrm>
            <a:off x="10891132" y="3852695"/>
            <a:ext cx="575371" cy="307777"/>
          </a:xfrm>
          <a:prstGeom prst="rect">
            <a:avLst/>
          </a:prstGeom>
          <a:noFill/>
        </p:spPr>
        <p:txBody>
          <a:bodyPr wrap="square" rtlCol="0">
            <a:spAutoFit/>
          </a:bodyPr>
          <a:lstStyle/>
          <a:p>
            <a:r>
              <a:rPr lang="de-DE" sz="1400" dirty="0">
                <a:solidFill>
                  <a:srgbClr val="000000"/>
                </a:solidFill>
                <a:latin typeface="Arial Narrow" panose="020B0606020202030204" pitchFamily="34" charset="0"/>
              </a:rPr>
              <a:t>n=14</a:t>
            </a:r>
          </a:p>
        </p:txBody>
      </p:sp>
      <p:sp>
        <p:nvSpPr>
          <p:cNvPr id="66" name="Rechteck 65">
            <a:extLst>
              <a:ext uri="{FF2B5EF4-FFF2-40B4-BE49-F238E27FC236}">
                <a16:creationId xmlns:a16="http://schemas.microsoft.com/office/drawing/2014/main" id="{BBE1BB25-A270-1857-991C-3CB22039DC00}"/>
              </a:ext>
            </a:extLst>
          </p:cNvPr>
          <p:cNvSpPr/>
          <p:nvPr/>
        </p:nvSpPr>
        <p:spPr>
          <a:xfrm>
            <a:off x="2263298" y="4964711"/>
            <a:ext cx="2072439" cy="562328"/>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r>
              <a:rPr lang="de-DE" sz="1333" dirty="0">
                <a:solidFill>
                  <a:schemeClr val="tx1"/>
                </a:solidFill>
                <a:latin typeface="Arial Narrow" panose="020B0606020202030204" pitchFamily="34" charset="0"/>
              </a:rPr>
              <a:t>Anti-PD-1: </a:t>
            </a:r>
            <a:r>
              <a:rPr lang="de-DE" sz="1333" b="1" dirty="0">
                <a:solidFill>
                  <a:schemeClr val="tx1"/>
                </a:solidFill>
                <a:latin typeface="Arial Narrow" panose="020B0606020202030204" pitchFamily="34" charset="0"/>
              </a:rPr>
              <a:t>4</a:t>
            </a:r>
          </a:p>
          <a:p>
            <a:r>
              <a:rPr lang="de-DE" sz="1333" dirty="0">
                <a:solidFill>
                  <a:schemeClr val="tx1"/>
                </a:solidFill>
                <a:latin typeface="Arial Narrow" panose="020B0606020202030204" pitchFamily="34" charset="0"/>
              </a:rPr>
              <a:t>Anti-PD-1 + Anti-CTLA4: </a:t>
            </a:r>
            <a:r>
              <a:rPr lang="de-DE" sz="1333" b="1" dirty="0">
                <a:solidFill>
                  <a:schemeClr val="tx1"/>
                </a:solidFill>
                <a:latin typeface="Arial Narrow" panose="020B0606020202030204" pitchFamily="34" charset="0"/>
              </a:rPr>
              <a:t>3</a:t>
            </a:r>
          </a:p>
        </p:txBody>
      </p:sp>
      <p:sp>
        <p:nvSpPr>
          <p:cNvPr id="67" name="Rechteck 66">
            <a:extLst>
              <a:ext uri="{FF2B5EF4-FFF2-40B4-BE49-F238E27FC236}">
                <a16:creationId xmlns:a16="http://schemas.microsoft.com/office/drawing/2014/main" id="{5A5A5240-67A4-E3E3-5DA4-70CC2250681F}"/>
              </a:ext>
            </a:extLst>
          </p:cNvPr>
          <p:cNvSpPr/>
          <p:nvPr/>
        </p:nvSpPr>
        <p:spPr>
          <a:xfrm>
            <a:off x="4737354" y="4964711"/>
            <a:ext cx="2072439" cy="879285"/>
          </a:xfrm>
          <a:prstGeom prst="rect">
            <a:avLst/>
          </a:prstGeom>
          <a:solidFill>
            <a:srgbClr val="FFC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r>
              <a:rPr lang="de-DE" sz="1333" dirty="0">
                <a:solidFill>
                  <a:schemeClr val="tx1"/>
                </a:solidFill>
                <a:latin typeface="Arial Narrow" panose="020B0606020202030204" pitchFamily="34" charset="0"/>
              </a:rPr>
              <a:t>Anti-PD-1: </a:t>
            </a:r>
            <a:r>
              <a:rPr lang="de-DE" sz="1333" b="1" dirty="0">
                <a:solidFill>
                  <a:schemeClr val="tx1"/>
                </a:solidFill>
                <a:latin typeface="Arial Narrow" panose="020B0606020202030204" pitchFamily="34" charset="0"/>
              </a:rPr>
              <a:t>5</a:t>
            </a:r>
          </a:p>
          <a:p>
            <a:r>
              <a:rPr lang="de-DE" sz="1333" dirty="0">
                <a:solidFill>
                  <a:schemeClr val="tx1"/>
                </a:solidFill>
                <a:latin typeface="Arial Narrow" panose="020B0606020202030204" pitchFamily="34" charset="0"/>
              </a:rPr>
              <a:t>Anti-PD-1 + Anti-CTLA4: </a:t>
            </a:r>
            <a:r>
              <a:rPr lang="de-DE" sz="1333" b="1" dirty="0">
                <a:solidFill>
                  <a:schemeClr val="tx1"/>
                </a:solidFill>
                <a:latin typeface="Arial Narrow" panose="020B0606020202030204" pitchFamily="34" charset="0"/>
              </a:rPr>
              <a:t>3</a:t>
            </a:r>
          </a:p>
          <a:p>
            <a:r>
              <a:rPr lang="de-DE" sz="1333" dirty="0">
                <a:solidFill>
                  <a:schemeClr val="tx1"/>
                </a:solidFill>
                <a:latin typeface="Arial Narrow" panose="020B0606020202030204" pitchFamily="34" charset="0"/>
              </a:rPr>
              <a:t>Anti-CTLA-4: </a:t>
            </a:r>
            <a:r>
              <a:rPr lang="de-DE" sz="1333" b="1" dirty="0">
                <a:solidFill>
                  <a:schemeClr val="tx1"/>
                </a:solidFill>
                <a:latin typeface="Arial Narrow" panose="020B0606020202030204" pitchFamily="34" charset="0"/>
              </a:rPr>
              <a:t>2</a:t>
            </a:r>
          </a:p>
          <a:p>
            <a:r>
              <a:rPr lang="de-DE" sz="1333" dirty="0" err="1">
                <a:solidFill>
                  <a:schemeClr val="tx1"/>
                </a:solidFill>
                <a:latin typeface="Arial Narrow" panose="020B0606020202030204" pitchFamily="34" charset="0"/>
              </a:rPr>
              <a:t>Vaccine</a:t>
            </a:r>
            <a:r>
              <a:rPr lang="de-DE" sz="1333" dirty="0">
                <a:solidFill>
                  <a:schemeClr val="tx1"/>
                </a:solidFill>
                <a:latin typeface="Arial Narrow" panose="020B0606020202030204" pitchFamily="34" charset="0"/>
              </a:rPr>
              <a:t>: </a:t>
            </a:r>
            <a:r>
              <a:rPr lang="de-DE" sz="1333" b="1" dirty="0">
                <a:solidFill>
                  <a:schemeClr val="tx1"/>
                </a:solidFill>
                <a:latin typeface="Arial Narrow" panose="020B0606020202030204" pitchFamily="34" charset="0"/>
              </a:rPr>
              <a:t>1</a:t>
            </a:r>
          </a:p>
          <a:p>
            <a:endParaRPr lang="de-DE" sz="1333" dirty="0">
              <a:solidFill>
                <a:schemeClr val="tx1"/>
              </a:solidFill>
              <a:latin typeface="Arial Narrow" panose="020B0606020202030204" pitchFamily="34" charset="0"/>
            </a:endParaRPr>
          </a:p>
        </p:txBody>
      </p:sp>
      <p:sp>
        <p:nvSpPr>
          <p:cNvPr id="68" name="Rechteck 67">
            <a:extLst>
              <a:ext uri="{FF2B5EF4-FFF2-40B4-BE49-F238E27FC236}">
                <a16:creationId xmlns:a16="http://schemas.microsoft.com/office/drawing/2014/main" id="{B8876D5B-9399-227E-9F7B-1C80C6711D18}"/>
              </a:ext>
            </a:extLst>
          </p:cNvPr>
          <p:cNvSpPr/>
          <p:nvPr/>
        </p:nvSpPr>
        <p:spPr>
          <a:xfrm>
            <a:off x="7808956" y="4964711"/>
            <a:ext cx="1571880" cy="321381"/>
          </a:xfrm>
          <a:prstGeom prst="rect">
            <a:avLst/>
          </a:prstGeom>
          <a:solidFill>
            <a:srgbClr val="FFC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r>
              <a:rPr lang="de-DE" sz="1333" dirty="0">
                <a:solidFill>
                  <a:schemeClr val="tx1"/>
                </a:solidFill>
                <a:latin typeface="Arial Narrow" panose="020B0606020202030204" pitchFamily="34" charset="0"/>
              </a:rPr>
              <a:t>Anti-PD-1: </a:t>
            </a:r>
            <a:r>
              <a:rPr lang="de-DE" sz="1333" b="1" dirty="0">
                <a:solidFill>
                  <a:schemeClr val="tx1"/>
                </a:solidFill>
                <a:latin typeface="Arial Narrow" panose="020B0606020202030204" pitchFamily="34" charset="0"/>
              </a:rPr>
              <a:t>19</a:t>
            </a:r>
          </a:p>
          <a:p>
            <a:endParaRPr lang="de-DE" sz="1333" dirty="0">
              <a:solidFill>
                <a:schemeClr val="tx1"/>
              </a:solidFill>
              <a:latin typeface="Arial Narrow" panose="020B0606020202030204" pitchFamily="34" charset="0"/>
            </a:endParaRPr>
          </a:p>
          <a:p>
            <a:endParaRPr lang="de-DE" sz="1333" dirty="0">
              <a:solidFill>
                <a:schemeClr val="tx1"/>
              </a:solidFill>
              <a:latin typeface="Arial Narrow" panose="020B0606020202030204" pitchFamily="34" charset="0"/>
            </a:endParaRPr>
          </a:p>
        </p:txBody>
      </p:sp>
      <p:sp>
        <p:nvSpPr>
          <p:cNvPr id="69" name="Rechteck 68">
            <a:extLst>
              <a:ext uri="{FF2B5EF4-FFF2-40B4-BE49-F238E27FC236}">
                <a16:creationId xmlns:a16="http://schemas.microsoft.com/office/drawing/2014/main" id="{F8970DC1-FFEA-BD5E-78E2-651421BC298C}"/>
              </a:ext>
            </a:extLst>
          </p:cNvPr>
          <p:cNvSpPr/>
          <p:nvPr/>
        </p:nvSpPr>
        <p:spPr>
          <a:xfrm>
            <a:off x="9838488" y="4964711"/>
            <a:ext cx="1977859" cy="523528"/>
          </a:xfrm>
          <a:prstGeom prst="rect">
            <a:avLst/>
          </a:prstGeom>
          <a:solidFill>
            <a:srgbClr val="FFC00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r>
              <a:rPr lang="de-DE" sz="1333" dirty="0">
                <a:solidFill>
                  <a:schemeClr val="tx1"/>
                </a:solidFill>
                <a:latin typeface="Arial Narrow" panose="020B0606020202030204" pitchFamily="34" charset="0"/>
              </a:rPr>
              <a:t>Anti-PD-1: </a:t>
            </a:r>
            <a:r>
              <a:rPr lang="de-DE" sz="1333" b="1" dirty="0">
                <a:solidFill>
                  <a:schemeClr val="tx1"/>
                </a:solidFill>
                <a:latin typeface="Arial Narrow" panose="020B0606020202030204" pitchFamily="34" charset="0"/>
              </a:rPr>
              <a:t>9</a:t>
            </a:r>
            <a:br>
              <a:rPr lang="de-DE" sz="1333" dirty="0">
                <a:solidFill>
                  <a:schemeClr val="tx1"/>
                </a:solidFill>
                <a:latin typeface="Arial Narrow" panose="020B0606020202030204" pitchFamily="34" charset="0"/>
              </a:rPr>
            </a:br>
            <a:r>
              <a:rPr lang="de-DE" sz="1333" dirty="0">
                <a:solidFill>
                  <a:schemeClr val="tx1"/>
                </a:solidFill>
                <a:latin typeface="Arial Narrow" panose="020B0606020202030204" pitchFamily="34" charset="0"/>
              </a:rPr>
              <a:t>Anti-PD-1+Anti-CTLA4: </a:t>
            </a:r>
            <a:r>
              <a:rPr lang="de-DE" sz="1333" b="1" dirty="0">
                <a:solidFill>
                  <a:schemeClr val="tx1"/>
                </a:solidFill>
                <a:latin typeface="Arial Narrow" panose="020B0606020202030204" pitchFamily="34" charset="0"/>
              </a:rPr>
              <a:t>5</a:t>
            </a:r>
          </a:p>
          <a:p>
            <a:endParaRPr lang="de-DE" sz="1333" dirty="0">
              <a:solidFill>
                <a:schemeClr val="tx1"/>
              </a:solidFill>
              <a:latin typeface="Arial Narrow" panose="020B0606020202030204" pitchFamily="34" charset="0"/>
            </a:endParaRPr>
          </a:p>
          <a:p>
            <a:endParaRPr lang="de-DE" sz="1333" dirty="0">
              <a:solidFill>
                <a:schemeClr val="tx1"/>
              </a:solidFill>
              <a:latin typeface="Arial Narrow" panose="020B0606020202030204" pitchFamily="34" charset="0"/>
            </a:endParaRPr>
          </a:p>
          <a:p>
            <a:endParaRPr lang="de-DE" sz="1333" dirty="0">
              <a:solidFill>
                <a:schemeClr val="tx1"/>
              </a:solidFill>
              <a:latin typeface="Arial Narrow" panose="020B0606020202030204" pitchFamily="34" charset="0"/>
            </a:endParaRPr>
          </a:p>
        </p:txBody>
      </p:sp>
      <p:sp>
        <p:nvSpPr>
          <p:cNvPr id="70" name="Rechteck 69">
            <a:extLst>
              <a:ext uri="{FF2B5EF4-FFF2-40B4-BE49-F238E27FC236}">
                <a16:creationId xmlns:a16="http://schemas.microsoft.com/office/drawing/2014/main" id="{11502862-04DC-EB06-BC18-3CC1627E9708}"/>
              </a:ext>
            </a:extLst>
          </p:cNvPr>
          <p:cNvSpPr/>
          <p:nvPr/>
        </p:nvSpPr>
        <p:spPr>
          <a:xfrm>
            <a:off x="2263297" y="5939602"/>
            <a:ext cx="2072439" cy="308208"/>
          </a:xfrm>
          <a:prstGeom prst="rect">
            <a:avLst/>
          </a:prstGeom>
          <a:solidFill>
            <a:srgbClr val="A0044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r>
              <a:rPr lang="de-DE" sz="1333" dirty="0">
                <a:solidFill>
                  <a:schemeClr val="tx1"/>
                </a:solidFill>
                <a:latin typeface="Arial Narrow" panose="020B0606020202030204" pitchFamily="34" charset="0"/>
              </a:rPr>
              <a:t>BRAF/MEK combined: </a:t>
            </a:r>
            <a:r>
              <a:rPr lang="de-DE" sz="1333" b="1" dirty="0">
                <a:solidFill>
                  <a:schemeClr val="tx1"/>
                </a:solidFill>
                <a:latin typeface="Arial Narrow" panose="020B0606020202030204" pitchFamily="34" charset="0"/>
              </a:rPr>
              <a:t>4 </a:t>
            </a:r>
          </a:p>
        </p:txBody>
      </p:sp>
      <p:sp>
        <p:nvSpPr>
          <p:cNvPr id="71" name="Rechteck 70">
            <a:extLst>
              <a:ext uri="{FF2B5EF4-FFF2-40B4-BE49-F238E27FC236}">
                <a16:creationId xmlns:a16="http://schemas.microsoft.com/office/drawing/2014/main" id="{A9F48682-3213-14C5-7701-F0A1812CE4DA}"/>
              </a:ext>
            </a:extLst>
          </p:cNvPr>
          <p:cNvSpPr/>
          <p:nvPr/>
        </p:nvSpPr>
        <p:spPr>
          <a:xfrm>
            <a:off x="4737354" y="5944682"/>
            <a:ext cx="2072439" cy="506287"/>
          </a:xfrm>
          <a:prstGeom prst="rect">
            <a:avLst/>
          </a:prstGeom>
          <a:solidFill>
            <a:srgbClr val="A0044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r>
              <a:rPr lang="de-DE" sz="1333" dirty="0">
                <a:solidFill>
                  <a:schemeClr val="tx1"/>
                </a:solidFill>
                <a:latin typeface="Arial Narrow" panose="020B0606020202030204" pitchFamily="34" charset="0"/>
              </a:rPr>
              <a:t>BRAF/MEK combined: </a:t>
            </a:r>
            <a:r>
              <a:rPr lang="de-DE" sz="1333" b="1" dirty="0">
                <a:solidFill>
                  <a:schemeClr val="tx1"/>
                </a:solidFill>
                <a:latin typeface="Arial Narrow" panose="020B0606020202030204" pitchFamily="34" charset="0"/>
              </a:rPr>
              <a:t>11</a:t>
            </a:r>
          </a:p>
          <a:p>
            <a:r>
              <a:rPr lang="de-DE" sz="1333" dirty="0">
                <a:solidFill>
                  <a:schemeClr val="tx1"/>
                </a:solidFill>
                <a:latin typeface="Arial Narrow" panose="020B0606020202030204" pitchFamily="34" charset="0"/>
              </a:rPr>
              <a:t>MEK </a:t>
            </a:r>
            <a:r>
              <a:rPr lang="de-DE" sz="1333" dirty="0" err="1">
                <a:solidFill>
                  <a:schemeClr val="tx1"/>
                </a:solidFill>
                <a:latin typeface="Arial Narrow" panose="020B0606020202030204" pitchFamily="34" charset="0"/>
              </a:rPr>
              <a:t>inhibitor</a:t>
            </a:r>
            <a:r>
              <a:rPr lang="de-DE" sz="1333" dirty="0">
                <a:solidFill>
                  <a:schemeClr val="tx1"/>
                </a:solidFill>
                <a:latin typeface="Arial Narrow" panose="020B0606020202030204" pitchFamily="34" charset="0"/>
              </a:rPr>
              <a:t>: </a:t>
            </a:r>
            <a:r>
              <a:rPr lang="de-DE" sz="1333" b="1" dirty="0">
                <a:solidFill>
                  <a:schemeClr val="tx1"/>
                </a:solidFill>
                <a:latin typeface="Arial Narrow" panose="020B0606020202030204" pitchFamily="34" charset="0"/>
              </a:rPr>
              <a:t>2</a:t>
            </a:r>
          </a:p>
        </p:txBody>
      </p:sp>
      <p:sp>
        <p:nvSpPr>
          <p:cNvPr id="72" name="Rechteck 71">
            <a:extLst>
              <a:ext uri="{FF2B5EF4-FFF2-40B4-BE49-F238E27FC236}">
                <a16:creationId xmlns:a16="http://schemas.microsoft.com/office/drawing/2014/main" id="{025A78B3-76DE-FE5D-C167-07292AF0C727}"/>
              </a:ext>
            </a:extLst>
          </p:cNvPr>
          <p:cNvSpPr/>
          <p:nvPr/>
        </p:nvSpPr>
        <p:spPr>
          <a:xfrm>
            <a:off x="9863567" y="5946375"/>
            <a:ext cx="1967368" cy="308208"/>
          </a:xfrm>
          <a:prstGeom prst="rect">
            <a:avLst/>
          </a:prstGeom>
          <a:solidFill>
            <a:srgbClr val="A0044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 tIns="48000" rIns="48000" bIns="48000" rtlCol="0" anchor="t"/>
          <a:lstStyle/>
          <a:p>
            <a:r>
              <a:rPr lang="de-DE" sz="1333" dirty="0">
                <a:solidFill>
                  <a:schemeClr val="tx1"/>
                </a:solidFill>
                <a:latin typeface="Arial Narrow" panose="020B0606020202030204" pitchFamily="34" charset="0"/>
              </a:rPr>
              <a:t>BRAF/MEK combined:</a:t>
            </a:r>
            <a:r>
              <a:rPr lang="de-DE" sz="1333" b="1" dirty="0">
                <a:solidFill>
                  <a:schemeClr val="tx1"/>
                </a:solidFill>
                <a:latin typeface="Arial Narrow" panose="020B0606020202030204" pitchFamily="34" charset="0"/>
              </a:rPr>
              <a:t> 5 </a:t>
            </a:r>
          </a:p>
        </p:txBody>
      </p:sp>
      <p:sp>
        <p:nvSpPr>
          <p:cNvPr id="76" name="Textfeld 75">
            <a:extLst>
              <a:ext uri="{FF2B5EF4-FFF2-40B4-BE49-F238E27FC236}">
                <a16:creationId xmlns:a16="http://schemas.microsoft.com/office/drawing/2014/main" id="{5818A9D9-9811-8954-35AD-D9F626941C4C}"/>
              </a:ext>
            </a:extLst>
          </p:cNvPr>
          <p:cNvSpPr txBox="1"/>
          <p:nvPr/>
        </p:nvSpPr>
        <p:spPr>
          <a:xfrm>
            <a:off x="5695426" y="2941647"/>
            <a:ext cx="434734"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n=1</a:t>
            </a:r>
          </a:p>
        </p:txBody>
      </p:sp>
      <p:sp>
        <p:nvSpPr>
          <p:cNvPr id="6" name="Textfeld 5"/>
          <p:cNvSpPr txBox="1"/>
          <p:nvPr/>
        </p:nvSpPr>
        <p:spPr>
          <a:xfrm>
            <a:off x="8387496" y="842025"/>
            <a:ext cx="2702560" cy="461665"/>
          </a:xfrm>
          <a:prstGeom prst="rect">
            <a:avLst/>
          </a:prstGeom>
          <a:solidFill>
            <a:schemeClr val="bg1">
              <a:lumMod val="85000"/>
            </a:schemeClr>
          </a:solidFill>
        </p:spPr>
        <p:txBody>
          <a:bodyPr wrap="square" rtlCol="0">
            <a:spAutoFit/>
          </a:bodyPr>
          <a:lstStyle/>
          <a:p>
            <a:pPr algn="ctr"/>
            <a:r>
              <a:rPr lang="de-DE" sz="2400" b="1" dirty="0"/>
              <a:t>Placebo</a:t>
            </a:r>
          </a:p>
        </p:txBody>
      </p:sp>
      <p:sp>
        <p:nvSpPr>
          <p:cNvPr id="38" name="Textfeld 37">
            <a:extLst>
              <a:ext uri="{FF2B5EF4-FFF2-40B4-BE49-F238E27FC236}">
                <a16:creationId xmlns:a16="http://schemas.microsoft.com/office/drawing/2014/main" id="{6E1B44E2-D846-4640-B443-FE30AB623628}"/>
              </a:ext>
            </a:extLst>
          </p:cNvPr>
          <p:cNvSpPr txBox="1"/>
          <p:nvPr/>
        </p:nvSpPr>
        <p:spPr>
          <a:xfrm>
            <a:off x="10269859" y="3332947"/>
            <a:ext cx="434734" cy="307777"/>
          </a:xfrm>
          <a:prstGeom prst="rect">
            <a:avLst/>
          </a:prstGeom>
          <a:noFill/>
        </p:spPr>
        <p:txBody>
          <a:bodyPr wrap="none" rtlCol="0">
            <a:spAutoFit/>
          </a:bodyPr>
          <a:lstStyle/>
          <a:p>
            <a:r>
              <a:rPr lang="de-DE" sz="1400" dirty="0">
                <a:solidFill>
                  <a:srgbClr val="000000"/>
                </a:solidFill>
                <a:latin typeface="Arial Narrow" panose="020B0606020202030204" pitchFamily="34" charset="0"/>
              </a:rPr>
              <a:t>n=5</a:t>
            </a:r>
          </a:p>
        </p:txBody>
      </p:sp>
      <p:sp>
        <p:nvSpPr>
          <p:cNvPr id="48" name="Textfeld 47">
            <a:extLst>
              <a:ext uri="{FF2B5EF4-FFF2-40B4-BE49-F238E27FC236}">
                <a16:creationId xmlns:a16="http://schemas.microsoft.com/office/drawing/2014/main" id="{D6FE7154-E8B8-4DB9-92A5-0670A06BCF5A}"/>
              </a:ext>
            </a:extLst>
          </p:cNvPr>
          <p:cNvSpPr txBox="1"/>
          <p:nvPr/>
        </p:nvSpPr>
        <p:spPr>
          <a:xfrm>
            <a:off x="2171737" y="2751888"/>
            <a:ext cx="952248" cy="307777"/>
          </a:xfrm>
          <a:prstGeom prst="rect">
            <a:avLst/>
          </a:prstGeom>
          <a:noFill/>
        </p:spPr>
        <p:txBody>
          <a:bodyPr wrap="none" rtlCol="0">
            <a:spAutoFit/>
          </a:bodyPr>
          <a:lstStyle/>
          <a:p>
            <a:r>
              <a:rPr lang="de-DE" sz="1400" dirty="0">
                <a:latin typeface="Arial Narrow" panose="020B0606020202030204" pitchFamily="34" charset="0"/>
              </a:rPr>
              <a:t>Total n = 12</a:t>
            </a:r>
          </a:p>
        </p:txBody>
      </p:sp>
      <p:sp>
        <p:nvSpPr>
          <p:cNvPr id="50" name="Textfeld 49">
            <a:extLst>
              <a:ext uri="{FF2B5EF4-FFF2-40B4-BE49-F238E27FC236}">
                <a16:creationId xmlns:a16="http://schemas.microsoft.com/office/drawing/2014/main" id="{D6FE7154-E8B8-4DB9-92A5-0670A06BCF5A}"/>
              </a:ext>
            </a:extLst>
          </p:cNvPr>
          <p:cNvSpPr txBox="1"/>
          <p:nvPr/>
        </p:nvSpPr>
        <p:spPr>
          <a:xfrm>
            <a:off x="4625008" y="2726453"/>
            <a:ext cx="952248" cy="307777"/>
          </a:xfrm>
          <a:prstGeom prst="rect">
            <a:avLst/>
          </a:prstGeom>
          <a:noFill/>
        </p:spPr>
        <p:txBody>
          <a:bodyPr wrap="none" rtlCol="0">
            <a:spAutoFit/>
          </a:bodyPr>
          <a:lstStyle/>
          <a:p>
            <a:r>
              <a:rPr lang="de-DE" sz="1400" dirty="0">
                <a:latin typeface="Arial Narrow" panose="020B0606020202030204" pitchFamily="34" charset="0"/>
              </a:rPr>
              <a:t>Total n = 25</a:t>
            </a:r>
          </a:p>
        </p:txBody>
      </p:sp>
      <p:sp>
        <p:nvSpPr>
          <p:cNvPr id="52" name="Textfeld 51">
            <a:extLst>
              <a:ext uri="{FF2B5EF4-FFF2-40B4-BE49-F238E27FC236}">
                <a16:creationId xmlns:a16="http://schemas.microsoft.com/office/drawing/2014/main" id="{D6FE7154-E8B8-4DB9-92A5-0670A06BCF5A}"/>
              </a:ext>
            </a:extLst>
          </p:cNvPr>
          <p:cNvSpPr txBox="1"/>
          <p:nvPr/>
        </p:nvSpPr>
        <p:spPr>
          <a:xfrm>
            <a:off x="7732067" y="2739449"/>
            <a:ext cx="952248" cy="307777"/>
          </a:xfrm>
          <a:prstGeom prst="rect">
            <a:avLst/>
          </a:prstGeom>
          <a:noFill/>
        </p:spPr>
        <p:txBody>
          <a:bodyPr wrap="none" rtlCol="0">
            <a:spAutoFit/>
          </a:bodyPr>
          <a:lstStyle/>
          <a:p>
            <a:r>
              <a:rPr lang="de-DE" sz="1400" dirty="0">
                <a:latin typeface="Arial Narrow" panose="020B0606020202030204" pitchFamily="34" charset="0"/>
              </a:rPr>
              <a:t>Total n = 19</a:t>
            </a:r>
          </a:p>
        </p:txBody>
      </p:sp>
      <p:sp>
        <p:nvSpPr>
          <p:cNvPr id="53" name="Textfeld 52">
            <a:extLst>
              <a:ext uri="{FF2B5EF4-FFF2-40B4-BE49-F238E27FC236}">
                <a16:creationId xmlns:a16="http://schemas.microsoft.com/office/drawing/2014/main" id="{D6FE7154-E8B8-4DB9-92A5-0670A06BCF5A}"/>
              </a:ext>
            </a:extLst>
          </p:cNvPr>
          <p:cNvSpPr txBox="1"/>
          <p:nvPr/>
        </p:nvSpPr>
        <p:spPr>
          <a:xfrm>
            <a:off x="9797976" y="2760884"/>
            <a:ext cx="952248" cy="307777"/>
          </a:xfrm>
          <a:prstGeom prst="rect">
            <a:avLst/>
          </a:prstGeom>
          <a:noFill/>
        </p:spPr>
        <p:txBody>
          <a:bodyPr wrap="none" rtlCol="0">
            <a:spAutoFit/>
          </a:bodyPr>
          <a:lstStyle/>
          <a:p>
            <a:r>
              <a:rPr lang="de-DE" sz="1400" dirty="0">
                <a:latin typeface="Arial Narrow" panose="020B0606020202030204" pitchFamily="34" charset="0"/>
              </a:rPr>
              <a:t>Total n = 19</a:t>
            </a:r>
          </a:p>
        </p:txBody>
      </p:sp>
      <p:sp>
        <p:nvSpPr>
          <p:cNvPr id="9" name="Subtitle 1">
            <a:extLst>
              <a:ext uri="{FF2B5EF4-FFF2-40B4-BE49-F238E27FC236}">
                <a16:creationId xmlns:a16="http://schemas.microsoft.com/office/drawing/2014/main" id="{9AF17079-27E5-5196-9F61-4A9361183A1A}"/>
              </a:ext>
            </a:extLst>
          </p:cNvPr>
          <p:cNvSpPr txBox="1">
            <a:spLocks/>
          </p:cNvSpPr>
          <p:nvPr/>
        </p:nvSpPr>
        <p:spPr>
          <a:xfrm>
            <a:off x="685931" y="867047"/>
            <a:ext cx="9423468" cy="6000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First Subsequent Systemic Therapy in All Randomized Patients</a:t>
            </a:r>
          </a:p>
        </p:txBody>
      </p:sp>
      <p:sp>
        <p:nvSpPr>
          <p:cNvPr id="10" name="Title 2">
            <a:extLst>
              <a:ext uri="{FF2B5EF4-FFF2-40B4-BE49-F238E27FC236}">
                <a16:creationId xmlns:a16="http://schemas.microsoft.com/office/drawing/2014/main" id="{B4D41C21-947E-F683-CE67-7EE0A55D0B8C}"/>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
        <p:nvSpPr>
          <p:cNvPr id="11" name="Textfeld 9">
            <a:extLst>
              <a:ext uri="{FF2B5EF4-FFF2-40B4-BE49-F238E27FC236}">
                <a16:creationId xmlns:a16="http://schemas.microsoft.com/office/drawing/2014/main" id="{82B1467E-C2CB-6A90-A074-2F5EF562E373}"/>
              </a:ext>
            </a:extLst>
          </p:cNvPr>
          <p:cNvSpPr txBox="1"/>
          <p:nvPr/>
        </p:nvSpPr>
        <p:spPr>
          <a:xfrm>
            <a:off x="9446194" y="314363"/>
            <a:ext cx="2855981" cy="379463"/>
          </a:xfrm>
          <a:prstGeom prst="rect">
            <a:avLst/>
          </a:prstGeom>
          <a:noFill/>
          <a:ln w="12700">
            <a:noFill/>
          </a:ln>
        </p:spPr>
        <p:txBody>
          <a:bodyPr wrap="square" rtlCol="0" anchor="ctr">
            <a:spAutoFit/>
          </a:bodyPr>
          <a:lstStyle/>
          <a:p>
            <a:r>
              <a:rPr lang="de-DE" sz="933" b="1" dirty="0">
                <a:latin typeface="Arial" panose="020B0604020202020204" pitchFamily="34" charset="0"/>
                <a:cs typeface="Arial" panose="020B0604020202020204" pitchFamily="34" charset="0"/>
              </a:rPr>
              <a:t>Data </a:t>
            </a:r>
            <a:r>
              <a:rPr lang="de-DE" sz="933" b="1" dirty="0" err="1">
                <a:latin typeface="Arial" panose="020B0604020202020204" pitchFamily="34" charset="0"/>
                <a:cs typeface="Arial" panose="020B0604020202020204" pitchFamily="34" charset="0"/>
              </a:rPr>
              <a:t>cut</a:t>
            </a:r>
            <a:r>
              <a:rPr lang="de-DE" sz="933" b="1" dirty="0">
                <a:latin typeface="Arial" panose="020B0604020202020204" pitchFamily="34" charset="0"/>
                <a:cs typeface="Arial" panose="020B0604020202020204" pitchFamily="34" charset="0"/>
              </a:rPr>
              <a:t>-off </a:t>
            </a:r>
            <a:r>
              <a:rPr lang="de-DE" sz="933" b="1" dirty="0" err="1">
                <a:latin typeface="Arial" panose="020B0604020202020204" pitchFamily="34" charset="0"/>
                <a:cs typeface="Arial" panose="020B0604020202020204" pitchFamily="34" charset="0"/>
              </a:rPr>
              <a:t>date</a:t>
            </a:r>
            <a:r>
              <a:rPr lang="de-DE" sz="933" b="1" dirty="0">
                <a:latin typeface="Arial" panose="020B0604020202020204" pitchFamily="34" charset="0"/>
                <a:cs typeface="Arial" panose="020B0604020202020204" pitchFamily="34" charset="0"/>
              </a:rPr>
              <a:t> Sep 23, 2021</a:t>
            </a:r>
          </a:p>
          <a:p>
            <a:r>
              <a:rPr lang="de-DE" sz="933" b="1" dirty="0">
                <a:latin typeface="Arial" panose="020B0604020202020204" pitchFamily="34" charset="0"/>
                <a:cs typeface="Arial" panose="020B0604020202020204" pitchFamily="34" charset="0"/>
              </a:rPr>
              <a:t>Median follow-</a:t>
            </a:r>
            <a:r>
              <a:rPr lang="de-DE" sz="933" b="1" dirty="0" err="1">
                <a:latin typeface="Arial" panose="020B0604020202020204" pitchFamily="34" charset="0"/>
                <a:cs typeface="Arial" panose="020B0604020202020204" pitchFamily="34" charset="0"/>
              </a:rPr>
              <a:t>up</a:t>
            </a:r>
            <a:r>
              <a:rPr lang="de-DE" sz="933" b="1" dirty="0">
                <a:latin typeface="Arial" panose="020B0604020202020204" pitchFamily="34" charset="0"/>
                <a:cs typeface="Arial" panose="020B0604020202020204" pitchFamily="34" charset="0"/>
              </a:rPr>
              <a:t> time: 49.2 </a:t>
            </a:r>
            <a:r>
              <a:rPr lang="de-DE" sz="933" b="1" dirty="0" err="1">
                <a:latin typeface="Arial" panose="020B0604020202020204" pitchFamily="34" charset="0"/>
                <a:cs typeface="Arial" panose="020B0604020202020204" pitchFamily="34" charset="0"/>
              </a:rPr>
              <a:t>months</a:t>
            </a:r>
            <a:r>
              <a:rPr lang="de-DE" sz="933"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2255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CCE6B-46D7-42BA-8579-FCEBAB422B2E}"/>
              </a:ext>
            </a:extLst>
          </p:cNvPr>
          <p:cNvSpPr>
            <a:spLocks noGrp="1"/>
          </p:cNvSpPr>
          <p:nvPr>
            <p:ph type="title"/>
          </p:nvPr>
        </p:nvSpPr>
        <p:spPr>
          <a:xfrm>
            <a:off x="609600" y="287641"/>
            <a:ext cx="10744200" cy="600075"/>
          </a:xfrm>
        </p:spPr>
        <p:txBody>
          <a:bodyPr/>
          <a:lstStyle/>
          <a:p>
            <a:r>
              <a:rPr lang="de-DE" dirty="0"/>
              <a:t>THE IMMUNED STUDY</a:t>
            </a:r>
            <a:endParaRPr lang="en-CH" dirty="0"/>
          </a:p>
        </p:txBody>
      </p:sp>
      <p:sp>
        <p:nvSpPr>
          <p:cNvPr id="4" name="Text Placeholder 3">
            <a:extLst>
              <a:ext uri="{FF2B5EF4-FFF2-40B4-BE49-F238E27FC236}">
                <a16:creationId xmlns:a16="http://schemas.microsoft.com/office/drawing/2014/main" id="{338B2439-5083-4DA3-9E44-5AA6D3E9801E}"/>
              </a:ext>
            </a:extLst>
          </p:cNvPr>
          <p:cNvSpPr>
            <a:spLocks noGrp="1"/>
          </p:cNvSpPr>
          <p:nvPr>
            <p:ph idx="1"/>
          </p:nvPr>
        </p:nvSpPr>
        <p:spPr>
          <a:xfrm>
            <a:off x="609600" y="882780"/>
            <a:ext cx="10744200" cy="5691755"/>
          </a:xfrm>
        </p:spPr>
        <p:txBody>
          <a:bodyPr>
            <a:normAutofit lnSpcReduction="10000"/>
          </a:bodyPr>
          <a:lstStyle/>
          <a:p>
            <a:pPr marL="0" indent="0">
              <a:spcBef>
                <a:spcPts val="1200"/>
              </a:spcBef>
              <a:buNone/>
            </a:pPr>
            <a:r>
              <a:rPr lang="en-US" dirty="0"/>
              <a:t>Conclusions</a:t>
            </a:r>
          </a:p>
          <a:p>
            <a:pPr>
              <a:spcBef>
                <a:spcPts val="1200"/>
              </a:spcBef>
            </a:pPr>
            <a:endParaRPr lang="en-US" sz="100" dirty="0"/>
          </a:p>
          <a:p>
            <a:pPr>
              <a:spcBef>
                <a:spcPts val="1200"/>
              </a:spcBef>
            </a:pPr>
            <a:r>
              <a:rPr lang="en-US" sz="1800" dirty="0"/>
              <a:t>First prospective randomized placebo-controlled trial in stage IV melanoma with NED</a:t>
            </a:r>
          </a:p>
          <a:p>
            <a:pPr>
              <a:spcBef>
                <a:spcPts val="1200"/>
              </a:spcBef>
            </a:pPr>
            <a:r>
              <a:rPr lang="en-US" sz="1800" dirty="0"/>
              <a:t>At median FU of 49.2 months, NIVO plus IPI and NIVO continue to show a clinically and statistically significant improvement in </a:t>
            </a:r>
            <a:r>
              <a:rPr lang="en-US" sz="1800" b="1" dirty="0"/>
              <a:t>RFS versus placebo </a:t>
            </a:r>
            <a:r>
              <a:rPr lang="en-US" sz="1800" dirty="0"/>
              <a:t>for patients with fully resected or irradiated stage IV melanoma at high risk of recurrence</a:t>
            </a:r>
          </a:p>
          <a:p>
            <a:pPr lvl="1">
              <a:spcBef>
                <a:spcPts val="1200"/>
              </a:spcBef>
            </a:pPr>
            <a:r>
              <a:rPr lang="en-US" sz="1600" dirty="0"/>
              <a:t>HR = 0.25 (97.5%CI 0.13, 0.48; p &lt; 0.0001) and HR=0.60 (97.5% CI 0.36, 1.00; p = 0.02), respectively</a:t>
            </a:r>
          </a:p>
          <a:p>
            <a:pPr lvl="1">
              <a:spcBef>
                <a:spcPts val="1200"/>
              </a:spcBef>
            </a:pPr>
            <a:r>
              <a:rPr lang="en-US" sz="1600" dirty="0"/>
              <a:t>NIVO plus IPI continued to show a clinically and statistically significant improvement in </a:t>
            </a:r>
            <a:r>
              <a:rPr lang="en-US" sz="1600" b="1" dirty="0"/>
              <a:t>RFS versus NIVO</a:t>
            </a:r>
          </a:p>
          <a:p>
            <a:pPr lvl="2">
              <a:spcBef>
                <a:spcPts val="1200"/>
              </a:spcBef>
            </a:pPr>
            <a:r>
              <a:rPr lang="en-US" sz="1400" dirty="0"/>
              <a:t>HR = 0.41 (97.5% CI 0.22, 0.78; p = 0.001)</a:t>
            </a:r>
          </a:p>
          <a:p>
            <a:pPr lvl="1">
              <a:spcBef>
                <a:spcPts val="1200"/>
              </a:spcBef>
            </a:pPr>
            <a:r>
              <a:rPr lang="en-US" sz="1600" dirty="0"/>
              <a:t>48-month RFS rates were 64% for NIVO plus IPI, 31% for NIVO, and 15% for placebo</a:t>
            </a:r>
          </a:p>
          <a:p>
            <a:pPr>
              <a:spcBef>
                <a:spcPts val="1200"/>
              </a:spcBef>
            </a:pPr>
            <a:r>
              <a:rPr lang="en-US" sz="1800" b="1" dirty="0"/>
              <a:t>OS</a:t>
            </a:r>
            <a:r>
              <a:rPr lang="en-US" sz="1800" dirty="0"/>
              <a:t> markedly improved for patients receiving nivolumab-plus-ipilimumab compared with placebo</a:t>
            </a:r>
          </a:p>
          <a:p>
            <a:pPr lvl="1">
              <a:spcBef>
                <a:spcPts val="1200"/>
              </a:spcBef>
            </a:pPr>
            <a:r>
              <a:rPr lang="en-US" sz="1600" dirty="0"/>
              <a:t>48-month OS rates were 84% for NIVO plus IPI, 73% for NIVO, and 63% for placebo</a:t>
            </a:r>
          </a:p>
          <a:p>
            <a:pPr lvl="1">
              <a:spcBef>
                <a:spcPts val="1200"/>
              </a:spcBef>
            </a:pPr>
            <a:r>
              <a:rPr lang="en-US" sz="1600" dirty="0"/>
              <a:t>Use of subsequent anti-PD-1-based therapy was high in placebo patients after recurrence and most likely impacted the OS comparison of nivolumab alone versus placebo</a:t>
            </a:r>
          </a:p>
          <a:p>
            <a:pPr>
              <a:spcBef>
                <a:spcPts val="1200"/>
              </a:spcBef>
            </a:pPr>
            <a:r>
              <a:rPr lang="en-US" sz="1800" b="1" dirty="0"/>
              <a:t>These study results support the use of a combination of NIVO and IPI in the adjuvant treatment of advanced melanoma with NED after surgery or radiotherapy</a:t>
            </a:r>
            <a:endParaRPr lang="en-US" sz="1800" dirty="0"/>
          </a:p>
        </p:txBody>
      </p:sp>
      <p:sp>
        <p:nvSpPr>
          <p:cNvPr id="8" name="Footer Placeholder 7">
            <a:extLst>
              <a:ext uri="{FF2B5EF4-FFF2-40B4-BE49-F238E27FC236}">
                <a16:creationId xmlns:a16="http://schemas.microsoft.com/office/drawing/2014/main" id="{C17A75C5-9856-F546-A6F2-3D0356D747A9}"/>
              </a:ext>
            </a:extLst>
          </p:cNvPr>
          <p:cNvSpPr>
            <a:spLocks noGrp="1"/>
          </p:cNvSpPr>
          <p:nvPr>
            <p:ph type="ftr" sz="quarter" idx="3"/>
          </p:nvPr>
        </p:nvSpPr>
        <p:spPr/>
        <p:txBody>
          <a:bodyPr/>
          <a:lstStyle/>
          <a:p>
            <a:r>
              <a:rPr lang="en-US" dirty="0"/>
              <a:t>Data published in </a:t>
            </a:r>
            <a:r>
              <a:rPr lang="en-US" i="1" dirty="0"/>
              <a:t>The Lancet </a:t>
            </a:r>
            <a:r>
              <a:rPr lang="en-US" dirty="0"/>
              <a:t>online on Sept 10, 2022</a:t>
            </a:r>
          </a:p>
        </p:txBody>
      </p:sp>
    </p:spTree>
    <p:extLst>
      <p:ext uri="{BB962C8B-B14F-4D97-AF65-F5344CB8AC3E}">
        <p14:creationId xmlns:p14="http://schemas.microsoft.com/office/powerpoint/2010/main" val="1231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55A41B-30A2-FA4C-1B86-B9EB6BCE57C2}"/>
              </a:ext>
            </a:extLst>
          </p:cNvPr>
          <p:cNvSpPr txBox="1"/>
          <p:nvPr/>
        </p:nvSpPr>
        <p:spPr>
          <a:xfrm>
            <a:off x="479639" y="6219448"/>
            <a:ext cx="1829444" cy="461665"/>
          </a:xfrm>
          <a:prstGeom prst="rect">
            <a:avLst/>
          </a:prstGeom>
          <a:solidFill>
            <a:schemeClr val="bg1"/>
          </a:solidFill>
        </p:spPr>
        <p:txBody>
          <a:bodyPr wrap="square" rtlCol="0">
            <a:spAutoFit/>
          </a:bodyPr>
          <a:lstStyle/>
          <a:p>
            <a:pPr algn="l"/>
            <a:endParaRPr lang="en-US" sz="2400" dirty="0"/>
          </a:p>
        </p:txBody>
      </p:sp>
      <p:sp>
        <p:nvSpPr>
          <p:cNvPr id="3" name="Title 2">
            <a:extLst>
              <a:ext uri="{FF2B5EF4-FFF2-40B4-BE49-F238E27FC236}">
                <a16:creationId xmlns:a16="http://schemas.microsoft.com/office/drawing/2014/main" id="{1E3CCE6B-46D7-42BA-8579-FCEBAB422B2E}"/>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
        <p:nvSpPr>
          <p:cNvPr id="4" name="Text Placeholder 3">
            <a:extLst>
              <a:ext uri="{FF2B5EF4-FFF2-40B4-BE49-F238E27FC236}">
                <a16:creationId xmlns:a16="http://schemas.microsoft.com/office/drawing/2014/main" id="{338B2439-5083-4DA3-9E44-5AA6D3E9801E}"/>
              </a:ext>
            </a:extLst>
          </p:cNvPr>
          <p:cNvSpPr>
            <a:spLocks noGrp="1"/>
          </p:cNvSpPr>
          <p:nvPr>
            <p:ph idx="1"/>
          </p:nvPr>
        </p:nvSpPr>
        <p:spPr>
          <a:xfrm>
            <a:off x="609600" y="772822"/>
            <a:ext cx="10744200" cy="4722477"/>
          </a:xfrm>
        </p:spPr>
        <p:txBody>
          <a:bodyPr>
            <a:normAutofit/>
          </a:bodyPr>
          <a:lstStyle/>
          <a:p>
            <a:pPr marL="0" indent="0">
              <a:buNone/>
            </a:pPr>
            <a:r>
              <a:rPr lang="de-DE" dirty="0"/>
              <a:t>Introduction</a:t>
            </a:r>
            <a:endParaRPr lang="en-CH" dirty="0"/>
          </a:p>
          <a:p>
            <a:r>
              <a:rPr lang="en-US" sz="1800" dirty="0"/>
              <a:t>Checkpoint inhibitors and targeted therapy approved for adjuvant treatment of high-risk resected melanoma</a:t>
            </a:r>
            <a:r>
              <a:rPr lang="en-US" sz="1800" baseline="30000" dirty="0"/>
              <a:t>1−4</a:t>
            </a:r>
          </a:p>
          <a:p>
            <a:r>
              <a:rPr lang="en-US" sz="1800" dirty="0"/>
              <a:t>Nivolumab (CheckMate238) only approved substance for stage IV melanoma with no evidence of disease (NED)</a:t>
            </a:r>
            <a:r>
              <a:rPr lang="en-US" sz="1800" baseline="30000" dirty="0"/>
              <a:t>2</a:t>
            </a:r>
          </a:p>
          <a:p>
            <a:pPr lvl="1"/>
            <a:r>
              <a:rPr lang="en-US" sz="1400" dirty="0"/>
              <a:t>No significant overall survival (OS) benefit of </a:t>
            </a:r>
            <a:r>
              <a:rPr lang="en-US" sz="1400" dirty="0" err="1"/>
              <a:t>nivolumab</a:t>
            </a:r>
            <a:r>
              <a:rPr lang="en-US" sz="1400" dirty="0"/>
              <a:t> over ipilimumab</a:t>
            </a:r>
            <a:r>
              <a:rPr lang="en-US" sz="1400" baseline="30000" dirty="0"/>
              <a:t>5</a:t>
            </a:r>
          </a:p>
          <a:p>
            <a:r>
              <a:rPr lang="en-US" sz="1800" dirty="0"/>
              <a:t>Combined checkpoint inhibition with </a:t>
            </a:r>
            <a:r>
              <a:rPr lang="en-US" sz="1800" dirty="0" err="1"/>
              <a:t>ipilimumab</a:t>
            </a:r>
            <a:r>
              <a:rPr lang="en-US" sz="1800" dirty="0"/>
              <a:t> plus </a:t>
            </a:r>
            <a:r>
              <a:rPr lang="en-US" sz="1800" dirty="0" err="1"/>
              <a:t>nivolumab</a:t>
            </a:r>
            <a:r>
              <a:rPr lang="en-US" sz="1800" dirty="0"/>
              <a:t> using a novel dosing scheme (CheckMate915) did not improve relapse-free survival (RFS) compared with nivolumab</a:t>
            </a:r>
            <a:r>
              <a:rPr lang="en-US" sz="1800" baseline="30000" dirty="0"/>
              <a:t>6</a:t>
            </a:r>
          </a:p>
          <a:p>
            <a:r>
              <a:rPr lang="en-US" sz="1800" dirty="0"/>
              <a:t>The IMMUNED study compared nivolumab alone or in combination with ipilimumab versus placebo as adjuvant therapy in stage IV melanoma patients with NED after complete surgical excision or radiotherapy</a:t>
            </a:r>
          </a:p>
          <a:p>
            <a:pPr lvl="1"/>
            <a:r>
              <a:rPr lang="en-US" sz="1400" dirty="0"/>
              <a:t>NIVO plus IPI and NIVO alone showed significantly improved RFS versus placebo (HR=0.23 [97.5%CI 0.12, 0.45] and HR=0.56 [97.5% CI 0.33, 0.94] , respectively) (with 27.4 months median follow-up)</a:t>
            </a:r>
            <a:r>
              <a:rPr lang="en-US" sz="1400" baseline="30000" dirty="0"/>
              <a:t>7</a:t>
            </a:r>
            <a:endParaRPr lang="en-US" sz="800" dirty="0"/>
          </a:p>
          <a:p>
            <a:r>
              <a:rPr lang="en-US" sz="1800" b="1" dirty="0"/>
              <a:t>We present the final RFS and first and final OS at a median follow-up of 49.2 months </a:t>
            </a:r>
          </a:p>
          <a:p>
            <a:pPr lvl="1"/>
            <a:endParaRPr lang="en-US" sz="1400" dirty="0"/>
          </a:p>
          <a:p>
            <a:pPr lvl="1"/>
            <a:endParaRPr lang="en-CH" sz="1400" dirty="0"/>
          </a:p>
        </p:txBody>
      </p:sp>
      <p:sp>
        <p:nvSpPr>
          <p:cNvPr id="10" name="Footer Placeholder 9">
            <a:extLst>
              <a:ext uri="{FF2B5EF4-FFF2-40B4-BE49-F238E27FC236}">
                <a16:creationId xmlns:a16="http://schemas.microsoft.com/office/drawing/2014/main" id="{967EC451-F6E3-3A2B-8015-6204042CACCB}"/>
              </a:ext>
            </a:extLst>
          </p:cNvPr>
          <p:cNvSpPr>
            <a:spLocks noGrp="1"/>
          </p:cNvSpPr>
          <p:nvPr>
            <p:ph type="ftr" sz="quarter" idx="3"/>
          </p:nvPr>
        </p:nvSpPr>
        <p:spPr>
          <a:xfrm>
            <a:off x="609600" y="5430254"/>
            <a:ext cx="10744199" cy="1265744"/>
          </a:xfrm>
        </p:spPr>
        <p:txBody>
          <a:bodyPr/>
          <a:lstStyle/>
          <a:p>
            <a:r>
              <a:rPr lang="en-US" sz="1050" dirty="0"/>
              <a:t>1. </a:t>
            </a:r>
            <a:r>
              <a:rPr lang="en-US" sz="1050" dirty="0" err="1"/>
              <a:t>Eggermont</a:t>
            </a:r>
            <a:r>
              <a:rPr lang="en-US" sz="1050" dirty="0"/>
              <a:t> AMM, et al. </a:t>
            </a:r>
            <a:r>
              <a:rPr lang="en-US" sz="1050" i="1" dirty="0"/>
              <a:t>Lancet Oncol </a:t>
            </a:r>
            <a:r>
              <a:rPr lang="en-US" sz="1050" dirty="0"/>
              <a:t>2015;16:522-530. </a:t>
            </a:r>
            <a:br>
              <a:rPr lang="en-US" sz="1050" dirty="0"/>
            </a:br>
            <a:r>
              <a:rPr lang="en-US" sz="1050" dirty="0"/>
              <a:t>2. Weber J, et al. </a:t>
            </a:r>
            <a:r>
              <a:rPr lang="en-US" sz="1050" i="1" dirty="0"/>
              <a:t>N </a:t>
            </a:r>
            <a:r>
              <a:rPr lang="en-US" sz="1050" i="1" dirty="0" err="1"/>
              <a:t>Engl</a:t>
            </a:r>
            <a:r>
              <a:rPr lang="en-US" sz="1050" i="1" dirty="0"/>
              <a:t> J Med </a:t>
            </a:r>
            <a:r>
              <a:rPr lang="en-US" sz="1050" dirty="0"/>
              <a:t>2017;377:1824-1835.</a:t>
            </a:r>
            <a:br>
              <a:rPr lang="en-US" sz="1050" dirty="0"/>
            </a:br>
            <a:r>
              <a:rPr lang="en-US" sz="1050" dirty="0"/>
              <a:t>3. </a:t>
            </a:r>
            <a:r>
              <a:rPr lang="en-US" sz="1050" dirty="0" err="1"/>
              <a:t>Eggermont</a:t>
            </a:r>
            <a:r>
              <a:rPr lang="en-US" sz="1050" dirty="0"/>
              <a:t> AMM, et al. </a:t>
            </a:r>
            <a:r>
              <a:rPr lang="en-US" sz="1050" i="1" dirty="0"/>
              <a:t>New </a:t>
            </a:r>
            <a:r>
              <a:rPr lang="en-US" sz="1050" i="1" dirty="0" err="1"/>
              <a:t>Engl</a:t>
            </a:r>
            <a:r>
              <a:rPr lang="en-US" sz="1050" i="1" dirty="0"/>
              <a:t> J Med </a:t>
            </a:r>
            <a:r>
              <a:rPr lang="en-US" sz="1050" dirty="0"/>
              <a:t>2018;378:1789-1801.</a:t>
            </a:r>
            <a:br>
              <a:rPr lang="en-US" sz="1050" dirty="0"/>
            </a:br>
            <a:r>
              <a:rPr lang="en-US" sz="1050" dirty="0"/>
              <a:t>4. Long </a:t>
            </a:r>
            <a:r>
              <a:rPr lang="en-US" sz="1050" dirty="0" err="1"/>
              <a:t>GV</a:t>
            </a:r>
            <a:r>
              <a:rPr lang="en-US" sz="1050" dirty="0"/>
              <a:t>, et al. </a:t>
            </a:r>
            <a:r>
              <a:rPr lang="en-US" sz="1050" i="1" dirty="0"/>
              <a:t>New </a:t>
            </a:r>
            <a:r>
              <a:rPr lang="en-US" sz="1050" i="1" dirty="0" err="1"/>
              <a:t>Engl</a:t>
            </a:r>
            <a:r>
              <a:rPr lang="en-US" sz="1050" i="1" dirty="0"/>
              <a:t> J Med </a:t>
            </a:r>
            <a:r>
              <a:rPr lang="en-US" sz="1050" dirty="0"/>
              <a:t>2017;377:1813-1823.</a:t>
            </a:r>
            <a:br>
              <a:rPr lang="en-US" sz="1050" dirty="0"/>
            </a:br>
            <a:r>
              <a:rPr lang="en-US" sz="1050" dirty="0"/>
              <a:t>5. </a:t>
            </a:r>
            <a:r>
              <a:rPr lang="en-US" sz="1050" dirty="0" err="1"/>
              <a:t>Ascierto</a:t>
            </a:r>
            <a:r>
              <a:rPr lang="en-US" sz="1050" dirty="0"/>
              <a:t> PAA, et al., </a:t>
            </a:r>
            <a:r>
              <a:rPr lang="en-US" sz="1050" i="1" dirty="0"/>
              <a:t>Lancet Oncol </a:t>
            </a:r>
            <a:r>
              <a:rPr lang="en-US" sz="1050" dirty="0"/>
              <a:t>2020; 21: 1465-77. </a:t>
            </a:r>
            <a:br>
              <a:rPr lang="en-US" sz="1050" dirty="0"/>
            </a:br>
            <a:r>
              <a:rPr lang="en-US" sz="1050" dirty="0"/>
              <a:t>6. Long </a:t>
            </a:r>
            <a:r>
              <a:rPr lang="en-US" sz="1050" dirty="0" err="1"/>
              <a:t>GV</a:t>
            </a:r>
            <a:r>
              <a:rPr lang="en-US" sz="1050" dirty="0"/>
              <a:t>, et al. AACR; </a:t>
            </a:r>
            <a:r>
              <a:rPr lang="en-US" sz="1050" i="1" dirty="0"/>
              <a:t>Cancer Res </a:t>
            </a:r>
            <a:r>
              <a:rPr lang="en-US" sz="1050" dirty="0"/>
              <a:t>2021; 81 (13_Suppl): CT004. </a:t>
            </a:r>
            <a:br>
              <a:rPr lang="en-US" sz="1050" dirty="0"/>
            </a:br>
            <a:r>
              <a:rPr lang="en-US" sz="1050" dirty="0"/>
              <a:t>7. Zimmer L, et al. </a:t>
            </a:r>
            <a:r>
              <a:rPr lang="en-US" sz="1050" i="1" dirty="0"/>
              <a:t>Lancet</a:t>
            </a:r>
            <a:r>
              <a:rPr lang="en-US" sz="1050" dirty="0"/>
              <a:t> 2020; 395: 1558-68.</a:t>
            </a:r>
          </a:p>
        </p:txBody>
      </p:sp>
    </p:spTree>
    <p:extLst>
      <p:ext uri="{BB962C8B-B14F-4D97-AF65-F5344CB8AC3E}">
        <p14:creationId xmlns:p14="http://schemas.microsoft.com/office/powerpoint/2010/main" val="658597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 name="Gerade Verbindung mit Pfeil 202">
            <a:extLst>
              <a:ext uri="{FF2B5EF4-FFF2-40B4-BE49-F238E27FC236}">
                <a16:creationId xmlns:a16="http://schemas.microsoft.com/office/drawing/2014/main" id="{F9C24889-2847-4C2D-B9C3-7B9C9FB0EA25}"/>
              </a:ext>
            </a:extLst>
          </p:cNvPr>
          <p:cNvCxnSpPr>
            <a:cxnSpLocks/>
            <a:endCxn id="121" idx="1"/>
          </p:cNvCxnSpPr>
          <p:nvPr/>
        </p:nvCxnSpPr>
        <p:spPr>
          <a:xfrm>
            <a:off x="3999935" y="3742810"/>
            <a:ext cx="929801" cy="423693"/>
          </a:xfrm>
          <a:prstGeom prst="straightConnector1">
            <a:avLst/>
          </a:prstGeom>
          <a:noFill/>
          <a:ln w="9525" cap="flat" cmpd="sng" algn="ctr">
            <a:solidFill>
              <a:sysClr val="windowText" lastClr="000000"/>
            </a:solidFill>
            <a:prstDash val="solid"/>
            <a:miter lim="800000"/>
            <a:tailEnd type="triangle" w="lg" len="med"/>
          </a:ln>
          <a:effectLst/>
        </p:spPr>
      </p:cxnSp>
      <p:cxnSp>
        <p:nvCxnSpPr>
          <p:cNvPr id="201" name="Gerade Verbindung mit Pfeil 200">
            <a:extLst>
              <a:ext uri="{FF2B5EF4-FFF2-40B4-BE49-F238E27FC236}">
                <a16:creationId xmlns:a16="http://schemas.microsoft.com/office/drawing/2014/main" id="{F9C24889-2847-4C2D-B9C3-7B9C9FB0EA25}"/>
              </a:ext>
            </a:extLst>
          </p:cNvPr>
          <p:cNvCxnSpPr>
            <a:cxnSpLocks/>
            <a:endCxn id="120" idx="1"/>
          </p:cNvCxnSpPr>
          <p:nvPr/>
        </p:nvCxnSpPr>
        <p:spPr>
          <a:xfrm flipV="1">
            <a:off x="3989528" y="1869577"/>
            <a:ext cx="939781" cy="551068"/>
          </a:xfrm>
          <a:prstGeom prst="straightConnector1">
            <a:avLst/>
          </a:prstGeom>
          <a:noFill/>
          <a:ln w="9525" cap="flat" cmpd="sng" algn="ctr">
            <a:solidFill>
              <a:sysClr val="windowText" lastClr="000000"/>
            </a:solidFill>
            <a:prstDash val="solid"/>
            <a:miter lim="800000"/>
            <a:tailEnd type="triangle" w="lg" len="med"/>
          </a:ln>
          <a:effectLst/>
        </p:spPr>
      </p:cxnSp>
      <p:sp>
        <p:nvSpPr>
          <p:cNvPr id="2" name="Subtitle 1">
            <a:extLst>
              <a:ext uri="{FF2B5EF4-FFF2-40B4-BE49-F238E27FC236}">
                <a16:creationId xmlns:a16="http://schemas.microsoft.com/office/drawing/2014/main" id="{E2A5B11B-CE18-4505-AF09-11F4E08D35D0}"/>
              </a:ext>
            </a:extLst>
          </p:cNvPr>
          <p:cNvSpPr>
            <a:spLocks noGrp="1"/>
          </p:cNvSpPr>
          <p:nvPr>
            <p:ph type="subTitle" idx="4294967295"/>
          </p:nvPr>
        </p:nvSpPr>
        <p:spPr>
          <a:xfrm>
            <a:off x="685931" y="764369"/>
            <a:ext cx="4017963" cy="600075"/>
          </a:xfrm>
        </p:spPr>
        <p:txBody>
          <a:bodyPr/>
          <a:lstStyle/>
          <a:p>
            <a:pPr marL="0" indent="0">
              <a:buNone/>
            </a:pPr>
            <a:r>
              <a:rPr lang="de-DE" dirty="0">
                <a:latin typeface="+mn-lt"/>
              </a:rPr>
              <a:t>Study Design</a:t>
            </a:r>
            <a:endParaRPr lang="en-CH" dirty="0">
              <a:latin typeface="+mn-lt"/>
            </a:endParaRPr>
          </a:p>
        </p:txBody>
      </p:sp>
      <p:grpSp>
        <p:nvGrpSpPr>
          <p:cNvPr id="104" name="Gruppieren 103"/>
          <p:cNvGrpSpPr/>
          <p:nvPr/>
        </p:nvGrpSpPr>
        <p:grpSpPr>
          <a:xfrm>
            <a:off x="359725" y="1259313"/>
            <a:ext cx="11511357" cy="5291179"/>
            <a:chOff x="-99873" y="127758"/>
            <a:chExt cx="12306316" cy="6227316"/>
          </a:xfrm>
        </p:grpSpPr>
        <p:sp>
          <p:nvSpPr>
            <p:cNvPr id="105" name="Rechteck 104">
              <a:extLst>
                <a:ext uri="{FF2B5EF4-FFF2-40B4-BE49-F238E27FC236}">
                  <a16:creationId xmlns:a16="http://schemas.microsoft.com/office/drawing/2014/main" id="{96AD7C99-1964-4BB9-A99D-FF0051697D2C}"/>
                </a:ext>
              </a:extLst>
            </p:cNvPr>
            <p:cNvSpPr/>
            <p:nvPr/>
          </p:nvSpPr>
          <p:spPr>
            <a:xfrm>
              <a:off x="-99873" y="577360"/>
              <a:ext cx="1851055" cy="3389543"/>
            </a:xfrm>
            <a:prstGeom prst="rect">
              <a:avLst/>
            </a:prstGeom>
            <a:noFill/>
            <a:ln w="12700" cap="flat" cmpd="sng" algn="ctr">
              <a:solidFill>
                <a:sysClr val="windowText" lastClr="000000"/>
              </a:solidFill>
              <a:prstDash val="solid"/>
              <a:miter lim="800000"/>
            </a:ln>
            <a:effectLst/>
          </p:spPr>
          <p:txBody>
            <a:bodyPr lIns="48000" tIns="48000" rIns="48000" bIns="48000" rtlCol="0" anchor="ctr"/>
            <a:lstStyle/>
            <a:p>
              <a:pPr defTabSz="609585"/>
              <a:r>
                <a:rPr lang="de-DE" sz="1400" dirty="0" err="1">
                  <a:cs typeface="Calibri" panose="020F0502020204030204" pitchFamily="34" charset="0"/>
                </a:rPr>
                <a:t>Patients</a:t>
              </a:r>
              <a:r>
                <a:rPr lang="de-DE" sz="1400" dirty="0">
                  <a:cs typeface="Calibri" panose="020F0502020204030204" pitchFamily="34" charset="0"/>
                </a:rPr>
                <a:t> </a:t>
              </a:r>
              <a:r>
                <a:rPr lang="de-DE" sz="1400" dirty="0" err="1">
                  <a:cs typeface="Calibri" panose="020F0502020204030204" pitchFamily="34" charset="0"/>
                </a:rPr>
                <a:t>with</a:t>
              </a:r>
              <a:r>
                <a:rPr lang="de-DE" sz="1400" dirty="0">
                  <a:cs typeface="Calibri" panose="020F0502020204030204" pitchFamily="34" charset="0"/>
                </a:rPr>
                <a:t>:</a:t>
              </a:r>
            </a:p>
            <a:p>
              <a:pPr marL="228594" indent="-228594">
                <a:buSzPct val="60000"/>
                <a:buFont typeface="Arial Narrow" panose="020B0606020202030204" pitchFamily="34" charset="0"/>
                <a:buChar char="♦"/>
              </a:pPr>
              <a:r>
                <a:rPr lang="en-US" sz="1333" dirty="0">
                  <a:cs typeface="Calibri" panose="020F0502020204030204" pitchFamily="34" charset="0"/>
                </a:rPr>
                <a:t>High-risk stage IV (AJCC 7</a:t>
              </a:r>
              <a:r>
                <a:rPr lang="en-US" sz="1333" baseline="30000" dirty="0">
                  <a:cs typeface="Calibri" panose="020F0502020204030204" pitchFamily="34" charset="0"/>
                </a:rPr>
                <a:t>th</a:t>
              </a:r>
              <a:r>
                <a:rPr lang="en-US" sz="1333" dirty="0">
                  <a:cs typeface="Calibri" panose="020F0502020204030204" pitchFamily="34" charset="0"/>
                </a:rPr>
                <a:t> edition) melanoma with NED after complete resection or radiotherapy conducted within 8 weeks prior to enrollment</a:t>
              </a:r>
            </a:p>
            <a:p>
              <a:pPr marL="228594" indent="-228594">
                <a:buSzPct val="60000"/>
                <a:buFont typeface="Arial Narrow" panose="020B0606020202030204" pitchFamily="34" charset="0"/>
                <a:buChar char="♦"/>
              </a:pPr>
              <a:r>
                <a:rPr lang="en-US" sz="1333" dirty="0">
                  <a:cs typeface="Calibri" panose="020F0502020204030204" pitchFamily="34" charset="0"/>
                </a:rPr>
                <a:t>Known </a:t>
              </a:r>
              <a:r>
                <a:rPr lang="en-US" sz="1333" i="1" dirty="0">
                  <a:cs typeface="Calibri" panose="020F0502020204030204" pitchFamily="34" charset="0"/>
                </a:rPr>
                <a:t>BRAF</a:t>
              </a:r>
              <a:r>
                <a:rPr lang="en-US" sz="1333" dirty="0">
                  <a:cs typeface="Calibri" panose="020F0502020204030204" pitchFamily="34" charset="0"/>
                </a:rPr>
                <a:t> status</a:t>
              </a:r>
            </a:p>
            <a:p>
              <a:pPr marL="228594" indent="-228594">
                <a:buSzPct val="60000"/>
                <a:buFont typeface="Arial Narrow" panose="020B0606020202030204" pitchFamily="34" charset="0"/>
                <a:buChar char="♦"/>
              </a:pPr>
              <a:r>
                <a:rPr lang="en-US" sz="1333" dirty="0">
                  <a:cs typeface="Calibri" panose="020F0502020204030204" pitchFamily="34" charset="0"/>
                </a:rPr>
                <a:t>ECOG 0-1</a:t>
              </a:r>
            </a:p>
          </p:txBody>
        </p:sp>
        <p:sp>
          <p:nvSpPr>
            <p:cNvPr id="106" name="Rechteck 105">
              <a:extLst>
                <a:ext uri="{FF2B5EF4-FFF2-40B4-BE49-F238E27FC236}">
                  <a16:creationId xmlns:a16="http://schemas.microsoft.com/office/drawing/2014/main" id="{329ED4B2-BA2E-462B-89E6-FC85F357AA95}"/>
                </a:ext>
              </a:extLst>
            </p:cNvPr>
            <p:cNvSpPr/>
            <p:nvPr/>
          </p:nvSpPr>
          <p:spPr>
            <a:xfrm>
              <a:off x="4785735" y="1552253"/>
              <a:ext cx="2239200" cy="1403928"/>
            </a:xfrm>
            <a:prstGeom prst="rect">
              <a:avLst/>
            </a:prstGeom>
            <a:solidFill>
              <a:srgbClr val="00B050"/>
            </a:solidFill>
            <a:ln w="12700" cap="flat" cmpd="sng" algn="ctr">
              <a:solidFill>
                <a:sysClr val="windowText" lastClr="000000"/>
              </a:solidFill>
              <a:prstDash val="solid"/>
              <a:miter lim="800000"/>
            </a:ln>
            <a:effectLst/>
          </p:spPr>
          <p:txBody>
            <a:bodyPr lIns="48000" tIns="0" rIns="48000" bIns="0" rtlCol="0" anchor="ctr"/>
            <a:lstStyle/>
            <a:p>
              <a:pPr algn="ctr" defTabSz="1219170">
                <a:defRPr/>
              </a:pPr>
              <a:r>
                <a:rPr lang="en-US" sz="1200" b="1" dirty="0">
                  <a:solidFill>
                    <a:schemeClr val="bg1"/>
                  </a:solidFill>
                  <a:cs typeface="Arial" panose="020B0604020202020204" pitchFamily="34" charset="0"/>
                </a:rPr>
                <a:t>Nivolumab 3 mg/kg q2w </a:t>
              </a:r>
              <a:r>
                <a:rPr lang="en-US" sz="1200" b="1" i="1" dirty="0">
                  <a:solidFill>
                    <a:schemeClr val="bg1"/>
                  </a:solidFill>
                  <a:cs typeface="Arial" panose="020B0604020202020204" pitchFamily="34" charset="0"/>
                </a:rPr>
                <a:t>x6</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Ipilimumab-matching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1, 4, 7 and 10</a:t>
              </a:r>
              <a:r>
                <a:rPr lang="en-US" sz="933" dirty="0">
                  <a:solidFill>
                    <a:schemeClr val="bg1"/>
                  </a:solidFill>
                  <a:cs typeface="Arial" panose="020B0604020202020204" pitchFamily="34" charset="0"/>
                </a:rPr>
                <a:t>)</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Nivolumab-matching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4 and 10</a:t>
              </a:r>
              <a:r>
                <a:rPr lang="en-US" sz="933" dirty="0">
                  <a:solidFill>
                    <a:schemeClr val="bg1"/>
                  </a:solidFill>
                  <a:cs typeface="Arial" panose="020B0604020202020204" pitchFamily="34" charset="0"/>
                </a:rPr>
                <a:t>)</a:t>
              </a:r>
            </a:p>
          </p:txBody>
        </p:sp>
        <p:sp>
          <p:nvSpPr>
            <p:cNvPr id="107" name="Rechteck 106">
              <a:extLst>
                <a:ext uri="{FF2B5EF4-FFF2-40B4-BE49-F238E27FC236}">
                  <a16:creationId xmlns:a16="http://schemas.microsoft.com/office/drawing/2014/main" id="{5A32F36A-95DB-4C11-B513-02AC85417431}"/>
                </a:ext>
              </a:extLst>
            </p:cNvPr>
            <p:cNvSpPr/>
            <p:nvPr/>
          </p:nvSpPr>
          <p:spPr>
            <a:xfrm>
              <a:off x="7746399" y="584131"/>
              <a:ext cx="1939858" cy="504000"/>
            </a:xfrm>
            <a:prstGeom prst="rect">
              <a:avLst/>
            </a:prstGeom>
            <a:noFill/>
            <a:ln w="12700" cap="flat" cmpd="sng" algn="ctr">
              <a:solidFill>
                <a:sysClr val="windowText" lastClr="000000"/>
              </a:solidFill>
              <a:prstDash val="solid"/>
              <a:miter lim="800000"/>
            </a:ln>
            <a:effectLst/>
          </p:spPr>
          <p:txBody>
            <a:bodyPr rtlCol="0" anchor="ctr"/>
            <a:lstStyle/>
            <a:p>
              <a:pPr algn="ctr" defTabSz="1219170">
                <a:defRPr/>
              </a:pPr>
              <a:r>
                <a:rPr lang="en-US" sz="1333" dirty="0">
                  <a:solidFill>
                    <a:prstClr val="black"/>
                  </a:solidFill>
                  <a:cs typeface="Arial" panose="020B0604020202020204" pitchFamily="34" charset="0"/>
                </a:rPr>
                <a:t>Nivolumab 3 mg/kg q2w </a:t>
              </a:r>
              <a:r>
                <a:rPr lang="en-US" sz="1333" b="1" i="1" dirty="0">
                  <a:solidFill>
                    <a:prstClr val="black"/>
                  </a:solidFill>
                  <a:cs typeface="Arial" panose="020B0604020202020204" pitchFamily="34" charset="0"/>
                </a:rPr>
                <a:t>x20</a:t>
              </a:r>
            </a:p>
          </p:txBody>
        </p:sp>
        <p:sp>
          <p:nvSpPr>
            <p:cNvPr id="108" name="Rechteck 107">
              <a:extLst>
                <a:ext uri="{FF2B5EF4-FFF2-40B4-BE49-F238E27FC236}">
                  <a16:creationId xmlns:a16="http://schemas.microsoft.com/office/drawing/2014/main" id="{A2690E25-17A9-4BDC-8B1E-D5A766F6EDCE}"/>
                </a:ext>
              </a:extLst>
            </p:cNvPr>
            <p:cNvSpPr/>
            <p:nvPr/>
          </p:nvSpPr>
          <p:spPr>
            <a:xfrm>
              <a:off x="7751911" y="3381074"/>
              <a:ext cx="1925128" cy="504000"/>
            </a:xfrm>
            <a:prstGeom prst="rect">
              <a:avLst/>
            </a:prstGeom>
            <a:noFill/>
            <a:ln w="12700" cap="flat" cmpd="sng" algn="ctr">
              <a:solidFill>
                <a:sysClr val="windowText" lastClr="000000"/>
              </a:solidFill>
              <a:prstDash val="solid"/>
              <a:miter lim="800000"/>
            </a:ln>
            <a:effectLst/>
          </p:spPr>
          <p:txBody>
            <a:bodyPr rtlCol="0" anchor="ctr"/>
            <a:lstStyle/>
            <a:p>
              <a:pPr algn="ctr" defTabSz="1219170">
                <a:defRPr/>
              </a:pPr>
              <a:r>
                <a:rPr lang="en-US" sz="1300" dirty="0">
                  <a:solidFill>
                    <a:prstClr val="black"/>
                  </a:solidFill>
                  <a:cs typeface="Arial" panose="020B0604020202020204" pitchFamily="34" charset="0"/>
                </a:rPr>
                <a:t>Nivolumab-matching placebo q2w</a:t>
              </a:r>
            </a:p>
          </p:txBody>
        </p:sp>
        <p:sp>
          <p:nvSpPr>
            <p:cNvPr id="109" name="Rechteck 108">
              <a:extLst>
                <a:ext uri="{FF2B5EF4-FFF2-40B4-BE49-F238E27FC236}">
                  <a16:creationId xmlns:a16="http://schemas.microsoft.com/office/drawing/2014/main" id="{51F900ED-335F-4ADE-B462-156CAD25E8A3}"/>
                </a:ext>
              </a:extLst>
            </p:cNvPr>
            <p:cNvSpPr/>
            <p:nvPr/>
          </p:nvSpPr>
          <p:spPr>
            <a:xfrm>
              <a:off x="7746400" y="1980001"/>
              <a:ext cx="1939857" cy="504000"/>
            </a:xfrm>
            <a:prstGeom prst="rect">
              <a:avLst/>
            </a:prstGeom>
            <a:noFill/>
            <a:ln w="12700" cap="flat" cmpd="sng" algn="ctr">
              <a:solidFill>
                <a:sysClr val="windowText" lastClr="000000"/>
              </a:solidFill>
              <a:prstDash val="solid"/>
              <a:miter lim="800000"/>
            </a:ln>
            <a:effectLst/>
          </p:spPr>
          <p:txBody>
            <a:bodyPr rtlCol="0" anchor="ctr"/>
            <a:lstStyle/>
            <a:p>
              <a:pPr algn="ctr" defTabSz="1219170">
                <a:defRPr/>
              </a:pPr>
              <a:r>
                <a:rPr lang="en-US" sz="1333" dirty="0">
                  <a:solidFill>
                    <a:prstClr val="black"/>
                  </a:solidFill>
                  <a:cs typeface="Arial" panose="020B0604020202020204" pitchFamily="34" charset="0"/>
                </a:rPr>
                <a:t>Nivolumab 3 mg/kg q2w </a:t>
              </a:r>
              <a:r>
                <a:rPr lang="en-US" sz="1333" b="1" i="1" dirty="0">
                  <a:solidFill>
                    <a:prstClr val="black"/>
                  </a:solidFill>
                  <a:cs typeface="Arial" panose="020B0604020202020204" pitchFamily="34" charset="0"/>
                </a:rPr>
                <a:t>x20</a:t>
              </a:r>
            </a:p>
          </p:txBody>
        </p:sp>
        <p:sp>
          <p:nvSpPr>
            <p:cNvPr id="110" name="Rechteck 109">
              <a:extLst>
                <a:ext uri="{FF2B5EF4-FFF2-40B4-BE49-F238E27FC236}">
                  <a16:creationId xmlns:a16="http://schemas.microsoft.com/office/drawing/2014/main" id="{D8B14FB5-8D5E-4A1F-A431-8380D35AC504}"/>
                </a:ext>
              </a:extLst>
            </p:cNvPr>
            <p:cNvSpPr/>
            <p:nvPr/>
          </p:nvSpPr>
          <p:spPr>
            <a:xfrm>
              <a:off x="10506430" y="127758"/>
              <a:ext cx="1646707" cy="4147161"/>
            </a:xfrm>
            <a:prstGeom prst="rect">
              <a:avLst/>
            </a:prstGeom>
            <a:noFill/>
            <a:ln w="12700" cap="flat" cmpd="sng" algn="ctr">
              <a:solidFill>
                <a:sysClr val="windowText" lastClr="000000"/>
              </a:solidFill>
              <a:prstDash val="solid"/>
              <a:miter lim="800000"/>
            </a:ln>
            <a:effectLst/>
          </p:spPr>
          <p:txBody>
            <a:bodyPr lIns="48000" tIns="48000" rIns="48000" bIns="48000" rtlCol="0" anchor="ctr"/>
            <a:lstStyle/>
            <a:p>
              <a:pPr marL="95998"/>
              <a:endParaRPr lang="en-US" sz="1333" b="1" dirty="0">
                <a:cs typeface="Calibri" panose="020F0502020204030204" pitchFamily="34" charset="0"/>
              </a:endParaRPr>
            </a:p>
            <a:p>
              <a:pPr marL="95998"/>
              <a:r>
                <a:rPr lang="en-US" sz="1333" b="1" dirty="0">
                  <a:cs typeface="Calibri" panose="020F0502020204030204" pitchFamily="34" charset="0"/>
                </a:rPr>
                <a:t>Treatment until:</a:t>
              </a:r>
            </a:p>
            <a:p>
              <a:pPr marL="95998" indent="-143996">
                <a:buFont typeface="Arial" panose="020B0604020202020204" pitchFamily="34" charset="0"/>
                <a:buChar char="•"/>
              </a:pPr>
              <a:r>
                <a:rPr lang="en-US" sz="1333" dirty="0">
                  <a:cs typeface="Calibri" panose="020F0502020204030204" pitchFamily="34" charset="0"/>
                </a:rPr>
                <a:t>Recurrence of </a:t>
              </a:r>
              <a:br>
                <a:rPr lang="en-US" sz="1333" dirty="0">
                  <a:cs typeface="Calibri" panose="020F0502020204030204" pitchFamily="34" charset="0"/>
                </a:rPr>
              </a:br>
              <a:r>
                <a:rPr lang="en-US" sz="1333" dirty="0">
                  <a:cs typeface="Calibri" panose="020F0502020204030204" pitchFamily="34" charset="0"/>
                </a:rPr>
                <a:t>disease, or unacceptable toxicity</a:t>
              </a:r>
            </a:p>
            <a:p>
              <a:pPr marL="95998" indent="-143996">
                <a:buFont typeface="Arial" panose="020B0604020202020204" pitchFamily="34" charset="0"/>
                <a:buChar char="•"/>
              </a:pPr>
              <a:r>
                <a:rPr lang="en-US" sz="1333" dirty="0">
                  <a:cs typeface="Calibri" panose="020F0502020204030204" pitchFamily="34" charset="0"/>
                </a:rPr>
                <a:t>Withdrawal of </a:t>
              </a:r>
            </a:p>
            <a:p>
              <a:r>
                <a:rPr lang="en-US" sz="1333" dirty="0">
                  <a:cs typeface="Calibri" panose="020F0502020204030204" pitchFamily="34" charset="0"/>
                </a:rPr>
                <a:t>   informed consent</a:t>
              </a:r>
            </a:p>
            <a:p>
              <a:pPr marL="324592" indent="-228594">
                <a:buFont typeface="Arial" panose="020B0604020202020204" pitchFamily="34" charset="0"/>
                <a:buChar char="•"/>
              </a:pPr>
              <a:endParaRPr lang="en-US" sz="1333" dirty="0">
                <a:cs typeface="Calibri" panose="020F0502020204030204" pitchFamily="34" charset="0"/>
              </a:endParaRPr>
            </a:p>
            <a:p>
              <a:pPr marL="95998" defTabSz="1219170">
                <a:defRPr/>
              </a:pPr>
              <a:r>
                <a:rPr lang="en-US" sz="1333" b="1" dirty="0">
                  <a:solidFill>
                    <a:prstClr val="black"/>
                  </a:solidFill>
                  <a:cs typeface="Arial" panose="020B0604020202020204" pitchFamily="34" charset="0"/>
                </a:rPr>
                <a:t>Follow-up phase:</a:t>
              </a:r>
            </a:p>
            <a:p>
              <a:pPr marL="95998" defTabSz="1219170">
                <a:defRPr/>
              </a:pPr>
              <a:r>
                <a:rPr lang="en-US" sz="1333" dirty="0">
                  <a:solidFill>
                    <a:prstClr val="black"/>
                  </a:solidFill>
                  <a:cs typeface="Arial" panose="020B0604020202020204" pitchFamily="34" charset="0"/>
                </a:rPr>
                <a:t>At least 104 weeks</a:t>
              </a:r>
            </a:p>
            <a:p>
              <a:pPr marL="95998" defTabSz="1219170">
                <a:defRPr/>
              </a:pPr>
              <a:endParaRPr lang="en-US" sz="1333" dirty="0">
                <a:solidFill>
                  <a:prstClr val="black"/>
                </a:solidFill>
                <a:cs typeface="Arial" panose="020B0604020202020204" pitchFamily="34" charset="0"/>
              </a:endParaRPr>
            </a:p>
            <a:p>
              <a:pPr marL="95998" defTabSz="1219170">
                <a:defRPr/>
              </a:pPr>
              <a:r>
                <a:rPr lang="en-US" sz="1333" b="1" u="sng" dirty="0">
                  <a:solidFill>
                    <a:prstClr val="black"/>
                  </a:solidFill>
                  <a:cs typeface="Arial" panose="020B0604020202020204" pitchFamily="34" charset="0"/>
                </a:rPr>
                <a:t>Endpoints:</a:t>
              </a:r>
            </a:p>
            <a:p>
              <a:pPr marL="95998" indent="-143996" defTabSz="1219170">
                <a:buFont typeface="Arial" panose="020B0604020202020204" pitchFamily="34" charset="0"/>
                <a:buChar char="•"/>
                <a:defRPr/>
              </a:pPr>
              <a:r>
                <a:rPr lang="en-US" sz="1333" dirty="0">
                  <a:solidFill>
                    <a:prstClr val="black"/>
                  </a:solidFill>
                  <a:cs typeface="Arial" panose="020B0604020202020204" pitchFamily="34" charset="0"/>
                </a:rPr>
                <a:t>Primary: RFS</a:t>
              </a:r>
            </a:p>
            <a:p>
              <a:pPr marL="95998" indent="-143996">
                <a:buFont typeface="Arial" panose="020B0604020202020204" pitchFamily="34" charset="0"/>
                <a:buChar char="•"/>
              </a:pPr>
              <a:r>
                <a:rPr lang="en-US" sz="1333" dirty="0">
                  <a:solidFill>
                    <a:prstClr val="black"/>
                  </a:solidFill>
                  <a:cs typeface="Arial" panose="020B0604020202020204" pitchFamily="34" charset="0"/>
                </a:rPr>
                <a:t>Key secondary: OS, safety</a:t>
              </a:r>
            </a:p>
            <a:p>
              <a:pPr defTabSz="1219170">
                <a:defRPr/>
              </a:pPr>
              <a:endParaRPr lang="en-US" sz="1333" dirty="0">
                <a:solidFill>
                  <a:prstClr val="black"/>
                </a:solidFill>
                <a:cs typeface="Arial" panose="020B0604020202020204" pitchFamily="34" charset="0"/>
              </a:endParaRPr>
            </a:p>
          </p:txBody>
        </p:sp>
        <p:cxnSp>
          <p:nvCxnSpPr>
            <p:cNvPr id="111" name="Gerade Verbindung mit Pfeil 110">
              <a:extLst>
                <a:ext uri="{FF2B5EF4-FFF2-40B4-BE49-F238E27FC236}">
                  <a16:creationId xmlns:a16="http://schemas.microsoft.com/office/drawing/2014/main" id="{F9C24889-2847-4C2D-B9C3-7B9C9FB0EA25}"/>
                </a:ext>
              </a:extLst>
            </p:cNvPr>
            <p:cNvCxnSpPr>
              <a:cxnSpLocks/>
            </p:cNvCxnSpPr>
            <p:nvPr/>
          </p:nvCxnSpPr>
          <p:spPr>
            <a:xfrm flipV="1">
              <a:off x="1818372" y="2232000"/>
              <a:ext cx="310540" cy="182"/>
            </a:xfrm>
            <a:prstGeom prst="straightConnector1">
              <a:avLst/>
            </a:prstGeom>
            <a:noFill/>
            <a:ln w="25400" cap="flat" cmpd="sng" algn="ctr">
              <a:solidFill>
                <a:sysClr val="windowText" lastClr="000000"/>
              </a:solidFill>
              <a:prstDash val="solid"/>
              <a:miter lim="800000"/>
              <a:tailEnd type="triangle" w="lg" len="med"/>
            </a:ln>
            <a:effectLst/>
          </p:spPr>
        </p:cxnSp>
        <p:cxnSp>
          <p:nvCxnSpPr>
            <p:cNvPr id="112" name="Gerade Verbindung mit Pfeil 111">
              <a:extLst>
                <a:ext uri="{FF2B5EF4-FFF2-40B4-BE49-F238E27FC236}">
                  <a16:creationId xmlns:a16="http://schemas.microsoft.com/office/drawing/2014/main" id="{E184296C-298D-4893-94F1-8B900AB91ACA}"/>
                </a:ext>
              </a:extLst>
            </p:cNvPr>
            <p:cNvCxnSpPr>
              <a:cxnSpLocks/>
            </p:cNvCxnSpPr>
            <p:nvPr/>
          </p:nvCxnSpPr>
          <p:spPr>
            <a:xfrm>
              <a:off x="7115926" y="845991"/>
              <a:ext cx="575188"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3" name="Gerade Verbindung mit Pfeil 112">
              <a:extLst>
                <a:ext uri="{FF2B5EF4-FFF2-40B4-BE49-F238E27FC236}">
                  <a16:creationId xmlns:a16="http://schemas.microsoft.com/office/drawing/2014/main" id="{ACD5006C-C0EF-4345-9903-18EE4669DF34}"/>
                </a:ext>
              </a:extLst>
            </p:cNvPr>
            <p:cNvCxnSpPr>
              <a:cxnSpLocks/>
            </p:cNvCxnSpPr>
            <p:nvPr/>
          </p:nvCxnSpPr>
          <p:spPr>
            <a:xfrm>
              <a:off x="7079637" y="2232001"/>
              <a:ext cx="575188"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4" name="Gerade Verbindung mit Pfeil 113">
              <a:extLst>
                <a:ext uri="{FF2B5EF4-FFF2-40B4-BE49-F238E27FC236}">
                  <a16:creationId xmlns:a16="http://schemas.microsoft.com/office/drawing/2014/main" id="{C90B0911-9EA8-490C-BFAD-51EB129228D9}"/>
                </a:ext>
              </a:extLst>
            </p:cNvPr>
            <p:cNvCxnSpPr>
              <a:cxnSpLocks/>
            </p:cNvCxnSpPr>
            <p:nvPr/>
          </p:nvCxnSpPr>
          <p:spPr>
            <a:xfrm>
              <a:off x="9770440" y="836131"/>
              <a:ext cx="683999"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5" name="Gerade Verbindung mit Pfeil 114">
              <a:extLst>
                <a:ext uri="{FF2B5EF4-FFF2-40B4-BE49-F238E27FC236}">
                  <a16:creationId xmlns:a16="http://schemas.microsoft.com/office/drawing/2014/main" id="{78631A7B-E81B-451B-B071-D0CDC3320369}"/>
                </a:ext>
              </a:extLst>
            </p:cNvPr>
            <p:cNvCxnSpPr>
              <a:cxnSpLocks/>
            </p:cNvCxnSpPr>
            <p:nvPr/>
          </p:nvCxnSpPr>
          <p:spPr>
            <a:xfrm>
              <a:off x="9770440" y="2217931"/>
              <a:ext cx="683999"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6" name="Gerade Verbindung mit Pfeil 115">
              <a:extLst>
                <a:ext uri="{FF2B5EF4-FFF2-40B4-BE49-F238E27FC236}">
                  <a16:creationId xmlns:a16="http://schemas.microsoft.com/office/drawing/2014/main" id="{27138F9A-8D77-4948-9114-3893FAB30A87}"/>
                </a:ext>
              </a:extLst>
            </p:cNvPr>
            <p:cNvCxnSpPr>
              <a:cxnSpLocks/>
            </p:cNvCxnSpPr>
            <p:nvPr/>
          </p:nvCxnSpPr>
          <p:spPr>
            <a:xfrm>
              <a:off x="9677039" y="3549299"/>
              <a:ext cx="683999" cy="0"/>
            </a:xfrm>
            <a:prstGeom prst="straightConnector1">
              <a:avLst/>
            </a:prstGeom>
            <a:noFill/>
            <a:ln w="19050" cap="flat" cmpd="sng" algn="ctr">
              <a:solidFill>
                <a:sysClr val="windowText" lastClr="000000"/>
              </a:solidFill>
              <a:prstDash val="solid"/>
              <a:miter lim="800000"/>
              <a:tailEnd type="triangle" w="lg" len="med"/>
            </a:ln>
            <a:effectLst/>
          </p:spPr>
        </p:cxnSp>
        <p:sp>
          <p:nvSpPr>
            <p:cNvPr id="117" name="Textfeld 116">
              <a:extLst>
                <a:ext uri="{FF2B5EF4-FFF2-40B4-BE49-F238E27FC236}">
                  <a16:creationId xmlns:a16="http://schemas.microsoft.com/office/drawing/2014/main" id="{57332CB4-23B9-4D31-8C60-997944B1B2A9}"/>
                </a:ext>
              </a:extLst>
            </p:cNvPr>
            <p:cNvSpPr txBox="1"/>
            <p:nvPr/>
          </p:nvSpPr>
          <p:spPr>
            <a:xfrm>
              <a:off x="3875611" y="1923251"/>
              <a:ext cx="668688" cy="326007"/>
            </a:xfrm>
            <a:prstGeom prst="rect">
              <a:avLst/>
            </a:prstGeom>
            <a:noFill/>
          </p:spPr>
          <p:txBody>
            <a:bodyPr wrap="none" rtlCol="0">
              <a:spAutoFit/>
            </a:bodyPr>
            <a:lstStyle/>
            <a:p>
              <a:pPr defTabSz="1219170">
                <a:defRPr/>
              </a:pPr>
              <a:r>
                <a:rPr lang="en-US" sz="1200" b="1" dirty="0">
                  <a:solidFill>
                    <a:prstClr val="black"/>
                  </a:solidFill>
                  <a:cs typeface="Arial" panose="020B0604020202020204" pitchFamily="34" charset="0"/>
                </a:rPr>
                <a:t>n = 59</a:t>
              </a:r>
            </a:p>
          </p:txBody>
        </p:sp>
        <p:sp>
          <p:nvSpPr>
            <p:cNvPr id="118" name="Textfeld 117">
              <a:extLst>
                <a:ext uri="{FF2B5EF4-FFF2-40B4-BE49-F238E27FC236}">
                  <a16:creationId xmlns:a16="http://schemas.microsoft.com/office/drawing/2014/main" id="{BABE0F2C-2B11-43F2-A11B-DDE9AF6E6356}"/>
                </a:ext>
              </a:extLst>
            </p:cNvPr>
            <p:cNvSpPr txBox="1"/>
            <p:nvPr/>
          </p:nvSpPr>
          <p:spPr>
            <a:xfrm rot="1407303">
              <a:off x="3901851" y="2929170"/>
              <a:ext cx="668688" cy="326007"/>
            </a:xfrm>
            <a:prstGeom prst="rect">
              <a:avLst/>
            </a:prstGeom>
            <a:noFill/>
          </p:spPr>
          <p:txBody>
            <a:bodyPr wrap="none" rtlCol="0">
              <a:spAutoFit/>
            </a:bodyPr>
            <a:lstStyle/>
            <a:p>
              <a:pPr defTabSz="1219170">
                <a:defRPr/>
              </a:pPr>
              <a:r>
                <a:rPr lang="en-US" sz="1200" b="1" dirty="0">
                  <a:solidFill>
                    <a:prstClr val="black"/>
                  </a:solidFill>
                  <a:cs typeface="Arial" panose="020B0604020202020204" pitchFamily="34" charset="0"/>
                </a:rPr>
                <a:t>n = 52</a:t>
              </a:r>
            </a:p>
          </p:txBody>
        </p:sp>
        <p:sp>
          <p:nvSpPr>
            <p:cNvPr id="119" name="Textfeld 118">
              <a:extLst>
                <a:ext uri="{FF2B5EF4-FFF2-40B4-BE49-F238E27FC236}">
                  <a16:creationId xmlns:a16="http://schemas.microsoft.com/office/drawing/2014/main" id="{7BE842BC-A60E-4646-BCF3-0C72FF391F41}"/>
                </a:ext>
              </a:extLst>
            </p:cNvPr>
            <p:cNvSpPr txBox="1"/>
            <p:nvPr/>
          </p:nvSpPr>
          <p:spPr>
            <a:xfrm rot="19790613">
              <a:off x="3809027" y="931485"/>
              <a:ext cx="752967" cy="326007"/>
            </a:xfrm>
            <a:prstGeom prst="rect">
              <a:avLst/>
            </a:prstGeom>
            <a:noFill/>
          </p:spPr>
          <p:txBody>
            <a:bodyPr wrap="square" rtlCol="0">
              <a:spAutoFit/>
            </a:bodyPr>
            <a:lstStyle/>
            <a:p>
              <a:pPr defTabSz="1219170">
                <a:defRPr/>
              </a:pPr>
              <a:r>
                <a:rPr lang="en-US" sz="1200" b="1" dirty="0">
                  <a:solidFill>
                    <a:prstClr val="black"/>
                  </a:solidFill>
                  <a:cs typeface="Arial" panose="020B0604020202020204" pitchFamily="34" charset="0"/>
                </a:rPr>
                <a:t>n = 56</a:t>
              </a:r>
            </a:p>
          </p:txBody>
        </p:sp>
        <p:sp>
          <p:nvSpPr>
            <p:cNvPr id="120" name="Rechteck 119">
              <a:extLst>
                <a:ext uri="{FF2B5EF4-FFF2-40B4-BE49-F238E27FC236}">
                  <a16:creationId xmlns:a16="http://schemas.microsoft.com/office/drawing/2014/main" id="{996AE64A-AFEF-4D3E-AF02-C2329CBD83FC}"/>
                </a:ext>
              </a:extLst>
            </p:cNvPr>
            <p:cNvSpPr/>
            <p:nvPr/>
          </p:nvSpPr>
          <p:spPr>
            <a:xfrm>
              <a:off x="4785280" y="219994"/>
              <a:ext cx="2237374" cy="1251993"/>
            </a:xfrm>
            <a:prstGeom prst="rect">
              <a:avLst/>
            </a:prstGeom>
            <a:solidFill>
              <a:srgbClr val="2867AE"/>
            </a:solidFill>
            <a:ln w="12700" cap="flat" cmpd="sng" algn="ctr">
              <a:solidFill>
                <a:sysClr val="windowText" lastClr="000000"/>
              </a:solidFill>
              <a:prstDash val="solid"/>
              <a:miter lim="800000"/>
            </a:ln>
            <a:effectLst/>
          </p:spPr>
          <p:txBody>
            <a:bodyPr lIns="48000" tIns="0" rIns="48000" bIns="0" rtlCol="0" anchor="ctr"/>
            <a:lstStyle/>
            <a:p>
              <a:pPr algn="ctr" defTabSz="1219170">
                <a:defRPr/>
              </a:pPr>
              <a:r>
                <a:rPr lang="en-US" sz="1200" b="1" dirty="0">
                  <a:solidFill>
                    <a:schemeClr val="bg1"/>
                  </a:solidFill>
                  <a:cs typeface="Arial" panose="020B0604020202020204" pitchFamily="34" charset="0"/>
                </a:rPr>
                <a:t>Nivolumab 1 mg/kg q3w </a:t>
              </a:r>
              <a:r>
                <a:rPr lang="en-US" sz="1200" b="1" i="1" dirty="0">
                  <a:solidFill>
                    <a:schemeClr val="bg1"/>
                  </a:solidFill>
                  <a:cs typeface="Arial" panose="020B0604020202020204" pitchFamily="34" charset="0"/>
                </a:rPr>
                <a:t>x4</a:t>
              </a:r>
            </a:p>
            <a:p>
              <a:pPr algn="ctr" defTabSz="1219170">
                <a:defRPr/>
              </a:pPr>
              <a:r>
                <a:rPr lang="en-US" sz="1200" b="1" dirty="0">
                  <a:solidFill>
                    <a:schemeClr val="bg1"/>
                  </a:solidFill>
                  <a:cs typeface="Arial" panose="020B0604020202020204" pitchFamily="34" charset="0"/>
                </a:rPr>
                <a:t>+</a:t>
              </a:r>
            </a:p>
            <a:p>
              <a:pPr algn="ctr" defTabSz="1219170">
                <a:defRPr/>
              </a:pPr>
              <a:r>
                <a:rPr lang="en-US" sz="1200" b="1" dirty="0">
                  <a:solidFill>
                    <a:schemeClr val="bg1"/>
                  </a:solidFill>
                  <a:cs typeface="Arial" panose="020B0604020202020204" pitchFamily="34" charset="0"/>
                </a:rPr>
                <a:t>Ipilimumab 3 mg/kg q3w </a:t>
              </a:r>
              <a:r>
                <a:rPr lang="en-US" sz="1200" b="1" i="1" dirty="0">
                  <a:solidFill>
                    <a:schemeClr val="bg1"/>
                  </a:solidFill>
                  <a:cs typeface="Arial" panose="020B0604020202020204" pitchFamily="34" charset="0"/>
                </a:rPr>
                <a:t>x4</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Nivolumab-matching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3, 5, 9 and 11</a:t>
              </a:r>
              <a:r>
                <a:rPr lang="en-US" sz="933" dirty="0">
                  <a:solidFill>
                    <a:schemeClr val="bg1"/>
                  </a:solidFill>
                  <a:cs typeface="Arial" panose="020B0604020202020204" pitchFamily="34" charset="0"/>
                </a:rPr>
                <a:t>)</a:t>
              </a:r>
              <a:endParaRPr lang="en-US" sz="1333" dirty="0">
                <a:solidFill>
                  <a:schemeClr val="bg1"/>
                </a:solidFill>
                <a:cs typeface="Arial" panose="020B0604020202020204" pitchFamily="34" charset="0"/>
              </a:endParaRPr>
            </a:p>
          </p:txBody>
        </p:sp>
        <p:sp>
          <p:nvSpPr>
            <p:cNvPr id="121" name="Rechteck 120">
              <a:extLst>
                <a:ext uri="{FF2B5EF4-FFF2-40B4-BE49-F238E27FC236}">
                  <a16:creationId xmlns:a16="http://schemas.microsoft.com/office/drawing/2014/main" id="{3CC13B46-A33F-4AB2-8185-0E5B4E631570}"/>
                </a:ext>
              </a:extLst>
            </p:cNvPr>
            <p:cNvSpPr/>
            <p:nvPr/>
          </p:nvSpPr>
          <p:spPr>
            <a:xfrm>
              <a:off x="4785737" y="3036448"/>
              <a:ext cx="2239200" cy="1025700"/>
            </a:xfrm>
            <a:prstGeom prst="rect">
              <a:avLst/>
            </a:prstGeom>
            <a:solidFill>
              <a:schemeClr val="bg1">
                <a:lumMod val="50000"/>
              </a:schemeClr>
            </a:solidFill>
            <a:ln w="12700" cap="flat" cmpd="sng" algn="ctr">
              <a:solidFill>
                <a:sysClr val="windowText" lastClr="000000"/>
              </a:solidFill>
              <a:prstDash val="solid"/>
              <a:miter lim="800000"/>
            </a:ln>
            <a:effectLst/>
          </p:spPr>
          <p:txBody>
            <a:bodyPr lIns="48000" tIns="0" rIns="48000" bIns="0" rtlCol="0" anchor="ctr"/>
            <a:lstStyle/>
            <a:p>
              <a:pPr algn="ctr" defTabSz="1219170">
                <a:defRPr/>
              </a:pPr>
              <a:r>
                <a:rPr lang="en-US" sz="933" dirty="0">
                  <a:solidFill>
                    <a:schemeClr val="bg1"/>
                  </a:solidFill>
                  <a:cs typeface="Arial" panose="020B0604020202020204" pitchFamily="34" charset="0"/>
                </a:rPr>
                <a:t>Nivolumab-matching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1,3,4,5,7,9,10,11</a:t>
              </a:r>
              <a:r>
                <a:rPr lang="en-US" sz="933" dirty="0">
                  <a:solidFill>
                    <a:schemeClr val="bg1"/>
                  </a:solidFill>
                  <a:cs typeface="Arial" panose="020B0604020202020204" pitchFamily="34" charset="0"/>
                </a:rPr>
                <a:t>)</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Ipilimumab-matching placebo</a:t>
              </a:r>
            </a:p>
            <a:p>
              <a:pPr algn="ctr" defTabSz="1219170">
                <a:defRPr/>
              </a:pPr>
              <a:r>
                <a:rPr lang="en-US" sz="933" i="1" dirty="0">
                  <a:solidFill>
                    <a:schemeClr val="bg1"/>
                  </a:solidFill>
                  <a:cs typeface="Arial" panose="020B0604020202020204" pitchFamily="34" charset="0"/>
                </a:rPr>
                <a:t>(on weeks 1, 4, 7 and 10)</a:t>
              </a:r>
            </a:p>
          </p:txBody>
        </p:sp>
        <p:sp>
          <p:nvSpPr>
            <p:cNvPr id="122" name="Textfeld 121">
              <a:extLst>
                <a:ext uri="{FF2B5EF4-FFF2-40B4-BE49-F238E27FC236}">
                  <a16:creationId xmlns:a16="http://schemas.microsoft.com/office/drawing/2014/main" id="{4BD7E0C6-831F-42A7-B252-DA8AC4F1816B}"/>
                </a:ext>
              </a:extLst>
            </p:cNvPr>
            <p:cNvSpPr txBox="1"/>
            <p:nvPr/>
          </p:nvSpPr>
          <p:spPr>
            <a:xfrm>
              <a:off x="6994868" y="3297321"/>
              <a:ext cx="632700" cy="253561"/>
            </a:xfrm>
            <a:prstGeom prst="rect">
              <a:avLst/>
            </a:prstGeom>
            <a:noFill/>
          </p:spPr>
          <p:txBody>
            <a:bodyPr wrap="none" rtlCol="0">
              <a:spAutoFit/>
            </a:bodyPr>
            <a:lstStyle/>
            <a:p>
              <a:pPr defTabSz="1219170">
                <a:defRPr/>
              </a:pPr>
              <a:r>
                <a:rPr lang="en-US" sz="800" i="1" dirty="0">
                  <a:solidFill>
                    <a:prstClr val="black"/>
                  </a:solidFill>
                  <a:cs typeface="Arial" panose="020B0604020202020204" pitchFamily="34" charset="0"/>
                </a:rPr>
                <a:t>Week 13</a:t>
              </a:r>
            </a:p>
          </p:txBody>
        </p:sp>
        <p:grpSp>
          <p:nvGrpSpPr>
            <p:cNvPr id="123" name="Gruppieren 122">
              <a:extLst>
                <a:ext uri="{FF2B5EF4-FFF2-40B4-BE49-F238E27FC236}">
                  <a16:creationId xmlns:a16="http://schemas.microsoft.com/office/drawing/2014/main" id="{93CAB64B-9DD1-4539-A365-06E5E6F4D854}"/>
                </a:ext>
              </a:extLst>
            </p:cNvPr>
            <p:cNvGrpSpPr/>
            <p:nvPr/>
          </p:nvGrpSpPr>
          <p:grpSpPr>
            <a:xfrm>
              <a:off x="4739890" y="5356744"/>
              <a:ext cx="7434169" cy="330047"/>
              <a:chOff x="4749126" y="5218198"/>
              <a:chExt cx="7434169" cy="330047"/>
            </a:xfrm>
          </p:grpSpPr>
          <p:sp>
            <p:nvSpPr>
              <p:cNvPr id="250" name="Sechseck 249">
                <a:extLst>
                  <a:ext uri="{FF2B5EF4-FFF2-40B4-BE49-F238E27FC236}">
                    <a16:creationId xmlns:a16="http://schemas.microsoft.com/office/drawing/2014/main" id="{BBB1145B-1A98-41B3-B0E0-A620E6A57C13}"/>
                  </a:ext>
                </a:extLst>
              </p:cNvPr>
              <p:cNvSpPr/>
              <p:nvPr/>
            </p:nvSpPr>
            <p:spPr>
              <a:xfrm>
                <a:off x="4749126" y="5218198"/>
                <a:ext cx="2516574" cy="323999"/>
              </a:xfrm>
              <a:prstGeom prst="hexagon">
                <a:avLst>
                  <a:gd name="adj" fmla="val 54412"/>
                  <a:gd name="vf" fmla="val 115470"/>
                </a:avLst>
              </a:prstGeom>
              <a:solidFill>
                <a:srgbClr val="4472C4"/>
              </a:solidFill>
              <a:ln w="12700" cap="flat" cmpd="sng" algn="ctr">
                <a:solidFill>
                  <a:srgbClr val="4472C4"/>
                </a:solidFill>
                <a:prstDash val="solid"/>
                <a:miter lim="800000"/>
              </a:ln>
              <a:effectLst/>
            </p:spPr>
            <p:txBody>
              <a:bodyPr lIns="0" tIns="48000" rIns="0" bIns="48000" rtlCol="0" anchor="ctr"/>
              <a:lstStyle/>
              <a:p>
                <a:pPr algn="ctr" defTabSz="1219170">
                  <a:defRPr/>
                </a:pPr>
                <a:r>
                  <a:rPr lang="en-US" sz="1067" b="1" dirty="0">
                    <a:solidFill>
                      <a:prstClr val="white"/>
                    </a:solidFill>
                    <a:cs typeface="Arial" panose="020B0604020202020204" pitchFamily="34" charset="0"/>
                  </a:rPr>
                  <a:t>Induction phase </a:t>
                </a:r>
                <a:r>
                  <a:rPr lang="en-US" sz="1067" dirty="0">
                    <a:solidFill>
                      <a:prstClr val="white"/>
                    </a:solidFill>
                    <a:cs typeface="Arial" panose="020B0604020202020204" pitchFamily="34" charset="0"/>
                  </a:rPr>
                  <a:t>(</a:t>
                </a:r>
                <a:r>
                  <a:rPr lang="en-US" sz="1067" i="1" dirty="0">
                    <a:solidFill>
                      <a:prstClr val="white"/>
                    </a:solidFill>
                    <a:cs typeface="Arial" panose="020B0604020202020204" pitchFamily="34" charset="0"/>
                  </a:rPr>
                  <a:t>12 wks</a:t>
                </a:r>
                <a:r>
                  <a:rPr lang="en-US" sz="1067" dirty="0">
                    <a:solidFill>
                      <a:prstClr val="white"/>
                    </a:solidFill>
                    <a:cs typeface="Arial" panose="020B0604020202020204" pitchFamily="34" charset="0"/>
                  </a:rPr>
                  <a:t>) </a:t>
                </a:r>
              </a:p>
            </p:txBody>
          </p:sp>
          <p:sp>
            <p:nvSpPr>
              <p:cNvPr id="251" name="Sechseck 250">
                <a:extLst>
                  <a:ext uri="{FF2B5EF4-FFF2-40B4-BE49-F238E27FC236}">
                    <a16:creationId xmlns:a16="http://schemas.microsoft.com/office/drawing/2014/main" id="{6C8B4A53-5EBB-452B-9E42-884F071E4A80}"/>
                  </a:ext>
                </a:extLst>
              </p:cNvPr>
              <p:cNvSpPr/>
              <p:nvPr/>
            </p:nvSpPr>
            <p:spPr>
              <a:xfrm>
                <a:off x="7295678" y="5218735"/>
                <a:ext cx="3167997" cy="328347"/>
              </a:xfrm>
              <a:prstGeom prst="hexagon">
                <a:avLst>
                  <a:gd name="adj" fmla="val 54412"/>
                  <a:gd name="vf" fmla="val 115470"/>
                </a:avLst>
              </a:prstGeom>
              <a:solidFill>
                <a:srgbClr val="70AD47">
                  <a:lumMod val="75000"/>
                </a:srgbClr>
              </a:solidFill>
              <a:ln w="12700" cap="flat" cmpd="sng" algn="ctr">
                <a:solidFill>
                  <a:srgbClr val="70AD47">
                    <a:lumMod val="75000"/>
                  </a:srgbClr>
                </a:solidFill>
                <a:prstDash val="solid"/>
                <a:miter lim="800000"/>
              </a:ln>
              <a:effectLst/>
            </p:spPr>
            <p:txBody>
              <a:bodyPr lIns="0" tIns="48000" rIns="0" bIns="0" rtlCol="0" anchor="ctr"/>
              <a:lstStyle/>
              <a:p>
                <a:pPr algn="ctr" defTabSz="1219170">
                  <a:defRPr/>
                </a:pPr>
                <a:r>
                  <a:rPr lang="en-US" sz="1067" b="1" dirty="0">
                    <a:solidFill>
                      <a:prstClr val="white"/>
                    </a:solidFill>
                    <a:cs typeface="Arial" panose="020B0604020202020204" pitchFamily="34" charset="0"/>
                  </a:rPr>
                  <a:t>Maintenance phase   </a:t>
                </a:r>
                <a:r>
                  <a:rPr lang="en-US" sz="1067" dirty="0">
                    <a:solidFill>
                      <a:prstClr val="white"/>
                    </a:solidFill>
                    <a:cs typeface="Arial" panose="020B0604020202020204" pitchFamily="34" charset="0"/>
                  </a:rPr>
                  <a:t>(</a:t>
                </a:r>
                <a:r>
                  <a:rPr lang="en-US" sz="1067" i="1" dirty="0">
                    <a:solidFill>
                      <a:prstClr val="white"/>
                    </a:solidFill>
                    <a:cs typeface="Arial" panose="020B0604020202020204" pitchFamily="34" charset="0"/>
                  </a:rPr>
                  <a:t>40 </a:t>
                </a:r>
                <a:r>
                  <a:rPr lang="en-US" sz="1067" i="1" dirty="0" err="1">
                    <a:solidFill>
                      <a:prstClr val="white"/>
                    </a:solidFill>
                    <a:cs typeface="Arial" panose="020B0604020202020204" pitchFamily="34" charset="0"/>
                  </a:rPr>
                  <a:t>wks</a:t>
                </a:r>
                <a:r>
                  <a:rPr lang="en-US" sz="1067" dirty="0">
                    <a:solidFill>
                      <a:prstClr val="white"/>
                    </a:solidFill>
                    <a:cs typeface="Arial" panose="020B0604020202020204" pitchFamily="34" charset="0"/>
                  </a:rPr>
                  <a:t>) </a:t>
                </a:r>
              </a:p>
            </p:txBody>
          </p:sp>
          <p:sp>
            <p:nvSpPr>
              <p:cNvPr id="252" name="Sechseck 251">
                <a:extLst>
                  <a:ext uri="{FF2B5EF4-FFF2-40B4-BE49-F238E27FC236}">
                    <a16:creationId xmlns:a16="http://schemas.microsoft.com/office/drawing/2014/main" id="{7FA83659-CAB7-4463-8275-94D74629567D}"/>
                  </a:ext>
                </a:extLst>
              </p:cNvPr>
              <p:cNvSpPr/>
              <p:nvPr/>
            </p:nvSpPr>
            <p:spPr>
              <a:xfrm>
                <a:off x="10494744" y="5218198"/>
                <a:ext cx="1688551" cy="330047"/>
              </a:xfrm>
              <a:prstGeom prst="hexagon">
                <a:avLst>
                  <a:gd name="adj" fmla="val 54412"/>
                  <a:gd name="vf" fmla="val 115470"/>
                </a:avLst>
              </a:prstGeom>
              <a:solidFill>
                <a:srgbClr val="FFC000">
                  <a:lumMod val="75000"/>
                </a:srgbClr>
              </a:solidFill>
              <a:ln w="12700" cap="flat" cmpd="sng" algn="ctr">
                <a:solidFill>
                  <a:srgbClr val="FFC000">
                    <a:lumMod val="75000"/>
                  </a:srgbClr>
                </a:solidFill>
                <a:prstDash val="solid"/>
                <a:miter lim="800000"/>
              </a:ln>
              <a:effectLst/>
            </p:spPr>
            <p:txBody>
              <a:bodyPr lIns="0" tIns="48000" rIns="0" bIns="48000" rtlCol="0" anchor="ctr"/>
              <a:lstStyle/>
              <a:p>
                <a:pPr algn="ctr" defTabSz="1219170">
                  <a:defRPr/>
                </a:pPr>
                <a:r>
                  <a:rPr lang="en-US" sz="1067" b="1" dirty="0">
                    <a:solidFill>
                      <a:prstClr val="white"/>
                    </a:solidFill>
                    <a:cs typeface="Arial" panose="020B0604020202020204" pitchFamily="34" charset="0"/>
                  </a:rPr>
                  <a:t>Follow-up phase</a:t>
                </a:r>
                <a:endParaRPr lang="en-US" sz="1067" dirty="0">
                  <a:solidFill>
                    <a:prstClr val="white"/>
                  </a:solidFill>
                  <a:cs typeface="Arial" panose="020B0604020202020204" pitchFamily="34" charset="0"/>
                </a:endParaRPr>
              </a:p>
            </p:txBody>
          </p:sp>
        </p:grpSp>
        <p:sp>
          <p:nvSpPr>
            <p:cNvPr id="126" name="Rechteck: abgerundete Ecken 1">
              <a:extLst>
                <a:ext uri="{FF2B5EF4-FFF2-40B4-BE49-F238E27FC236}">
                  <a16:creationId xmlns:a16="http://schemas.microsoft.com/office/drawing/2014/main" id="{78725616-CE95-4648-8E33-4A157782108E}"/>
                </a:ext>
              </a:extLst>
            </p:cNvPr>
            <p:cNvSpPr/>
            <p:nvPr/>
          </p:nvSpPr>
          <p:spPr>
            <a:xfrm>
              <a:off x="2157534" y="696364"/>
              <a:ext cx="1623065" cy="3019026"/>
            </a:xfrm>
            <a:prstGeom prst="roundRect">
              <a:avLst>
                <a:gd name="adj" fmla="val 31322"/>
              </a:avLst>
            </a:prstGeom>
            <a:solidFill>
              <a:sysClr val="window" lastClr="FFFFFF">
                <a:lumMod val="85000"/>
              </a:sysClr>
            </a:solidFill>
            <a:ln w="12700" cap="flat" cmpd="sng" algn="ctr">
              <a:solidFill>
                <a:sysClr val="windowText" lastClr="000000"/>
              </a:solidFill>
              <a:prstDash val="solid"/>
              <a:miter lim="800000"/>
            </a:ln>
            <a:effectLst/>
          </p:spPr>
          <p:txBody>
            <a:bodyPr lIns="48000" tIns="48000" rIns="48000" bIns="48000" rtlCol="0" anchor="ctr"/>
            <a:lstStyle/>
            <a:p>
              <a:pPr algn="ctr" defTabSz="1219170">
                <a:defRPr/>
              </a:pPr>
              <a:r>
                <a:rPr lang="en-US" sz="1400" b="1" dirty="0">
                  <a:solidFill>
                    <a:prstClr val="black"/>
                  </a:solidFill>
                  <a:cs typeface="Arial" panose="020B0604020202020204" pitchFamily="34" charset="0"/>
                </a:rPr>
                <a:t>Randomize</a:t>
              </a:r>
            </a:p>
            <a:p>
              <a:pPr algn="ctr" defTabSz="1219170">
                <a:defRPr/>
              </a:pPr>
              <a:r>
                <a:rPr lang="en-US" sz="1400" b="1" dirty="0">
                  <a:solidFill>
                    <a:prstClr val="black"/>
                  </a:solidFill>
                  <a:cs typeface="Arial" panose="020B0604020202020204" pitchFamily="34" charset="0"/>
                </a:rPr>
                <a:t>1:1:1</a:t>
              </a:r>
              <a:r>
                <a:rPr lang="en-US" sz="1200" b="1" dirty="0">
                  <a:solidFill>
                    <a:prstClr val="black"/>
                  </a:solidFill>
                  <a:cs typeface="Arial" panose="020B0604020202020204" pitchFamily="34" charset="0"/>
                </a:rPr>
                <a:t> </a:t>
              </a:r>
            </a:p>
            <a:p>
              <a:pPr defTabSz="1219170">
                <a:defRPr/>
              </a:pPr>
              <a:endParaRPr lang="en-US" sz="933" dirty="0">
                <a:solidFill>
                  <a:prstClr val="black"/>
                </a:solidFill>
                <a:cs typeface="Arial" panose="020B0604020202020204" pitchFamily="34" charset="0"/>
              </a:endParaRPr>
            </a:p>
            <a:p>
              <a:pPr defTabSz="1219170">
                <a:defRPr/>
              </a:pPr>
              <a:r>
                <a:rPr lang="en-US" sz="1200" b="1" dirty="0">
                  <a:solidFill>
                    <a:prstClr val="black"/>
                  </a:solidFill>
                  <a:cs typeface="Arial" panose="020B0604020202020204" pitchFamily="34" charset="0"/>
                </a:rPr>
                <a:t>Stratified by</a:t>
              </a:r>
            </a:p>
            <a:p>
              <a:pPr lvl="0">
                <a:buClrTx/>
                <a:defRPr/>
              </a:pPr>
              <a:r>
                <a:rPr lang="en-US" sz="1200" dirty="0">
                  <a:solidFill>
                    <a:prstClr val="black"/>
                  </a:solidFill>
                  <a:cs typeface="Arial" panose="020B0604020202020204" pitchFamily="34" charset="0"/>
                </a:rPr>
                <a:t>PD-L1 status     </a:t>
              </a:r>
              <a:r>
                <a:rPr lang="en-US" sz="1133" dirty="0">
                  <a:solidFill>
                    <a:prstClr val="black"/>
                  </a:solidFill>
                  <a:cs typeface="Arial" panose="020B0604020202020204" pitchFamily="34" charset="0"/>
                </a:rPr>
                <a:t>(≥ 5% vs. &lt; 5%)</a:t>
              </a:r>
            </a:p>
            <a:p>
              <a:pPr lvl="0">
                <a:buClrTx/>
                <a:defRPr/>
              </a:pPr>
              <a:endParaRPr lang="en-US" sz="1133" dirty="0">
                <a:solidFill>
                  <a:prstClr val="black"/>
                </a:solidFill>
                <a:cs typeface="Arial" panose="020B0604020202020204" pitchFamily="34" charset="0"/>
              </a:endParaRPr>
            </a:p>
            <a:p>
              <a:pPr lvl="0">
                <a:buClrTx/>
                <a:defRPr/>
              </a:pPr>
              <a:r>
                <a:rPr lang="en-US" sz="1133" dirty="0">
                  <a:solidFill>
                    <a:prstClr val="black"/>
                  </a:solidFill>
                  <a:cs typeface="Arial" panose="020B0604020202020204" pitchFamily="34" charset="0"/>
                </a:rPr>
                <a:t>Site of metastasis</a:t>
              </a:r>
              <a:br>
                <a:rPr lang="en-US" sz="1133" dirty="0">
                  <a:solidFill>
                    <a:prstClr val="black"/>
                  </a:solidFill>
                  <a:cs typeface="Arial" panose="020B0604020202020204" pitchFamily="34" charset="0"/>
                </a:rPr>
              </a:br>
              <a:r>
                <a:rPr lang="en-US" sz="1133" dirty="0">
                  <a:solidFill>
                    <a:prstClr val="black"/>
                  </a:solidFill>
                  <a:cs typeface="Arial" panose="020B0604020202020204" pitchFamily="34" charset="0"/>
                </a:rPr>
                <a:t>(M1a vs. M1b/c)</a:t>
              </a:r>
            </a:p>
            <a:p>
              <a:pPr lvl="0">
                <a:buClrTx/>
                <a:defRPr/>
              </a:pPr>
              <a:endParaRPr lang="en-US" sz="1133" dirty="0">
                <a:solidFill>
                  <a:prstClr val="black"/>
                </a:solidFill>
                <a:cs typeface="Arial" panose="020B0604020202020204" pitchFamily="34" charset="0"/>
              </a:endParaRPr>
            </a:p>
            <a:p>
              <a:pPr lvl="0">
                <a:buClrTx/>
                <a:defRPr/>
              </a:pPr>
              <a:r>
                <a:rPr lang="en-US" sz="1133" dirty="0">
                  <a:solidFill>
                    <a:prstClr val="black"/>
                  </a:solidFill>
                  <a:cs typeface="Arial" panose="020B0604020202020204" pitchFamily="34" charset="0"/>
                </a:rPr>
                <a:t>Trial site</a:t>
              </a:r>
            </a:p>
          </p:txBody>
        </p:sp>
        <p:sp>
          <p:nvSpPr>
            <p:cNvPr id="152" name="Textfeld 151">
              <a:extLst>
                <a:ext uri="{FF2B5EF4-FFF2-40B4-BE49-F238E27FC236}">
                  <a16:creationId xmlns:a16="http://schemas.microsoft.com/office/drawing/2014/main" id="{9D018830-A93E-4D9E-A597-199B7D6D2673}"/>
                </a:ext>
              </a:extLst>
            </p:cNvPr>
            <p:cNvSpPr txBox="1"/>
            <p:nvPr/>
          </p:nvSpPr>
          <p:spPr>
            <a:xfrm>
              <a:off x="6302002" y="6029067"/>
              <a:ext cx="2482540" cy="326007"/>
            </a:xfrm>
            <a:prstGeom prst="rect">
              <a:avLst/>
            </a:prstGeom>
            <a:noFill/>
          </p:spPr>
          <p:txBody>
            <a:bodyPr wrap="none" rtlCol="0">
              <a:spAutoFit/>
            </a:bodyPr>
            <a:lstStyle/>
            <a:p>
              <a:pPr defTabSz="1219170">
                <a:defRPr/>
              </a:pPr>
              <a:r>
                <a:rPr lang="en-US" sz="1200" dirty="0">
                  <a:solidFill>
                    <a:prstClr val="black"/>
                  </a:solidFill>
                  <a:cs typeface="Arial" panose="020B0604020202020204" pitchFamily="34" charset="0"/>
                </a:rPr>
                <a:t>Treatment: 52 weeks maximum</a:t>
              </a:r>
            </a:p>
          </p:txBody>
        </p:sp>
        <p:sp>
          <p:nvSpPr>
            <p:cNvPr id="253" name="Textfeld 252">
              <a:extLst>
                <a:ext uri="{FF2B5EF4-FFF2-40B4-BE49-F238E27FC236}">
                  <a16:creationId xmlns:a16="http://schemas.microsoft.com/office/drawing/2014/main" id="{6E995892-CF87-4D40-AA2B-68573024A915}"/>
                </a:ext>
              </a:extLst>
            </p:cNvPr>
            <p:cNvSpPr txBox="1"/>
            <p:nvPr/>
          </p:nvSpPr>
          <p:spPr>
            <a:xfrm>
              <a:off x="10598596" y="6019988"/>
              <a:ext cx="1525540" cy="326007"/>
            </a:xfrm>
            <a:prstGeom prst="rect">
              <a:avLst/>
            </a:prstGeom>
            <a:noFill/>
          </p:spPr>
          <p:txBody>
            <a:bodyPr wrap="none" rtlCol="0">
              <a:spAutoFit/>
            </a:bodyPr>
            <a:lstStyle/>
            <a:p>
              <a:pPr defTabSz="1219170">
                <a:defRPr/>
              </a:pPr>
              <a:r>
                <a:rPr lang="en-US" sz="1200" dirty="0">
                  <a:solidFill>
                    <a:prstClr val="black"/>
                  </a:solidFill>
                  <a:cs typeface="Arial" panose="020B0604020202020204" pitchFamily="34" charset="0"/>
                </a:rPr>
                <a:t>At least 104 </a:t>
              </a:r>
              <a:r>
                <a:rPr lang="en-US" sz="1067" dirty="0">
                  <a:solidFill>
                    <a:prstClr val="black"/>
                  </a:solidFill>
                  <a:cs typeface="Arial" panose="020B0604020202020204" pitchFamily="34" charset="0"/>
                </a:rPr>
                <a:t>weeks</a:t>
              </a:r>
              <a:endParaRPr lang="en-US" sz="1200" dirty="0">
                <a:solidFill>
                  <a:prstClr val="black"/>
                </a:solidFill>
                <a:cs typeface="Arial" panose="020B0604020202020204" pitchFamily="34" charset="0"/>
              </a:endParaRPr>
            </a:p>
          </p:txBody>
        </p:sp>
        <p:sp>
          <p:nvSpPr>
            <p:cNvPr id="254" name="Geschweifte Klammer links 253">
              <a:extLst>
                <a:ext uri="{FF2B5EF4-FFF2-40B4-BE49-F238E27FC236}">
                  <a16:creationId xmlns:a16="http://schemas.microsoft.com/office/drawing/2014/main" id="{5FBC4542-B172-4C70-AB79-B702A50BCBFF}"/>
                </a:ext>
              </a:extLst>
            </p:cNvPr>
            <p:cNvSpPr/>
            <p:nvPr/>
          </p:nvSpPr>
          <p:spPr>
            <a:xfrm rot="16200000">
              <a:off x="7343324" y="2926305"/>
              <a:ext cx="440789" cy="5781448"/>
            </a:xfrm>
            <a:prstGeom prst="leftBrace">
              <a:avLst>
                <a:gd name="adj1" fmla="val 80747"/>
                <a:gd name="adj2" fmla="val 50000"/>
              </a:avLst>
            </a:prstGeom>
            <a:noFill/>
            <a:ln w="12700" cap="flat" cmpd="sng" algn="ctr">
              <a:solidFill>
                <a:sysClr val="windowText" lastClr="000000"/>
              </a:solidFill>
              <a:prstDash val="solid"/>
              <a:miter lim="800000"/>
            </a:ln>
            <a:effectLst/>
          </p:spPr>
          <p:txBody>
            <a:bodyPr rtlCol="0" anchor="ctr"/>
            <a:lstStyle/>
            <a:p>
              <a:pPr algn="ctr" defTabSz="1219170">
                <a:defRPr/>
              </a:pPr>
              <a:endParaRPr lang="en-US" sz="1333">
                <a:solidFill>
                  <a:prstClr val="black"/>
                </a:solidFill>
              </a:endParaRPr>
            </a:p>
          </p:txBody>
        </p:sp>
        <p:sp>
          <p:nvSpPr>
            <p:cNvPr id="255" name="Geschweifte Klammer links 254">
              <a:extLst>
                <a:ext uri="{FF2B5EF4-FFF2-40B4-BE49-F238E27FC236}">
                  <a16:creationId xmlns:a16="http://schemas.microsoft.com/office/drawing/2014/main" id="{B8D3D6A1-BEED-40CF-AAD4-EDECE5845327}"/>
                </a:ext>
              </a:extLst>
            </p:cNvPr>
            <p:cNvSpPr/>
            <p:nvPr/>
          </p:nvSpPr>
          <p:spPr>
            <a:xfrm rot="16200000">
              <a:off x="11123051" y="4959089"/>
              <a:ext cx="445850" cy="1720935"/>
            </a:xfrm>
            <a:prstGeom prst="leftBrace">
              <a:avLst>
                <a:gd name="adj1" fmla="val 80747"/>
                <a:gd name="adj2" fmla="val 47874"/>
              </a:avLst>
            </a:prstGeom>
            <a:noFill/>
            <a:ln w="12700" cap="flat" cmpd="sng" algn="ctr">
              <a:solidFill>
                <a:sysClr val="windowText" lastClr="000000"/>
              </a:solidFill>
              <a:prstDash val="solid"/>
              <a:miter lim="800000"/>
            </a:ln>
            <a:effectLst/>
          </p:spPr>
          <p:txBody>
            <a:bodyPr rtlCol="0" anchor="ctr"/>
            <a:lstStyle/>
            <a:p>
              <a:pPr algn="ctr" defTabSz="1219170">
                <a:defRPr/>
              </a:pPr>
              <a:endParaRPr lang="en-US" sz="1333">
                <a:solidFill>
                  <a:prstClr val="black"/>
                </a:solidFill>
              </a:endParaRPr>
            </a:p>
          </p:txBody>
        </p:sp>
      </p:grpSp>
      <p:sp>
        <p:nvSpPr>
          <p:cNvPr id="134" name="Textfeld 133"/>
          <p:cNvSpPr txBox="1"/>
          <p:nvPr/>
        </p:nvSpPr>
        <p:spPr>
          <a:xfrm>
            <a:off x="359726" y="5023274"/>
            <a:ext cx="4266681" cy="584775"/>
          </a:xfrm>
          <a:prstGeom prst="rect">
            <a:avLst/>
          </a:prstGeom>
          <a:noFill/>
          <a:ln w="19050">
            <a:solidFill>
              <a:schemeClr val="tx1"/>
            </a:solidFill>
          </a:ln>
        </p:spPr>
        <p:txBody>
          <a:bodyPr wrap="none" rtlCol="0">
            <a:spAutoFit/>
          </a:bodyPr>
          <a:lstStyle/>
          <a:p>
            <a:r>
              <a:rPr lang="en-US" sz="1600" b="1" dirty="0">
                <a:cs typeface="Calibri" panose="020F0502020204030204" pitchFamily="34" charset="0"/>
              </a:rPr>
              <a:t>Enrollment period: </a:t>
            </a:r>
            <a:r>
              <a:rPr lang="en-US" sz="1600" dirty="0">
                <a:cs typeface="Calibri" panose="020F0502020204030204" pitchFamily="34" charset="0"/>
              </a:rPr>
              <a:t>Sept. 2015 to Nov. 2018</a:t>
            </a:r>
          </a:p>
          <a:p>
            <a:r>
              <a:rPr lang="en-US" sz="1600" b="1" dirty="0">
                <a:cs typeface="Calibri" panose="020F0502020204030204" pitchFamily="34" charset="0"/>
              </a:rPr>
              <a:t>Current median follow-up: </a:t>
            </a:r>
            <a:r>
              <a:rPr lang="en-US" sz="1600" dirty="0">
                <a:cs typeface="Calibri" panose="020F0502020204030204" pitchFamily="34" charset="0"/>
              </a:rPr>
              <a:t>49.2 months</a:t>
            </a:r>
            <a:endParaRPr lang="de-DE" sz="1600" dirty="0">
              <a:cs typeface="Calibri" panose="020F0502020204030204" pitchFamily="34" charset="0"/>
            </a:endParaRPr>
          </a:p>
        </p:txBody>
      </p:sp>
      <p:cxnSp>
        <p:nvCxnSpPr>
          <p:cNvPr id="202" name="Gerade Verbindung mit Pfeil 201">
            <a:extLst>
              <a:ext uri="{FF2B5EF4-FFF2-40B4-BE49-F238E27FC236}">
                <a16:creationId xmlns:a16="http://schemas.microsoft.com/office/drawing/2014/main" id="{F9C24889-2847-4C2D-B9C3-7B9C9FB0EA25}"/>
              </a:ext>
            </a:extLst>
          </p:cNvPr>
          <p:cNvCxnSpPr>
            <a:cxnSpLocks/>
            <a:endCxn id="106" idx="1"/>
          </p:cNvCxnSpPr>
          <p:nvPr/>
        </p:nvCxnSpPr>
        <p:spPr>
          <a:xfrm flipV="1">
            <a:off x="3996414" y="3066108"/>
            <a:ext cx="933320" cy="9427"/>
          </a:xfrm>
          <a:prstGeom prst="straightConnector1">
            <a:avLst/>
          </a:prstGeom>
          <a:noFill/>
          <a:ln w="9525" cap="flat" cmpd="sng" algn="ctr">
            <a:solidFill>
              <a:sysClr val="windowText" lastClr="000000"/>
            </a:solidFill>
            <a:prstDash val="solid"/>
            <a:miter lim="800000"/>
            <a:tailEnd type="triangle" w="lg" len="med"/>
          </a:ln>
          <a:effectLst/>
        </p:spPr>
      </p:cxnSp>
      <p:cxnSp>
        <p:nvCxnSpPr>
          <p:cNvPr id="261" name="Gerade Verbindung mit Pfeil 260">
            <a:extLst>
              <a:ext uri="{FF2B5EF4-FFF2-40B4-BE49-F238E27FC236}">
                <a16:creationId xmlns:a16="http://schemas.microsoft.com/office/drawing/2014/main" id="{ACD5006C-C0EF-4345-9903-18EE4669DF34}"/>
              </a:ext>
            </a:extLst>
          </p:cNvPr>
          <p:cNvCxnSpPr>
            <a:cxnSpLocks/>
          </p:cNvCxnSpPr>
          <p:nvPr/>
        </p:nvCxnSpPr>
        <p:spPr>
          <a:xfrm>
            <a:off x="7075456" y="4235845"/>
            <a:ext cx="538032" cy="0"/>
          </a:xfrm>
          <a:prstGeom prst="straightConnector1">
            <a:avLst/>
          </a:prstGeom>
          <a:noFill/>
          <a:ln w="19050" cap="flat" cmpd="sng" algn="ctr">
            <a:solidFill>
              <a:sysClr val="windowText" lastClr="000000"/>
            </a:solidFill>
            <a:prstDash val="solid"/>
            <a:miter lim="800000"/>
            <a:tailEnd type="triangle" w="lg" len="med"/>
          </a:ln>
          <a:effectLst/>
        </p:spPr>
      </p:cxnSp>
      <p:sp>
        <p:nvSpPr>
          <p:cNvPr id="264" name="Textfeld 263">
            <a:extLst>
              <a:ext uri="{FF2B5EF4-FFF2-40B4-BE49-F238E27FC236}">
                <a16:creationId xmlns:a16="http://schemas.microsoft.com/office/drawing/2014/main" id="{4BD7E0C6-831F-42A7-B252-DA8AC4F1816B}"/>
              </a:ext>
            </a:extLst>
          </p:cNvPr>
          <p:cNvSpPr txBox="1"/>
          <p:nvPr/>
        </p:nvSpPr>
        <p:spPr>
          <a:xfrm>
            <a:off x="6996163" y="2766909"/>
            <a:ext cx="591829" cy="215444"/>
          </a:xfrm>
          <a:prstGeom prst="rect">
            <a:avLst/>
          </a:prstGeom>
          <a:noFill/>
        </p:spPr>
        <p:txBody>
          <a:bodyPr wrap="none" rtlCol="0">
            <a:spAutoFit/>
          </a:bodyPr>
          <a:lstStyle/>
          <a:p>
            <a:pPr defTabSz="1219170">
              <a:defRPr/>
            </a:pPr>
            <a:r>
              <a:rPr lang="en-US" sz="800" i="1" dirty="0">
                <a:solidFill>
                  <a:prstClr val="black"/>
                </a:solidFill>
                <a:cs typeface="Arial" panose="020B0604020202020204" pitchFamily="34" charset="0"/>
              </a:rPr>
              <a:t>Week 13</a:t>
            </a:r>
          </a:p>
        </p:txBody>
      </p:sp>
      <p:sp>
        <p:nvSpPr>
          <p:cNvPr id="265" name="Textfeld 264">
            <a:extLst>
              <a:ext uri="{FF2B5EF4-FFF2-40B4-BE49-F238E27FC236}">
                <a16:creationId xmlns:a16="http://schemas.microsoft.com/office/drawing/2014/main" id="{4BD7E0C6-831F-42A7-B252-DA8AC4F1816B}"/>
              </a:ext>
            </a:extLst>
          </p:cNvPr>
          <p:cNvSpPr txBox="1"/>
          <p:nvPr/>
        </p:nvSpPr>
        <p:spPr>
          <a:xfrm>
            <a:off x="7016285" y="1589659"/>
            <a:ext cx="591829" cy="215444"/>
          </a:xfrm>
          <a:prstGeom prst="rect">
            <a:avLst/>
          </a:prstGeom>
          <a:noFill/>
        </p:spPr>
        <p:txBody>
          <a:bodyPr wrap="none" rtlCol="0">
            <a:spAutoFit/>
          </a:bodyPr>
          <a:lstStyle/>
          <a:p>
            <a:pPr defTabSz="1219170">
              <a:defRPr/>
            </a:pPr>
            <a:r>
              <a:rPr lang="en-US" sz="800" i="1" dirty="0">
                <a:solidFill>
                  <a:prstClr val="black"/>
                </a:solidFill>
                <a:cs typeface="Arial" panose="020B0604020202020204" pitchFamily="34" charset="0"/>
              </a:rPr>
              <a:t>Week 13</a:t>
            </a:r>
          </a:p>
        </p:txBody>
      </p:sp>
      <p:sp>
        <p:nvSpPr>
          <p:cNvPr id="11" name="Title 2">
            <a:extLst>
              <a:ext uri="{FF2B5EF4-FFF2-40B4-BE49-F238E27FC236}">
                <a16:creationId xmlns:a16="http://schemas.microsoft.com/office/drawing/2014/main" id="{CD5968F7-3C8E-7E0F-DC6D-811EEF15687A}"/>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Tree>
    <p:extLst>
      <p:ext uri="{BB962C8B-B14F-4D97-AF65-F5344CB8AC3E}">
        <p14:creationId xmlns:p14="http://schemas.microsoft.com/office/powerpoint/2010/main" val="52498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hteck 135">
            <a:extLst>
              <a:ext uri="{FF2B5EF4-FFF2-40B4-BE49-F238E27FC236}">
                <a16:creationId xmlns:a16="http://schemas.microsoft.com/office/drawing/2014/main" id="{DE730E85-30C6-4719-8817-C08D50339284}"/>
              </a:ext>
            </a:extLst>
          </p:cNvPr>
          <p:cNvSpPr/>
          <p:nvPr/>
        </p:nvSpPr>
        <p:spPr>
          <a:xfrm>
            <a:off x="6430024" y="4966494"/>
            <a:ext cx="5728925" cy="646331"/>
          </a:xfrm>
          <a:prstGeom prst="rect">
            <a:avLst/>
          </a:prstGeom>
        </p:spPr>
        <p:txBody>
          <a:bodyPr wrap="square">
            <a:spAutoFit/>
          </a:bodyPr>
          <a:lstStyle/>
          <a:p>
            <a:r>
              <a:rPr lang="en-US" sz="1200" b="1" dirty="0">
                <a:solidFill>
                  <a:srgbClr val="700000"/>
                </a:solidFill>
              </a:rPr>
              <a:t>Crossover Option: </a:t>
            </a:r>
            <a:r>
              <a:rPr lang="en-US" sz="1200" dirty="0">
                <a:solidFill>
                  <a:srgbClr val="700000"/>
                </a:solidFill>
              </a:rPr>
              <a:t>Double-placebo control cohort upon radiologically confirmed disease recurrence; nivolumab 3mg/kg monotherapy every two weeks until subsequent progression or for up to one year, whichever occurs first.  </a:t>
            </a:r>
            <a:endParaRPr lang="de-DE" sz="1200" dirty="0">
              <a:solidFill>
                <a:srgbClr val="700000"/>
              </a:solidFill>
            </a:endParaRPr>
          </a:p>
        </p:txBody>
      </p:sp>
      <p:cxnSp>
        <p:nvCxnSpPr>
          <p:cNvPr id="203" name="Gerade Verbindung mit Pfeil 202">
            <a:extLst>
              <a:ext uri="{FF2B5EF4-FFF2-40B4-BE49-F238E27FC236}">
                <a16:creationId xmlns:a16="http://schemas.microsoft.com/office/drawing/2014/main" id="{F9C24889-2847-4C2D-B9C3-7B9C9FB0EA25}"/>
              </a:ext>
            </a:extLst>
          </p:cNvPr>
          <p:cNvCxnSpPr>
            <a:cxnSpLocks/>
            <a:endCxn id="121" idx="1"/>
          </p:cNvCxnSpPr>
          <p:nvPr/>
        </p:nvCxnSpPr>
        <p:spPr>
          <a:xfrm>
            <a:off x="3999935" y="3742810"/>
            <a:ext cx="929801" cy="423693"/>
          </a:xfrm>
          <a:prstGeom prst="straightConnector1">
            <a:avLst/>
          </a:prstGeom>
          <a:noFill/>
          <a:ln w="9525" cap="flat" cmpd="sng" algn="ctr">
            <a:solidFill>
              <a:sysClr val="windowText" lastClr="000000"/>
            </a:solidFill>
            <a:prstDash val="solid"/>
            <a:miter lim="800000"/>
            <a:tailEnd type="triangle" w="lg" len="med"/>
          </a:ln>
          <a:effectLst/>
        </p:spPr>
      </p:cxnSp>
      <p:cxnSp>
        <p:nvCxnSpPr>
          <p:cNvPr id="201" name="Gerade Verbindung mit Pfeil 200">
            <a:extLst>
              <a:ext uri="{FF2B5EF4-FFF2-40B4-BE49-F238E27FC236}">
                <a16:creationId xmlns:a16="http://schemas.microsoft.com/office/drawing/2014/main" id="{F9C24889-2847-4C2D-B9C3-7B9C9FB0EA25}"/>
              </a:ext>
            </a:extLst>
          </p:cNvPr>
          <p:cNvCxnSpPr>
            <a:cxnSpLocks/>
            <a:endCxn id="120" idx="1"/>
          </p:cNvCxnSpPr>
          <p:nvPr/>
        </p:nvCxnSpPr>
        <p:spPr>
          <a:xfrm flipV="1">
            <a:off x="3989528" y="1869577"/>
            <a:ext cx="939781" cy="551068"/>
          </a:xfrm>
          <a:prstGeom prst="straightConnector1">
            <a:avLst/>
          </a:prstGeom>
          <a:noFill/>
          <a:ln w="9525" cap="flat" cmpd="sng" algn="ctr">
            <a:solidFill>
              <a:sysClr val="windowText" lastClr="000000"/>
            </a:solidFill>
            <a:prstDash val="solid"/>
            <a:miter lim="800000"/>
            <a:tailEnd type="triangle" w="lg" len="med"/>
          </a:ln>
          <a:effectLst/>
        </p:spPr>
      </p:cxnSp>
      <p:sp>
        <p:nvSpPr>
          <p:cNvPr id="2" name="Subtitle 1">
            <a:extLst>
              <a:ext uri="{FF2B5EF4-FFF2-40B4-BE49-F238E27FC236}">
                <a16:creationId xmlns:a16="http://schemas.microsoft.com/office/drawing/2014/main" id="{E2A5B11B-CE18-4505-AF09-11F4E08D35D0}"/>
              </a:ext>
            </a:extLst>
          </p:cNvPr>
          <p:cNvSpPr>
            <a:spLocks noGrp="1"/>
          </p:cNvSpPr>
          <p:nvPr>
            <p:ph type="subTitle" idx="4294967295"/>
          </p:nvPr>
        </p:nvSpPr>
        <p:spPr>
          <a:xfrm>
            <a:off x="685931" y="764369"/>
            <a:ext cx="4017963" cy="600075"/>
          </a:xfrm>
        </p:spPr>
        <p:txBody>
          <a:bodyPr/>
          <a:lstStyle/>
          <a:p>
            <a:pPr marL="0" indent="0">
              <a:buNone/>
            </a:pPr>
            <a:r>
              <a:rPr lang="de-DE" dirty="0">
                <a:latin typeface="+mn-lt"/>
              </a:rPr>
              <a:t>Study Design</a:t>
            </a:r>
            <a:endParaRPr lang="en-CH" dirty="0">
              <a:latin typeface="+mn-lt"/>
            </a:endParaRPr>
          </a:p>
        </p:txBody>
      </p:sp>
      <p:grpSp>
        <p:nvGrpSpPr>
          <p:cNvPr id="104" name="Gruppieren 103"/>
          <p:cNvGrpSpPr/>
          <p:nvPr/>
        </p:nvGrpSpPr>
        <p:grpSpPr>
          <a:xfrm>
            <a:off x="359725" y="1259313"/>
            <a:ext cx="11511357" cy="5291179"/>
            <a:chOff x="-99873" y="127758"/>
            <a:chExt cx="12306316" cy="6227316"/>
          </a:xfrm>
        </p:grpSpPr>
        <p:sp>
          <p:nvSpPr>
            <p:cNvPr id="105" name="Rechteck 104">
              <a:extLst>
                <a:ext uri="{FF2B5EF4-FFF2-40B4-BE49-F238E27FC236}">
                  <a16:creationId xmlns:a16="http://schemas.microsoft.com/office/drawing/2014/main" id="{96AD7C99-1964-4BB9-A99D-FF0051697D2C}"/>
                </a:ext>
              </a:extLst>
            </p:cNvPr>
            <p:cNvSpPr/>
            <p:nvPr/>
          </p:nvSpPr>
          <p:spPr>
            <a:xfrm>
              <a:off x="-99873" y="577360"/>
              <a:ext cx="1851055" cy="3389543"/>
            </a:xfrm>
            <a:prstGeom prst="rect">
              <a:avLst/>
            </a:prstGeom>
            <a:noFill/>
            <a:ln w="12700" cap="flat" cmpd="sng" algn="ctr">
              <a:solidFill>
                <a:sysClr val="windowText" lastClr="000000"/>
              </a:solidFill>
              <a:prstDash val="solid"/>
              <a:miter lim="800000"/>
            </a:ln>
            <a:effectLst/>
          </p:spPr>
          <p:txBody>
            <a:bodyPr lIns="48000" tIns="48000" rIns="48000" bIns="48000" rtlCol="0" anchor="ctr"/>
            <a:lstStyle/>
            <a:p>
              <a:pPr defTabSz="609585"/>
              <a:r>
                <a:rPr lang="de-DE" sz="1400" dirty="0" err="1">
                  <a:cs typeface="Calibri" panose="020F0502020204030204" pitchFamily="34" charset="0"/>
                </a:rPr>
                <a:t>Patients</a:t>
              </a:r>
              <a:r>
                <a:rPr lang="de-DE" sz="1400" dirty="0">
                  <a:cs typeface="Calibri" panose="020F0502020204030204" pitchFamily="34" charset="0"/>
                </a:rPr>
                <a:t> </a:t>
              </a:r>
              <a:r>
                <a:rPr lang="de-DE" sz="1400" dirty="0" err="1">
                  <a:cs typeface="Calibri" panose="020F0502020204030204" pitchFamily="34" charset="0"/>
                </a:rPr>
                <a:t>with</a:t>
              </a:r>
              <a:r>
                <a:rPr lang="de-DE" sz="1400" dirty="0">
                  <a:cs typeface="Calibri" panose="020F0502020204030204" pitchFamily="34" charset="0"/>
                </a:rPr>
                <a:t>:</a:t>
              </a:r>
            </a:p>
            <a:p>
              <a:pPr marL="228594" indent="-228594">
                <a:buSzPct val="60000"/>
                <a:buFont typeface="Arial Narrow" panose="020B0606020202030204" pitchFamily="34" charset="0"/>
                <a:buChar char="♦"/>
              </a:pPr>
              <a:r>
                <a:rPr lang="en-US" sz="1333" dirty="0">
                  <a:cs typeface="Calibri" panose="020F0502020204030204" pitchFamily="34" charset="0"/>
                </a:rPr>
                <a:t>High-risk stage IV (AJCC 7</a:t>
              </a:r>
              <a:r>
                <a:rPr lang="en-US" sz="1333" baseline="30000" dirty="0">
                  <a:cs typeface="Calibri" panose="020F0502020204030204" pitchFamily="34" charset="0"/>
                </a:rPr>
                <a:t>th</a:t>
              </a:r>
              <a:r>
                <a:rPr lang="en-US" sz="1333" dirty="0">
                  <a:cs typeface="Calibri" panose="020F0502020204030204" pitchFamily="34" charset="0"/>
                </a:rPr>
                <a:t> edition) melanoma with NED after complete resection or radiotherapy conducted within 8 weeks prior to enrollment</a:t>
              </a:r>
            </a:p>
            <a:p>
              <a:pPr marL="228594" indent="-228594">
                <a:buSzPct val="60000"/>
                <a:buFont typeface="Arial Narrow" panose="020B0606020202030204" pitchFamily="34" charset="0"/>
                <a:buChar char="♦"/>
              </a:pPr>
              <a:r>
                <a:rPr lang="en-US" sz="1333" dirty="0">
                  <a:cs typeface="Calibri" panose="020F0502020204030204" pitchFamily="34" charset="0"/>
                </a:rPr>
                <a:t>Known </a:t>
              </a:r>
              <a:r>
                <a:rPr lang="en-US" sz="1333" i="1" dirty="0">
                  <a:cs typeface="Calibri" panose="020F0502020204030204" pitchFamily="34" charset="0"/>
                </a:rPr>
                <a:t>BRAF</a:t>
              </a:r>
              <a:r>
                <a:rPr lang="en-US" sz="1333" dirty="0">
                  <a:cs typeface="Calibri" panose="020F0502020204030204" pitchFamily="34" charset="0"/>
                </a:rPr>
                <a:t> status</a:t>
              </a:r>
            </a:p>
            <a:p>
              <a:pPr marL="228594" indent="-228594">
                <a:buSzPct val="60000"/>
                <a:buFont typeface="Arial Narrow" panose="020B0606020202030204" pitchFamily="34" charset="0"/>
                <a:buChar char="♦"/>
              </a:pPr>
              <a:r>
                <a:rPr lang="en-US" sz="1333" dirty="0">
                  <a:cs typeface="Calibri" panose="020F0502020204030204" pitchFamily="34" charset="0"/>
                </a:rPr>
                <a:t>ECOG 0-1</a:t>
              </a:r>
            </a:p>
          </p:txBody>
        </p:sp>
        <p:sp>
          <p:nvSpPr>
            <p:cNvPr id="106" name="Rechteck 105">
              <a:extLst>
                <a:ext uri="{FF2B5EF4-FFF2-40B4-BE49-F238E27FC236}">
                  <a16:creationId xmlns:a16="http://schemas.microsoft.com/office/drawing/2014/main" id="{329ED4B2-BA2E-462B-89E6-FC85F357AA95}"/>
                </a:ext>
              </a:extLst>
            </p:cNvPr>
            <p:cNvSpPr/>
            <p:nvPr/>
          </p:nvSpPr>
          <p:spPr>
            <a:xfrm>
              <a:off x="4785735" y="1552253"/>
              <a:ext cx="2239200" cy="1403928"/>
            </a:xfrm>
            <a:prstGeom prst="rect">
              <a:avLst/>
            </a:prstGeom>
            <a:solidFill>
              <a:srgbClr val="00B050"/>
            </a:solidFill>
            <a:ln w="12700" cap="flat" cmpd="sng" algn="ctr">
              <a:solidFill>
                <a:sysClr val="windowText" lastClr="000000"/>
              </a:solidFill>
              <a:prstDash val="solid"/>
              <a:miter lim="800000"/>
            </a:ln>
            <a:effectLst/>
          </p:spPr>
          <p:txBody>
            <a:bodyPr lIns="48000" tIns="0" rIns="48000" bIns="0" rtlCol="0" anchor="ctr"/>
            <a:lstStyle/>
            <a:p>
              <a:pPr algn="ctr" defTabSz="1219170">
                <a:defRPr/>
              </a:pPr>
              <a:r>
                <a:rPr lang="en-US" sz="1200" b="1" dirty="0">
                  <a:solidFill>
                    <a:schemeClr val="bg1"/>
                  </a:solidFill>
                  <a:cs typeface="Arial" panose="020B0604020202020204" pitchFamily="34" charset="0"/>
                </a:rPr>
                <a:t>Nivolumab 3 mg/kg q2w </a:t>
              </a:r>
              <a:r>
                <a:rPr lang="en-US" sz="1200" b="1" i="1" dirty="0">
                  <a:solidFill>
                    <a:schemeClr val="bg1"/>
                  </a:solidFill>
                  <a:cs typeface="Arial" panose="020B0604020202020204" pitchFamily="34" charset="0"/>
                </a:rPr>
                <a:t>x6</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Ipilimumab-matching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1, 4, 7 and 10</a:t>
              </a:r>
              <a:r>
                <a:rPr lang="en-US" sz="933" dirty="0">
                  <a:solidFill>
                    <a:schemeClr val="bg1"/>
                  </a:solidFill>
                  <a:cs typeface="Arial" panose="020B0604020202020204" pitchFamily="34" charset="0"/>
                </a:rPr>
                <a:t>)</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Nivolumab-matching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4 and 10</a:t>
              </a:r>
              <a:r>
                <a:rPr lang="en-US" sz="933" dirty="0">
                  <a:solidFill>
                    <a:schemeClr val="bg1"/>
                  </a:solidFill>
                  <a:cs typeface="Arial" panose="020B0604020202020204" pitchFamily="34" charset="0"/>
                </a:rPr>
                <a:t>)</a:t>
              </a:r>
            </a:p>
          </p:txBody>
        </p:sp>
        <p:sp>
          <p:nvSpPr>
            <p:cNvPr id="107" name="Rechteck 106">
              <a:extLst>
                <a:ext uri="{FF2B5EF4-FFF2-40B4-BE49-F238E27FC236}">
                  <a16:creationId xmlns:a16="http://schemas.microsoft.com/office/drawing/2014/main" id="{5A32F36A-95DB-4C11-B513-02AC85417431}"/>
                </a:ext>
              </a:extLst>
            </p:cNvPr>
            <p:cNvSpPr/>
            <p:nvPr/>
          </p:nvSpPr>
          <p:spPr>
            <a:xfrm>
              <a:off x="7746399" y="584131"/>
              <a:ext cx="1939858" cy="504000"/>
            </a:xfrm>
            <a:prstGeom prst="rect">
              <a:avLst/>
            </a:prstGeom>
            <a:noFill/>
            <a:ln w="12700" cap="flat" cmpd="sng" algn="ctr">
              <a:solidFill>
                <a:sysClr val="windowText" lastClr="000000"/>
              </a:solidFill>
              <a:prstDash val="solid"/>
              <a:miter lim="800000"/>
            </a:ln>
            <a:effectLst/>
          </p:spPr>
          <p:txBody>
            <a:bodyPr rtlCol="0" anchor="ctr"/>
            <a:lstStyle/>
            <a:p>
              <a:pPr algn="ctr" defTabSz="1219170">
                <a:defRPr/>
              </a:pPr>
              <a:r>
                <a:rPr lang="en-US" sz="1333" dirty="0">
                  <a:solidFill>
                    <a:prstClr val="black"/>
                  </a:solidFill>
                  <a:cs typeface="Arial" panose="020B0604020202020204" pitchFamily="34" charset="0"/>
                </a:rPr>
                <a:t>Nivolumab 3 mg/kg q2w </a:t>
              </a:r>
              <a:r>
                <a:rPr lang="en-US" sz="1333" b="1" i="1" dirty="0">
                  <a:solidFill>
                    <a:prstClr val="black"/>
                  </a:solidFill>
                  <a:cs typeface="Arial" panose="020B0604020202020204" pitchFamily="34" charset="0"/>
                </a:rPr>
                <a:t>x20</a:t>
              </a:r>
            </a:p>
          </p:txBody>
        </p:sp>
        <p:sp>
          <p:nvSpPr>
            <p:cNvPr id="108" name="Rechteck 107">
              <a:extLst>
                <a:ext uri="{FF2B5EF4-FFF2-40B4-BE49-F238E27FC236}">
                  <a16:creationId xmlns:a16="http://schemas.microsoft.com/office/drawing/2014/main" id="{A2690E25-17A9-4BDC-8B1E-D5A766F6EDCE}"/>
                </a:ext>
              </a:extLst>
            </p:cNvPr>
            <p:cNvSpPr/>
            <p:nvPr/>
          </p:nvSpPr>
          <p:spPr>
            <a:xfrm>
              <a:off x="7751911" y="3381074"/>
              <a:ext cx="1925128" cy="504000"/>
            </a:xfrm>
            <a:prstGeom prst="rect">
              <a:avLst/>
            </a:prstGeom>
            <a:noFill/>
            <a:ln w="12700" cap="flat" cmpd="sng" algn="ctr">
              <a:solidFill>
                <a:sysClr val="windowText" lastClr="000000"/>
              </a:solidFill>
              <a:prstDash val="solid"/>
              <a:miter lim="800000"/>
            </a:ln>
            <a:effectLst/>
          </p:spPr>
          <p:txBody>
            <a:bodyPr rtlCol="0" anchor="ctr"/>
            <a:lstStyle/>
            <a:p>
              <a:pPr algn="ctr" defTabSz="1219170">
                <a:defRPr/>
              </a:pPr>
              <a:r>
                <a:rPr lang="en-US" sz="1300" dirty="0">
                  <a:solidFill>
                    <a:prstClr val="black"/>
                  </a:solidFill>
                  <a:cs typeface="Arial" panose="020B0604020202020204" pitchFamily="34" charset="0"/>
                </a:rPr>
                <a:t>Nivolumab-matching placebo q2w</a:t>
              </a:r>
            </a:p>
          </p:txBody>
        </p:sp>
        <p:sp>
          <p:nvSpPr>
            <p:cNvPr id="109" name="Rechteck 108">
              <a:extLst>
                <a:ext uri="{FF2B5EF4-FFF2-40B4-BE49-F238E27FC236}">
                  <a16:creationId xmlns:a16="http://schemas.microsoft.com/office/drawing/2014/main" id="{51F900ED-335F-4ADE-B462-156CAD25E8A3}"/>
                </a:ext>
              </a:extLst>
            </p:cNvPr>
            <p:cNvSpPr/>
            <p:nvPr/>
          </p:nvSpPr>
          <p:spPr>
            <a:xfrm>
              <a:off x="7746400" y="1980001"/>
              <a:ext cx="1939857" cy="504000"/>
            </a:xfrm>
            <a:prstGeom prst="rect">
              <a:avLst/>
            </a:prstGeom>
            <a:noFill/>
            <a:ln w="12700" cap="flat" cmpd="sng" algn="ctr">
              <a:solidFill>
                <a:sysClr val="windowText" lastClr="000000"/>
              </a:solidFill>
              <a:prstDash val="solid"/>
              <a:miter lim="800000"/>
            </a:ln>
            <a:effectLst/>
          </p:spPr>
          <p:txBody>
            <a:bodyPr rtlCol="0" anchor="ctr"/>
            <a:lstStyle/>
            <a:p>
              <a:pPr algn="ctr" defTabSz="1219170">
                <a:defRPr/>
              </a:pPr>
              <a:r>
                <a:rPr lang="en-US" sz="1333" dirty="0">
                  <a:solidFill>
                    <a:prstClr val="black"/>
                  </a:solidFill>
                  <a:cs typeface="Arial" panose="020B0604020202020204" pitchFamily="34" charset="0"/>
                </a:rPr>
                <a:t>Nivolumab 3 mg/kg q2w </a:t>
              </a:r>
              <a:r>
                <a:rPr lang="en-US" sz="1333" b="1" i="1" dirty="0">
                  <a:solidFill>
                    <a:prstClr val="black"/>
                  </a:solidFill>
                  <a:cs typeface="Arial" panose="020B0604020202020204" pitchFamily="34" charset="0"/>
                </a:rPr>
                <a:t>x20</a:t>
              </a:r>
            </a:p>
          </p:txBody>
        </p:sp>
        <p:sp>
          <p:nvSpPr>
            <p:cNvPr id="110" name="Rechteck 109">
              <a:extLst>
                <a:ext uri="{FF2B5EF4-FFF2-40B4-BE49-F238E27FC236}">
                  <a16:creationId xmlns:a16="http://schemas.microsoft.com/office/drawing/2014/main" id="{D8B14FB5-8D5E-4A1F-A431-8380D35AC504}"/>
                </a:ext>
              </a:extLst>
            </p:cNvPr>
            <p:cNvSpPr/>
            <p:nvPr/>
          </p:nvSpPr>
          <p:spPr>
            <a:xfrm>
              <a:off x="10506430" y="127758"/>
              <a:ext cx="1646707" cy="4147161"/>
            </a:xfrm>
            <a:prstGeom prst="rect">
              <a:avLst/>
            </a:prstGeom>
            <a:noFill/>
            <a:ln w="12700" cap="flat" cmpd="sng" algn="ctr">
              <a:solidFill>
                <a:sysClr val="windowText" lastClr="000000"/>
              </a:solidFill>
              <a:prstDash val="solid"/>
              <a:miter lim="800000"/>
            </a:ln>
            <a:effectLst/>
          </p:spPr>
          <p:txBody>
            <a:bodyPr lIns="48000" tIns="48000" rIns="48000" bIns="48000" rtlCol="0" anchor="ctr"/>
            <a:lstStyle/>
            <a:p>
              <a:pPr marL="95998"/>
              <a:endParaRPr lang="en-US" sz="1333" b="1" dirty="0">
                <a:cs typeface="Calibri" panose="020F0502020204030204" pitchFamily="34" charset="0"/>
              </a:endParaRPr>
            </a:p>
            <a:p>
              <a:pPr marL="95998"/>
              <a:r>
                <a:rPr lang="en-US" sz="1333" b="1" dirty="0">
                  <a:cs typeface="Calibri" panose="020F0502020204030204" pitchFamily="34" charset="0"/>
                </a:rPr>
                <a:t>Treatment until:</a:t>
              </a:r>
            </a:p>
            <a:p>
              <a:pPr marL="95998" indent="-143996">
                <a:buFont typeface="Arial" panose="020B0604020202020204" pitchFamily="34" charset="0"/>
                <a:buChar char="•"/>
              </a:pPr>
              <a:r>
                <a:rPr lang="en-US" sz="1333" dirty="0">
                  <a:cs typeface="Calibri" panose="020F0502020204030204" pitchFamily="34" charset="0"/>
                </a:rPr>
                <a:t>Recurrence of </a:t>
              </a:r>
              <a:br>
                <a:rPr lang="en-US" sz="1333" dirty="0">
                  <a:cs typeface="Calibri" panose="020F0502020204030204" pitchFamily="34" charset="0"/>
                </a:rPr>
              </a:br>
              <a:r>
                <a:rPr lang="en-US" sz="1333" dirty="0">
                  <a:cs typeface="Calibri" panose="020F0502020204030204" pitchFamily="34" charset="0"/>
                </a:rPr>
                <a:t>disease, or unacceptable toxicity</a:t>
              </a:r>
            </a:p>
            <a:p>
              <a:pPr marL="95998" indent="-143996">
                <a:buFont typeface="Arial" panose="020B0604020202020204" pitchFamily="34" charset="0"/>
                <a:buChar char="•"/>
              </a:pPr>
              <a:r>
                <a:rPr lang="en-US" sz="1333" dirty="0">
                  <a:cs typeface="Calibri" panose="020F0502020204030204" pitchFamily="34" charset="0"/>
                </a:rPr>
                <a:t>Withdrawal of </a:t>
              </a:r>
            </a:p>
            <a:p>
              <a:r>
                <a:rPr lang="en-US" sz="1333" dirty="0">
                  <a:cs typeface="Calibri" panose="020F0502020204030204" pitchFamily="34" charset="0"/>
                </a:rPr>
                <a:t>   informed consent</a:t>
              </a:r>
            </a:p>
            <a:p>
              <a:pPr marL="324592" indent="-228594">
                <a:buFont typeface="Arial" panose="020B0604020202020204" pitchFamily="34" charset="0"/>
                <a:buChar char="•"/>
              </a:pPr>
              <a:endParaRPr lang="en-US" sz="1333" dirty="0">
                <a:cs typeface="Calibri" panose="020F0502020204030204" pitchFamily="34" charset="0"/>
              </a:endParaRPr>
            </a:p>
            <a:p>
              <a:pPr marL="95998" defTabSz="1219170">
                <a:defRPr/>
              </a:pPr>
              <a:r>
                <a:rPr lang="en-US" sz="1333" b="1" dirty="0">
                  <a:solidFill>
                    <a:prstClr val="black"/>
                  </a:solidFill>
                  <a:cs typeface="Arial" panose="020B0604020202020204" pitchFamily="34" charset="0"/>
                </a:rPr>
                <a:t>Follow-up phase:</a:t>
              </a:r>
            </a:p>
            <a:p>
              <a:pPr marL="95998" defTabSz="1219170">
                <a:defRPr/>
              </a:pPr>
              <a:r>
                <a:rPr lang="en-US" sz="1333" dirty="0">
                  <a:solidFill>
                    <a:prstClr val="black"/>
                  </a:solidFill>
                  <a:cs typeface="Arial" panose="020B0604020202020204" pitchFamily="34" charset="0"/>
                </a:rPr>
                <a:t>At least 104 weeks</a:t>
              </a:r>
            </a:p>
            <a:p>
              <a:pPr marL="95998" defTabSz="1219170">
                <a:defRPr/>
              </a:pPr>
              <a:endParaRPr lang="en-US" sz="1333" dirty="0">
                <a:solidFill>
                  <a:prstClr val="black"/>
                </a:solidFill>
                <a:cs typeface="Arial" panose="020B0604020202020204" pitchFamily="34" charset="0"/>
              </a:endParaRPr>
            </a:p>
            <a:p>
              <a:pPr marL="95998" defTabSz="1219170">
                <a:defRPr/>
              </a:pPr>
              <a:r>
                <a:rPr lang="en-US" sz="1333" b="1" u="sng" dirty="0">
                  <a:solidFill>
                    <a:prstClr val="black"/>
                  </a:solidFill>
                  <a:cs typeface="Arial" panose="020B0604020202020204" pitchFamily="34" charset="0"/>
                </a:rPr>
                <a:t>Endpoints:</a:t>
              </a:r>
            </a:p>
            <a:p>
              <a:pPr marL="95998" indent="-143996" defTabSz="1219170">
                <a:buFont typeface="Arial" panose="020B0604020202020204" pitchFamily="34" charset="0"/>
                <a:buChar char="•"/>
                <a:defRPr/>
              </a:pPr>
              <a:r>
                <a:rPr lang="en-US" sz="1333" dirty="0">
                  <a:solidFill>
                    <a:prstClr val="black"/>
                  </a:solidFill>
                  <a:cs typeface="Arial" panose="020B0604020202020204" pitchFamily="34" charset="0"/>
                </a:rPr>
                <a:t>Primary: RFS</a:t>
              </a:r>
            </a:p>
            <a:p>
              <a:pPr marL="95998" indent="-143996">
                <a:buFont typeface="Arial" panose="020B0604020202020204" pitchFamily="34" charset="0"/>
                <a:buChar char="•"/>
              </a:pPr>
              <a:r>
                <a:rPr lang="en-US" sz="1333" dirty="0">
                  <a:solidFill>
                    <a:prstClr val="black"/>
                  </a:solidFill>
                  <a:cs typeface="Arial" panose="020B0604020202020204" pitchFamily="34" charset="0"/>
                </a:rPr>
                <a:t>Key secondary: OS, safety</a:t>
              </a:r>
            </a:p>
            <a:p>
              <a:pPr defTabSz="1219170">
                <a:defRPr/>
              </a:pPr>
              <a:endParaRPr lang="en-US" sz="1333" dirty="0">
                <a:solidFill>
                  <a:prstClr val="black"/>
                </a:solidFill>
                <a:cs typeface="Arial" panose="020B0604020202020204" pitchFamily="34" charset="0"/>
              </a:endParaRPr>
            </a:p>
          </p:txBody>
        </p:sp>
        <p:cxnSp>
          <p:nvCxnSpPr>
            <p:cNvPr id="111" name="Gerade Verbindung mit Pfeil 110">
              <a:extLst>
                <a:ext uri="{FF2B5EF4-FFF2-40B4-BE49-F238E27FC236}">
                  <a16:creationId xmlns:a16="http://schemas.microsoft.com/office/drawing/2014/main" id="{F9C24889-2847-4C2D-B9C3-7B9C9FB0EA25}"/>
                </a:ext>
              </a:extLst>
            </p:cNvPr>
            <p:cNvCxnSpPr>
              <a:cxnSpLocks/>
            </p:cNvCxnSpPr>
            <p:nvPr/>
          </p:nvCxnSpPr>
          <p:spPr>
            <a:xfrm flipV="1">
              <a:off x="1818372" y="2232000"/>
              <a:ext cx="310540" cy="182"/>
            </a:xfrm>
            <a:prstGeom prst="straightConnector1">
              <a:avLst/>
            </a:prstGeom>
            <a:noFill/>
            <a:ln w="25400" cap="flat" cmpd="sng" algn="ctr">
              <a:solidFill>
                <a:sysClr val="windowText" lastClr="000000"/>
              </a:solidFill>
              <a:prstDash val="solid"/>
              <a:miter lim="800000"/>
              <a:tailEnd type="triangle" w="lg" len="med"/>
            </a:ln>
            <a:effectLst/>
          </p:spPr>
        </p:cxnSp>
        <p:cxnSp>
          <p:nvCxnSpPr>
            <p:cNvPr id="112" name="Gerade Verbindung mit Pfeil 111">
              <a:extLst>
                <a:ext uri="{FF2B5EF4-FFF2-40B4-BE49-F238E27FC236}">
                  <a16:creationId xmlns:a16="http://schemas.microsoft.com/office/drawing/2014/main" id="{E184296C-298D-4893-94F1-8B900AB91ACA}"/>
                </a:ext>
              </a:extLst>
            </p:cNvPr>
            <p:cNvCxnSpPr>
              <a:cxnSpLocks/>
            </p:cNvCxnSpPr>
            <p:nvPr/>
          </p:nvCxnSpPr>
          <p:spPr>
            <a:xfrm>
              <a:off x="7115926" y="845991"/>
              <a:ext cx="575188"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3" name="Gerade Verbindung mit Pfeil 112">
              <a:extLst>
                <a:ext uri="{FF2B5EF4-FFF2-40B4-BE49-F238E27FC236}">
                  <a16:creationId xmlns:a16="http://schemas.microsoft.com/office/drawing/2014/main" id="{ACD5006C-C0EF-4345-9903-18EE4669DF34}"/>
                </a:ext>
              </a:extLst>
            </p:cNvPr>
            <p:cNvCxnSpPr>
              <a:cxnSpLocks/>
            </p:cNvCxnSpPr>
            <p:nvPr/>
          </p:nvCxnSpPr>
          <p:spPr>
            <a:xfrm>
              <a:off x="7079637" y="2232001"/>
              <a:ext cx="575188"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4" name="Gerade Verbindung mit Pfeil 113">
              <a:extLst>
                <a:ext uri="{FF2B5EF4-FFF2-40B4-BE49-F238E27FC236}">
                  <a16:creationId xmlns:a16="http://schemas.microsoft.com/office/drawing/2014/main" id="{C90B0911-9EA8-490C-BFAD-51EB129228D9}"/>
                </a:ext>
              </a:extLst>
            </p:cNvPr>
            <p:cNvCxnSpPr>
              <a:cxnSpLocks/>
            </p:cNvCxnSpPr>
            <p:nvPr/>
          </p:nvCxnSpPr>
          <p:spPr>
            <a:xfrm>
              <a:off x="9770440" y="836131"/>
              <a:ext cx="683999"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5" name="Gerade Verbindung mit Pfeil 114">
              <a:extLst>
                <a:ext uri="{FF2B5EF4-FFF2-40B4-BE49-F238E27FC236}">
                  <a16:creationId xmlns:a16="http://schemas.microsoft.com/office/drawing/2014/main" id="{78631A7B-E81B-451B-B071-D0CDC3320369}"/>
                </a:ext>
              </a:extLst>
            </p:cNvPr>
            <p:cNvCxnSpPr>
              <a:cxnSpLocks/>
            </p:cNvCxnSpPr>
            <p:nvPr/>
          </p:nvCxnSpPr>
          <p:spPr>
            <a:xfrm>
              <a:off x="9770440" y="2217931"/>
              <a:ext cx="683999" cy="0"/>
            </a:xfrm>
            <a:prstGeom prst="straightConnector1">
              <a:avLst/>
            </a:prstGeom>
            <a:noFill/>
            <a:ln w="19050" cap="flat" cmpd="sng" algn="ctr">
              <a:solidFill>
                <a:sysClr val="windowText" lastClr="000000"/>
              </a:solidFill>
              <a:prstDash val="solid"/>
              <a:miter lim="800000"/>
              <a:tailEnd type="triangle" w="lg" len="med"/>
            </a:ln>
            <a:effectLst/>
          </p:spPr>
        </p:cxnSp>
        <p:cxnSp>
          <p:nvCxnSpPr>
            <p:cNvPr id="116" name="Gerade Verbindung mit Pfeil 115">
              <a:extLst>
                <a:ext uri="{FF2B5EF4-FFF2-40B4-BE49-F238E27FC236}">
                  <a16:creationId xmlns:a16="http://schemas.microsoft.com/office/drawing/2014/main" id="{27138F9A-8D77-4948-9114-3893FAB30A87}"/>
                </a:ext>
              </a:extLst>
            </p:cNvPr>
            <p:cNvCxnSpPr>
              <a:cxnSpLocks/>
            </p:cNvCxnSpPr>
            <p:nvPr/>
          </p:nvCxnSpPr>
          <p:spPr>
            <a:xfrm>
              <a:off x="9677039" y="3549299"/>
              <a:ext cx="683999" cy="0"/>
            </a:xfrm>
            <a:prstGeom prst="straightConnector1">
              <a:avLst/>
            </a:prstGeom>
            <a:noFill/>
            <a:ln w="19050" cap="flat" cmpd="sng" algn="ctr">
              <a:solidFill>
                <a:sysClr val="windowText" lastClr="000000"/>
              </a:solidFill>
              <a:prstDash val="solid"/>
              <a:miter lim="800000"/>
              <a:tailEnd type="triangle" w="lg" len="med"/>
            </a:ln>
            <a:effectLst/>
          </p:spPr>
        </p:cxnSp>
        <p:sp>
          <p:nvSpPr>
            <p:cNvPr id="117" name="Textfeld 116">
              <a:extLst>
                <a:ext uri="{FF2B5EF4-FFF2-40B4-BE49-F238E27FC236}">
                  <a16:creationId xmlns:a16="http://schemas.microsoft.com/office/drawing/2014/main" id="{57332CB4-23B9-4D31-8C60-997944B1B2A9}"/>
                </a:ext>
              </a:extLst>
            </p:cNvPr>
            <p:cNvSpPr txBox="1"/>
            <p:nvPr/>
          </p:nvSpPr>
          <p:spPr>
            <a:xfrm>
              <a:off x="3875611" y="1923251"/>
              <a:ext cx="668688" cy="326007"/>
            </a:xfrm>
            <a:prstGeom prst="rect">
              <a:avLst/>
            </a:prstGeom>
            <a:noFill/>
          </p:spPr>
          <p:txBody>
            <a:bodyPr wrap="none" rtlCol="0">
              <a:spAutoFit/>
            </a:bodyPr>
            <a:lstStyle/>
            <a:p>
              <a:pPr defTabSz="1219170">
                <a:defRPr/>
              </a:pPr>
              <a:r>
                <a:rPr lang="en-US" sz="1200" b="1" dirty="0">
                  <a:solidFill>
                    <a:prstClr val="black"/>
                  </a:solidFill>
                  <a:cs typeface="Arial" panose="020B0604020202020204" pitchFamily="34" charset="0"/>
                </a:rPr>
                <a:t>n = 59</a:t>
              </a:r>
            </a:p>
          </p:txBody>
        </p:sp>
        <p:sp>
          <p:nvSpPr>
            <p:cNvPr id="118" name="Textfeld 117">
              <a:extLst>
                <a:ext uri="{FF2B5EF4-FFF2-40B4-BE49-F238E27FC236}">
                  <a16:creationId xmlns:a16="http://schemas.microsoft.com/office/drawing/2014/main" id="{BABE0F2C-2B11-43F2-A11B-DDE9AF6E6356}"/>
                </a:ext>
              </a:extLst>
            </p:cNvPr>
            <p:cNvSpPr txBox="1"/>
            <p:nvPr/>
          </p:nvSpPr>
          <p:spPr>
            <a:xfrm rot="1407303">
              <a:off x="3901851" y="2929170"/>
              <a:ext cx="668688" cy="326007"/>
            </a:xfrm>
            <a:prstGeom prst="rect">
              <a:avLst/>
            </a:prstGeom>
            <a:noFill/>
          </p:spPr>
          <p:txBody>
            <a:bodyPr wrap="none" rtlCol="0">
              <a:spAutoFit/>
            </a:bodyPr>
            <a:lstStyle/>
            <a:p>
              <a:pPr defTabSz="1219170">
                <a:defRPr/>
              </a:pPr>
              <a:r>
                <a:rPr lang="en-US" sz="1200" b="1" dirty="0">
                  <a:solidFill>
                    <a:prstClr val="black"/>
                  </a:solidFill>
                  <a:cs typeface="Arial" panose="020B0604020202020204" pitchFamily="34" charset="0"/>
                </a:rPr>
                <a:t>n = 52</a:t>
              </a:r>
            </a:p>
          </p:txBody>
        </p:sp>
        <p:sp>
          <p:nvSpPr>
            <p:cNvPr id="119" name="Textfeld 118">
              <a:extLst>
                <a:ext uri="{FF2B5EF4-FFF2-40B4-BE49-F238E27FC236}">
                  <a16:creationId xmlns:a16="http://schemas.microsoft.com/office/drawing/2014/main" id="{7BE842BC-A60E-4646-BCF3-0C72FF391F41}"/>
                </a:ext>
              </a:extLst>
            </p:cNvPr>
            <p:cNvSpPr txBox="1"/>
            <p:nvPr/>
          </p:nvSpPr>
          <p:spPr>
            <a:xfrm rot="19790613">
              <a:off x="3809027" y="931485"/>
              <a:ext cx="752967" cy="326007"/>
            </a:xfrm>
            <a:prstGeom prst="rect">
              <a:avLst/>
            </a:prstGeom>
            <a:noFill/>
          </p:spPr>
          <p:txBody>
            <a:bodyPr wrap="square" rtlCol="0">
              <a:spAutoFit/>
            </a:bodyPr>
            <a:lstStyle/>
            <a:p>
              <a:pPr defTabSz="1219170">
                <a:defRPr/>
              </a:pPr>
              <a:r>
                <a:rPr lang="en-US" sz="1200" b="1" dirty="0">
                  <a:solidFill>
                    <a:prstClr val="black"/>
                  </a:solidFill>
                  <a:cs typeface="Arial" panose="020B0604020202020204" pitchFamily="34" charset="0"/>
                </a:rPr>
                <a:t>n = 56</a:t>
              </a:r>
            </a:p>
          </p:txBody>
        </p:sp>
        <p:sp>
          <p:nvSpPr>
            <p:cNvPr id="120" name="Rechteck 119">
              <a:extLst>
                <a:ext uri="{FF2B5EF4-FFF2-40B4-BE49-F238E27FC236}">
                  <a16:creationId xmlns:a16="http://schemas.microsoft.com/office/drawing/2014/main" id="{996AE64A-AFEF-4D3E-AF02-C2329CBD83FC}"/>
                </a:ext>
              </a:extLst>
            </p:cNvPr>
            <p:cNvSpPr/>
            <p:nvPr/>
          </p:nvSpPr>
          <p:spPr>
            <a:xfrm>
              <a:off x="4785280" y="219994"/>
              <a:ext cx="2237374" cy="1251993"/>
            </a:xfrm>
            <a:prstGeom prst="rect">
              <a:avLst/>
            </a:prstGeom>
            <a:solidFill>
              <a:srgbClr val="2867AE"/>
            </a:solidFill>
            <a:ln w="12700" cap="flat" cmpd="sng" algn="ctr">
              <a:solidFill>
                <a:sysClr val="windowText" lastClr="000000"/>
              </a:solidFill>
              <a:prstDash val="solid"/>
              <a:miter lim="800000"/>
            </a:ln>
            <a:effectLst/>
          </p:spPr>
          <p:txBody>
            <a:bodyPr lIns="48000" tIns="0" rIns="48000" bIns="0" rtlCol="0" anchor="ctr"/>
            <a:lstStyle/>
            <a:p>
              <a:pPr algn="ctr" defTabSz="1219170">
                <a:defRPr/>
              </a:pPr>
              <a:r>
                <a:rPr lang="en-US" sz="1200" b="1" dirty="0">
                  <a:solidFill>
                    <a:schemeClr val="bg1"/>
                  </a:solidFill>
                  <a:cs typeface="Arial" panose="020B0604020202020204" pitchFamily="34" charset="0"/>
                </a:rPr>
                <a:t>Nivolumab 1 mg/kg q3w </a:t>
              </a:r>
              <a:r>
                <a:rPr lang="en-US" sz="1200" b="1" i="1" dirty="0">
                  <a:solidFill>
                    <a:schemeClr val="bg1"/>
                  </a:solidFill>
                  <a:cs typeface="Arial" panose="020B0604020202020204" pitchFamily="34" charset="0"/>
                </a:rPr>
                <a:t>x4</a:t>
              </a:r>
            </a:p>
            <a:p>
              <a:pPr algn="ctr" defTabSz="1219170">
                <a:defRPr/>
              </a:pPr>
              <a:r>
                <a:rPr lang="en-US" sz="1200" b="1" dirty="0">
                  <a:solidFill>
                    <a:schemeClr val="bg1"/>
                  </a:solidFill>
                  <a:cs typeface="Arial" panose="020B0604020202020204" pitchFamily="34" charset="0"/>
                </a:rPr>
                <a:t>+</a:t>
              </a:r>
            </a:p>
            <a:p>
              <a:pPr algn="ctr" defTabSz="1219170">
                <a:defRPr/>
              </a:pPr>
              <a:r>
                <a:rPr lang="en-US" sz="1200" b="1" dirty="0">
                  <a:solidFill>
                    <a:schemeClr val="bg1"/>
                  </a:solidFill>
                  <a:cs typeface="Arial" panose="020B0604020202020204" pitchFamily="34" charset="0"/>
                </a:rPr>
                <a:t>Ipilimumab 3 mg/kg q3w </a:t>
              </a:r>
              <a:r>
                <a:rPr lang="en-US" sz="1200" b="1" i="1" dirty="0">
                  <a:solidFill>
                    <a:schemeClr val="bg1"/>
                  </a:solidFill>
                  <a:cs typeface="Arial" panose="020B0604020202020204" pitchFamily="34" charset="0"/>
                </a:rPr>
                <a:t>x4</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Nivolumab-matching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3, 5, 9 and 11</a:t>
              </a:r>
              <a:r>
                <a:rPr lang="en-US" sz="933" dirty="0">
                  <a:solidFill>
                    <a:schemeClr val="bg1"/>
                  </a:solidFill>
                  <a:cs typeface="Arial" panose="020B0604020202020204" pitchFamily="34" charset="0"/>
                </a:rPr>
                <a:t>)</a:t>
              </a:r>
              <a:endParaRPr lang="en-US" sz="1333" dirty="0">
                <a:solidFill>
                  <a:schemeClr val="bg1"/>
                </a:solidFill>
                <a:cs typeface="Arial" panose="020B0604020202020204" pitchFamily="34" charset="0"/>
              </a:endParaRPr>
            </a:p>
          </p:txBody>
        </p:sp>
        <p:sp>
          <p:nvSpPr>
            <p:cNvPr id="121" name="Rechteck 120">
              <a:extLst>
                <a:ext uri="{FF2B5EF4-FFF2-40B4-BE49-F238E27FC236}">
                  <a16:creationId xmlns:a16="http://schemas.microsoft.com/office/drawing/2014/main" id="{3CC13B46-A33F-4AB2-8185-0E5B4E631570}"/>
                </a:ext>
              </a:extLst>
            </p:cNvPr>
            <p:cNvSpPr/>
            <p:nvPr/>
          </p:nvSpPr>
          <p:spPr>
            <a:xfrm>
              <a:off x="4785737" y="3036448"/>
              <a:ext cx="2239200" cy="1025700"/>
            </a:xfrm>
            <a:prstGeom prst="rect">
              <a:avLst/>
            </a:prstGeom>
            <a:solidFill>
              <a:schemeClr val="bg1">
                <a:lumMod val="50000"/>
              </a:schemeClr>
            </a:solidFill>
            <a:ln w="12700" cap="flat" cmpd="sng" algn="ctr">
              <a:solidFill>
                <a:sysClr val="windowText" lastClr="000000"/>
              </a:solidFill>
              <a:prstDash val="solid"/>
              <a:miter lim="800000"/>
            </a:ln>
            <a:effectLst/>
          </p:spPr>
          <p:txBody>
            <a:bodyPr lIns="48000" tIns="0" rIns="48000" bIns="0" rtlCol="0" anchor="ctr"/>
            <a:lstStyle/>
            <a:p>
              <a:pPr algn="ctr" defTabSz="1219170">
                <a:defRPr/>
              </a:pPr>
              <a:r>
                <a:rPr lang="en-US" sz="933" dirty="0">
                  <a:solidFill>
                    <a:schemeClr val="bg1"/>
                  </a:solidFill>
                  <a:cs typeface="Arial" panose="020B0604020202020204" pitchFamily="34" charset="0"/>
                </a:rPr>
                <a:t>Nivolumab-matching placebo</a:t>
              </a:r>
            </a:p>
            <a:p>
              <a:pPr algn="ctr" defTabSz="1219170">
                <a:defRPr/>
              </a:pPr>
              <a:r>
                <a:rPr lang="en-US" sz="933" dirty="0">
                  <a:solidFill>
                    <a:schemeClr val="bg1"/>
                  </a:solidFill>
                  <a:cs typeface="Arial" panose="020B0604020202020204" pitchFamily="34" charset="0"/>
                </a:rPr>
                <a:t>(</a:t>
              </a:r>
              <a:r>
                <a:rPr lang="en-US" sz="933" i="1" dirty="0">
                  <a:solidFill>
                    <a:schemeClr val="bg1"/>
                  </a:solidFill>
                  <a:cs typeface="Arial" panose="020B0604020202020204" pitchFamily="34" charset="0"/>
                </a:rPr>
                <a:t>on weeks 1,3,4,5,7,9,10,11</a:t>
              </a:r>
              <a:r>
                <a:rPr lang="en-US" sz="933" dirty="0">
                  <a:solidFill>
                    <a:schemeClr val="bg1"/>
                  </a:solidFill>
                  <a:cs typeface="Arial" panose="020B0604020202020204" pitchFamily="34" charset="0"/>
                </a:rPr>
                <a:t>)</a:t>
              </a:r>
            </a:p>
            <a:p>
              <a:pPr algn="ctr" defTabSz="1219170">
                <a:defRPr/>
              </a:pPr>
              <a:r>
                <a:rPr lang="en-US" sz="1200" b="1" dirty="0">
                  <a:solidFill>
                    <a:schemeClr val="bg1"/>
                  </a:solidFill>
                  <a:cs typeface="Arial" panose="020B0604020202020204" pitchFamily="34" charset="0"/>
                </a:rPr>
                <a:t>+</a:t>
              </a:r>
            </a:p>
            <a:p>
              <a:pPr algn="ctr" defTabSz="1219170">
                <a:defRPr/>
              </a:pPr>
              <a:r>
                <a:rPr lang="en-US" sz="933" dirty="0">
                  <a:solidFill>
                    <a:schemeClr val="bg1"/>
                  </a:solidFill>
                  <a:cs typeface="Arial" panose="020B0604020202020204" pitchFamily="34" charset="0"/>
                </a:rPr>
                <a:t>Ipilimumab-matching placebo</a:t>
              </a:r>
            </a:p>
            <a:p>
              <a:pPr algn="ctr" defTabSz="1219170">
                <a:defRPr/>
              </a:pPr>
              <a:r>
                <a:rPr lang="en-US" sz="933" i="1" dirty="0">
                  <a:solidFill>
                    <a:schemeClr val="bg1"/>
                  </a:solidFill>
                  <a:cs typeface="Arial" panose="020B0604020202020204" pitchFamily="34" charset="0"/>
                </a:rPr>
                <a:t>(on weeks 1, 4, 7 and 10)</a:t>
              </a:r>
            </a:p>
          </p:txBody>
        </p:sp>
        <p:sp>
          <p:nvSpPr>
            <p:cNvPr id="122" name="Textfeld 121">
              <a:extLst>
                <a:ext uri="{FF2B5EF4-FFF2-40B4-BE49-F238E27FC236}">
                  <a16:creationId xmlns:a16="http://schemas.microsoft.com/office/drawing/2014/main" id="{4BD7E0C6-831F-42A7-B252-DA8AC4F1816B}"/>
                </a:ext>
              </a:extLst>
            </p:cNvPr>
            <p:cNvSpPr txBox="1"/>
            <p:nvPr/>
          </p:nvSpPr>
          <p:spPr>
            <a:xfrm>
              <a:off x="6994868" y="3297321"/>
              <a:ext cx="632700" cy="253561"/>
            </a:xfrm>
            <a:prstGeom prst="rect">
              <a:avLst/>
            </a:prstGeom>
            <a:noFill/>
          </p:spPr>
          <p:txBody>
            <a:bodyPr wrap="none" rtlCol="0">
              <a:spAutoFit/>
            </a:bodyPr>
            <a:lstStyle/>
            <a:p>
              <a:pPr defTabSz="1219170">
                <a:defRPr/>
              </a:pPr>
              <a:r>
                <a:rPr lang="en-US" sz="800" i="1" dirty="0">
                  <a:solidFill>
                    <a:prstClr val="black"/>
                  </a:solidFill>
                  <a:cs typeface="Arial" panose="020B0604020202020204" pitchFamily="34" charset="0"/>
                </a:rPr>
                <a:t>Week 13</a:t>
              </a:r>
            </a:p>
          </p:txBody>
        </p:sp>
        <p:grpSp>
          <p:nvGrpSpPr>
            <p:cNvPr id="123" name="Gruppieren 122">
              <a:extLst>
                <a:ext uri="{FF2B5EF4-FFF2-40B4-BE49-F238E27FC236}">
                  <a16:creationId xmlns:a16="http://schemas.microsoft.com/office/drawing/2014/main" id="{93CAB64B-9DD1-4539-A365-06E5E6F4D854}"/>
                </a:ext>
              </a:extLst>
            </p:cNvPr>
            <p:cNvGrpSpPr/>
            <p:nvPr/>
          </p:nvGrpSpPr>
          <p:grpSpPr>
            <a:xfrm>
              <a:off x="4739890" y="5356744"/>
              <a:ext cx="7434169" cy="330047"/>
              <a:chOff x="4749126" y="5218198"/>
              <a:chExt cx="7434169" cy="330047"/>
            </a:xfrm>
          </p:grpSpPr>
          <p:sp>
            <p:nvSpPr>
              <p:cNvPr id="250" name="Sechseck 249">
                <a:extLst>
                  <a:ext uri="{FF2B5EF4-FFF2-40B4-BE49-F238E27FC236}">
                    <a16:creationId xmlns:a16="http://schemas.microsoft.com/office/drawing/2014/main" id="{BBB1145B-1A98-41B3-B0E0-A620E6A57C13}"/>
                  </a:ext>
                </a:extLst>
              </p:cNvPr>
              <p:cNvSpPr/>
              <p:nvPr/>
            </p:nvSpPr>
            <p:spPr>
              <a:xfrm>
                <a:off x="4749126" y="5218198"/>
                <a:ext cx="2516574" cy="323999"/>
              </a:xfrm>
              <a:prstGeom prst="hexagon">
                <a:avLst>
                  <a:gd name="adj" fmla="val 54412"/>
                  <a:gd name="vf" fmla="val 115470"/>
                </a:avLst>
              </a:prstGeom>
              <a:solidFill>
                <a:srgbClr val="4472C4"/>
              </a:solidFill>
              <a:ln w="12700" cap="flat" cmpd="sng" algn="ctr">
                <a:solidFill>
                  <a:srgbClr val="4472C4"/>
                </a:solidFill>
                <a:prstDash val="solid"/>
                <a:miter lim="800000"/>
              </a:ln>
              <a:effectLst/>
            </p:spPr>
            <p:txBody>
              <a:bodyPr lIns="0" tIns="48000" rIns="0" bIns="48000" rtlCol="0" anchor="ctr"/>
              <a:lstStyle/>
              <a:p>
                <a:pPr algn="ctr" defTabSz="1219170">
                  <a:defRPr/>
                </a:pPr>
                <a:r>
                  <a:rPr lang="en-US" sz="1067" b="1" dirty="0">
                    <a:solidFill>
                      <a:prstClr val="white"/>
                    </a:solidFill>
                    <a:cs typeface="Arial" panose="020B0604020202020204" pitchFamily="34" charset="0"/>
                  </a:rPr>
                  <a:t>Induction phase </a:t>
                </a:r>
                <a:r>
                  <a:rPr lang="en-US" sz="1067" dirty="0">
                    <a:solidFill>
                      <a:prstClr val="white"/>
                    </a:solidFill>
                    <a:cs typeface="Arial" panose="020B0604020202020204" pitchFamily="34" charset="0"/>
                  </a:rPr>
                  <a:t>(</a:t>
                </a:r>
                <a:r>
                  <a:rPr lang="en-US" sz="1067" i="1" dirty="0">
                    <a:solidFill>
                      <a:prstClr val="white"/>
                    </a:solidFill>
                    <a:cs typeface="Arial" panose="020B0604020202020204" pitchFamily="34" charset="0"/>
                  </a:rPr>
                  <a:t>12 wks</a:t>
                </a:r>
                <a:r>
                  <a:rPr lang="en-US" sz="1067" dirty="0">
                    <a:solidFill>
                      <a:prstClr val="white"/>
                    </a:solidFill>
                    <a:cs typeface="Arial" panose="020B0604020202020204" pitchFamily="34" charset="0"/>
                  </a:rPr>
                  <a:t>) </a:t>
                </a:r>
              </a:p>
            </p:txBody>
          </p:sp>
          <p:sp>
            <p:nvSpPr>
              <p:cNvPr id="251" name="Sechseck 250">
                <a:extLst>
                  <a:ext uri="{FF2B5EF4-FFF2-40B4-BE49-F238E27FC236}">
                    <a16:creationId xmlns:a16="http://schemas.microsoft.com/office/drawing/2014/main" id="{6C8B4A53-5EBB-452B-9E42-884F071E4A80}"/>
                  </a:ext>
                </a:extLst>
              </p:cNvPr>
              <p:cNvSpPr/>
              <p:nvPr/>
            </p:nvSpPr>
            <p:spPr>
              <a:xfrm>
                <a:off x="7295678" y="5218735"/>
                <a:ext cx="3167997" cy="328347"/>
              </a:xfrm>
              <a:prstGeom prst="hexagon">
                <a:avLst>
                  <a:gd name="adj" fmla="val 54412"/>
                  <a:gd name="vf" fmla="val 115470"/>
                </a:avLst>
              </a:prstGeom>
              <a:solidFill>
                <a:srgbClr val="70AD47">
                  <a:lumMod val="75000"/>
                </a:srgbClr>
              </a:solidFill>
              <a:ln w="12700" cap="flat" cmpd="sng" algn="ctr">
                <a:solidFill>
                  <a:srgbClr val="70AD47">
                    <a:lumMod val="75000"/>
                  </a:srgbClr>
                </a:solidFill>
                <a:prstDash val="solid"/>
                <a:miter lim="800000"/>
              </a:ln>
              <a:effectLst/>
            </p:spPr>
            <p:txBody>
              <a:bodyPr lIns="0" tIns="48000" rIns="0" bIns="0" rtlCol="0" anchor="ctr"/>
              <a:lstStyle/>
              <a:p>
                <a:pPr algn="ctr" defTabSz="1219170">
                  <a:defRPr/>
                </a:pPr>
                <a:r>
                  <a:rPr lang="en-US" sz="1067" b="1" dirty="0">
                    <a:solidFill>
                      <a:prstClr val="white"/>
                    </a:solidFill>
                    <a:cs typeface="Arial" panose="020B0604020202020204" pitchFamily="34" charset="0"/>
                  </a:rPr>
                  <a:t>Maintenance phase   </a:t>
                </a:r>
                <a:r>
                  <a:rPr lang="en-US" sz="1067" dirty="0">
                    <a:solidFill>
                      <a:prstClr val="white"/>
                    </a:solidFill>
                    <a:cs typeface="Arial" panose="020B0604020202020204" pitchFamily="34" charset="0"/>
                  </a:rPr>
                  <a:t>(</a:t>
                </a:r>
                <a:r>
                  <a:rPr lang="en-US" sz="1067" i="1" dirty="0">
                    <a:solidFill>
                      <a:prstClr val="white"/>
                    </a:solidFill>
                    <a:cs typeface="Arial" panose="020B0604020202020204" pitchFamily="34" charset="0"/>
                  </a:rPr>
                  <a:t>40 </a:t>
                </a:r>
                <a:r>
                  <a:rPr lang="en-US" sz="1067" i="1" dirty="0" err="1">
                    <a:solidFill>
                      <a:prstClr val="white"/>
                    </a:solidFill>
                    <a:cs typeface="Arial" panose="020B0604020202020204" pitchFamily="34" charset="0"/>
                  </a:rPr>
                  <a:t>wks</a:t>
                </a:r>
                <a:r>
                  <a:rPr lang="en-US" sz="1067" dirty="0">
                    <a:solidFill>
                      <a:prstClr val="white"/>
                    </a:solidFill>
                    <a:cs typeface="Arial" panose="020B0604020202020204" pitchFamily="34" charset="0"/>
                  </a:rPr>
                  <a:t>) </a:t>
                </a:r>
              </a:p>
            </p:txBody>
          </p:sp>
          <p:sp>
            <p:nvSpPr>
              <p:cNvPr id="252" name="Sechseck 251">
                <a:extLst>
                  <a:ext uri="{FF2B5EF4-FFF2-40B4-BE49-F238E27FC236}">
                    <a16:creationId xmlns:a16="http://schemas.microsoft.com/office/drawing/2014/main" id="{7FA83659-CAB7-4463-8275-94D74629567D}"/>
                  </a:ext>
                </a:extLst>
              </p:cNvPr>
              <p:cNvSpPr/>
              <p:nvPr/>
            </p:nvSpPr>
            <p:spPr>
              <a:xfrm>
                <a:off x="10494744" y="5218198"/>
                <a:ext cx="1688551" cy="330047"/>
              </a:xfrm>
              <a:prstGeom prst="hexagon">
                <a:avLst>
                  <a:gd name="adj" fmla="val 54412"/>
                  <a:gd name="vf" fmla="val 115470"/>
                </a:avLst>
              </a:prstGeom>
              <a:solidFill>
                <a:srgbClr val="FFC000">
                  <a:lumMod val="75000"/>
                </a:srgbClr>
              </a:solidFill>
              <a:ln w="12700" cap="flat" cmpd="sng" algn="ctr">
                <a:solidFill>
                  <a:srgbClr val="FFC000">
                    <a:lumMod val="75000"/>
                  </a:srgbClr>
                </a:solidFill>
                <a:prstDash val="solid"/>
                <a:miter lim="800000"/>
              </a:ln>
              <a:effectLst/>
            </p:spPr>
            <p:txBody>
              <a:bodyPr lIns="0" tIns="48000" rIns="0" bIns="48000" rtlCol="0" anchor="ctr"/>
              <a:lstStyle/>
              <a:p>
                <a:pPr algn="ctr" defTabSz="1219170">
                  <a:defRPr/>
                </a:pPr>
                <a:r>
                  <a:rPr lang="en-US" sz="1067" b="1" dirty="0">
                    <a:solidFill>
                      <a:prstClr val="white"/>
                    </a:solidFill>
                    <a:cs typeface="Arial" panose="020B0604020202020204" pitchFamily="34" charset="0"/>
                  </a:rPr>
                  <a:t>Follow-up phase</a:t>
                </a:r>
                <a:endParaRPr lang="en-US" sz="1067" dirty="0">
                  <a:solidFill>
                    <a:prstClr val="white"/>
                  </a:solidFill>
                  <a:cs typeface="Arial" panose="020B0604020202020204" pitchFamily="34" charset="0"/>
                </a:endParaRPr>
              </a:p>
            </p:txBody>
          </p:sp>
        </p:grpSp>
        <p:sp>
          <p:nvSpPr>
            <p:cNvPr id="126" name="Rechteck: abgerundete Ecken 1">
              <a:extLst>
                <a:ext uri="{FF2B5EF4-FFF2-40B4-BE49-F238E27FC236}">
                  <a16:creationId xmlns:a16="http://schemas.microsoft.com/office/drawing/2014/main" id="{78725616-CE95-4648-8E33-4A157782108E}"/>
                </a:ext>
              </a:extLst>
            </p:cNvPr>
            <p:cNvSpPr/>
            <p:nvPr/>
          </p:nvSpPr>
          <p:spPr>
            <a:xfrm>
              <a:off x="2157534" y="696364"/>
              <a:ext cx="1623065" cy="3019026"/>
            </a:xfrm>
            <a:prstGeom prst="roundRect">
              <a:avLst>
                <a:gd name="adj" fmla="val 31322"/>
              </a:avLst>
            </a:prstGeom>
            <a:solidFill>
              <a:sysClr val="window" lastClr="FFFFFF">
                <a:lumMod val="85000"/>
              </a:sysClr>
            </a:solidFill>
            <a:ln w="12700" cap="flat" cmpd="sng" algn="ctr">
              <a:solidFill>
                <a:sysClr val="windowText" lastClr="000000"/>
              </a:solidFill>
              <a:prstDash val="solid"/>
              <a:miter lim="800000"/>
            </a:ln>
            <a:effectLst/>
          </p:spPr>
          <p:txBody>
            <a:bodyPr lIns="48000" tIns="48000" rIns="48000" bIns="48000" rtlCol="0" anchor="ctr"/>
            <a:lstStyle/>
            <a:p>
              <a:pPr algn="ctr" defTabSz="1219170">
                <a:defRPr/>
              </a:pPr>
              <a:r>
                <a:rPr lang="en-US" sz="1400" b="1" dirty="0">
                  <a:solidFill>
                    <a:prstClr val="black"/>
                  </a:solidFill>
                  <a:cs typeface="Arial" panose="020B0604020202020204" pitchFamily="34" charset="0"/>
                </a:rPr>
                <a:t>Randomize</a:t>
              </a:r>
            </a:p>
            <a:p>
              <a:pPr algn="ctr" defTabSz="1219170">
                <a:defRPr/>
              </a:pPr>
              <a:r>
                <a:rPr lang="en-US" sz="1400" b="1" dirty="0">
                  <a:solidFill>
                    <a:prstClr val="black"/>
                  </a:solidFill>
                  <a:cs typeface="Arial" panose="020B0604020202020204" pitchFamily="34" charset="0"/>
                </a:rPr>
                <a:t>1:1:1</a:t>
              </a:r>
              <a:r>
                <a:rPr lang="en-US" sz="1200" b="1" dirty="0">
                  <a:solidFill>
                    <a:prstClr val="black"/>
                  </a:solidFill>
                  <a:cs typeface="Arial" panose="020B0604020202020204" pitchFamily="34" charset="0"/>
                </a:rPr>
                <a:t> </a:t>
              </a:r>
            </a:p>
            <a:p>
              <a:pPr defTabSz="1219170">
                <a:defRPr/>
              </a:pPr>
              <a:endParaRPr lang="en-US" sz="933" dirty="0">
                <a:solidFill>
                  <a:prstClr val="black"/>
                </a:solidFill>
                <a:cs typeface="Arial" panose="020B0604020202020204" pitchFamily="34" charset="0"/>
              </a:endParaRPr>
            </a:p>
            <a:p>
              <a:pPr defTabSz="1219170">
                <a:defRPr/>
              </a:pPr>
              <a:r>
                <a:rPr lang="en-US" sz="1200" b="1" dirty="0">
                  <a:solidFill>
                    <a:prstClr val="black"/>
                  </a:solidFill>
                  <a:cs typeface="Arial" panose="020B0604020202020204" pitchFamily="34" charset="0"/>
                </a:rPr>
                <a:t>Stratified by</a:t>
              </a:r>
            </a:p>
            <a:p>
              <a:pPr lvl="0">
                <a:buClrTx/>
                <a:defRPr/>
              </a:pPr>
              <a:r>
                <a:rPr lang="en-US" sz="1200" dirty="0">
                  <a:solidFill>
                    <a:prstClr val="black"/>
                  </a:solidFill>
                  <a:cs typeface="Arial" panose="020B0604020202020204" pitchFamily="34" charset="0"/>
                </a:rPr>
                <a:t>PD-L1 status     </a:t>
              </a:r>
              <a:r>
                <a:rPr lang="en-US" sz="1133" dirty="0">
                  <a:solidFill>
                    <a:prstClr val="black"/>
                  </a:solidFill>
                  <a:cs typeface="Arial" panose="020B0604020202020204" pitchFamily="34" charset="0"/>
                </a:rPr>
                <a:t>(≥ 5% vs. &lt; 5%)</a:t>
              </a:r>
            </a:p>
            <a:p>
              <a:pPr lvl="0">
                <a:buClrTx/>
                <a:defRPr/>
              </a:pPr>
              <a:endParaRPr lang="en-US" sz="1133" dirty="0">
                <a:solidFill>
                  <a:prstClr val="black"/>
                </a:solidFill>
                <a:cs typeface="Arial" panose="020B0604020202020204" pitchFamily="34" charset="0"/>
              </a:endParaRPr>
            </a:p>
            <a:p>
              <a:pPr lvl="0">
                <a:buClrTx/>
                <a:defRPr/>
              </a:pPr>
              <a:r>
                <a:rPr lang="en-US" sz="1133" dirty="0">
                  <a:solidFill>
                    <a:prstClr val="black"/>
                  </a:solidFill>
                  <a:cs typeface="Arial" panose="020B0604020202020204" pitchFamily="34" charset="0"/>
                </a:rPr>
                <a:t>Site of metastasis</a:t>
              </a:r>
              <a:br>
                <a:rPr lang="en-US" sz="1133" dirty="0">
                  <a:solidFill>
                    <a:prstClr val="black"/>
                  </a:solidFill>
                  <a:cs typeface="Arial" panose="020B0604020202020204" pitchFamily="34" charset="0"/>
                </a:rPr>
              </a:br>
              <a:r>
                <a:rPr lang="en-US" sz="1133" dirty="0">
                  <a:solidFill>
                    <a:prstClr val="black"/>
                  </a:solidFill>
                  <a:cs typeface="Arial" panose="020B0604020202020204" pitchFamily="34" charset="0"/>
                </a:rPr>
                <a:t>(M1a vs. M1b/c)</a:t>
              </a:r>
            </a:p>
            <a:p>
              <a:pPr lvl="0">
                <a:buClrTx/>
                <a:defRPr/>
              </a:pPr>
              <a:endParaRPr lang="en-US" sz="1133" dirty="0">
                <a:solidFill>
                  <a:prstClr val="black"/>
                </a:solidFill>
                <a:cs typeface="Arial" panose="020B0604020202020204" pitchFamily="34" charset="0"/>
              </a:endParaRPr>
            </a:p>
            <a:p>
              <a:pPr lvl="0">
                <a:buClrTx/>
                <a:defRPr/>
              </a:pPr>
              <a:r>
                <a:rPr lang="en-US" sz="1133" dirty="0">
                  <a:solidFill>
                    <a:prstClr val="black"/>
                  </a:solidFill>
                  <a:cs typeface="Arial" panose="020B0604020202020204" pitchFamily="34" charset="0"/>
                </a:rPr>
                <a:t>Trial site</a:t>
              </a:r>
            </a:p>
          </p:txBody>
        </p:sp>
        <p:sp>
          <p:nvSpPr>
            <p:cNvPr id="152" name="Textfeld 151">
              <a:extLst>
                <a:ext uri="{FF2B5EF4-FFF2-40B4-BE49-F238E27FC236}">
                  <a16:creationId xmlns:a16="http://schemas.microsoft.com/office/drawing/2014/main" id="{9D018830-A93E-4D9E-A597-199B7D6D2673}"/>
                </a:ext>
              </a:extLst>
            </p:cNvPr>
            <p:cNvSpPr txBox="1"/>
            <p:nvPr/>
          </p:nvSpPr>
          <p:spPr>
            <a:xfrm>
              <a:off x="6302002" y="6029067"/>
              <a:ext cx="2482540" cy="326007"/>
            </a:xfrm>
            <a:prstGeom prst="rect">
              <a:avLst/>
            </a:prstGeom>
            <a:noFill/>
          </p:spPr>
          <p:txBody>
            <a:bodyPr wrap="none" rtlCol="0">
              <a:spAutoFit/>
            </a:bodyPr>
            <a:lstStyle/>
            <a:p>
              <a:pPr defTabSz="1219170">
                <a:defRPr/>
              </a:pPr>
              <a:r>
                <a:rPr lang="en-US" sz="1200" dirty="0">
                  <a:solidFill>
                    <a:prstClr val="black"/>
                  </a:solidFill>
                  <a:cs typeface="Arial" panose="020B0604020202020204" pitchFamily="34" charset="0"/>
                </a:rPr>
                <a:t>Treatment: 52 weeks maximum</a:t>
              </a:r>
            </a:p>
          </p:txBody>
        </p:sp>
        <p:sp>
          <p:nvSpPr>
            <p:cNvPr id="253" name="Textfeld 252">
              <a:extLst>
                <a:ext uri="{FF2B5EF4-FFF2-40B4-BE49-F238E27FC236}">
                  <a16:creationId xmlns:a16="http://schemas.microsoft.com/office/drawing/2014/main" id="{6E995892-CF87-4D40-AA2B-68573024A915}"/>
                </a:ext>
              </a:extLst>
            </p:cNvPr>
            <p:cNvSpPr txBox="1"/>
            <p:nvPr/>
          </p:nvSpPr>
          <p:spPr>
            <a:xfrm>
              <a:off x="10598596" y="6019988"/>
              <a:ext cx="1525540" cy="326007"/>
            </a:xfrm>
            <a:prstGeom prst="rect">
              <a:avLst/>
            </a:prstGeom>
            <a:noFill/>
          </p:spPr>
          <p:txBody>
            <a:bodyPr wrap="none" rtlCol="0">
              <a:spAutoFit/>
            </a:bodyPr>
            <a:lstStyle/>
            <a:p>
              <a:pPr defTabSz="1219170">
                <a:defRPr/>
              </a:pPr>
              <a:r>
                <a:rPr lang="en-US" sz="1200" dirty="0">
                  <a:solidFill>
                    <a:prstClr val="black"/>
                  </a:solidFill>
                  <a:cs typeface="Arial" panose="020B0604020202020204" pitchFamily="34" charset="0"/>
                </a:rPr>
                <a:t>At least 104 </a:t>
              </a:r>
              <a:r>
                <a:rPr lang="en-US" sz="1067" dirty="0">
                  <a:solidFill>
                    <a:prstClr val="black"/>
                  </a:solidFill>
                  <a:cs typeface="Arial" panose="020B0604020202020204" pitchFamily="34" charset="0"/>
                </a:rPr>
                <a:t>weeks</a:t>
              </a:r>
              <a:endParaRPr lang="en-US" sz="1200" dirty="0">
                <a:solidFill>
                  <a:prstClr val="black"/>
                </a:solidFill>
                <a:cs typeface="Arial" panose="020B0604020202020204" pitchFamily="34" charset="0"/>
              </a:endParaRPr>
            </a:p>
          </p:txBody>
        </p:sp>
        <p:sp>
          <p:nvSpPr>
            <p:cNvPr id="254" name="Geschweifte Klammer links 253">
              <a:extLst>
                <a:ext uri="{FF2B5EF4-FFF2-40B4-BE49-F238E27FC236}">
                  <a16:creationId xmlns:a16="http://schemas.microsoft.com/office/drawing/2014/main" id="{5FBC4542-B172-4C70-AB79-B702A50BCBFF}"/>
                </a:ext>
              </a:extLst>
            </p:cNvPr>
            <p:cNvSpPr/>
            <p:nvPr/>
          </p:nvSpPr>
          <p:spPr>
            <a:xfrm rot="16200000">
              <a:off x="7343324" y="2926305"/>
              <a:ext cx="440789" cy="5781448"/>
            </a:xfrm>
            <a:prstGeom prst="leftBrace">
              <a:avLst>
                <a:gd name="adj1" fmla="val 80747"/>
                <a:gd name="adj2" fmla="val 50000"/>
              </a:avLst>
            </a:prstGeom>
            <a:noFill/>
            <a:ln w="12700" cap="flat" cmpd="sng" algn="ctr">
              <a:solidFill>
                <a:sysClr val="windowText" lastClr="000000"/>
              </a:solidFill>
              <a:prstDash val="solid"/>
              <a:miter lim="800000"/>
            </a:ln>
            <a:effectLst/>
          </p:spPr>
          <p:txBody>
            <a:bodyPr rtlCol="0" anchor="ctr"/>
            <a:lstStyle/>
            <a:p>
              <a:pPr algn="ctr" defTabSz="1219170">
                <a:defRPr/>
              </a:pPr>
              <a:endParaRPr lang="en-US" sz="1333">
                <a:solidFill>
                  <a:prstClr val="black"/>
                </a:solidFill>
              </a:endParaRPr>
            </a:p>
          </p:txBody>
        </p:sp>
        <p:sp>
          <p:nvSpPr>
            <p:cNvPr id="255" name="Geschweifte Klammer links 254">
              <a:extLst>
                <a:ext uri="{FF2B5EF4-FFF2-40B4-BE49-F238E27FC236}">
                  <a16:creationId xmlns:a16="http://schemas.microsoft.com/office/drawing/2014/main" id="{B8D3D6A1-BEED-40CF-AAD4-EDECE5845327}"/>
                </a:ext>
              </a:extLst>
            </p:cNvPr>
            <p:cNvSpPr/>
            <p:nvPr/>
          </p:nvSpPr>
          <p:spPr>
            <a:xfrm rot="16200000">
              <a:off x="11123051" y="4959089"/>
              <a:ext cx="445850" cy="1720935"/>
            </a:xfrm>
            <a:prstGeom prst="leftBrace">
              <a:avLst>
                <a:gd name="adj1" fmla="val 80747"/>
                <a:gd name="adj2" fmla="val 47874"/>
              </a:avLst>
            </a:prstGeom>
            <a:noFill/>
            <a:ln w="12700" cap="flat" cmpd="sng" algn="ctr">
              <a:solidFill>
                <a:sysClr val="windowText" lastClr="000000"/>
              </a:solidFill>
              <a:prstDash val="solid"/>
              <a:miter lim="800000"/>
            </a:ln>
            <a:effectLst/>
          </p:spPr>
          <p:txBody>
            <a:bodyPr rtlCol="0" anchor="ctr"/>
            <a:lstStyle/>
            <a:p>
              <a:pPr algn="ctr" defTabSz="1219170">
                <a:defRPr/>
              </a:pPr>
              <a:endParaRPr lang="en-US" sz="1333">
                <a:solidFill>
                  <a:prstClr val="black"/>
                </a:solidFill>
              </a:endParaRPr>
            </a:p>
          </p:txBody>
        </p:sp>
      </p:grpSp>
      <p:sp>
        <p:nvSpPr>
          <p:cNvPr id="134" name="Textfeld 133"/>
          <p:cNvSpPr txBox="1"/>
          <p:nvPr/>
        </p:nvSpPr>
        <p:spPr>
          <a:xfrm>
            <a:off x="359726" y="5023274"/>
            <a:ext cx="4266681" cy="584775"/>
          </a:xfrm>
          <a:prstGeom prst="rect">
            <a:avLst/>
          </a:prstGeom>
          <a:noFill/>
          <a:ln w="19050">
            <a:solidFill>
              <a:schemeClr val="tx1"/>
            </a:solidFill>
          </a:ln>
        </p:spPr>
        <p:txBody>
          <a:bodyPr wrap="none" rtlCol="0">
            <a:spAutoFit/>
          </a:bodyPr>
          <a:lstStyle/>
          <a:p>
            <a:r>
              <a:rPr lang="en-US" sz="1600" b="1" dirty="0">
                <a:cs typeface="Calibri" panose="020F0502020204030204" pitchFamily="34" charset="0"/>
              </a:rPr>
              <a:t>Enrollment period: </a:t>
            </a:r>
            <a:r>
              <a:rPr lang="en-US" sz="1600" dirty="0">
                <a:cs typeface="Calibri" panose="020F0502020204030204" pitchFamily="34" charset="0"/>
              </a:rPr>
              <a:t>Sept. 2015 to Nov. 2018</a:t>
            </a:r>
          </a:p>
          <a:p>
            <a:r>
              <a:rPr lang="en-US" sz="1600" b="1" dirty="0">
                <a:cs typeface="Calibri" panose="020F0502020204030204" pitchFamily="34" charset="0"/>
              </a:rPr>
              <a:t>Current median follow-up: </a:t>
            </a:r>
            <a:r>
              <a:rPr lang="en-US" sz="1600" dirty="0">
                <a:cs typeface="Calibri" panose="020F0502020204030204" pitchFamily="34" charset="0"/>
              </a:rPr>
              <a:t>49.2 months</a:t>
            </a:r>
            <a:endParaRPr lang="de-DE" sz="1600" dirty="0">
              <a:cs typeface="Calibri" panose="020F0502020204030204" pitchFamily="34" charset="0"/>
            </a:endParaRPr>
          </a:p>
        </p:txBody>
      </p:sp>
      <p:sp>
        <p:nvSpPr>
          <p:cNvPr id="135" name="Pfeil: gebogen 4">
            <a:extLst>
              <a:ext uri="{FF2B5EF4-FFF2-40B4-BE49-F238E27FC236}">
                <a16:creationId xmlns:a16="http://schemas.microsoft.com/office/drawing/2014/main" id="{00CF5DFF-5A0D-42A2-A6B5-95B4CB880596}"/>
              </a:ext>
            </a:extLst>
          </p:cNvPr>
          <p:cNvSpPr/>
          <p:nvPr/>
        </p:nvSpPr>
        <p:spPr>
          <a:xfrm rot="10800000" flipH="1">
            <a:off x="5908733" y="4631431"/>
            <a:ext cx="521291" cy="493181"/>
          </a:xfrm>
          <a:prstGeom prst="bentArrow">
            <a:avLst>
              <a:gd name="adj1" fmla="val 20108"/>
              <a:gd name="adj2" fmla="val 25000"/>
              <a:gd name="adj3" fmla="val 25000"/>
              <a:gd name="adj4" fmla="val 43750"/>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chemeClr val="tx1"/>
              </a:solidFill>
            </a:endParaRPr>
          </a:p>
        </p:txBody>
      </p:sp>
      <p:sp>
        <p:nvSpPr>
          <p:cNvPr id="137" name="Pfeil: nach rechts 15">
            <a:extLst>
              <a:ext uri="{FF2B5EF4-FFF2-40B4-BE49-F238E27FC236}">
                <a16:creationId xmlns:a16="http://schemas.microsoft.com/office/drawing/2014/main" id="{8D3AC94F-C9EA-4472-8AA8-5A45EE4ACCEE}"/>
              </a:ext>
            </a:extLst>
          </p:cNvPr>
          <p:cNvSpPr/>
          <p:nvPr/>
        </p:nvSpPr>
        <p:spPr>
          <a:xfrm rot="5400000">
            <a:off x="8425612" y="4617339"/>
            <a:ext cx="534008" cy="277864"/>
          </a:xfrm>
          <a:prstGeom prst="rightArrow">
            <a:avLst>
              <a:gd name="adj1" fmla="val 37652"/>
              <a:gd name="adj2" fmla="val 59313"/>
            </a:avLst>
          </a:prstGeom>
          <a:solidFill>
            <a:srgbClr val="7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solidFill>
                <a:srgbClr val="700000"/>
              </a:solidFill>
            </a:endParaRPr>
          </a:p>
        </p:txBody>
      </p:sp>
      <p:cxnSp>
        <p:nvCxnSpPr>
          <p:cNvPr id="202" name="Gerade Verbindung mit Pfeil 201">
            <a:extLst>
              <a:ext uri="{FF2B5EF4-FFF2-40B4-BE49-F238E27FC236}">
                <a16:creationId xmlns:a16="http://schemas.microsoft.com/office/drawing/2014/main" id="{F9C24889-2847-4C2D-B9C3-7B9C9FB0EA25}"/>
              </a:ext>
            </a:extLst>
          </p:cNvPr>
          <p:cNvCxnSpPr>
            <a:cxnSpLocks/>
            <a:endCxn id="106" idx="1"/>
          </p:cNvCxnSpPr>
          <p:nvPr/>
        </p:nvCxnSpPr>
        <p:spPr>
          <a:xfrm flipV="1">
            <a:off x="3996414" y="3066108"/>
            <a:ext cx="933320" cy="9427"/>
          </a:xfrm>
          <a:prstGeom prst="straightConnector1">
            <a:avLst/>
          </a:prstGeom>
          <a:noFill/>
          <a:ln w="9525" cap="flat" cmpd="sng" algn="ctr">
            <a:solidFill>
              <a:sysClr val="windowText" lastClr="000000"/>
            </a:solidFill>
            <a:prstDash val="solid"/>
            <a:miter lim="800000"/>
            <a:tailEnd type="triangle" w="lg" len="med"/>
          </a:ln>
          <a:effectLst/>
        </p:spPr>
      </p:cxnSp>
      <p:cxnSp>
        <p:nvCxnSpPr>
          <p:cNvPr id="261" name="Gerade Verbindung mit Pfeil 260">
            <a:extLst>
              <a:ext uri="{FF2B5EF4-FFF2-40B4-BE49-F238E27FC236}">
                <a16:creationId xmlns:a16="http://schemas.microsoft.com/office/drawing/2014/main" id="{ACD5006C-C0EF-4345-9903-18EE4669DF34}"/>
              </a:ext>
            </a:extLst>
          </p:cNvPr>
          <p:cNvCxnSpPr>
            <a:cxnSpLocks/>
          </p:cNvCxnSpPr>
          <p:nvPr/>
        </p:nvCxnSpPr>
        <p:spPr>
          <a:xfrm>
            <a:off x="7075456" y="4235845"/>
            <a:ext cx="538032" cy="0"/>
          </a:xfrm>
          <a:prstGeom prst="straightConnector1">
            <a:avLst/>
          </a:prstGeom>
          <a:noFill/>
          <a:ln w="19050" cap="flat" cmpd="sng" algn="ctr">
            <a:solidFill>
              <a:sysClr val="windowText" lastClr="000000"/>
            </a:solidFill>
            <a:prstDash val="solid"/>
            <a:miter lim="800000"/>
            <a:tailEnd type="triangle" w="lg" len="med"/>
          </a:ln>
          <a:effectLst/>
        </p:spPr>
      </p:cxnSp>
      <p:sp>
        <p:nvSpPr>
          <p:cNvPr id="264" name="Textfeld 263">
            <a:extLst>
              <a:ext uri="{FF2B5EF4-FFF2-40B4-BE49-F238E27FC236}">
                <a16:creationId xmlns:a16="http://schemas.microsoft.com/office/drawing/2014/main" id="{4BD7E0C6-831F-42A7-B252-DA8AC4F1816B}"/>
              </a:ext>
            </a:extLst>
          </p:cNvPr>
          <p:cNvSpPr txBox="1"/>
          <p:nvPr/>
        </p:nvSpPr>
        <p:spPr>
          <a:xfrm>
            <a:off x="6996163" y="2766909"/>
            <a:ext cx="591829" cy="215444"/>
          </a:xfrm>
          <a:prstGeom prst="rect">
            <a:avLst/>
          </a:prstGeom>
          <a:noFill/>
        </p:spPr>
        <p:txBody>
          <a:bodyPr wrap="none" rtlCol="0">
            <a:spAutoFit/>
          </a:bodyPr>
          <a:lstStyle/>
          <a:p>
            <a:pPr defTabSz="1219170">
              <a:defRPr/>
            </a:pPr>
            <a:r>
              <a:rPr lang="en-US" sz="800" i="1" dirty="0">
                <a:solidFill>
                  <a:prstClr val="black"/>
                </a:solidFill>
                <a:cs typeface="Arial" panose="020B0604020202020204" pitchFamily="34" charset="0"/>
              </a:rPr>
              <a:t>Week 13</a:t>
            </a:r>
          </a:p>
        </p:txBody>
      </p:sp>
      <p:sp>
        <p:nvSpPr>
          <p:cNvPr id="265" name="Textfeld 264">
            <a:extLst>
              <a:ext uri="{FF2B5EF4-FFF2-40B4-BE49-F238E27FC236}">
                <a16:creationId xmlns:a16="http://schemas.microsoft.com/office/drawing/2014/main" id="{4BD7E0C6-831F-42A7-B252-DA8AC4F1816B}"/>
              </a:ext>
            </a:extLst>
          </p:cNvPr>
          <p:cNvSpPr txBox="1"/>
          <p:nvPr/>
        </p:nvSpPr>
        <p:spPr>
          <a:xfrm>
            <a:off x="7016285" y="1589659"/>
            <a:ext cx="591829" cy="215444"/>
          </a:xfrm>
          <a:prstGeom prst="rect">
            <a:avLst/>
          </a:prstGeom>
          <a:noFill/>
        </p:spPr>
        <p:txBody>
          <a:bodyPr wrap="none" rtlCol="0">
            <a:spAutoFit/>
          </a:bodyPr>
          <a:lstStyle/>
          <a:p>
            <a:pPr defTabSz="1219170">
              <a:defRPr/>
            </a:pPr>
            <a:r>
              <a:rPr lang="en-US" sz="800" i="1" dirty="0">
                <a:solidFill>
                  <a:prstClr val="black"/>
                </a:solidFill>
                <a:cs typeface="Arial" panose="020B0604020202020204" pitchFamily="34" charset="0"/>
              </a:rPr>
              <a:t>Week 13</a:t>
            </a:r>
          </a:p>
        </p:txBody>
      </p:sp>
      <p:sp>
        <p:nvSpPr>
          <p:cNvPr id="11" name="Title 2">
            <a:extLst>
              <a:ext uri="{FF2B5EF4-FFF2-40B4-BE49-F238E27FC236}">
                <a16:creationId xmlns:a16="http://schemas.microsoft.com/office/drawing/2014/main" id="{CD5968F7-3C8E-7E0F-DC6D-811EEF15687A}"/>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Tree>
    <p:extLst>
      <p:ext uri="{BB962C8B-B14F-4D97-AF65-F5344CB8AC3E}">
        <p14:creationId xmlns:p14="http://schemas.microsoft.com/office/powerpoint/2010/main" val="145256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5"/>
          <p:cNvGraphicFramePr>
            <a:graphicFrameLocks noGrp="1"/>
          </p:cNvGraphicFramePr>
          <p:nvPr>
            <p:extLst>
              <p:ext uri="{D42A27DB-BD31-4B8C-83A1-F6EECF244321}">
                <p14:modId xmlns:p14="http://schemas.microsoft.com/office/powerpoint/2010/main" val="3029683514"/>
              </p:ext>
            </p:extLst>
          </p:nvPr>
        </p:nvGraphicFramePr>
        <p:xfrm>
          <a:off x="636431" y="1394812"/>
          <a:ext cx="10919138" cy="4724739"/>
        </p:xfrm>
        <a:graphic>
          <a:graphicData uri="http://schemas.openxmlformats.org/drawingml/2006/table">
            <a:tbl>
              <a:tblPr firstRow="1">
                <a:tableStyleId>{69012ECD-51FC-41F1-AA8D-1B2483CD663E}</a:tableStyleId>
              </a:tblPr>
              <a:tblGrid>
                <a:gridCol w="4622969">
                  <a:extLst>
                    <a:ext uri="{9D8B030D-6E8A-4147-A177-3AD203B41FA5}">
                      <a16:colId xmlns:a16="http://schemas.microsoft.com/office/drawing/2014/main" val="20000"/>
                    </a:ext>
                  </a:extLst>
                </a:gridCol>
                <a:gridCol w="2028967">
                  <a:extLst>
                    <a:ext uri="{9D8B030D-6E8A-4147-A177-3AD203B41FA5}">
                      <a16:colId xmlns:a16="http://schemas.microsoft.com/office/drawing/2014/main" val="20001"/>
                    </a:ext>
                  </a:extLst>
                </a:gridCol>
                <a:gridCol w="2201839">
                  <a:extLst>
                    <a:ext uri="{9D8B030D-6E8A-4147-A177-3AD203B41FA5}">
                      <a16:colId xmlns:a16="http://schemas.microsoft.com/office/drawing/2014/main" val="20002"/>
                    </a:ext>
                  </a:extLst>
                </a:gridCol>
                <a:gridCol w="2065363">
                  <a:extLst>
                    <a:ext uri="{9D8B030D-6E8A-4147-A177-3AD203B41FA5}">
                      <a16:colId xmlns:a16="http://schemas.microsoft.com/office/drawing/2014/main" val="20003"/>
                    </a:ext>
                  </a:extLst>
                </a:gridCol>
              </a:tblGrid>
              <a:tr h="56421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auto">
                        <a:lnSpc>
                          <a:spcPct val="90000"/>
                        </a:lnSpc>
                        <a:spcBef>
                          <a:spcPts val="0"/>
                        </a:spcBef>
                        <a:spcAft>
                          <a:spcPts val="200"/>
                        </a:spcAft>
                      </a:pPr>
                      <a:r>
                        <a:rPr lang="en-US" sz="1600" dirty="0">
                          <a:latin typeface="Arial" pitchFamily="34" charset="0"/>
                          <a:cs typeface="Arial" pitchFamily="34" charset="0"/>
                        </a:rPr>
                        <a:t>Characteristic</a:t>
                      </a:r>
                      <a:endParaRPr lang="en-US" sz="16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600" dirty="0">
                          <a:latin typeface="Arial" pitchFamily="34" charset="0"/>
                          <a:cs typeface="Arial" pitchFamily="34" charset="0"/>
                        </a:rPr>
                        <a:t>NIVO + IPI</a:t>
                      </a:r>
                      <a:br>
                        <a:rPr lang="en-GB" sz="1600" dirty="0">
                          <a:latin typeface="Arial" pitchFamily="34" charset="0"/>
                          <a:cs typeface="Arial" pitchFamily="34" charset="0"/>
                        </a:rPr>
                      </a:br>
                      <a:r>
                        <a:rPr lang="en-GB" sz="1600" dirty="0">
                          <a:latin typeface="Arial" pitchFamily="34" charset="0"/>
                          <a:cs typeface="Arial" pitchFamily="34" charset="0"/>
                        </a:rPr>
                        <a:t>(n = 56)</a:t>
                      </a:r>
                      <a:endParaRPr lang="en-GB" sz="1600" b="1" dirty="0">
                        <a:solidFill>
                          <a:schemeClr val="tx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600" dirty="0">
                          <a:latin typeface="Arial" pitchFamily="34" charset="0"/>
                          <a:cs typeface="Arial" pitchFamily="34" charset="0"/>
                        </a:rPr>
                        <a:t>NIVO</a:t>
                      </a:r>
                      <a:br>
                        <a:rPr lang="en-GB" sz="1600" dirty="0">
                          <a:latin typeface="Arial" pitchFamily="34" charset="0"/>
                          <a:cs typeface="Arial" pitchFamily="34" charset="0"/>
                        </a:rPr>
                      </a:br>
                      <a:r>
                        <a:rPr lang="en-GB" sz="1600" dirty="0">
                          <a:latin typeface="Arial" pitchFamily="34" charset="0"/>
                          <a:cs typeface="Arial" pitchFamily="34" charset="0"/>
                        </a:rPr>
                        <a:t>(n = 59)</a:t>
                      </a:r>
                      <a:endParaRPr lang="en-GB" sz="1600" b="1" dirty="0">
                        <a:solidFill>
                          <a:schemeClr val="tx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tc>
                  <a:txBody>
                    <a:bodyPr/>
                    <a:lstStyle/>
                    <a:p>
                      <a:pPr marL="0" indent="0" algn="ctr">
                        <a:lnSpc>
                          <a:spcPct val="90000"/>
                        </a:lnSpc>
                        <a:spcBef>
                          <a:spcPts val="0"/>
                        </a:spcBef>
                        <a:spcAft>
                          <a:spcPts val="200"/>
                        </a:spcAft>
                        <a:tabLst/>
                      </a:pPr>
                      <a:r>
                        <a:rPr lang="en-GB" sz="1600" dirty="0">
                          <a:latin typeface="Arial" pitchFamily="34" charset="0"/>
                          <a:cs typeface="Arial" pitchFamily="34" charset="0"/>
                        </a:rPr>
                        <a:t>Placebo</a:t>
                      </a:r>
                    </a:p>
                    <a:p>
                      <a:pPr marL="0" indent="0" algn="ctr">
                        <a:lnSpc>
                          <a:spcPct val="90000"/>
                        </a:lnSpc>
                        <a:spcBef>
                          <a:spcPts val="0"/>
                        </a:spcBef>
                        <a:spcAft>
                          <a:spcPts val="200"/>
                        </a:spcAft>
                        <a:tabLst/>
                      </a:pPr>
                      <a:r>
                        <a:rPr lang="en-GB" sz="1600" dirty="0">
                          <a:latin typeface="Arial" pitchFamily="34" charset="0"/>
                          <a:cs typeface="Arial" pitchFamily="34" charset="0"/>
                        </a:rPr>
                        <a:t>(n = 52)</a:t>
                      </a:r>
                      <a:endParaRPr lang="en-GB" sz="1600" b="1" dirty="0">
                        <a:solidFill>
                          <a:schemeClr val="tx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extLst>
                  <a:ext uri="{0D108BD9-81ED-4DB2-BD59-A6C34878D82A}">
                    <a16:rowId xmlns:a16="http://schemas.microsoft.com/office/drawing/2014/main" val="10000"/>
                  </a:ext>
                </a:extLst>
              </a:tr>
              <a:tr h="292608">
                <a:tc>
                  <a:txBody>
                    <a:bodyPr/>
                    <a:lstStyle/>
                    <a:p>
                      <a:pPr marL="0" indent="0">
                        <a:lnSpc>
                          <a:spcPct val="90000"/>
                        </a:lnSpc>
                        <a:spcBef>
                          <a:spcPts val="0"/>
                        </a:spcBef>
                        <a:spcAft>
                          <a:spcPts val="200"/>
                        </a:spcAft>
                        <a:tabLst/>
                      </a:pPr>
                      <a:r>
                        <a:rPr lang="en-GB" sz="1500" i="0" dirty="0">
                          <a:latin typeface="Arial" panose="020B0604020202020204" pitchFamily="34" charset="0"/>
                          <a:cs typeface="Arial" panose="020B0604020202020204" pitchFamily="34" charset="0"/>
                        </a:rPr>
                        <a:t>Median age</a:t>
                      </a:r>
                      <a:r>
                        <a:rPr lang="en-GB" sz="1500" i="0" baseline="0" dirty="0">
                          <a:latin typeface="Arial" panose="020B0604020202020204" pitchFamily="34" charset="0"/>
                          <a:cs typeface="Arial" panose="020B0604020202020204" pitchFamily="34" charset="0"/>
                        </a:rPr>
                        <a:t> [</a:t>
                      </a:r>
                      <a:r>
                        <a:rPr lang="en-GB" sz="1500" i="0" dirty="0">
                          <a:latin typeface="Arial" panose="020B0604020202020204" pitchFamily="34" charset="0"/>
                          <a:cs typeface="Arial" panose="020B0604020202020204" pitchFamily="34" charset="0"/>
                        </a:rPr>
                        <a:t>years], IQR</a:t>
                      </a:r>
                      <a:r>
                        <a:rPr lang="en-GB" sz="1500" i="0" baseline="30000" dirty="0">
                          <a:latin typeface="Arial" panose="020B0604020202020204" pitchFamily="34" charset="0"/>
                          <a:cs typeface="Arial" panose="020B0604020202020204" pitchFamily="34" charset="0"/>
                        </a:rPr>
                        <a:t>1</a:t>
                      </a:r>
                      <a:r>
                        <a:rPr lang="en-GB" sz="1500" i="0" dirty="0">
                          <a:latin typeface="Arial" panose="020B0604020202020204" pitchFamily="34" charset="0"/>
                          <a:cs typeface="Arial" panose="020B0604020202020204" pitchFamily="34" charset="0"/>
                        </a:rPr>
                        <a:t> [years]</a:t>
                      </a:r>
                      <a:endParaRPr lang="en-GB" sz="1500" b="1" i="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52</a:t>
                      </a:r>
                      <a:r>
                        <a:rPr lang="en-US" sz="1500" baseline="0" dirty="0">
                          <a:effectLst/>
                          <a:latin typeface="Arial" panose="020B0604020202020204" pitchFamily="34" charset="0"/>
                          <a:cs typeface="Arial" panose="020B0604020202020204" pitchFamily="34" charset="0"/>
                        </a:rPr>
                        <a:t> (45-59)</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57</a:t>
                      </a:r>
                      <a:r>
                        <a:rPr lang="en-US" sz="1500" baseline="0" dirty="0">
                          <a:effectLst/>
                          <a:latin typeface="Arial" panose="020B0604020202020204" pitchFamily="34" charset="0"/>
                          <a:cs typeface="Arial" panose="020B0604020202020204" pitchFamily="34" charset="0"/>
                        </a:rPr>
                        <a:t> </a:t>
                      </a:r>
                      <a:r>
                        <a:rPr lang="en-US" sz="1500" dirty="0">
                          <a:effectLst/>
                          <a:latin typeface="Arial" panose="020B0604020202020204" pitchFamily="34" charset="0"/>
                          <a:cs typeface="Arial" panose="020B0604020202020204" pitchFamily="34" charset="0"/>
                        </a:rPr>
                        <a:t>(48-65)</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59</a:t>
                      </a:r>
                      <a:r>
                        <a:rPr lang="en-US" sz="1500" baseline="0" dirty="0">
                          <a:effectLst/>
                          <a:latin typeface="Arial" panose="020B0604020202020204" pitchFamily="34" charset="0"/>
                          <a:cs typeface="Arial" panose="020B0604020202020204" pitchFamily="34" charset="0"/>
                        </a:rPr>
                        <a:t> (46-66)</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4241473420"/>
                  </a:ext>
                </a:extLst>
              </a:tr>
              <a:tr h="292608">
                <a:tc>
                  <a:txBody>
                    <a:bodyPr/>
                    <a:lstStyle/>
                    <a:p>
                      <a:pPr marL="0" indent="0">
                        <a:lnSpc>
                          <a:spcPct val="90000"/>
                        </a:lnSpc>
                        <a:spcBef>
                          <a:spcPts val="0"/>
                        </a:spcBef>
                        <a:spcAft>
                          <a:spcPts val="200"/>
                        </a:spcAft>
                        <a:tabLst/>
                      </a:pPr>
                      <a:r>
                        <a:rPr lang="en-GB" sz="1500" dirty="0">
                          <a:latin typeface="Arial" panose="020B0604020202020204" pitchFamily="34" charset="0"/>
                          <a:cs typeface="Arial" panose="020B0604020202020204" pitchFamily="34" charset="0"/>
                        </a:rPr>
                        <a:t>Male</a:t>
                      </a:r>
                      <a:r>
                        <a:rPr lang="en-GB" sz="1500" baseline="0" dirty="0">
                          <a:latin typeface="Arial" panose="020B0604020202020204" pitchFamily="34" charset="0"/>
                          <a:cs typeface="Arial" panose="020B0604020202020204" pitchFamily="34" charset="0"/>
                        </a:rPr>
                        <a:t> [%]</a:t>
                      </a:r>
                      <a:endParaRPr lang="en-GB" sz="15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55.4</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52.5</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63.5</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2411097598"/>
                  </a:ext>
                </a:extLst>
              </a:tr>
              <a:tr h="292608">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en-GB" sz="1500" kern="1200" dirty="0">
                          <a:latin typeface="Arial" panose="020B0604020202020204" pitchFamily="34" charset="0"/>
                          <a:cs typeface="Arial" panose="020B0604020202020204" pitchFamily="34" charset="0"/>
                        </a:rPr>
                        <a:t>PD-L1 expression </a:t>
                      </a:r>
                      <a:r>
                        <a:rPr lang="en-US" sz="1500" dirty="0">
                          <a:latin typeface="Arial" panose="020B0604020202020204" pitchFamily="34" charset="0"/>
                          <a:cs typeface="Arial" panose="020B0604020202020204" pitchFamily="34" charset="0"/>
                        </a:rPr>
                        <a:t>≥5%</a:t>
                      </a:r>
                      <a:r>
                        <a:rPr lang="en-GB" sz="1500" kern="1200" dirty="0">
                          <a:latin typeface="Arial" panose="020B0604020202020204" pitchFamily="34" charset="0"/>
                          <a:cs typeface="Arial" panose="020B0604020202020204" pitchFamily="34" charset="0"/>
                        </a:rPr>
                        <a:t>  [%]</a:t>
                      </a:r>
                      <a:endParaRPr lang="en-GB" sz="1500" b="1" kern="120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50.0</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47.5</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48.1</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3149692479"/>
                  </a:ext>
                </a:extLst>
              </a:tr>
              <a:tr h="292608">
                <a:tc>
                  <a:txBody>
                    <a:bodyPr/>
                    <a:lstStyle/>
                    <a:p>
                      <a:pPr marL="0" indent="0">
                        <a:lnSpc>
                          <a:spcPct val="90000"/>
                        </a:lnSpc>
                        <a:spcBef>
                          <a:spcPts val="0"/>
                        </a:spcBef>
                        <a:spcAft>
                          <a:spcPts val="200"/>
                        </a:spcAft>
                        <a:tabLst/>
                      </a:pPr>
                      <a:r>
                        <a:rPr lang="en-GB" sz="1500" i="1" dirty="0">
                          <a:latin typeface="Arial" panose="020B0604020202020204" pitchFamily="34" charset="0"/>
                          <a:cs typeface="Arial" panose="020B0604020202020204" pitchFamily="34" charset="0"/>
                        </a:rPr>
                        <a:t>BRAF</a:t>
                      </a:r>
                      <a:r>
                        <a:rPr lang="en-GB" sz="1500" dirty="0">
                          <a:latin typeface="Arial" panose="020B0604020202020204" pitchFamily="34" charset="0"/>
                          <a:cs typeface="Arial" panose="020B0604020202020204" pitchFamily="34" charset="0"/>
                        </a:rPr>
                        <a:t> mutation [%]</a:t>
                      </a:r>
                      <a:endParaRPr lang="en-GB" sz="15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48.2</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45.8</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40.4</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10007"/>
                  </a:ext>
                </a:extLst>
              </a:tr>
              <a:tr h="292608">
                <a:tc>
                  <a:txBody>
                    <a:bodyPr/>
                    <a:lstStyle/>
                    <a:p>
                      <a:pPr marL="0" marR="0" lvl="0" indent="0" algn="l" defTabSz="914400" rtl="0" eaLnBrk="1" fontAlgn="auto" latinLnBrk="0" hangingPunct="1">
                        <a:lnSpc>
                          <a:spcPct val="90000"/>
                        </a:lnSpc>
                        <a:spcBef>
                          <a:spcPts val="0"/>
                        </a:spcBef>
                        <a:spcAft>
                          <a:spcPts val="200"/>
                        </a:spcAft>
                        <a:buClrTx/>
                        <a:buSzTx/>
                        <a:buFontTx/>
                        <a:buNone/>
                        <a:tabLst/>
                        <a:defRPr/>
                      </a:pPr>
                      <a:r>
                        <a:rPr lang="de-DE" sz="1500" kern="1200" dirty="0" err="1">
                          <a:latin typeface="Arial" panose="020B0604020202020204" pitchFamily="34" charset="0"/>
                          <a:cs typeface="Arial" panose="020B0604020202020204" pitchFamily="34" charset="0"/>
                        </a:rPr>
                        <a:t>Patients</a:t>
                      </a:r>
                      <a:r>
                        <a:rPr lang="de-DE" sz="1500" kern="1200" baseline="0" dirty="0">
                          <a:latin typeface="Arial" panose="020B0604020202020204" pitchFamily="34" charset="0"/>
                          <a:cs typeface="Arial" panose="020B0604020202020204" pitchFamily="34" charset="0"/>
                        </a:rPr>
                        <a:t> </a:t>
                      </a:r>
                      <a:r>
                        <a:rPr lang="de-DE" sz="1500" kern="1200" baseline="0" dirty="0" err="1">
                          <a:latin typeface="Arial" panose="020B0604020202020204" pitchFamily="34" charset="0"/>
                          <a:cs typeface="Arial" panose="020B0604020202020204" pitchFamily="34" charset="0"/>
                        </a:rPr>
                        <a:t>with</a:t>
                      </a:r>
                      <a:r>
                        <a:rPr lang="de-DE" sz="1500" kern="1200" baseline="0" dirty="0">
                          <a:latin typeface="Arial" panose="020B0604020202020204" pitchFamily="34" charset="0"/>
                          <a:cs typeface="Arial" panose="020B0604020202020204" pitchFamily="34" charset="0"/>
                        </a:rPr>
                        <a:t> </a:t>
                      </a:r>
                      <a:r>
                        <a:rPr lang="de-DE" sz="1500" kern="1200" baseline="0" dirty="0" err="1">
                          <a:latin typeface="Arial" panose="020B0604020202020204" pitchFamily="34" charset="0"/>
                          <a:cs typeface="Arial" panose="020B0604020202020204" pitchFamily="34" charset="0"/>
                        </a:rPr>
                        <a:t>surgery</a:t>
                      </a:r>
                      <a:r>
                        <a:rPr lang="de-DE" sz="1500" kern="1200" baseline="0"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a:t>
                      </a:r>
                      <a:endParaRPr lang="en-GB" sz="15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75.0</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81.4</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71.2</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3509053"/>
                  </a:ext>
                </a:extLst>
              </a:tr>
              <a:tr h="292608">
                <a:tc>
                  <a:txBody>
                    <a:bodyPr/>
                    <a:lstStyle/>
                    <a:p>
                      <a:pPr marL="0" marR="0" indent="0" algn="l" defTabSz="457200" rtl="0" eaLnBrk="1" fontAlgn="auto" latinLnBrk="0" hangingPunct="1">
                        <a:lnSpc>
                          <a:spcPct val="90000"/>
                        </a:lnSpc>
                        <a:spcBef>
                          <a:spcPts val="0"/>
                        </a:spcBef>
                        <a:spcAft>
                          <a:spcPts val="200"/>
                        </a:spcAft>
                        <a:buClrTx/>
                        <a:buSzTx/>
                        <a:buFontTx/>
                        <a:buNone/>
                        <a:tabLst/>
                        <a:defRPr/>
                      </a:pPr>
                      <a:r>
                        <a:rPr lang="en-GB" sz="1500" dirty="0">
                          <a:latin typeface="Arial" panose="020B0604020202020204" pitchFamily="34" charset="0"/>
                          <a:cs typeface="Arial" panose="020B0604020202020204" pitchFamily="34" charset="0"/>
                        </a:rPr>
                        <a:t>Patients</a:t>
                      </a:r>
                      <a:r>
                        <a:rPr lang="en-GB" sz="1500" baseline="0" dirty="0">
                          <a:latin typeface="Arial" panose="020B0604020202020204" pitchFamily="34" charset="0"/>
                          <a:cs typeface="Arial" panose="020B0604020202020204" pitchFamily="34" charset="0"/>
                        </a:rPr>
                        <a:t> with radiation therapy </a:t>
                      </a:r>
                      <a:r>
                        <a:rPr lang="en-GB" sz="1500" dirty="0">
                          <a:latin typeface="Arial" panose="020B0604020202020204" pitchFamily="34" charset="0"/>
                          <a:cs typeface="Arial" panose="020B0604020202020204" pitchFamily="34" charset="0"/>
                        </a:rPr>
                        <a:t>[%]</a:t>
                      </a:r>
                      <a:endParaRPr lang="en-GB" sz="15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17.9</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10.2</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9.6</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3"/>
                  </a:ext>
                </a:extLst>
              </a:tr>
              <a:tr h="292608">
                <a:tc>
                  <a:txBody>
                    <a:bodyPr/>
                    <a:lstStyle/>
                    <a:p>
                      <a:pPr marL="0" marR="0" indent="0" algn="l" defTabSz="457200" rtl="0" eaLnBrk="1" fontAlgn="auto" latinLnBrk="0" hangingPunct="1">
                        <a:lnSpc>
                          <a:spcPct val="90000"/>
                        </a:lnSpc>
                        <a:spcBef>
                          <a:spcPts val="0"/>
                        </a:spcBef>
                        <a:spcAft>
                          <a:spcPts val="200"/>
                        </a:spcAft>
                        <a:buClrTx/>
                        <a:buSzTx/>
                        <a:buFontTx/>
                        <a:buNone/>
                        <a:tabLst/>
                        <a:defRPr/>
                      </a:pPr>
                      <a:r>
                        <a:rPr lang="en-GB" sz="1500" dirty="0">
                          <a:latin typeface="Arial" panose="020B0604020202020204" pitchFamily="34" charset="0"/>
                          <a:cs typeface="Arial" panose="020B0604020202020204" pitchFamily="34" charset="0"/>
                        </a:rPr>
                        <a:t>Patients</a:t>
                      </a:r>
                      <a:r>
                        <a:rPr lang="en-GB" sz="1500" baseline="0" dirty="0">
                          <a:latin typeface="Arial" panose="020B0604020202020204" pitchFamily="34" charset="0"/>
                          <a:cs typeface="Arial" panose="020B0604020202020204" pitchFamily="34" charset="0"/>
                        </a:rPr>
                        <a:t> with surgery and radiation therapy </a:t>
                      </a:r>
                      <a:r>
                        <a:rPr lang="en-GB" sz="1500" dirty="0">
                          <a:latin typeface="Arial" panose="020B0604020202020204" pitchFamily="34" charset="0"/>
                          <a:cs typeface="Arial" panose="020B0604020202020204" pitchFamily="34" charset="0"/>
                        </a:rPr>
                        <a:t>[%]</a:t>
                      </a:r>
                      <a:endParaRPr lang="en-GB" sz="15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7.1</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8.5</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19.2</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10014"/>
                  </a:ext>
                </a:extLst>
              </a:tr>
              <a:tr h="292608">
                <a:tc>
                  <a:txBody>
                    <a:bodyPr/>
                    <a:lstStyle/>
                    <a:p>
                      <a:pPr marL="0" indent="0">
                        <a:lnSpc>
                          <a:spcPct val="90000"/>
                        </a:lnSpc>
                        <a:spcBef>
                          <a:spcPts val="0"/>
                        </a:spcBef>
                        <a:spcAft>
                          <a:spcPts val="200"/>
                        </a:spcAft>
                        <a:tabLst/>
                      </a:pPr>
                      <a:r>
                        <a:rPr lang="en-GB" sz="1500" dirty="0">
                          <a:latin typeface="Arial" panose="020B0604020202020204" pitchFamily="34" charset="0"/>
                          <a:cs typeface="Arial" panose="020B0604020202020204" pitchFamily="34" charset="0"/>
                        </a:rPr>
                        <a:t>No.</a:t>
                      </a:r>
                      <a:r>
                        <a:rPr lang="en-GB" sz="1500" baseline="0" dirty="0">
                          <a:latin typeface="Arial" panose="020B0604020202020204" pitchFamily="34" charset="0"/>
                          <a:cs typeface="Arial" panose="020B0604020202020204" pitchFamily="34" charset="0"/>
                        </a:rPr>
                        <a:t> of organ sites with disease </a:t>
                      </a:r>
                      <a:r>
                        <a:rPr lang="en-GB" sz="1500" dirty="0">
                          <a:latin typeface="Arial" panose="020B0604020202020204" pitchFamily="34" charset="0"/>
                          <a:cs typeface="Arial" panose="020B0604020202020204" pitchFamily="34" charset="0"/>
                        </a:rPr>
                        <a:t>&lt; 3</a:t>
                      </a:r>
                      <a:endParaRPr lang="en-GB" sz="15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94.6</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98.3</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100</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33904959"/>
                  </a:ext>
                </a:extLst>
              </a:tr>
              <a:tr h="292608">
                <a:tc>
                  <a:txBody>
                    <a:bodyPr/>
                    <a:lstStyle/>
                    <a:p>
                      <a:pPr marL="230188" indent="-230188">
                        <a:lnSpc>
                          <a:spcPct val="90000"/>
                        </a:lnSpc>
                        <a:spcBef>
                          <a:spcPts val="0"/>
                        </a:spcBef>
                        <a:spcAft>
                          <a:spcPts val="200"/>
                        </a:spcAft>
                        <a:tabLst/>
                      </a:pPr>
                      <a:r>
                        <a:rPr lang="en-GB"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 3</a:t>
                      </a:r>
                      <a:endParaRPr lang="en-GB" sz="1500" b="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5.4</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1.7</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0.0</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2175759435"/>
                  </a:ext>
                </a:extLst>
              </a:tr>
              <a:tr h="292608">
                <a:tc>
                  <a:txBody>
                    <a:bodyPr/>
                    <a:lstStyle/>
                    <a:p>
                      <a:pPr marL="230188" indent="-230188">
                        <a:lnSpc>
                          <a:spcPct val="90000"/>
                        </a:lnSpc>
                        <a:spcBef>
                          <a:spcPts val="0"/>
                        </a:spcBef>
                        <a:spcAft>
                          <a:spcPts val="200"/>
                        </a:spcAft>
                        <a:tabLst/>
                      </a:pPr>
                      <a:r>
                        <a:rPr lang="en-GB" sz="1500" dirty="0">
                          <a:latin typeface="Arial" panose="020B0604020202020204" pitchFamily="34" charset="0"/>
                          <a:cs typeface="Arial" panose="020B0604020202020204" pitchFamily="34" charset="0"/>
                        </a:rPr>
                        <a:t>Metastasis</a:t>
                      </a:r>
                      <a:r>
                        <a:rPr lang="en-GB" sz="1500" baseline="0" dirty="0">
                          <a:latin typeface="Arial" panose="020B0604020202020204" pitchFamily="34" charset="0"/>
                          <a:cs typeface="Arial" panose="020B0604020202020204" pitchFamily="34" charset="0"/>
                        </a:rPr>
                        <a:t> status in stage IV patients</a:t>
                      </a:r>
                      <a:endParaRPr lang="en-GB" sz="1500" b="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611713"/>
                  </a:ext>
                </a:extLst>
              </a:tr>
              <a:tr h="292608">
                <a:tc>
                  <a:txBody>
                    <a:bodyPr/>
                    <a:lstStyle/>
                    <a:p>
                      <a:pPr marL="230188" indent="-230188">
                        <a:lnSpc>
                          <a:spcPct val="90000"/>
                        </a:lnSpc>
                        <a:spcBef>
                          <a:spcPts val="0"/>
                        </a:spcBef>
                        <a:spcAft>
                          <a:spcPts val="200"/>
                        </a:spcAft>
                        <a:tabLst/>
                      </a:pPr>
                      <a:r>
                        <a:rPr lang="en-GB" sz="1500" dirty="0">
                          <a:latin typeface="Arial" panose="020B0604020202020204" pitchFamily="34" charset="0"/>
                          <a:cs typeface="Arial" panose="020B0604020202020204" pitchFamily="34" charset="0"/>
                        </a:rPr>
                        <a:t>                   M1a [%]</a:t>
                      </a:r>
                      <a:endParaRPr lang="en-GB" sz="1500" b="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41.1</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b="0" dirty="0">
                          <a:solidFill>
                            <a:schemeClr val="tx1"/>
                          </a:solidFill>
                          <a:effectLst/>
                          <a:latin typeface="Arial" panose="020B0604020202020204" pitchFamily="34" charset="0"/>
                          <a:ea typeface="+mn-ea"/>
                          <a:cs typeface="Arial" panose="020B0604020202020204" pitchFamily="34" charset="0"/>
                        </a:rPr>
                        <a:t>39.0</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38.5</a:t>
                      </a:r>
                      <a:endParaRPr lang="en-US" sz="1500" b="0"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1"/>
                  </a:ext>
                </a:extLst>
              </a:tr>
              <a:tr h="292608">
                <a:tc>
                  <a:txBody>
                    <a:bodyPr/>
                    <a:lstStyle/>
                    <a:p>
                      <a:pPr marL="230188" marR="0" indent="488950" algn="l" defTabSz="457200" rtl="0" eaLnBrk="1" fontAlgn="auto" latinLnBrk="0" hangingPunct="1">
                        <a:lnSpc>
                          <a:spcPct val="90000"/>
                        </a:lnSpc>
                        <a:spcBef>
                          <a:spcPts val="0"/>
                        </a:spcBef>
                        <a:spcAft>
                          <a:spcPts val="200"/>
                        </a:spcAft>
                        <a:buClrTx/>
                        <a:buSzTx/>
                        <a:buFontTx/>
                        <a:buNone/>
                        <a:tabLst/>
                        <a:defRPr/>
                      </a:pPr>
                      <a:r>
                        <a:rPr lang="en-GB" sz="1500" dirty="0">
                          <a:latin typeface="Arial" panose="020B0604020202020204" pitchFamily="34" charset="0"/>
                          <a:cs typeface="Arial" panose="020B0604020202020204" pitchFamily="34" charset="0"/>
                        </a:rPr>
                        <a:t>M1b [%]</a:t>
                      </a:r>
                      <a:endParaRPr lang="en-GB" sz="1500" b="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b="0" dirty="0">
                          <a:solidFill>
                            <a:schemeClr val="tx1"/>
                          </a:solidFill>
                          <a:effectLst/>
                          <a:latin typeface="Arial" panose="020B0604020202020204" pitchFamily="34" charset="0"/>
                          <a:ea typeface="Times New Roman"/>
                          <a:cs typeface="Arial" panose="020B0604020202020204" pitchFamily="34" charset="0"/>
                        </a:rPr>
                        <a:t>26.8</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b="0" dirty="0">
                          <a:solidFill>
                            <a:schemeClr val="tx1"/>
                          </a:solidFill>
                          <a:effectLst/>
                          <a:latin typeface="Arial" panose="020B0604020202020204" pitchFamily="34" charset="0"/>
                          <a:ea typeface="Times New Roman"/>
                          <a:cs typeface="Arial" panose="020B0604020202020204" pitchFamily="34" charset="0"/>
                        </a:rPr>
                        <a:t>30.5</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b="0" dirty="0">
                          <a:solidFill>
                            <a:schemeClr val="tx1"/>
                          </a:solidFill>
                          <a:effectLst/>
                          <a:latin typeface="Arial" panose="020B0604020202020204" pitchFamily="34" charset="0"/>
                          <a:ea typeface="Times New Roman"/>
                          <a:cs typeface="Arial" panose="020B0604020202020204" pitchFamily="34" charset="0"/>
                        </a:rPr>
                        <a:t>30.8</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2"/>
                  </a:ext>
                </a:extLst>
              </a:tr>
              <a:tr h="292608">
                <a:tc>
                  <a:txBody>
                    <a:bodyPr/>
                    <a:lstStyle/>
                    <a:p>
                      <a:pPr marL="230188" marR="0" lvl="0" indent="488950" algn="l" defTabSz="457200" rtl="0" eaLnBrk="1" fontAlgn="auto" latinLnBrk="0" hangingPunct="1">
                        <a:lnSpc>
                          <a:spcPct val="90000"/>
                        </a:lnSpc>
                        <a:spcBef>
                          <a:spcPts val="0"/>
                        </a:spcBef>
                        <a:spcAft>
                          <a:spcPts val="200"/>
                        </a:spcAft>
                        <a:buClrTx/>
                        <a:buSzTx/>
                        <a:buFontTx/>
                        <a:buNone/>
                        <a:tabLst/>
                        <a:defRPr/>
                      </a:pPr>
                      <a:r>
                        <a:rPr lang="en-GB" sz="1500" dirty="0">
                          <a:latin typeface="Arial" panose="020B0604020202020204" pitchFamily="34" charset="0"/>
                          <a:cs typeface="Arial" panose="020B0604020202020204" pitchFamily="34" charset="0"/>
                        </a:rPr>
                        <a:t>M1c</a:t>
                      </a:r>
                      <a:r>
                        <a:rPr lang="en-GB" sz="1500" baseline="0" dirty="0">
                          <a:latin typeface="Arial" panose="020B0604020202020204" pitchFamily="34" charset="0"/>
                          <a:cs typeface="Arial" panose="020B0604020202020204" pitchFamily="34" charset="0"/>
                        </a:rPr>
                        <a:t> (total) [%]</a:t>
                      </a:r>
                      <a:endParaRPr lang="en-GB" sz="1500" b="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32.1</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30.5</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500" b="0" dirty="0">
                          <a:solidFill>
                            <a:schemeClr val="tx1"/>
                          </a:solidFill>
                          <a:effectLst/>
                          <a:latin typeface="Arial" panose="020B0604020202020204" pitchFamily="34" charset="0"/>
                          <a:ea typeface="Times New Roman"/>
                          <a:cs typeface="Arial" panose="020B0604020202020204" pitchFamily="34" charset="0"/>
                        </a:rPr>
                        <a:t>30.8</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00623461"/>
                  </a:ext>
                </a:extLst>
              </a:tr>
              <a:tr h="292608">
                <a:tc>
                  <a:txBody>
                    <a:bodyPr/>
                    <a:lstStyle/>
                    <a:p>
                      <a:pPr marL="230188" marR="0" indent="488950" algn="l" defTabSz="457200" rtl="0" eaLnBrk="1" fontAlgn="auto" latinLnBrk="0" hangingPunct="1">
                        <a:lnSpc>
                          <a:spcPct val="90000"/>
                        </a:lnSpc>
                        <a:spcBef>
                          <a:spcPts val="0"/>
                        </a:spcBef>
                        <a:spcAft>
                          <a:spcPts val="200"/>
                        </a:spcAft>
                        <a:buClrTx/>
                        <a:buSzTx/>
                        <a:buFontTx/>
                        <a:buNone/>
                        <a:tabLst/>
                        <a:defRPr/>
                      </a:pPr>
                      <a:r>
                        <a:rPr lang="en-GB" sz="1500" dirty="0">
                          <a:latin typeface="Arial" panose="020B0604020202020204" pitchFamily="34" charset="0"/>
                          <a:cs typeface="Arial" panose="020B0604020202020204" pitchFamily="34" charset="0"/>
                        </a:rPr>
                        <a:t>M1c</a:t>
                      </a:r>
                      <a:r>
                        <a:rPr lang="en-GB" sz="1500" baseline="0" dirty="0">
                          <a:latin typeface="Arial" panose="020B0604020202020204" pitchFamily="34" charset="0"/>
                          <a:cs typeface="Arial" panose="020B0604020202020204" pitchFamily="34" charset="0"/>
                        </a:rPr>
                        <a:t> with brain metastases [%]</a:t>
                      </a:r>
                      <a:endParaRPr lang="en-GB" sz="1500" b="0"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14.3</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Arial" panose="020B0604020202020204" pitchFamily="34" charset="0"/>
                          <a:cs typeface="Arial" panose="020B0604020202020204" pitchFamily="34" charset="0"/>
                        </a:rPr>
                        <a:t>10.2</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marL="0" marR="0" algn="ctr">
                        <a:spcBef>
                          <a:spcPts val="0"/>
                        </a:spcBef>
                        <a:spcAft>
                          <a:spcPts val="0"/>
                        </a:spcAft>
                      </a:pPr>
                      <a:r>
                        <a:rPr lang="en-US" sz="1500" b="0" dirty="0">
                          <a:solidFill>
                            <a:schemeClr val="tx1"/>
                          </a:solidFill>
                          <a:effectLst/>
                          <a:latin typeface="Arial" panose="020B0604020202020204" pitchFamily="34" charset="0"/>
                          <a:ea typeface="Times New Roman"/>
                          <a:cs typeface="Arial" panose="020B0604020202020204" pitchFamily="34" charset="0"/>
                        </a:rPr>
                        <a:t>15.4</a:t>
                      </a: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2868162457"/>
                  </a:ext>
                </a:extLst>
              </a:tr>
            </a:tbl>
          </a:graphicData>
        </a:graphic>
      </p:graphicFrame>
      <p:sp>
        <p:nvSpPr>
          <p:cNvPr id="7" name="TextBox 462"/>
          <p:cNvSpPr txBox="1"/>
          <p:nvPr/>
        </p:nvSpPr>
        <p:spPr>
          <a:xfrm>
            <a:off x="9993639" y="6156925"/>
            <a:ext cx="1677062" cy="256545"/>
          </a:xfrm>
          <a:prstGeom prst="rect">
            <a:avLst/>
          </a:prstGeom>
          <a:noFill/>
        </p:spPr>
        <p:txBody>
          <a:bodyPr wrap="none" rtlCol="0">
            <a:spAutoFit/>
          </a:bodyPr>
          <a:lstStyle/>
          <a:p>
            <a:r>
              <a:rPr lang="en-GB" sz="1067" baseline="30000" dirty="0">
                <a:latin typeface="Arial" panose="020B0604020202020204" pitchFamily="34" charset="0"/>
                <a:cs typeface="Arial" panose="020B0604020202020204" pitchFamily="34" charset="0"/>
              </a:rPr>
              <a:t> 1</a:t>
            </a:r>
            <a:r>
              <a:rPr lang="en-GB" sz="1067" dirty="0">
                <a:latin typeface="Arial" panose="020B0604020202020204" pitchFamily="34" charset="0"/>
                <a:cs typeface="Arial" panose="020B0604020202020204" pitchFamily="34" charset="0"/>
              </a:rPr>
              <a:t>IQR, interquartile range</a:t>
            </a:r>
          </a:p>
        </p:txBody>
      </p:sp>
      <p:sp>
        <p:nvSpPr>
          <p:cNvPr id="10" name="Textfeld 9"/>
          <p:cNvSpPr txBox="1"/>
          <p:nvPr/>
        </p:nvSpPr>
        <p:spPr>
          <a:xfrm>
            <a:off x="9446194" y="799103"/>
            <a:ext cx="2855981" cy="379463"/>
          </a:xfrm>
          <a:prstGeom prst="rect">
            <a:avLst/>
          </a:prstGeom>
          <a:noFill/>
          <a:ln w="12700">
            <a:noFill/>
          </a:ln>
        </p:spPr>
        <p:txBody>
          <a:bodyPr wrap="square" rtlCol="0" anchor="ctr">
            <a:spAutoFit/>
          </a:bodyPr>
          <a:lstStyle/>
          <a:p>
            <a:r>
              <a:rPr lang="de-DE" sz="933" b="1" dirty="0">
                <a:latin typeface="Arial" panose="020B0604020202020204" pitchFamily="34" charset="0"/>
                <a:cs typeface="Arial" panose="020B0604020202020204" pitchFamily="34" charset="0"/>
              </a:rPr>
              <a:t>Data </a:t>
            </a:r>
            <a:r>
              <a:rPr lang="de-DE" sz="933" b="1" dirty="0" err="1">
                <a:latin typeface="Arial" panose="020B0604020202020204" pitchFamily="34" charset="0"/>
                <a:cs typeface="Arial" panose="020B0604020202020204" pitchFamily="34" charset="0"/>
              </a:rPr>
              <a:t>cut</a:t>
            </a:r>
            <a:r>
              <a:rPr lang="de-DE" sz="933" b="1" dirty="0">
                <a:latin typeface="Arial" panose="020B0604020202020204" pitchFamily="34" charset="0"/>
                <a:cs typeface="Arial" panose="020B0604020202020204" pitchFamily="34" charset="0"/>
              </a:rPr>
              <a:t>-off </a:t>
            </a:r>
            <a:r>
              <a:rPr lang="de-DE" sz="933" b="1" dirty="0" err="1">
                <a:latin typeface="Arial" panose="020B0604020202020204" pitchFamily="34" charset="0"/>
                <a:cs typeface="Arial" panose="020B0604020202020204" pitchFamily="34" charset="0"/>
              </a:rPr>
              <a:t>date</a:t>
            </a:r>
            <a:r>
              <a:rPr lang="de-DE" sz="933" b="1" dirty="0">
                <a:latin typeface="Arial" panose="020B0604020202020204" pitchFamily="34" charset="0"/>
                <a:cs typeface="Arial" panose="020B0604020202020204" pitchFamily="34" charset="0"/>
              </a:rPr>
              <a:t> Sep 23, 2021</a:t>
            </a:r>
          </a:p>
          <a:p>
            <a:r>
              <a:rPr lang="de-DE" sz="933" b="1" dirty="0">
                <a:latin typeface="Arial" panose="020B0604020202020204" pitchFamily="34" charset="0"/>
                <a:cs typeface="Arial" panose="020B0604020202020204" pitchFamily="34" charset="0"/>
              </a:rPr>
              <a:t>Median follow-</a:t>
            </a:r>
            <a:r>
              <a:rPr lang="de-DE" sz="933" b="1" dirty="0" err="1">
                <a:latin typeface="Arial" panose="020B0604020202020204" pitchFamily="34" charset="0"/>
                <a:cs typeface="Arial" panose="020B0604020202020204" pitchFamily="34" charset="0"/>
              </a:rPr>
              <a:t>up</a:t>
            </a:r>
            <a:r>
              <a:rPr lang="de-DE" sz="933" b="1" dirty="0">
                <a:latin typeface="Arial" panose="020B0604020202020204" pitchFamily="34" charset="0"/>
                <a:cs typeface="Arial" panose="020B0604020202020204" pitchFamily="34" charset="0"/>
              </a:rPr>
              <a:t> time: 49.2 </a:t>
            </a:r>
            <a:r>
              <a:rPr lang="de-DE" sz="933" b="1" dirty="0" err="1">
                <a:latin typeface="Arial" panose="020B0604020202020204" pitchFamily="34" charset="0"/>
                <a:cs typeface="Arial" panose="020B0604020202020204" pitchFamily="34" charset="0"/>
              </a:rPr>
              <a:t>months</a:t>
            </a:r>
            <a:r>
              <a:rPr lang="de-DE" sz="933" b="1" dirty="0">
                <a:latin typeface="Arial" panose="020B0604020202020204" pitchFamily="34" charset="0"/>
                <a:cs typeface="Arial" panose="020B0604020202020204" pitchFamily="34" charset="0"/>
              </a:rPr>
              <a:t> </a:t>
            </a:r>
          </a:p>
        </p:txBody>
      </p:sp>
      <p:sp>
        <p:nvSpPr>
          <p:cNvPr id="11" name="Subtitle 1">
            <a:extLst>
              <a:ext uri="{FF2B5EF4-FFF2-40B4-BE49-F238E27FC236}">
                <a16:creationId xmlns:a16="http://schemas.microsoft.com/office/drawing/2014/main" id="{AE125058-5688-BB86-E075-926EC7DDF528}"/>
              </a:ext>
            </a:extLst>
          </p:cNvPr>
          <p:cNvSpPr txBox="1">
            <a:spLocks/>
          </p:cNvSpPr>
          <p:nvPr/>
        </p:nvSpPr>
        <p:spPr>
          <a:xfrm>
            <a:off x="685931" y="764369"/>
            <a:ext cx="6375881" cy="6000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Baseline Characteristics by Treatment Group</a:t>
            </a:r>
          </a:p>
        </p:txBody>
      </p:sp>
      <p:sp>
        <p:nvSpPr>
          <p:cNvPr id="12" name="Title 2">
            <a:extLst>
              <a:ext uri="{FF2B5EF4-FFF2-40B4-BE49-F238E27FC236}">
                <a16:creationId xmlns:a16="http://schemas.microsoft.com/office/drawing/2014/main" id="{182C8315-FB42-0D04-C4C1-AE03E62153A9}"/>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Tree>
    <p:extLst>
      <p:ext uri="{BB962C8B-B14F-4D97-AF65-F5344CB8AC3E}">
        <p14:creationId xmlns:p14="http://schemas.microsoft.com/office/powerpoint/2010/main" val="70133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p:cNvGraphicFramePr>
            <a:graphicFrameLocks noGrp="1"/>
          </p:cNvGraphicFramePr>
          <p:nvPr>
            <p:extLst>
              <p:ext uri="{D42A27DB-BD31-4B8C-83A1-F6EECF244321}">
                <p14:modId xmlns:p14="http://schemas.microsoft.com/office/powerpoint/2010/main" val="1266421868"/>
              </p:ext>
            </p:extLst>
          </p:nvPr>
        </p:nvGraphicFramePr>
        <p:xfrm>
          <a:off x="895176" y="1404925"/>
          <a:ext cx="10401648" cy="3641012"/>
        </p:xfrm>
        <a:graphic>
          <a:graphicData uri="http://schemas.openxmlformats.org/drawingml/2006/table">
            <a:tbl>
              <a:tblPr firstRow="1">
                <a:effectLst/>
                <a:tableStyleId>{B301B821-A1FF-4177-AEE7-76D212191A09}</a:tableStyleId>
              </a:tblPr>
              <a:tblGrid>
                <a:gridCol w="5361648">
                  <a:extLst>
                    <a:ext uri="{9D8B030D-6E8A-4147-A177-3AD203B41FA5}">
                      <a16:colId xmlns:a16="http://schemas.microsoft.com/office/drawing/2014/main" val="20000"/>
                    </a:ext>
                  </a:extLst>
                </a:gridCol>
                <a:gridCol w="1680000">
                  <a:extLst>
                    <a:ext uri="{9D8B030D-6E8A-4147-A177-3AD203B41FA5}">
                      <a16:colId xmlns:a16="http://schemas.microsoft.com/office/drawing/2014/main" val="20001"/>
                    </a:ext>
                  </a:extLst>
                </a:gridCol>
                <a:gridCol w="1680000">
                  <a:extLst>
                    <a:ext uri="{9D8B030D-6E8A-4147-A177-3AD203B41FA5}">
                      <a16:colId xmlns:a16="http://schemas.microsoft.com/office/drawing/2014/main" val="20002"/>
                    </a:ext>
                  </a:extLst>
                </a:gridCol>
                <a:gridCol w="1680000">
                  <a:extLst>
                    <a:ext uri="{9D8B030D-6E8A-4147-A177-3AD203B41FA5}">
                      <a16:colId xmlns:a16="http://schemas.microsoft.com/office/drawing/2014/main" val="20003"/>
                    </a:ext>
                  </a:extLst>
                </a:gridCol>
              </a:tblGrid>
              <a:tr h="49106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fontAlgn="auto">
                        <a:lnSpc>
                          <a:spcPct val="90000"/>
                        </a:lnSpc>
                        <a:spcBef>
                          <a:spcPts val="0"/>
                        </a:spcBef>
                        <a:spcAft>
                          <a:spcPts val="200"/>
                        </a:spcAft>
                      </a:pPr>
                      <a:endParaRPr lang="en-US" sz="1500" b="1" dirty="0">
                        <a:solidFill>
                          <a:schemeClr val="bg1"/>
                        </a:solidFill>
                        <a:latin typeface="Arial" pitchFamily="34" charset="0"/>
                        <a:ea typeface="MS Mincho"/>
                        <a:cs typeface="Arial"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300" dirty="0">
                          <a:latin typeface="Arial" panose="020B0604020202020204" pitchFamily="34" charset="0"/>
                          <a:cs typeface="Arial" panose="020B0604020202020204" pitchFamily="34" charset="0"/>
                        </a:rPr>
                        <a:t>NIVO + IPI</a:t>
                      </a:r>
                      <a:br>
                        <a:rPr lang="en-GB" sz="1300" dirty="0">
                          <a:latin typeface="Arial" panose="020B0604020202020204" pitchFamily="34" charset="0"/>
                          <a:cs typeface="Arial" panose="020B0604020202020204" pitchFamily="34" charset="0"/>
                        </a:rPr>
                      </a:br>
                      <a:r>
                        <a:rPr lang="en-GB" sz="1300" kern="1200" dirty="0">
                          <a:latin typeface="Arial" panose="020B0604020202020204" pitchFamily="34" charset="0"/>
                          <a:cs typeface="Arial" panose="020B0604020202020204" pitchFamily="34" charset="0"/>
                        </a:rPr>
                        <a:t>(n = 56)</a:t>
                      </a:r>
                      <a:endParaRPr lang="en-GB" sz="1300" b="1" dirty="0">
                        <a:solidFill>
                          <a:schemeClr val="bg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300" dirty="0">
                          <a:latin typeface="Arial" panose="020B0604020202020204" pitchFamily="34" charset="0"/>
                          <a:cs typeface="Arial" panose="020B0604020202020204" pitchFamily="34" charset="0"/>
                        </a:rPr>
                        <a:t>NIVO</a:t>
                      </a:r>
                      <a:r>
                        <a:rPr lang="en-GB" sz="1300" baseline="0" dirty="0">
                          <a:latin typeface="Arial" panose="020B0604020202020204" pitchFamily="34" charset="0"/>
                          <a:cs typeface="Arial" panose="020B0604020202020204" pitchFamily="34" charset="0"/>
                        </a:rPr>
                        <a:t> </a:t>
                      </a:r>
                      <a:br>
                        <a:rPr lang="en-GB" sz="1300" dirty="0">
                          <a:latin typeface="Arial" panose="020B0604020202020204" pitchFamily="34" charset="0"/>
                          <a:cs typeface="Arial" panose="020B0604020202020204" pitchFamily="34" charset="0"/>
                        </a:rPr>
                      </a:br>
                      <a:r>
                        <a:rPr lang="en-GB" sz="1300" dirty="0">
                          <a:latin typeface="Arial" panose="020B0604020202020204" pitchFamily="34" charset="0"/>
                          <a:cs typeface="Arial" panose="020B0604020202020204" pitchFamily="34" charset="0"/>
                        </a:rPr>
                        <a:t>(n = 59)</a:t>
                      </a:r>
                      <a:endParaRPr lang="en-GB" sz="1300" b="1" dirty="0">
                        <a:solidFill>
                          <a:schemeClr val="bg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tc>
                  <a:txBody>
                    <a:bodyPr/>
                    <a:lstStyle/>
                    <a:p>
                      <a:pPr marL="0" indent="0" algn="ctr">
                        <a:lnSpc>
                          <a:spcPct val="90000"/>
                        </a:lnSpc>
                        <a:spcBef>
                          <a:spcPts val="0"/>
                        </a:spcBef>
                        <a:spcAft>
                          <a:spcPts val="200"/>
                        </a:spcAft>
                        <a:tabLst/>
                      </a:pPr>
                      <a:r>
                        <a:rPr lang="en-GB" sz="1300" dirty="0">
                          <a:latin typeface="Arial" panose="020B0604020202020204" pitchFamily="34" charset="0"/>
                          <a:cs typeface="Arial" panose="020B0604020202020204" pitchFamily="34" charset="0"/>
                        </a:rPr>
                        <a:t>Placebo</a:t>
                      </a:r>
                    </a:p>
                    <a:p>
                      <a:pPr marL="0" indent="0" algn="ctr">
                        <a:lnSpc>
                          <a:spcPct val="90000"/>
                        </a:lnSpc>
                        <a:spcBef>
                          <a:spcPts val="0"/>
                        </a:spcBef>
                        <a:spcAft>
                          <a:spcPts val="200"/>
                        </a:spcAft>
                        <a:tabLst/>
                      </a:pPr>
                      <a:r>
                        <a:rPr lang="en-GB" sz="1300" kern="1200" dirty="0">
                          <a:latin typeface="Arial" panose="020B0604020202020204" pitchFamily="34" charset="0"/>
                          <a:cs typeface="Arial" panose="020B0604020202020204" pitchFamily="34" charset="0"/>
                        </a:rPr>
                        <a:t>(n = 52)</a:t>
                      </a:r>
                      <a:endParaRPr lang="en-GB" sz="1300" b="1" dirty="0">
                        <a:solidFill>
                          <a:schemeClr val="bg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solidFill>
                      <a:srgbClr val="0065A4"/>
                    </a:solidFill>
                  </a:tcPr>
                </a:tc>
                <a:extLst>
                  <a:ext uri="{0D108BD9-81ED-4DB2-BD59-A6C34878D82A}">
                    <a16:rowId xmlns:a16="http://schemas.microsoft.com/office/drawing/2014/main" val="10000"/>
                  </a:ext>
                </a:extLst>
              </a:tr>
              <a:tr h="392067">
                <a:tc>
                  <a:txBody>
                    <a:bodyPr/>
                    <a:lstStyle/>
                    <a:p>
                      <a:pP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Time on </a:t>
                      </a:r>
                      <a:r>
                        <a:rPr lang="de-DE" sz="1500" dirty="0" err="1">
                          <a:effectLst/>
                          <a:latin typeface="Arial" panose="020B0604020202020204" pitchFamily="34" charset="0"/>
                          <a:cs typeface="Arial" panose="020B0604020202020204" pitchFamily="34" charset="0"/>
                        </a:rPr>
                        <a:t>study</a:t>
                      </a:r>
                      <a:r>
                        <a:rPr lang="de-DE" sz="1500" dirty="0">
                          <a:effectLst/>
                          <a:latin typeface="Arial" panose="020B0604020202020204" pitchFamily="34" charset="0"/>
                          <a:cs typeface="Arial" panose="020B0604020202020204" pitchFamily="34" charset="0"/>
                        </a:rPr>
                        <a:t> </a:t>
                      </a:r>
                      <a:r>
                        <a:rPr lang="de-DE" sz="1500" dirty="0" err="1">
                          <a:effectLst/>
                          <a:latin typeface="Arial" panose="020B0604020202020204" pitchFamily="34" charset="0"/>
                          <a:cs typeface="Arial" panose="020B0604020202020204" pitchFamily="34" charset="0"/>
                        </a:rPr>
                        <a:t>treatment</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weeks</a:t>
                      </a:r>
                      <a:r>
                        <a:rPr lang="de-DE" sz="1500" baseline="0" dirty="0">
                          <a:effectLst/>
                          <a:latin typeface="Arial" panose="020B0604020202020204" pitchFamily="34" charset="0"/>
                          <a:cs typeface="Arial" panose="020B0604020202020204" pitchFamily="34" charset="0"/>
                        </a:rPr>
                        <a:t>) [median, IQR]</a:t>
                      </a:r>
                      <a:endParaRPr lang="de-DE" sz="15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b="0" dirty="0">
                          <a:effectLst/>
                          <a:latin typeface="Arial" panose="020B0604020202020204" pitchFamily="34" charset="0"/>
                          <a:ea typeface="+mn-ea"/>
                          <a:cs typeface="Arial" panose="020B0604020202020204" pitchFamily="34" charset="0"/>
                        </a:rPr>
                        <a:t>6.5</a:t>
                      </a:r>
                      <a:r>
                        <a:rPr lang="de-DE" sz="1500" b="0" baseline="0" dirty="0">
                          <a:effectLst/>
                          <a:latin typeface="Arial" panose="020B0604020202020204" pitchFamily="34" charset="0"/>
                          <a:ea typeface="+mn-ea"/>
                          <a:cs typeface="Arial" panose="020B0604020202020204" pitchFamily="34" charset="0"/>
                        </a:rPr>
                        <a:t> </a:t>
                      </a:r>
                      <a:r>
                        <a:rPr lang="de-DE" sz="1500" b="0" dirty="0">
                          <a:effectLst/>
                          <a:latin typeface="Arial" panose="020B0604020202020204" pitchFamily="34" charset="0"/>
                          <a:ea typeface="+mn-ea"/>
                          <a:cs typeface="Arial" panose="020B0604020202020204" pitchFamily="34" charset="0"/>
                        </a:rPr>
                        <a:t>(3.2-34.1)</a:t>
                      </a:r>
                      <a:endParaRPr lang="de-DE" sz="15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21.9</a:t>
                      </a:r>
                      <a:r>
                        <a:rPr lang="de-DE" sz="1500" baseline="0" dirty="0">
                          <a:effectLst/>
                          <a:latin typeface="Arial" panose="020B0604020202020204" pitchFamily="34" charset="0"/>
                          <a:cs typeface="Arial" panose="020B0604020202020204" pitchFamily="34" charset="0"/>
                        </a:rPr>
                        <a:t> </a:t>
                      </a:r>
                      <a:r>
                        <a:rPr lang="de-DE" sz="1500" dirty="0">
                          <a:effectLst/>
                          <a:latin typeface="Arial" panose="020B0604020202020204" pitchFamily="34" charset="0"/>
                          <a:cs typeface="Arial" panose="020B0604020202020204" pitchFamily="34" charset="0"/>
                        </a:rPr>
                        <a:t>(10.1-50.9)</a:t>
                      </a:r>
                      <a:endParaRPr lang="de-DE" sz="15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b="0" dirty="0">
                          <a:effectLst/>
                          <a:latin typeface="Arial" panose="020B0604020202020204" pitchFamily="34" charset="0"/>
                          <a:ea typeface="+mn-ea"/>
                          <a:cs typeface="Arial" panose="020B0604020202020204" pitchFamily="34" charset="0"/>
                        </a:rPr>
                        <a:t>24.1</a:t>
                      </a:r>
                      <a:r>
                        <a:rPr lang="de-DE" sz="1500" b="0" baseline="0" dirty="0">
                          <a:effectLst/>
                          <a:latin typeface="Arial" panose="020B0604020202020204" pitchFamily="34" charset="0"/>
                          <a:ea typeface="+mn-ea"/>
                          <a:cs typeface="Arial" panose="020B0604020202020204" pitchFamily="34" charset="0"/>
                        </a:rPr>
                        <a:t> (10.1-46.2)</a:t>
                      </a:r>
                      <a:endParaRPr lang="de-DE" sz="15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4241473420"/>
                  </a:ext>
                </a:extLst>
              </a:tr>
              <a:tr h="392067">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de-DE" sz="1500" dirty="0" err="1">
                          <a:effectLst/>
                          <a:latin typeface="Arial" panose="020B0604020202020204" pitchFamily="34" charset="0"/>
                          <a:cs typeface="Arial" panose="020B0604020202020204" pitchFamily="34" charset="0"/>
                        </a:rPr>
                        <a:t>Number</a:t>
                      </a:r>
                      <a:r>
                        <a:rPr lang="de-DE" sz="1500" baseline="0" dirty="0">
                          <a:effectLst/>
                          <a:latin typeface="Arial" panose="020B0604020202020204" pitchFamily="34" charset="0"/>
                          <a:cs typeface="Arial" panose="020B0604020202020204" pitchFamily="34" charset="0"/>
                        </a:rPr>
                        <a:t> of </a:t>
                      </a:r>
                      <a:r>
                        <a:rPr lang="de-DE" sz="1500" baseline="0" dirty="0" err="1">
                          <a:effectLst/>
                          <a:latin typeface="Arial" panose="020B0604020202020204" pitchFamily="34" charset="0"/>
                          <a:cs typeface="Arial" panose="020B0604020202020204" pitchFamily="34" charset="0"/>
                        </a:rPr>
                        <a:t>study</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infusions</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received</a:t>
                      </a:r>
                      <a:r>
                        <a:rPr lang="de-DE" sz="1500" baseline="0" dirty="0">
                          <a:effectLst/>
                          <a:latin typeface="Arial" panose="020B0604020202020204" pitchFamily="34" charset="0"/>
                          <a:cs typeface="Arial" panose="020B0604020202020204" pitchFamily="34" charset="0"/>
                        </a:rPr>
                        <a:t> [median, IQR]</a:t>
                      </a:r>
                      <a:r>
                        <a:rPr lang="de-DE" sz="1500" baseline="30000" dirty="0">
                          <a:effectLst/>
                          <a:latin typeface="Arial" panose="020B0604020202020204" pitchFamily="34" charset="0"/>
                          <a:cs typeface="Arial" panose="020B0604020202020204" pitchFamily="34" charset="0"/>
                        </a:rPr>
                        <a:t>1</a:t>
                      </a:r>
                      <a:endParaRPr lang="de-DE" sz="1500" b="1" baseline="30000"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8</a:t>
                      </a:r>
                      <a:r>
                        <a:rPr lang="de-DE" sz="1500" baseline="0" dirty="0">
                          <a:effectLst/>
                          <a:latin typeface="Arial" panose="020B0604020202020204" pitchFamily="34" charset="0"/>
                          <a:cs typeface="Arial" panose="020B0604020202020204" pitchFamily="34" charset="0"/>
                        </a:rPr>
                        <a:t>  </a:t>
                      </a:r>
                      <a:r>
                        <a:rPr lang="de-DE" sz="1500" dirty="0">
                          <a:effectLst/>
                          <a:latin typeface="Arial" panose="020B0604020202020204" pitchFamily="34" charset="0"/>
                          <a:cs typeface="Arial" panose="020B0604020202020204" pitchFamily="34" charset="0"/>
                        </a:rPr>
                        <a:t>(5-17)</a:t>
                      </a:r>
                      <a:endParaRPr lang="de-DE" sz="15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18</a:t>
                      </a:r>
                      <a:r>
                        <a:rPr lang="de-DE" sz="1500" baseline="0" dirty="0">
                          <a:effectLst/>
                          <a:latin typeface="Arial" panose="020B0604020202020204" pitchFamily="34" charset="0"/>
                          <a:cs typeface="Arial" panose="020B0604020202020204" pitchFamily="34" charset="0"/>
                        </a:rPr>
                        <a:t> </a:t>
                      </a:r>
                      <a:r>
                        <a:rPr lang="de-DE" sz="1500" dirty="0">
                          <a:effectLst/>
                          <a:latin typeface="Arial" panose="020B0604020202020204" pitchFamily="34" charset="0"/>
                          <a:cs typeface="Arial" panose="020B0604020202020204" pitchFamily="34" charset="0"/>
                        </a:rPr>
                        <a:t>(12-32)</a:t>
                      </a:r>
                      <a:endParaRPr lang="de-DE" sz="15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19 </a:t>
                      </a:r>
                      <a:r>
                        <a:rPr lang="de-DE" sz="1500" baseline="0" dirty="0">
                          <a:effectLst/>
                          <a:latin typeface="Arial" panose="020B0604020202020204" pitchFamily="34" charset="0"/>
                          <a:cs typeface="Arial" panose="020B0604020202020204" pitchFamily="34" charset="0"/>
                        </a:rPr>
                        <a:t> </a:t>
                      </a:r>
                      <a:r>
                        <a:rPr lang="de-DE" sz="1500" dirty="0">
                          <a:effectLst/>
                          <a:latin typeface="Arial" panose="020B0604020202020204" pitchFamily="34" charset="0"/>
                          <a:cs typeface="Arial" panose="020B0604020202020204" pitchFamily="34" charset="0"/>
                        </a:rPr>
                        <a:t>(12-30)</a:t>
                      </a:r>
                      <a:endParaRPr lang="de-DE" sz="15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2411097598"/>
                  </a:ext>
                </a:extLst>
              </a:tr>
              <a:tr h="583692">
                <a:tc>
                  <a:txBody>
                    <a:bodyPr/>
                    <a:lstStyle/>
                    <a:p>
                      <a:pPr marL="357188" marR="0" indent="0" algn="l" defTabSz="457200" rtl="0" eaLnBrk="1" fontAlgn="auto" latinLnBrk="0" hangingPunct="1">
                        <a:lnSpc>
                          <a:spcPct val="115000"/>
                        </a:lnSpc>
                        <a:spcBef>
                          <a:spcPts val="0"/>
                        </a:spcBef>
                        <a:spcAft>
                          <a:spcPts val="0"/>
                        </a:spcAft>
                        <a:buClrTx/>
                        <a:buSzTx/>
                        <a:buFontTx/>
                        <a:buNone/>
                        <a:tabLst/>
                        <a:defRPr/>
                      </a:pPr>
                      <a:r>
                        <a:rPr lang="de-DE" sz="1500" b="0" dirty="0">
                          <a:effectLst/>
                          <a:latin typeface="Arial" panose="020B0604020202020204" pitchFamily="34" charset="0"/>
                          <a:ea typeface="+mn-ea"/>
                          <a:cs typeface="Arial" panose="020B0604020202020204" pitchFamily="34" charset="0"/>
                        </a:rPr>
                        <a:t>NIVO</a:t>
                      </a:r>
                      <a:r>
                        <a:rPr lang="de-DE" sz="1500" b="0" baseline="0" dirty="0">
                          <a:effectLst/>
                          <a:latin typeface="Arial" panose="020B0604020202020204" pitchFamily="34" charset="0"/>
                          <a:ea typeface="+mn-ea"/>
                          <a:cs typeface="Arial" panose="020B0604020202020204" pitchFamily="34" charset="0"/>
                        </a:rPr>
                        <a:t> </a:t>
                      </a:r>
                      <a:r>
                        <a:rPr lang="de-DE" sz="1500" b="0" baseline="0" dirty="0" err="1">
                          <a:effectLst/>
                          <a:latin typeface="Arial" panose="020B0604020202020204" pitchFamily="34" charset="0"/>
                          <a:ea typeface="+mn-ea"/>
                          <a:cs typeface="Arial" panose="020B0604020202020204" pitchFamily="34" charset="0"/>
                        </a:rPr>
                        <a:t>infusions</a:t>
                      </a:r>
                      <a:r>
                        <a:rPr lang="de-DE" sz="1500" b="0" baseline="0" dirty="0">
                          <a:effectLst/>
                          <a:latin typeface="Arial" panose="020B0604020202020204" pitchFamily="34" charset="0"/>
                          <a:ea typeface="+mn-ea"/>
                          <a:cs typeface="Arial" panose="020B0604020202020204" pitchFamily="34" charset="0"/>
                        </a:rPr>
                        <a:t> </a:t>
                      </a:r>
                      <a:r>
                        <a:rPr lang="de-DE" sz="1500" dirty="0" err="1">
                          <a:effectLst/>
                          <a:latin typeface="Arial" panose="020B0604020202020204" pitchFamily="34" charset="0"/>
                          <a:cs typeface="Arial" panose="020B0604020202020204" pitchFamily="34" charset="0"/>
                        </a:rPr>
                        <a:t>received</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during</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the</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first</a:t>
                      </a:r>
                      <a:r>
                        <a:rPr lang="de-DE" sz="1500" baseline="0" dirty="0">
                          <a:effectLst/>
                          <a:latin typeface="Arial" panose="020B0604020202020204" pitchFamily="34" charset="0"/>
                          <a:cs typeface="Arial" panose="020B0604020202020204" pitchFamily="34" charset="0"/>
                        </a:rPr>
                        <a:t> 12 </a:t>
                      </a:r>
                      <a:r>
                        <a:rPr lang="de-DE" sz="1500" baseline="0" dirty="0" err="1">
                          <a:effectLst/>
                          <a:latin typeface="Arial" panose="020B0604020202020204" pitchFamily="34" charset="0"/>
                          <a:cs typeface="Arial" panose="020B0604020202020204" pitchFamily="34" charset="0"/>
                        </a:rPr>
                        <a:t>weeks</a:t>
                      </a:r>
                      <a:r>
                        <a:rPr lang="de-DE" sz="1500" baseline="0" dirty="0">
                          <a:effectLst/>
                          <a:latin typeface="Arial" panose="020B0604020202020204" pitchFamily="34" charset="0"/>
                          <a:cs typeface="Arial" panose="020B0604020202020204" pitchFamily="34" charset="0"/>
                        </a:rPr>
                        <a:t> [median, IQR]</a:t>
                      </a:r>
                      <a:endParaRPr lang="de-DE" sz="15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2 (2-4)</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6 (5-6)</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b="0" dirty="0">
                          <a:effectLst/>
                          <a:latin typeface="Arial" panose="020B0604020202020204" pitchFamily="34" charset="0"/>
                          <a:ea typeface="+mn-ea"/>
                          <a:cs typeface="Arial" panose="020B0604020202020204" pitchFamily="34" charset="0"/>
                        </a:rPr>
                        <a:t>**</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583692">
                <a:tc>
                  <a:txBody>
                    <a:bodyPr/>
                    <a:lstStyle/>
                    <a:p>
                      <a:pPr marL="357188" marR="0" indent="0" algn="l" defTabSz="457200" rtl="0" eaLnBrk="1" fontAlgn="auto" latinLnBrk="0" hangingPunct="1">
                        <a:lnSpc>
                          <a:spcPct val="115000"/>
                        </a:lnSpc>
                        <a:spcBef>
                          <a:spcPts val="0"/>
                        </a:spcBef>
                        <a:spcAft>
                          <a:spcPts val="0"/>
                        </a:spcAft>
                        <a:buClrTx/>
                        <a:buSzTx/>
                        <a:buFontTx/>
                        <a:buNone/>
                        <a:tabLst/>
                        <a:defRPr/>
                      </a:pPr>
                      <a:r>
                        <a:rPr lang="de-DE" sz="1500" b="0" baseline="0" dirty="0">
                          <a:effectLst/>
                          <a:latin typeface="Arial" panose="020B0604020202020204" pitchFamily="34" charset="0"/>
                          <a:ea typeface="+mn-ea"/>
                          <a:cs typeface="Arial" panose="020B0604020202020204" pitchFamily="34" charset="0"/>
                        </a:rPr>
                        <a:t>IPI </a:t>
                      </a:r>
                      <a:r>
                        <a:rPr lang="de-DE" sz="1500" b="0" baseline="0" dirty="0" err="1">
                          <a:effectLst/>
                          <a:latin typeface="Arial" panose="020B0604020202020204" pitchFamily="34" charset="0"/>
                          <a:ea typeface="+mn-ea"/>
                          <a:cs typeface="Arial" panose="020B0604020202020204" pitchFamily="34" charset="0"/>
                        </a:rPr>
                        <a:t>infusions</a:t>
                      </a:r>
                      <a:r>
                        <a:rPr lang="de-DE" sz="1500" b="0" baseline="0" dirty="0">
                          <a:effectLst/>
                          <a:latin typeface="Arial" panose="020B0604020202020204" pitchFamily="34" charset="0"/>
                          <a:ea typeface="+mn-ea"/>
                          <a:cs typeface="Arial" panose="020B0604020202020204" pitchFamily="34" charset="0"/>
                        </a:rPr>
                        <a:t> </a:t>
                      </a:r>
                      <a:r>
                        <a:rPr lang="de-DE" sz="1500" dirty="0" err="1">
                          <a:effectLst/>
                          <a:latin typeface="Arial" panose="020B0604020202020204" pitchFamily="34" charset="0"/>
                          <a:cs typeface="Arial" panose="020B0604020202020204" pitchFamily="34" charset="0"/>
                        </a:rPr>
                        <a:t>received</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during</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the</a:t>
                      </a:r>
                      <a:r>
                        <a:rPr lang="de-DE" sz="1500" baseline="0" dirty="0">
                          <a:effectLst/>
                          <a:latin typeface="Arial" panose="020B0604020202020204" pitchFamily="34" charset="0"/>
                          <a:cs typeface="Arial" panose="020B0604020202020204" pitchFamily="34" charset="0"/>
                        </a:rPr>
                        <a:t> </a:t>
                      </a:r>
                      <a:r>
                        <a:rPr lang="de-DE" sz="1500" baseline="0" dirty="0" err="1">
                          <a:effectLst/>
                          <a:latin typeface="Arial" panose="020B0604020202020204" pitchFamily="34" charset="0"/>
                          <a:cs typeface="Arial" panose="020B0604020202020204" pitchFamily="34" charset="0"/>
                        </a:rPr>
                        <a:t>first</a:t>
                      </a:r>
                      <a:r>
                        <a:rPr lang="de-DE" sz="1500" baseline="0" dirty="0">
                          <a:effectLst/>
                          <a:latin typeface="Arial" panose="020B0604020202020204" pitchFamily="34" charset="0"/>
                          <a:cs typeface="Arial" panose="020B0604020202020204" pitchFamily="34" charset="0"/>
                        </a:rPr>
                        <a:t> 12 </a:t>
                      </a:r>
                      <a:r>
                        <a:rPr lang="de-DE" sz="1500" baseline="0" dirty="0" err="1">
                          <a:effectLst/>
                          <a:latin typeface="Arial" panose="020B0604020202020204" pitchFamily="34" charset="0"/>
                          <a:cs typeface="Arial" panose="020B0604020202020204" pitchFamily="34" charset="0"/>
                        </a:rPr>
                        <a:t>weeks</a:t>
                      </a:r>
                      <a:r>
                        <a:rPr lang="de-DE" sz="1500" baseline="0" dirty="0">
                          <a:effectLst/>
                          <a:latin typeface="Arial" panose="020B0604020202020204" pitchFamily="34" charset="0"/>
                          <a:cs typeface="Arial" panose="020B0604020202020204" pitchFamily="34" charset="0"/>
                        </a:rPr>
                        <a:t> </a:t>
                      </a:r>
                    </a:p>
                    <a:p>
                      <a:pPr marL="357188" marR="0" indent="0" algn="l" defTabSz="457200" rtl="0" eaLnBrk="1" fontAlgn="auto" latinLnBrk="0" hangingPunct="1">
                        <a:lnSpc>
                          <a:spcPct val="115000"/>
                        </a:lnSpc>
                        <a:spcBef>
                          <a:spcPts val="0"/>
                        </a:spcBef>
                        <a:spcAft>
                          <a:spcPts val="0"/>
                        </a:spcAft>
                        <a:buClrTx/>
                        <a:buSzTx/>
                        <a:buFontTx/>
                        <a:buNone/>
                        <a:tabLst/>
                        <a:defRPr/>
                      </a:pPr>
                      <a:r>
                        <a:rPr lang="de-DE" sz="1500" baseline="0" dirty="0">
                          <a:effectLst/>
                          <a:latin typeface="Arial" panose="020B0604020202020204" pitchFamily="34" charset="0"/>
                          <a:cs typeface="Arial" panose="020B0604020202020204" pitchFamily="34" charset="0"/>
                        </a:rPr>
                        <a:t>[median, IQR]</a:t>
                      </a:r>
                      <a:endParaRPr lang="de-DE" sz="15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2 (2-3)</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b="0" dirty="0">
                          <a:effectLst/>
                          <a:latin typeface="Arial" panose="020B0604020202020204" pitchFamily="34" charset="0"/>
                          <a:ea typeface="+mn-ea"/>
                          <a:cs typeface="Arial" panose="020B0604020202020204" pitchFamily="34" charset="0"/>
                        </a:rPr>
                        <a:t>**</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b="1" dirty="0">
                          <a:effectLst/>
                          <a:latin typeface="Arial" panose="020B0604020202020204" pitchFamily="34" charset="0"/>
                          <a:ea typeface="Times New Roman"/>
                          <a:cs typeface="Arial" panose="020B0604020202020204" pitchFamily="34" charset="0"/>
                        </a:rPr>
                        <a:t>**</a:t>
                      </a: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10005"/>
                  </a:ext>
                </a:extLst>
              </a:tr>
              <a:tr h="392067">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de-DE" sz="1500" dirty="0" err="1">
                          <a:effectLst/>
                          <a:latin typeface="Arial" panose="020B0604020202020204" pitchFamily="34" charset="0"/>
                          <a:cs typeface="Arial" panose="020B0604020202020204" pitchFamily="34" charset="0"/>
                        </a:rPr>
                        <a:t>Premature</a:t>
                      </a:r>
                      <a:r>
                        <a:rPr lang="de-DE" sz="1500" dirty="0">
                          <a:effectLst/>
                          <a:latin typeface="Arial" panose="020B0604020202020204" pitchFamily="34" charset="0"/>
                          <a:cs typeface="Arial" panose="020B0604020202020204" pitchFamily="34" charset="0"/>
                        </a:rPr>
                        <a:t> </a:t>
                      </a:r>
                      <a:r>
                        <a:rPr lang="de-DE" sz="1500" dirty="0" err="1">
                          <a:effectLst/>
                          <a:latin typeface="Arial" panose="020B0604020202020204" pitchFamily="34" charset="0"/>
                          <a:cs typeface="Arial" panose="020B0604020202020204" pitchFamily="34" charset="0"/>
                        </a:rPr>
                        <a:t>termination</a:t>
                      </a:r>
                      <a:r>
                        <a:rPr lang="de-DE" sz="1500" dirty="0">
                          <a:effectLst/>
                          <a:latin typeface="Arial" panose="020B0604020202020204" pitchFamily="34" charset="0"/>
                          <a:cs typeface="Arial" panose="020B0604020202020204" pitchFamily="34" charset="0"/>
                        </a:rPr>
                        <a:t> </a:t>
                      </a:r>
                      <a:r>
                        <a:rPr lang="de-DE" sz="1500" dirty="0" err="1">
                          <a:effectLst/>
                          <a:latin typeface="Arial" panose="020B0604020202020204" pitchFamily="34" charset="0"/>
                          <a:cs typeface="Arial" panose="020B0604020202020204" pitchFamily="34" charset="0"/>
                        </a:rPr>
                        <a:t>of</a:t>
                      </a:r>
                      <a:r>
                        <a:rPr lang="de-DE" sz="1500" dirty="0">
                          <a:effectLst/>
                          <a:latin typeface="Arial" panose="020B0604020202020204" pitchFamily="34" charset="0"/>
                          <a:cs typeface="Arial" panose="020B0604020202020204" pitchFamily="34" charset="0"/>
                        </a:rPr>
                        <a:t> </a:t>
                      </a:r>
                      <a:r>
                        <a:rPr lang="de-DE" sz="1500" dirty="0" err="1">
                          <a:effectLst/>
                          <a:latin typeface="Arial" panose="020B0604020202020204" pitchFamily="34" charset="0"/>
                          <a:cs typeface="Arial" panose="020B0604020202020204" pitchFamily="34" charset="0"/>
                        </a:rPr>
                        <a:t>therapy</a:t>
                      </a:r>
                      <a:r>
                        <a:rPr lang="de-DE" sz="1500" dirty="0">
                          <a:effectLst/>
                          <a:latin typeface="Arial" panose="020B0604020202020204" pitchFamily="34" charset="0"/>
                          <a:cs typeface="Arial" panose="020B0604020202020204" pitchFamily="34" charset="0"/>
                        </a:rPr>
                        <a:t> [n, %]</a:t>
                      </a:r>
                      <a:endParaRPr lang="de-DE" sz="15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44 (78.6)</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35 (59.3)</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41</a:t>
                      </a:r>
                      <a:r>
                        <a:rPr lang="de-DE" sz="1500" baseline="0" dirty="0">
                          <a:effectLst/>
                          <a:latin typeface="Arial" panose="020B0604020202020204" pitchFamily="34" charset="0"/>
                          <a:cs typeface="Arial" panose="020B0604020202020204" pitchFamily="34" charset="0"/>
                        </a:rPr>
                        <a:t> (78.8</a:t>
                      </a:r>
                      <a:r>
                        <a:rPr lang="de-DE" sz="1500" dirty="0">
                          <a:effectLst/>
                          <a:latin typeface="Arial" panose="020B0604020202020204" pitchFamily="34" charset="0"/>
                          <a:cs typeface="Arial" panose="020B0604020202020204" pitchFamily="34" charset="0"/>
                        </a:rPr>
                        <a:t>)</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92067">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de-DE" sz="1500" b="0" u="none" baseline="0" dirty="0">
                          <a:effectLst/>
                          <a:latin typeface="Arial" panose="020B0604020202020204" pitchFamily="34" charset="0"/>
                          <a:ea typeface="+mn-ea"/>
                          <a:cs typeface="Arial" panose="020B0604020202020204" pitchFamily="34" charset="0"/>
                        </a:rPr>
                        <a:t>       After two doses</a:t>
                      </a:r>
                      <a:endParaRPr lang="de-DE" sz="15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16 (28.6)</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baseline="0" dirty="0">
                          <a:effectLst/>
                          <a:latin typeface="Arial" panose="020B0604020202020204" pitchFamily="34" charset="0"/>
                          <a:cs typeface="Arial" panose="020B0604020202020204" pitchFamily="34" charset="0"/>
                        </a:rPr>
                        <a:t>1 </a:t>
                      </a:r>
                      <a:r>
                        <a:rPr lang="de-DE" sz="1500" dirty="0">
                          <a:effectLst/>
                          <a:latin typeface="Arial" panose="020B0604020202020204" pitchFamily="34" charset="0"/>
                          <a:cs typeface="Arial" panose="020B0604020202020204" pitchFamily="34" charset="0"/>
                        </a:rPr>
                        <a:t>(1.7)</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1 (1.9)</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92067">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de-DE" sz="1500" dirty="0">
                          <a:effectLst/>
                          <a:latin typeface="Arial" panose="020B0604020202020204" pitchFamily="34" charset="0"/>
                          <a:cs typeface="Arial" panose="020B0604020202020204" pitchFamily="34" charset="0"/>
                        </a:rPr>
                        <a:t>       After one dose</a:t>
                      </a:r>
                      <a:endParaRPr lang="de-DE" sz="1500" b="1" strike="sngStrike"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12 (21.4)</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baseline="0" dirty="0">
                          <a:effectLst/>
                          <a:latin typeface="Arial" panose="020B0604020202020204" pitchFamily="34" charset="0"/>
                          <a:cs typeface="Arial" panose="020B0604020202020204" pitchFamily="34" charset="0"/>
                        </a:rPr>
                        <a:t>1 </a:t>
                      </a:r>
                      <a:r>
                        <a:rPr lang="de-DE" sz="1500" dirty="0">
                          <a:effectLst/>
                          <a:latin typeface="Arial" panose="020B0604020202020204" pitchFamily="34" charset="0"/>
                          <a:cs typeface="Arial" panose="020B0604020202020204" pitchFamily="34" charset="0"/>
                        </a:rPr>
                        <a:t>(1.7)</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tc>
                  <a:txBody>
                    <a:bodyPr/>
                    <a:lstStyle/>
                    <a:p>
                      <a:pPr algn="ctr">
                        <a:lnSpc>
                          <a:spcPct val="115000"/>
                        </a:lnSpc>
                        <a:spcBef>
                          <a:spcPts val="0"/>
                        </a:spcBef>
                        <a:spcAft>
                          <a:spcPts val="0"/>
                        </a:spcAft>
                      </a:pPr>
                      <a:r>
                        <a:rPr lang="de-DE" sz="1500" dirty="0">
                          <a:effectLst/>
                          <a:latin typeface="Arial" panose="020B0604020202020204" pitchFamily="34" charset="0"/>
                          <a:cs typeface="Arial" panose="020B0604020202020204" pitchFamily="34" charset="0"/>
                        </a:rPr>
                        <a:t>1 (1.9)</a:t>
                      </a:r>
                      <a:endParaRPr lang="de-DE" sz="1500" b="1" dirty="0">
                        <a:effectLst/>
                        <a:latin typeface="Arial" panose="020B0604020202020204" pitchFamily="34" charset="0"/>
                        <a:ea typeface="Times New Roman"/>
                        <a:cs typeface="Arial" panose="020B0604020202020204" pitchFamily="34" charset="0"/>
                      </a:endParaRPr>
                    </a:p>
                  </a:txBody>
                  <a:tcPr marL="55065" marR="55065"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5A4"/>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 name="TextBox 462"/>
          <p:cNvSpPr txBox="1"/>
          <p:nvPr/>
        </p:nvSpPr>
        <p:spPr>
          <a:xfrm>
            <a:off x="7927862" y="5201139"/>
            <a:ext cx="3425938" cy="584968"/>
          </a:xfrm>
          <a:prstGeom prst="rect">
            <a:avLst/>
          </a:prstGeom>
          <a:noFill/>
        </p:spPr>
        <p:txBody>
          <a:bodyPr wrap="none" rtlCol="0">
            <a:spAutoFit/>
          </a:bodyPr>
          <a:lstStyle/>
          <a:p>
            <a:pPr defTabSz="1219170">
              <a:buClr>
                <a:srgbClr val="000000"/>
              </a:buClr>
              <a:defRPr/>
            </a:pPr>
            <a:r>
              <a:rPr lang="en-GB" sz="1067" kern="0" baseline="30000" dirty="0">
                <a:solidFill>
                  <a:srgbClr val="000000"/>
                </a:solidFill>
                <a:latin typeface="Arial" panose="020B0604020202020204" pitchFamily="34" charset="0"/>
                <a:cs typeface="Arial" panose="020B0604020202020204" pitchFamily="34" charset="0"/>
                <a:sym typeface="Arial"/>
              </a:rPr>
              <a:t> 1</a:t>
            </a:r>
            <a:r>
              <a:rPr lang="en-GB" sz="1067" kern="0" dirty="0">
                <a:solidFill>
                  <a:srgbClr val="000000"/>
                </a:solidFill>
                <a:latin typeface="Arial" panose="020B0604020202020204" pitchFamily="34" charset="0"/>
                <a:cs typeface="Arial" panose="020B0604020202020204" pitchFamily="34" charset="0"/>
                <a:sym typeface="Arial"/>
              </a:rPr>
              <a:t>Including matching placebos in the respective arm</a:t>
            </a:r>
          </a:p>
          <a:p>
            <a:pPr defTabSz="1219170">
              <a:buClr>
                <a:srgbClr val="000000"/>
              </a:buClr>
              <a:defRPr/>
            </a:pPr>
            <a:r>
              <a:rPr lang="en-GB" sz="1067" kern="0" baseline="30000" dirty="0">
                <a:solidFill>
                  <a:srgbClr val="000000"/>
                </a:solidFill>
                <a:latin typeface="Arial" panose="020B0604020202020204" pitchFamily="34" charset="0"/>
                <a:cs typeface="Arial" panose="020B0604020202020204" pitchFamily="34" charset="0"/>
                <a:sym typeface="Arial"/>
              </a:rPr>
              <a:t>**</a:t>
            </a:r>
            <a:r>
              <a:rPr lang="en-GB" sz="1067" kern="0" dirty="0">
                <a:solidFill>
                  <a:srgbClr val="000000"/>
                </a:solidFill>
                <a:latin typeface="Arial" panose="020B0604020202020204" pitchFamily="34" charset="0"/>
                <a:cs typeface="Arial" panose="020B0604020202020204" pitchFamily="34" charset="0"/>
                <a:sym typeface="Arial"/>
              </a:rPr>
              <a:t>This kind of infusion was not administered based on </a:t>
            </a:r>
          </a:p>
          <a:p>
            <a:pPr defTabSz="1219170">
              <a:buClr>
                <a:srgbClr val="000000"/>
              </a:buClr>
              <a:defRPr/>
            </a:pPr>
            <a:r>
              <a:rPr lang="en-GB" sz="1067" kern="0" dirty="0">
                <a:solidFill>
                  <a:srgbClr val="000000"/>
                </a:solidFill>
                <a:latin typeface="Arial" panose="020B0604020202020204" pitchFamily="34" charset="0"/>
                <a:cs typeface="Arial" panose="020B0604020202020204" pitchFamily="34" charset="0"/>
                <a:sym typeface="Arial"/>
              </a:rPr>
              <a:t>   the study protocol</a:t>
            </a:r>
          </a:p>
        </p:txBody>
      </p:sp>
      <p:sp>
        <p:nvSpPr>
          <p:cNvPr id="9" name="Rechteck 8"/>
          <p:cNvSpPr/>
          <p:nvPr/>
        </p:nvSpPr>
        <p:spPr>
          <a:xfrm>
            <a:off x="895176" y="3866343"/>
            <a:ext cx="10401648" cy="1200329"/>
          </a:xfrm>
          <a:prstGeom prst="rect">
            <a:avLst/>
          </a:prstGeom>
          <a:ln w="57150">
            <a:solidFill>
              <a:srgbClr val="E60000"/>
            </a:solidFill>
          </a:ln>
        </p:spPr>
        <p:txBody>
          <a:bodyPr wrap="square" rtlCol="0" anchor="ctr">
            <a:spAutoFit/>
          </a:bodyPr>
          <a:lstStyle/>
          <a:p>
            <a:pPr algn="ctr"/>
            <a:endParaRPr lang="de-DE" sz="7200" dirty="0"/>
          </a:p>
        </p:txBody>
      </p:sp>
      <p:sp>
        <p:nvSpPr>
          <p:cNvPr id="11" name="Subtitle 1">
            <a:extLst>
              <a:ext uri="{FF2B5EF4-FFF2-40B4-BE49-F238E27FC236}">
                <a16:creationId xmlns:a16="http://schemas.microsoft.com/office/drawing/2014/main" id="{F583228C-2FDC-61B3-1AA7-95295CD14143}"/>
              </a:ext>
            </a:extLst>
          </p:cNvPr>
          <p:cNvSpPr txBox="1">
            <a:spLocks/>
          </p:cNvSpPr>
          <p:nvPr/>
        </p:nvSpPr>
        <p:spPr>
          <a:xfrm>
            <a:off x="685931" y="764369"/>
            <a:ext cx="6375881" cy="6000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Therapy Details</a:t>
            </a:r>
          </a:p>
        </p:txBody>
      </p:sp>
      <p:sp>
        <p:nvSpPr>
          <p:cNvPr id="12" name="Title 2">
            <a:extLst>
              <a:ext uri="{FF2B5EF4-FFF2-40B4-BE49-F238E27FC236}">
                <a16:creationId xmlns:a16="http://schemas.microsoft.com/office/drawing/2014/main" id="{793632DE-3740-A175-0983-C2C860F81833}"/>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
        <p:nvSpPr>
          <p:cNvPr id="13" name="Textfeld 9">
            <a:extLst>
              <a:ext uri="{FF2B5EF4-FFF2-40B4-BE49-F238E27FC236}">
                <a16:creationId xmlns:a16="http://schemas.microsoft.com/office/drawing/2014/main" id="{A7780FAF-6AFB-3160-3CE8-82A2989ADB9B}"/>
              </a:ext>
            </a:extLst>
          </p:cNvPr>
          <p:cNvSpPr txBox="1"/>
          <p:nvPr/>
        </p:nvSpPr>
        <p:spPr>
          <a:xfrm>
            <a:off x="9446194" y="799103"/>
            <a:ext cx="2855981" cy="379463"/>
          </a:xfrm>
          <a:prstGeom prst="rect">
            <a:avLst/>
          </a:prstGeom>
          <a:noFill/>
          <a:ln w="12700">
            <a:noFill/>
          </a:ln>
        </p:spPr>
        <p:txBody>
          <a:bodyPr wrap="square" rtlCol="0" anchor="ctr">
            <a:spAutoFit/>
          </a:bodyPr>
          <a:lstStyle/>
          <a:p>
            <a:r>
              <a:rPr lang="de-DE" sz="933" b="1" dirty="0">
                <a:latin typeface="Arial" panose="020B0604020202020204" pitchFamily="34" charset="0"/>
                <a:cs typeface="Arial" panose="020B0604020202020204" pitchFamily="34" charset="0"/>
              </a:rPr>
              <a:t>Data </a:t>
            </a:r>
            <a:r>
              <a:rPr lang="de-DE" sz="933" b="1" dirty="0" err="1">
                <a:latin typeface="Arial" panose="020B0604020202020204" pitchFamily="34" charset="0"/>
                <a:cs typeface="Arial" panose="020B0604020202020204" pitchFamily="34" charset="0"/>
              </a:rPr>
              <a:t>cut</a:t>
            </a:r>
            <a:r>
              <a:rPr lang="de-DE" sz="933" b="1" dirty="0">
                <a:latin typeface="Arial" panose="020B0604020202020204" pitchFamily="34" charset="0"/>
                <a:cs typeface="Arial" panose="020B0604020202020204" pitchFamily="34" charset="0"/>
              </a:rPr>
              <a:t>-off </a:t>
            </a:r>
            <a:r>
              <a:rPr lang="de-DE" sz="933" b="1" dirty="0" err="1">
                <a:latin typeface="Arial" panose="020B0604020202020204" pitchFamily="34" charset="0"/>
                <a:cs typeface="Arial" panose="020B0604020202020204" pitchFamily="34" charset="0"/>
              </a:rPr>
              <a:t>date</a:t>
            </a:r>
            <a:r>
              <a:rPr lang="de-DE" sz="933" b="1" dirty="0">
                <a:latin typeface="Arial" panose="020B0604020202020204" pitchFamily="34" charset="0"/>
                <a:cs typeface="Arial" panose="020B0604020202020204" pitchFamily="34" charset="0"/>
              </a:rPr>
              <a:t> Sep 23, 2021</a:t>
            </a:r>
          </a:p>
          <a:p>
            <a:r>
              <a:rPr lang="de-DE" sz="933" b="1" dirty="0">
                <a:latin typeface="Arial" panose="020B0604020202020204" pitchFamily="34" charset="0"/>
                <a:cs typeface="Arial" panose="020B0604020202020204" pitchFamily="34" charset="0"/>
              </a:rPr>
              <a:t>Median follow-</a:t>
            </a:r>
            <a:r>
              <a:rPr lang="de-DE" sz="933" b="1" dirty="0" err="1">
                <a:latin typeface="Arial" panose="020B0604020202020204" pitchFamily="34" charset="0"/>
                <a:cs typeface="Arial" panose="020B0604020202020204" pitchFamily="34" charset="0"/>
              </a:rPr>
              <a:t>up</a:t>
            </a:r>
            <a:r>
              <a:rPr lang="de-DE" sz="933" b="1" dirty="0">
                <a:latin typeface="Arial" panose="020B0604020202020204" pitchFamily="34" charset="0"/>
                <a:cs typeface="Arial" panose="020B0604020202020204" pitchFamily="34" charset="0"/>
              </a:rPr>
              <a:t> time: 49.2 </a:t>
            </a:r>
            <a:r>
              <a:rPr lang="de-DE" sz="933" b="1" dirty="0" err="1">
                <a:latin typeface="Arial" panose="020B0604020202020204" pitchFamily="34" charset="0"/>
                <a:cs typeface="Arial" panose="020B0604020202020204" pitchFamily="34" charset="0"/>
              </a:rPr>
              <a:t>months</a:t>
            </a:r>
            <a:r>
              <a:rPr lang="de-DE" sz="933"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4843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991"/>
          <p:cNvGraphicFramePr>
            <a:graphicFrameLocks noGrp="1"/>
          </p:cNvGraphicFramePr>
          <p:nvPr>
            <p:extLst>
              <p:ext uri="{D42A27DB-BD31-4B8C-83A1-F6EECF244321}">
                <p14:modId xmlns:p14="http://schemas.microsoft.com/office/powerpoint/2010/main" val="3599107950"/>
              </p:ext>
            </p:extLst>
          </p:nvPr>
        </p:nvGraphicFramePr>
        <p:xfrm>
          <a:off x="3153517" y="1335392"/>
          <a:ext cx="5882641" cy="1218680"/>
        </p:xfrm>
        <a:graphic>
          <a:graphicData uri="http://schemas.openxmlformats.org/drawingml/2006/table">
            <a:tbl>
              <a:tblPr firstRow="1">
                <a:tableStyleId>{B301B821-A1FF-4177-AEE7-76D212191A09}</a:tableStyleId>
              </a:tblPr>
              <a:tblGrid>
                <a:gridCol w="2075021">
                  <a:extLst>
                    <a:ext uri="{9D8B030D-6E8A-4147-A177-3AD203B41FA5}">
                      <a16:colId xmlns:a16="http://schemas.microsoft.com/office/drawing/2014/main" val="20000"/>
                    </a:ext>
                  </a:extLst>
                </a:gridCol>
                <a:gridCol w="1308259">
                  <a:extLst>
                    <a:ext uri="{9D8B030D-6E8A-4147-A177-3AD203B41FA5}">
                      <a16:colId xmlns:a16="http://schemas.microsoft.com/office/drawing/2014/main" val="3600066405"/>
                    </a:ext>
                  </a:extLst>
                </a:gridCol>
                <a:gridCol w="1227908">
                  <a:extLst>
                    <a:ext uri="{9D8B030D-6E8A-4147-A177-3AD203B41FA5}">
                      <a16:colId xmlns:a16="http://schemas.microsoft.com/office/drawing/2014/main" val="20001"/>
                    </a:ext>
                  </a:extLst>
                </a:gridCol>
                <a:gridCol w="1271453">
                  <a:extLst>
                    <a:ext uri="{9D8B030D-6E8A-4147-A177-3AD203B41FA5}">
                      <a16:colId xmlns:a16="http://schemas.microsoft.com/office/drawing/2014/main" val="20003"/>
                    </a:ext>
                  </a:extLst>
                </a:gridCol>
              </a:tblGrid>
              <a:tr h="304280">
                <a:tc>
                  <a:txBody>
                    <a:bodyPr/>
                    <a:lstStyle/>
                    <a:p>
                      <a:pPr algn="ctr">
                        <a:lnSpc>
                          <a:spcPct val="85000"/>
                        </a:lnSpc>
                      </a:pPr>
                      <a:endParaRPr lang="en-GB" sz="1200" b="1" dirty="0">
                        <a:solidFill>
                          <a:srgbClr val="FF0000"/>
                        </a:solidFill>
                        <a:latin typeface="Arial" panose="020B0604020202020204" pitchFamily="34" charset="0"/>
                        <a:cs typeface="Arial" panose="020B0604020202020204" pitchFamily="34" charset="0"/>
                      </a:endParaRPr>
                    </a:p>
                  </a:txBody>
                  <a:tcPr marL="60960" marR="60960" marT="60960" marB="6096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000" dirty="0">
                          <a:solidFill>
                            <a:schemeClr val="bg1"/>
                          </a:solidFill>
                          <a:latin typeface="Arial" panose="020B0604020202020204" pitchFamily="34" charset="0"/>
                          <a:cs typeface="Arial" panose="020B0604020202020204" pitchFamily="34" charset="0"/>
                        </a:rPr>
                        <a:t>NIVO+IPI (n = 56)</a:t>
                      </a:r>
                      <a:endParaRPr lang="en-GB" sz="1000" b="1" dirty="0">
                        <a:solidFill>
                          <a:schemeClr val="bg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a:lnSpc>
                          <a:spcPct val="90000"/>
                        </a:lnSpc>
                        <a:spcBef>
                          <a:spcPts val="0"/>
                        </a:spcBef>
                        <a:spcAft>
                          <a:spcPts val="200"/>
                        </a:spcAft>
                        <a:tabLst/>
                      </a:pPr>
                      <a:r>
                        <a:rPr lang="en-GB" sz="1000" dirty="0">
                          <a:solidFill>
                            <a:schemeClr val="bg1"/>
                          </a:solidFill>
                          <a:latin typeface="Arial" panose="020B0604020202020204" pitchFamily="34" charset="0"/>
                          <a:cs typeface="Arial" panose="020B0604020202020204" pitchFamily="34" charset="0"/>
                        </a:rPr>
                        <a:t>NIVO</a:t>
                      </a:r>
                      <a:r>
                        <a:rPr lang="en-GB" sz="1000" baseline="0" dirty="0">
                          <a:solidFill>
                            <a:schemeClr val="bg1"/>
                          </a:solidFill>
                          <a:latin typeface="Arial" panose="020B0604020202020204" pitchFamily="34" charset="0"/>
                          <a:cs typeface="Arial" panose="020B0604020202020204" pitchFamily="34" charset="0"/>
                        </a:rPr>
                        <a:t> </a:t>
                      </a:r>
                      <a:r>
                        <a:rPr lang="en-GB" sz="1000" dirty="0">
                          <a:solidFill>
                            <a:schemeClr val="bg1"/>
                          </a:solidFill>
                          <a:latin typeface="Arial" panose="020B0604020202020204" pitchFamily="34" charset="0"/>
                          <a:cs typeface="Arial" panose="020B0604020202020204" pitchFamily="34" charset="0"/>
                        </a:rPr>
                        <a:t>(n = 59)</a:t>
                      </a:r>
                      <a:endParaRPr lang="en-GB" sz="1000" b="1" dirty="0">
                        <a:solidFill>
                          <a:schemeClr val="bg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a:txBody>
                    <a:bodyPr/>
                    <a:lstStyle/>
                    <a:p>
                      <a:pPr marL="0" indent="0" algn="ctr">
                        <a:lnSpc>
                          <a:spcPct val="90000"/>
                        </a:lnSpc>
                        <a:spcBef>
                          <a:spcPts val="0"/>
                        </a:spcBef>
                        <a:spcAft>
                          <a:spcPts val="200"/>
                        </a:spcAft>
                        <a:tabLst/>
                      </a:pPr>
                      <a:r>
                        <a:rPr lang="en-GB" sz="1000" dirty="0">
                          <a:solidFill>
                            <a:schemeClr val="bg1"/>
                          </a:solidFill>
                          <a:latin typeface="Arial" panose="020B0604020202020204" pitchFamily="34" charset="0"/>
                          <a:cs typeface="Arial" panose="020B0604020202020204" pitchFamily="34" charset="0"/>
                        </a:rPr>
                        <a:t>Placebo (n = 52)</a:t>
                      </a:r>
                      <a:endParaRPr lang="en-GB" sz="1000" b="1" dirty="0">
                        <a:solidFill>
                          <a:schemeClr val="bg1"/>
                        </a:solidFill>
                        <a:latin typeface="Arial" panose="020B0604020202020204" pitchFamily="34" charset="0"/>
                        <a:ea typeface="MS Mincho"/>
                        <a:cs typeface="Arial" panose="020B0604020202020204" pitchFamily="34" charset="0"/>
                      </a:endParaRPr>
                    </a:p>
                  </a:txBody>
                  <a:tcPr marL="121920" marR="121920" anchor="b">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solidFill>
                      <a:srgbClr val="0065A4"/>
                    </a:solidFill>
                  </a:tcPr>
                </a:tc>
                <a:extLst>
                  <a:ext uri="{0D108BD9-81ED-4DB2-BD59-A6C34878D82A}">
                    <a16:rowId xmlns:a16="http://schemas.microsoft.com/office/drawing/2014/main" val="10000"/>
                  </a:ext>
                </a:extLst>
              </a:tr>
              <a:tr h="304800">
                <a:tc>
                  <a:txBody>
                    <a:bodyPr/>
                    <a:lstStyle/>
                    <a:p>
                      <a:pPr marL="0" indent="0">
                        <a:lnSpc>
                          <a:spcPct val="90000"/>
                        </a:lnSpc>
                        <a:spcBef>
                          <a:spcPts val="0"/>
                        </a:spcBef>
                        <a:spcAft>
                          <a:spcPts val="200"/>
                        </a:spcAft>
                        <a:tabLst/>
                      </a:pPr>
                      <a:r>
                        <a:rPr lang="en-GB" sz="1100" b="1" dirty="0">
                          <a:latin typeface="Arial" panose="020B0604020202020204" pitchFamily="34" charset="0"/>
                          <a:cs typeface="Arial" panose="020B0604020202020204" pitchFamily="34" charset="0"/>
                        </a:rPr>
                        <a:t>Median RFS,</a:t>
                      </a:r>
                      <a:r>
                        <a:rPr lang="en-GB" sz="1100" b="1" baseline="0" dirty="0">
                          <a:latin typeface="Arial" panose="020B0604020202020204" pitchFamily="34" charset="0"/>
                          <a:cs typeface="Arial" panose="020B0604020202020204" pitchFamily="34" charset="0"/>
                        </a:rPr>
                        <a:t> </a:t>
                      </a:r>
                      <a:r>
                        <a:rPr lang="en-GB" sz="1100" b="1" baseline="0" dirty="0" err="1">
                          <a:latin typeface="Arial" panose="020B0604020202020204" pitchFamily="34" charset="0"/>
                          <a:cs typeface="Arial" panose="020B0604020202020204" pitchFamily="34" charset="0"/>
                        </a:rPr>
                        <a:t>mo</a:t>
                      </a:r>
                      <a:r>
                        <a:rPr lang="en-GB" sz="1100" b="1" baseline="0" dirty="0">
                          <a:latin typeface="Arial" panose="020B0604020202020204" pitchFamily="34" charset="0"/>
                          <a:cs typeface="Arial" panose="020B0604020202020204" pitchFamily="34" charset="0"/>
                        </a:rPr>
                        <a:t> (95% CI)</a:t>
                      </a:r>
                      <a:endParaRPr lang="en-GB" sz="1100" b="1" dirty="0">
                        <a:solidFill>
                          <a:schemeClr val="tx1"/>
                        </a:solidFill>
                        <a:latin typeface="Arial" panose="020B0604020202020204" pitchFamily="34" charset="0"/>
                        <a:ea typeface="MS Mincho"/>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335"/>
                        </a:spcBef>
                        <a:spcAft>
                          <a:spcPts val="335"/>
                        </a:spcAft>
                      </a:pPr>
                      <a:r>
                        <a:rPr lang="de-DE" sz="1100" b="1" dirty="0">
                          <a:effectLst/>
                          <a:latin typeface="Arial" panose="020B0604020202020204" pitchFamily="34" charset="0"/>
                          <a:cs typeface="Arial" panose="020B0604020202020204" pitchFamily="34" charset="0"/>
                        </a:rPr>
                        <a:t>NR</a:t>
                      </a:r>
                      <a:r>
                        <a:rPr lang="en-GB" sz="1100" b="1" baseline="30000" dirty="0">
                          <a:latin typeface="Arial" panose="020B0604020202020204" pitchFamily="34" charset="0"/>
                          <a:cs typeface="Arial" panose="020B0604020202020204" pitchFamily="34" charset="0"/>
                        </a:rPr>
                        <a:t>1 </a:t>
                      </a:r>
                      <a:r>
                        <a:rPr lang="de-DE" sz="1100" b="1" dirty="0">
                          <a:effectLst/>
                          <a:latin typeface="Arial" panose="020B0604020202020204" pitchFamily="34" charset="0"/>
                          <a:cs typeface="Arial" panose="020B0604020202020204" pitchFamily="34" charset="0"/>
                        </a:rPr>
                        <a:t>(25.0, NR)</a:t>
                      </a:r>
                      <a:endParaRPr lang="de-DE" sz="11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1100" b="1" dirty="0">
                          <a:effectLst/>
                          <a:latin typeface="Arial" panose="020B0604020202020204" pitchFamily="34" charset="0"/>
                          <a:cs typeface="Arial" panose="020B0604020202020204" pitchFamily="34" charset="0"/>
                        </a:rPr>
                        <a:t>12.3 (5.3, 23.9)</a:t>
                      </a:r>
                      <a:endParaRPr lang="de-DE" sz="11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1100" b="1" dirty="0">
                          <a:effectLst/>
                          <a:latin typeface="Arial" panose="020B0604020202020204" pitchFamily="34" charset="0"/>
                          <a:cs typeface="Arial" panose="020B0604020202020204" pitchFamily="34" charset="0"/>
                        </a:rPr>
                        <a:t>6.3  (3.3, 9.6)</a:t>
                      </a:r>
                      <a:endParaRPr lang="de-DE" sz="11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4800">
                <a:tc>
                  <a:txBody>
                    <a:bodyPr/>
                    <a:lstStyle/>
                    <a:p>
                      <a:pPr>
                        <a:lnSpc>
                          <a:spcPct val="115000"/>
                        </a:lnSpc>
                        <a:spcBef>
                          <a:spcPts val="335"/>
                        </a:spcBef>
                        <a:spcAft>
                          <a:spcPts val="335"/>
                        </a:spcAft>
                      </a:pPr>
                      <a:r>
                        <a:rPr lang="de-DE" sz="1100" b="1" dirty="0">
                          <a:effectLst/>
                          <a:latin typeface="Arial" panose="020B0604020202020204" pitchFamily="34" charset="0"/>
                          <a:cs typeface="Arial" panose="020B0604020202020204" pitchFamily="34" charset="0"/>
                        </a:rPr>
                        <a:t>HR (97.5% CI) </a:t>
                      </a:r>
                      <a:r>
                        <a:rPr lang="de-DE" sz="1100" b="1" dirty="0" err="1">
                          <a:effectLst/>
                          <a:latin typeface="Arial" panose="020B0604020202020204" pitchFamily="34" charset="0"/>
                          <a:cs typeface="Arial" panose="020B0604020202020204" pitchFamily="34" charset="0"/>
                        </a:rPr>
                        <a:t>vs</a:t>
                      </a:r>
                      <a:r>
                        <a:rPr lang="de-DE" sz="1100" b="1" dirty="0">
                          <a:effectLst/>
                          <a:latin typeface="Arial" panose="020B0604020202020204" pitchFamily="34" charset="0"/>
                          <a:cs typeface="Arial" panose="020B0604020202020204" pitchFamily="34" charset="0"/>
                        </a:rPr>
                        <a:t> </a:t>
                      </a:r>
                      <a:r>
                        <a:rPr lang="de-DE" sz="1100" b="1" dirty="0" err="1">
                          <a:effectLst/>
                          <a:latin typeface="Arial" panose="020B0604020202020204" pitchFamily="34" charset="0"/>
                          <a:cs typeface="Arial" panose="020B0604020202020204" pitchFamily="34" charset="0"/>
                        </a:rPr>
                        <a:t>placebo</a:t>
                      </a:r>
                      <a:endParaRPr lang="de-DE" sz="11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de-DE" sz="1100" b="1" dirty="0">
                          <a:effectLst/>
                          <a:latin typeface="Arial" panose="020B0604020202020204" pitchFamily="34" charset="0"/>
                          <a:cs typeface="Arial" panose="020B0604020202020204" pitchFamily="34" charset="0"/>
                        </a:rPr>
                        <a:t>0.25 (0.13, 0.48)</a:t>
                      </a:r>
                      <a:endParaRPr lang="de-DE" sz="11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1100" b="1" dirty="0">
                          <a:effectLst/>
                          <a:latin typeface="Arial" panose="020B0604020202020204" pitchFamily="34" charset="0"/>
                          <a:cs typeface="Arial" panose="020B0604020202020204" pitchFamily="34" charset="0"/>
                        </a:rPr>
                        <a:t>0.60 (0.36, 1.00)</a:t>
                      </a:r>
                      <a:endParaRPr lang="de-DE" sz="11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Arial" panose="020B0604020202020204" pitchFamily="34" charset="0"/>
                          <a:cs typeface="Arial" panose="020B0604020202020204" pitchFamily="34" charset="0"/>
                        </a:rPr>
                        <a:t>-</a:t>
                      </a:r>
                      <a:endParaRPr lang="en-US" sz="1100" b="1"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4800">
                <a:tc>
                  <a:txBody>
                    <a:bodyPr/>
                    <a:lstStyle/>
                    <a:p>
                      <a:pPr>
                        <a:lnSpc>
                          <a:spcPct val="115000"/>
                        </a:lnSpc>
                        <a:spcBef>
                          <a:spcPts val="335"/>
                        </a:spcBef>
                        <a:spcAft>
                          <a:spcPts val="335"/>
                        </a:spcAft>
                      </a:pPr>
                      <a:r>
                        <a:rPr lang="de-DE" sz="1100" b="1" dirty="0">
                          <a:effectLst/>
                          <a:latin typeface="Arial" panose="020B0604020202020204" pitchFamily="34" charset="0"/>
                          <a:cs typeface="Arial" panose="020B0604020202020204" pitchFamily="34" charset="0"/>
                        </a:rPr>
                        <a:t>HR (97.5% CI) </a:t>
                      </a:r>
                      <a:r>
                        <a:rPr lang="de-DE" sz="1100" b="1" dirty="0" err="1">
                          <a:effectLst/>
                          <a:latin typeface="Arial" panose="020B0604020202020204" pitchFamily="34" charset="0"/>
                          <a:cs typeface="Arial" panose="020B0604020202020204" pitchFamily="34" charset="0"/>
                        </a:rPr>
                        <a:t>vs</a:t>
                      </a:r>
                      <a:r>
                        <a:rPr lang="de-DE" sz="1100" b="1" dirty="0">
                          <a:effectLst/>
                          <a:latin typeface="Arial" panose="020B0604020202020204" pitchFamily="34" charset="0"/>
                          <a:cs typeface="Arial" panose="020B0604020202020204" pitchFamily="34" charset="0"/>
                        </a:rPr>
                        <a:t> NIVO</a:t>
                      </a:r>
                      <a:endParaRPr lang="de-DE" sz="1100" b="1" dirty="0">
                        <a:effectLst/>
                        <a:latin typeface="Arial" panose="020B0604020202020204" pitchFamily="34" charset="0"/>
                        <a:ea typeface="Times New Roman"/>
                        <a:cs typeface="Arial" panose="020B0604020202020204" pitchFamily="34" charset="0"/>
                      </a:endParaRPr>
                    </a:p>
                  </a:txBody>
                  <a:tcPr marL="121920" marR="12192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spcBef>
                          <a:spcPts val="0"/>
                        </a:spcBef>
                        <a:spcAft>
                          <a:spcPts val="0"/>
                        </a:spcAft>
                      </a:pPr>
                      <a:r>
                        <a:rPr lang="de-DE" sz="1100" b="1" dirty="0">
                          <a:effectLst/>
                          <a:latin typeface="Arial" panose="020B0604020202020204" pitchFamily="34" charset="0"/>
                          <a:cs typeface="Arial" panose="020B0604020202020204" pitchFamily="34" charset="0"/>
                        </a:rPr>
                        <a:t>0.41 (0.22, 0.78)</a:t>
                      </a:r>
                      <a:endParaRPr lang="de-DE" sz="1100" b="1" dirty="0">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b="1" dirty="0">
                          <a:effectLst/>
                          <a:latin typeface="Arial" panose="020B0604020202020204" pitchFamily="34" charset="0"/>
                          <a:cs typeface="Arial" panose="020B0604020202020204" pitchFamily="34" charset="0"/>
                        </a:rPr>
                        <a:t>-</a:t>
                      </a:r>
                      <a:endParaRPr lang="en-US" sz="1100" b="1"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100" b="1" dirty="0">
                          <a:effectLst/>
                          <a:latin typeface="Arial" panose="020B0604020202020204" pitchFamily="34" charset="0"/>
                          <a:cs typeface="Arial" panose="020B0604020202020204" pitchFamily="34" charset="0"/>
                        </a:rPr>
                        <a:t>-</a:t>
                      </a:r>
                      <a:endParaRPr lang="en-US" sz="1100" b="1" dirty="0">
                        <a:solidFill>
                          <a:schemeClr val="tx1"/>
                        </a:solidFill>
                        <a:effectLst/>
                        <a:latin typeface="Arial" panose="020B0604020202020204" pitchFamily="34" charset="0"/>
                        <a:ea typeface="Times New Roman"/>
                        <a:cs typeface="Arial" panose="020B0604020202020204" pitchFamily="34" charset="0"/>
                      </a:endParaRPr>
                    </a:p>
                  </a:txBody>
                  <a:tcPr marT="0" marB="0" anchor="ctr">
                    <a:lnL w="12700" cap="flat" cmpd="sng" algn="ctr">
                      <a:solidFill>
                        <a:srgbClr val="0065A4"/>
                      </a:solidFill>
                      <a:prstDash val="solid"/>
                      <a:round/>
                      <a:headEnd type="none" w="med" len="med"/>
                      <a:tailEnd type="none" w="med" len="med"/>
                    </a:lnL>
                    <a:lnR w="12700" cap="flat" cmpd="sng" algn="ctr">
                      <a:solidFill>
                        <a:srgbClr val="0065A4"/>
                      </a:solidFill>
                      <a:prstDash val="solid"/>
                      <a:round/>
                      <a:headEnd type="none" w="med" len="med"/>
                      <a:tailEnd type="none" w="med" len="med"/>
                    </a:lnR>
                    <a:lnT w="12700" cap="flat" cmpd="sng" algn="ctr">
                      <a:solidFill>
                        <a:srgbClr val="0065A4"/>
                      </a:solidFill>
                      <a:prstDash val="solid"/>
                      <a:round/>
                      <a:headEnd type="none" w="med" len="med"/>
                      <a:tailEnd type="none" w="med" len="med"/>
                    </a:lnT>
                    <a:lnB w="12700" cap="flat" cmpd="sng" algn="ctr">
                      <a:solidFill>
                        <a:srgbClr val="0065A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35" name="Group 34">
            <a:extLst>
              <a:ext uri="{FF2B5EF4-FFF2-40B4-BE49-F238E27FC236}">
                <a16:creationId xmlns:a16="http://schemas.microsoft.com/office/drawing/2014/main" id="{8F1900C8-AC20-F2A3-3769-C06E761373F3}"/>
              </a:ext>
            </a:extLst>
          </p:cNvPr>
          <p:cNvGrpSpPr/>
          <p:nvPr/>
        </p:nvGrpSpPr>
        <p:grpSpPr>
          <a:xfrm>
            <a:off x="1547706" y="2553073"/>
            <a:ext cx="9806094" cy="4126268"/>
            <a:chOff x="1418197" y="1946879"/>
            <a:chExt cx="9806094" cy="4126268"/>
          </a:xfrm>
        </p:grpSpPr>
        <p:sp>
          <p:nvSpPr>
            <p:cNvPr id="62" name="TextBox 462"/>
            <p:cNvSpPr txBox="1"/>
            <p:nvPr/>
          </p:nvSpPr>
          <p:spPr>
            <a:xfrm>
              <a:off x="10194327" y="2009884"/>
              <a:ext cx="1029964" cy="205121"/>
            </a:xfrm>
            <a:prstGeom prst="rect">
              <a:avLst/>
            </a:prstGeom>
            <a:noFill/>
          </p:spPr>
          <p:txBody>
            <a:bodyPr wrap="square" rtlCol="0" anchor="ctr">
              <a:spAutoFit/>
            </a:bodyPr>
            <a:lstStyle/>
            <a:p>
              <a:r>
                <a:rPr lang="en-GB" sz="733" baseline="30000" dirty="0">
                  <a:latin typeface="Arial" panose="020B0604020202020204" pitchFamily="34" charset="0"/>
                  <a:cs typeface="Arial" panose="020B0604020202020204" pitchFamily="34" charset="0"/>
                </a:rPr>
                <a:t>1</a:t>
              </a:r>
              <a:r>
                <a:rPr lang="en-GB" sz="733" dirty="0">
                  <a:latin typeface="Arial" panose="020B0604020202020204" pitchFamily="34" charset="0"/>
                  <a:cs typeface="Arial" panose="020B0604020202020204" pitchFamily="34" charset="0"/>
                </a:rPr>
                <a:t>NR: not reached</a:t>
              </a:r>
            </a:p>
          </p:txBody>
        </p:sp>
        <p:graphicFrame>
          <p:nvGraphicFramePr>
            <p:cNvPr id="886" name="Objekt 885">
              <a:extLst>
                <a:ext uri="{FF2B5EF4-FFF2-40B4-BE49-F238E27FC236}">
                  <a16:creationId xmlns:a16="http://schemas.microsoft.com/office/drawing/2014/main" id="{8FC4D36A-E9A7-045B-68C9-265C50883F61}"/>
                </a:ext>
              </a:extLst>
            </p:cNvPr>
            <p:cNvGraphicFramePr>
              <a:graphicFrameLocks noChangeAspect="1"/>
            </p:cNvGraphicFramePr>
            <p:nvPr>
              <p:extLst>
                <p:ext uri="{D42A27DB-BD31-4B8C-83A1-F6EECF244321}">
                  <p14:modId xmlns:p14="http://schemas.microsoft.com/office/powerpoint/2010/main" val="1664925824"/>
                </p:ext>
              </p:extLst>
            </p:nvPr>
          </p:nvGraphicFramePr>
          <p:xfrm>
            <a:off x="2202511" y="1946879"/>
            <a:ext cx="7991816" cy="3600000"/>
          </p:xfrm>
          <a:graphic>
            <a:graphicData uri="http://schemas.openxmlformats.org/presentationml/2006/ole">
              <mc:AlternateContent xmlns:mc="http://schemas.openxmlformats.org/markup-compatibility/2006">
                <mc:Choice xmlns:v="urn:schemas-microsoft-com:vml" Requires="v">
                  <p:oleObj name="Prism 7" r:id="rId3" imgW="8267636" imgH="3724713" progId="Prism7.Document">
                    <p:embed/>
                  </p:oleObj>
                </mc:Choice>
                <mc:Fallback>
                  <p:oleObj name="Prism 7" r:id="rId3" imgW="8267636" imgH="3724713" progId="Prism7.Document">
                    <p:embed/>
                    <p:pic>
                      <p:nvPicPr>
                        <p:cNvPr id="886" name="Objekt 885">
                          <a:extLst>
                            <a:ext uri="{FF2B5EF4-FFF2-40B4-BE49-F238E27FC236}">
                              <a16:creationId xmlns:a16="http://schemas.microsoft.com/office/drawing/2014/main" id="{8FC4D36A-E9A7-045B-68C9-265C50883F61}"/>
                            </a:ext>
                          </a:extLst>
                        </p:cNvPr>
                        <p:cNvPicPr/>
                        <p:nvPr/>
                      </p:nvPicPr>
                      <p:blipFill>
                        <a:blip r:embed="rId4"/>
                        <a:stretch>
                          <a:fillRect/>
                        </a:stretch>
                      </p:blipFill>
                      <p:spPr>
                        <a:xfrm>
                          <a:off x="2202511" y="1946879"/>
                          <a:ext cx="7991816" cy="3600000"/>
                        </a:xfrm>
                        <a:prstGeom prst="rect">
                          <a:avLst/>
                        </a:prstGeom>
                      </p:spPr>
                    </p:pic>
                  </p:oleObj>
                </mc:Fallback>
              </mc:AlternateContent>
            </a:graphicData>
          </a:graphic>
        </p:graphicFrame>
        <p:grpSp>
          <p:nvGrpSpPr>
            <p:cNvPr id="12" name="Gruppieren 11"/>
            <p:cNvGrpSpPr/>
            <p:nvPr/>
          </p:nvGrpSpPr>
          <p:grpSpPr>
            <a:xfrm>
              <a:off x="1418197" y="5191841"/>
              <a:ext cx="7916469" cy="879616"/>
              <a:chOff x="367323" y="4385111"/>
              <a:chExt cx="5937352" cy="659712"/>
            </a:xfrm>
          </p:grpSpPr>
          <p:sp>
            <p:nvSpPr>
              <p:cNvPr id="13" name="TextBox 169"/>
              <p:cNvSpPr txBox="1">
                <a:spLocks noChangeArrowheads="1"/>
              </p:cNvSpPr>
              <p:nvPr/>
            </p:nvSpPr>
            <p:spPr bwMode="auto">
              <a:xfrm>
                <a:off x="367323" y="4385111"/>
                <a:ext cx="858408" cy="138499"/>
              </a:xfrm>
              <a:prstGeom prst="rect">
                <a:avLst/>
              </a:prstGeom>
              <a:noFill/>
              <a:ln w="9525">
                <a:noFill/>
                <a:miter lim="800000"/>
                <a:headEnd/>
                <a:tailEnd/>
              </a:ln>
            </p:spPr>
            <p:txBody>
              <a:bodyPr wrap="none" lIns="0" tIns="0" rIns="0" bIns="0" anchor="b">
                <a:spAutoFit/>
              </a:bodyPr>
              <a:lstStyle/>
              <a:p>
                <a:pPr algn="r">
                  <a:spcBef>
                    <a:spcPts val="267"/>
                  </a:spcBef>
                </a:pPr>
                <a:r>
                  <a:rPr lang="en-GB" sz="1200" b="1" dirty="0">
                    <a:solidFill>
                      <a:srgbClr val="000000"/>
                    </a:solidFill>
                    <a:latin typeface="Arial" panose="020B0604020202020204" pitchFamily="34" charset="0"/>
                    <a:cs typeface="Arial" panose="020B0604020202020204" pitchFamily="34" charset="0"/>
                  </a:rPr>
                  <a:t>Patients at risk:</a:t>
                </a:r>
              </a:p>
            </p:txBody>
          </p:sp>
          <p:sp>
            <p:nvSpPr>
              <p:cNvPr id="14" name="TextBox 169"/>
              <p:cNvSpPr txBox="1">
                <a:spLocks noChangeArrowheads="1"/>
              </p:cNvSpPr>
              <p:nvPr/>
            </p:nvSpPr>
            <p:spPr bwMode="auto">
              <a:xfrm>
                <a:off x="796126" y="4904374"/>
                <a:ext cx="429605" cy="137160"/>
              </a:xfrm>
              <a:prstGeom prst="rect">
                <a:avLst/>
              </a:prstGeom>
              <a:noFill/>
              <a:ln w="9525">
                <a:noFill/>
                <a:miter lim="800000"/>
                <a:headEnd/>
                <a:tailEnd/>
              </a:ln>
            </p:spPr>
            <p:txBody>
              <a:bodyPr wrap="none" lIns="0" tIns="0" rIns="0" bIns="0" anchor="ctr" anchorCtr="0">
                <a:noAutofit/>
              </a:bodyPr>
              <a:lstStyle/>
              <a:p>
                <a:pPr algn="r">
                  <a:spcBef>
                    <a:spcPts val="267"/>
                  </a:spcBef>
                </a:pPr>
                <a:r>
                  <a:rPr lang="en-US" sz="1200" b="1" dirty="0">
                    <a:solidFill>
                      <a:srgbClr val="5F5F5F"/>
                    </a:solidFill>
                    <a:latin typeface="Arial" panose="020B0604020202020204" pitchFamily="34" charset="0"/>
                    <a:cs typeface="Arial" panose="020B0604020202020204" pitchFamily="34" charset="0"/>
                  </a:rPr>
                  <a:t>Placebo</a:t>
                </a:r>
              </a:p>
            </p:txBody>
          </p:sp>
          <p:sp>
            <p:nvSpPr>
              <p:cNvPr id="15" name="TextBox 115754"/>
              <p:cNvSpPr txBox="1">
                <a:spLocks noChangeArrowheads="1"/>
              </p:cNvSpPr>
              <p:nvPr/>
            </p:nvSpPr>
            <p:spPr bwMode="auto">
              <a:xfrm>
                <a:off x="1721895"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25</a:t>
                </a:r>
              </a:p>
            </p:txBody>
          </p:sp>
          <p:sp>
            <p:nvSpPr>
              <p:cNvPr id="16" name="TextBox 115754"/>
              <p:cNvSpPr txBox="1">
                <a:spLocks noChangeArrowheads="1"/>
              </p:cNvSpPr>
              <p:nvPr/>
            </p:nvSpPr>
            <p:spPr bwMode="auto">
              <a:xfrm>
                <a:off x="1304720"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52</a:t>
                </a:r>
              </a:p>
            </p:txBody>
          </p:sp>
          <p:sp>
            <p:nvSpPr>
              <p:cNvPr id="17" name="TextBox 115754"/>
              <p:cNvSpPr txBox="1">
                <a:spLocks noChangeArrowheads="1"/>
              </p:cNvSpPr>
              <p:nvPr/>
            </p:nvSpPr>
            <p:spPr bwMode="auto">
              <a:xfrm>
                <a:off x="1721895"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40</a:t>
                </a:r>
              </a:p>
            </p:txBody>
          </p:sp>
          <p:sp>
            <p:nvSpPr>
              <p:cNvPr id="18" name="TextBox 115754"/>
              <p:cNvSpPr txBox="1">
                <a:spLocks noChangeArrowheads="1"/>
              </p:cNvSpPr>
              <p:nvPr/>
            </p:nvSpPr>
            <p:spPr bwMode="auto">
              <a:xfrm>
                <a:off x="1304720"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56</a:t>
                </a:r>
              </a:p>
            </p:txBody>
          </p:sp>
          <p:sp>
            <p:nvSpPr>
              <p:cNvPr id="19" name="TextBox 169"/>
              <p:cNvSpPr txBox="1">
                <a:spLocks noChangeArrowheads="1"/>
              </p:cNvSpPr>
              <p:nvPr/>
            </p:nvSpPr>
            <p:spPr bwMode="auto">
              <a:xfrm>
                <a:off x="815362" y="4735320"/>
                <a:ext cx="410369" cy="137160"/>
              </a:xfrm>
              <a:prstGeom prst="rect">
                <a:avLst/>
              </a:prstGeom>
              <a:noFill/>
              <a:ln w="9525">
                <a:noFill/>
                <a:miter lim="800000"/>
                <a:headEnd/>
                <a:tailEnd/>
              </a:ln>
            </p:spPr>
            <p:txBody>
              <a:bodyPr wrap="none" lIns="0" tIns="0" rIns="0" bIns="0" anchor="ctr" anchorCtr="0">
                <a:noAutofit/>
              </a:bodyPr>
              <a:lstStyle/>
              <a:p>
                <a:pPr algn="r">
                  <a:spcBef>
                    <a:spcPts val="267"/>
                  </a:spcBef>
                </a:pPr>
                <a:r>
                  <a:rPr lang="en-US" sz="1200" b="1" dirty="0">
                    <a:solidFill>
                      <a:srgbClr val="00B14F"/>
                    </a:solidFill>
                    <a:latin typeface="Arial" panose="020B0604020202020204" pitchFamily="34" charset="0"/>
                    <a:cs typeface="Arial" panose="020B0604020202020204" pitchFamily="34" charset="0"/>
                  </a:rPr>
                  <a:t>NIVO</a:t>
                </a:r>
              </a:p>
            </p:txBody>
          </p:sp>
          <p:sp>
            <p:nvSpPr>
              <p:cNvPr id="20" name="TextBox 169"/>
              <p:cNvSpPr txBox="1">
                <a:spLocks noChangeArrowheads="1"/>
              </p:cNvSpPr>
              <p:nvPr/>
            </p:nvSpPr>
            <p:spPr bwMode="auto">
              <a:xfrm>
                <a:off x="685388" y="4565908"/>
                <a:ext cx="540343" cy="137160"/>
              </a:xfrm>
              <a:prstGeom prst="rect">
                <a:avLst/>
              </a:prstGeom>
              <a:noFill/>
              <a:ln w="9525">
                <a:noFill/>
                <a:miter lim="800000"/>
                <a:headEnd/>
                <a:tailEnd/>
              </a:ln>
            </p:spPr>
            <p:txBody>
              <a:bodyPr wrap="none" lIns="0" tIns="0" rIns="0" bIns="0" anchor="ctr" anchorCtr="0">
                <a:noAutofit/>
              </a:bodyPr>
              <a:lstStyle/>
              <a:p>
                <a:pPr algn="r">
                  <a:spcBef>
                    <a:spcPts val="267"/>
                  </a:spcBef>
                </a:pPr>
                <a:r>
                  <a:rPr lang="en-US" sz="1200" b="1" dirty="0">
                    <a:solidFill>
                      <a:srgbClr val="0065A4"/>
                    </a:solidFill>
                    <a:latin typeface="Arial" panose="020B0604020202020204" pitchFamily="34" charset="0"/>
                    <a:cs typeface="Arial" panose="020B0604020202020204" pitchFamily="34" charset="0"/>
                  </a:rPr>
                  <a:t>NIVO + IPI</a:t>
                </a:r>
              </a:p>
            </p:txBody>
          </p:sp>
          <p:sp>
            <p:nvSpPr>
              <p:cNvPr id="21" name="TextBox 115754"/>
              <p:cNvSpPr txBox="1">
                <a:spLocks noChangeArrowheads="1"/>
              </p:cNvSpPr>
              <p:nvPr/>
            </p:nvSpPr>
            <p:spPr bwMode="auto">
              <a:xfrm>
                <a:off x="1721895"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34</a:t>
                </a:r>
              </a:p>
            </p:txBody>
          </p:sp>
          <p:sp>
            <p:nvSpPr>
              <p:cNvPr id="22" name="TextBox 115754"/>
              <p:cNvSpPr txBox="1">
                <a:spLocks noChangeArrowheads="1"/>
              </p:cNvSpPr>
              <p:nvPr/>
            </p:nvSpPr>
            <p:spPr bwMode="auto">
              <a:xfrm>
                <a:off x="1304720"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59</a:t>
                </a:r>
              </a:p>
            </p:txBody>
          </p:sp>
          <p:sp>
            <p:nvSpPr>
              <p:cNvPr id="23" name="TextBox 115754"/>
              <p:cNvSpPr txBox="1">
                <a:spLocks noChangeArrowheads="1"/>
              </p:cNvSpPr>
              <p:nvPr/>
            </p:nvSpPr>
            <p:spPr bwMode="auto">
              <a:xfrm>
                <a:off x="2168663"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15</a:t>
                </a:r>
              </a:p>
            </p:txBody>
          </p:sp>
          <p:sp>
            <p:nvSpPr>
              <p:cNvPr id="24" name="TextBox 115754"/>
              <p:cNvSpPr txBox="1">
                <a:spLocks noChangeArrowheads="1"/>
              </p:cNvSpPr>
              <p:nvPr/>
            </p:nvSpPr>
            <p:spPr bwMode="auto">
              <a:xfrm>
                <a:off x="2168663"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35</a:t>
                </a:r>
              </a:p>
            </p:txBody>
          </p:sp>
          <p:sp>
            <p:nvSpPr>
              <p:cNvPr id="25" name="TextBox 115754"/>
              <p:cNvSpPr txBox="1">
                <a:spLocks noChangeArrowheads="1"/>
              </p:cNvSpPr>
              <p:nvPr/>
            </p:nvSpPr>
            <p:spPr bwMode="auto">
              <a:xfrm>
                <a:off x="2168663"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28</a:t>
                </a:r>
              </a:p>
            </p:txBody>
          </p:sp>
          <p:sp>
            <p:nvSpPr>
              <p:cNvPr id="26" name="TextBox 115754"/>
              <p:cNvSpPr txBox="1">
                <a:spLocks noChangeArrowheads="1"/>
              </p:cNvSpPr>
              <p:nvPr/>
            </p:nvSpPr>
            <p:spPr bwMode="auto">
              <a:xfrm>
                <a:off x="2609338"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12</a:t>
                </a:r>
              </a:p>
            </p:txBody>
          </p:sp>
          <p:sp>
            <p:nvSpPr>
              <p:cNvPr id="27" name="TextBox 115754"/>
              <p:cNvSpPr txBox="1">
                <a:spLocks noChangeArrowheads="1"/>
              </p:cNvSpPr>
              <p:nvPr/>
            </p:nvSpPr>
            <p:spPr bwMode="auto">
              <a:xfrm>
                <a:off x="2609338"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32</a:t>
                </a:r>
              </a:p>
            </p:txBody>
          </p:sp>
          <p:sp>
            <p:nvSpPr>
              <p:cNvPr id="28" name="TextBox 115754"/>
              <p:cNvSpPr txBox="1">
                <a:spLocks noChangeArrowheads="1"/>
              </p:cNvSpPr>
              <p:nvPr/>
            </p:nvSpPr>
            <p:spPr bwMode="auto">
              <a:xfrm>
                <a:off x="2609338"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24</a:t>
                </a:r>
              </a:p>
            </p:txBody>
          </p:sp>
          <p:sp>
            <p:nvSpPr>
              <p:cNvPr id="29" name="TextBox 115754"/>
              <p:cNvSpPr txBox="1">
                <a:spLocks noChangeArrowheads="1"/>
              </p:cNvSpPr>
              <p:nvPr/>
            </p:nvSpPr>
            <p:spPr bwMode="auto">
              <a:xfrm>
                <a:off x="3039418"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7</a:t>
                </a:r>
              </a:p>
            </p:txBody>
          </p:sp>
          <p:sp>
            <p:nvSpPr>
              <p:cNvPr id="30" name="TextBox 115754"/>
              <p:cNvSpPr txBox="1">
                <a:spLocks noChangeArrowheads="1"/>
              </p:cNvSpPr>
              <p:nvPr/>
            </p:nvSpPr>
            <p:spPr bwMode="auto">
              <a:xfrm>
                <a:off x="3039418"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30</a:t>
                </a:r>
              </a:p>
            </p:txBody>
          </p:sp>
          <p:sp>
            <p:nvSpPr>
              <p:cNvPr id="31" name="TextBox 115754"/>
              <p:cNvSpPr txBox="1">
                <a:spLocks noChangeArrowheads="1"/>
              </p:cNvSpPr>
              <p:nvPr/>
            </p:nvSpPr>
            <p:spPr bwMode="auto">
              <a:xfrm>
                <a:off x="3039418"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20</a:t>
                </a:r>
              </a:p>
            </p:txBody>
          </p:sp>
          <p:sp>
            <p:nvSpPr>
              <p:cNvPr id="32" name="TextBox 115754"/>
              <p:cNvSpPr txBox="1">
                <a:spLocks noChangeArrowheads="1"/>
              </p:cNvSpPr>
              <p:nvPr/>
            </p:nvSpPr>
            <p:spPr bwMode="auto">
              <a:xfrm>
                <a:off x="3485044" y="4904374"/>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7</a:t>
                </a:r>
              </a:p>
            </p:txBody>
          </p:sp>
          <p:sp>
            <p:nvSpPr>
              <p:cNvPr id="33" name="TextBox 115754"/>
              <p:cNvSpPr txBox="1">
                <a:spLocks noChangeArrowheads="1"/>
              </p:cNvSpPr>
              <p:nvPr/>
            </p:nvSpPr>
            <p:spPr bwMode="auto">
              <a:xfrm>
                <a:off x="3485044" y="4567559"/>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27</a:t>
                </a:r>
              </a:p>
            </p:txBody>
          </p:sp>
          <p:sp>
            <p:nvSpPr>
              <p:cNvPr id="34" name="TextBox 115754"/>
              <p:cNvSpPr txBox="1">
                <a:spLocks noChangeArrowheads="1"/>
              </p:cNvSpPr>
              <p:nvPr/>
            </p:nvSpPr>
            <p:spPr bwMode="auto">
              <a:xfrm>
                <a:off x="3485044" y="4735967"/>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19</a:t>
                </a:r>
              </a:p>
            </p:txBody>
          </p:sp>
          <p:sp>
            <p:nvSpPr>
              <p:cNvPr id="38" name="TextBox 115754"/>
              <p:cNvSpPr txBox="1">
                <a:spLocks noChangeArrowheads="1"/>
              </p:cNvSpPr>
              <p:nvPr/>
            </p:nvSpPr>
            <p:spPr bwMode="auto">
              <a:xfrm>
                <a:off x="6076075" y="4907663"/>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a:t>
                </a:r>
              </a:p>
            </p:txBody>
          </p:sp>
          <p:sp>
            <p:nvSpPr>
              <p:cNvPr id="39" name="TextBox 115754"/>
              <p:cNvSpPr txBox="1">
                <a:spLocks noChangeArrowheads="1"/>
              </p:cNvSpPr>
              <p:nvPr/>
            </p:nvSpPr>
            <p:spPr bwMode="auto">
              <a:xfrm>
                <a:off x="6076075" y="4570848"/>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a:t>
                </a:r>
              </a:p>
            </p:txBody>
          </p:sp>
          <p:sp>
            <p:nvSpPr>
              <p:cNvPr id="40" name="TextBox 115754"/>
              <p:cNvSpPr txBox="1">
                <a:spLocks noChangeArrowheads="1"/>
              </p:cNvSpPr>
              <p:nvPr/>
            </p:nvSpPr>
            <p:spPr bwMode="auto">
              <a:xfrm>
                <a:off x="6076075" y="4739256"/>
                <a:ext cx="228600" cy="13716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a:t>
                </a:r>
              </a:p>
            </p:txBody>
          </p:sp>
        </p:grpSp>
        <p:grpSp>
          <p:nvGrpSpPr>
            <p:cNvPr id="42" name="Gruppieren 41"/>
            <p:cNvGrpSpPr/>
            <p:nvPr/>
          </p:nvGrpSpPr>
          <p:grpSpPr>
            <a:xfrm>
              <a:off x="5133390" y="2770008"/>
              <a:ext cx="2727749" cy="1809325"/>
              <a:chOff x="3415450" y="2215648"/>
              <a:chExt cx="2045812" cy="1356994"/>
            </a:xfrm>
          </p:grpSpPr>
          <p:sp>
            <p:nvSpPr>
              <p:cNvPr id="45" name="TextBox 994"/>
              <p:cNvSpPr txBox="1"/>
              <p:nvPr/>
            </p:nvSpPr>
            <p:spPr>
              <a:xfrm>
                <a:off x="3416812" y="2874445"/>
                <a:ext cx="301752" cy="230832"/>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37%</a:t>
                </a:r>
              </a:p>
            </p:txBody>
          </p:sp>
          <p:sp>
            <p:nvSpPr>
              <p:cNvPr id="46" name="TextBox 995"/>
              <p:cNvSpPr txBox="1"/>
              <p:nvPr/>
            </p:nvSpPr>
            <p:spPr>
              <a:xfrm>
                <a:off x="3415450" y="2215648"/>
                <a:ext cx="301752" cy="230832"/>
              </a:xfrm>
              <a:prstGeom prst="rect">
                <a:avLst/>
              </a:prstGeom>
              <a:noFill/>
            </p:spPr>
            <p:txBody>
              <a:bodyPr wrap="square" lIns="0" rIns="0" rtlCol="0" anchor="ctr" anchorCtr="0">
                <a:noAutofit/>
              </a:bodyPr>
              <a:lstStyle/>
              <a:p>
                <a:pPr algn="r"/>
                <a:r>
                  <a:rPr lang="en-US" sz="1333" b="1" dirty="0">
                    <a:solidFill>
                      <a:srgbClr val="006DA8"/>
                    </a:solidFill>
                    <a:latin typeface="Arial" panose="020B0604020202020204" pitchFamily="34" charset="0"/>
                    <a:cs typeface="Arial" panose="020B0604020202020204" pitchFamily="34" charset="0"/>
                  </a:rPr>
                  <a:t>67%</a:t>
                </a:r>
              </a:p>
            </p:txBody>
          </p:sp>
          <p:sp>
            <p:nvSpPr>
              <p:cNvPr id="47" name="TextBox 996"/>
              <p:cNvSpPr txBox="1"/>
              <p:nvPr/>
            </p:nvSpPr>
            <p:spPr>
              <a:xfrm>
                <a:off x="3421755" y="3321564"/>
                <a:ext cx="301752" cy="230832"/>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15%</a:t>
                </a:r>
              </a:p>
            </p:txBody>
          </p:sp>
          <p:sp>
            <p:nvSpPr>
              <p:cNvPr id="48" name="TextBox 997"/>
              <p:cNvSpPr txBox="1"/>
              <p:nvPr/>
            </p:nvSpPr>
            <p:spPr>
              <a:xfrm>
                <a:off x="5148036" y="2948324"/>
                <a:ext cx="301752" cy="230832"/>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31%</a:t>
                </a:r>
              </a:p>
            </p:txBody>
          </p:sp>
          <p:sp>
            <p:nvSpPr>
              <p:cNvPr id="49" name="TextBox 998"/>
              <p:cNvSpPr txBox="1"/>
              <p:nvPr/>
            </p:nvSpPr>
            <p:spPr>
              <a:xfrm>
                <a:off x="5148036" y="2215648"/>
                <a:ext cx="301752" cy="230832"/>
              </a:xfrm>
              <a:prstGeom prst="rect">
                <a:avLst/>
              </a:prstGeom>
              <a:noFill/>
            </p:spPr>
            <p:txBody>
              <a:bodyPr wrap="square" lIns="0" rIns="0" rtlCol="0" anchor="ctr" anchorCtr="0">
                <a:noAutofit/>
              </a:bodyPr>
              <a:lstStyle/>
              <a:p>
                <a:pPr algn="r"/>
                <a:r>
                  <a:rPr lang="en-US" sz="1333" b="1" dirty="0">
                    <a:solidFill>
                      <a:srgbClr val="006DA8"/>
                    </a:solidFill>
                    <a:latin typeface="Arial" panose="020B0604020202020204" pitchFamily="34" charset="0"/>
                    <a:cs typeface="Arial" panose="020B0604020202020204" pitchFamily="34" charset="0"/>
                  </a:rPr>
                  <a:t>64%</a:t>
                </a:r>
              </a:p>
            </p:txBody>
          </p:sp>
          <p:sp>
            <p:nvSpPr>
              <p:cNvPr id="50" name="TextBox 999"/>
              <p:cNvSpPr txBox="1"/>
              <p:nvPr/>
            </p:nvSpPr>
            <p:spPr>
              <a:xfrm>
                <a:off x="5159510" y="3341810"/>
                <a:ext cx="301752" cy="230832"/>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15%</a:t>
                </a:r>
              </a:p>
            </p:txBody>
          </p:sp>
        </p:grpSp>
        <p:sp>
          <p:nvSpPr>
            <p:cNvPr id="52" name="TextBox 994"/>
            <p:cNvSpPr txBox="1"/>
            <p:nvPr/>
          </p:nvSpPr>
          <p:spPr>
            <a:xfrm>
              <a:off x="3961379" y="3267227"/>
              <a:ext cx="402336" cy="307776"/>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52%</a:t>
              </a:r>
            </a:p>
          </p:txBody>
        </p:sp>
        <p:sp>
          <p:nvSpPr>
            <p:cNvPr id="53" name="TextBox 995"/>
            <p:cNvSpPr txBox="1"/>
            <p:nvPr/>
          </p:nvSpPr>
          <p:spPr>
            <a:xfrm>
              <a:off x="3972383" y="2576576"/>
              <a:ext cx="402336" cy="307776"/>
            </a:xfrm>
            <a:prstGeom prst="rect">
              <a:avLst/>
            </a:prstGeom>
            <a:noFill/>
          </p:spPr>
          <p:txBody>
            <a:bodyPr wrap="square" lIns="0" rIns="0" rtlCol="0" anchor="ctr" anchorCtr="0">
              <a:noAutofit/>
            </a:bodyPr>
            <a:lstStyle/>
            <a:p>
              <a:pPr algn="r"/>
              <a:r>
                <a:rPr lang="en-US" sz="1333" b="1" dirty="0">
                  <a:solidFill>
                    <a:srgbClr val="006DA8"/>
                  </a:solidFill>
                  <a:latin typeface="Arial" panose="020B0604020202020204" pitchFamily="34" charset="0"/>
                  <a:cs typeface="Arial" panose="020B0604020202020204" pitchFamily="34" charset="0"/>
                </a:rPr>
                <a:t>75%</a:t>
              </a:r>
            </a:p>
          </p:txBody>
        </p:sp>
        <p:sp>
          <p:nvSpPr>
            <p:cNvPr id="54" name="TextBox 996"/>
            <p:cNvSpPr txBox="1"/>
            <p:nvPr/>
          </p:nvSpPr>
          <p:spPr>
            <a:xfrm>
              <a:off x="3961379" y="3857260"/>
              <a:ext cx="402336" cy="307776"/>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32%</a:t>
              </a:r>
            </a:p>
          </p:txBody>
        </p:sp>
        <p:sp>
          <p:nvSpPr>
            <p:cNvPr id="59" name="TextBox 994"/>
            <p:cNvSpPr txBox="1"/>
            <p:nvPr/>
          </p:nvSpPr>
          <p:spPr>
            <a:xfrm>
              <a:off x="6271845" y="3762207"/>
              <a:ext cx="402336" cy="307776"/>
            </a:xfrm>
            <a:prstGeom prst="rect">
              <a:avLst/>
            </a:prstGeom>
            <a:noFill/>
          </p:spPr>
          <p:txBody>
            <a:bodyPr wrap="square" lIns="0" rIns="0" rtlCol="0" anchor="ctr" anchorCtr="0">
              <a:noAutofit/>
            </a:bodyPr>
            <a:lstStyle/>
            <a:p>
              <a:pPr algn="r"/>
              <a:r>
                <a:rPr lang="en-US" sz="1333" b="1" dirty="0">
                  <a:solidFill>
                    <a:srgbClr val="00B14F"/>
                  </a:solidFill>
                  <a:latin typeface="Arial" panose="020B0604020202020204" pitchFamily="34" charset="0"/>
                  <a:cs typeface="Arial" panose="020B0604020202020204" pitchFamily="34" charset="0"/>
                </a:rPr>
                <a:t>31%</a:t>
              </a:r>
            </a:p>
          </p:txBody>
        </p:sp>
        <p:sp>
          <p:nvSpPr>
            <p:cNvPr id="60" name="TextBox 995"/>
            <p:cNvSpPr txBox="1"/>
            <p:nvPr/>
          </p:nvSpPr>
          <p:spPr>
            <a:xfrm>
              <a:off x="6276277" y="2802488"/>
              <a:ext cx="402336" cy="307776"/>
            </a:xfrm>
            <a:prstGeom prst="rect">
              <a:avLst/>
            </a:prstGeom>
            <a:noFill/>
          </p:spPr>
          <p:txBody>
            <a:bodyPr wrap="square" lIns="0" rIns="0" rtlCol="0" anchor="ctr" anchorCtr="0">
              <a:noAutofit/>
            </a:bodyPr>
            <a:lstStyle/>
            <a:p>
              <a:pPr algn="r"/>
              <a:r>
                <a:rPr lang="en-US" sz="1333" b="1" dirty="0">
                  <a:solidFill>
                    <a:srgbClr val="0065A4"/>
                  </a:solidFill>
                  <a:latin typeface="Arial" panose="020B0604020202020204" pitchFamily="34" charset="0"/>
                  <a:cs typeface="Arial" panose="020B0604020202020204" pitchFamily="34" charset="0"/>
                </a:rPr>
                <a:t>64%</a:t>
              </a:r>
            </a:p>
          </p:txBody>
        </p:sp>
        <p:sp>
          <p:nvSpPr>
            <p:cNvPr id="61" name="TextBox 996"/>
            <p:cNvSpPr txBox="1"/>
            <p:nvPr/>
          </p:nvSpPr>
          <p:spPr>
            <a:xfrm>
              <a:off x="6271845" y="4271557"/>
              <a:ext cx="402336" cy="307776"/>
            </a:xfrm>
            <a:prstGeom prst="rect">
              <a:avLst/>
            </a:prstGeom>
            <a:noFill/>
          </p:spPr>
          <p:txBody>
            <a:bodyPr wrap="square" lIns="0" rIns="0" rtlCol="0" anchor="ctr" anchorCtr="0">
              <a:noAutofit/>
            </a:bodyPr>
            <a:lstStyle/>
            <a:p>
              <a:pPr algn="r"/>
              <a:r>
                <a:rPr lang="en-US" sz="1333" b="1" dirty="0">
                  <a:solidFill>
                    <a:srgbClr val="5F5F5F"/>
                  </a:solidFill>
                  <a:latin typeface="Arial" panose="020B0604020202020204" pitchFamily="34" charset="0"/>
                  <a:cs typeface="Arial" panose="020B0604020202020204" pitchFamily="34" charset="0"/>
                </a:rPr>
                <a:t>15%</a:t>
              </a:r>
            </a:p>
          </p:txBody>
        </p:sp>
        <p:sp>
          <p:nvSpPr>
            <p:cNvPr id="887" name="TextBox 115754">
              <a:extLst>
                <a:ext uri="{FF2B5EF4-FFF2-40B4-BE49-F238E27FC236}">
                  <a16:creationId xmlns:a16="http://schemas.microsoft.com/office/drawing/2014/main" id="{EB391C82-0DDF-8807-F839-B4F3D71D007F}"/>
                </a:ext>
              </a:extLst>
            </p:cNvPr>
            <p:cNvSpPr txBox="1">
              <a:spLocks noChangeArrowheads="1"/>
            </p:cNvSpPr>
            <p:nvPr/>
          </p:nvSpPr>
          <p:spPr bwMode="auto">
            <a:xfrm>
              <a:off x="6127647" y="5889687"/>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7</a:t>
              </a:r>
            </a:p>
          </p:txBody>
        </p:sp>
        <p:sp>
          <p:nvSpPr>
            <p:cNvPr id="888" name="TextBox 115754">
              <a:extLst>
                <a:ext uri="{FF2B5EF4-FFF2-40B4-BE49-F238E27FC236}">
                  <a16:creationId xmlns:a16="http://schemas.microsoft.com/office/drawing/2014/main" id="{88B7831E-1D03-749B-00D4-EB1661064165}"/>
                </a:ext>
              </a:extLst>
            </p:cNvPr>
            <p:cNvSpPr txBox="1">
              <a:spLocks noChangeArrowheads="1"/>
            </p:cNvSpPr>
            <p:nvPr/>
          </p:nvSpPr>
          <p:spPr bwMode="auto">
            <a:xfrm>
              <a:off x="6127647" y="5440600"/>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27</a:t>
              </a:r>
            </a:p>
          </p:txBody>
        </p:sp>
        <p:sp>
          <p:nvSpPr>
            <p:cNvPr id="889" name="TextBox 115754">
              <a:extLst>
                <a:ext uri="{FF2B5EF4-FFF2-40B4-BE49-F238E27FC236}">
                  <a16:creationId xmlns:a16="http://schemas.microsoft.com/office/drawing/2014/main" id="{5585A5B9-F25E-012B-41B1-1CDB9FF8D7C9}"/>
                </a:ext>
              </a:extLst>
            </p:cNvPr>
            <p:cNvSpPr txBox="1">
              <a:spLocks noChangeArrowheads="1"/>
            </p:cNvSpPr>
            <p:nvPr/>
          </p:nvSpPr>
          <p:spPr bwMode="auto">
            <a:xfrm>
              <a:off x="6127647" y="5665144"/>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17</a:t>
              </a:r>
            </a:p>
          </p:txBody>
        </p:sp>
        <p:sp>
          <p:nvSpPr>
            <p:cNvPr id="890" name="TextBox 115754">
              <a:extLst>
                <a:ext uri="{FF2B5EF4-FFF2-40B4-BE49-F238E27FC236}">
                  <a16:creationId xmlns:a16="http://schemas.microsoft.com/office/drawing/2014/main" id="{86AA4D59-B9CB-545C-970F-60BFB4C479E5}"/>
                </a:ext>
              </a:extLst>
            </p:cNvPr>
            <p:cNvSpPr txBox="1">
              <a:spLocks noChangeArrowheads="1"/>
            </p:cNvSpPr>
            <p:nvPr/>
          </p:nvSpPr>
          <p:spPr bwMode="auto">
            <a:xfrm>
              <a:off x="6713084" y="5888579"/>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6</a:t>
              </a:r>
            </a:p>
          </p:txBody>
        </p:sp>
        <p:sp>
          <p:nvSpPr>
            <p:cNvPr id="891" name="TextBox 115754">
              <a:extLst>
                <a:ext uri="{FF2B5EF4-FFF2-40B4-BE49-F238E27FC236}">
                  <a16:creationId xmlns:a16="http://schemas.microsoft.com/office/drawing/2014/main" id="{95FE92F2-CC82-08C4-136F-F73ECF80996F}"/>
                </a:ext>
              </a:extLst>
            </p:cNvPr>
            <p:cNvSpPr txBox="1">
              <a:spLocks noChangeArrowheads="1"/>
            </p:cNvSpPr>
            <p:nvPr/>
          </p:nvSpPr>
          <p:spPr bwMode="auto">
            <a:xfrm>
              <a:off x="6713084" y="5439492"/>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27</a:t>
              </a:r>
            </a:p>
          </p:txBody>
        </p:sp>
        <p:sp>
          <p:nvSpPr>
            <p:cNvPr id="892" name="TextBox 115754">
              <a:extLst>
                <a:ext uri="{FF2B5EF4-FFF2-40B4-BE49-F238E27FC236}">
                  <a16:creationId xmlns:a16="http://schemas.microsoft.com/office/drawing/2014/main" id="{1965AE8E-EB8E-FBEF-F9A4-FFE05D6661B8}"/>
                </a:ext>
              </a:extLst>
            </p:cNvPr>
            <p:cNvSpPr txBox="1">
              <a:spLocks noChangeArrowheads="1"/>
            </p:cNvSpPr>
            <p:nvPr/>
          </p:nvSpPr>
          <p:spPr bwMode="auto">
            <a:xfrm>
              <a:off x="6713084" y="5664036"/>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15</a:t>
              </a:r>
            </a:p>
          </p:txBody>
        </p:sp>
        <p:sp>
          <p:nvSpPr>
            <p:cNvPr id="893" name="TextBox 115754">
              <a:extLst>
                <a:ext uri="{FF2B5EF4-FFF2-40B4-BE49-F238E27FC236}">
                  <a16:creationId xmlns:a16="http://schemas.microsoft.com/office/drawing/2014/main" id="{84882F5E-B49C-FF76-B638-0503EE7E3487}"/>
                </a:ext>
              </a:extLst>
            </p:cNvPr>
            <p:cNvSpPr txBox="1">
              <a:spLocks noChangeArrowheads="1"/>
            </p:cNvSpPr>
            <p:nvPr/>
          </p:nvSpPr>
          <p:spPr bwMode="auto">
            <a:xfrm>
              <a:off x="7298224" y="5882220"/>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6</a:t>
              </a:r>
            </a:p>
          </p:txBody>
        </p:sp>
        <p:sp>
          <p:nvSpPr>
            <p:cNvPr id="894" name="TextBox 115754">
              <a:extLst>
                <a:ext uri="{FF2B5EF4-FFF2-40B4-BE49-F238E27FC236}">
                  <a16:creationId xmlns:a16="http://schemas.microsoft.com/office/drawing/2014/main" id="{CF2C8A4A-8D31-1E0D-58BD-58D0E481D5CA}"/>
                </a:ext>
              </a:extLst>
            </p:cNvPr>
            <p:cNvSpPr txBox="1">
              <a:spLocks noChangeArrowheads="1"/>
            </p:cNvSpPr>
            <p:nvPr/>
          </p:nvSpPr>
          <p:spPr bwMode="auto">
            <a:xfrm>
              <a:off x="7298224" y="5433133"/>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24</a:t>
              </a:r>
            </a:p>
          </p:txBody>
        </p:sp>
        <p:sp>
          <p:nvSpPr>
            <p:cNvPr id="895" name="TextBox 115754">
              <a:extLst>
                <a:ext uri="{FF2B5EF4-FFF2-40B4-BE49-F238E27FC236}">
                  <a16:creationId xmlns:a16="http://schemas.microsoft.com/office/drawing/2014/main" id="{1E4E843A-1553-4619-DC9D-487B3B04C08E}"/>
                </a:ext>
              </a:extLst>
            </p:cNvPr>
            <p:cNvSpPr txBox="1">
              <a:spLocks noChangeArrowheads="1"/>
            </p:cNvSpPr>
            <p:nvPr/>
          </p:nvSpPr>
          <p:spPr bwMode="auto">
            <a:xfrm>
              <a:off x="7298224" y="5657677"/>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15</a:t>
              </a:r>
            </a:p>
          </p:txBody>
        </p:sp>
        <p:sp>
          <p:nvSpPr>
            <p:cNvPr id="896" name="TextBox 115754">
              <a:extLst>
                <a:ext uri="{FF2B5EF4-FFF2-40B4-BE49-F238E27FC236}">
                  <a16:creationId xmlns:a16="http://schemas.microsoft.com/office/drawing/2014/main" id="{709634AA-466D-8F9F-2943-2D16A04F1ECD}"/>
                </a:ext>
              </a:extLst>
            </p:cNvPr>
            <p:cNvSpPr txBox="1">
              <a:spLocks noChangeArrowheads="1"/>
            </p:cNvSpPr>
            <p:nvPr/>
          </p:nvSpPr>
          <p:spPr bwMode="auto">
            <a:xfrm>
              <a:off x="7892672" y="5878125"/>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5</a:t>
              </a:r>
            </a:p>
          </p:txBody>
        </p:sp>
        <p:sp>
          <p:nvSpPr>
            <p:cNvPr id="897" name="TextBox 115754">
              <a:extLst>
                <a:ext uri="{FF2B5EF4-FFF2-40B4-BE49-F238E27FC236}">
                  <a16:creationId xmlns:a16="http://schemas.microsoft.com/office/drawing/2014/main" id="{4F397872-1FD1-9415-19F2-B850D8F5ADBB}"/>
                </a:ext>
              </a:extLst>
            </p:cNvPr>
            <p:cNvSpPr txBox="1">
              <a:spLocks noChangeArrowheads="1"/>
            </p:cNvSpPr>
            <p:nvPr/>
          </p:nvSpPr>
          <p:spPr bwMode="auto">
            <a:xfrm>
              <a:off x="7892672" y="5429039"/>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11</a:t>
              </a:r>
            </a:p>
          </p:txBody>
        </p:sp>
        <p:sp>
          <p:nvSpPr>
            <p:cNvPr id="898" name="TextBox 115754">
              <a:extLst>
                <a:ext uri="{FF2B5EF4-FFF2-40B4-BE49-F238E27FC236}">
                  <a16:creationId xmlns:a16="http://schemas.microsoft.com/office/drawing/2014/main" id="{3626054A-805A-3C76-A0DF-5692C87FA13C}"/>
                </a:ext>
              </a:extLst>
            </p:cNvPr>
            <p:cNvSpPr txBox="1">
              <a:spLocks noChangeArrowheads="1"/>
            </p:cNvSpPr>
            <p:nvPr/>
          </p:nvSpPr>
          <p:spPr bwMode="auto">
            <a:xfrm>
              <a:off x="7892672" y="5653583"/>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12</a:t>
              </a:r>
            </a:p>
          </p:txBody>
        </p:sp>
        <p:sp>
          <p:nvSpPr>
            <p:cNvPr id="899" name="TextBox 115754">
              <a:extLst>
                <a:ext uri="{FF2B5EF4-FFF2-40B4-BE49-F238E27FC236}">
                  <a16:creationId xmlns:a16="http://schemas.microsoft.com/office/drawing/2014/main" id="{E3888276-856C-556A-2EFB-B237D382392F}"/>
                </a:ext>
              </a:extLst>
            </p:cNvPr>
            <p:cNvSpPr txBox="1">
              <a:spLocks noChangeArrowheads="1"/>
            </p:cNvSpPr>
            <p:nvPr/>
          </p:nvSpPr>
          <p:spPr bwMode="auto">
            <a:xfrm>
              <a:off x="8473632" y="5890267"/>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1</a:t>
              </a:r>
            </a:p>
          </p:txBody>
        </p:sp>
        <p:sp>
          <p:nvSpPr>
            <p:cNvPr id="900" name="TextBox 115754">
              <a:extLst>
                <a:ext uri="{FF2B5EF4-FFF2-40B4-BE49-F238E27FC236}">
                  <a16:creationId xmlns:a16="http://schemas.microsoft.com/office/drawing/2014/main" id="{C1830475-F04A-029E-337A-9203DA811EE8}"/>
                </a:ext>
              </a:extLst>
            </p:cNvPr>
            <p:cNvSpPr txBox="1">
              <a:spLocks noChangeArrowheads="1"/>
            </p:cNvSpPr>
            <p:nvPr/>
          </p:nvSpPr>
          <p:spPr bwMode="auto">
            <a:xfrm>
              <a:off x="8473632" y="5441180"/>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4</a:t>
              </a:r>
            </a:p>
          </p:txBody>
        </p:sp>
        <p:sp>
          <p:nvSpPr>
            <p:cNvPr id="901" name="TextBox 115754">
              <a:extLst>
                <a:ext uri="{FF2B5EF4-FFF2-40B4-BE49-F238E27FC236}">
                  <a16:creationId xmlns:a16="http://schemas.microsoft.com/office/drawing/2014/main" id="{C1E780C2-46F7-DAD4-E872-06BFDD4DC389}"/>
                </a:ext>
              </a:extLst>
            </p:cNvPr>
            <p:cNvSpPr txBox="1">
              <a:spLocks noChangeArrowheads="1"/>
            </p:cNvSpPr>
            <p:nvPr/>
          </p:nvSpPr>
          <p:spPr bwMode="auto">
            <a:xfrm>
              <a:off x="8473632" y="5665724"/>
              <a:ext cx="304800" cy="182880"/>
            </a:xfrm>
            <a:prstGeom prst="rect">
              <a:avLst/>
            </a:prstGeom>
            <a:noFill/>
            <a:ln w="9525">
              <a:noFill/>
              <a:miter lim="800000"/>
              <a:headEnd/>
              <a:tailEnd/>
            </a:ln>
          </p:spPr>
          <p:txBody>
            <a:bodyPr wrap="none" lIns="0" tIns="0" rIns="0" bIns="0" anchor="ctr" anchorCtr="0">
              <a:noAutofit/>
            </a:bodyPr>
            <a:lstStyle/>
            <a:p>
              <a:pPr algn="ctr">
                <a:spcBef>
                  <a:spcPts val="267"/>
                </a:spcBef>
              </a:pPr>
              <a:r>
                <a:rPr lang="en-US" sz="1200" b="1" dirty="0">
                  <a:latin typeface="Arial" panose="020B0604020202020204" pitchFamily="34" charset="0"/>
                  <a:cs typeface="Arial" panose="020B0604020202020204" pitchFamily="34" charset="0"/>
                </a:rPr>
                <a:t>7</a:t>
              </a:r>
            </a:p>
          </p:txBody>
        </p:sp>
        <p:sp>
          <p:nvSpPr>
            <p:cNvPr id="902" name="TextBox 169">
              <a:extLst>
                <a:ext uri="{FF2B5EF4-FFF2-40B4-BE49-F238E27FC236}">
                  <a16:creationId xmlns:a16="http://schemas.microsoft.com/office/drawing/2014/main" id="{556AC001-0C28-8B35-1356-C4A4E6687413}"/>
                </a:ext>
              </a:extLst>
            </p:cNvPr>
            <p:cNvSpPr txBox="1">
              <a:spLocks noChangeArrowheads="1"/>
            </p:cNvSpPr>
            <p:nvPr/>
          </p:nvSpPr>
          <p:spPr bwMode="auto">
            <a:xfrm>
              <a:off x="8010342" y="2257675"/>
              <a:ext cx="1665520" cy="184666"/>
            </a:xfrm>
            <a:prstGeom prst="rect">
              <a:avLst/>
            </a:prstGeom>
            <a:noFill/>
            <a:ln w="9525">
              <a:noFill/>
              <a:miter lim="800000"/>
              <a:headEnd/>
              <a:tailEnd/>
            </a:ln>
          </p:spPr>
          <p:txBody>
            <a:bodyPr wrap="none" lIns="0" tIns="0" rIns="0" bIns="0" anchor="b">
              <a:spAutoFit/>
            </a:bodyPr>
            <a:lstStyle/>
            <a:p>
              <a:pPr algn="r">
                <a:spcBef>
                  <a:spcPts val="267"/>
                </a:spcBef>
              </a:pPr>
              <a:r>
                <a:rPr lang="en-GB" sz="1200" b="1" i="1" dirty="0">
                  <a:latin typeface="Arial" panose="020B0604020202020204" pitchFamily="34" charset="0"/>
                  <a:cs typeface="Arial" panose="020B0604020202020204" pitchFamily="34" charset="0"/>
                </a:rPr>
                <a:t>p</a:t>
              </a:r>
              <a:r>
                <a:rPr lang="en-GB" sz="1200" b="1" dirty="0">
                  <a:solidFill>
                    <a:srgbClr val="000000"/>
                  </a:solidFill>
                  <a:latin typeface="Arial" panose="020B0604020202020204" pitchFamily="34" charset="0"/>
                  <a:cs typeface="Arial" panose="020B0604020202020204" pitchFamily="34" charset="0"/>
                </a:rPr>
                <a:t>-value </a:t>
              </a:r>
              <a:r>
                <a:rPr lang="en-GB" sz="1200" b="1" baseline="-25000" dirty="0">
                  <a:solidFill>
                    <a:srgbClr val="000000"/>
                  </a:solidFill>
                  <a:latin typeface="Arial" panose="020B0604020202020204" pitchFamily="34" charset="0"/>
                  <a:cs typeface="Arial" panose="020B0604020202020204" pitchFamily="34" charset="0"/>
                </a:rPr>
                <a:t>Log-rank</a:t>
              </a:r>
              <a:r>
                <a:rPr lang="en-GB" sz="1200" b="1" dirty="0">
                  <a:solidFill>
                    <a:srgbClr val="000000"/>
                  </a:solidFill>
                  <a:latin typeface="Arial" panose="020B0604020202020204" pitchFamily="34" charset="0"/>
                  <a:cs typeface="Arial" panose="020B0604020202020204" pitchFamily="34" charset="0"/>
                </a:rPr>
                <a:t> &lt; 0.0001</a:t>
              </a:r>
            </a:p>
          </p:txBody>
        </p:sp>
        <p:sp>
          <p:nvSpPr>
            <p:cNvPr id="6" name="Rechteck 5">
              <a:extLst>
                <a:ext uri="{FF2B5EF4-FFF2-40B4-BE49-F238E27FC236}">
                  <a16:creationId xmlns:a16="http://schemas.microsoft.com/office/drawing/2014/main" id="{FE54183A-60AA-C0DE-4E73-4CBE9D2A37B9}"/>
                </a:ext>
              </a:extLst>
            </p:cNvPr>
            <p:cNvSpPr/>
            <p:nvPr/>
          </p:nvSpPr>
          <p:spPr>
            <a:xfrm>
              <a:off x="8122807" y="2288453"/>
              <a:ext cx="1660748" cy="3077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4" name="Rechteck 3"/>
            <p:cNvSpPr/>
            <p:nvPr/>
          </p:nvSpPr>
          <p:spPr>
            <a:xfrm>
              <a:off x="9634654" y="4856977"/>
              <a:ext cx="287453" cy="334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grpSp>
      <p:sp>
        <p:nvSpPr>
          <p:cNvPr id="10" name="Subtitle 1">
            <a:extLst>
              <a:ext uri="{FF2B5EF4-FFF2-40B4-BE49-F238E27FC236}">
                <a16:creationId xmlns:a16="http://schemas.microsoft.com/office/drawing/2014/main" id="{DB99D787-C960-2446-7504-36B814109EEF}"/>
              </a:ext>
            </a:extLst>
          </p:cNvPr>
          <p:cNvSpPr txBox="1">
            <a:spLocks/>
          </p:cNvSpPr>
          <p:nvPr/>
        </p:nvSpPr>
        <p:spPr>
          <a:xfrm>
            <a:off x="685930" y="764369"/>
            <a:ext cx="5410069" cy="60007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Primary End Point: RFS in All Patients</a:t>
            </a:r>
          </a:p>
        </p:txBody>
      </p:sp>
      <p:sp>
        <p:nvSpPr>
          <p:cNvPr id="11" name="Title 2">
            <a:extLst>
              <a:ext uri="{FF2B5EF4-FFF2-40B4-BE49-F238E27FC236}">
                <a16:creationId xmlns:a16="http://schemas.microsoft.com/office/drawing/2014/main" id="{50E7BE96-C81F-B08E-E90B-51DC86E2034C}"/>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
        <p:nvSpPr>
          <p:cNvPr id="36" name="Textfeld 9">
            <a:extLst>
              <a:ext uri="{FF2B5EF4-FFF2-40B4-BE49-F238E27FC236}">
                <a16:creationId xmlns:a16="http://schemas.microsoft.com/office/drawing/2014/main" id="{E52CB488-B3D6-B46C-80B2-36368053043F}"/>
              </a:ext>
            </a:extLst>
          </p:cNvPr>
          <p:cNvSpPr txBox="1"/>
          <p:nvPr/>
        </p:nvSpPr>
        <p:spPr>
          <a:xfrm>
            <a:off x="9446194" y="799103"/>
            <a:ext cx="2855981" cy="379463"/>
          </a:xfrm>
          <a:prstGeom prst="rect">
            <a:avLst/>
          </a:prstGeom>
          <a:noFill/>
          <a:ln w="12700">
            <a:noFill/>
          </a:ln>
        </p:spPr>
        <p:txBody>
          <a:bodyPr wrap="square" rtlCol="0" anchor="ctr">
            <a:spAutoFit/>
          </a:bodyPr>
          <a:lstStyle/>
          <a:p>
            <a:r>
              <a:rPr lang="de-DE" sz="933" b="1" dirty="0">
                <a:latin typeface="Arial" panose="020B0604020202020204" pitchFamily="34" charset="0"/>
                <a:cs typeface="Arial" panose="020B0604020202020204" pitchFamily="34" charset="0"/>
              </a:rPr>
              <a:t>Data </a:t>
            </a:r>
            <a:r>
              <a:rPr lang="de-DE" sz="933" b="1" dirty="0" err="1">
                <a:latin typeface="Arial" panose="020B0604020202020204" pitchFamily="34" charset="0"/>
                <a:cs typeface="Arial" panose="020B0604020202020204" pitchFamily="34" charset="0"/>
              </a:rPr>
              <a:t>cut</a:t>
            </a:r>
            <a:r>
              <a:rPr lang="de-DE" sz="933" b="1" dirty="0">
                <a:latin typeface="Arial" panose="020B0604020202020204" pitchFamily="34" charset="0"/>
                <a:cs typeface="Arial" panose="020B0604020202020204" pitchFamily="34" charset="0"/>
              </a:rPr>
              <a:t>-off </a:t>
            </a:r>
            <a:r>
              <a:rPr lang="de-DE" sz="933" b="1" dirty="0" err="1">
                <a:latin typeface="Arial" panose="020B0604020202020204" pitchFamily="34" charset="0"/>
                <a:cs typeface="Arial" panose="020B0604020202020204" pitchFamily="34" charset="0"/>
              </a:rPr>
              <a:t>date</a:t>
            </a:r>
            <a:r>
              <a:rPr lang="de-DE" sz="933" b="1" dirty="0">
                <a:latin typeface="Arial" panose="020B0604020202020204" pitchFamily="34" charset="0"/>
                <a:cs typeface="Arial" panose="020B0604020202020204" pitchFamily="34" charset="0"/>
              </a:rPr>
              <a:t> Sep 23, 2021</a:t>
            </a:r>
          </a:p>
          <a:p>
            <a:r>
              <a:rPr lang="de-DE" sz="933" b="1" dirty="0">
                <a:latin typeface="Arial" panose="020B0604020202020204" pitchFamily="34" charset="0"/>
                <a:cs typeface="Arial" panose="020B0604020202020204" pitchFamily="34" charset="0"/>
              </a:rPr>
              <a:t>Median follow-</a:t>
            </a:r>
            <a:r>
              <a:rPr lang="de-DE" sz="933" b="1" dirty="0" err="1">
                <a:latin typeface="Arial" panose="020B0604020202020204" pitchFamily="34" charset="0"/>
                <a:cs typeface="Arial" panose="020B0604020202020204" pitchFamily="34" charset="0"/>
              </a:rPr>
              <a:t>up</a:t>
            </a:r>
            <a:r>
              <a:rPr lang="de-DE" sz="933" b="1" dirty="0">
                <a:latin typeface="Arial" panose="020B0604020202020204" pitchFamily="34" charset="0"/>
                <a:cs typeface="Arial" panose="020B0604020202020204" pitchFamily="34" charset="0"/>
              </a:rPr>
              <a:t> time: 49.2 </a:t>
            </a:r>
            <a:r>
              <a:rPr lang="de-DE" sz="933" b="1" dirty="0" err="1">
                <a:latin typeface="Arial" panose="020B0604020202020204" pitchFamily="34" charset="0"/>
                <a:cs typeface="Arial" panose="020B0604020202020204" pitchFamily="34" charset="0"/>
              </a:rPr>
              <a:t>months</a:t>
            </a:r>
            <a:r>
              <a:rPr lang="de-DE" sz="933"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787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62"/>
          <p:cNvSpPr txBox="1"/>
          <p:nvPr/>
        </p:nvSpPr>
        <p:spPr>
          <a:xfrm>
            <a:off x="22665" y="6169908"/>
            <a:ext cx="5012540" cy="297646"/>
          </a:xfrm>
          <a:prstGeom prst="rect">
            <a:avLst/>
          </a:prstGeom>
          <a:noFill/>
        </p:spPr>
        <p:txBody>
          <a:bodyPr wrap="square" rtlCol="0">
            <a:spAutoFit/>
          </a:bodyPr>
          <a:lstStyle/>
          <a:p>
            <a:r>
              <a:rPr lang="en-GB" sz="667" baseline="30000" dirty="0">
                <a:cs typeface="Arial" panose="020B0604020202020204" pitchFamily="34" charset="0"/>
              </a:rPr>
              <a:t>*</a:t>
            </a:r>
            <a:r>
              <a:rPr lang="en-GB" sz="667" dirty="0">
                <a:solidFill>
                  <a:srgbClr val="000000"/>
                </a:solidFill>
                <a:ea typeface="Times New Roman" panose="02020603050405020304" pitchFamily="18" charset="0"/>
              </a:rPr>
              <a:t>97.5% confidence interval was calculated for the hazard ratio of the total population (all patients) and 95% confidence interval for the hazard ratio of each subgroup.</a:t>
            </a:r>
            <a:r>
              <a:rPr lang="en-GB" sz="667" baseline="30000" dirty="0">
                <a:latin typeface="Arial" panose="020B0604020202020204" pitchFamily="34" charset="0"/>
                <a:cs typeface="Arial" panose="020B0604020202020204" pitchFamily="34" charset="0"/>
              </a:rPr>
              <a:t> **</a:t>
            </a:r>
            <a:r>
              <a:rPr lang="en-GB" sz="667" dirty="0">
                <a:latin typeface="Arial" panose="020B0604020202020204" pitchFamily="34" charset="0"/>
                <a:cs typeface="Arial" panose="020B0604020202020204" pitchFamily="34" charset="0"/>
              </a:rPr>
              <a:t>Hazard ratio  can not be determined due to low patient count. pts: patients</a:t>
            </a:r>
          </a:p>
        </p:txBody>
      </p:sp>
      <p:cxnSp>
        <p:nvCxnSpPr>
          <p:cNvPr id="51" name="Gerade Verbindung 16">
            <a:extLst>
              <a:ext uri="{FF2B5EF4-FFF2-40B4-BE49-F238E27FC236}">
                <a16:creationId xmlns:a16="http://schemas.microsoft.com/office/drawing/2014/main" id="{70D3F601-AB42-0A24-743B-321AE0C8AE11}"/>
              </a:ext>
            </a:extLst>
          </p:cNvPr>
          <p:cNvCxnSpPr/>
          <p:nvPr/>
        </p:nvCxnSpPr>
        <p:spPr>
          <a:xfrm flipV="1">
            <a:off x="7166273" y="6188583"/>
            <a:ext cx="4896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52" name="Table 162">
            <a:extLst>
              <a:ext uri="{FF2B5EF4-FFF2-40B4-BE49-F238E27FC236}">
                <a16:creationId xmlns:a16="http://schemas.microsoft.com/office/drawing/2014/main" id="{4F67FA92-1785-40DA-FDAF-566EEF1FCEAD}"/>
              </a:ext>
            </a:extLst>
          </p:cNvPr>
          <p:cNvGraphicFramePr>
            <a:graphicFrameLocks noGrp="1"/>
          </p:cNvGraphicFramePr>
          <p:nvPr>
            <p:extLst>
              <p:ext uri="{D42A27DB-BD31-4B8C-83A1-F6EECF244321}">
                <p14:modId xmlns:p14="http://schemas.microsoft.com/office/powerpoint/2010/main" val="2115464781"/>
              </p:ext>
            </p:extLst>
          </p:nvPr>
        </p:nvGraphicFramePr>
        <p:xfrm>
          <a:off x="5035204" y="1455759"/>
          <a:ext cx="7007999" cy="4680901"/>
        </p:xfrm>
        <a:graphic>
          <a:graphicData uri="http://schemas.openxmlformats.org/drawingml/2006/table">
            <a:tbl>
              <a:tblPr firstRow="1" bandRow="1">
                <a:effectLst/>
                <a:tableStyleId>{5C22544A-7EE6-4342-B048-85BDC9FD1C3A}</a:tableStyleId>
              </a:tblPr>
              <a:tblGrid>
                <a:gridCol w="1143777">
                  <a:extLst>
                    <a:ext uri="{9D8B030D-6E8A-4147-A177-3AD203B41FA5}">
                      <a16:colId xmlns:a16="http://schemas.microsoft.com/office/drawing/2014/main" val="3825514964"/>
                    </a:ext>
                  </a:extLst>
                </a:gridCol>
                <a:gridCol w="988473">
                  <a:extLst>
                    <a:ext uri="{9D8B030D-6E8A-4147-A177-3AD203B41FA5}">
                      <a16:colId xmlns:a16="http://schemas.microsoft.com/office/drawing/2014/main" val="20001"/>
                    </a:ext>
                  </a:extLst>
                </a:gridCol>
                <a:gridCol w="852133">
                  <a:extLst>
                    <a:ext uri="{9D8B030D-6E8A-4147-A177-3AD203B41FA5}">
                      <a16:colId xmlns:a16="http://schemas.microsoft.com/office/drawing/2014/main" val="395197109"/>
                    </a:ext>
                  </a:extLst>
                </a:gridCol>
                <a:gridCol w="741355">
                  <a:extLst>
                    <a:ext uri="{9D8B030D-6E8A-4147-A177-3AD203B41FA5}">
                      <a16:colId xmlns:a16="http://schemas.microsoft.com/office/drawing/2014/main" val="20004"/>
                    </a:ext>
                  </a:extLst>
                </a:gridCol>
                <a:gridCol w="1218549">
                  <a:extLst>
                    <a:ext uri="{9D8B030D-6E8A-4147-A177-3AD203B41FA5}">
                      <a16:colId xmlns:a16="http://schemas.microsoft.com/office/drawing/2014/main" val="20005"/>
                    </a:ext>
                  </a:extLst>
                </a:gridCol>
                <a:gridCol w="2063712">
                  <a:extLst>
                    <a:ext uri="{9D8B030D-6E8A-4147-A177-3AD203B41FA5}">
                      <a16:colId xmlns:a16="http://schemas.microsoft.com/office/drawing/2014/main" val="20006"/>
                    </a:ext>
                  </a:extLst>
                </a:gridCol>
              </a:tblGrid>
              <a:tr h="233020">
                <a:tc rowSpan="2" gridSpan="2">
                  <a:txBody>
                    <a:bodyPr/>
                    <a:lstStyle/>
                    <a:p>
                      <a:pPr marL="0" algn="l" defTabSz="914400" rtl="0" eaLnBrk="1" latinLnBrk="0" hangingPunct="1">
                        <a:lnSpc>
                          <a:spcPct val="98000"/>
                        </a:lnSpc>
                      </a:pPr>
                      <a:r>
                        <a:rPr lang="en-US" sz="900" b="1" kern="1200" spc="0" dirty="0">
                          <a:solidFill>
                            <a:schemeClr val="bg1"/>
                          </a:solidFill>
                          <a:latin typeface="Arial" panose="020B0604020202020204" pitchFamily="34" charset="0"/>
                          <a:ea typeface="+mn-ea"/>
                          <a:cs typeface="Arial" panose="020B0604020202020204" pitchFamily="34" charset="0"/>
                        </a:rPr>
                        <a:t>Subgroup</a:t>
                      </a:r>
                    </a:p>
                  </a:txBody>
                  <a:tcPr marL="36576" marR="36576" marT="24384" marB="24384" anchor="b">
                    <a:lnL w="12700" cmpd="sng">
                      <a:noFill/>
                    </a:lnL>
                    <a:lnR w="1270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5083"/>
                    </a:solidFill>
                  </a:tcPr>
                </a:tc>
                <a:tc rowSpan="2" hMerge="1">
                  <a:txBody>
                    <a:bodyPr/>
                    <a:lstStyle/>
                    <a:p>
                      <a:pPr marL="0" algn="l" defTabSz="914400" rtl="0" eaLnBrk="1" latinLnBrk="0" hangingPunct="1">
                        <a:lnSpc>
                          <a:spcPct val="98000"/>
                        </a:lnSpc>
                      </a:pPr>
                      <a:endParaRPr lang="en-US" sz="750" b="1" kern="1200" spc="0" dirty="0">
                        <a:solidFill>
                          <a:schemeClr val="bg1"/>
                        </a:solidFill>
                        <a:latin typeface="+mn-lt"/>
                        <a:ea typeface="+mn-ea"/>
                        <a:cs typeface="+mn-cs"/>
                      </a:endParaRPr>
                    </a:p>
                  </a:txBody>
                  <a:tcPr marL="27432" marR="27432" marT="18288" marB="18288"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5083"/>
                    </a:solidFill>
                  </a:tcPr>
                </a:tc>
                <a:tc gridSpan="2">
                  <a:txBody>
                    <a:bodyPr/>
                    <a:lstStyle/>
                    <a:p>
                      <a:pPr algn="ctr">
                        <a:lnSpc>
                          <a:spcPct val="98000"/>
                        </a:lnSpc>
                      </a:pPr>
                      <a:r>
                        <a:rPr lang="en-US" sz="900" spc="0" baseline="0" dirty="0">
                          <a:solidFill>
                            <a:schemeClr val="bg1"/>
                          </a:solidFill>
                          <a:latin typeface="Arial" panose="020B0604020202020204" pitchFamily="34" charset="0"/>
                          <a:cs typeface="Arial" panose="020B0604020202020204" pitchFamily="34" charset="0"/>
                        </a:rPr>
                        <a:t>No. of events/no. of pts</a:t>
                      </a: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hMerge="1">
                  <a:txBody>
                    <a:bodyPr/>
                    <a:lstStyle/>
                    <a:p>
                      <a:pPr algn="ctr">
                        <a:lnSpc>
                          <a:spcPct val="98000"/>
                        </a:lnSpc>
                      </a:pPr>
                      <a:endParaRPr lang="en-US" sz="900" spc="0" baseline="0" dirty="0">
                        <a:solidFill>
                          <a:schemeClr val="bg1"/>
                        </a:solidFill>
                        <a:latin typeface="+mn-lt"/>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5083"/>
                    </a:solidFill>
                  </a:tcPr>
                </a:tc>
                <a:tc rowSpan="2">
                  <a:txBody>
                    <a:bodyPr/>
                    <a:lstStyle/>
                    <a:p>
                      <a:pPr marL="0" marR="0" lvl="0" indent="0" algn="ctr" defTabSz="914400" rtl="0" eaLnBrk="1" fontAlgn="auto" latinLnBrk="0" hangingPunct="1">
                        <a:lnSpc>
                          <a:spcPct val="98000"/>
                        </a:lnSpc>
                        <a:spcBef>
                          <a:spcPts val="0"/>
                        </a:spcBef>
                        <a:spcAft>
                          <a:spcPts val="0"/>
                        </a:spcAft>
                        <a:buClrTx/>
                        <a:buSzTx/>
                        <a:buFontTx/>
                        <a:buNone/>
                        <a:tabLst/>
                        <a:defRPr/>
                      </a:pPr>
                      <a:r>
                        <a:rPr lang="en-US" sz="900" b="1" spc="0" dirty="0" err="1">
                          <a:solidFill>
                            <a:schemeClr val="bg1"/>
                          </a:solidFill>
                          <a:latin typeface="Arial" panose="020B0604020202020204" pitchFamily="34" charset="0"/>
                          <a:cs typeface="Arial" panose="020B0604020202020204" pitchFamily="34" charset="0"/>
                        </a:rPr>
                        <a:t>Unstratified</a:t>
                      </a:r>
                      <a:br>
                        <a:rPr lang="en-US" sz="900" b="1" spc="0" baseline="0" dirty="0">
                          <a:solidFill>
                            <a:schemeClr val="bg1"/>
                          </a:solidFill>
                          <a:latin typeface="Arial" panose="020B0604020202020204" pitchFamily="34" charset="0"/>
                          <a:cs typeface="Arial" panose="020B0604020202020204" pitchFamily="34" charset="0"/>
                        </a:rPr>
                      </a:br>
                      <a:r>
                        <a:rPr lang="en-US" sz="900" b="1" spc="0" dirty="0">
                          <a:solidFill>
                            <a:schemeClr val="bg1"/>
                          </a:solidFill>
                          <a:latin typeface="Arial" panose="020B0604020202020204" pitchFamily="34" charset="0"/>
                          <a:cs typeface="Arial" panose="020B0604020202020204" pitchFamily="34" charset="0"/>
                        </a:rPr>
                        <a:t>HR (95% CI)</a:t>
                      </a: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65A4"/>
                    </a:solidFill>
                  </a:tcPr>
                </a:tc>
                <a:tc rowSpan="2">
                  <a:txBody>
                    <a:bodyPr/>
                    <a:lstStyle/>
                    <a:p>
                      <a:pPr marL="0" marR="0" indent="0" algn="ctr" defTabSz="914400" rtl="0" eaLnBrk="1" fontAlgn="auto" latinLnBrk="0" hangingPunct="1">
                        <a:lnSpc>
                          <a:spcPct val="98000"/>
                        </a:lnSpc>
                        <a:spcBef>
                          <a:spcPts val="0"/>
                        </a:spcBef>
                        <a:spcAft>
                          <a:spcPts val="0"/>
                        </a:spcAft>
                        <a:buClrTx/>
                        <a:buSzTx/>
                        <a:buFontTx/>
                        <a:buNone/>
                        <a:tabLst/>
                        <a:defRPr/>
                      </a:pPr>
                      <a:r>
                        <a:rPr lang="en-US" sz="900" b="1" spc="0" dirty="0" err="1">
                          <a:solidFill>
                            <a:schemeClr val="bg1"/>
                          </a:solidFill>
                          <a:latin typeface="Arial" panose="020B0604020202020204" pitchFamily="34" charset="0"/>
                          <a:cs typeface="Arial" panose="020B0604020202020204" pitchFamily="34" charset="0"/>
                        </a:rPr>
                        <a:t>Unstratified</a:t>
                      </a:r>
                      <a:r>
                        <a:rPr lang="en-US" sz="900" b="1" spc="0" baseline="0" dirty="0">
                          <a:solidFill>
                            <a:schemeClr val="bg1"/>
                          </a:solidFill>
                          <a:latin typeface="Arial" panose="020B0604020202020204" pitchFamily="34" charset="0"/>
                          <a:cs typeface="Arial" panose="020B0604020202020204" pitchFamily="34" charset="0"/>
                        </a:rPr>
                        <a:t> </a:t>
                      </a:r>
                      <a:r>
                        <a:rPr lang="en-US" sz="900" b="1" spc="0" dirty="0">
                          <a:solidFill>
                            <a:schemeClr val="bg1"/>
                          </a:solidFill>
                          <a:latin typeface="Arial" panose="020B0604020202020204" pitchFamily="34" charset="0"/>
                          <a:cs typeface="Arial" panose="020B0604020202020204" pitchFamily="34" charset="0"/>
                        </a:rPr>
                        <a:t>HR</a:t>
                      </a:r>
                      <a:r>
                        <a:rPr lang="en-US" sz="900" b="1" spc="0" baseline="0" dirty="0">
                          <a:solidFill>
                            <a:schemeClr val="bg1"/>
                          </a:solidFill>
                          <a:latin typeface="Arial" panose="020B0604020202020204" pitchFamily="34" charset="0"/>
                          <a:cs typeface="Arial" panose="020B0604020202020204" pitchFamily="34" charset="0"/>
                        </a:rPr>
                        <a:t> </a:t>
                      </a:r>
                      <a:br>
                        <a:rPr lang="en-US" sz="900" b="1" spc="0" baseline="0" dirty="0">
                          <a:solidFill>
                            <a:schemeClr val="bg1"/>
                          </a:solidFill>
                          <a:latin typeface="Arial" panose="020B0604020202020204" pitchFamily="34" charset="0"/>
                          <a:cs typeface="Arial" panose="020B0604020202020204" pitchFamily="34" charset="0"/>
                        </a:rPr>
                      </a:br>
                      <a:r>
                        <a:rPr lang="en-US" sz="900" b="1" spc="0" dirty="0">
                          <a:solidFill>
                            <a:schemeClr val="bg1"/>
                          </a:solidFill>
                          <a:latin typeface="Arial" panose="020B0604020202020204" pitchFamily="34" charset="0"/>
                          <a:cs typeface="Arial" panose="020B0604020202020204" pitchFamily="34" charset="0"/>
                        </a:rPr>
                        <a:t>(95% CI)</a:t>
                      </a:r>
                    </a:p>
                  </a:txBody>
                  <a:tcPr marL="36576" marR="36576" marT="24384" marB="24384" anchor="b">
                    <a:lnL w="1270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65A4"/>
                    </a:solidFill>
                  </a:tcPr>
                </a:tc>
                <a:extLst>
                  <a:ext uri="{0D108BD9-81ED-4DB2-BD59-A6C34878D82A}">
                    <a16:rowId xmlns:a16="http://schemas.microsoft.com/office/drawing/2014/main" val="1324636639"/>
                  </a:ext>
                </a:extLst>
              </a:tr>
              <a:tr h="233000">
                <a:tc gridSpan="2" vMerge="1">
                  <a:txBody>
                    <a:bodyPr/>
                    <a:lstStyle/>
                    <a:p>
                      <a:pPr marL="0" algn="ctr" defTabSz="914400" rtl="0" eaLnBrk="1" latinLnBrk="0" hangingPunct="1">
                        <a:lnSpc>
                          <a:spcPct val="85000"/>
                        </a:lnSpc>
                      </a:pPr>
                      <a:endParaRPr lang="en-US" sz="700" b="1" kern="1200" dirty="0">
                        <a:solidFill>
                          <a:schemeClr val="bg1"/>
                        </a:solidFill>
                        <a:latin typeface="+mn-lt"/>
                        <a:ea typeface="+mn-ea"/>
                        <a:cs typeface="+mn-cs"/>
                      </a:endParaRPr>
                    </a:p>
                  </a:txBody>
                  <a:tcPr marL="27432" marR="27432" marT="18288" marB="1828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vMerge="1">
                  <a:txBody>
                    <a:bodyPr/>
                    <a:lstStyle/>
                    <a:p>
                      <a:endParaRPr lang="en-US"/>
                    </a:p>
                  </a:txBody>
                  <a:tcPr/>
                </a:tc>
                <a:tc>
                  <a:txBody>
                    <a:bodyPr/>
                    <a:lstStyle/>
                    <a:p>
                      <a:pPr algn="ctr">
                        <a:lnSpc>
                          <a:spcPct val="98000"/>
                        </a:lnSpc>
                      </a:pPr>
                      <a:r>
                        <a:rPr lang="en-US" sz="900" b="1" spc="0" dirty="0">
                          <a:solidFill>
                            <a:schemeClr val="bg1"/>
                          </a:solidFill>
                          <a:latin typeface="Arial" panose="020B0604020202020204" pitchFamily="34" charset="0"/>
                          <a:cs typeface="Arial" panose="020B0604020202020204" pitchFamily="34" charset="0"/>
                        </a:rPr>
                        <a:t>NIVO</a:t>
                      </a:r>
                    </a:p>
                  </a:txBody>
                  <a:tcPr marL="36576" marR="36576" marT="24384" marB="24384" anchor="ct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lnSpc>
                          <a:spcPct val="98000"/>
                        </a:lnSpc>
                      </a:pPr>
                      <a:r>
                        <a:rPr lang="en-US" sz="900" b="1" spc="0" dirty="0">
                          <a:solidFill>
                            <a:schemeClr val="bg1"/>
                          </a:solidFill>
                          <a:latin typeface="Arial" panose="020B0604020202020204" pitchFamily="34" charset="0"/>
                          <a:cs typeface="Arial" panose="020B0604020202020204" pitchFamily="34" charset="0"/>
                        </a:rPr>
                        <a:t>Placebo</a:t>
                      </a:r>
                    </a:p>
                  </a:txBody>
                  <a:tcPr marL="36576" marR="36576" marT="24384" marB="24384"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F5F5F"/>
                    </a:solidFill>
                  </a:tcPr>
                </a:tc>
                <a:tc vMerge="1">
                  <a:txBody>
                    <a:bodyPr/>
                    <a:lstStyle/>
                    <a:p>
                      <a:pPr marL="0" algn="ctr" defTabSz="914400" rtl="0" eaLnBrk="1" latinLnBrk="0" hangingPunct="1">
                        <a:lnSpc>
                          <a:spcPct val="98000"/>
                        </a:lnSpc>
                      </a:pPr>
                      <a:endParaRPr lang="en-US" sz="850" b="1" kern="1200" spc="0" dirty="0">
                        <a:solidFill>
                          <a:schemeClr val="bg1"/>
                        </a:solidFill>
                        <a:latin typeface="+mn-lt"/>
                        <a:ea typeface="+mn-ea"/>
                        <a:cs typeface="+mn-cs"/>
                      </a:endParaRPr>
                    </a:p>
                  </a:txBody>
                  <a:tcPr marL="27432" marR="27432" marT="18288" marB="1828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5083"/>
                    </a:solidFill>
                  </a:tcPr>
                </a:tc>
                <a:tc vMerge="1">
                  <a:txBody>
                    <a:bodyPr/>
                    <a:lstStyle/>
                    <a:p>
                      <a:pPr marL="0" algn="ctr" defTabSz="914400" rtl="0" eaLnBrk="1" latinLnBrk="0" hangingPunct="1">
                        <a:lnSpc>
                          <a:spcPct val="98000"/>
                        </a:lnSpc>
                      </a:pPr>
                      <a:endParaRPr lang="en-US" sz="850" b="1" kern="1200" spc="0" dirty="0">
                        <a:solidFill>
                          <a:schemeClr val="bg1"/>
                        </a:solidFill>
                        <a:latin typeface="+mn-lt"/>
                        <a:ea typeface="+mn-ea"/>
                        <a:cs typeface="+mn-cs"/>
                      </a:endParaRPr>
                    </a:p>
                  </a:txBody>
                  <a:tcPr marL="27432" marR="27432" marT="18288" marB="18288"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5083"/>
                    </a:solidFill>
                  </a:tcPr>
                </a:tc>
                <a:extLst>
                  <a:ext uri="{0D108BD9-81ED-4DB2-BD59-A6C34878D82A}">
                    <a16:rowId xmlns:a16="http://schemas.microsoft.com/office/drawing/2014/main" val="722118473"/>
                  </a:ext>
                </a:extLst>
              </a:tr>
              <a:tr h="233000">
                <a:tc>
                  <a:txBody>
                    <a:bodyPr/>
                    <a:lstStyle/>
                    <a:p>
                      <a:pPr algn="l">
                        <a:lnSpc>
                          <a:spcPct val="98000"/>
                        </a:lnSpc>
                      </a:pPr>
                      <a:r>
                        <a:rPr lang="en-US" sz="900" b="1" spc="0" dirty="0">
                          <a:solidFill>
                            <a:schemeClr val="tx1"/>
                          </a:solidFill>
                          <a:latin typeface="Arial" panose="020B0604020202020204" pitchFamily="34" charset="0"/>
                          <a:cs typeface="Arial" panose="020B0604020202020204" pitchFamily="34" charset="0"/>
                        </a:rPr>
                        <a:t>All</a:t>
                      </a:r>
                      <a:r>
                        <a:rPr lang="en-US" sz="900" b="1" spc="0" baseline="0" dirty="0">
                          <a:solidFill>
                            <a:schemeClr val="tx1"/>
                          </a:solidFill>
                          <a:latin typeface="Arial" panose="020B0604020202020204" pitchFamily="34" charset="0"/>
                          <a:cs typeface="Arial" panose="020B0604020202020204" pitchFamily="34" charset="0"/>
                        </a:rPr>
                        <a:t> patients</a:t>
                      </a:r>
                      <a:endParaRPr lang="en-US" sz="900" b="1" spc="0" dirty="0">
                        <a:solidFill>
                          <a:schemeClr val="tx1"/>
                        </a:solidFill>
                        <a:latin typeface="Arial" panose="020B0604020202020204" pitchFamily="34" charset="0"/>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98000"/>
                        </a:lnSpc>
                      </a:pPr>
                      <a:r>
                        <a:rPr lang="en-US" sz="900" b="0" spc="0" dirty="0">
                          <a:solidFill>
                            <a:schemeClr val="tx1"/>
                          </a:solidFill>
                          <a:latin typeface="Arial" panose="020B0604020202020204" pitchFamily="34" charset="0"/>
                          <a:cs typeface="Arial" panose="020B0604020202020204" pitchFamily="34" charset="0"/>
                        </a:rPr>
                        <a:t>Overall</a:t>
                      </a:r>
                    </a:p>
                  </a:txBody>
                  <a:tcPr marL="36576" marR="36576" marT="24384" marB="24384"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38/59</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42/52</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0.60 (0.36- 1.00)*</a:t>
                      </a: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8719945"/>
                  </a:ext>
                </a:extLst>
              </a:tr>
              <a:tr h="233000">
                <a:tc>
                  <a:txBody>
                    <a:bodyPr/>
                    <a:lstStyle/>
                    <a:p>
                      <a:pPr marL="0" indent="0" algn="l" defTabSz="1219170" rtl="0" eaLnBrk="1" latinLnBrk="0" hangingPunct="1">
                        <a:lnSpc>
                          <a:spcPct val="98000"/>
                        </a:lnSpc>
                      </a:pPr>
                      <a:r>
                        <a:rPr lang="en-US" sz="900" b="1" kern="1200" spc="0" dirty="0">
                          <a:solidFill>
                            <a:schemeClr val="tx1"/>
                          </a:solidFill>
                          <a:latin typeface="Arial" panose="020B0604020202020204" pitchFamily="34" charset="0"/>
                          <a:ea typeface="+mn-ea"/>
                          <a:cs typeface="Arial" panose="020B0604020202020204" pitchFamily="34" charset="0"/>
                        </a:rPr>
                        <a:t>Age  </a:t>
                      </a:r>
                    </a:p>
                  </a:txBody>
                  <a:tcPr marL="36576" marR="36576" marT="24384" marB="24384"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&lt;65 years</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25/43</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29/35</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0.48 (0.28- 0.83)</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3000">
                <a:tc>
                  <a:txBody>
                    <a:bodyPr/>
                    <a:lstStyle/>
                    <a:p>
                      <a:pPr marL="0" indent="0" algn="l" defTabSz="1219170" rtl="0" eaLnBrk="1" latinLnBrk="0" hangingPunct="1">
                        <a:lnSpc>
                          <a:spcPct val="98000"/>
                        </a:lnSpc>
                      </a:pPr>
                      <a:endParaRPr lang="en-US" sz="900" b="1"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≥65 years</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13/16</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13/17</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0.94 (0.44- 2.04)</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3000">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Sex</a:t>
                      </a:r>
                    </a:p>
                  </a:txBody>
                  <a:tcPr marL="36576" marR="36576" marT="24384" marB="24384"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Male</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22/31</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26/33</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0.80 (0.45- 1.41)</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Female</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16/28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16/19</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0.43 (0.21- 0.87)</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3000">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Stage</a:t>
                      </a:r>
                    </a:p>
                  </a:txBody>
                  <a:tcPr marL="36576" marR="36576" marT="24384" marB="24384"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M1a</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12/23</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16/20</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0.40 (0.19- 0.86)</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M1b</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11/18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15/16</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0.67 (0.31- 1.47)</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8380982"/>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M1a+b</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23/41</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31/36</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0.50 (0.29- 0.86)</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M1c</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15/18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11/16</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0.87 (0.40- 1.90)</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21598"/>
                  </a:ext>
                </a:extLst>
              </a:tr>
              <a:tr h="307679">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Cerebral</a:t>
                      </a:r>
                      <a:r>
                        <a:rPr lang="en-US" sz="900" b="1" i="0" kern="1200" spc="0" baseline="0" dirty="0">
                          <a:solidFill>
                            <a:schemeClr val="tx1"/>
                          </a:solidFill>
                          <a:latin typeface="Arial" panose="020B0604020202020204" pitchFamily="34" charset="0"/>
                          <a:ea typeface="+mn-ea"/>
                          <a:cs typeface="Arial" panose="020B0604020202020204" pitchFamily="34" charset="0"/>
                        </a:rPr>
                        <a:t> </a:t>
                      </a:r>
                    </a:p>
                    <a:p>
                      <a:pPr marL="0" indent="0" algn="l" defTabSz="1219170" rtl="0" eaLnBrk="1" latinLnBrk="0" hangingPunct="1">
                        <a:lnSpc>
                          <a:spcPct val="98000"/>
                        </a:lnSpc>
                      </a:pPr>
                      <a:r>
                        <a:rPr lang="en-US" sz="900" b="1" i="0" kern="1200" spc="0" baseline="0" dirty="0">
                          <a:solidFill>
                            <a:schemeClr val="tx1"/>
                          </a:solidFill>
                          <a:latin typeface="Arial" panose="020B0604020202020204" pitchFamily="34" charset="0"/>
                          <a:ea typeface="+mn-ea"/>
                          <a:cs typeface="Arial" panose="020B0604020202020204" pitchFamily="34" charset="0"/>
                        </a:rPr>
                        <a:t>metastases</a:t>
                      </a: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M1c with </a:t>
                      </a:r>
                    </a:p>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brain metastases</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6/6</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8/8</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a:t>
                      </a: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307679">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M1c without </a:t>
                      </a:r>
                    </a:p>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brain metastases</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9/12</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3/8</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GB" sz="900" b="0" i="0" u="none" strike="noStrike" cap="none" dirty="0">
                          <a:solidFill>
                            <a:schemeClr val="dk1"/>
                          </a:solidFill>
                          <a:effectLst/>
                          <a:latin typeface="+mn-lt"/>
                          <a:ea typeface="+mn-ea"/>
                          <a:cs typeface="+mn-cs"/>
                          <a:sym typeface="Arial"/>
                        </a:rPr>
                        <a:t>1.61 (0.43- 5.97)</a:t>
                      </a:r>
                      <a:endParaRPr lang="en-US" sz="900" b="0" kern="1200" spc="0" dirty="0">
                        <a:solidFill>
                          <a:schemeClr val="tx1"/>
                        </a:solidFill>
                        <a:latin typeface="+mn-lt"/>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33241"/>
                  </a:ext>
                </a:extLst>
              </a:tr>
              <a:tr h="233000">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PD-L1 status </a:t>
                      </a:r>
                    </a:p>
                  </a:txBody>
                  <a:tcPr marL="36576" marR="36576" marT="24384" marB="24384"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&lt;5%</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20/31</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23/27</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0.58 (0.32- 1.06)</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3"/>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a:t>
                      </a:r>
                      <a:r>
                        <a:rPr lang="en-US" sz="900" b="0" i="0" kern="1200" spc="0" baseline="0" dirty="0">
                          <a:solidFill>
                            <a:schemeClr val="tx1"/>
                          </a:solidFill>
                          <a:latin typeface="Arial" panose="020B0604020202020204" pitchFamily="34" charset="0"/>
                          <a:ea typeface="+mn-ea"/>
                          <a:cs typeface="Arial" panose="020B0604020202020204" pitchFamily="34" charset="0"/>
                        </a:rPr>
                        <a:t>5%</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18/28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19/25</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0.63 (0.33- 1.20)</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4"/>
                  </a:ext>
                </a:extLst>
              </a:tr>
              <a:tr h="307679">
                <a:tc>
                  <a:txBody>
                    <a:bodyPr/>
                    <a:lstStyle/>
                    <a:p>
                      <a:pPr marL="0" indent="0" algn="l" defTabSz="1219170" rtl="0" eaLnBrk="1" latinLnBrk="0" hangingPunct="1">
                        <a:lnSpc>
                          <a:spcPct val="98000"/>
                        </a:lnSpc>
                      </a:pPr>
                      <a:r>
                        <a:rPr lang="en-US" sz="900" b="1" i="1" kern="1200" spc="0" dirty="0">
                          <a:solidFill>
                            <a:schemeClr val="tx1"/>
                          </a:solidFill>
                          <a:latin typeface="Arial" panose="020B0604020202020204" pitchFamily="34" charset="0"/>
                          <a:ea typeface="+mn-ea"/>
                          <a:cs typeface="Arial" panose="020B0604020202020204" pitchFamily="34" charset="0"/>
                        </a:rPr>
                        <a:t>BRAF</a:t>
                      </a:r>
                      <a:r>
                        <a:rPr lang="en-US" sz="900" b="1" i="0" kern="1200" spc="0" dirty="0">
                          <a:solidFill>
                            <a:schemeClr val="tx1"/>
                          </a:solidFill>
                          <a:latin typeface="Arial" panose="020B0604020202020204" pitchFamily="34" charset="0"/>
                          <a:ea typeface="+mn-ea"/>
                          <a:cs typeface="Arial" panose="020B0604020202020204" pitchFamily="34" charset="0"/>
                        </a:rPr>
                        <a:t> mutation </a:t>
                      </a:r>
                    </a:p>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status</a:t>
                      </a:r>
                    </a:p>
                  </a:txBody>
                  <a:tcPr marL="36576" marR="36576" marT="24384" marB="24384"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mutated</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15/27</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18/21</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0.41 (0.20- 0.81)</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5"/>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No mutation</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23/32</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24/31</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0.78 (0.44- 1.39)</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6"/>
                  </a:ext>
                </a:extLst>
              </a:tr>
              <a:tr h="233000">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Adjuvant therapy</a:t>
                      </a:r>
                    </a:p>
                  </a:txBody>
                  <a:tcPr marL="36576" marR="36576" marT="24384" marB="24384" anchor="ctr">
                    <a:lnL w="12700" cmpd="sng">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No</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28/46</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25/32</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0.52 (0.30- 0.90)</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Yes</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10/13</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17/20</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0.93 (0.43- 2.04)</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graphicFrame>
        <p:nvGraphicFramePr>
          <p:cNvPr id="53" name="Table 162">
            <a:extLst>
              <a:ext uri="{FF2B5EF4-FFF2-40B4-BE49-F238E27FC236}">
                <a16:creationId xmlns:a16="http://schemas.microsoft.com/office/drawing/2014/main" id="{DBDA4F87-4236-58D4-391F-F56CAE452699}"/>
              </a:ext>
            </a:extLst>
          </p:cNvPr>
          <p:cNvGraphicFramePr>
            <a:graphicFrameLocks noGrp="1"/>
          </p:cNvGraphicFramePr>
          <p:nvPr>
            <p:extLst>
              <p:ext uri="{D42A27DB-BD31-4B8C-83A1-F6EECF244321}">
                <p14:modId xmlns:p14="http://schemas.microsoft.com/office/powerpoint/2010/main" val="4169963208"/>
              </p:ext>
            </p:extLst>
          </p:nvPr>
        </p:nvGraphicFramePr>
        <p:xfrm>
          <a:off x="148280" y="1457151"/>
          <a:ext cx="7007902" cy="4765508"/>
        </p:xfrm>
        <a:graphic>
          <a:graphicData uri="http://schemas.openxmlformats.org/drawingml/2006/table">
            <a:tbl>
              <a:tblPr firstRow="1" bandRow="1">
                <a:effectLst/>
                <a:tableStyleId>{5C22544A-7EE6-4342-B048-85BDC9FD1C3A}</a:tableStyleId>
              </a:tblPr>
              <a:tblGrid>
                <a:gridCol w="933616">
                  <a:extLst>
                    <a:ext uri="{9D8B030D-6E8A-4147-A177-3AD203B41FA5}">
                      <a16:colId xmlns:a16="http://schemas.microsoft.com/office/drawing/2014/main" val="3825514964"/>
                    </a:ext>
                  </a:extLst>
                </a:gridCol>
                <a:gridCol w="1198935">
                  <a:extLst>
                    <a:ext uri="{9D8B030D-6E8A-4147-A177-3AD203B41FA5}">
                      <a16:colId xmlns:a16="http://schemas.microsoft.com/office/drawing/2014/main" val="20001"/>
                    </a:ext>
                  </a:extLst>
                </a:gridCol>
                <a:gridCol w="852252">
                  <a:extLst>
                    <a:ext uri="{9D8B030D-6E8A-4147-A177-3AD203B41FA5}">
                      <a16:colId xmlns:a16="http://schemas.microsoft.com/office/drawing/2014/main" val="395197109"/>
                    </a:ext>
                  </a:extLst>
                </a:gridCol>
                <a:gridCol w="741459">
                  <a:extLst>
                    <a:ext uri="{9D8B030D-6E8A-4147-A177-3AD203B41FA5}">
                      <a16:colId xmlns:a16="http://schemas.microsoft.com/office/drawing/2014/main" val="20004"/>
                    </a:ext>
                  </a:extLst>
                </a:gridCol>
                <a:gridCol w="1218720">
                  <a:extLst>
                    <a:ext uri="{9D8B030D-6E8A-4147-A177-3AD203B41FA5}">
                      <a16:colId xmlns:a16="http://schemas.microsoft.com/office/drawing/2014/main" val="20005"/>
                    </a:ext>
                  </a:extLst>
                </a:gridCol>
                <a:gridCol w="2062920">
                  <a:extLst>
                    <a:ext uri="{9D8B030D-6E8A-4147-A177-3AD203B41FA5}">
                      <a16:colId xmlns:a16="http://schemas.microsoft.com/office/drawing/2014/main" val="20006"/>
                    </a:ext>
                  </a:extLst>
                </a:gridCol>
              </a:tblGrid>
              <a:tr h="233000">
                <a:tc rowSpan="2" gridSpan="2">
                  <a:txBody>
                    <a:bodyPr/>
                    <a:lstStyle/>
                    <a:p>
                      <a:pPr marL="0" algn="l" defTabSz="914400" rtl="0" eaLnBrk="1" latinLnBrk="0" hangingPunct="1">
                        <a:lnSpc>
                          <a:spcPct val="98000"/>
                        </a:lnSpc>
                      </a:pPr>
                      <a:r>
                        <a:rPr lang="en-US" sz="900" b="1" kern="1200" spc="0" dirty="0">
                          <a:solidFill>
                            <a:schemeClr val="bg1"/>
                          </a:solidFill>
                          <a:latin typeface="Arial" panose="020B0604020202020204" pitchFamily="34" charset="0"/>
                          <a:ea typeface="+mn-ea"/>
                          <a:cs typeface="Arial" panose="020B0604020202020204" pitchFamily="34" charset="0"/>
                        </a:rPr>
                        <a:t>Subgroup</a:t>
                      </a:r>
                    </a:p>
                  </a:txBody>
                  <a:tcPr marL="36576" marR="36576" marT="24384" marB="243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65A4"/>
                    </a:solidFill>
                  </a:tcPr>
                </a:tc>
                <a:tc rowSpan="2" hMerge="1">
                  <a:txBody>
                    <a:bodyPr/>
                    <a:lstStyle/>
                    <a:p>
                      <a:pPr marL="0" algn="l" defTabSz="914400" rtl="0" eaLnBrk="1" latinLnBrk="0" hangingPunct="1">
                        <a:lnSpc>
                          <a:spcPct val="98000"/>
                        </a:lnSpc>
                      </a:pPr>
                      <a:endParaRPr lang="en-US" sz="750" b="1" kern="1200" spc="0" dirty="0">
                        <a:solidFill>
                          <a:schemeClr val="bg1"/>
                        </a:solidFill>
                        <a:latin typeface="+mn-lt"/>
                        <a:ea typeface="+mn-ea"/>
                        <a:cs typeface="+mn-cs"/>
                      </a:endParaRPr>
                    </a:p>
                  </a:txBody>
                  <a:tcPr marL="27432" marR="27432" marT="18288" marB="18288"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5083"/>
                    </a:solidFill>
                  </a:tcPr>
                </a:tc>
                <a:tc gridSpan="2">
                  <a:txBody>
                    <a:bodyPr/>
                    <a:lstStyle/>
                    <a:p>
                      <a:pPr algn="ctr">
                        <a:lnSpc>
                          <a:spcPct val="98000"/>
                        </a:lnSpc>
                      </a:pPr>
                      <a:r>
                        <a:rPr lang="en-US" sz="900" spc="0" baseline="0" dirty="0">
                          <a:solidFill>
                            <a:schemeClr val="bg1"/>
                          </a:solidFill>
                          <a:latin typeface="Arial" panose="020B0604020202020204" pitchFamily="34" charset="0"/>
                          <a:cs typeface="Arial" panose="020B0604020202020204" pitchFamily="34" charset="0"/>
                        </a:rPr>
                        <a:t>No. of events/no. of pts</a:t>
                      </a: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5A4"/>
                    </a:solidFill>
                  </a:tcPr>
                </a:tc>
                <a:tc hMerge="1">
                  <a:txBody>
                    <a:bodyPr/>
                    <a:lstStyle/>
                    <a:p>
                      <a:pPr algn="ctr">
                        <a:lnSpc>
                          <a:spcPct val="98000"/>
                        </a:lnSpc>
                      </a:pPr>
                      <a:endParaRPr lang="en-US" sz="900" spc="0" baseline="0" dirty="0">
                        <a:solidFill>
                          <a:schemeClr val="bg1"/>
                        </a:solidFill>
                        <a:latin typeface="+mn-lt"/>
                      </a:endParaRPr>
                    </a:p>
                  </a:txBody>
                  <a:tcPr marL="27432" marR="27432" marT="18288" marB="18288"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F5083"/>
                    </a:solidFill>
                  </a:tcPr>
                </a:tc>
                <a:tc rowSpan="2">
                  <a:txBody>
                    <a:bodyPr/>
                    <a:lstStyle/>
                    <a:p>
                      <a:pPr marL="0" marR="0" lvl="0" indent="0" algn="ctr" defTabSz="914400" rtl="0" eaLnBrk="1" fontAlgn="auto" latinLnBrk="0" hangingPunct="1">
                        <a:lnSpc>
                          <a:spcPct val="98000"/>
                        </a:lnSpc>
                        <a:spcBef>
                          <a:spcPts val="0"/>
                        </a:spcBef>
                        <a:spcAft>
                          <a:spcPts val="0"/>
                        </a:spcAft>
                        <a:buClrTx/>
                        <a:buSzTx/>
                        <a:buFontTx/>
                        <a:buNone/>
                        <a:tabLst/>
                        <a:defRPr/>
                      </a:pPr>
                      <a:r>
                        <a:rPr lang="en-US" sz="900" b="1" spc="0" dirty="0">
                          <a:solidFill>
                            <a:schemeClr val="bg1"/>
                          </a:solidFill>
                          <a:latin typeface="Arial" panose="020B0604020202020204" pitchFamily="34" charset="0"/>
                          <a:cs typeface="Arial" panose="020B0604020202020204" pitchFamily="34" charset="0"/>
                        </a:rPr>
                        <a:t>Unstratified HR</a:t>
                      </a:r>
                    </a:p>
                    <a:p>
                      <a:pPr marL="0" marR="0" lvl="0" indent="0" algn="ctr" defTabSz="914400" rtl="0" eaLnBrk="1" fontAlgn="auto" latinLnBrk="0" hangingPunct="1">
                        <a:lnSpc>
                          <a:spcPct val="98000"/>
                        </a:lnSpc>
                        <a:spcBef>
                          <a:spcPts val="0"/>
                        </a:spcBef>
                        <a:spcAft>
                          <a:spcPts val="0"/>
                        </a:spcAft>
                        <a:buClrTx/>
                        <a:buSzTx/>
                        <a:buFontTx/>
                        <a:buNone/>
                        <a:tabLst/>
                        <a:defRPr/>
                      </a:pPr>
                      <a:r>
                        <a:rPr lang="en-US" sz="900" b="1" spc="0" dirty="0">
                          <a:solidFill>
                            <a:schemeClr val="bg1"/>
                          </a:solidFill>
                          <a:latin typeface="Arial" panose="020B0604020202020204" pitchFamily="34" charset="0"/>
                          <a:cs typeface="Arial" panose="020B0604020202020204" pitchFamily="34" charset="0"/>
                        </a:rPr>
                        <a:t>(95% CI)</a:t>
                      </a: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65A4"/>
                    </a:solidFill>
                  </a:tcPr>
                </a:tc>
                <a:tc rowSpan="2">
                  <a:txBody>
                    <a:bodyPr/>
                    <a:lstStyle/>
                    <a:p>
                      <a:pPr marL="0" marR="0" indent="0" algn="ctr" defTabSz="914400" rtl="0" eaLnBrk="1" fontAlgn="auto" latinLnBrk="0" hangingPunct="1">
                        <a:lnSpc>
                          <a:spcPct val="98000"/>
                        </a:lnSpc>
                        <a:spcBef>
                          <a:spcPts val="0"/>
                        </a:spcBef>
                        <a:spcAft>
                          <a:spcPts val="0"/>
                        </a:spcAft>
                        <a:buClrTx/>
                        <a:buSzTx/>
                        <a:buFontTx/>
                        <a:buNone/>
                        <a:tabLst/>
                        <a:defRPr/>
                      </a:pPr>
                      <a:r>
                        <a:rPr lang="en-US" sz="900" b="1" spc="0" dirty="0" err="1">
                          <a:solidFill>
                            <a:schemeClr val="bg1"/>
                          </a:solidFill>
                          <a:latin typeface="Arial" panose="020B0604020202020204" pitchFamily="34" charset="0"/>
                          <a:cs typeface="Arial" panose="020B0604020202020204" pitchFamily="34" charset="0"/>
                        </a:rPr>
                        <a:t>Unstratified</a:t>
                      </a:r>
                      <a:r>
                        <a:rPr lang="en-US" sz="900" b="1" spc="0" baseline="0" dirty="0">
                          <a:solidFill>
                            <a:schemeClr val="bg1"/>
                          </a:solidFill>
                          <a:latin typeface="Arial" panose="020B0604020202020204" pitchFamily="34" charset="0"/>
                          <a:cs typeface="Arial" panose="020B0604020202020204" pitchFamily="34" charset="0"/>
                        </a:rPr>
                        <a:t> </a:t>
                      </a:r>
                      <a:r>
                        <a:rPr lang="en-US" sz="900" b="1" spc="0" dirty="0">
                          <a:solidFill>
                            <a:schemeClr val="bg1"/>
                          </a:solidFill>
                          <a:latin typeface="Arial" panose="020B0604020202020204" pitchFamily="34" charset="0"/>
                          <a:cs typeface="Arial" panose="020B0604020202020204" pitchFamily="34" charset="0"/>
                        </a:rPr>
                        <a:t>HR</a:t>
                      </a:r>
                      <a:r>
                        <a:rPr lang="en-US" sz="900" b="1" spc="0" baseline="0" dirty="0">
                          <a:solidFill>
                            <a:schemeClr val="bg1"/>
                          </a:solidFill>
                          <a:latin typeface="Arial" panose="020B0604020202020204" pitchFamily="34" charset="0"/>
                          <a:cs typeface="Arial" panose="020B0604020202020204" pitchFamily="34" charset="0"/>
                        </a:rPr>
                        <a:t> </a:t>
                      </a:r>
                      <a:br>
                        <a:rPr lang="en-US" sz="900" b="1" spc="0" baseline="0" dirty="0">
                          <a:solidFill>
                            <a:schemeClr val="bg1"/>
                          </a:solidFill>
                          <a:latin typeface="Arial" panose="020B0604020202020204" pitchFamily="34" charset="0"/>
                          <a:cs typeface="Arial" panose="020B0604020202020204" pitchFamily="34" charset="0"/>
                        </a:rPr>
                      </a:br>
                      <a:r>
                        <a:rPr lang="en-US" sz="900" b="1" spc="0" dirty="0">
                          <a:solidFill>
                            <a:schemeClr val="bg1"/>
                          </a:solidFill>
                          <a:latin typeface="Arial" panose="020B0604020202020204" pitchFamily="34" charset="0"/>
                          <a:cs typeface="Arial" panose="020B0604020202020204" pitchFamily="34" charset="0"/>
                        </a:rPr>
                        <a:t>(95% CI)</a:t>
                      </a:r>
                    </a:p>
                  </a:txBody>
                  <a:tcPr marL="36576" marR="36576" marT="24384" marB="243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65A4"/>
                    </a:solidFill>
                  </a:tcPr>
                </a:tc>
                <a:extLst>
                  <a:ext uri="{0D108BD9-81ED-4DB2-BD59-A6C34878D82A}">
                    <a16:rowId xmlns:a16="http://schemas.microsoft.com/office/drawing/2014/main" val="1324636639"/>
                  </a:ext>
                </a:extLst>
              </a:tr>
              <a:tr h="233000">
                <a:tc gridSpan="2" vMerge="1">
                  <a:txBody>
                    <a:bodyPr/>
                    <a:lstStyle/>
                    <a:p>
                      <a:pPr marL="0" algn="ctr" defTabSz="914400" rtl="0" eaLnBrk="1" latinLnBrk="0" hangingPunct="1">
                        <a:lnSpc>
                          <a:spcPct val="85000"/>
                        </a:lnSpc>
                      </a:pPr>
                      <a:endParaRPr lang="en-US" sz="700" b="1" kern="1200" dirty="0">
                        <a:solidFill>
                          <a:schemeClr val="bg1"/>
                        </a:solidFill>
                        <a:latin typeface="+mn-lt"/>
                        <a:ea typeface="+mn-ea"/>
                        <a:cs typeface="+mn-cs"/>
                      </a:endParaRPr>
                    </a:p>
                  </a:txBody>
                  <a:tcPr marL="27432" marR="27432" marT="18288" marB="1828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vMerge="1">
                  <a:txBody>
                    <a:bodyPr/>
                    <a:lstStyle/>
                    <a:p>
                      <a:endParaRPr lang="en-US"/>
                    </a:p>
                  </a:txBody>
                  <a:tcPr/>
                </a:tc>
                <a:tc>
                  <a:txBody>
                    <a:bodyPr/>
                    <a:lstStyle/>
                    <a:p>
                      <a:pPr algn="ctr">
                        <a:lnSpc>
                          <a:spcPct val="98000"/>
                        </a:lnSpc>
                      </a:pPr>
                      <a:r>
                        <a:rPr lang="en-US" sz="900" b="1" spc="0" dirty="0">
                          <a:solidFill>
                            <a:schemeClr val="bg1"/>
                          </a:solidFill>
                          <a:latin typeface="Arial" panose="020B0604020202020204" pitchFamily="34" charset="0"/>
                          <a:cs typeface="Arial" panose="020B0604020202020204" pitchFamily="34" charset="0"/>
                        </a:rPr>
                        <a:t>NIVO+IPI</a:t>
                      </a:r>
                    </a:p>
                  </a:txBody>
                  <a:tcPr marL="36576" marR="36576" marT="24384" marB="24384" anchor="ctr">
                    <a:lnL w="12700"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867AE"/>
                    </a:solidFill>
                  </a:tcPr>
                </a:tc>
                <a:tc>
                  <a:txBody>
                    <a:bodyPr/>
                    <a:lstStyle/>
                    <a:p>
                      <a:pPr algn="ctr">
                        <a:lnSpc>
                          <a:spcPct val="98000"/>
                        </a:lnSpc>
                      </a:pPr>
                      <a:r>
                        <a:rPr lang="en-US" sz="900" b="1" spc="0" dirty="0">
                          <a:solidFill>
                            <a:schemeClr val="bg1"/>
                          </a:solidFill>
                          <a:latin typeface="Arial" panose="020B0604020202020204" pitchFamily="34" charset="0"/>
                          <a:cs typeface="Arial" panose="020B0604020202020204" pitchFamily="34" charset="0"/>
                        </a:rPr>
                        <a:t>Placebo</a:t>
                      </a:r>
                    </a:p>
                  </a:txBody>
                  <a:tcPr marL="36576" marR="36576" marT="24384" marB="24384" anchor="ctr">
                    <a:lnL w="31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F5F5F"/>
                    </a:solidFill>
                  </a:tcPr>
                </a:tc>
                <a:tc vMerge="1">
                  <a:txBody>
                    <a:bodyPr/>
                    <a:lstStyle/>
                    <a:p>
                      <a:pPr marL="0" algn="ctr" defTabSz="914400" rtl="0" eaLnBrk="1" latinLnBrk="0" hangingPunct="1">
                        <a:lnSpc>
                          <a:spcPct val="98000"/>
                        </a:lnSpc>
                      </a:pPr>
                      <a:endParaRPr lang="en-US" sz="850" b="1" kern="1200" spc="0" dirty="0">
                        <a:solidFill>
                          <a:schemeClr val="bg1"/>
                        </a:solidFill>
                        <a:latin typeface="+mn-lt"/>
                        <a:ea typeface="+mn-ea"/>
                        <a:cs typeface="+mn-cs"/>
                      </a:endParaRPr>
                    </a:p>
                  </a:txBody>
                  <a:tcPr marL="27432" marR="27432" marT="18288" marB="18288"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5083"/>
                    </a:solidFill>
                  </a:tcPr>
                </a:tc>
                <a:tc vMerge="1">
                  <a:txBody>
                    <a:bodyPr/>
                    <a:lstStyle/>
                    <a:p>
                      <a:pPr marL="0" algn="ctr" defTabSz="914400" rtl="0" eaLnBrk="1" latinLnBrk="0" hangingPunct="1">
                        <a:lnSpc>
                          <a:spcPct val="98000"/>
                        </a:lnSpc>
                      </a:pPr>
                      <a:endParaRPr lang="en-US" sz="850" b="1" kern="1200" spc="0" dirty="0">
                        <a:solidFill>
                          <a:schemeClr val="bg1"/>
                        </a:solidFill>
                        <a:latin typeface="+mn-lt"/>
                        <a:ea typeface="+mn-ea"/>
                        <a:cs typeface="+mn-cs"/>
                      </a:endParaRPr>
                    </a:p>
                  </a:txBody>
                  <a:tcPr marL="27432" marR="27432" marT="18288" marB="18288" anchor="ctr">
                    <a:lnL w="6350"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F5083"/>
                    </a:solidFill>
                  </a:tcPr>
                </a:tc>
                <a:extLst>
                  <a:ext uri="{0D108BD9-81ED-4DB2-BD59-A6C34878D82A}">
                    <a16:rowId xmlns:a16="http://schemas.microsoft.com/office/drawing/2014/main" val="722118473"/>
                  </a:ext>
                </a:extLst>
              </a:tr>
              <a:tr h="233000">
                <a:tc>
                  <a:txBody>
                    <a:bodyPr/>
                    <a:lstStyle/>
                    <a:p>
                      <a:pPr algn="l">
                        <a:lnSpc>
                          <a:spcPct val="98000"/>
                        </a:lnSpc>
                      </a:pPr>
                      <a:r>
                        <a:rPr lang="en-US" sz="900" b="1" spc="0" dirty="0">
                          <a:solidFill>
                            <a:schemeClr val="tx1"/>
                          </a:solidFill>
                          <a:latin typeface="Arial" panose="020B0604020202020204" pitchFamily="34" charset="0"/>
                          <a:cs typeface="Arial" panose="020B0604020202020204" pitchFamily="34" charset="0"/>
                        </a:rPr>
                        <a:t>All</a:t>
                      </a:r>
                      <a:r>
                        <a:rPr lang="en-US" sz="900" b="1" spc="0" baseline="0" dirty="0">
                          <a:solidFill>
                            <a:schemeClr val="tx1"/>
                          </a:solidFill>
                          <a:latin typeface="Arial" panose="020B0604020202020204" pitchFamily="34" charset="0"/>
                          <a:cs typeface="Arial" panose="020B0604020202020204" pitchFamily="34" charset="0"/>
                        </a:rPr>
                        <a:t> patients</a:t>
                      </a:r>
                      <a:endParaRPr lang="en-US" sz="900" b="1" spc="0" dirty="0">
                        <a:solidFill>
                          <a:schemeClr val="tx1"/>
                        </a:solidFill>
                        <a:latin typeface="Arial" panose="020B0604020202020204" pitchFamily="34" charset="0"/>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98000"/>
                        </a:lnSpc>
                      </a:pPr>
                      <a:r>
                        <a:rPr lang="en-US" sz="900" b="0" spc="0" dirty="0">
                          <a:solidFill>
                            <a:schemeClr val="tx1"/>
                          </a:solidFill>
                          <a:latin typeface="Arial" panose="020B0604020202020204" pitchFamily="34" charset="0"/>
                          <a:cs typeface="Arial" panose="020B0604020202020204" pitchFamily="34" charset="0"/>
                        </a:rPr>
                        <a:t>Overall</a:t>
                      </a:r>
                    </a:p>
                  </a:txBody>
                  <a:tcPr marL="36576" marR="36576" marT="24384" marB="24384"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18/56</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42/52</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GB" sz="900" b="0" i="0" u="none" strike="noStrike" cap="none" dirty="0">
                          <a:solidFill>
                            <a:schemeClr val="dk1"/>
                          </a:solidFill>
                          <a:effectLst/>
                          <a:latin typeface="+mn-lt"/>
                          <a:ea typeface="+mn-ea"/>
                          <a:cs typeface="+mn-cs"/>
                          <a:sym typeface="Arial"/>
                        </a:rPr>
                        <a:t>0.25 (0.13- 0.48)*</a:t>
                      </a: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8719945"/>
                  </a:ext>
                </a:extLst>
              </a:tr>
              <a:tr h="233000">
                <a:tc>
                  <a:txBody>
                    <a:bodyPr/>
                    <a:lstStyle/>
                    <a:p>
                      <a:pPr marL="0" indent="0" algn="l" defTabSz="1219170" rtl="0" eaLnBrk="1" latinLnBrk="0" hangingPunct="1">
                        <a:lnSpc>
                          <a:spcPct val="98000"/>
                        </a:lnSpc>
                      </a:pPr>
                      <a:r>
                        <a:rPr lang="en-US" sz="900" b="1" kern="1200" spc="0" dirty="0">
                          <a:solidFill>
                            <a:schemeClr val="tx1"/>
                          </a:solidFill>
                          <a:latin typeface="Arial" panose="020B0604020202020204" pitchFamily="34" charset="0"/>
                          <a:ea typeface="+mn-ea"/>
                          <a:cs typeface="Arial" panose="020B0604020202020204" pitchFamily="34" charset="0"/>
                        </a:rPr>
                        <a:t>Age  </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&lt;65 years</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14/45</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29/35</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0.23 (0.12- 0.43)</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33000">
                <a:tc>
                  <a:txBody>
                    <a:bodyPr/>
                    <a:lstStyle/>
                    <a:p>
                      <a:pPr marL="0" indent="0" algn="l" defTabSz="1219170" rtl="0" eaLnBrk="1" latinLnBrk="0" hangingPunct="1">
                        <a:lnSpc>
                          <a:spcPct val="98000"/>
                        </a:lnSpc>
                      </a:pPr>
                      <a:endParaRPr lang="en-US" sz="900" b="1"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≥65 years</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4/11</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13/17</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0.31 (0.10- 0.94)</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3000">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Sex</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Male</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12/31</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26/33</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0.33 (0.17- 0.66)</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Female</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6/25</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16/19</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0.17 (0.07- 0.44)</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33000">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Stage</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M1a</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6/23</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16/20</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0.19 (0.07- 0.48)</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M1b</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8/15</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15/16</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0.48 (0.20- 1.15)</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8380982"/>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M1a+b</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14/38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31/36</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0.29 (0.15- 0.55)</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M1c</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4/18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11/16</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0.18 (0.06- 0.57)</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921598"/>
                  </a:ext>
                </a:extLst>
              </a:tr>
              <a:tr h="307679">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Cerebral</a:t>
                      </a:r>
                      <a:r>
                        <a:rPr lang="en-US" sz="900" b="1" i="0" kern="1200" spc="0" baseline="0" dirty="0">
                          <a:solidFill>
                            <a:schemeClr val="tx1"/>
                          </a:solidFill>
                          <a:latin typeface="Arial" panose="020B0604020202020204" pitchFamily="34" charset="0"/>
                          <a:ea typeface="+mn-ea"/>
                          <a:cs typeface="Arial" panose="020B0604020202020204" pitchFamily="34" charset="0"/>
                        </a:rPr>
                        <a:t> </a:t>
                      </a:r>
                    </a:p>
                    <a:p>
                      <a:pPr marL="0" indent="0" algn="l" defTabSz="1219170" rtl="0" eaLnBrk="1" latinLnBrk="0" hangingPunct="1">
                        <a:lnSpc>
                          <a:spcPct val="98000"/>
                        </a:lnSpc>
                      </a:pPr>
                      <a:r>
                        <a:rPr lang="en-US" sz="900" b="1" i="0" kern="1200" spc="0" baseline="0" dirty="0">
                          <a:solidFill>
                            <a:schemeClr val="tx1"/>
                          </a:solidFill>
                          <a:latin typeface="Arial" panose="020B0604020202020204" pitchFamily="34" charset="0"/>
                          <a:ea typeface="+mn-ea"/>
                          <a:cs typeface="Arial" panose="020B0604020202020204" pitchFamily="34" charset="0"/>
                        </a:rPr>
                        <a:t>metastases</a:t>
                      </a: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M1c with </a:t>
                      </a:r>
                    </a:p>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brain metastases</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8/8</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a:t>
                      </a: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307679">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M1c without </a:t>
                      </a:r>
                    </a:p>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brain metastases</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2/10</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3/8</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GB" sz="900" b="0" i="0" u="none" strike="noStrike" cap="none" dirty="0">
                          <a:solidFill>
                            <a:schemeClr val="dk1"/>
                          </a:solidFill>
                          <a:effectLst/>
                          <a:latin typeface="+mn-lt"/>
                          <a:ea typeface="+mn-ea"/>
                          <a:cs typeface="+mn-cs"/>
                          <a:sym typeface="Arial"/>
                        </a:rPr>
                        <a:t>0.35 (0.06- 2.10)</a:t>
                      </a: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33241"/>
                  </a:ext>
                </a:extLst>
              </a:tr>
              <a:tr h="233000">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PD-L1 status </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baseline="0" dirty="0">
                          <a:solidFill>
                            <a:schemeClr val="tx1"/>
                          </a:solidFill>
                          <a:latin typeface="Arial" panose="020B0604020202020204" pitchFamily="34" charset="0"/>
                          <a:ea typeface="+mn-ea"/>
                          <a:cs typeface="Arial" panose="020B0604020202020204" pitchFamily="34" charset="0"/>
                        </a:rPr>
                        <a:t>&lt;5%</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10/28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23/27</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 (0.12- 0.53)</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3"/>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kern="1200" spc="0" dirty="0">
                          <a:solidFill>
                            <a:schemeClr val="tx1"/>
                          </a:solidFill>
                          <a:latin typeface="Arial" panose="020B0604020202020204" pitchFamily="34" charset="0"/>
                          <a:ea typeface="+mn-ea"/>
                          <a:cs typeface="Arial" panose="020B0604020202020204" pitchFamily="34" charset="0"/>
                        </a:rPr>
                        <a:t>≥</a:t>
                      </a:r>
                      <a:r>
                        <a:rPr lang="en-US" sz="900" b="0" i="0" kern="1200" spc="0" baseline="0" dirty="0">
                          <a:solidFill>
                            <a:schemeClr val="tx1"/>
                          </a:solidFill>
                          <a:latin typeface="Arial" panose="020B0604020202020204" pitchFamily="34" charset="0"/>
                          <a:ea typeface="+mn-ea"/>
                          <a:cs typeface="Arial" panose="020B0604020202020204" pitchFamily="34" charset="0"/>
                        </a:rPr>
                        <a:t>5%</a:t>
                      </a:r>
                      <a:endParaRPr lang="en-US" sz="900" b="0"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8/28</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19/25</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 (0.11- 0.58)</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4"/>
                  </a:ext>
                </a:extLst>
              </a:tr>
              <a:tr h="307679">
                <a:tc>
                  <a:txBody>
                    <a:bodyPr/>
                    <a:lstStyle/>
                    <a:p>
                      <a:pPr marL="0" indent="0" algn="l" defTabSz="1219170" rtl="0" eaLnBrk="1" latinLnBrk="0" hangingPunct="1">
                        <a:lnSpc>
                          <a:spcPct val="98000"/>
                        </a:lnSpc>
                      </a:pPr>
                      <a:r>
                        <a:rPr lang="en-US" sz="900" b="1" i="1" kern="1200" spc="0" dirty="0">
                          <a:solidFill>
                            <a:schemeClr val="tx1"/>
                          </a:solidFill>
                          <a:latin typeface="Arial" panose="020B0604020202020204" pitchFamily="34" charset="0"/>
                          <a:ea typeface="+mn-ea"/>
                          <a:cs typeface="Arial" panose="020B0604020202020204" pitchFamily="34" charset="0"/>
                        </a:rPr>
                        <a:t>BRAF</a:t>
                      </a:r>
                      <a:r>
                        <a:rPr lang="en-US" sz="900" b="1" i="0" kern="1200" spc="0" dirty="0">
                          <a:solidFill>
                            <a:schemeClr val="tx1"/>
                          </a:solidFill>
                          <a:latin typeface="Arial" panose="020B0604020202020204" pitchFamily="34" charset="0"/>
                          <a:ea typeface="+mn-ea"/>
                          <a:cs typeface="Arial" panose="020B0604020202020204" pitchFamily="34" charset="0"/>
                        </a:rPr>
                        <a:t> mutation </a:t>
                      </a:r>
                    </a:p>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status</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mutated</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5/27</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18/21</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0.11 (0.04- 0.29)</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5"/>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No mutation</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13/29</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24/31</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0.44 (0.23- 0.88)</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36"/>
                  </a:ext>
                </a:extLst>
              </a:tr>
              <a:tr h="307679">
                <a:tc>
                  <a:txBody>
                    <a:bodyPr/>
                    <a:lstStyle/>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Adjuvant </a:t>
                      </a:r>
                    </a:p>
                    <a:p>
                      <a:pPr marL="0" indent="0" algn="l" defTabSz="1219170" rtl="0" eaLnBrk="1" latinLnBrk="0" hangingPunct="1">
                        <a:lnSpc>
                          <a:spcPct val="98000"/>
                        </a:lnSpc>
                      </a:pPr>
                      <a:r>
                        <a:rPr lang="en-US" sz="900" b="1" i="0" kern="1200" spc="0" dirty="0">
                          <a:solidFill>
                            <a:schemeClr val="tx1"/>
                          </a:solidFill>
                          <a:latin typeface="Arial" panose="020B0604020202020204" pitchFamily="34" charset="0"/>
                          <a:ea typeface="+mn-ea"/>
                          <a:cs typeface="Arial" panose="020B0604020202020204" pitchFamily="34" charset="0"/>
                        </a:rPr>
                        <a:t>therapy</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No</a:t>
                      </a:r>
                    </a:p>
                  </a:txBody>
                  <a:tcPr marL="36576" marR="36576" marT="24384" marB="24384"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9/34</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25/32</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 (0.10- 0.45)</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33000">
                <a:tc>
                  <a:txBody>
                    <a:bodyPr/>
                    <a:lstStyle/>
                    <a:p>
                      <a:pPr marL="0" indent="0" algn="l" defTabSz="1219170" rtl="0" eaLnBrk="1" latinLnBrk="0" hangingPunct="1">
                        <a:lnSpc>
                          <a:spcPct val="98000"/>
                        </a:lnSpc>
                      </a:pPr>
                      <a:endParaRPr lang="en-US" sz="900" b="1" i="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1219170" rtl="0" eaLnBrk="1" latinLnBrk="0" hangingPunct="1">
                        <a:lnSpc>
                          <a:spcPct val="98000"/>
                        </a:lnSpc>
                      </a:pPr>
                      <a:r>
                        <a:rPr lang="en-US" sz="900" b="0" i="0" kern="1200" spc="0" dirty="0">
                          <a:solidFill>
                            <a:schemeClr val="tx1"/>
                          </a:solidFill>
                          <a:latin typeface="Arial" panose="020B0604020202020204" pitchFamily="34" charset="0"/>
                          <a:ea typeface="+mn-ea"/>
                          <a:cs typeface="Arial" panose="020B0604020202020204" pitchFamily="34" charset="0"/>
                        </a:rPr>
                        <a:t>Yes</a:t>
                      </a:r>
                    </a:p>
                  </a:txBody>
                  <a:tcPr marL="36576" marR="36576" marT="24384" marB="24384"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9/22</a:t>
                      </a:r>
                    </a:p>
                  </a:txBody>
                  <a:tcPr marL="36576" marR="36576" marT="24384" marB="24384"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r>
                        <a:rPr lang="en-US" sz="900" b="0" spc="0" dirty="0">
                          <a:solidFill>
                            <a:schemeClr val="tx1"/>
                          </a:solidFill>
                          <a:latin typeface="Arial" panose="020B0604020202020204" pitchFamily="34" charset="0"/>
                          <a:cs typeface="Arial" panose="020B0604020202020204" pitchFamily="34" charset="0"/>
                        </a:rPr>
                        <a:t>17/20</a:t>
                      </a:r>
                    </a:p>
                  </a:txBody>
                  <a:tcPr marL="36576" marR="36576" marT="24384" marB="243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35"/>
                        </a:spcBef>
                        <a:spcAft>
                          <a:spcPts val="335"/>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0.33 (0.14- 0.74)</a:t>
                      </a:r>
                      <a:endParaRPr lang="de-DE"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727" marR="567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98000"/>
                        </a:lnSpc>
                      </a:pPr>
                      <a:endParaRPr lang="en-US" sz="900" b="0" kern="1200" spc="0" dirty="0">
                        <a:solidFill>
                          <a:schemeClr val="tx1"/>
                        </a:solidFill>
                        <a:latin typeface="Arial" panose="020B0604020202020204" pitchFamily="34" charset="0"/>
                        <a:ea typeface="+mn-ea"/>
                        <a:cs typeface="Arial" panose="020B0604020202020204" pitchFamily="34" charset="0"/>
                      </a:endParaRPr>
                    </a:p>
                  </a:txBody>
                  <a:tcPr marL="36576" marR="36576"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bl>
          </a:graphicData>
        </a:graphic>
      </p:graphicFrame>
      <p:cxnSp>
        <p:nvCxnSpPr>
          <p:cNvPr id="54" name="Gerade Verbindung 9">
            <a:extLst>
              <a:ext uri="{FF2B5EF4-FFF2-40B4-BE49-F238E27FC236}">
                <a16:creationId xmlns:a16="http://schemas.microsoft.com/office/drawing/2014/main" id="{4A0965EF-0DAA-FC33-D80C-A7F883F90B42}"/>
              </a:ext>
            </a:extLst>
          </p:cNvPr>
          <p:cNvCxnSpPr/>
          <p:nvPr/>
        </p:nvCxnSpPr>
        <p:spPr>
          <a:xfrm flipV="1">
            <a:off x="139204" y="2130420"/>
            <a:ext cx="1190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Gerade Verbindung 10">
            <a:extLst>
              <a:ext uri="{FF2B5EF4-FFF2-40B4-BE49-F238E27FC236}">
                <a16:creationId xmlns:a16="http://schemas.microsoft.com/office/drawing/2014/main" id="{F4D7CC72-0201-8563-3ED3-AE7ADD67F31C}"/>
              </a:ext>
            </a:extLst>
          </p:cNvPr>
          <p:cNvCxnSpPr/>
          <p:nvPr/>
        </p:nvCxnSpPr>
        <p:spPr>
          <a:xfrm flipV="1">
            <a:off x="139204" y="2606580"/>
            <a:ext cx="1190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6" name="Gerade Verbindung 11">
            <a:extLst>
              <a:ext uri="{FF2B5EF4-FFF2-40B4-BE49-F238E27FC236}">
                <a16:creationId xmlns:a16="http://schemas.microsoft.com/office/drawing/2014/main" id="{690841B9-A9BC-F610-87EC-44A084C94F9C}"/>
              </a:ext>
            </a:extLst>
          </p:cNvPr>
          <p:cNvCxnSpPr/>
          <p:nvPr/>
        </p:nvCxnSpPr>
        <p:spPr>
          <a:xfrm flipV="1">
            <a:off x="139204" y="3073642"/>
            <a:ext cx="11904000" cy="18197"/>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Gerade Verbindung 12">
            <a:extLst>
              <a:ext uri="{FF2B5EF4-FFF2-40B4-BE49-F238E27FC236}">
                <a16:creationId xmlns:a16="http://schemas.microsoft.com/office/drawing/2014/main" id="{267802D5-B953-6233-B457-C6C7C034D01D}"/>
              </a:ext>
            </a:extLst>
          </p:cNvPr>
          <p:cNvCxnSpPr/>
          <p:nvPr/>
        </p:nvCxnSpPr>
        <p:spPr>
          <a:xfrm flipV="1">
            <a:off x="139204" y="3977439"/>
            <a:ext cx="1190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Gerade Verbindung 13">
            <a:extLst>
              <a:ext uri="{FF2B5EF4-FFF2-40B4-BE49-F238E27FC236}">
                <a16:creationId xmlns:a16="http://schemas.microsoft.com/office/drawing/2014/main" id="{DB20DCAA-F447-C8DB-2EA2-AE3E47E4D357}"/>
              </a:ext>
            </a:extLst>
          </p:cNvPr>
          <p:cNvCxnSpPr/>
          <p:nvPr/>
        </p:nvCxnSpPr>
        <p:spPr>
          <a:xfrm flipV="1">
            <a:off x="148280" y="4662207"/>
            <a:ext cx="1190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9" name="Gerade Verbindung 14">
            <a:extLst>
              <a:ext uri="{FF2B5EF4-FFF2-40B4-BE49-F238E27FC236}">
                <a16:creationId xmlns:a16="http://schemas.microsoft.com/office/drawing/2014/main" id="{39269467-17C6-595F-18EB-9682306BC351}"/>
              </a:ext>
            </a:extLst>
          </p:cNvPr>
          <p:cNvCxnSpPr/>
          <p:nvPr/>
        </p:nvCxnSpPr>
        <p:spPr>
          <a:xfrm flipV="1">
            <a:off x="158380" y="5086687"/>
            <a:ext cx="1190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0" name="Gerade Verbindung 15">
            <a:extLst>
              <a:ext uri="{FF2B5EF4-FFF2-40B4-BE49-F238E27FC236}">
                <a16:creationId xmlns:a16="http://schemas.microsoft.com/office/drawing/2014/main" id="{161FD1A1-0E2C-5F3F-F165-7D7EF76A358B}"/>
              </a:ext>
            </a:extLst>
          </p:cNvPr>
          <p:cNvCxnSpPr/>
          <p:nvPr/>
        </p:nvCxnSpPr>
        <p:spPr>
          <a:xfrm flipV="1">
            <a:off x="158380" y="5628298"/>
            <a:ext cx="1190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1" name="Rectangle 195">
            <a:extLst>
              <a:ext uri="{FF2B5EF4-FFF2-40B4-BE49-F238E27FC236}">
                <a16:creationId xmlns:a16="http://schemas.microsoft.com/office/drawing/2014/main" id="{6285788C-79DC-5476-1F08-4E6713E275A3}"/>
              </a:ext>
            </a:extLst>
          </p:cNvPr>
          <p:cNvSpPr/>
          <p:nvPr/>
        </p:nvSpPr>
        <p:spPr>
          <a:xfrm>
            <a:off x="10129591" y="6494801"/>
            <a:ext cx="365760" cy="215444"/>
          </a:xfrm>
          <a:prstGeom prst="rect">
            <a:avLst/>
          </a:prstGeom>
          <a:solidFill>
            <a:srgbClr val="00B14F"/>
          </a:solidFill>
          <a:ln>
            <a:solidFill>
              <a:srgbClr val="00B14F"/>
            </a:solidFill>
          </a:ln>
        </p:spPr>
        <p:txBody>
          <a:bodyPr wrap="none"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NIVO</a:t>
            </a:r>
          </a:p>
        </p:txBody>
      </p:sp>
      <p:sp>
        <p:nvSpPr>
          <p:cNvPr id="62" name="Rectangle 196">
            <a:extLst>
              <a:ext uri="{FF2B5EF4-FFF2-40B4-BE49-F238E27FC236}">
                <a16:creationId xmlns:a16="http://schemas.microsoft.com/office/drawing/2014/main" id="{12F33AFC-046D-3042-DAEB-5253162467E7}"/>
              </a:ext>
            </a:extLst>
          </p:cNvPr>
          <p:cNvSpPr/>
          <p:nvPr/>
        </p:nvSpPr>
        <p:spPr>
          <a:xfrm>
            <a:off x="11347722" y="6494801"/>
            <a:ext cx="535509" cy="215444"/>
          </a:xfrm>
          <a:prstGeom prst="rect">
            <a:avLst/>
          </a:prstGeom>
          <a:solidFill>
            <a:srgbClr val="5F5F5F"/>
          </a:solidFill>
          <a:ln>
            <a:solidFill>
              <a:srgbClr val="5F5F5F"/>
            </a:solidFill>
          </a:ln>
        </p:spPr>
        <p:txBody>
          <a:bodyPr wrap="none"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Placebo</a:t>
            </a:r>
          </a:p>
        </p:txBody>
      </p:sp>
      <p:cxnSp>
        <p:nvCxnSpPr>
          <p:cNvPr id="63" name="Straight Arrow Connector 197">
            <a:extLst>
              <a:ext uri="{FF2B5EF4-FFF2-40B4-BE49-F238E27FC236}">
                <a16:creationId xmlns:a16="http://schemas.microsoft.com/office/drawing/2014/main" id="{E80D41A8-19D4-52AE-5B5D-F74722AE38E3}"/>
              </a:ext>
            </a:extLst>
          </p:cNvPr>
          <p:cNvCxnSpPr/>
          <p:nvPr/>
        </p:nvCxnSpPr>
        <p:spPr>
          <a:xfrm>
            <a:off x="10661379" y="6602522"/>
            <a:ext cx="576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Rectangle 195">
            <a:extLst>
              <a:ext uri="{FF2B5EF4-FFF2-40B4-BE49-F238E27FC236}">
                <a16:creationId xmlns:a16="http://schemas.microsoft.com/office/drawing/2014/main" id="{F2089960-B176-DCBD-5A16-913E544EA646}"/>
              </a:ext>
            </a:extLst>
          </p:cNvPr>
          <p:cNvSpPr/>
          <p:nvPr/>
        </p:nvSpPr>
        <p:spPr>
          <a:xfrm>
            <a:off x="5188507" y="6512626"/>
            <a:ext cx="589060" cy="215444"/>
          </a:xfrm>
          <a:prstGeom prst="rect">
            <a:avLst/>
          </a:prstGeom>
          <a:solidFill>
            <a:srgbClr val="0065A4"/>
          </a:solidFill>
          <a:ln>
            <a:solidFill>
              <a:srgbClr val="0065A9"/>
            </a:solidFill>
          </a:ln>
        </p:spPr>
        <p:txBody>
          <a:bodyPr wrap="none"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NIVO+IPI</a:t>
            </a:r>
          </a:p>
        </p:txBody>
      </p:sp>
      <p:sp>
        <p:nvSpPr>
          <p:cNvPr id="65" name="Rectangle 196">
            <a:extLst>
              <a:ext uri="{FF2B5EF4-FFF2-40B4-BE49-F238E27FC236}">
                <a16:creationId xmlns:a16="http://schemas.microsoft.com/office/drawing/2014/main" id="{27452AA4-FDC5-1E9A-DB63-C42C7652F429}"/>
              </a:ext>
            </a:extLst>
          </p:cNvPr>
          <p:cNvSpPr/>
          <p:nvPr/>
        </p:nvSpPr>
        <p:spPr>
          <a:xfrm>
            <a:off x="6518287" y="6512626"/>
            <a:ext cx="535509" cy="215444"/>
          </a:xfrm>
          <a:prstGeom prst="rect">
            <a:avLst/>
          </a:prstGeom>
          <a:solidFill>
            <a:srgbClr val="5F5F5F"/>
          </a:solidFill>
          <a:ln>
            <a:solidFill>
              <a:srgbClr val="5F5F5F"/>
            </a:solidFill>
          </a:ln>
        </p:spPr>
        <p:txBody>
          <a:bodyPr wrap="none" anchor="ctr" anchorCtr="0">
            <a:noAutofit/>
          </a:bodyPr>
          <a:lstStyle/>
          <a:p>
            <a:pPr algn="ctr"/>
            <a:r>
              <a:rPr lang="en-US" sz="1000" b="1" dirty="0">
                <a:solidFill>
                  <a:schemeClr val="bg1"/>
                </a:solidFill>
                <a:latin typeface="Arial" panose="020B0604020202020204" pitchFamily="34" charset="0"/>
                <a:cs typeface="Arial" panose="020B0604020202020204" pitchFamily="34" charset="0"/>
              </a:rPr>
              <a:t>Placebo</a:t>
            </a:r>
          </a:p>
        </p:txBody>
      </p:sp>
      <p:cxnSp>
        <p:nvCxnSpPr>
          <p:cNvPr id="66" name="Straight Arrow Connector 197">
            <a:extLst>
              <a:ext uri="{FF2B5EF4-FFF2-40B4-BE49-F238E27FC236}">
                <a16:creationId xmlns:a16="http://schemas.microsoft.com/office/drawing/2014/main" id="{C7074F3E-ED5C-36E2-CC41-4D81F519C66A}"/>
              </a:ext>
            </a:extLst>
          </p:cNvPr>
          <p:cNvCxnSpPr/>
          <p:nvPr/>
        </p:nvCxnSpPr>
        <p:spPr>
          <a:xfrm>
            <a:off x="5831944" y="6677243"/>
            <a:ext cx="5760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9612C289-ED90-D744-BABD-97499C5D1C73}"/>
              </a:ext>
            </a:extLst>
          </p:cNvPr>
          <p:cNvCxnSpPr/>
          <p:nvPr/>
        </p:nvCxnSpPr>
        <p:spPr>
          <a:xfrm>
            <a:off x="6832556" y="4503698"/>
            <a:ext cx="288000" cy="0"/>
          </a:xfrm>
          <a:prstGeom prst="straightConnector1">
            <a:avLst/>
          </a:prstGeom>
          <a:ln w="19050">
            <a:solidFill>
              <a:srgbClr val="0065A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Gerade Verbindung 24">
            <a:extLst>
              <a:ext uri="{FF2B5EF4-FFF2-40B4-BE49-F238E27FC236}">
                <a16:creationId xmlns:a16="http://schemas.microsoft.com/office/drawing/2014/main" id="{2D7E4BCF-3ED1-9905-93EA-643B420E8F6E}"/>
              </a:ext>
            </a:extLst>
          </p:cNvPr>
          <p:cNvCxnSpPr/>
          <p:nvPr/>
        </p:nvCxnSpPr>
        <p:spPr>
          <a:xfrm flipV="1">
            <a:off x="139204" y="1917136"/>
            <a:ext cx="11904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69" name="Gerade Verbindung 25">
            <a:extLst>
              <a:ext uri="{FF2B5EF4-FFF2-40B4-BE49-F238E27FC236}">
                <a16:creationId xmlns:a16="http://schemas.microsoft.com/office/drawing/2014/main" id="{C1080128-164C-502A-FDC7-86A58FC59A65}"/>
              </a:ext>
            </a:extLst>
          </p:cNvPr>
          <p:cNvCxnSpPr>
            <a:cxnSpLocks/>
          </p:cNvCxnSpPr>
          <p:nvPr/>
        </p:nvCxnSpPr>
        <p:spPr>
          <a:xfrm>
            <a:off x="2286056" y="1909852"/>
            <a:ext cx="0" cy="4271919"/>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Gerade Verbindung 28">
            <a:extLst>
              <a:ext uri="{FF2B5EF4-FFF2-40B4-BE49-F238E27FC236}">
                <a16:creationId xmlns:a16="http://schemas.microsoft.com/office/drawing/2014/main" id="{E10C878B-4821-7E89-B04C-1B05E8955A85}"/>
              </a:ext>
            </a:extLst>
          </p:cNvPr>
          <p:cNvCxnSpPr/>
          <p:nvPr/>
        </p:nvCxnSpPr>
        <p:spPr>
          <a:xfrm>
            <a:off x="3135071" y="1909770"/>
            <a:ext cx="0" cy="427200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1" name="Gerade Verbindung 30">
            <a:extLst>
              <a:ext uri="{FF2B5EF4-FFF2-40B4-BE49-F238E27FC236}">
                <a16:creationId xmlns:a16="http://schemas.microsoft.com/office/drawing/2014/main" id="{5112A6BB-DB2F-FFE5-734A-29F85EAF041C}"/>
              </a:ext>
            </a:extLst>
          </p:cNvPr>
          <p:cNvCxnSpPr/>
          <p:nvPr/>
        </p:nvCxnSpPr>
        <p:spPr>
          <a:xfrm>
            <a:off x="3869408" y="1917136"/>
            <a:ext cx="0" cy="427200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Gerade Verbindung 31">
            <a:extLst>
              <a:ext uri="{FF2B5EF4-FFF2-40B4-BE49-F238E27FC236}">
                <a16:creationId xmlns:a16="http://schemas.microsoft.com/office/drawing/2014/main" id="{95781309-30DE-1997-12F8-25EC1359984E}"/>
              </a:ext>
            </a:extLst>
          </p:cNvPr>
          <p:cNvCxnSpPr/>
          <p:nvPr/>
        </p:nvCxnSpPr>
        <p:spPr>
          <a:xfrm>
            <a:off x="12041708" y="1910352"/>
            <a:ext cx="0" cy="427200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Gerade Verbindung 32">
            <a:extLst>
              <a:ext uri="{FF2B5EF4-FFF2-40B4-BE49-F238E27FC236}">
                <a16:creationId xmlns:a16="http://schemas.microsoft.com/office/drawing/2014/main" id="{FD92113A-D45F-47DD-7B93-893B6B8DD7A3}"/>
              </a:ext>
            </a:extLst>
          </p:cNvPr>
          <p:cNvCxnSpPr/>
          <p:nvPr/>
        </p:nvCxnSpPr>
        <p:spPr>
          <a:xfrm>
            <a:off x="7156181" y="1909770"/>
            <a:ext cx="0" cy="427200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Gerade Verbindung 33">
            <a:extLst>
              <a:ext uri="{FF2B5EF4-FFF2-40B4-BE49-F238E27FC236}">
                <a16:creationId xmlns:a16="http://schemas.microsoft.com/office/drawing/2014/main" id="{63EE3944-FA95-6624-CFA8-90C042428963}"/>
              </a:ext>
            </a:extLst>
          </p:cNvPr>
          <p:cNvCxnSpPr/>
          <p:nvPr/>
        </p:nvCxnSpPr>
        <p:spPr>
          <a:xfrm>
            <a:off x="8744196" y="1917638"/>
            <a:ext cx="0" cy="427200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Gerade Verbindung 34">
            <a:extLst>
              <a:ext uri="{FF2B5EF4-FFF2-40B4-BE49-F238E27FC236}">
                <a16:creationId xmlns:a16="http://schemas.microsoft.com/office/drawing/2014/main" id="{3DC88741-08C0-D24F-7B5D-0E5EB8876619}"/>
              </a:ext>
            </a:extLst>
          </p:cNvPr>
          <p:cNvCxnSpPr/>
          <p:nvPr/>
        </p:nvCxnSpPr>
        <p:spPr>
          <a:xfrm>
            <a:off x="5068849" y="1917136"/>
            <a:ext cx="0" cy="427200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Gerade Verbindung 35">
            <a:extLst>
              <a:ext uri="{FF2B5EF4-FFF2-40B4-BE49-F238E27FC236}">
                <a16:creationId xmlns:a16="http://schemas.microsoft.com/office/drawing/2014/main" id="{093CD574-6B6B-5322-5E85-D94C0D8CE448}"/>
              </a:ext>
            </a:extLst>
          </p:cNvPr>
          <p:cNvCxnSpPr/>
          <p:nvPr/>
        </p:nvCxnSpPr>
        <p:spPr>
          <a:xfrm>
            <a:off x="9869761" y="1917136"/>
            <a:ext cx="0" cy="427200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Gerade Verbindung 36">
            <a:extLst>
              <a:ext uri="{FF2B5EF4-FFF2-40B4-BE49-F238E27FC236}">
                <a16:creationId xmlns:a16="http://schemas.microsoft.com/office/drawing/2014/main" id="{E8D0DF93-CC12-A55A-0748-84161F1C2D0D}"/>
              </a:ext>
            </a:extLst>
          </p:cNvPr>
          <p:cNvCxnSpPr/>
          <p:nvPr/>
        </p:nvCxnSpPr>
        <p:spPr>
          <a:xfrm flipV="1">
            <a:off x="148280" y="6186930"/>
            <a:ext cx="7056000"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8" name="Rechteck 77">
            <a:extLst>
              <a:ext uri="{FF2B5EF4-FFF2-40B4-BE49-F238E27FC236}">
                <a16:creationId xmlns:a16="http://schemas.microsoft.com/office/drawing/2014/main" id="{0B118C79-B45C-C46C-DCD4-890D8EAC5E6A}"/>
              </a:ext>
            </a:extLst>
          </p:cNvPr>
          <p:cNvSpPr/>
          <p:nvPr/>
        </p:nvSpPr>
        <p:spPr>
          <a:xfrm>
            <a:off x="10502322" y="1653167"/>
            <a:ext cx="1120125" cy="253274"/>
          </a:xfrm>
          <a:prstGeom prst="rect">
            <a:avLst/>
          </a:prstGeom>
          <a:solidFill>
            <a:srgbClr val="0065A4"/>
          </a:solidFill>
        </p:spPr>
        <p:txBody>
          <a:bodyPr wrap="square" rtlCol="0" anchor="b">
            <a:spAutoFit/>
          </a:bodyPr>
          <a:lstStyle/>
          <a:p>
            <a:pPr algn="ctr" defTabSz="1219170">
              <a:lnSpc>
                <a:spcPct val="98000"/>
              </a:lnSpc>
              <a:defRPr/>
            </a:pPr>
            <a:endParaRPr lang="en-US" sz="1067" b="1" dirty="0">
              <a:solidFill>
                <a:schemeClr val="bg1"/>
              </a:solidFill>
              <a:latin typeface="Arial" panose="020B0604020202020204" pitchFamily="34" charset="0"/>
              <a:cs typeface="Arial" panose="020B0604020202020204" pitchFamily="34" charset="0"/>
            </a:endParaRPr>
          </a:p>
        </p:txBody>
      </p:sp>
      <p:sp>
        <p:nvSpPr>
          <p:cNvPr id="79" name="Textfeld 78">
            <a:extLst>
              <a:ext uri="{FF2B5EF4-FFF2-40B4-BE49-F238E27FC236}">
                <a16:creationId xmlns:a16="http://schemas.microsoft.com/office/drawing/2014/main" id="{C143FA5B-6D76-B2C5-2E06-20858EAC39C5}"/>
              </a:ext>
            </a:extLst>
          </p:cNvPr>
          <p:cNvSpPr txBox="1"/>
          <p:nvPr/>
        </p:nvSpPr>
        <p:spPr>
          <a:xfrm>
            <a:off x="10436551" y="1531576"/>
            <a:ext cx="1023037" cy="359201"/>
          </a:xfrm>
          <a:prstGeom prst="rect">
            <a:avLst/>
          </a:prstGeom>
          <a:noFill/>
        </p:spPr>
        <p:txBody>
          <a:bodyPr wrap="none" rtlCol="0" anchor="b">
            <a:spAutoFit/>
          </a:bodyPr>
          <a:lstStyle/>
          <a:p>
            <a:pPr algn="ctr" defTabSz="609585"/>
            <a:r>
              <a:rPr lang="en-US" sz="867" b="1" dirty="0">
                <a:solidFill>
                  <a:schemeClr val="bg1"/>
                </a:solidFill>
                <a:latin typeface="Arial" panose="020B0604020202020204" pitchFamily="34" charset="0"/>
                <a:cs typeface="Arial" panose="020B0604020202020204" pitchFamily="34" charset="0"/>
              </a:rPr>
              <a:t>Unstratified HR</a:t>
            </a:r>
            <a:r>
              <a:rPr lang="de-DE" sz="867" b="1" dirty="0">
                <a:solidFill>
                  <a:schemeClr val="bg1"/>
                </a:solidFill>
                <a:latin typeface="Arial" panose="020B0604020202020204" pitchFamily="34" charset="0"/>
                <a:cs typeface="Arial" panose="020B0604020202020204" pitchFamily="34" charset="0"/>
              </a:rPr>
              <a:t> </a:t>
            </a:r>
          </a:p>
          <a:p>
            <a:pPr algn="ctr" defTabSz="609585"/>
            <a:r>
              <a:rPr lang="de-DE" sz="867" b="1" dirty="0">
                <a:solidFill>
                  <a:schemeClr val="bg1"/>
                </a:solidFill>
                <a:latin typeface="Arial" panose="020B0604020202020204" pitchFamily="34" charset="0"/>
                <a:cs typeface="Arial" panose="020B0604020202020204" pitchFamily="34" charset="0"/>
              </a:rPr>
              <a:t>(95%CI)</a:t>
            </a:r>
          </a:p>
        </p:txBody>
      </p:sp>
      <p:cxnSp>
        <p:nvCxnSpPr>
          <p:cNvPr id="80" name="Gerade Verbindung 5">
            <a:extLst>
              <a:ext uri="{FF2B5EF4-FFF2-40B4-BE49-F238E27FC236}">
                <a16:creationId xmlns:a16="http://schemas.microsoft.com/office/drawing/2014/main" id="{37C67ECF-C4D5-5D1D-D22C-DB781D422B1F}"/>
              </a:ext>
            </a:extLst>
          </p:cNvPr>
          <p:cNvCxnSpPr>
            <a:cxnSpLocks/>
          </p:cNvCxnSpPr>
          <p:nvPr/>
        </p:nvCxnSpPr>
        <p:spPr>
          <a:xfrm>
            <a:off x="12052280" y="1461196"/>
            <a:ext cx="0" cy="4724639"/>
          </a:xfrm>
          <a:prstGeom prst="line">
            <a:avLst/>
          </a:prstGeom>
          <a:ln w="190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Gerade Verbindung 38">
            <a:extLst>
              <a:ext uri="{FF2B5EF4-FFF2-40B4-BE49-F238E27FC236}">
                <a16:creationId xmlns:a16="http://schemas.microsoft.com/office/drawing/2014/main" id="{FAA022CD-0A0F-6FA3-CA6F-E631A646CFE0}"/>
              </a:ext>
            </a:extLst>
          </p:cNvPr>
          <p:cNvCxnSpPr>
            <a:cxnSpLocks/>
          </p:cNvCxnSpPr>
          <p:nvPr/>
        </p:nvCxnSpPr>
        <p:spPr>
          <a:xfrm>
            <a:off x="2281008" y="1457132"/>
            <a:ext cx="5049" cy="4724639"/>
          </a:xfrm>
          <a:prstGeom prst="line">
            <a:avLst/>
          </a:prstGeom>
          <a:ln w="190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82" name="Objekt 81">
            <a:extLst>
              <a:ext uri="{FF2B5EF4-FFF2-40B4-BE49-F238E27FC236}">
                <a16:creationId xmlns:a16="http://schemas.microsoft.com/office/drawing/2014/main" id="{A7C5C9DB-CB11-FC48-0F94-3B99A291B92C}"/>
              </a:ext>
            </a:extLst>
          </p:cNvPr>
          <p:cNvGraphicFramePr>
            <a:graphicFrameLocks noChangeAspect="1"/>
          </p:cNvGraphicFramePr>
          <p:nvPr>
            <p:extLst>
              <p:ext uri="{D42A27DB-BD31-4B8C-83A1-F6EECF244321}">
                <p14:modId xmlns:p14="http://schemas.microsoft.com/office/powerpoint/2010/main" val="837619300"/>
              </p:ext>
            </p:extLst>
          </p:nvPr>
        </p:nvGraphicFramePr>
        <p:xfrm>
          <a:off x="4542367" y="1853504"/>
          <a:ext cx="3200400" cy="4861984"/>
        </p:xfrm>
        <a:graphic>
          <a:graphicData uri="http://schemas.openxmlformats.org/presentationml/2006/ole">
            <mc:AlternateContent xmlns:mc="http://schemas.openxmlformats.org/markup-compatibility/2006">
              <mc:Choice xmlns:v="urn:schemas-microsoft-com:vml" Requires="v">
                <p:oleObj name="Prism 7" r:id="rId3" imgW="2044490" imgH="3168775" progId="Prism7.Document">
                  <p:embed/>
                </p:oleObj>
              </mc:Choice>
              <mc:Fallback>
                <p:oleObj name="Prism 7" r:id="rId3" imgW="2044490" imgH="3168775" progId="Prism7.Document">
                  <p:embed/>
                  <p:pic>
                    <p:nvPicPr>
                      <p:cNvPr id="82" name="Objekt 81">
                        <a:extLst>
                          <a:ext uri="{FF2B5EF4-FFF2-40B4-BE49-F238E27FC236}">
                            <a16:creationId xmlns:a16="http://schemas.microsoft.com/office/drawing/2014/main" id="{A7C5C9DB-CB11-FC48-0F94-3B99A291B92C}"/>
                          </a:ext>
                        </a:extLst>
                      </p:cNvPr>
                      <p:cNvPicPr>
                        <a:picLocks noChangeAspect="1" noChangeArrowheads="1"/>
                      </p:cNvPicPr>
                      <p:nvPr/>
                    </p:nvPicPr>
                    <p:blipFill>
                      <a:blip r:embed="rId4"/>
                      <a:srcRect/>
                      <a:stretch>
                        <a:fillRect/>
                      </a:stretch>
                    </p:blipFill>
                    <p:spPr bwMode="auto">
                      <a:xfrm>
                        <a:off x="4542367" y="1853504"/>
                        <a:ext cx="3200400" cy="4861984"/>
                      </a:xfrm>
                      <a:prstGeom prst="rect">
                        <a:avLst/>
                      </a:prstGeom>
                      <a:noFill/>
                      <a:ln>
                        <a:noFill/>
                      </a:ln>
                    </p:spPr>
                  </p:pic>
                </p:oleObj>
              </mc:Fallback>
            </mc:AlternateContent>
          </a:graphicData>
        </a:graphic>
      </p:graphicFrame>
      <p:grpSp>
        <p:nvGrpSpPr>
          <p:cNvPr id="83" name="Gruppieren 82">
            <a:extLst>
              <a:ext uri="{FF2B5EF4-FFF2-40B4-BE49-F238E27FC236}">
                <a16:creationId xmlns:a16="http://schemas.microsoft.com/office/drawing/2014/main" id="{A1158569-0ABF-9B7A-14BA-21F3FC94CED1}"/>
              </a:ext>
            </a:extLst>
          </p:cNvPr>
          <p:cNvGrpSpPr/>
          <p:nvPr/>
        </p:nvGrpSpPr>
        <p:grpSpPr>
          <a:xfrm>
            <a:off x="9377808" y="1803545"/>
            <a:ext cx="3168649" cy="4925263"/>
            <a:chOff x="7023557" y="652337"/>
            <a:chExt cx="2376487" cy="3693947"/>
          </a:xfrm>
        </p:grpSpPr>
        <p:graphicFrame>
          <p:nvGraphicFramePr>
            <p:cNvPr id="84" name="Objekt 83">
              <a:extLst>
                <a:ext uri="{FF2B5EF4-FFF2-40B4-BE49-F238E27FC236}">
                  <a16:creationId xmlns:a16="http://schemas.microsoft.com/office/drawing/2014/main" id="{7828E8EB-7AF3-43E3-3741-F33EB9C7A8F7}"/>
                </a:ext>
              </a:extLst>
            </p:cNvPr>
            <p:cNvGraphicFramePr>
              <a:graphicFrameLocks noChangeAspect="1"/>
            </p:cNvGraphicFramePr>
            <p:nvPr/>
          </p:nvGraphicFramePr>
          <p:xfrm>
            <a:off x="7023557" y="652337"/>
            <a:ext cx="2376487" cy="3693947"/>
          </p:xfrm>
          <a:graphic>
            <a:graphicData uri="http://schemas.openxmlformats.org/presentationml/2006/ole">
              <mc:AlternateContent xmlns:mc="http://schemas.openxmlformats.org/markup-compatibility/2006">
                <mc:Choice xmlns:v="urn:schemas-microsoft-com:vml" Requires="v">
                  <p:oleObj name="Prism 7" r:id="rId5" imgW="2044490" imgH="3159774" progId="Prism7.Document">
                    <p:embed/>
                  </p:oleObj>
                </mc:Choice>
                <mc:Fallback>
                  <p:oleObj name="Prism 7" r:id="rId5" imgW="2044490" imgH="3159774" progId="Prism7.Document">
                    <p:embed/>
                    <p:pic>
                      <p:nvPicPr>
                        <p:cNvPr id="84" name="Objekt 83">
                          <a:extLst>
                            <a:ext uri="{FF2B5EF4-FFF2-40B4-BE49-F238E27FC236}">
                              <a16:creationId xmlns:a16="http://schemas.microsoft.com/office/drawing/2014/main" id="{7828E8EB-7AF3-43E3-3741-F33EB9C7A8F7}"/>
                            </a:ext>
                          </a:extLst>
                        </p:cNvPr>
                        <p:cNvPicPr>
                          <a:picLocks noChangeAspect="1" noChangeArrowheads="1"/>
                        </p:cNvPicPr>
                        <p:nvPr/>
                      </p:nvPicPr>
                      <p:blipFill>
                        <a:blip r:embed="rId6"/>
                        <a:srcRect/>
                        <a:stretch>
                          <a:fillRect/>
                        </a:stretch>
                      </p:blipFill>
                      <p:spPr bwMode="auto">
                        <a:xfrm>
                          <a:off x="7023557" y="652337"/>
                          <a:ext cx="2376487" cy="3693947"/>
                        </a:xfrm>
                        <a:prstGeom prst="rect">
                          <a:avLst/>
                        </a:prstGeom>
                        <a:noFill/>
                        <a:ln>
                          <a:noFill/>
                        </a:ln>
                      </p:spPr>
                    </p:pic>
                  </p:oleObj>
                </mc:Fallback>
              </mc:AlternateContent>
            </a:graphicData>
          </a:graphic>
        </p:graphicFrame>
        <p:cxnSp>
          <p:nvCxnSpPr>
            <p:cNvPr id="85" name="Gerade Verbindung mit Pfeil 84">
              <a:extLst>
                <a:ext uri="{FF2B5EF4-FFF2-40B4-BE49-F238E27FC236}">
                  <a16:creationId xmlns:a16="http://schemas.microsoft.com/office/drawing/2014/main" id="{39650715-C6BE-96BF-1286-C1E0967CCDC5}"/>
                </a:ext>
              </a:extLst>
            </p:cNvPr>
            <p:cNvCxnSpPr/>
            <p:nvPr/>
          </p:nvCxnSpPr>
          <p:spPr>
            <a:xfrm>
              <a:off x="8729487" y="3834946"/>
              <a:ext cx="214665" cy="0"/>
            </a:xfrm>
            <a:prstGeom prst="straightConnector1">
              <a:avLst/>
            </a:prstGeom>
            <a:ln w="19050">
              <a:solidFill>
                <a:srgbClr val="0065A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Gerade Verbindung mit Pfeil 85">
              <a:extLst>
                <a:ext uri="{FF2B5EF4-FFF2-40B4-BE49-F238E27FC236}">
                  <a16:creationId xmlns:a16="http://schemas.microsoft.com/office/drawing/2014/main" id="{DEEAE87A-9F83-5425-76CB-88AC96F377ED}"/>
                </a:ext>
              </a:extLst>
            </p:cNvPr>
            <p:cNvCxnSpPr/>
            <p:nvPr/>
          </p:nvCxnSpPr>
          <p:spPr>
            <a:xfrm>
              <a:off x="8794946" y="2662372"/>
              <a:ext cx="214665" cy="0"/>
            </a:xfrm>
            <a:prstGeom prst="straightConnector1">
              <a:avLst/>
            </a:prstGeom>
            <a:ln w="19050">
              <a:solidFill>
                <a:srgbClr val="0065A4"/>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Gerade Verbindung mit Pfeil 86">
              <a:extLst>
                <a:ext uri="{FF2B5EF4-FFF2-40B4-BE49-F238E27FC236}">
                  <a16:creationId xmlns:a16="http://schemas.microsoft.com/office/drawing/2014/main" id="{698ECFC8-C793-249F-1074-34EE18FB6D47}"/>
                </a:ext>
              </a:extLst>
            </p:cNvPr>
            <p:cNvCxnSpPr/>
            <p:nvPr/>
          </p:nvCxnSpPr>
          <p:spPr>
            <a:xfrm>
              <a:off x="8743130" y="1152437"/>
              <a:ext cx="214665" cy="0"/>
            </a:xfrm>
            <a:prstGeom prst="straightConnector1">
              <a:avLst/>
            </a:prstGeom>
            <a:ln w="19050">
              <a:solidFill>
                <a:srgbClr val="0065A4"/>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88" name="Gerade Verbindung 38">
            <a:extLst>
              <a:ext uri="{FF2B5EF4-FFF2-40B4-BE49-F238E27FC236}">
                <a16:creationId xmlns:a16="http://schemas.microsoft.com/office/drawing/2014/main" id="{AAE823DE-F084-368E-1D95-3089E7A5C3CA}"/>
              </a:ext>
            </a:extLst>
          </p:cNvPr>
          <p:cNvCxnSpPr>
            <a:cxnSpLocks/>
          </p:cNvCxnSpPr>
          <p:nvPr/>
        </p:nvCxnSpPr>
        <p:spPr>
          <a:xfrm>
            <a:off x="7153658" y="1457132"/>
            <a:ext cx="5049" cy="4724639"/>
          </a:xfrm>
          <a:prstGeom prst="line">
            <a:avLst/>
          </a:prstGeom>
          <a:ln w="190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7" name="Subtitle 1">
            <a:extLst>
              <a:ext uri="{FF2B5EF4-FFF2-40B4-BE49-F238E27FC236}">
                <a16:creationId xmlns:a16="http://schemas.microsoft.com/office/drawing/2014/main" id="{A8957E6B-3990-4773-C03B-EDC141109328}"/>
              </a:ext>
            </a:extLst>
          </p:cNvPr>
          <p:cNvSpPr txBox="1">
            <a:spLocks/>
          </p:cNvSpPr>
          <p:nvPr/>
        </p:nvSpPr>
        <p:spPr>
          <a:xfrm>
            <a:off x="685931" y="830471"/>
            <a:ext cx="9423468" cy="6000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Descriptive Comparison Between </a:t>
            </a:r>
            <a:r>
              <a:rPr lang="en-US" dirty="0" err="1"/>
              <a:t>NIVO+IPI</a:t>
            </a:r>
            <a:r>
              <a:rPr lang="en-US" dirty="0"/>
              <a:t> and Placebo and </a:t>
            </a:r>
            <a:r>
              <a:rPr lang="en-US" dirty="0" err="1"/>
              <a:t>NIVO</a:t>
            </a:r>
            <a:r>
              <a:rPr lang="en-US" dirty="0"/>
              <a:t> and Placebo (Disease Recurrence or Death)</a:t>
            </a:r>
          </a:p>
        </p:txBody>
      </p:sp>
      <p:sp>
        <p:nvSpPr>
          <p:cNvPr id="8" name="Title 2">
            <a:extLst>
              <a:ext uri="{FF2B5EF4-FFF2-40B4-BE49-F238E27FC236}">
                <a16:creationId xmlns:a16="http://schemas.microsoft.com/office/drawing/2014/main" id="{0B75328C-C89A-5E75-37D9-0070001B21BF}"/>
              </a:ext>
            </a:extLst>
          </p:cNvPr>
          <p:cNvSpPr>
            <a:spLocks noGrp="1"/>
          </p:cNvSpPr>
          <p:nvPr>
            <p:ph type="title"/>
          </p:nvPr>
        </p:nvSpPr>
        <p:spPr>
          <a:xfrm>
            <a:off x="609600" y="199505"/>
            <a:ext cx="10744200" cy="769979"/>
          </a:xfrm>
        </p:spPr>
        <p:txBody>
          <a:bodyPr/>
          <a:lstStyle/>
          <a:p>
            <a:r>
              <a:rPr lang="de-DE" dirty="0"/>
              <a:t>THE IMMUNED STUDY</a:t>
            </a:r>
            <a:endParaRPr lang="en-CH" dirty="0"/>
          </a:p>
        </p:txBody>
      </p:sp>
      <p:sp>
        <p:nvSpPr>
          <p:cNvPr id="9" name="Textfeld 9">
            <a:extLst>
              <a:ext uri="{FF2B5EF4-FFF2-40B4-BE49-F238E27FC236}">
                <a16:creationId xmlns:a16="http://schemas.microsoft.com/office/drawing/2014/main" id="{32A533B8-D53C-DFD5-604C-DBE8FBF4A1E5}"/>
              </a:ext>
            </a:extLst>
          </p:cNvPr>
          <p:cNvSpPr txBox="1"/>
          <p:nvPr/>
        </p:nvSpPr>
        <p:spPr>
          <a:xfrm>
            <a:off x="9446194" y="314363"/>
            <a:ext cx="2855981" cy="379463"/>
          </a:xfrm>
          <a:prstGeom prst="rect">
            <a:avLst/>
          </a:prstGeom>
          <a:noFill/>
          <a:ln w="12700">
            <a:noFill/>
          </a:ln>
        </p:spPr>
        <p:txBody>
          <a:bodyPr wrap="square" rtlCol="0" anchor="ctr">
            <a:spAutoFit/>
          </a:bodyPr>
          <a:lstStyle/>
          <a:p>
            <a:r>
              <a:rPr lang="de-DE" sz="933" b="1" dirty="0">
                <a:latin typeface="Arial" panose="020B0604020202020204" pitchFamily="34" charset="0"/>
                <a:cs typeface="Arial" panose="020B0604020202020204" pitchFamily="34" charset="0"/>
              </a:rPr>
              <a:t>Data </a:t>
            </a:r>
            <a:r>
              <a:rPr lang="de-DE" sz="933" b="1" dirty="0" err="1">
                <a:latin typeface="Arial" panose="020B0604020202020204" pitchFamily="34" charset="0"/>
                <a:cs typeface="Arial" panose="020B0604020202020204" pitchFamily="34" charset="0"/>
              </a:rPr>
              <a:t>cut</a:t>
            </a:r>
            <a:r>
              <a:rPr lang="de-DE" sz="933" b="1" dirty="0">
                <a:latin typeface="Arial" panose="020B0604020202020204" pitchFamily="34" charset="0"/>
                <a:cs typeface="Arial" panose="020B0604020202020204" pitchFamily="34" charset="0"/>
              </a:rPr>
              <a:t>-off </a:t>
            </a:r>
            <a:r>
              <a:rPr lang="de-DE" sz="933" b="1" dirty="0" err="1">
                <a:latin typeface="Arial" panose="020B0604020202020204" pitchFamily="34" charset="0"/>
                <a:cs typeface="Arial" panose="020B0604020202020204" pitchFamily="34" charset="0"/>
              </a:rPr>
              <a:t>date</a:t>
            </a:r>
            <a:r>
              <a:rPr lang="de-DE" sz="933" b="1" dirty="0">
                <a:latin typeface="Arial" panose="020B0604020202020204" pitchFamily="34" charset="0"/>
                <a:cs typeface="Arial" panose="020B0604020202020204" pitchFamily="34" charset="0"/>
              </a:rPr>
              <a:t> Sep 23, 2021</a:t>
            </a:r>
          </a:p>
          <a:p>
            <a:r>
              <a:rPr lang="de-DE" sz="933" b="1" dirty="0">
                <a:latin typeface="Arial" panose="020B0604020202020204" pitchFamily="34" charset="0"/>
                <a:cs typeface="Arial" panose="020B0604020202020204" pitchFamily="34" charset="0"/>
              </a:rPr>
              <a:t>Median follow-</a:t>
            </a:r>
            <a:r>
              <a:rPr lang="de-DE" sz="933" b="1" dirty="0" err="1">
                <a:latin typeface="Arial" panose="020B0604020202020204" pitchFamily="34" charset="0"/>
                <a:cs typeface="Arial" panose="020B0604020202020204" pitchFamily="34" charset="0"/>
              </a:rPr>
              <a:t>up</a:t>
            </a:r>
            <a:r>
              <a:rPr lang="de-DE" sz="933" b="1" dirty="0">
                <a:latin typeface="Arial" panose="020B0604020202020204" pitchFamily="34" charset="0"/>
                <a:cs typeface="Arial" panose="020B0604020202020204" pitchFamily="34" charset="0"/>
              </a:rPr>
              <a:t> time: 49.2 </a:t>
            </a:r>
            <a:r>
              <a:rPr lang="de-DE" sz="933" b="1" dirty="0" err="1">
                <a:latin typeface="Arial" panose="020B0604020202020204" pitchFamily="34" charset="0"/>
                <a:cs typeface="Arial" panose="020B0604020202020204" pitchFamily="34" charset="0"/>
              </a:rPr>
              <a:t>months</a:t>
            </a:r>
            <a:r>
              <a:rPr lang="de-DE" sz="933"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1334486"/>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2956</Words>
  <Application>Microsoft Macintosh PowerPoint</Application>
  <PresentationFormat>Widescreen</PresentationFormat>
  <Paragraphs>653</Paragraphs>
  <Slides>12</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Arial Narrow</vt:lpstr>
      <vt:lpstr>Calibri</vt:lpstr>
      <vt:lpstr>Noto Sans Symbols</vt:lpstr>
      <vt:lpstr>Times New Roman</vt:lpstr>
      <vt:lpstr>HemOnc-2020</vt:lpstr>
      <vt:lpstr>Prism 7</vt:lpstr>
      <vt:lpstr>The IMMUNED Study  Adjuvant Nivolumab Alone or in Combination with Ipilimumab Versus Placebo in Stage IV Melanoma with No Evidence of Disease (NED): Overall Survival Results of IMMUNED, a Randomized, Double-Blind Multi-Center Phase 2p DeCOG Trial </vt:lpstr>
      <vt:lpstr>Disclaimer</vt:lpstr>
      <vt:lpstr>THE IMMUNED STUDY</vt:lpstr>
      <vt:lpstr>THE IMMUNED STUDY</vt:lpstr>
      <vt:lpstr>THE IMMUNED STUDY</vt:lpstr>
      <vt:lpstr>THE IMMUNED STUDY</vt:lpstr>
      <vt:lpstr>THE IMMUNED STUDY</vt:lpstr>
      <vt:lpstr>THE IMMUNED STUDY</vt:lpstr>
      <vt:lpstr>THE IMMUNED STUDY</vt:lpstr>
      <vt:lpstr>THE IMMUNED STUDY</vt:lpstr>
      <vt:lpstr>THE IMMUNED STUDY</vt:lpstr>
      <vt:lpstr>THE IMMUNED STUDY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2022-09-29T14:58:53Z</dcterms:modified>
  <cp:category/>
</cp:coreProperties>
</file>