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1"/>
  </p:notesMasterIdLst>
  <p:handoutMasterIdLst>
    <p:handoutMasterId r:id="rId12"/>
  </p:handoutMasterIdLst>
  <p:sldIdLst>
    <p:sldId id="257" r:id="rId3"/>
    <p:sldId id="265" r:id="rId4"/>
    <p:sldId id="256" r:id="rId5"/>
    <p:sldId id="260" r:id="rId6"/>
    <p:sldId id="261" r:id="rId7"/>
    <p:sldId id="258"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94"/>
  </p:normalViewPr>
  <p:slideViewPr>
    <p:cSldViewPr snapToGrid="0">
      <p:cViewPr varScale="1">
        <p:scale>
          <a:sx n="117" d="100"/>
          <a:sy n="117" d="100"/>
        </p:scale>
        <p:origin x="1120"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5F0E5-7DFC-480B-9AD6-CD70586BC3E0}" type="slidenum">
              <a:rPr lang="en-US" smtClean="0"/>
              <a:t>5</a:t>
            </a:fld>
            <a:endParaRPr lang="en-US"/>
          </a:p>
        </p:txBody>
      </p:sp>
    </p:spTree>
    <p:extLst>
      <p:ext uri="{BB962C8B-B14F-4D97-AF65-F5344CB8AC3E}">
        <p14:creationId xmlns:p14="http://schemas.microsoft.com/office/powerpoint/2010/main" val="8815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5F0E5-7DFC-480B-9AD6-CD70586BC3E0}" type="slidenum">
              <a:rPr lang="en-US" smtClean="0"/>
              <a:t>7</a:t>
            </a:fld>
            <a:endParaRPr lang="en-US"/>
          </a:p>
        </p:txBody>
      </p:sp>
    </p:spTree>
    <p:extLst>
      <p:ext uri="{BB962C8B-B14F-4D97-AF65-F5344CB8AC3E}">
        <p14:creationId xmlns:p14="http://schemas.microsoft.com/office/powerpoint/2010/main" val="12218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030B1DA0-1F05-8699-EA38-C0640618B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BAC562D8-E4B8-DE4E-6F3B-593001A633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7917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5722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8687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3546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08547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365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230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65225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4215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495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123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1072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32416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52308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758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4162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8264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8111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0235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7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0704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2354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6912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2712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878EB9D-5A03-122D-E9E7-6D20A0D0B42A}"/>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40175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679980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608A-1DD2-41EC-ABAF-2309F5666B11}"/>
              </a:ext>
            </a:extLst>
          </p:cNvPr>
          <p:cNvSpPr>
            <a:spLocks noGrp="1"/>
          </p:cNvSpPr>
          <p:nvPr>
            <p:ph type="title"/>
          </p:nvPr>
        </p:nvSpPr>
        <p:spPr>
          <a:xfrm>
            <a:off x="609601" y="1709738"/>
            <a:ext cx="10515600" cy="2852737"/>
          </a:xfrm>
        </p:spPr>
        <p:txBody>
          <a:bodyPr/>
          <a:lstStyle/>
          <a:p>
            <a:r>
              <a:rPr lang="en-US" dirty="0"/>
              <a:t>Implications of Aggressive Therapy in ‘PAH Without Comorbidities’</a:t>
            </a:r>
          </a:p>
        </p:txBody>
      </p:sp>
      <p:sp>
        <p:nvSpPr>
          <p:cNvPr id="5" name="Text Placeholder 4">
            <a:extLst>
              <a:ext uri="{FF2B5EF4-FFF2-40B4-BE49-F238E27FC236}">
                <a16:creationId xmlns:a16="http://schemas.microsoft.com/office/drawing/2014/main" id="{E93F8400-48AC-FC3E-7918-44DBD6820947}"/>
              </a:ext>
            </a:extLst>
          </p:cNvPr>
          <p:cNvSpPr>
            <a:spLocks noGrp="1"/>
          </p:cNvSpPr>
          <p:nvPr>
            <p:ph type="body" idx="1"/>
          </p:nvPr>
        </p:nvSpPr>
        <p:spPr>
          <a:xfrm>
            <a:off x="609601" y="4589463"/>
            <a:ext cx="10515600" cy="1500187"/>
          </a:xfrm>
        </p:spPr>
        <p:txBody>
          <a:bodyPr>
            <a:normAutofit lnSpcReduction="10000"/>
          </a:bodyPr>
          <a:lstStyle/>
          <a:p>
            <a:pPr>
              <a:spcBef>
                <a:spcPts val="0"/>
              </a:spcBef>
            </a:pPr>
            <a:r>
              <a:rPr lang="en-US" sz="1400" dirty="0"/>
              <a:t>Rajan Saggar, MD</a:t>
            </a:r>
          </a:p>
          <a:p>
            <a:pPr>
              <a:spcBef>
                <a:spcPts val="0"/>
              </a:spcBef>
            </a:pPr>
            <a:r>
              <a:rPr lang="en-US" sz="1400" dirty="0"/>
              <a:t>Professor of Medicine </a:t>
            </a:r>
          </a:p>
          <a:p>
            <a:pPr>
              <a:spcBef>
                <a:spcPts val="0"/>
              </a:spcBef>
            </a:pPr>
            <a:r>
              <a:rPr lang="en-US" sz="1400" dirty="0"/>
              <a:t>Director Pulmonary Hypertension Program</a:t>
            </a:r>
          </a:p>
          <a:p>
            <a:pPr>
              <a:spcBef>
                <a:spcPts val="0"/>
              </a:spcBef>
            </a:pPr>
            <a:r>
              <a:rPr lang="en-US" sz="1400" dirty="0"/>
              <a:t>Co-Director Pulmonary Vascular Disease Program</a:t>
            </a:r>
          </a:p>
          <a:p>
            <a:pPr>
              <a:spcBef>
                <a:spcPts val="0"/>
              </a:spcBef>
            </a:pPr>
            <a:r>
              <a:rPr lang="en-US" sz="1400" dirty="0"/>
              <a:t>Lung &amp; Heart-Lung Transplant and Pulmonary Hypertension Programs</a:t>
            </a:r>
          </a:p>
          <a:p>
            <a:pPr>
              <a:spcBef>
                <a:spcPts val="0"/>
              </a:spcBef>
            </a:pPr>
            <a:r>
              <a:rPr lang="en-US" sz="1400" dirty="0"/>
              <a:t>David Geffen School of Medicine, UCLA</a:t>
            </a:r>
          </a:p>
          <a:p>
            <a:pPr>
              <a:spcBef>
                <a:spcPts val="0"/>
              </a:spcBef>
            </a:pPr>
            <a:r>
              <a:rPr lang="en-US" sz="1400" dirty="0"/>
              <a:t>Los Angeles, CA</a:t>
            </a:r>
          </a:p>
          <a:p>
            <a:pPr>
              <a:spcBef>
                <a:spcPts val="0"/>
              </a:spcBef>
            </a:pPr>
            <a:endParaRPr lang="en-US" sz="1400" dirty="0"/>
          </a:p>
        </p:txBody>
      </p:sp>
    </p:spTree>
    <p:extLst>
      <p:ext uri="{BB962C8B-B14F-4D97-AF65-F5344CB8AC3E}">
        <p14:creationId xmlns:p14="http://schemas.microsoft.com/office/powerpoint/2010/main" val="258883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D0AEEFE-55FC-EB61-5688-7D4AA810D6F0}"/>
              </a:ext>
            </a:extLst>
          </p:cNvPr>
          <p:cNvSpPr>
            <a:spLocks noGrp="1"/>
          </p:cNvSpPr>
          <p:nvPr>
            <p:ph type="ftr" sz="quarter" idx="3"/>
          </p:nvPr>
        </p:nvSpPr>
        <p:spPr>
          <a:xfrm>
            <a:off x="609600" y="6356350"/>
            <a:ext cx="10744199" cy="442131"/>
          </a:xfrm>
        </p:spPr>
        <p:txBody>
          <a:bodyPr/>
          <a:lstStyle/>
          <a:p>
            <a:r>
              <a:rPr lang="en-US" dirty="0"/>
              <a:t>PAH, pulmonary arterial hypertension.</a:t>
            </a:r>
          </a:p>
          <a:p>
            <a:r>
              <a:rPr lang="en-US" dirty="0"/>
              <a:t>
</a:t>
            </a:r>
            <a:r>
              <a:rPr lang="en-US" dirty="0" err="1"/>
              <a:t>Badagliacca</a:t>
            </a:r>
            <a:r>
              <a:rPr lang="en-US" dirty="0"/>
              <a:t> R, et al</a:t>
            </a:r>
            <a:r>
              <a:rPr lang="en-US" i="1" dirty="0"/>
              <a:t>. Am J Respir Crit Care Med, </a:t>
            </a:r>
            <a:r>
              <a:rPr lang="en-US" dirty="0"/>
              <a:t>2021; 203: 484–92.</a:t>
            </a:r>
          </a:p>
        </p:txBody>
      </p:sp>
      <p:sp>
        <p:nvSpPr>
          <p:cNvPr id="2" name="Title 1">
            <a:extLst>
              <a:ext uri="{FF2B5EF4-FFF2-40B4-BE49-F238E27FC236}">
                <a16:creationId xmlns:a16="http://schemas.microsoft.com/office/drawing/2014/main" id="{DFF6963F-467A-4A97-868A-C4315D1D8786}"/>
              </a:ext>
            </a:extLst>
          </p:cNvPr>
          <p:cNvSpPr>
            <a:spLocks noGrp="1"/>
          </p:cNvSpPr>
          <p:nvPr>
            <p:ph type="title"/>
          </p:nvPr>
        </p:nvSpPr>
        <p:spPr>
          <a:xfrm>
            <a:off x="609600" y="199505"/>
            <a:ext cx="10744200" cy="1185577"/>
          </a:xfrm>
        </p:spPr>
        <p:txBody>
          <a:bodyPr/>
          <a:lstStyle/>
          <a:p>
            <a:r>
              <a:rPr lang="en-US" dirty="0"/>
              <a:t>Medical Therapy for PAH: </a:t>
            </a:r>
            <a:r>
              <a:rPr lang="en-US" i="1" dirty="0"/>
              <a:t>Where Are We Today?</a:t>
            </a:r>
          </a:p>
        </p:txBody>
      </p:sp>
      <p:sp>
        <p:nvSpPr>
          <p:cNvPr id="3" name="Content Placeholder 2">
            <a:extLst>
              <a:ext uri="{FF2B5EF4-FFF2-40B4-BE49-F238E27FC236}">
                <a16:creationId xmlns:a16="http://schemas.microsoft.com/office/drawing/2014/main" id="{B1CC2E66-9C61-458B-A9CF-03F2BB908E39}"/>
              </a:ext>
            </a:extLst>
          </p:cNvPr>
          <p:cNvSpPr>
            <a:spLocks noGrp="1"/>
          </p:cNvSpPr>
          <p:nvPr>
            <p:ph idx="1"/>
          </p:nvPr>
        </p:nvSpPr>
        <p:spPr>
          <a:xfrm>
            <a:off x="609600" y="1477963"/>
            <a:ext cx="10940144" cy="4722812"/>
          </a:xfrm>
        </p:spPr>
        <p:txBody>
          <a:bodyPr>
            <a:normAutofit/>
          </a:bodyPr>
          <a:lstStyle/>
          <a:p>
            <a:r>
              <a:rPr lang="en-US" sz="2800" dirty="0"/>
              <a:t>The ultimate goal of medical therapy in PAH is to achieve and maintain low risk status based on a multiparametric analysis </a:t>
            </a:r>
          </a:p>
          <a:p>
            <a:endParaRPr lang="en-US" sz="2800" dirty="0"/>
          </a:p>
          <a:p>
            <a:r>
              <a:rPr lang="en-US" sz="2800" dirty="0"/>
              <a:t>Over time, the recommended approach to medical therapy for PAH has generally evolved towards a more “aggressive” approach</a:t>
            </a:r>
          </a:p>
          <a:p>
            <a:pPr lvl="1"/>
            <a:r>
              <a:rPr lang="en-US" sz="2400" dirty="0"/>
              <a:t>Despite the more aggressive initial upfront combination therapy approach, the available data (meta-analysis, registry data, retrospective data) suggest that survival has not changed significantly</a:t>
            </a:r>
          </a:p>
          <a:p>
            <a:pPr lvl="1"/>
            <a:r>
              <a:rPr lang="en-US" sz="2400" dirty="0"/>
              <a:t>Less than half the patients receiving initial combination therapy achieve low risk status</a:t>
            </a:r>
          </a:p>
        </p:txBody>
      </p:sp>
    </p:spTree>
    <p:extLst>
      <p:ext uri="{BB962C8B-B14F-4D97-AF65-F5344CB8AC3E}">
        <p14:creationId xmlns:p14="http://schemas.microsoft.com/office/powerpoint/2010/main" val="101863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A7D2-D405-427B-B0AA-4ED35D767716}"/>
              </a:ext>
            </a:extLst>
          </p:cNvPr>
          <p:cNvSpPr>
            <a:spLocks noGrp="1"/>
          </p:cNvSpPr>
          <p:nvPr>
            <p:ph type="title"/>
          </p:nvPr>
        </p:nvSpPr>
        <p:spPr>
          <a:xfrm>
            <a:off x="609600" y="199505"/>
            <a:ext cx="10744200" cy="1185577"/>
          </a:xfrm>
        </p:spPr>
        <p:txBody>
          <a:bodyPr anchor="t">
            <a:normAutofit/>
          </a:bodyPr>
          <a:lstStyle/>
          <a:p>
            <a:r>
              <a:rPr lang="en-US" sz="2400" dirty="0"/>
              <a:t>Initial Treatment (IT) for PAH </a:t>
            </a:r>
            <a:r>
              <a:rPr lang="en-US" sz="2400" u="sng" dirty="0"/>
              <a:t>Without</a:t>
            </a:r>
            <a:r>
              <a:rPr lang="en-US" sz="2400" dirty="0"/>
              <a:t> Cardiopulmonary Comorbidities</a:t>
            </a:r>
          </a:p>
        </p:txBody>
      </p:sp>
      <p:sp>
        <p:nvSpPr>
          <p:cNvPr id="4" name="Footer Placeholder 3">
            <a:extLst>
              <a:ext uri="{FF2B5EF4-FFF2-40B4-BE49-F238E27FC236}">
                <a16:creationId xmlns:a16="http://schemas.microsoft.com/office/drawing/2014/main" id="{B0AA38AD-217C-F5E2-1B23-24824DB34540}"/>
              </a:ext>
            </a:extLst>
          </p:cNvPr>
          <p:cNvSpPr>
            <a:spLocks noGrp="1"/>
          </p:cNvSpPr>
          <p:nvPr>
            <p:ph type="ftr" sz="quarter" idx="3"/>
          </p:nvPr>
        </p:nvSpPr>
        <p:spPr>
          <a:xfrm>
            <a:off x="609600" y="6356350"/>
            <a:ext cx="11277600" cy="442913"/>
          </a:xfrm>
        </p:spPr>
        <p:txBody>
          <a:bodyPr/>
          <a:lstStyle/>
          <a:p>
            <a:pPr>
              <a:spcAft>
                <a:spcPts val="400"/>
              </a:spcAft>
            </a:pPr>
            <a:r>
              <a:rPr lang="en-US" sz="900" dirty="0"/>
              <a:t>6MWD, 6-minute walk  distance; BNP, brain natriuretic peptide; CI, cardiac index; </a:t>
            </a:r>
            <a:r>
              <a:rPr lang="en-US" sz="900" dirty="0" err="1"/>
              <a:t>cMRI</a:t>
            </a:r>
            <a:r>
              <a:rPr lang="en-US" sz="900" dirty="0"/>
              <a:t>, cardiac magnetic resonance imaging; CPET, cardiopulmonary exercise testing; HF, heart failure; IT, initial treatment; </a:t>
            </a:r>
            <a:r>
              <a:rPr lang="en-US" sz="900" dirty="0" err="1"/>
              <a:t>i.v.</a:t>
            </a:r>
            <a:r>
              <a:rPr lang="en-US" sz="900" dirty="0"/>
              <a:t>, intravenous; NT-</a:t>
            </a:r>
            <a:r>
              <a:rPr lang="en-US" sz="900" dirty="0" err="1"/>
              <a:t>proBNP</a:t>
            </a:r>
            <a:r>
              <a:rPr lang="en-US" sz="900" dirty="0"/>
              <a:t>, N-terminal pro brain natriuretic peptide; RAP, right atrial pressure; RVEF, right ventricular ejection fraction; RVESVI, right ventricular stroke volume index; </a:t>
            </a:r>
            <a:r>
              <a:rPr lang="en-US" sz="900" dirty="0" err="1"/>
              <a:t>s.c.</a:t>
            </a:r>
            <a:r>
              <a:rPr lang="en-US" sz="900" dirty="0"/>
              <a:t>, subcutaneous; </a:t>
            </a:r>
            <a:r>
              <a:rPr lang="en-US" sz="900" dirty="0" err="1"/>
              <a:t>sPAP</a:t>
            </a:r>
            <a:r>
              <a:rPr lang="en-US" sz="900" dirty="0"/>
              <a:t>, systolic pulmonary arterial pressure; SVI, stroke volume index; SVO</a:t>
            </a:r>
            <a:r>
              <a:rPr lang="en-US" sz="900" baseline="-25000" dirty="0"/>
              <a:t>2</a:t>
            </a:r>
            <a:r>
              <a:rPr lang="en-US" sz="900" dirty="0"/>
              <a:t>, venous oxygen saturation; TAPSE, tricuspid annular plane systolic excursion; VE/VCO</a:t>
            </a:r>
            <a:r>
              <a:rPr lang="en-US" sz="900" baseline="-25000" dirty="0"/>
              <a:t>2</a:t>
            </a:r>
            <a:r>
              <a:rPr lang="en-US" sz="900" dirty="0"/>
              <a:t>, minute ventilation/carbon dioxide production; VO</a:t>
            </a:r>
            <a:r>
              <a:rPr lang="en-US" sz="900" baseline="-25000" dirty="0"/>
              <a:t>2</a:t>
            </a:r>
            <a:r>
              <a:rPr lang="en-US" sz="900" dirty="0"/>
              <a:t>, maximal oxygen consumption WHO-FC, World Health Organization Functional Class. </a:t>
            </a:r>
          </a:p>
          <a:p>
            <a:pPr>
              <a:spcAft>
                <a:spcPts val="400"/>
              </a:spcAft>
            </a:pPr>
            <a:r>
              <a:rPr lang="en-US" sz="900" dirty="0"/>
              <a:t>Humbert M, et al. </a:t>
            </a:r>
            <a:r>
              <a:rPr lang="en-US" sz="900" i="1" dirty="0" err="1"/>
              <a:t>Eur</a:t>
            </a:r>
            <a:r>
              <a:rPr lang="en-US" sz="900" i="1" dirty="0"/>
              <a:t> Heart J. </a:t>
            </a:r>
            <a:r>
              <a:rPr lang="en-US" sz="900" dirty="0"/>
              <a:t>2022;43:3618-731. </a:t>
            </a:r>
          </a:p>
        </p:txBody>
      </p:sp>
      <p:pic>
        <p:nvPicPr>
          <p:cNvPr id="5" name="Picture 4">
            <a:extLst>
              <a:ext uri="{FF2B5EF4-FFF2-40B4-BE49-F238E27FC236}">
                <a16:creationId xmlns:a16="http://schemas.microsoft.com/office/drawing/2014/main" id="{B8F4D447-98D0-4BA8-B352-AA542BEE722D}"/>
              </a:ext>
            </a:extLst>
          </p:cNvPr>
          <p:cNvPicPr>
            <a:picLocks noChangeAspect="1"/>
          </p:cNvPicPr>
          <p:nvPr/>
        </p:nvPicPr>
        <p:blipFill>
          <a:blip r:embed="rId3"/>
          <a:stretch>
            <a:fillRect/>
          </a:stretch>
        </p:blipFill>
        <p:spPr>
          <a:xfrm>
            <a:off x="6536027" y="2005909"/>
            <a:ext cx="4579830" cy="2399883"/>
          </a:xfrm>
          <a:prstGeom prst="rect">
            <a:avLst/>
          </a:prstGeom>
        </p:spPr>
      </p:pic>
      <p:grpSp>
        <p:nvGrpSpPr>
          <p:cNvPr id="16" name="Group 15">
            <a:extLst>
              <a:ext uri="{FF2B5EF4-FFF2-40B4-BE49-F238E27FC236}">
                <a16:creationId xmlns:a16="http://schemas.microsoft.com/office/drawing/2014/main" id="{7F10FBA2-50B8-7056-FCFF-55DAD49E0FE9}"/>
              </a:ext>
            </a:extLst>
          </p:cNvPr>
          <p:cNvGrpSpPr/>
          <p:nvPr/>
        </p:nvGrpSpPr>
        <p:grpSpPr>
          <a:xfrm>
            <a:off x="9976388" y="3495485"/>
            <a:ext cx="2490854" cy="749679"/>
            <a:chOff x="9770535" y="3626576"/>
            <a:chExt cx="2671728" cy="774328"/>
          </a:xfrm>
        </p:grpSpPr>
        <p:cxnSp>
          <p:nvCxnSpPr>
            <p:cNvPr id="7" name="Straight Arrow Connector 6">
              <a:extLst>
                <a:ext uri="{FF2B5EF4-FFF2-40B4-BE49-F238E27FC236}">
                  <a16:creationId xmlns:a16="http://schemas.microsoft.com/office/drawing/2014/main" id="{3B288908-B9E8-4F01-B52F-4D62BDB5C6BC}"/>
                </a:ext>
              </a:extLst>
            </p:cNvPr>
            <p:cNvCxnSpPr>
              <a:cxnSpLocks/>
            </p:cNvCxnSpPr>
            <p:nvPr/>
          </p:nvCxnSpPr>
          <p:spPr>
            <a:xfrm flipH="1">
              <a:off x="9770535" y="3984215"/>
              <a:ext cx="1082753" cy="4166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C26991-9F5A-4941-932F-FB7F3F49AD61}"/>
                </a:ext>
              </a:extLst>
            </p:cNvPr>
            <p:cNvSpPr txBox="1"/>
            <p:nvPr/>
          </p:nvSpPr>
          <p:spPr>
            <a:xfrm>
              <a:off x="10810326" y="3626576"/>
              <a:ext cx="1631937" cy="604002"/>
            </a:xfrm>
            <a:prstGeom prst="rect">
              <a:avLst/>
            </a:prstGeom>
            <a:noFill/>
          </p:spPr>
          <p:txBody>
            <a:bodyPr wrap="square" rtlCol="0">
              <a:spAutoFit/>
            </a:bodyPr>
            <a:lstStyle/>
            <a:p>
              <a:r>
                <a:rPr lang="en-US" sz="1600" b="1" dirty="0">
                  <a:solidFill>
                    <a:srgbClr val="C00000"/>
                  </a:solidFill>
                </a:rPr>
                <a:t>Aggressive Approach</a:t>
              </a:r>
            </a:p>
          </p:txBody>
        </p:sp>
      </p:grpSp>
      <p:grpSp>
        <p:nvGrpSpPr>
          <p:cNvPr id="17" name="Group 16">
            <a:extLst>
              <a:ext uri="{FF2B5EF4-FFF2-40B4-BE49-F238E27FC236}">
                <a16:creationId xmlns:a16="http://schemas.microsoft.com/office/drawing/2014/main" id="{48D95027-0F27-2B85-D72A-612450233B0D}"/>
              </a:ext>
            </a:extLst>
          </p:cNvPr>
          <p:cNvGrpSpPr/>
          <p:nvPr/>
        </p:nvGrpSpPr>
        <p:grpSpPr>
          <a:xfrm>
            <a:off x="6111252" y="1189758"/>
            <a:ext cx="2714690" cy="739855"/>
            <a:chOff x="6315475" y="1618618"/>
            <a:chExt cx="2714690" cy="739855"/>
          </a:xfrm>
        </p:grpSpPr>
        <p:cxnSp>
          <p:nvCxnSpPr>
            <p:cNvPr id="10" name="Straight Arrow Connector 9">
              <a:extLst>
                <a:ext uri="{FF2B5EF4-FFF2-40B4-BE49-F238E27FC236}">
                  <a16:creationId xmlns:a16="http://schemas.microsoft.com/office/drawing/2014/main" id="{D6921F8C-5836-403E-8E30-773D2CBFCC5E}"/>
                </a:ext>
              </a:extLst>
            </p:cNvPr>
            <p:cNvCxnSpPr>
              <a:cxnSpLocks/>
            </p:cNvCxnSpPr>
            <p:nvPr/>
          </p:nvCxnSpPr>
          <p:spPr>
            <a:xfrm flipH="1">
              <a:off x="6315475" y="1941784"/>
              <a:ext cx="1082753" cy="4166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620EE9-D493-49E2-9E2F-26D916A7100D}"/>
                </a:ext>
              </a:extLst>
            </p:cNvPr>
            <p:cNvSpPr txBox="1"/>
            <p:nvPr/>
          </p:nvSpPr>
          <p:spPr>
            <a:xfrm>
              <a:off x="7398228" y="1618618"/>
              <a:ext cx="1631937" cy="584775"/>
            </a:xfrm>
            <a:prstGeom prst="rect">
              <a:avLst/>
            </a:prstGeom>
            <a:noFill/>
          </p:spPr>
          <p:txBody>
            <a:bodyPr wrap="square" rtlCol="0">
              <a:spAutoFit/>
            </a:bodyPr>
            <a:lstStyle/>
            <a:p>
              <a:r>
                <a:rPr lang="en-US" sz="1600" b="1" dirty="0">
                  <a:solidFill>
                    <a:srgbClr val="C00000"/>
                  </a:solidFill>
                </a:rPr>
                <a:t>Aggressive Approach</a:t>
              </a:r>
            </a:p>
          </p:txBody>
        </p:sp>
      </p:grpSp>
      <p:graphicFrame>
        <p:nvGraphicFramePr>
          <p:cNvPr id="13" name="Table 12">
            <a:extLst>
              <a:ext uri="{FF2B5EF4-FFF2-40B4-BE49-F238E27FC236}">
                <a16:creationId xmlns:a16="http://schemas.microsoft.com/office/drawing/2014/main" id="{3D51F7D7-8544-7472-6878-9638C2ADF4A6}"/>
              </a:ext>
            </a:extLst>
          </p:cNvPr>
          <p:cNvGraphicFramePr>
            <a:graphicFrameLocks noGrp="1"/>
          </p:cNvGraphicFramePr>
          <p:nvPr>
            <p:extLst>
              <p:ext uri="{D42A27DB-BD31-4B8C-83A1-F6EECF244321}">
                <p14:modId xmlns:p14="http://schemas.microsoft.com/office/powerpoint/2010/main" val="752911417"/>
              </p:ext>
            </p:extLst>
          </p:nvPr>
        </p:nvGraphicFramePr>
        <p:xfrm>
          <a:off x="838200" y="1118937"/>
          <a:ext cx="5257804" cy="4656482"/>
        </p:xfrm>
        <a:graphic>
          <a:graphicData uri="http://schemas.openxmlformats.org/drawingml/2006/table">
            <a:tbl>
              <a:tblPr>
                <a:effectLst/>
              </a:tblPr>
              <a:tblGrid>
                <a:gridCol w="1314451">
                  <a:extLst>
                    <a:ext uri="{9D8B030D-6E8A-4147-A177-3AD203B41FA5}">
                      <a16:colId xmlns:a16="http://schemas.microsoft.com/office/drawing/2014/main" val="1342283628"/>
                    </a:ext>
                  </a:extLst>
                </a:gridCol>
                <a:gridCol w="1314451">
                  <a:extLst>
                    <a:ext uri="{9D8B030D-6E8A-4147-A177-3AD203B41FA5}">
                      <a16:colId xmlns:a16="http://schemas.microsoft.com/office/drawing/2014/main" val="1348984080"/>
                    </a:ext>
                  </a:extLst>
                </a:gridCol>
                <a:gridCol w="1314451">
                  <a:extLst>
                    <a:ext uri="{9D8B030D-6E8A-4147-A177-3AD203B41FA5}">
                      <a16:colId xmlns:a16="http://schemas.microsoft.com/office/drawing/2014/main" val="1046372888"/>
                    </a:ext>
                  </a:extLst>
                </a:gridCol>
                <a:gridCol w="1314451">
                  <a:extLst>
                    <a:ext uri="{9D8B030D-6E8A-4147-A177-3AD203B41FA5}">
                      <a16:colId xmlns:a16="http://schemas.microsoft.com/office/drawing/2014/main" val="1636534164"/>
                    </a:ext>
                  </a:extLst>
                </a:gridCol>
              </a:tblGrid>
              <a:tr h="497456">
                <a:tc>
                  <a:txBody>
                    <a:bodyPr/>
                    <a:lstStyle/>
                    <a:p>
                      <a:pPr algn="l" fontAlgn="base"/>
                      <a:r>
                        <a:rPr lang="en-US" sz="700" b="1" dirty="0">
                          <a:effectLst/>
                          <a:latin typeface="+mn-lt"/>
                        </a:rPr>
                        <a:t>Determinants of prognosis (estimated 1-year mortality)</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5F9"/>
                    </a:solidFill>
                  </a:tcPr>
                </a:tc>
                <a:tc>
                  <a:txBody>
                    <a:bodyPr/>
                    <a:lstStyle/>
                    <a:p>
                      <a:pPr algn="ctr" fontAlgn="base"/>
                      <a:r>
                        <a:rPr lang="en-US" sz="1000" b="1" dirty="0">
                          <a:solidFill>
                            <a:schemeClr val="bg1"/>
                          </a:solidFill>
                          <a:effectLst>
                            <a:outerShdw blurRad="50800" dist="12700" dir="2700000" algn="tl" rotWithShape="0">
                              <a:prstClr val="black">
                                <a:alpha val="40000"/>
                              </a:prstClr>
                            </a:outerShdw>
                          </a:effectLst>
                          <a:latin typeface="+mn-lt"/>
                        </a:rPr>
                        <a:t>Low risk</a:t>
                      </a:r>
                      <a:br>
                        <a:rPr lang="en-US" sz="1000" b="1" dirty="0">
                          <a:solidFill>
                            <a:schemeClr val="bg1"/>
                          </a:solidFill>
                          <a:effectLst>
                            <a:outerShdw blurRad="50800" dist="12700" dir="2700000" algn="tl" rotWithShape="0">
                              <a:prstClr val="black">
                                <a:alpha val="40000"/>
                              </a:prstClr>
                            </a:outerShdw>
                          </a:effectLst>
                          <a:latin typeface="+mn-lt"/>
                        </a:rPr>
                      </a:br>
                      <a:r>
                        <a:rPr lang="en-US" sz="1000" b="1" dirty="0">
                          <a:solidFill>
                            <a:schemeClr val="bg1"/>
                          </a:solidFill>
                          <a:effectLst>
                            <a:outerShdw blurRad="50800" dist="12700" dir="2700000" algn="tl" rotWithShape="0">
                              <a:prstClr val="black">
                                <a:alpha val="40000"/>
                              </a:prstClr>
                            </a:outerShdw>
                          </a:effectLst>
                          <a:latin typeface="+mn-lt"/>
                        </a:rPr>
                        <a:t>(&lt;5%)</a:t>
                      </a:r>
                    </a:p>
                  </a:txBody>
                  <a:tcPr marL="41441" marR="41441" marT="20721" marB="2072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fontAlgn="base"/>
                      <a:r>
                        <a:rPr lang="en-US" sz="1000" b="1" dirty="0">
                          <a:effectLst/>
                          <a:latin typeface="+mn-lt"/>
                        </a:rPr>
                        <a:t>Intermediate risk</a:t>
                      </a:r>
                      <a:br>
                        <a:rPr lang="en-US" sz="1000" b="1" dirty="0">
                          <a:effectLst/>
                          <a:latin typeface="+mn-lt"/>
                        </a:rPr>
                      </a:br>
                      <a:r>
                        <a:rPr lang="en-US" sz="1000" b="1" dirty="0">
                          <a:effectLst/>
                          <a:latin typeface="+mn-lt"/>
                        </a:rPr>
                        <a:t>(5–20%)</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fontAlgn="base"/>
                      <a:r>
                        <a:rPr lang="en-US" sz="1000" b="1" dirty="0">
                          <a:solidFill>
                            <a:schemeClr val="bg1">
                              <a:lumMod val="95000"/>
                            </a:schemeClr>
                          </a:solidFill>
                          <a:effectLst>
                            <a:outerShdw blurRad="50800" dist="12700" dir="5400000" algn="ctr" rotWithShape="0">
                              <a:schemeClr val="tx1"/>
                            </a:outerShdw>
                          </a:effectLst>
                          <a:latin typeface="+mn-lt"/>
                        </a:rPr>
                        <a:t>High risk</a:t>
                      </a:r>
                      <a:br>
                        <a:rPr lang="en-US" sz="1000" b="1" dirty="0">
                          <a:solidFill>
                            <a:schemeClr val="bg1">
                              <a:lumMod val="95000"/>
                            </a:schemeClr>
                          </a:solidFill>
                          <a:effectLst>
                            <a:outerShdw blurRad="50800" dist="12700" dir="5400000" algn="ctr" rotWithShape="0">
                              <a:schemeClr val="tx1"/>
                            </a:outerShdw>
                          </a:effectLst>
                          <a:latin typeface="+mn-lt"/>
                        </a:rPr>
                      </a:br>
                      <a:r>
                        <a:rPr lang="en-US" sz="1000" b="1" dirty="0">
                          <a:solidFill>
                            <a:schemeClr val="bg1">
                              <a:lumMod val="95000"/>
                            </a:schemeClr>
                          </a:solidFill>
                          <a:effectLst>
                            <a:outerShdw blurRad="50800" dist="12700" dir="5400000" algn="ctr" rotWithShape="0">
                              <a:schemeClr val="tx1"/>
                            </a:outerShdw>
                          </a:effectLst>
                          <a:latin typeface="+mn-lt"/>
                        </a:rPr>
                        <a:t>(&gt;20%)</a:t>
                      </a:r>
                    </a:p>
                  </a:txBody>
                  <a:tcPr marL="41441" marR="41441" marT="20721" marB="2072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35076707"/>
                  </a:ext>
                </a:extLst>
              </a:tr>
              <a:tr h="191276">
                <a:tc gridSpan="4">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Clinical observations and modifiable variables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219061"/>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Signs of right HF</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Present</a:t>
                      </a:r>
                    </a:p>
                  </a:txBody>
                  <a:tcPr marL="41441" marR="41441" marT="20721" marB="20721">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831247582"/>
                  </a:ext>
                </a:extLst>
              </a:tr>
              <a:tr h="406843">
                <a:tc>
                  <a:txBody>
                    <a:bodyPr/>
                    <a:lstStyle/>
                    <a:p>
                      <a:pPr algn="l" fontAlgn="t"/>
                      <a:r>
                        <a:rPr lang="en-US" sz="700" b="1" dirty="0">
                          <a:effectLst>
                            <a:outerShdw blurRad="50800" dist="12700" dir="2700000" algn="tl" rotWithShape="0">
                              <a:prstClr val="black">
                                <a:alpha val="40000"/>
                              </a:prstClr>
                            </a:outerShdw>
                          </a:effectLst>
                          <a:latin typeface="+mn-lt"/>
                        </a:rPr>
                        <a:t>Progression of symptoms and clinical manifestations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Slow</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Rapid</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963543516"/>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Syncope</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Occasional syncope</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Repeated syncope</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026650342"/>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WHO-FC</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I, II</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III</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IV</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958953734"/>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6MWD</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&gt;440 m</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165–440 m</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&lt;165 m</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3458056307"/>
                  </a:ext>
                </a:extLst>
              </a:tr>
              <a:tr h="528897">
                <a:tc>
                  <a:txBody>
                    <a:bodyPr/>
                    <a:lstStyle/>
                    <a:p>
                      <a:pPr algn="l" fontAlgn="t"/>
                      <a:r>
                        <a:rPr lang="en-US" sz="700" b="1" dirty="0">
                          <a:effectLst>
                            <a:outerShdw blurRad="50800" dist="12700" dir="2700000" algn="tl" rotWithShape="0">
                              <a:prstClr val="black">
                                <a:alpha val="40000"/>
                              </a:prstClr>
                            </a:outerShdw>
                          </a:effectLst>
                          <a:latin typeface="+mn-lt"/>
                        </a:rPr>
                        <a:t>CPET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Peak VO</a:t>
                      </a:r>
                      <a:r>
                        <a:rPr lang="en-US" sz="700" b="1" baseline="-51000" dirty="0">
                          <a:solidFill>
                            <a:schemeClr val="bg1"/>
                          </a:solidFill>
                          <a:effectLst>
                            <a:outerShdw blurRad="50800" dist="12700" dir="2700000" algn="tl" rotWithShape="0">
                              <a:prstClr val="black">
                                <a:alpha val="40000"/>
                              </a:prstClr>
                            </a:outerShdw>
                          </a:effectLst>
                          <a:latin typeface="+mn-lt"/>
                        </a:rPr>
                        <a:t>2 </a:t>
                      </a:r>
                      <a:r>
                        <a:rPr lang="en-US" sz="700" b="1" dirty="0">
                          <a:solidFill>
                            <a:schemeClr val="bg1"/>
                          </a:solidFill>
                          <a:effectLst>
                            <a:outerShdw blurRad="50800" dist="12700" dir="2700000" algn="tl" rotWithShape="0">
                              <a:prstClr val="black">
                                <a:alpha val="40000"/>
                              </a:prstClr>
                            </a:outerShdw>
                          </a:effectLst>
                          <a:latin typeface="+mn-lt"/>
                        </a:rPr>
                        <a:t>&gt;15 mL/min/kg (&gt;65% pred.)</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VE/VCO</a:t>
                      </a:r>
                      <a:r>
                        <a:rPr lang="en-US" sz="700" b="1" baseline="-51000" dirty="0">
                          <a:solidFill>
                            <a:schemeClr val="bg1"/>
                          </a:solidFill>
                          <a:effectLst>
                            <a:outerShdw blurRad="50800" dist="12700" dir="2700000" algn="tl" rotWithShape="0">
                              <a:prstClr val="black">
                                <a:alpha val="40000"/>
                              </a:prstClr>
                            </a:outerShdw>
                          </a:effectLst>
                          <a:latin typeface="+mn-lt"/>
                        </a:rPr>
                        <a:t>2</a:t>
                      </a:r>
                      <a:r>
                        <a:rPr lang="en-US" sz="700" b="1" dirty="0">
                          <a:solidFill>
                            <a:schemeClr val="bg1"/>
                          </a:solidFill>
                          <a:effectLst>
                            <a:outerShdw blurRad="50800" dist="12700" dir="2700000" algn="tl" rotWithShape="0">
                              <a:prstClr val="black">
                                <a:alpha val="40000"/>
                              </a:prstClr>
                            </a:outerShdw>
                          </a:effectLst>
                          <a:latin typeface="+mn-lt"/>
                        </a:rPr>
                        <a:t> slope &lt;36</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Peak </a:t>
                      </a:r>
                      <a:r>
                        <a:rPr lang="en-US" sz="700" b="1" dirty="0">
                          <a:solidFill>
                            <a:schemeClr val="tx1"/>
                          </a:solidFill>
                          <a:effectLst/>
                          <a:latin typeface="+mn-lt"/>
                        </a:rPr>
                        <a:t>VO</a:t>
                      </a:r>
                      <a:r>
                        <a:rPr lang="en-US" sz="700" b="1" baseline="-51000" dirty="0">
                          <a:solidFill>
                            <a:schemeClr val="tx1"/>
                          </a:solidFill>
                          <a:effectLst/>
                          <a:latin typeface="+mn-lt"/>
                        </a:rPr>
                        <a:t>2</a:t>
                      </a:r>
                      <a:r>
                        <a:rPr lang="en-US" sz="700" b="1" dirty="0">
                          <a:effectLst/>
                          <a:latin typeface="+mn-lt"/>
                        </a:rPr>
                        <a:t> 11–15 mL/min/kg</a:t>
                      </a:r>
                      <a:br>
                        <a:rPr lang="en-US" sz="700" b="1" dirty="0">
                          <a:effectLst/>
                          <a:latin typeface="+mn-lt"/>
                        </a:rPr>
                      </a:br>
                      <a:r>
                        <a:rPr lang="en-US" sz="700" b="1" dirty="0">
                          <a:effectLst/>
                          <a:latin typeface="+mn-lt"/>
                        </a:rPr>
                        <a:t>(35–65% pred.)</a:t>
                      </a:r>
                      <a:br>
                        <a:rPr lang="en-US" sz="700" b="1" dirty="0">
                          <a:effectLst/>
                          <a:latin typeface="+mn-lt"/>
                        </a:rPr>
                      </a:br>
                      <a:r>
                        <a:rPr lang="en-US" sz="700" b="1" dirty="0">
                          <a:effectLst/>
                          <a:latin typeface="+mn-lt"/>
                        </a:rPr>
                        <a:t>VE/VCO</a:t>
                      </a:r>
                      <a:r>
                        <a:rPr lang="en-US" sz="700" b="1" baseline="-51000" dirty="0">
                          <a:effectLst/>
                          <a:latin typeface="+mn-lt"/>
                        </a:rPr>
                        <a:t>2</a:t>
                      </a:r>
                      <a:r>
                        <a:rPr lang="en-US" sz="700" b="1" dirty="0">
                          <a:effectLst/>
                          <a:latin typeface="+mn-lt"/>
                        </a:rPr>
                        <a:t> slope 36–44</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Peak </a:t>
                      </a:r>
                      <a:r>
                        <a:rPr lang="en-US" sz="700" b="1" dirty="0">
                          <a:solidFill>
                            <a:schemeClr val="bg1"/>
                          </a:solidFill>
                          <a:effectLst>
                            <a:outerShdw blurRad="50800" dist="12700" dir="2700000" algn="tl" rotWithShape="0">
                              <a:prstClr val="black">
                                <a:alpha val="40000"/>
                              </a:prstClr>
                            </a:outerShdw>
                          </a:effectLst>
                          <a:latin typeface="+mn-lt"/>
                        </a:rPr>
                        <a:t>VO</a:t>
                      </a:r>
                      <a:r>
                        <a:rPr lang="en-US" sz="700" b="1" baseline="-51000" dirty="0">
                          <a:solidFill>
                            <a:schemeClr val="bg1"/>
                          </a:solidFill>
                          <a:effectLst>
                            <a:outerShdw blurRad="50800" dist="12700" dir="2700000" algn="tl" rotWithShape="0">
                              <a:prstClr val="black">
                                <a:alpha val="40000"/>
                              </a:prstClr>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&lt;11 mL/min/kg (&lt;35% pred.)</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VE/VCO</a:t>
                      </a:r>
                      <a:r>
                        <a:rPr lang="en-US" sz="700" b="1" baseline="-51000" dirty="0">
                          <a:solidFill>
                            <a:schemeClr val="bg1">
                              <a:lumMod val="95000"/>
                            </a:schemeClr>
                          </a:solidFill>
                          <a:effectLst>
                            <a:outerShdw blurRad="50800" dist="12700" dir="5400000" algn="ctr" rotWithShape="0">
                              <a:schemeClr val="tx1"/>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slope &gt;44</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633957900"/>
                  </a:ext>
                </a:extLst>
              </a:tr>
              <a:tr h="406843">
                <a:tc>
                  <a:txBody>
                    <a:bodyPr/>
                    <a:lstStyle/>
                    <a:p>
                      <a:pPr algn="l" fontAlgn="t"/>
                      <a:r>
                        <a:rPr lang="en-US" sz="700" b="1" dirty="0">
                          <a:effectLst>
                            <a:outerShdw blurRad="50800" dist="12700" dir="2700000" algn="tl" rotWithShape="0">
                              <a:prstClr val="black">
                                <a:alpha val="40000"/>
                              </a:prstClr>
                            </a:outerShdw>
                          </a:effectLst>
                          <a:latin typeface="+mn-lt"/>
                        </a:rPr>
                        <a:t>Biomarkers: BNP or NT-</a:t>
                      </a:r>
                      <a:r>
                        <a:rPr lang="en-US" sz="700" b="1" dirty="0" err="1">
                          <a:effectLst>
                            <a:outerShdw blurRad="50800" dist="12700" dir="2700000" algn="tl" rotWithShape="0">
                              <a:prstClr val="black">
                                <a:alpha val="40000"/>
                              </a:prstClr>
                            </a:outerShdw>
                          </a:effectLst>
                          <a:latin typeface="+mn-lt"/>
                        </a:rPr>
                        <a:t>proBNP</a:t>
                      </a:r>
                      <a:endParaRPr lang="en-US" sz="7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BNP &lt;50 ng/L</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NT-</a:t>
                      </a:r>
                      <a:r>
                        <a:rPr lang="en-US" sz="700" b="1" dirty="0" err="1">
                          <a:solidFill>
                            <a:schemeClr val="bg1"/>
                          </a:solidFill>
                          <a:effectLst>
                            <a:outerShdw blurRad="50800" dist="12700" dir="2700000" algn="tl" rotWithShape="0">
                              <a:prstClr val="black">
                                <a:alpha val="40000"/>
                              </a:prstClr>
                            </a:outerShdw>
                          </a:effectLst>
                          <a:latin typeface="+mn-lt"/>
                        </a:rPr>
                        <a:t>proBNP</a:t>
                      </a:r>
                      <a:r>
                        <a:rPr lang="en-US" sz="700" b="1" dirty="0">
                          <a:solidFill>
                            <a:schemeClr val="bg1"/>
                          </a:solidFill>
                          <a:effectLst>
                            <a:outerShdw blurRad="50800" dist="12700" dir="2700000" algn="tl" rotWithShape="0">
                              <a:prstClr val="black">
                                <a:alpha val="40000"/>
                              </a:prstClr>
                            </a:outerShdw>
                          </a:effectLst>
                          <a:latin typeface="+mn-lt"/>
                        </a:rPr>
                        <a:t> &lt;300 ng/L</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BNP 50–800 ng/L</a:t>
                      </a:r>
                      <a:br>
                        <a:rPr lang="en-US" sz="700" b="1" dirty="0">
                          <a:effectLst/>
                          <a:latin typeface="+mn-lt"/>
                        </a:rPr>
                      </a:br>
                      <a:r>
                        <a:rPr lang="en-US" sz="700" b="1" dirty="0">
                          <a:effectLst/>
                          <a:latin typeface="+mn-lt"/>
                        </a:rPr>
                        <a:t>NT-</a:t>
                      </a:r>
                      <a:r>
                        <a:rPr lang="en-US" sz="700" b="1" dirty="0" err="1">
                          <a:effectLst/>
                          <a:latin typeface="+mn-lt"/>
                        </a:rPr>
                        <a:t>proBNP</a:t>
                      </a:r>
                      <a:r>
                        <a:rPr lang="en-US" sz="700" b="1" dirty="0">
                          <a:effectLst/>
                          <a:latin typeface="+mn-lt"/>
                        </a:rPr>
                        <a:t> 300–1100 ng/L</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BNP &gt;800 ng/L</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NT-</a:t>
                      </a:r>
                      <a:r>
                        <a:rPr lang="en-US" sz="700" b="1" dirty="0" err="1">
                          <a:solidFill>
                            <a:schemeClr val="bg1">
                              <a:lumMod val="95000"/>
                            </a:schemeClr>
                          </a:solidFill>
                          <a:effectLst>
                            <a:outerShdw blurRad="50800" dist="12700" dir="5400000" algn="ctr" rotWithShape="0">
                              <a:schemeClr val="tx1"/>
                            </a:outerShdw>
                          </a:effectLst>
                          <a:latin typeface="+mn-lt"/>
                        </a:rPr>
                        <a:t>proBNP</a:t>
                      </a:r>
                      <a:r>
                        <a:rPr lang="en-US" sz="700" b="1" dirty="0">
                          <a:solidFill>
                            <a:schemeClr val="bg1">
                              <a:lumMod val="95000"/>
                            </a:schemeClr>
                          </a:solidFill>
                          <a:effectLst>
                            <a:outerShdw blurRad="50800" dist="12700" dir="5400000" algn="ctr" rotWithShape="0">
                              <a:schemeClr val="tx1"/>
                            </a:outerShdw>
                          </a:effectLst>
                          <a:latin typeface="+mn-lt"/>
                        </a:rPr>
                        <a:t> &gt;1100 ng/L</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85182450"/>
                  </a:ext>
                </a:extLst>
              </a:tr>
              <a:tr h="650951">
                <a:tc>
                  <a:txBody>
                    <a:bodyPr/>
                    <a:lstStyle/>
                    <a:p>
                      <a:pPr algn="l" fontAlgn="t"/>
                      <a:r>
                        <a:rPr lang="en-US" sz="700" b="1" dirty="0">
                          <a:effectLst>
                            <a:outerShdw blurRad="50800" dist="12700" dir="2700000" algn="tl" rotWithShape="0">
                              <a:prstClr val="black">
                                <a:alpha val="40000"/>
                              </a:prstClr>
                            </a:outerShdw>
                          </a:effectLst>
                          <a:latin typeface="+mn-lt"/>
                        </a:rPr>
                        <a:t>Echocardiography</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RA area &lt;18 cm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TAPSE/</a:t>
                      </a:r>
                      <a:r>
                        <a:rPr lang="en-US" sz="700" b="1" dirty="0" err="1">
                          <a:solidFill>
                            <a:schemeClr val="bg1"/>
                          </a:solidFill>
                          <a:effectLst>
                            <a:outerShdw blurRad="50800" dist="12700" dir="2700000" algn="tl" rotWithShape="0">
                              <a:prstClr val="black">
                                <a:alpha val="40000"/>
                              </a:prstClr>
                            </a:outerShdw>
                          </a:effectLst>
                          <a:latin typeface="+mn-lt"/>
                        </a:rPr>
                        <a:t>sPAP</a:t>
                      </a:r>
                      <a:r>
                        <a:rPr lang="en-US" sz="700" b="1" dirty="0">
                          <a:solidFill>
                            <a:schemeClr val="bg1"/>
                          </a:solidFill>
                          <a:effectLst>
                            <a:outerShdw blurRad="50800" dist="12700" dir="2700000" algn="tl" rotWithShape="0">
                              <a:prstClr val="black">
                                <a:alpha val="40000"/>
                              </a:prstClr>
                            </a:outerShdw>
                          </a:effectLst>
                          <a:latin typeface="+mn-lt"/>
                        </a:rPr>
                        <a:t> &gt;0.32 mm/mmHg</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No pericardial effusion</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it-IT" sz="700" b="1" dirty="0">
                          <a:effectLst/>
                          <a:latin typeface="+mn-lt"/>
                        </a:rPr>
                        <a:t>RA area 18–26 cm</a:t>
                      </a:r>
                      <a:r>
                        <a:rPr lang="it-IT" sz="700" b="1" baseline="30000" dirty="0">
                          <a:effectLst/>
                          <a:latin typeface="+mn-lt"/>
                        </a:rPr>
                        <a:t>2</a:t>
                      </a:r>
                      <a:br>
                        <a:rPr lang="it-IT" sz="700" b="1" dirty="0">
                          <a:effectLst/>
                          <a:latin typeface="+mn-lt"/>
                        </a:rPr>
                      </a:br>
                      <a:r>
                        <a:rPr lang="it-IT" sz="700" b="1" dirty="0">
                          <a:effectLst/>
                          <a:latin typeface="+mn-lt"/>
                        </a:rPr>
                        <a:t>TAPSE/sPAP 0.19–0.32 mm/mmHg</a:t>
                      </a:r>
                      <a:br>
                        <a:rPr lang="it-IT" sz="700" b="1" dirty="0">
                          <a:effectLst/>
                          <a:latin typeface="+mn-lt"/>
                        </a:rPr>
                      </a:br>
                      <a:r>
                        <a:rPr lang="it-IT" sz="700" b="1" dirty="0">
                          <a:effectLst/>
                          <a:latin typeface="+mn-lt"/>
                        </a:rPr>
                        <a:t>Minimal pericardial effusion</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 area &gt;26 cm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TAPSE/</a:t>
                      </a:r>
                      <a:r>
                        <a:rPr lang="en-US" sz="700" b="1" dirty="0" err="1">
                          <a:solidFill>
                            <a:schemeClr val="bg1">
                              <a:lumMod val="95000"/>
                            </a:schemeClr>
                          </a:solidFill>
                          <a:effectLst>
                            <a:outerShdw blurRad="50800" dist="12700" dir="5400000" algn="ctr" rotWithShape="0">
                              <a:schemeClr val="tx1"/>
                            </a:outerShdw>
                          </a:effectLst>
                          <a:latin typeface="+mn-lt"/>
                        </a:rPr>
                        <a:t>sPAP</a:t>
                      </a:r>
                      <a:r>
                        <a:rPr lang="en-US" sz="700" b="1" dirty="0">
                          <a:solidFill>
                            <a:schemeClr val="bg1">
                              <a:lumMod val="95000"/>
                            </a:schemeClr>
                          </a:solidFill>
                          <a:effectLst>
                            <a:outerShdw blurRad="50800" dist="12700" dir="5400000" algn="ctr" rotWithShape="0">
                              <a:schemeClr val="tx1"/>
                            </a:outerShdw>
                          </a:effectLst>
                          <a:latin typeface="+mn-lt"/>
                        </a:rPr>
                        <a:t> &lt;0.19 mm/mmHg</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Moderate or large pericardial effusion</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071185626"/>
                  </a:ext>
                </a:extLst>
              </a:tr>
              <a:tr h="604556">
                <a:tc>
                  <a:txBody>
                    <a:bodyPr/>
                    <a:lstStyle/>
                    <a:p>
                      <a:pPr algn="l" fontAlgn="t"/>
                      <a:r>
                        <a:rPr lang="en-US" sz="700" b="1" dirty="0" err="1">
                          <a:effectLst>
                            <a:outerShdw blurRad="50800" dist="12700" dir="2700000" algn="tl" rotWithShape="0">
                              <a:prstClr val="black">
                                <a:alpha val="40000"/>
                              </a:prstClr>
                            </a:outerShdw>
                          </a:effectLst>
                          <a:latin typeface="+mn-lt"/>
                        </a:rPr>
                        <a:t>cMRI</a:t>
                      </a:r>
                      <a:endParaRPr lang="en-US" sz="7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RVEF &gt;54%</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SVI &gt;40 mL/m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RVESVI &lt;42 mL/m</a:t>
                      </a:r>
                      <a:r>
                        <a:rPr lang="en-US" sz="700" b="1" baseline="30000" dirty="0">
                          <a:solidFill>
                            <a:schemeClr val="bg1"/>
                          </a:solidFill>
                          <a:effectLst>
                            <a:outerShdw blurRad="50800" dist="12700" dir="2700000" algn="tl" rotWithShape="0">
                              <a:prstClr val="black">
                                <a:alpha val="40000"/>
                              </a:prstClr>
                            </a:outerShdw>
                          </a:effectLst>
                          <a:latin typeface="+mn-lt"/>
                        </a:rPr>
                        <a:t>2</a:t>
                      </a:r>
                      <a:endParaRPr lang="en-US" sz="700" b="1" dirty="0">
                        <a:solidFill>
                          <a:schemeClr val="bg1"/>
                        </a:solidFill>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RVEF 37–54%</a:t>
                      </a:r>
                      <a:br>
                        <a:rPr lang="en-US" sz="700" b="1" dirty="0">
                          <a:effectLst/>
                          <a:latin typeface="+mn-lt"/>
                        </a:rPr>
                      </a:br>
                      <a:r>
                        <a:rPr lang="en-US" sz="700" b="1" dirty="0">
                          <a:effectLst/>
                          <a:latin typeface="+mn-lt"/>
                        </a:rPr>
                        <a:t>SVI 26–40 mL/m</a:t>
                      </a:r>
                      <a:r>
                        <a:rPr lang="en-US" sz="700" b="1" baseline="30000" dirty="0">
                          <a:effectLst/>
                          <a:latin typeface="+mn-lt"/>
                        </a:rPr>
                        <a:t>2</a:t>
                      </a:r>
                      <a:br>
                        <a:rPr lang="en-US" sz="700" b="1" dirty="0">
                          <a:effectLst/>
                          <a:latin typeface="+mn-lt"/>
                        </a:rPr>
                      </a:br>
                      <a:r>
                        <a:rPr lang="en-US" sz="700" b="1" dirty="0">
                          <a:effectLst/>
                          <a:latin typeface="+mn-lt"/>
                        </a:rPr>
                        <a:t>RVESVI</a:t>
                      </a:r>
                      <a:br>
                        <a:rPr lang="en-US" sz="700" b="1" dirty="0">
                          <a:effectLst/>
                          <a:latin typeface="+mn-lt"/>
                        </a:rPr>
                      </a:br>
                      <a:r>
                        <a:rPr lang="en-US" sz="700" b="1" dirty="0">
                          <a:effectLst/>
                          <a:latin typeface="+mn-lt"/>
                        </a:rPr>
                        <a:t>42–54 mL/m</a:t>
                      </a:r>
                      <a:r>
                        <a:rPr lang="en-US" sz="700" b="1" baseline="30000" dirty="0">
                          <a:effectLst/>
                          <a:latin typeface="+mn-lt"/>
                        </a:rPr>
                        <a:t>2</a:t>
                      </a:r>
                      <a:endParaRPr lang="en-US" sz="700" b="1" dirty="0">
                        <a:effectLst/>
                        <a:latin typeface="+mn-lt"/>
                      </a:endParaRP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RVEF &lt;37%</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SVI &lt;26 mL/m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RVESVI &gt;54 mL/m</a:t>
                      </a:r>
                      <a:r>
                        <a:rPr lang="en-US" sz="700" b="1" baseline="30000" dirty="0">
                          <a:solidFill>
                            <a:schemeClr val="bg1">
                              <a:lumMod val="95000"/>
                            </a:schemeClr>
                          </a:solidFill>
                          <a:effectLst>
                            <a:outerShdw blurRad="50800" dist="12700" dir="5400000" algn="ctr" rotWithShape="0">
                              <a:schemeClr val="tx1"/>
                            </a:outerShdw>
                          </a:effectLst>
                          <a:latin typeface="+mn-lt"/>
                        </a:rPr>
                        <a:t>2</a:t>
                      </a:r>
                      <a:endParaRPr lang="en-US" sz="700" b="1" dirty="0">
                        <a:solidFill>
                          <a:schemeClr val="bg1">
                            <a:lumMod val="95000"/>
                          </a:schemeClr>
                        </a:solidFill>
                        <a:effectLst>
                          <a:outerShdw blurRad="50800" dist="12700" dir="5400000" algn="ctr" rotWithShape="0">
                            <a:schemeClr val="tx1"/>
                          </a:outerShdw>
                        </a:effectLst>
                        <a:latin typeface="+mn-lt"/>
                      </a:endParaRP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0736538"/>
                  </a:ext>
                </a:extLst>
              </a:tr>
              <a:tr h="604556">
                <a:tc>
                  <a:txBody>
                    <a:bodyPr/>
                    <a:lstStyle/>
                    <a:p>
                      <a:pPr algn="l" fontAlgn="t"/>
                      <a:r>
                        <a:rPr lang="en-US" sz="700" b="1" dirty="0">
                          <a:effectLst>
                            <a:outerShdw blurRad="50800" dist="12700" dir="2700000" algn="tl" rotWithShape="0">
                              <a:prstClr val="black">
                                <a:alpha val="40000"/>
                              </a:prstClr>
                            </a:outerShdw>
                          </a:effectLst>
                          <a:latin typeface="+mn-lt"/>
                        </a:rPr>
                        <a:t>Hemodynamics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RAP &lt;8 mmHg</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CI ≥2.5 L/min/m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SVI &gt;38 mL/m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SvO</a:t>
                      </a:r>
                      <a:r>
                        <a:rPr lang="en-US" sz="700" b="1" baseline="-52000" dirty="0">
                          <a:solidFill>
                            <a:schemeClr val="bg1"/>
                          </a:solidFill>
                          <a:effectLst>
                            <a:outerShdw blurRad="50800" dist="12700" dir="2700000" algn="tl" rotWithShape="0">
                              <a:prstClr val="black">
                                <a:alpha val="40000"/>
                              </a:prstClr>
                            </a:outerShdw>
                          </a:effectLst>
                          <a:latin typeface="+mn-lt"/>
                        </a:rPr>
                        <a:t>2 </a:t>
                      </a:r>
                      <a:r>
                        <a:rPr lang="en-US" sz="700" b="1" dirty="0">
                          <a:solidFill>
                            <a:schemeClr val="bg1"/>
                          </a:solidFill>
                          <a:effectLst>
                            <a:outerShdw blurRad="50800" dist="12700" dir="2700000" algn="tl" rotWithShape="0">
                              <a:prstClr val="black">
                                <a:alpha val="40000"/>
                              </a:prstClr>
                            </a:outerShdw>
                          </a:effectLst>
                          <a:latin typeface="+mn-lt"/>
                        </a:rPr>
                        <a:t>&gt;65%</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RAP 8–14 mmHg</a:t>
                      </a:r>
                      <a:br>
                        <a:rPr lang="en-US" sz="700" b="1" dirty="0">
                          <a:effectLst/>
                          <a:latin typeface="+mn-lt"/>
                        </a:rPr>
                      </a:br>
                      <a:r>
                        <a:rPr lang="en-US" sz="700" b="1" dirty="0">
                          <a:effectLst/>
                          <a:latin typeface="+mn-lt"/>
                        </a:rPr>
                        <a:t>CI 2.0–2.4 L/min/m</a:t>
                      </a:r>
                      <a:r>
                        <a:rPr lang="en-US" sz="700" b="1" baseline="30000" dirty="0">
                          <a:effectLst/>
                          <a:latin typeface="+mn-lt"/>
                        </a:rPr>
                        <a:t>2</a:t>
                      </a:r>
                      <a:br>
                        <a:rPr lang="en-US" sz="700" b="1" dirty="0">
                          <a:effectLst/>
                          <a:latin typeface="+mn-lt"/>
                        </a:rPr>
                      </a:br>
                      <a:r>
                        <a:rPr lang="en-US" sz="700" b="1" dirty="0">
                          <a:effectLst/>
                          <a:latin typeface="+mn-lt"/>
                        </a:rPr>
                        <a:t>SVI 31–38 mL/m</a:t>
                      </a:r>
                      <a:r>
                        <a:rPr lang="en-US" sz="700" b="1" baseline="30000" dirty="0">
                          <a:effectLst/>
                          <a:latin typeface="+mn-lt"/>
                        </a:rPr>
                        <a:t>2</a:t>
                      </a:r>
                      <a:br>
                        <a:rPr lang="en-US" sz="700" b="1" dirty="0">
                          <a:effectLst/>
                          <a:latin typeface="+mn-lt"/>
                        </a:rPr>
                      </a:br>
                      <a:r>
                        <a:rPr lang="en-US" sz="700" b="1" dirty="0">
                          <a:effectLst/>
                          <a:latin typeface="+mn-lt"/>
                        </a:rPr>
                        <a:t>SvO</a:t>
                      </a:r>
                      <a:r>
                        <a:rPr lang="en-US" sz="700" b="1" baseline="-51000" dirty="0">
                          <a:effectLst/>
                          <a:latin typeface="+mn-lt"/>
                        </a:rPr>
                        <a:t>2</a:t>
                      </a:r>
                      <a:r>
                        <a:rPr lang="en-US" sz="700" b="1" dirty="0">
                          <a:effectLst/>
                          <a:latin typeface="+mn-lt"/>
                        </a:rPr>
                        <a:t> 60–65%</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RAP &gt;14 mmHg</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CI &lt;2.0 L/min/m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SVI &lt;31 mL/m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SvO</a:t>
                      </a:r>
                      <a:r>
                        <a:rPr lang="en-US" sz="700" b="1" baseline="-51000" dirty="0">
                          <a:solidFill>
                            <a:schemeClr val="bg1">
                              <a:lumMod val="95000"/>
                            </a:schemeClr>
                          </a:solidFill>
                          <a:effectLst>
                            <a:outerShdw blurRad="50800" dist="12700" dir="5400000" algn="ctr" rotWithShape="0">
                              <a:schemeClr val="tx1"/>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&lt;60%</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98771335"/>
                  </a:ext>
                </a:extLst>
              </a:tr>
            </a:tbl>
          </a:graphicData>
        </a:graphic>
      </p:graphicFrame>
      <p:sp>
        <p:nvSpPr>
          <p:cNvPr id="19" name="TextBox 18">
            <a:extLst>
              <a:ext uri="{FF2B5EF4-FFF2-40B4-BE49-F238E27FC236}">
                <a16:creationId xmlns:a16="http://schemas.microsoft.com/office/drawing/2014/main" id="{749159BB-6EAB-6CCE-AEDB-67664CEBE76B}"/>
              </a:ext>
            </a:extLst>
          </p:cNvPr>
          <p:cNvSpPr txBox="1"/>
          <p:nvPr/>
        </p:nvSpPr>
        <p:spPr>
          <a:xfrm>
            <a:off x="594352" y="694975"/>
            <a:ext cx="10312356" cy="338554"/>
          </a:xfrm>
          <a:prstGeom prst="rect">
            <a:avLst/>
          </a:prstGeom>
          <a:noFill/>
        </p:spPr>
        <p:txBody>
          <a:bodyPr wrap="square">
            <a:spAutoFit/>
          </a:bodyPr>
          <a:lstStyle/>
          <a:p>
            <a:r>
              <a:rPr lang="en-US" sz="1600" dirty="0"/>
              <a:t>IT should be based on a multiparametric risk assessment using the </a:t>
            </a:r>
            <a:r>
              <a:rPr lang="en-US" sz="1600" i="1" u="sng" dirty="0"/>
              <a:t>three</a:t>
            </a:r>
            <a:r>
              <a:rPr lang="en-US" sz="1600" dirty="0"/>
              <a:t> strata risk classification</a:t>
            </a:r>
          </a:p>
        </p:txBody>
      </p:sp>
      <p:sp>
        <p:nvSpPr>
          <p:cNvPr id="21" name="TextBox 20">
            <a:extLst>
              <a:ext uri="{FF2B5EF4-FFF2-40B4-BE49-F238E27FC236}">
                <a16:creationId xmlns:a16="http://schemas.microsoft.com/office/drawing/2014/main" id="{AE906FD8-DB5E-5D06-B572-105F57D0E913}"/>
              </a:ext>
            </a:extLst>
          </p:cNvPr>
          <p:cNvSpPr txBox="1"/>
          <p:nvPr/>
        </p:nvSpPr>
        <p:spPr>
          <a:xfrm>
            <a:off x="6585455" y="4852091"/>
            <a:ext cx="5233567" cy="923330"/>
          </a:xfrm>
          <a:prstGeom prst="rect">
            <a:avLst/>
          </a:prstGeom>
          <a:noFill/>
        </p:spPr>
        <p:txBody>
          <a:bodyPr wrap="square">
            <a:spAutoFit/>
          </a:bodyPr>
          <a:lstStyle/>
          <a:p>
            <a:r>
              <a:rPr lang="en-US" u="sng" dirty="0"/>
              <a:t>All patients should receive upfront combination therapy</a:t>
            </a:r>
            <a:r>
              <a:rPr lang="en-US" dirty="0"/>
              <a:t>; in addition, high risk patients should receive upfront </a:t>
            </a:r>
            <a:r>
              <a:rPr lang="en-US" dirty="0" err="1"/>
              <a:t>i.v.</a:t>
            </a:r>
            <a:r>
              <a:rPr lang="en-US" dirty="0"/>
              <a:t>/</a:t>
            </a:r>
            <a:r>
              <a:rPr lang="en-US" dirty="0" err="1"/>
              <a:t>s.c.</a:t>
            </a:r>
            <a:r>
              <a:rPr lang="en-US" dirty="0"/>
              <a:t> prostacyclin</a:t>
            </a:r>
          </a:p>
        </p:txBody>
      </p:sp>
    </p:spTree>
    <p:extLst>
      <p:ext uri="{BB962C8B-B14F-4D97-AF65-F5344CB8AC3E}">
        <p14:creationId xmlns:p14="http://schemas.microsoft.com/office/powerpoint/2010/main" val="286586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CFE9CC-DE72-6561-BAB0-58652FB7AEE8}"/>
              </a:ext>
            </a:extLst>
          </p:cNvPr>
          <p:cNvSpPr>
            <a:spLocks noGrp="1"/>
          </p:cNvSpPr>
          <p:nvPr>
            <p:ph type="ftr" sz="quarter" idx="3"/>
          </p:nvPr>
        </p:nvSpPr>
        <p:spPr>
          <a:xfrm>
            <a:off x="609600" y="6356350"/>
            <a:ext cx="10744199" cy="442131"/>
          </a:xfrm>
        </p:spPr>
        <p:txBody>
          <a:bodyPr/>
          <a:lstStyle/>
          <a:p>
            <a:r>
              <a:rPr lang="en-US"/>
              <a:t>RCT, randomized controlled trial</a:t>
            </a:r>
          </a:p>
          <a:p>
            <a:r>
              <a:rPr lang="en-US"/>
              <a:t>
1. Chin KM, et al. </a:t>
            </a:r>
            <a:r>
              <a:rPr lang="en-US" i="1"/>
              <a:t>J Am Coll Cardiol. </a:t>
            </a:r>
            <a:r>
              <a:rPr lang="en-US"/>
              <a:t>2021;78(14):1393-1403; 2. Sitbon O, et al. </a:t>
            </a:r>
            <a:r>
              <a:rPr lang="en-US" i="1"/>
              <a:t>Eur Respir J. </a:t>
            </a:r>
            <a:r>
              <a:rPr lang="en-US"/>
              <a:t>2014;43(6):1691-7. </a:t>
            </a:r>
            <a:endParaRPr lang="en-US" dirty="0"/>
          </a:p>
        </p:txBody>
      </p:sp>
      <p:sp>
        <p:nvSpPr>
          <p:cNvPr id="2" name="Title 1">
            <a:extLst>
              <a:ext uri="{FF2B5EF4-FFF2-40B4-BE49-F238E27FC236}">
                <a16:creationId xmlns:a16="http://schemas.microsoft.com/office/drawing/2014/main" id="{F2F2610D-6E27-4120-98C6-4775D3EB07BB}"/>
              </a:ext>
            </a:extLst>
          </p:cNvPr>
          <p:cNvSpPr>
            <a:spLocks noGrp="1"/>
          </p:cNvSpPr>
          <p:nvPr>
            <p:ph type="title"/>
          </p:nvPr>
        </p:nvSpPr>
        <p:spPr>
          <a:xfrm>
            <a:off x="609600" y="199505"/>
            <a:ext cx="10744200" cy="1185577"/>
          </a:xfrm>
        </p:spPr>
        <p:txBody>
          <a:bodyPr/>
          <a:lstStyle/>
          <a:p>
            <a:r>
              <a:rPr lang="en-US" dirty="0"/>
              <a:t>Initial Treatment (IT) for PAH </a:t>
            </a:r>
            <a:r>
              <a:rPr lang="en-US" u="sng" dirty="0"/>
              <a:t>Without</a:t>
            </a:r>
            <a:r>
              <a:rPr lang="en-US" dirty="0"/>
              <a:t> Cardiopulmonary Comorbidities</a:t>
            </a:r>
          </a:p>
        </p:txBody>
      </p:sp>
      <p:sp>
        <p:nvSpPr>
          <p:cNvPr id="3" name="Content Placeholder 2">
            <a:extLst>
              <a:ext uri="{FF2B5EF4-FFF2-40B4-BE49-F238E27FC236}">
                <a16:creationId xmlns:a16="http://schemas.microsoft.com/office/drawing/2014/main" id="{95D222FC-7E9E-48A1-9843-F6CBAAB7AF2C}"/>
              </a:ext>
            </a:extLst>
          </p:cNvPr>
          <p:cNvSpPr>
            <a:spLocks noGrp="1"/>
          </p:cNvSpPr>
          <p:nvPr>
            <p:ph idx="1"/>
          </p:nvPr>
        </p:nvSpPr>
        <p:spPr>
          <a:xfrm>
            <a:off x="609600" y="1477906"/>
            <a:ext cx="10744200" cy="4722477"/>
          </a:xfrm>
        </p:spPr>
        <p:txBody>
          <a:bodyPr>
            <a:normAutofit/>
          </a:bodyPr>
          <a:lstStyle/>
          <a:p>
            <a:pPr>
              <a:spcAft>
                <a:spcPts val="1200"/>
              </a:spcAft>
            </a:pPr>
            <a:r>
              <a:rPr lang="en-US" sz="3200"/>
              <a:t>Why is upfront triple combination therapy not the universal standard of care?</a:t>
            </a:r>
          </a:p>
          <a:p>
            <a:pPr lvl="1">
              <a:spcAft>
                <a:spcPts val="1200"/>
              </a:spcAft>
            </a:pPr>
            <a:r>
              <a:rPr lang="en-US" sz="2800" b="1"/>
              <a:t>Triton Study</a:t>
            </a:r>
            <a:r>
              <a:rPr lang="en-US" sz="2800" b="1" baseline="30000"/>
              <a:t>1</a:t>
            </a:r>
            <a:r>
              <a:rPr lang="en-US" sz="2800" b="1"/>
              <a:t> </a:t>
            </a:r>
            <a:r>
              <a:rPr lang="en-US" sz="2800"/>
              <a:t>(RCT comparing dual oral combination versus triple oral combination)</a:t>
            </a:r>
          </a:p>
          <a:p>
            <a:pPr lvl="1">
              <a:spcAft>
                <a:spcPts val="1200"/>
              </a:spcAft>
            </a:pPr>
            <a:r>
              <a:rPr lang="en-US" sz="2800" b="1"/>
              <a:t>French Experience</a:t>
            </a:r>
            <a:r>
              <a:rPr lang="en-US" sz="2800" b="1" baseline="30000"/>
              <a:t>2</a:t>
            </a:r>
            <a:r>
              <a:rPr lang="en-US" sz="2800" b="1"/>
              <a:t> </a:t>
            </a:r>
            <a:r>
              <a:rPr lang="en-US" sz="2800"/>
              <a:t>(open label with upfront dual oral combination plus i.v. prostacyclin)</a:t>
            </a:r>
            <a:endParaRPr lang="en-US" sz="2800" dirty="0"/>
          </a:p>
        </p:txBody>
      </p:sp>
    </p:spTree>
    <p:extLst>
      <p:ext uri="{BB962C8B-B14F-4D97-AF65-F5344CB8AC3E}">
        <p14:creationId xmlns:p14="http://schemas.microsoft.com/office/powerpoint/2010/main" val="20341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D891A06-8D66-B514-F1C3-AF7722202160}"/>
              </a:ext>
            </a:extLst>
          </p:cNvPr>
          <p:cNvSpPr>
            <a:spLocks noGrp="1"/>
          </p:cNvSpPr>
          <p:nvPr>
            <p:ph type="ftr" sz="quarter" idx="3"/>
          </p:nvPr>
        </p:nvSpPr>
        <p:spPr>
          <a:xfrm>
            <a:off x="609600" y="6356350"/>
            <a:ext cx="10744199" cy="442131"/>
          </a:xfrm>
        </p:spPr>
        <p:txBody>
          <a:bodyPr/>
          <a:lstStyle/>
          <a:p>
            <a:r>
              <a:rPr lang="en-US" dirty="0"/>
              <a:t>FT, follow-up treatment; PCA, prostacyclin analog; PRA, prostacyclin receptor antagonist; </a:t>
            </a:r>
            <a:r>
              <a:rPr lang="en-US" dirty="0" err="1"/>
              <a:t>sGC</a:t>
            </a:r>
            <a:r>
              <a:rPr lang="en-US" dirty="0"/>
              <a:t>, soluble guanylate cyclase</a:t>
            </a:r>
          </a:p>
          <a:p>
            <a:r>
              <a:rPr lang="en-US" dirty="0"/>
              <a:t>
Humbert M, et al</a:t>
            </a:r>
            <a:r>
              <a:rPr lang="en-US" i="1" dirty="0"/>
              <a:t>. </a:t>
            </a:r>
            <a:r>
              <a:rPr lang="en-US" i="1" dirty="0" err="1"/>
              <a:t>Eur</a:t>
            </a:r>
            <a:r>
              <a:rPr lang="en-US" i="1" dirty="0"/>
              <a:t> Heart J. </a:t>
            </a:r>
            <a:r>
              <a:rPr lang="en-US" dirty="0"/>
              <a:t>2022;43:3618-731. </a:t>
            </a:r>
          </a:p>
        </p:txBody>
      </p:sp>
      <p:sp>
        <p:nvSpPr>
          <p:cNvPr id="4" name="Title 1">
            <a:extLst>
              <a:ext uri="{FF2B5EF4-FFF2-40B4-BE49-F238E27FC236}">
                <a16:creationId xmlns:a16="http://schemas.microsoft.com/office/drawing/2014/main" id="{C3FE3E83-461D-4AF7-8CB3-FBA5553DBE14}"/>
              </a:ext>
            </a:extLst>
          </p:cNvPr>
          <p:cNvSpPr>
            <a:spLocks noGrp="1"/>
          </p:cNvSpPr>
          <p:nvPr>
            <p:ph type="title"/>
          </p:nvPr>
        </p:nvSpPr>
        <p:spPr>
          <a:xfrm>
            <a:off x="609600" y="199505"/>
            <a:ext cx="10744200" cy="1185577"/>
          </a:xfrm>
        </p:spPr>
        <p:txBody>
          <a:bodyPr/>
          <a:lstStyle/>
          <a:p>
            <a:r>
              <a:rPr lang="en-US" dirty="0"/>
              <a:t>Follow-up Treatment (FT) for PAH </a:t>
            </a:r>
            <a:r>
              <a:rPr lang="en-US" u="sng" dirty="0"/>
              <a:t>Without</a:t>
            </a:r>
            <a:r>
              <a:rPr lang="en-US" dirty="0"/>
              <a:t> Cardiopulmonary Comorbidities</a:t>
            </a:r>
          </a:p>
        </p:txBody>
      </p:sp>
      <p:sp>
        <p:nvSpPr>
          <p:cNvPr id="3" name="Content Placeholder 2">
            <a:extLst>
              <a:ext uri="{FF2B5EF4-FFF2-40B4-BE49-F238E27FC236}">
                <a16:creationId xmlns:a16="http://schemas.microsoft.com/office/drawing/2014/main" id="{7B3AB7DC-820B-4817-9196-C01A3867884A}"/>
              </a:ext>
            </a:extLst>
          </p:cNvPr>
          <p:cNvSpPr>
            <a:spLocks noGrp="1"/>
          </p:cNvSpPr>
          <p:nvPr>
            <p:ph idx="1"/>
          </p:nvPr>
        </p:nvSpPr>
        <p:spPr>
          <a:xfrm>
            <a:off x="609600" y="1477963"/>
            <a:ext cx="11195304" cy="4722812"/>
          </a:xfrm>
        </p:spPr>
        <p:txBody>
          <a:bodyPr/>
          <a:lstStyle/>
          <a:p>
            <a:r>
              <a:rPr lang="en-US" dirty="0"/>
              <a:t>FT should be based on a multiparametric risk assessment using the </a:t>
            </a:r>
            <a:r>
              <a:rPr lang="en-US" i="1" dirty="0"/>
              <a:t>four</a:t>
            </a:r>
            <a:r>
              <a:rPr lang="en-US" dirty="0"/>
              <a:t> strata risk classification</a:t>
            </a:r>
          </a:p>
        </p:txBody>
      </p:sp>
      <p:pic>
        <p:nvPicPr>
          <p:cNvPr id="7" name="Picture 6">
            <a:extLst>
              <a:ext uri="{FF2B5EF4-FFF2-40B4-BE49-F238E27FC236}">
                <a16:creationId xmlns:a16="http://schemas.microsoft.com/office/drawing/2014/main" id="{13269088-12E9-4EED-9E6A-CA17139FF97D}"/>
              </a:ext>
            </a:extLst>
          </p:cNvPr>
          <p:cNvPicPr>
            <a:picLocks noChangeAspect="1"/>
          </p:cNvPicPr>
          <p:nvPr/>
        </p:nvPicPr>
        <p:blipFill>
          <a:blip r:embed="rId3"/>
          <a:stretch>
            <a:fillRect/>
          </a:stretch>
        </p:blipFill>
        <p:spPr>
          <a:xfrm>
            <a:off x="2682915" y="4406781"/>
            <a:ext cx="6597570" cy="1603094"/>
          </a:xfrm>
          <a:prstGeom prst="rect">
            <a:avLst/>
          </a:prstGeom>
        </p:spPr>
      </p:pic>
      <p:grpSp>
        <p:nvGrpSpPr>
          <p:cNvPr id="15" name="Group 14">
            <a:extLst>
              <a:ext uri="{FF2B5EF4-FFF2-40B4-BE49-F238E27FC236}">
                <a16:creationId xmlns:a16="http://schemas.microsoft.com/office/drawing/2014/main" id="{70099F5F-5E0A-2DB7-E814-C6B4779959E1}"/>
              </a:ext>
            </a:extLst>
          </p:cNvPr>
          <p:cNvGrpSpPr/>
          <p:nvPr/>
        </p:nvGrpSpPr>
        <p:grpSpPr>
          <a:xfrm>
            <a:off x="9477310" y="2393784"/>
            <a:ext cx="2714690" cy="739855"/>
            <a:chOff x="6689783" y="2320314"/>
            <a:chExt cx="2714690" cy="739855"/>
          </a:xfrm>
        </p:grpSpPr>
        <p:cxnSp>
          <p:nvCxnSpPr>
            <p:cNvPr id="8" name="Straight Arrow Connector 7">
              <a:extLst>
                <a:ext uri="{FF2B5EF4-FFF2-40B4-BE49-F238E27FC236}">
                  <a16:creationId xmlns:a16="http://schemas.microsoft.com/office/drawing/2014/main" id="{E1771E3C-1E66-4777-8944-8A5116EC9044}"/>
                </a:ext>
              </a:extLst>
            </p:cNvPr>
            <p:cNvCxnSpPr>
              <a:cxnSpLocks/>
            </p:cNvCxnSpPr>
            <p:nvPr/>
          </p:nvCxnSpPr>
          <p:spPr>
            <a:xfrm flipH="1">
              <a:off x="6689783" y="2643480"/>
              <a:ext cx="1082753" cy="4166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5D2DA8-05D4-476F-A1E6-B770811FFB4B}"/>
                </a:ext>
              </a:extLst>
            </p:cNvPr>
            <p:cNvSpPr txBox="1"/>
            <p:nvPr/>
          </p:nvSpPr>
          <p:spPr>
            <a:xfrm>
              <a:off x="7772536" y="2320314"/>
              <a:ext cx="1631937" cy="584775"/>
            </a:xfrm>
            <a:prstGeom prst="rect">
              <a:avLst/>
            </a:prstGeom>
            <a:noFill/>
          </p:spPr>
          <p:txBody>
            <a:bodyPr wrap="square" rtlCol="0">
              <a:spAutoFit/>
            </a:bodyPr>
            <a:lstStyle/>
            <a:p>
              <a:r>
                <a:rPr lang="en-US" sz="1600" b="1" dirty="0">
                  <a:solidFill>
                    <a:srgbClr val="C00000"/>
                  </a:solidFill>
                </a:rPr>
                <a:t>Aggressive Approach</a:t>
              </a:r>
            </a:p>
          </p:txBody>
        </p:sp>
      </p:grpSp>
      <p:grpSp>
        <p:nvGrpSpPr>
          <p:cNvPr id="16" name="Group 15">
            <a:extLst>
              <a:ext uri="{FF2B5EF4-FFF2-40B4-BE49-F238E27FC236}">
                <a16:creationId xmlns:a16="http://schemas.microsoft.com/office/drawing/2014/main" id="{BB7CEC18-CA0A-4F5D-1B9A-8A5AFD3661B3}"/>
              </a:ext>
            </a:extLst>
          </p:cNvPr>
          <p:cNvGrpSpPr/>
          <p:nvPr/>
        </p:nvGrpSpPr>
        <p:grpSpPr>
          <a:xfrm>
            <a:off x="8956760" y="4406781"/>
            <a:ext cx="2714690" cy="774011"/>
            <a:chOff x="7650475" y="4406781"/>
            <a:chExt cx="2714690" cy="774011"/>
          </a:xfrm>
        </p:grpSpPr>
        <p:cxnSp>
          <p:nvCxnSpPr>
            <p:cNvPr id="9" name="Straight Arrow Connector 8">
              <a:extLst>
                <a:ext uri="{FF2B5EF4-FFF2-40B4-BE49-F238E27FC236}">
                  <a16:creationId xmlns:a16="http://schemas.microsoft.com/office/drawing/2014/main" id="{BE0A1EB0-1ACD-4ED8-80A1-CC8621339C0F}"/>
                </a:ext>
              </a:extLst>
            </p:cNvPr>
            <p:cNvCxnSpPr>
              <a:cxnSpLocks/>
            </p:cNvCxnSpPr>
            <p:nvPr/>
          </p:nvCxnSpPr>
          <p:spPr>
            <a:xfrm flipH="1">
              <a:off x="7650475" y="4764103"/>
              <a:ext cx="1082753" cy="4166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053884-E2B4-480E-8692-7B476CF6965A}"/>
                </a:ext>
              </a:extLst>
            </p:cNvPr>
            <p:cNvSpPr txBox="1"/>
            <p:nvPr/>
          </p:nvSpPr>
          <p:spPr>
            <a:xfrm>
              <a:off x="8733228" y="4406781"/>
              <a:ext cx="1631937" cy="584775"/>
            </a:xfrm>
            <a:prstGeom prst="rect">
              <a:avLst/>
            </a:prstGeom>
            <a:noFill/>
          </p:spPr>
          <p:txBody>
            <a:bodyPr wrap="square" rtlCol="0">
              <a:spAutoFit/>
            </a:bodyPr>
            <a:lstStyle/>
            <a:p>
              <a:r>
                <a:rPr lang="en-US" sz="1600" b="1" dirty="0">
                  <a:solidFill>
                    <a:srgbClr val="C00000"/>
                  </a:solidFill>
                </a:rPr>
                <a:t>Aggressive Approach</a:t>
              </a:r>
            </a:p>
          </p:txBody>
        </p:sp>
      </p:grpSp>
      <p:graphicFrame>
        <p:nvGraphicFramePr>
          <p:cNvPr id="12" name="Table 5">
            <a:extLst>
              <a:ext uri="{FF2B5EF4-FFF2-40B4-BE49-F238E27FC236}">
                <a16:creationId xmlns:a16="http://schemas.microsoft.com/office/drawing/2014/main" id="{E613F8DE-3406-209C-6A34-4E131F725F48}"/>
              </a:ext>
            </a:extLst>
          </p:cNvPr>
          <p:cNvGraphicFramePr>
            <a:graphicFrameLocks/>
          </p:cNvGraphicFramePr>
          <p:nvPr>
            <p:extLst>
              <p:ext uri="{D42A27DB-BD31-4B8C-83A1-F6EECF244321}">
                <p14:modId xmlns:p14="http://schemas.microsoft.com/office/powerpoint/2010/main" val="913832152"/>
              </p:ext>
            </p:extLst>
          </p:nvPr>
        </p:nvGraphicFramePr>
        <p:xfrm>
          <a:off x="2152487" y="2647012"/>
          <a:ext cx="7174061" cy="1443073"/>
        </p:xfrm>
        <a:graphic>
          <a:graphicData uri="http://schemas.openxmlformats.org/drawingml/2006/table">
            <a:tbl>
              <a:tblPr firstRow="1" bandRow="1">
                <a:tableStyleId>{5C22544A-7EE6-4342-B048-85BDC9FD1C3A}</a:tableStyleId>
              </a:tblPr>
              <a:tblGrid>
                <a:gridCol w="2051894">
                  <a:extLst>
                    <a:ext uri="{9D8B030D-6E8A-4147-A177-3AD203B41FA5}">
                      <a16:colId xmlns:a16="http://schemas.microsoft.com/office/drawing/2014/main" val="2087919744"/>
                    </a:ext>
                  </a:extLst>
                </a:gridCol>
                <a:gridCol w="922090">
                  <a:extLst>
                    <a:ext uri="{9D8B030D-6E8A-4147-A177-3AD203B41FA5}">
                      <a16:colId xmlns:a16="http://schemas.microsoft.com/office/drawing/2014/main" val="966464270"/>
                    </a:ext>
                  </a:extLst>
                </a:gridCol>
                <a:gridCol w="1656911">
                  <a:extLst>
                    <a:ext uri="{9D8B030D-6E8A-4147-A177-3AD203B41FA5}">
                      <a16:colId xmlns:a16="http://schemas.microsoft.com/office/drawing/2014/main" val="1191325827"/>
                    </a:ext>
                  </a:extLst>
                </a:gridCol>
                <a:gridCol w="1644067">
                  <a:extLst>
                    <a:ext uri="{9D8B030D-6E8A-4147-A177-3AD203B41FA5}">
                      <a16:colId xmlns:a16="http://schemas.microsoft.com/office/drawing/2014/main" val="732379784"/>
                    </a:ext>
                  </a:extLst>
                </a:gridCol>
                <a:gridCol w="899099">
                  <a:extLst>
                    <a:ext uri="{9D8B030D-6E8A-4147-A177-3AD203B41FA5}">
                      <a16:colId xmlns:a16="http://schemas.microsoft.com/office/drawing/2014/main" val="2007279503"/>
                    </a:ext>
                  </a:extLst>
                </a:gridCol>
              </a:tblGrid>
              <a:tr h="259013">
                <a:tc>
                  <a:txBody>
                    <a:bodyPr/>
                    <a:lstStyle/>
                    <a:p>
                      <a:pPr algn="ctr"/>
                      <a:r>
                        <a:rPr lang="en-US" sz="1000" dirty="0"/>
                        <a:t>Determinants of Prognosis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Low Risk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Intermediate-Low Risk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Intermediate-High Risk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High Risk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555107340"/>
                  </a:ext>
                </a:extLst>
              </a:tr>
              <a:tr h="259013">
                <a:tc>
                  <a:txBody>
                    <a:bodyPr/>
                    <a:lstStyle/>
                    <a:p>
                      <a:r>
                        <a:rPr lang="en-US" sz="1000" b="1" dirty="0"/>
                        <a:t>Points Assigned</a:t>
                      </a:r>
                    </a:p>
                  </a:txBody>
                  <a:tcPr>
                    <a:lnR w="12700" cmpd="sng">
                      <a:noFill/>
                    </a:lnR>
                    <a:lnT w="38100" cmpd="sng">
                      <a:noFill/>
                    </a:lnT>
                    <a:noFill/>
                  </a:tcPr>
                </a:tc>
                <a:tc>
                  <a:txBody>
                    <a:bodyPr/>
                    <a:lstStyle/>
                    <a:p>
                      <a:pPr algn="ctr"/>
                      <a:r>
                        <a:rPr lang="en-US" sz="1000" b="1" dirty="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87633535"/>
                  </a:ext>
                </a:extLst>
              </a:tr>
              <a:tr h="259013">
                <a:tc>
                  <a:txBody>
                    <a:bodyPr/>
                    <a:lstStyle/>
                    <a:p>
                      <a:r>
                        <a:rPr lang="en-US" sz="1000" b="1" dirty="0"/>
                        <a:t>WHO-FC</a:t>
                      </a:r>
                    </a:p>
                  </a:txBody>
                  <a:tcPr>
                    <a:lnR w="12700" cmpd="sng">
                      <a:noFill/>
                    </a:lnR>
                    <a:noFill/>
                  </a:tcPr>
                </a:tc>
                <a:tc>
                  <a:txBody>
                    <a:bodyPr/>
                    <a:lstStyle/>
                    <a:p>
                      <a:pPr algn="ctr"/>
                      <a:r>
                        <a:rPr lang="en-US" sz="1000" b="1" dirty="0"/>
                        <a:t>I or 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III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IV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64160833"/>
                  </a:ext>
                </a:extLst>
              </a:tr>
              <a:tr h="259013">
                <a:tc>
                  <a:txBody>
                    <a:bodyPr/>
                    <a:lstStyle/>
                    <a:p>
                      <a:r>
                        <a:rPr lang="en-US" sz="1000" b="1" dirty="0"/>
                        <a:t>6MWD (m)</a:t>
                      </a:r>
                    </a:p>
                  </a:txBody>
                  <a:tcPr>
                    <a:lnR w="12700" cmpd="sng">
                      <a:noFill/>
                    </a:lnR>
                    <a:noFill/>
                  </a:tcPr>
                </a:tc>
                <a:tc>
                  <a:txBody>
                    <a:bodyPr/>
                    <a:lstStyle/>
                    <a:p>
                      <a:pPr algn="ctr"/>
                      <a:r>
                        <a:rPr lang="en-US" sz="1000" b="1" dirty="0"/>
                        <a:t>&gt; 440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320 - 449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165 - 319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&lt;165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4000590775"/>
                  </a:ext>
                </a:extLst>
              </a:tr>
              <a:tr h="407021">
                <a:tc>
                  <a:txBody>
                    <a:bodyPr/>
                    <a:lstStyle/>
                    <a:p>
                      <a:r>
                        <a:rPr lang="en-US" sz="1000" b="1" dirty="0"/>
                        <a:t>BNP or </a:t>
                      </a:r>
                    </a:p>
                    <a:p>
                      <a:r>
                        <a:rPr lang="en-US" sz="1000" b="1" dirty="0"/>
                        <a:t>NT-</a:t>
                      </a:r>
                      <a:r>
                        <a:rPr lang="en-US" sz="1000" b="1" dirty="0" err="1"/>
                        <a:t>proBNP</a:t>
                      </a:r>
                      <a:r>
                        <a:rPr lang="en-US" sz="1000" b="1" dirty="0"/>
                        <a:t> (ng/L)</a:t>
                      </a:r>
                    </a:p>
                  </a:txBody>
                  <a:tcPr>
                    <a:lnR w="12700" cmpd="sng">
                      <a:noFill/>
                    </a:lnR>
                    <a:noFill/>
                  </a:tcPr>
                </a:tc>
                <a:tc>
                  <a:txBody>
                    <a:bodyPr/>
                    <a:lstStyle/>
                    <a:p>
                      <a:pPr algn="ctr"/>
                      <a:r>
                        <a:rPr lang="en-US" sz="1000" b="1" dirty="0"/>
                        <a:t>&lt; 50</a:t>
                      </a:r>
                    </a:p>
                    <a:p>
                      <a:pPr algn="ctr"/>
                      <a:r>
                        <a:rPr lang="en-US" sz="1000" b="1" dirty="0"/>
                        <a:t>&lt; 300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50 - 199</a:t>
                      </a:r>
                    </a:p>
                    <a:p>
                      <a:pPr algn="ctr"/>
                      <a:r>
                        <a:rPr lang="en-US" sz="1000" b="1" dirty="0"/>
                        <a:t>300 - 649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200 - 800</a:t>
                      </a:r>
                    </a:p>
                    <a:p>
                      <a:pPr algn="ctr"/>
                      <a:r>
                        <a:rPr lang="en-US" sz="1000" b="1" dirty="0"/>
                        <a:t>650 - 1100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indent="0" algn="ctr">
                        <a:buFontTx/>
                        <a:buNone/>
                      </a:pPr>
                      <a:r>
                        <a:rPr lang="en-US" sz="1000" b="1" dirty="0">
                          <a:solidFill>
                            <a:schemeClr val="bg1"/>
                          </a:solidFill>
                          <a:effectLst>
                            <a:outerShdw blurRad="50800" dist="12700" dir="5400000" algn="ctr" rotWithShape="0">
                              <a:schemeClr val="tx1"/>
                            </a:outerShdw>
                          </a:effectLst>
                        </a:rPr>
                        <a:t>&gt; 800</a:t>
                      </a:r>
                    </a:p>
                    <a:p>
                      <a:pPr marL="0" indent="0" algn="ctr">
                        <a:buFontTx/>
                        <a:buNone/>
                      </a:pPr>
                      <a:r>
                        <a:rPr lang="en-US" sz="1000" b="1" dirty="0">
                          <a:solidFill>
                            <a:schemeClr val="bg1"/>
                          </a:solidFill>
                          <a:effectLst>
                            <a:outerShdw blurRad="50800" dist="12700" dir="5400000" algn="ctr" rotWithShape="0">
                              <a:schemeClr val="tx1"/>
                            </a:outerShdw>
                          </a:effectLst>
                        </a:rPr>
                        <a:t>&gt; 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431294740"/>
                  </a:ext>
                </a:extLst>
              </a:tr>
            </a:tbl>
          </a:graphicData>
        </a:graphic>
      </p:graphicFrame>
    </p:spTree>
    <p:extLst>
      <p:ext uri="{BB962C8B-B14F-4D97-AF65-F5344CB8AC3E}">
        <p14:creationId xmlns:p14="http://schemas.microsoft.com/office/powerpoint/2010/main" val="352374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847</TotalTime>
  <Words>1306</Words>
  <Application>Microsoft Macintosh PowerPoint</Application>
  <PresentationFormat>Widescreen</PresentationFormat>
  <Paragraphs>141</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Lungs (PCC20)</vt:lpstr>
      <vt:lpstr>Office Theme</vt:lpstr>
      <vt:lpstr>Implications of Aggressive Therapy in ‘PAH Without Comorbidities’</vt:lpstr>
      <vt:lpstr>PowerPoint Presentation</vt:lpstr>
      <vt:lpstr>Disclaimer</vt:lpstr>
      <vt:lpstr>Medical Therapy for PAH: Where Are We Today?</vt:lpstr>
      <vt:lpstr>Initial Treatment (IT) for PAH Without Cardiopulmonary Comorbidities</vt:lpstr>
      <vt:lpstr>Initial Treatment (IT) for PAH Without Cardiopulmonary Comorbidities</vt:lpstr>
      <vt:lpstr>Follow-up Treatment (FT) for PAH Without Cardiopulmonary Comorbidities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41</cp:revision>
  <dcterms:created xsi:type="dcterms:W3CDTF">2019-05-10T15:43:12Z</dcterms:created>
  <dcterms:modified xsi:type="dcterms:W3CDTF">2023-07-25T16:37:14Z</dcterms:modified>
  <cp:category/>
</cp:coreProperties>
</file>