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9"/>
  </p:notesMasterIdLst>
  <p:handoutMasterIdLst>
    <p:handoutMasterId r:id="rId10"/>
  </p:handoutMasterIdLst>
  <p:sldIdLst>
    <p:sldId id="257" r:id="rId3"/>
    <p:sldId id="265" r:id="rId4"/>
    <p:sldId id="256" r:id="rId5"/>
    <p:sldId id="261" r:id="rId6"/>
    <p:sldId id="276"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B12EAF-BC4E-6B6B-0102-503011D8EEE7}" name="Emily Jebing" initials="EJ" userId="Emily Jebing" providerId="None"/>
  <p188:author id="{395453D9-83D9-A04B-6D27-6FB645420696}" name="Dr Dixon Wilde" initials="DDW" userId="Dr Dixon Wil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3" autoAdjust="0"/>
    <p:restoredTop sz="94694"/>
  </p:normalViewPr>
  <p:slideViewPr>
    <p:cSldViewPr snapToGrid="0">
      <p:cViewPr varScale="1">
        <p:scale>
          <a:sx n="117" d="100"/>
          <a:sy n="117" d="100"/>
        </p:scale>
        <p:origin x="1232" y="1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8/10/relationships/authors" Target="authors.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7/25/23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8E7D46-EEF3-1148-A5C9-CB940B5C9028}"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B614D-E277-E449-8CD6-4E3299EAF478}" type="slidenum">
              <a:rPr lang="en-US" smtClean="0"/>
              <a:t>‹#›</a:t>
            </a:fld>
            <a:endParaRPr lang="en-US"/>
          </a:p>
        </p:txBody>
      </p:sp>
    </p:spTree>
    <p:extLst>
      <p:ext uri="{BB962C8B-B14F-4D97-AF65-F5344CB8AC3E}">
        <p14:creationId xmlns:p14="http://schemas.microsoft.com/office/powerpoint/2010/main" val="2678605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5F0E5-7DFC-480B-9AD6-CD70586BC3E0}" type="slidenum">
              <a:rPr lang="en-US" smtClean="0"/>
              <a:t>4</a:t>
            </a:fld>
            <a:endParaRPr lang="en-US"/>
          </a:p>
        </p:txBody>
      </p:sp>
    </p:spTree>
    <p:extLst>
      <p:ext uri="{BB962C8B-B14F-4D97-AF65-F5344CB8AC3E}">
        <p14:creationId xmlns:p14="http://schemas.microsoft.com/office/powerpoint/2010/main" val="88154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E5F0E5-7DFC-480B-9AD6-CD70586BC3E0}" type="slidenum">
              <a:rPr lang="en-US" smtClean="0"/>
              <a:t>5</a:t>
            </a:fld>
            <a:endParaRPr lang="en-US"/>
          </a:p>
        </p:txBody>
      </p:sp>
    </p:spTree>
    <p:extLst>
      <p:ext uri="{BB962C8B-B14F-4D97-AF65-F5344CB8AC3E}">
        <p14:creationId xmlns:p14="http://schemas.microsoft.com/office/powerpoint/2010/main" val="122182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BB6BA27B-EFDA-7604-9DFB-6B8E26EE4E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86D4FE82-E46B-4D3C-ADB6-9654B81349E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404485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9387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88460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87037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681000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559823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36427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6900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30425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628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12513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46078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57619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580654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4201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336841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81882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001432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17868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243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43965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47916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76803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0753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0A443ACE-D916-0E3E-3E22-1999647C7FC6}"/>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34600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46815165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973"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1.png"/><Relationship Id="rId7" Type="http://schemas.openxmlformats.org/officeDocument/2006/relationships/hyperlink" Target="http://www.mededonthego.com/"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6.svg"/><Relationship Id="rId4" Type="http://schemas.openxmlformats.org/officeDocument/2006/relationships/image" Target="../media/image12.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0840-B941-47C2-AF13-3DE3821AE0D7}"/>
              </a:ext>
            </a:extLst>
          </p:cNvPr>
          <p:cNvSpPr>
            <a:spLocks noGrp="1"/>
          </p:cNvSpPr>
          <p:nvPr>
            <p:ph type="title"/>
          </p:nvPr>
        </p:nvSpPr>
        <p:spPr>
          <a:xfrm>
            <a:off x="609601" y="1709738"/>
            <a:ext cx="10515600" cy="2852737"/>
          </a:xfrm>
        </p:spPr>
        <p:txBody>
          <a:bodyPr>
            <a:normAutofit/>
          </a:bodyPr>
          <a:lstStyle/>
          <a:p>
            <a:r>
              <a:rPr lang="en-US" sz="6000" dirty="0"/>
              <a:t>Risk Assessment in PAH</a:t>
            </a:r>
          </a:p>
        </p:txBody>
      </p:sp>
      <p:sp>
        <p:nvSpPr>
          <p:cNvPr id="4" name="Text Placeholder 3">
            <a:extLst>
              <a:ext uri="{FF2B5EF4-FFF2-40B4-BE49-F238E27FC236}">
                <a16:creationId xmlns:a16="http://schemas.microsoft.com/office/drawing/2014/main" id="{915F5F16-2053-6670-5651-30B27F616210}"/>
              </a:ext>
            </a:extLst>
          </p:cNvPr>
          <p:cNvSpPr>
            <a:spLocks noGrp="1"/>
          </p:cNvSpPr>
          <p:nvPr>
            <p:ph type="body" idx="1"/>
          </p:nvPr>
        </p:nvSpPr>
        <p:spPr>
          <a:xfrm>
            <a:off x="609601" y="4589463"/>
            <a:ext cx="10515600" cy="1500187"/>
          </a:xfrm>
        </p:spPr>
        <p:txBody>
          <a:bodyPr>
            <a:normAutofit fontScale="70000" lnSpcReduction="20000"/>
          </a:bodyPr>
          <a:lstStyle/>
          <a:p>
            <a:pPr>
              <a:lnSpc>
                <a:spcPct val="120000"/>
              </a:lnSpc>
              <a:spcBef>
                <a:spcPts val="0"/>
              </a:spcBef>
            </a:pPr>
            <a:r>
              <a:rPr lang="en-US" dirty="0"/>
              <a:t>Rajan Saggar, MD</a:t>
            </a:r>
          </a:p>
          <a:p>
            <a:pPr>
              <a:lnSpc>
                <a:spcPct val="120000"/>
              </a:lnSpc>
              <a:spcBef>
                <a:spcPts val="0"/>
              </a:spcBef>
            </a:pPr>
            <a:r>
              <a:rPr lang="en-US" dirty="0"/>
              <a:t>Professor of Medicine </a:t>
            </a:r>
          </a:p>
          <a:p>
            <a:pPr>
              <a:lnSpc>
                <a:spcPct val="120000"/>
              </a:lnSpc>
              <a:spcBef>
                <a:spcPts val="0"/>
              </a:spcBef>
            </a:pPr>
            <a:r>
              <a:rPr lang="en-US" dirty="0"/>
              <a:t>Director Pulmonary Hypertension Program</a:t>
            </a:r>
          </a:p>
          <a:p>
            <a:pPr>
              <a:lnSpc>
                <a:spcPct val="120000"/>
              </a:lnSpc>
              <a:spcBef>
                <a:spcPts val="0"/>
              </a:spcBef>
            </a:pPr>
            <a:r>
              <a:rPr lang="en-US" dirty="0"/>
              <a:t>Co-Director Pulmonary Vascular Disease Program</a:t>
            </a:r>
          </a:p>
          <a:p>
            <a:pPr>
              <a:lnSpc>
                <a:spcPct val="120000"/>
              </a:lnSpc>
              <a:spcBef>
                <a:spcPts val="0"/>
              </a:spcBef>
            </a:pPr>
            <a:r>
              <a:rPr lang="en-US" dirty="0"/>
              <a:t>Lung &amp; Heart-Lung Transplant and Pulmonary Hypertension Programs</a:t>
            </a:r>
          </a:p>
          <a:p>
            <a:pPr>
              <a:lnSpc>
                <a:spcPct val="120000"/>
              </a:lnSpc>
              <a:spcBef>
                <a:spcPts val="0"/>
              </a:spcBef>
            </a:pPr>
            <a:r>
              <a:rPr lang="en-US" dirty="0"/>
              <a:t>David Geffen School of Medicine, UCLA</a:t>
            </a:r>
          </a:p>
          <a:p>
            <a:pPr>
              <a:lnSpc>
                <a:spcPct val="120000"/>
              </a:lnSpc>
              <a:spcBef>
                <a:spcPts val="0"/>
              </a:spcBef>
            </a:pPr>
            <a:r>
              <a:rPr lang="en-US" dirty="0"/>
              <a:t>Los Angeles, CA</a:t>
            </a:r>
          </a:p>
          <a:p>
            <a:pPr>
              <a:lnSpc>
                <a:spcPct val="120000"/>
              </a:lnSpc>
              <a:spcBef>
                <a:spcPts val="0"/>
              </a:spcBef>
            </a:pPr>
            <a:endParaRPr lang="en-US" dirty="0"/>
          </a:p>
        </p:txBody>
      </p:sp>
    </p:spTree>
    <p:extLst>
      <p:ext uri="{BB962C8B-B14F-4D97-AF65-F5344CB8AC3E}">
        <p14:creationId xmlns:p14="http://schemas.microsoft.com/office/powerpoint/2010/main" val="146115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Implementing Aggressive Treatment to Improve Risk Profiles for PH Patients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 understanding of the 2022 ERS/ES  guidelines and algorithms developed to detect PH early in the community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Demonstrate best practices amongst MDs on how to impact diagnosis screening for at-risk patients subject to economic disparity, lack of access to referral centers, or understudied subtypes for the disease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A7D2-D405-427B-B0AA-4ED35D767716}"/>
              </a:ext>
            </a:extLst>
          </p:cNvPr>
          <p:cNvSpPr>
            <a:spLocks noGrp="1"/>
          </p:cNvSpPr>
          <p:nvPr>
            <p:ph type="title"/>
          </p:nvPr>
        </p:nvSpPr>
        <p:spPr>
          <a:xfrm>
            <a:off x="609600" y="199505"/>
            <a:ext cx="10744200" cy="1185577"/>
          </a:xfrm>
        </p:spPr>
        <p:txBody>
          <a:bodyPr anchor="t">
            <a:normAutofit/>
          </a:bodyPr>
          <a:lstStyle/>
          <a:p>
            <a:r>
              <a:rPr lang="en-US" sz="2400" dirty="0"/>
              <a:t>Initial Treatment (IT) for PAH </a:t>
            </a:r>
            <a:r>
              <a:rPr lang="en-US" sz="2400" u="sng" dirty="0"/>
              <a:t>Without</a:t>
            </a:r>
            <a:r>
              <a:rPr lang="en-US" sz="2400" dirty="0"/>
              <a:t> Cardiopulmonary Comorbidities</a:t>
            </a:r>
          </a:p>
        </p:txBody>
      </p:sp>
      <p:sp>
        <p:nvSpPr>
          <p:cNvPr id="4" name="Footer Placeholder 3">
            <a:extLst>
              <a:ext uri="{FF2B5EF4-FFF2-40B4-BE49-F238E27FC236}">
                <a16:creationId xmlns:a16="http://schemas.microsoft.com/office/drawing/2014/main" id="{B0AA38AD-217C-F5E2-1B23-24824DB34540}"/>
              </a:ext>
            </a:extLst>
          </p:cNvPr>
          <p:cNvSpPr>
            <a:spLocks noGrp="1"/>
          </p:cNvSpPr>
          <p:nvPr>
            <p:ph type="ftr" sz="quarter" idx="3"/>
          </p:nvPr>
        </p:nvSpPr>
        <p:spPr>
          <a:xfrm>
            <a:off x="609600" y="6356350"/>
            <a:ext cx="11277600" cy="442913"/>
          </a:xfrm>
        </p:spPr>
        <p:txBody>
          <a:bodyPr/>
          <a:lstStyle/>
          <a:p>
            <a:pPr>
              <a:spcAft>
                <a:spcPts val="400"/>
              </a:spcAft>
            </a:pPr>
            <a:r>
              <a:rPr lang="en-US" sz="900" dirty="0"/>
              <a:t>6MWD, 6-minute walk  distance; BNP, brain natriuretic peptide; CI, cardiac index; </a:t>
            </a:r>
            <a:r>
              <a:rPr lang="en-US" sz="900" dirty="0" err="1"/>
              <a:t>cMRI</a:t>
            </a:r>
            <a:r>
              <a:rPr lang="en-US" sz="900" dirty="0"/>
              <a:t>, cardiac magnetic resonance imaging; CPET, cardiopulmonary exercise testing; HF, heart failure; IT, initial treatment; </a:t>
            </a:r>
            <a:r>
              <a:rPr lang="en-US" sz="900" dirty="0" err="1"/>
              <a:t>i.v.</a:t>
            </a:r>
            <a:r>
              <a:rPr lang="en-US" sz="900" dirty="0"/>
              <a:t>, intravenous; NT-</a:t>
            </a:r>
            <a:r>
              <a:rPr lang="en-US" sz="900" dirty="0" err="1"/>
              <a:t>proBNP</a:t>
            </a:r>
            <a:r>
              <a:rPr lang="en-US" sz="900" dirty="0"/>
              <a:t>, N-terminal pro brain natriuretic peptide; RAP, right atrial pressure; RVEF, right ventricular ejection fraction; RVESVI, right ventricular stroke volume index; </a:t>
            </a:r>
            <a:r>
              <a:rPr lang="en-US" sz="900" dirty="0" err="1"/>
              <a:t>s.c.</a:t>
            </a:r>
            <a:r>
              <a:rPr lang="en-US" sz="900" dirty="0"/>
              <a:t>, subcutaneous; </a:t>
            </a:r>
            <a:r>
              <a:rPr lang="en-US" sz="900" dirty="0" err="1"/>
              <a:t>sPAP</a:t>
            </a:r>
            <a:r>
              <a:rPr lang="en-US" sz="900" dirty="0"/>
              <a:t>, systolic pulmonary arterial pressure; SVI, stroke volume index; SVO</a:t>
            </a:r>
            <a:r>
              <a:rPr lang="en-US" sz="900" baseline="-25000" dirty="0"/>
              <a:t>2</a:t>
            </a:r>
            <a:r>
              <a:rPr lang="en-US" sz="900" dirty="0"/>
              <a:t>, venous oxygen saturation; TAPSE, tricuspid annular plane systolic excursion; VE/VCO</a:t>
            </a:r>
            <a:r>
              <a:rPr lang="en-US" sz="900" baseline="-25000" dirty="0"/>
              <a:t>2</a:t>
            </a:r>
            <a:r>
              <a:rPr lang="en-US" sz="900" dirty="0"/>
              <a:t>, minute ventilation/carbon dioxide production; VO</a:t>
            </a:r>
            <a:r>
              <a:rPr lang="en-US" sz="900" baseline="-25000" dirty="0"/>
              <a:t>2</a:t>
            </a:r>
            <a:r>
              <a:rPr lang="en-US" sz="900" dirty="0"/>
              <a:t>, maximal oxygen consumption WHO-FC, World Health Organization Functional Class. </a:t>
            </a:r>
          </a:p>
          <a:p>
            <a:pPr>
              <a:spcAft>
                <a:spcPts val="400"/>
              </a:spcAft>
            </a:pPr>
            <a:r>
              <a:rPr lang="en-US" sz="900" dirty="0"/>
              <a:t>Humbert M, et al. </a:t>
            </a:r>
            <a:r>
              <a:rPr lang="en-US" sz="900" i="1" dirty="0" err="1"/>
              <a:t>Eur</a:t>
            </a:r>
            <a:r>
              <a:rPr lang="en-US" sz="900" i="1" dirty="0"/>
              <a:t> Heart J. </a:t>
            </a:r>
            <a:r>
              <a:rPr lang="en-US" sz="900" dirty="0"/>
              <a:t>2022;43:3618-731. </a:t>
            </a:r>
          </a:p>
        </p:txBody>
      </p:sp>
      <p:pic>
        <p:nvPicPr>
          <p:cNvPr id="5" name="Picture 4">
            <a:extLst>
              <a:ext uri="{FF2B5EF4-FFF2-40B4-BE49-F238E27FC236}">
                <a16:creationId xmlns:a16="http://schemas.microsoft.com/office/drawing/2014/main" id="{B8F4D447-98D0-4BA8-B352-AA542BEE722D}"/>
              </a:ext>
            </a:extLst>
          </p:cNvPr>
          <p:cNvPicPr>
            <a:picLocks noChangeAspect="1"/>
          </p:cNvPicPr>
          <p:nvPr/>
        </p:nvPicPr>
        <p:blipFill>
          <a:blip r:embed="rId3"/>
          <a:stretch>
            <a:fillRect/>
          </a:stretch>
        </p:blipFill>
        <p:spPr>
          <a:xfrm>
            <a:off x="6912323" y="1683179"/>
            <a:ext cx="4579830" cy="2399883"/>
          </a:xfrm>
          <a:prstGeom prst="rect">
            <a:avLst/>
          </a:prstGeom>
        </p:spPr>
      </p:pic>
      <p:graphicFrame>
        <p:nvGraphicFramePr>
          <p:cNvPr id="13" name="Table 12">
            <a:extLst>
              <a:ext uri="{FF2B5EF4-FFF2-40B4-BE49-F238E27FC236}">
                <a16:creationId xmlns:a16="http://schemas.microsoft.com/office/drawing/2014/main" id="{3D51F7D7-8544-7472-6878-9638C2ADF4A6}"/>
              </a:ext>
            </a:extLst>
          </p:cNvPr>
          <p:cNvGraphicFramePr>
            <a:graphicFrameLocks noGrp="1"/>
          </p:cNvGraphicFramePr>
          <p:nvPr/>
        </p:nvGraphicFramePr>
        <p:xfrm>
          <a:off x="838200" y="1118937"/>
          <a:ext cx="5257804" cy="4656482"/>
        </p:xfrm>
        <a:graphic>
          <a:graphicData uri="http://schemas.openxmlformats.org/drawingml/2006/table">
            <a:tbl>
              <a:tblPr>
                <a:effectLst/>
              </a:tblPr>
              <a:tblGrid>
                <a:gridCol w="1314451">
                  <a:extLst>
                    <a:ext uri="{9D8B030D-6E8A-4147-A177-3AD203B41FA5}">
                      <a16:colId xmlns:a16="http://schemas.microsoft.com/office/drawing/2014/main" val="1342283628"/>
                    </a:ext>
                  </a:extLst>
                </a:gridCol>
                <a:gridCol w="1314451">
                  <a:extLst>
                    <a:ext uri="{9D8B030D-6E8A-4147-A177-3AD203B41FA5}">
                      <a16:colId xmlns:a16="http://schemas.microsoft.com/office/drawing/2014/main" val="1348984080"/>
                    </a:ext>
                  </a:extLst>
                </a:gridCol>
                <a:gridCol w="1314451">
                  <a:extLst>
                    <a:ext uri="{9D8B030D-6E8A-4147-A177-3AD203B41FA5}">
                      <a16:colId xmlns:a16="http://schemas.microsoft.com/office/drawing/2014/main" val="1046372888"/>
                    </a:ext>
                  </a:extLst>
                </a:gridCol>
                <a:gridCol w="1314451">
                  <a:extLst>
                    <a:ext uri="{9D8B030D-6E8A-4147-A177-3AD203B41FA5}">
                      <a16:colId xmlns:a16="http://schemas.microsoft.com/office/drawing/2014/main" val="1636534164"/>
                    </a:ext>
                  </a:extLst>
                </a:gridCol>
              </a:tblGrid>
              <a:tr h="497456">
                <a:tc>
                  <a:txBody>
                    <a:bodyPr/>
                    <a:lstStyle/>
                    <a:p>
                      <a:pPr algn="l" fontAlgn="base"/>
                      <a:r>
                        <a:rPr lang="en-US" sz="700" b="1" dirty="0">
                          <a:effectLst/>
                          <a:latin typeface="+mn-lt"/>
                        </a:rPr>
                        <a:t>Determinants of prognosis (estimated 1-year mortality)</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2F5F9"/>
                    </a:solidFill>
                  </a:tcPr>
                </a:tc>
                <a:tc>
                  <a:txBody>
                    <a:bodyPr/>
                    <a:lstStyle/>
                    <a:p>
                      <a:pPr algn="ctr" fontAlgn="base"/>
                      <a:r>
                        <a:rPr lang="en-US" sz="1000" b="1" dirty="0">
                          <a:solidFill>
                            <a:schemeClr val="bg1"/>
                          </a:solidFill>
                          <a:effectLst>
                            <a:outerShdw blurRad="50800" dist="12700" dir="2700000" algn="tl" rotWithShape="0">
                              <a:prstClr val="black">
                                <a:alpha val="40000"/>
                              </a:prstClr>
                            </a:outerShdw>
                          </a:effectLst>
                          <a:latin typeface="+mn-lt"/>
                        </a:rPr>
                        <a:t>Low risk</a:t>
                      </a:r>
                      <a:br>
                        <a:rPr lang="en-US" sz="1000" b="1" dirty="0">
                          <a:solidFill>
                            <a:schemeClr val="bg1"/>
                          </a:solidFill>
                          <a:effectLst>
                            <a:outerShdw blurRad="50800" dist="12700" dir="2700000" algn="tl" rotWithShape="0">
                              <a:prstClr val="black">
                                <a:alpha val="40000"/>
                              </a:prstClr>
                            </a:outerShdw>
                          </a:effectLst>
                          <a:latin typeface="+mn-lt"/>
                        </a:rPr>
                      </a:br>
                      <a:r>
                        <a:rPr lang="en-US" sz="1000" b="1" dirty="0">
                          <a:solidFill>
                            <a:schemeClr val="bg1"/>
                          </a:solidFill>
                          <a:effectLst>
                            <a:outerShdw blurRad="50800" dist="12700" dir="2700000" algn="tl" rotWithShape="0">
                              <a:prstClr val="black">
                                <a:alpha val="40000"/>
                              </a:prstClr>
                            </a:outerShdw>
                          </a:effectLst>
                          <a:latin typeface="+mn-lt"/>
                        </a:rPr>
                        <a:t>(&lt;5%)</a:t>
                      </a:r>
                    </a:p>
                  </a:txBody>
                  <a:tcPr marL="41441" marR="41441" marT="20721" marB="2072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ctr" fontAlgn="base"/>
                      <a:r>
                        <a:rPr lang="en-US" sz="1000" b="1" dirty="0">
                          <a:effectLst/>
                          <a:latin typeface="+mn-lt"/>
                        </a:rPr>
                        <a:t>Intermediate risk</a:t>
                      </a:r>
                      <a:br>
                        <a:rPr lang="en-US" sz="1000" b="1" dirty="0">
                          <a:effectLst/>
                          <a:latin typeface="+mn-lt"/>
                        </a:rPr>
                      </a:br>
                      <a:r>
                        <a:rPr lang="en-US" sz="1000" b="1" dirty="0">
                          <a:effectLst/>
                          <a:latin typeface="+mn-lt"/>
                        </a:rPr>
                        <a:t>(5–20%)</a:t>
                      </a:r>
                    </a:p>
                  </a:txBody>
                  <a:tcPr marL="41441" marR="41441" marT="20721" marB="20721" anchor="ctr">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ctr" fontAlgn="base"/>
                      <a:r>
                        <a:rPr lang="en-US" sz="1000" b="1" dirty="0">
                          <a:solidFill>
                            <a:schemeClr val="bg1">
                              <a:lumMod val="95000"/>
                            </a:schemeClr>
                          </a:solidFill>
                          <a:effectLst>
                            <a:outerShdw blurRad="50800" dist="12700" dir="5400000" algn="ctr" rotWithShape="0">
                              <a:schemeClr val="tx1"/>
                            </a:outerShdw>
                          </a:effectLst>
                          <a:latin typeface="+mn-lt"/>
                        </a:rPr>
                        <a:t>High risk</a:t>
                      </a:r>
                      <a:br>
                        <a:rPr lang="en-US" sz="1000" b="1" dirty="0">
                          <a:solidFill>
                            <a:schemeClr val="bg1">
                              <a:lumMod val="95000"/>
                            </a:schemeClr>
                          </a:solidFill>
                          <a:effectLst>
                            <a:outerShdw blurRad="50800" dist="12700" dir="5400000" algn="ctr" rotWithShape="0">
                              <a:schemeClr val="tx1"/>
                            </a:outerShdw>
                          </a:effectLst>
                          <a:latin typeface="+mn-lt"/>
                        </a:rPr>
                      </a:br>
                      <a:r>
                        <a:rPr lang="en-US" sz="1000" b="1" dirty="0">
                          <a:solidFill>
                            <a:schemeClr val="bg1">
                              <a:lumMod val="95000"/>
                            </a:schemeClr>
                          </a:solidFill>
                          <a:effectLst>
                            <a:outerShdw blurRad="50800" dist="12700" dir="5400000" algn="ctr" rotWithShape="0">
                              <a:schemeClr val="tx1"/>
                            </a:outerShdw>
                          </a:effectLst>
                          <a:latin typeface="+mn-lt"/>
                        </a:rPr>
                        <a:t>(&gt;20%)</a:t>
                      </a:r>
                    </a:p>
                  </a:txBody>
                  <a:tcPr marL="41441" marR="41441" marT="20721" marB="20721" anchor="ctr">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535076707"/>
                  </a:ext>
                </a:extLst>
              </a:tr>
              <a:tr h="191276">
                <a:tc gridSpan="4">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Clinical observations and modifiable variables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4">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6219061"/>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Signs of right HF</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Absent</a:t>
                      </a:r>
                    </a:p>
                  </a:txBody>
                  <a:tcPr marL="41441" marR="41441" marT="20721" marB="20721">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Present</a:t>
                      </a:r>
                    </a:p>
                  </a:txBody>
                  <a:tcPr marL="41441" marR="41441" marT="20721" marB="20721">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831247582"/>
                  </a:ext>
                </a:extLst>
              </a:tr>
              <a:tr h="406843">
                <a:tc>
                  <a:txBody>
                    <a:bodyPr/>
                    <a:lstStyle/>
                    <a:p>
                      <a:pPr algn="l" fontAlgn="t"/>
                      <a:r>
                        <a:rPr lang="en-US" sz="700" b="1" dirty="0">
                          <a:effectLst>
                            <a:outerShdw blurRad="50800" dist="12700" dir="2700000" algn="tl" rotWithShape="0">
                              <a:prstClr val="black">
                                <a:alpha val="40000"/>
                              </a:prstClr>
                            </a:outerShdw>
                          </a:effectLst>
                          <a:latin typeface="+mn-lt"/>
                        </a:rPr>
                        <a:t>Progression of symptoms and clinical manifestations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Slow</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Rapid</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963543516"/>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Syncope</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No</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Occasional syncope</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Repeated syncope</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2026650342"/>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WHO-FC</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I, II</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III</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IV</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958953734"/>
                  </a:ext>
                </a:extLst>
              </a:tr>
              <a:tr h="191276">
                <a:tc>
                  <a:txBody>
                    <a:bodyPr/>
                    <a:lstStyle/>
                    <a:p>
                      <a:pPr algn="l" fontAlgn="t"/>
                      <a:r>
                        <a:rPr lang="en-US" sz="700" b="1" dirty="0">
                          <a:effectLst>
                            <a:outerShdw blurRad="50800" dist="12700" dir="2700000" algn="tl" rotWithShape="0">
                              <a:prstClr val="black">
                                <a:alpha val="40000"/>
                              </a:prstClr>
                            </a:outerShdw>
                          </a:effectLst>
                          <a:latin typeface="+mn-lt"/>
                        </a:rPr>
                        <a:t>6MWD</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&gt;440 m</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165–440 m</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&lt;165 m</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3458056307"/>
                  </a:ext>
                </a:extLst>
              </a:tr>
              <a:tr h="528897">
                <a:tc>
                  <a:txBody>
                    <a:bodyPr/>
                    <a:lstStyle/>
                    <a:p>
                      <a:pPr algn="l" fontAlgn="t"/>
                      <a:r>
                        <a:rPr lang="en-US" sz="700" b="1" dirty="0">
                          <a:effectLst>
                            <a:outerShdw blurRad="50800" dist="12700" dir="2700000" algn="tl" rotWithShape="0">
                              <a:prstClr val="black">
                                <a:alpha val="40000"/>
                              </a:prstClr>
                            </a:outerShdw>
                          </a:effectLst>
                          <a:latin typeface="+mn-lt"/>
                        </a:rPr>
                        <a:t>CPET</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Peak VO</a:t>
                      </a:r>
                      <a:r>
                        <a:rPr lang="en-US" sz="700" b="1" baseline="-51000" dirty="0">
                          <a:solidFill>
                            <a:schemeClr val="bg1"/>
                          </a:solidFill>
                          <a:effectLst>
                            <a:outerShdw blurRad="50800" dist="12700" dir="2700000" algn="tl" rotWithShape="0">
                              <a:prstClr val="black">
                                <a:alpha val="40000"/>
                              </a:prstClr>
                            </a:outerShdw>
                          </a:effectLst>
                          <a:latin typeface="+mn-lt"/>
                        </a:rPr>
                        <a:t>2 </a:t>
                      </a:r>
                      <a:r>
                        <a:rPr lang="en-US" sz="700" b="1" dirty="0">
                          <a:solidFill>
                            <a:schemeClr val="bg1"/>
                          </a:solidFill>
                          <a:effectLst>
                            <a:outerShdw blurRad="50800" dist="12700" dir="2700000" algn="tl" rotWithShape="0">
                              <a:prstClr val="black">
                                <a:alpha val="40000"/>
                              </a:prstClr>
                            </a:outerShdw>
                          </a:effectLst>
                          <a:latin typeface="+mn-lt"/>
                        </a:rPr>
                        <a:t>&gt;15 mL/min/kg (&gt;65% pred.)</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VE/VCO</a:t>
                      </a:r>
                      <a:r>
                        <a:rPr lang="en-US" sz="700" b="1" baseline="-51000" dirty="0">
                          <a:solidFill>
                            <a:schemeClr val="bg1"/>
                          </a:solidFill>
                          <a:effectLst>
                            <a:outerShdw blurRad="50800" dist="12700" dir="2700000" algn="tl" rotWithShape="0">
                              <a:prstClr val="black">
                                <a:alpha val="40000"/>
                              </a:prstClr>
                            </a:outerShdw>
                          </a:effectLst>
                          <a:latin typeface="+mn-lt"/>
                        </a:rPr>
                        <a:t>2</a:t>
                      </a:r>
                      <a:r>
                        <a:rPr lang="en-US" sz="700" b="1" dirty="0">
                          <a:solidFill>
                            <a:schemeClr val="bg1"/>
                          </a:solidFill>
                          <a:effectLst>
                            <a:outerShdw blurRad="50800" dist="12700" dir="2700000" algn="tl" rotWithShape="0">
                              <a:prstClr val="black">
                                <a:alpha val="40000"/>
                              </a:prstClr>
                            </a:outerShdw>
                          </a:effectLst>
                          <a:latin typeface="+mn-lt"/>
                        </a:rPr>
                        <a:t> slope &lt;36</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Peak </a:t>
                      </a:r>
                      <a:r>
                        <a:rPr lang="en-US" sz="700" b="1" dirty="0">
                          <a:solidFill>
                            <a:schemeClr val="tx1"/>
                          </a:solidFill>
                          <a:effectLst/>
                          <a:latin typeface="+mn-lt"/>
                        </a:rPr>
                        <a:t>VO</a:t>
                      </a:r>
                      <a:r>
                        <a:rPr lang="en-US" sz="700" b="1" baseline="-51000" dirty="0">
                          <a:solidFill>
                            <a:schemeClr val="tx1"/>
                          </a:solidFill>
                          <a:effectLst/>
                          <a:latin typeface="+mn-lt"/>
                        </a:rPr>
                        <a:t>2</a:t>
                      </a:r>
                      <a:r>
                        <a:rPr lang="en-US" sz="700" b="1" dirty="0">
                          <a:effectLst/>
                          <a:latin typeface="+mn-lt"/>
                        </a:rPr>
                        <a:t> 11–15 mL/min/kg</a:t>
                      </a:r>
                      <a:br>
                        <a:rPr lang="en-US" sz="700" b="1" dirty="0">
                          <a:effectLst/>
                          <a:latin typeface="+mn-lt"/>
                        </a:rPr>
                      </a:br>
                      <a:r>
                        <a:rPr lang="en-US" sz="700" b="1" dirty="0">
                          <a:effectLst/>
                          <a:latin typeface="+mn-lt"/>
                        </a:rPr>
                        <a:t>(35–65% pred.)</a:t>
                      </a:r>
                      <a:br>
                        <a:rPr lang="en-US" sz="700" b="1" dirty="0">
                          <a:effectLst/>
                          <a:latin typeface="+mn-lt"/>
                        </a:rPr>
                      </a:br>
                      <a:r>
                        <a:rPr lang="en-US" sz="700" b="1" dirty="0">
                          <a:effectLst/>
                          <a:latin typeface="+mn-lt"/>
                        </a:rPr>
                        <a:t>VE/VCO</a:t>
                      </a:r>
                      <a:r>
                        <a:rPr lang="en-US" sz="700" b="1" baseline="-51000" dirty="0">
                          <a:effectLst/>
                          <a:latin typeface="+mn-lt"/>
                        </a:rPr>
                        <a:t>2</a:t>
                      </a:r>
                      <a:r>
                        <a:rPr lang="en-US" sz="700" b="1" dirty="0">
                          <a:effectLst/>
                          <a:latin typeface="+mn-lt"/>
                        </a:rPr>
                        <a:t> slope 36–44</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Peak </a:t>
                      </a:r>
                      <a:r>
                        <a:rPr lang="en-US" sz="700" b="1" dirty="0">
                          <a:solidFill>
                            <a:schemeClr val="bg1"/>
                          </a:solidFill>
                          <a:effectLst>
                            <a:outerShdw blurRad="50800" dist="12700" dir="2700000" algn="tl" rotWithShape="0">
                              <a:prstClr val="black">
                                <a:alpha val="40000"/>
                              </a:prstClr>
                            </a:outerShdw>
                          </a:effectLst>
                          <a:latin typeface="+mn-lt"/>
                        </a:rPr>
                        <a:t>VO</a:t>
                      </a:r>
                      <a:r>
                        <a:rPr lang="en-US" sz="700" b="1" baseline="-51000" dirty="0">
                          <a:solidFill>
                            <a:schemeClr val="bg1"/>
                          </a:solidFill>
                          <a:effectLst>
                            <a:outerShdw blurRad="50800" dist="12700" dir="2700000" algn="tl" rotWithShape="0">
                              <a:prstClr val="black">
                                <a:alpha val="40000"/>
                              </a:prstClr>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&lt;11 mL/min/kg (&lt;35% pred.)</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VE/VCO</a:t>
                      </a:r>
                      <a:r>
                        <a:rPr lang="en-US" sz="700" b="1" baseline="-51000" dirty="0">
                          <a:solidFill>
                            <a:schemeClr val="bg1">
                              <a:lumMod val="95000"/>
                            </a:schemeClr>
                          </a:solidFill>
                          <a:effectLst>
                            <a:outerShdw blurRad="50800" dist="12700" dir="5400000" algn="ctr" rotWithShape="0">
                              <a:schemeClr val="tx1"/>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slope &gt;44</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633957900"/>
                  </a:ext>
                </a:extLst>
              </a:tr>
              <a:tr h="406843">
                <a:tc>
                  <a:txBody>
                    <a:bodyPr/>
                    <a:lstStyle/>
                    <a:p>
                      <a:pPr algn="l" fontAlgn="t"/>
                      <a:r>
                        <a:rPr lang="en-US" sz="700" b="1" dirty="0">
                          <a:effectLst>
                            <a:outerShdw blurRad="50800" dist="12700" dir="2700000" algn="tl" rotWithShape="0">
                              <a:prstClr val="black">
                                <a:alpha val="40000"/>
                              </a:prstClr>
                            </a:outerShdw>
                          </a:effectLst>
                          <a:latin typeface="+mn-lt"/>
                        </a:rPr>
                        <a:t>Biomarkers: BNP or NT-</a:t>
                      </a:r>
                      <a:r>
                        <a:rPr lang="en-US" sz="700" b="1" dirty="0" err="1">
                          <a:effectLst>
                            <a:outerShdw blurRad="50800" dist="12700" dir="2700000" algn="tl" rotWithShape="0">
                              <a:prstClr val="black">
                                <a:alpha val="40000"/>
                              </a:prstClr>
                            </a:outerShdw>
                          </a:effectLst>
                          <a:latin typeface="+mn-lt"/>
                        </a:rPr>
                        <a:t>proBNP</a:t>
                      </a:r>
                      <a:endParaRPr lang="en-US" sz="7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BNP &lt;50 ng/L</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NT-</a:t>
                      </a:r>
                      <a:r>
                        <a:rPr lang="en-US" sz="700" b="1" dirty="0" err="1">
                          <a:solidFill>
                            <a:schemeClr val="bg1"/>
                          </a:solidFill>
                          <a:effectLst>
                            <a:outerShdw blurRad="50800" dist="12700" dir="2700000" algn="tl" rotWithShape="0">
                              <a:prstClr val="black">
                                <a:alpha val="40000"/>
                              </a:prstClr>
                            </a:outerShdw>
                          </a:effectLst>
                          <a:latin typeface="+mn-lt"/>
                        </a:rPr>
                        <a:t>proBNP</a:t>
                      </a:r>
                      <a:r>
                        <a:rPr lang="en-US" sz="700" b="1" dirty="0">
                          <a:solidFill>
                            <a:schemeClr val="bg1"/>
                          </a:solidFill>
                          <a:effectLst>
                            <a:outerShdw blurRad="50800" dist="12700" dir="2700000" algn="tl" rotWithShape="0">
                              <a:prstClr val="black">
                                <a:alpha val="40000"/>
                              </a:prstClr>
                            </a:outerShdw>
                          </a:effectLst>
                          <a:latin typeface="+mn-lt"/>
                        </a:rPr>
                        <a:t> &lt;300 ng/L</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BNP 50–800 ng/L</a:t>
                      </a:r>
                      <a:br>
                        <a:rPr lang="en-US" sz="700" b="1" dirty="0">
                          <a:effectLst/>
                          <a:latin typeface="+mn-lt"/>
                        </a:rPr>
                      </a:br>
                      <a:r>
                        <a:rPr lang="en-US" sz="700" b="1" dirty="0">
                          <a:effectLst/>
                          <a:latin typeface="+mn-lt"/>
                        </a:rPr>
                        <a:t>NT-</a:t>
                      </a:r>
                      <a:r>
                        <a:rPr lang="en-US" sz="700" b="1" dirty="0" err="1">
                          <a:effectLst/>
                          <a:latin typeface="+mn-lt"/>
                        </a:rPr>
                        <a:t>proBNP</a:t>
                      </a:r>
                      <a:r>
                        <a:rPr lang="en-US" sz="700" b="1" dirty="0">
                          <a:effectLst/>
                          <a:latin typeface="+mn-lt"/>
                        </a:rPr>
                        <a:t> 300–1100 ng/L</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BNP &gt;800 ng/L</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NT-</a:t>
                      </a:r>
                      <a:r>
                        <a:rPr lang="en-US" sz="700" b="1" dirty="0" err="1">
                          <a:solidFill>
                            <a:schemeClr val="bg1">
                              <a:lumMod val="95000"/>
                            </a:schemeClr>
                          </a:solidFill>
                          <a:effectLst>
                            <a:outerShdw blurRad="50800" dist="12700" dir="5400000" algn="ctr" rotWithShape="0">
                              <a:schemeClr val="tx1"/>
                            </a:outerShdw>
                          </a:effectLst>
                          <a:latin typeface="+mn-lt"/>
                        </a:rPr>
                        <a:t>proBNP</a:t>
                      </a:r>
                      <a:r>
                        <a:rPr lang="en-US" sz="700" b="1" dirty="0">
                          <a:solidFill>
                            <a:schemeClr val="bg1">
                              <a:lumMod val="95000"/>
                            </a:schemeClr>
                          </a:solidFill>
                          <a:effectLst>
                            <a:outerShdw blurRad="50800" dist="12700" dir="5400000" algn="ctr" rotWithShape="0">
                              <a:schemeClr val="tx1"/>
                            </a:outerShdw>
                          </a:effectLst>
                          <a:latin typeface="+mn-lt"/>
                        </a:rPr>
                        <a:t> &gt;1100 ng/L</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85182450"/>
                  </a:ext>
                </a:extLst>
              </a:tr>
              <a:tr h="650951">
                <a:tc>
                  <a:txBody>
                    <a:bodyPr/>
                    <a:lstStyle/>
                    <a:p>
                      <a:pPr algn="l" fontAlgn="t"/>
                      <a:r>
                        <a:rPr lang="en-US" sz="700" b="1" dirty="0">
                          <a:effectLst>
                            <a:outerShdw blurRad="50800" dist="12700" dir="2700000" algn="tl" rotWithShape="0">
                              <a:prstClr val="black">
                                <a:alpha val="40000"/>
                              </a:prstClr>
                            </a:outerShdw>
                          </a:effectLst>
                          <a:latin typeface="+mn-lt"/>
                        </a:rPr>
                        <a:t>Echocardiography</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RA area &lt;18 cm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TAPSE/</a:t>
                      </a:r>
                      <a:r>
                        <a:rPr lang="en-US" sz="700" b="1" dirty="0" err="1">
                          <a:solidFill>
                            <a:schemeClr val="bg1"/>
                          </a:solidFill>
                          <a:effectLst>
                            <a:outerShdw blurRad="50800" dist="12700" dir="2700000" algn="tl" rotWithShape="0">
                              <a:prstClr val="black">
                                <a:alpha val="40000"/>
                              </a:prstClr>
                            </a:outerShdw>
                          </a:effectLst>
                          <a:latin typeface="+mn-lt"/>
                        </a:rPr>
                        <a:t>sPAP</a:t>
                      </a:r>
                      <a:r>
                        <a:rPr lang="en-US" sz="700" b="1" dirty="0">
                          <a:solidFill>
                            <a:schemeClr val="bg1"/>
                          </a:solidFill>
                          <a:effectLst>
                            <a:outerShdw blurRad="50800" dist="12700" dir="2700000" algn="tl" rotWithShape="0">
                              <a:prstClr val="black">
                                <a:alpha val="40000"/>
                              </a:prstClr>
                            </a:outerShdw>
                          </a:effectLst>
                          <a:latin typeface="+mn-lt"/>
                        </a:rPr>
                        <a:t> &gt;0.32 mm/mmHg</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No pericardial effusion</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it-IT" sz="700" b="1" dirty="0">
                          <a:effectLst/>
                          <a:latin typeface="+mn-lt"/>
                        </a:rPr>
                        <a:t>RA area 18–26 cm</a:t>
                      </a:r>
                      <a:r>
                        <a:rPr lang="it-IT" sz="700" b="1" baseline="30000" dirty="0">
                          <a:effectLst/>
                          <a:latin typeface="+mn-lt"/>
                        </a:rPr>
                        <a:t>2</a:t>
                      </a:r>
                      <a:br>
                        <a:rPr lang="it-IT" sz="700" b="1" dirty="0">
                          <a:effectLst/>
                          <a:latin typeface="+mn-lt"/>
                        </a:rPr>
                      </a:br>
                      <a:r>
                        <a:rPr lang="it-IT" sz="700" b="1" dirty="0">
                          <a:effectLst/>
                          <a:latin typeface="+mn-lt"/>
                        </a:rPr>
                        <a:t>TAPSE/sPAP 0.19–0.32 mm/mmHg</a:t>
                      </a:r>
                      <a:br>
                        <a:rPr lang="it-IT" sz="700" b="1" dirty="0">
                          <a:effectLst/>
                          <a:latin typeface="+mn-lt"/>
                        </a:rPr>
                      </a:br>
                      <a:r>
                        <a:rPr lang="it-IT" sz="700" b="1" dirty="0">
                          <a:effectLst/>
                          <a:latin typeface="+mn-lt"/>
                        </a:rPr>
                        <a:t>Minimal pericardial effusion</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 area &gt;26 cm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TAPSE/</a:t>
                      </a:r>
                      <a:r>
                        <a:rPr lang="en-US" sz="700" b="1" dirty="0" err="1">
                          <a:solidFill>
                            <a:schemeClr val="bg1">
                              <a:lumMod val="95000"/>
                            </a:schemeClr>
                          </a:solidFill>
                          <a:effectLst>
                            <a:outerShdw blurRad="50800" dist="12700" dir="5400000" algn="ctr" rotWithShape="0">
                              <a:schemeClr val="tx1"/>
                            </a:outerShdw>
                          </a:effectLst>
                          <a:latin typeface="+mn-lt"/>
                        </a:rPr>
                        <a:t>sPAP</a:t>
                      </a:r>
                      <a:r>
                        <a:rPr lang="en-US" sz="700" b="1" dirty="0">
                          <a:solidFill>
                            <a:schemeClr val="bg1">
                              <a:lumMod val="95000"/>
                            </a:schemeClr>
                          </a:solidFill>
                          <a:effectLst>
                            <a:outerShdw blurRad="50800" dist="12700" dir="5400000" algn="ctr" rotWithShape="0">
                              <a:schemeClr val="tx1"/>
                            </a:outerShdw>
                          </a:effectLst>
                          <a:latin typeface="+mn-lt"/>
                        </a:rPr>
                        <a:t> &lt;0.19 mm/mmHg</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Moderate or large pericardial effusion</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1071185626"/>
                  </a:ext>
                </a:extLst>
              </a:tr>
              <a:tr h="604556">
                <a:tc>
                  <a:txBody>
                    <a:bodyPr/>
                    <a:lstStyle/>
                    <a:p>
                      <a:pPr algn="l" fontAlgn="t"/>
                      <a:r>
                        <a:rPr lang="en-US" sz="700" b="1" dirty="0" err="1">
                          <a:effectLst>
                            <a:outerShdw blurRad="50800" dist="12700" dir="2700000" algn="tl" rotWithShape="0">
                              <a:prstClr val="black">
                                <a:alpha val="40000"/>
                              </a:prstClr>
                            </a:outerShdw>
                          </a:effectLst>
                          <a:latin typeface="+mn-lt"/>
                        </a:rPr>
                        <a:t>cMRI</a:t>
                      </a:r>
                      <a:endParaRPr lang="en-US" sz="700" b="1" dirty="0">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RVEF &gt;54%</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SVI &gt;40 mL/m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RVESVI &lt;42 mL/m</a:t>
                      </a:r>
                      <a:r>
                        <a:rPr lang="en-US" sz="700" b="1" baseline="30000" dirty="0">
                          <a:solidFill>
                            <a:schemeClr val="bg1"/>
                          </a:solidFill>
                          <a:effectLst>
                            <a:outerShdw blurRad="50800" dist="12700" dir="2700000" algn="tl" rotWithShape="0">
                              <a:prstClr val="black">
                                <a:alpha val="40000"/>
                              </a:prstClr>
                            </a:outerShdw>
                          </a:effectLst>
                          <a:latin typeface="+mn-lt"/>
                        </a:rPr>
                        <a:t>2</a:t>
                      </a:r>
                      <a:endParaRPr lang="en-US" sz="700" b="1" dirty="0">
                        <a:solidFill>
                          <a:schemeClr val="bg1"/>
                        </a:solidFill>
                        <a:effectLst>
                          <a:outerShdw blurRad="50800" dist="12700" dir="2700000" algn="tl" rotWithShape="0">
                            <a:prstClr val="black">
                              <a:alpha val="40000"/>
                            </a:prstClr>
                          </a:outerShdw>
                        </a:effectLst>
                        <a:latin typeface="+mn-lt"/>
                      </a:endParaRP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RVEF 37–54%</a:t>
                      </a:r>
                      <a:br>
                        <a:rPr lang="en-US" sz="700" b="1" dirty="0">
                          <a:effectLst/>
                          <a:latin typeface="+mn-lt"/>
                        </a:rPr>
                      </a:br>
                      <a:r>
                        <a:rPr lang="en-US" sz="700" b="1" dirty="0">
                          <a:effectLst/>
                          <a:latin typeface="+mn-lt"/>
                        </a:rPr>
                        <a:t>SVI 26–40 mL/m</a:t>
                      </a:r>
                      <a:r>
                        <a:rPr lang="en-US" sz="700" b="1" baseline="30000" dirty="0">
                          <a:effectLst/>
                          <a:latin typeface="+mn-lt"/>
                        </a:rPr>
                        <a:t>2</a:t>
                      </a:r>
                      <a:br>
                        <a:rPr lang="en-US" sz="700" b="1" dirty="0">
                          <a:effectLst/>
                          <a:latin typeface="+mn-lt"/>
                        </a:rPr>
                      </a:br>
                      <a:r>
                        <a:rPr lang="en-US" sz="700" b="1" dirty="0">
                          <a:effectLst/>
                          <a:latin typeface="+mn-lt"/>
                        </a:rPr>
                        <a:t>RVESVI</a:t>
                      </a:r>
                      <a:br>
                        <a:rPr lang="en-US" sz="700" b="1" dirty="0">
                          <a:effectLst/>
                          <a:latin typeface="+mn-lt"/>
                        </a:rPr>
                      </a:br>
                      <a:r>
                        <a:rPr lang="en-US" sz="700" b="1" dirty="0">
                          <a:effectLst/>
                          <a:latin typeface="+mn-lt"/>
                        </a:rPr>
                        <a:t>42–54 mL/m</a:t>
                      </a:r>
                      <a:r>
                        <a:rPr lang="en-US" sz="700" b="1" baseline="30000" dirty="0">
                          <a:effectLst/>
                          <a:latin typeface="+mn-lt"/>
                        </a:rPr>
                        <a:t>2</a:t>
                      </a:r>
                      <a:endParaRPr lang="en-US" sz="700" b="1" dirty="0">
                        <a:effectLst/>
                        <a:latin typeface="+mn-lt"/>
                      </a:endParaRP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RVEF &lt;37%</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SVI &lt;26 mL/m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RVESVI &gt;54 mL/m</a:t>
                      </a:r>
                      <a:r>
                        <a:rPr lang="en-US" sz="700" b="1" baseline="30000" dirty="0">
                          <a:solidFill>
                            <a:schemeClr val="bg1">
                              <a:lumMod val="95000"/>
                            </a:schemeClr>
                          </a:solidFill>
                          <a:effectLst>
                            <a:outerShdw blurRad="50800" dist="12700" dir="5400000" algn="ctr" rotWithShape="0">
                              <a:schemeClr val="tx1"/>
                            </a:outerShdw>
                          </a:effectLst>
                          <a:latin typeface="+mn-lt"/>
                        </a:rPr>
                        <a:t>2</a:t>
                      </a:r>
                      <a:endParaRPr lang="en-US" sz="700" b="1" dirty="0">
                        <a:solidFill>
                          <a:schemeClr val="bg1">
                            <a:lumMod val="95000"/>
                          </a:schemeClr>
                        </a:solidFill>
                        <a:effectLst>
                          <a:outerShdw blurRad="50800" dist="12700" dir="5400000" algn="ctr" rotWithShape="0">
                            <a:schemeClr val="tx1"/>
                          </a:outerShdw>
                        </a:effectLst>
                        <a:latin typeface="+mn-lt"/>
                      </a:endParaRP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9525" cap="flat" cmpd="sng" algn="ctr">
                      <a:solidFill>
                        <a:srgbClr val="CFD5E4"/>
                      </a:solidFill>
                      <a:prstDash val="solid"/>
                      <a:round/>
                      <a:headEnd type="none" w="med" len="med"/>
                      <a:tailEnd type="none" w="med" len="med"/>
                    </a:lnB>
                    <a:solidFill>
                      <a:srgbClr val="C00000"/>
                    </a:solidFill>
                  </a:tcPr>
                </a:tc>
                <a:extLst>
                  <a:ext uri="{0D108BD9-81ED-4DB2-BD59-A6C34878D82A}">
                    <a16:rowId xmlns:a16="http://schemas.microsoft.com/office/drawing/2014/main" val="80736538"/>
                  </a:ext>
                </a:extLst>
              </a:tr>
              <a:tr h="604556">
                <a:tc>
                  <a:txBody>
                    <a:bodyPr/>
                    <a:lstStyle/>
                    <a:p>
                      <a:pPr algn="l" fontAlgn="t"/>
                      <a:r>
                        <a:rPr lang="en-US" sz="700" b="1" dirty="0">
                          <a:effectLst>
                            <a:outerShdw blurRad="50800" dist="12700" dir="2700000" algn="tl" rotWithShape="0">
                              <a:prstClr val="black">
                                <a:alpha val="40000"/>
                              </a:prstClr>
                            </a:outerShdw>
                          </a:effectLst>
                          <a:latin typeface="+mn-lt"/>
                        </a:rPr>
                        <a:t>Hemodynamics</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FF"/>
                    </a:solidFill>
                  </a:tcPr>
                </a:tc>
                <a:tc>
                  <a:txBody>
                    <a:bodyPr/>
                    <a:lstStyle/>
                    <a:p>
                      <a:pPr algn="l" fontAlgn="t"/>
                      <a:r>
                        <a:rPr lang="en-US" sz="700" b="1" dirty="0">
                          <a:solidFill>
                            <a:schemeClr val="bg1"/>
                          </a:solidFill>
                          <a:effectLst>
                            <a:outerShdw blurRad="50800" dist="12700" dir="2700000" algn="tl" rotWithShape="0">
                              <a:prstClr val="black">
                                <a:alpha val="40000"/>
                              </a:prstClr>
                            </a:outerShdw>
                          </a:effectLst>
                          <a:latin typeface="+mn-lt"/>
                        </a:rPr>
                        <a:t>RAP &lt;8 mmHg</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CI ≥2.5 L/min/m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SVI &gt;38 mL/m</a:t>
                      </a:r>
                      <a:r>
                        <a:rPr lang="en-US" sz="700" b="1" baseline="30000" dirty="0">
                          <a:solidFill>
                            <a:schemeClr val="bg1"/>
                          </a:solidFill>
                          <a:effectLst>
                            <a:outerShdw blurRad="50800" dist="12700" dir="2700000" algn="tl" rotWithShape="0">
                              <a:prstClr val="black">
                                <a:alpha val="40000"/>
                              </a:prstClr>
                            </a:outerShdw>
                          </a:effectLst>
                          <a:latin typeface="+mn-lt"/>
                        </a:rPr>
                        <a:t>2</a:t>
                      </a:r>
                      <a:br>
                        <a:rPr lang="en-US" sz="700" b="1" dirty="0">
                          <a:solidFill>
                            <a:schemeClr val="bg1"/>
                          </a:solidFill>
                          <a:effectLst>
                            <a:outerShdw blurRad="50800" dist="12700" dir="2700000" algn="tl" rotWithShape="0">
                              <a:prstClr val="black">
                                <a:alpha val="40000"/>
                              </a:prstClr>
                            </a:outerShdw>
                          </a:effectLst>
                          <a:latin typeface="+mn-lt"/>
                        </a:rPr>
                      </a:br>
                      <a:r>
                        <a:rPr lang="en-US" sz="700" b="1" dirty="0">
                          <a:solidFill>
                            <a:schemeClr val="bg1"/>
                          </a:solidFill>
                          <a:effectLst>
                            <a:outerShdw blurRad="50800" dist="12700" dir="2700000" algn="tl" rotWithShape="0">
                              <a:prstClr val="black">
                                <a:alpha val="40000"/>
                              </a:prstClr>
                            </a:outerShdw>
                          </a:effectLst>
                          <a:latin typeface="+mn-lt"/>
                        </a:rPr>
                        <a:t>SvO</a:t>
                      </a:r>
                      <a:r>
                        <a:rPr lang="en-US" sz="700" b="1" baseline="-52000" dirty="0">
                          <a:solidFill>
                            <a:schemeClr val="bg1"/>
                          </a:solidFill>
                          <a:effectLst>
                            <a:outerShdw blurRad="50800" dist="12700" dir="2700000" algn="tl" rotWithShape="0">
                              <a:prstClr val="black">
                                <a:alpha val="40000"/>
                              </a:prstClr>
                            </a:outerShdw>
                          </a:effectLst>
                          <a:latin typeface="+mn-lt"/>
                        </a:rPr>
                        <a:t>2 </a:t>
                      </a:r>
                      <a:r>
                        <a:rPr lang="en-US" sz="700" b="1" dirty="0">
                          <a:solidFill>
                            <a:schemeClr val="bg1"/>
                          </a:solidFill>
                          <a:effectLst>
                            <a:outerShdw blurRad="50800" dist="12700" dir="2700000" algn="tl" rotWithShape="0">
                              <a:prstClr val="black">
                                <a:alpha val="40000"/>
                              </a:prstClr>
                            </a:outerShdw>
                          </a:effectLst>
                          <a:latin typeface="+mn-lt"/>
                        </a:rPr>
                        <a:t>&gt;65%</a:t>
                      </a:r>
                    </a:p>
                  </a:txBody>
                  <a:tcPr marL="41441" marR="41441" marT="20721" marB="2072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50000"/>
                      </a:schemeClr>
                    </a:solidFill>
                  </a:tcPr>
                </a:tc>
                <a:tc>
                  <a:txBody>
                    <a:bodyPr/>
                    <a:lstStyle/>
                    <a:p>
                      <a:pPr algn="l" fontAlgn="t"/>
                      <a:r>
                        <a:rPr lang="en-US" sz="700" b="1" dirty="0">
                          <a:effectLst/>
                          <a:latin typeface="+mn-lt"/>
                        </a:rPr>
                        <a:t>RAP 8–14 mmHg</a:t>
                      </a:r>
                      <a:br>
                        <a:rPr lang="en-US" sz="700" b="1" dirty="0">
                          <a:effectLst/>
                          <a:latin typeface="+mn-lt"/>
                        </a:rPr>
                      </a:br>
                      <a:r>
                        <a:rPr lang="en-US" sz="700" b="1" dirty="0">
                          <a:effectLst/>
                          <a:latin typeface="+mn-lt"/>
                        </a:rPr>
                        <a:t>CI 2.0–2.4 L/min/m</a:t>
                      </a:r>
                      <a:r>
                        <a:rPr lang="en-US" sz="700" b="1" baseline="30000" dirty="0">
                          <a:effectLst/>
                          <a:latin typeface="+mn-lt"/>
                        </a:rPr>
                        <a:t>2</a:t>
                      </a:r>
                      <a:br>
                        <a:rPr lang="en-US" sz="700" b="1" dirty="0">
                          <a:effectLst/>
                          <a:latin typeface="+mn-lt"/>
                        </a:rPr>
                      </a:br>
                      <a:r>
                        <a:rPr lang="en-US" sz="700" b="1" dirty="0">
                          <a:effectLst/>
                          <a:latin typeface="+mn-lt"/>
                        </a:rPr>
                        <a:t>SVI 31–38 mL/m</a:t>
                      </a:r>
                      <a:r>
                        <a:rPr lang="en-US" sz="700" b="1" baseline="30000" dirty="0">
                          <a:effectLst/>
                          <a:latin typeface="+mn-lt"/>
                        </a:rPr>
                        <a:t>2</a:t>
                      </a:r>
                      <a:br>
                        <a:rPr lang="en-US" sz="700" b="1" dirty="0">
                          <a:effectLst/>
                          <a:latin typeface="+mn-lt"/>
                        </a:rPr>
                      </a:br>
                      <a:r>
                        <a:rPr lang="en-US" sz="700" b="1" dirty="0">
                          <a:effectLst/>
                          <a:latin typeface="+mn-lt"/>
                        </a:rPr>
                        <a:t>SvO</a:t>
                      </a:r>
                      <a:r>
                        <a:rPr lang="en-US" sz="700" b="1" baseline="-51000" dirty="0">
                          <a:effectLst/>
                          <a:latin typeface="+mn-lt"/>
                        </a:rPr>
                        <a:t>2</a:t>
                      </a:r>
                      <a:r>
                        <a:rPr lang="en-US" sz="700" b="1" dirty="0">
                          <a:effectLst/>
                          <a:latin typeface="+mn-lt"/>
                        </a:rPr>
                        <a:t> 60–65%</a:t>
                      </a:r>
                    </a:p>
                  </a:txBody>
                  <a:tcPr marL="41441" marR="41441" marT="20721" marB="20721">
                    <a:lnL w="28575" cap="flat" cmpd="sng" algn="ctr">
                      <a:solidFill>
                        <a:schemeClr val="tx1"/>
                      </a:solidFill>
                      <a:prstDash val="solid"/>
                      <a:round/>
                      <a:headEnd type="none" w="med" len="med"/>
                      <a:tailEnd type="none" w="med" len="med"/>
                    </a:lnL>
                    <a:lnR>
                      <a:noFill/>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C00"/>
                    </a:solidFill>
                  </a:tcPr>
                </a:tc>
                <a:tc>
                  <a:txBody>
                    <a:bodyPr/>
                    <a:lstStyle/>
                    <a:p>
                      <a:pPr algn="l" fontAlgn="t"/>
                      <a:r>
                        <a:rPr lang="en-US" sz="700" b="1" dirty="0">
                          <a:solidFill>
                            <a:schemeClr val="bg1">
                              <a:lumMod val="95000"/>
                            </a:schemeClr>
                          </a:solidFill>
                          <a:effectLst>
                            <a:outerShdw blurRad="50800" dist="12700" dir="5400000" algn="ctr" rotWithShape="0">
                              <a:schemeClr val="tx1"/>
                            </a:outerShdw>
                          </a:effectLst>
                          <a:latin typeface="+mn-lt"/>
                        </a:rPr>
                        <a:t>RAP &gt;14 mmHg</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CI &lt;2.0 L/min/m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SVI &lt;31 mL/m</a:t>
                      </a:r>
                      <a:r>
                        <a:rPr lang="en-US" sz="700" b="1" baseline="30000" dirty="0">
                          <a:solidFill>
                            <a:schemeClr val="bg1">
                              <a:lumMod val="95000"/>
                            </a:schemeClr>
                          </a:solidFill>
                          <a:effectLst>
                            <a:outerShdw blurRad="50800" dist="12700" dir="5400000" algn="ctr" rotWithShape="0">
                              <a:schemeClr val="tx1"/>
                            </a:outerShdw>
                          </a:effectLst>
                          <a:latin typeface="+mn-lt"/>
                        </a:rPr>
                        <a:t>2</a:t>
                      </a:r>
                      <a:br>
                        <a:rPr lang="en-US" sz="700" b="1" dirty="0">
                          <a:solidFill>
                            <a:schemeClr val="bg1">
                              <a:lumMod val="95000"/>
                            </a:schemeClr>
                          </a:solidFill>
                          <a:effectLst>
                            <a:outerShdw blurRad="50800" dist="12700" dir="5400000" algn="ctr" rotWithShape="0">
                              <a:schemeClr val="tx1"/>
                            </a:outerShdw>
                          </a:effectLst>
                          <a:latin typeface="+mn-lt"/>
                        </a:rPr>
                      </a:br>
                      <a:r>
                        <a:rPr lang="en-US" sz="700" b="1" dirty="0">
                          <a:solidFill>
                            <a:schemeClr val="bg1">
                              <a:lumMod val="95000"/>
                            </a:schemeClr>
                          </a:solidFill>
                          <a:effectLst>
                            <a:outerShdw blurRad="50800" dist="12700" dir="5400000" algn="ctr" rotWithShape="0">
                              <a:schemeClr val="tx1"/>
                            </a:outerShdw>
                          </a:effectLst>
                          <a:latin typeface="+mn-lt"/>
                        </a:rPr>
                        <a:t>SvO</a:t>
                      </a:r>
                      <a:r>
                        <a:rPr lang="en-US" sz="700" b="1" baseline="-51000" dirty="0">
                          <a:solidFill>
                            <a:schemeClr val="bg1">
                              <a:lumMod val="95000"/>
                            </a:schemeClr>
                          </a:solidFill>
                          <a:effectLst>
                            <a:outerShdw blurRad="50800" dist="12700" dir="5400000" algn="ctr" rotWithShape="0">
                              <a:schemeClr val="tx1"/>
                            </a:outerShdw>
                          </a:effectLst>
                          <a:latin typeface="+mn-lt"/>
                        </a:rPr>
                        <a:t>2</a:t>
                      </a:r>
                      <a:r>
                        <a:rPr lang="en-US" sz="700" b="1" dirty="0">
                          <a:solidFill>
                            <a:schemeClr val="bg1">
                              <a:lumMod val="95000"/>
                            </a:schemeClr>
                          </a:solidFill>
                          <a:effectLst>
                            <a:outerShdw blurRad="50800" dist="12700" dir="5400000" algn="ctr" rotWithShape="0">
                              <a:schemeClr val="tx1"/>
                            </a:outerShdw>
                          </a:effectLst>
                          <a:latin typeface="+mn-lt"/>
                        </a:rPr>
                        <a:t> &lt;60%</a:t>
                      </a:r>
                    </a:p>
                  </a:txBody>
                  <a:tcPr marL="41441" marR="41441" marT="20721" marB="20721">
                    <a:lnL>
                      <a:noFill/>
                    </a:lnL>
                    <a:lnR w="28575" cap="flat" cmpd="sng" algn="ctr">
                      <a:solidFill>
                        <a:schemeClr val="tx1"/>
                      </a:solidFill>
                      <a:prstDash val="solid"/>
                      <a:round/>
                      <a:headEnd type="none" w="med" len="med"/>
                      <a:tailEnd type="none" w="med" len="med"/>
                    </a:lnR>
                    <a:lnT w="9525" cap="flat" cmpd="sng" algn="ctr">
                      <a:solidFill>
                        <a:srgbClr val="CFD5E4"/>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798771335"/>
                  </a:ext>
                </a:extLst>
              </a:tr>
            </a:tbl>
          </a:graphicData>
        </a:graphic>
      </p:graphicFrame>
      <p:sp>
        <p:nvSpPr>
          <p:cNvPr id="19" name="TextBox 18">
            <a:extLst>
              <a:ext uri="{FF2B5EF4-FFF2-40B4-BE49-F238E27FC236}">
                <a16:creationId xmlns:a16="http://schemas.microsoft.com/office/drawing/2014/main" id="{749159BB-6EAB-6CCE-AEDB-67664CEBE76B}"/>
              </a:ext>
            </a:extLst>
          </p:cNvPr>
          <p:cNvSpPr txBox="1"/>
          <p:nvPr/>
        </p:nvSpPr>
        <p:spPr>
          <a:xfrm>
            <a:off x="594352" y="694975"/>
            <a:ext cx="11292848" cy="584775"/>
          </a:xfrm>
          <a:prstGeom prst="rect">
            <a:avLst/>
          </a:prstGeom>
          <a:noFill/>
        </p:spPr>
        <p:txBody>
          <a:bodyPr wrap="square">
            <a:spAutoFit/>
          </a:bodyPr>
          <a:lstStyle/>
          <a:p>
            <a:r>
              <a:rPr lang="en-US" sz="1600" dirty="0"/>
              <a:t>Initial PAH-specific therapy should be based on a multiparametric risk assessment using the </a:t>
            </a:r>
            <a:r>
              <a:rPr lang="en-US" sz="1600" i="1" u="sng" dirty="0"/>
              <a:t>three</a:t>
            </a:r>
            <a:r>
              <a:rPr lang="en-US" sz="1600" dirty="0"/>
              <a:t> strata risk classification</a:t>
            </a:r>
          </a:p>
          <a:p>
            <a:endParaRPr lang="en-US" sz="1600" dirty="0"/>
          </a:p>
        </p:txBody>
      </p:sp>
      <p:sp>
        <p:nvSpPr>
          <p:cNvPr id="21" name="TextBox 20">
            <a:extLst>
              <a:ext uri="{FF2B5EF4-FFF2-40B4-BE49-F238E27FC236}">
                <a16:creationId xmlns:a16="http://schemas.microsoft.com/office/drawing/2014/main" id="{AE906FD8-DB5E-5D06-B572-105F57D0E913}"/>
              </a:ext>
            </a:extLst>
          </p:cNvPr>
          <p:cNvSpPr txBox="1"/>
          <p:nvPr/>
        </p:nvSpPr>
        <p:spPr>
          <a:xfrm>
            <a:off x="6653633" y="4486491"/>
            <a:ext cx="5233567" cy="923330"/>
          </a:xfrm>
          <a:prstGeom prst="rect">
            <a:avLst/>
          </a:prstGeom>
          <a:noFill/>
        </p:spPr>
        <p:txBody>
          <a:bodyPr wrap="square">
            <a:spAutoFit/>
          </a:bodyPr>
          <a:lstStyle/>
          <a:p>
            <a:r>
              <a:rPr lang="en-US" u="sng" dirty="0"/>
              <a:t>All patients should receive upfront combination therapy</a:t>
            </a:r>
            <a:r>
              <a:rPr lang="en-US" dirty="0"/>
              <a:t>; in addition, high risk patients should receive upfront </a:t>
            </a:r>
            <a:r>
              <a:rPr lang="en-US" dirty="0" err="1"/>
              <a:t>i.v.</a:t>
            </a:r>
            <a:r>
              <a:rPr lang="en-US" dirty="0"/>
              <a:t>/</a:t>
            </a:r>
            <a:r>
              <a:rPr lang="en-US" dirty="0" err="1"/>
              <a:t>s.c.</a:t>
            </a:r>
            <a:r>
              <a:rPr lang="en-US" dirty="0"/>
              <a:t> prostacyclin</a:t>
            </a:r>
          </a:p>
        </p:txBody>
      </p:sp>
    </p:spTree>
    <p:extLst>
      <p:ext uri="{BB962C8B-B14F-4D97-AF65-F5344CB8AC3E}">
        <p14:creationId xmlns:p14="http://schemas.microsoft.com/office/powerpoint/2010/main" val="286586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9">
            <a:extLst>
              <a:ext uri="{FF2B5EF4-FFF2-40B4-BE49-F238E27FC236}">
                <a16:creationId xmlns:a16="http://schemas.microsoft.com/office/drawing/2014/main" id="{D9C8AFED-517E-9D12-C475-329D4417CA49}"/>
              </a:ext>
            </a:extLst>
          </p:cNvPr>
          <p:cNvSpPr>
            <a:spLocks noGrp="1"/>
          </p:cNvSpPr>
          <p:nvPr>
            <p:ph type="ftr" sz="quarter" idx="3"/>
          </p:nvPr>
        </p:nvSpPr>
        <p:spPr>
          <a:xfrm>
            <a:off x="609600" y="6356350"/>
            <a:ext cx="10744199" cy="442131"/>
          </a:xfrm>
        </p:spPr>
        <p:txBody>
          <a:bodyPr/>
          <a:lstStyle/>
          <a:p>
            <a:pPr>
              <a:spcAft>
                <a:spcPts val="400"/>
              </a:spcAft>
            </a:pPr>
            <a:r>
              <a:rPr lang="en-US" dirty="0"/>
              <a:t>FT, follow-up treatment; PRA, prostacyclin receptor agonist</a:t>
            </a:r>
          </a:p>
          <a:p>
            <a:pPr>
              <a:spcAft>
                <a:spcPts val="400"/>
              </a:spcAft>
            </a:pPr>
            <a:r>
              <a:rPr lang="en-US" dirty="0"/>
              <a:t>Humbert M, et al. </a:t>
            </a:r>
            <a:r>
              <a:rPr lang="en-US" i="1" dirty="0" err="1"/>
              <a:t>Eur</a:t>
            </a:r>
            <a:r>
              <a:rPr lang="en-US" i="1" dirty="0"/>
              <a:t> Heart J. </a:t>
            </a:r>
            <a:r>
              <a:rPr lang="en-US" dirty="0"/>
              <a:t>2022;43:3618-731. </a:t>
            </a:r>
          </a:p>
        </p:txBody>
      </p:sp>
      <p:sp>
        <p:nvSpPr>
          <p:cNvPr id="4" name="Title 1">
            <a:extLst>
              <a:ext uri="{FF2B5EF4-FFF2-40B4-BE49-F238E27FC236}">
                <a16:creationId xmlns:a16="http://schemas.microsoft.com/office/drawing/2014/main" id="{C3FE3E83-461D-4AF7-8CB3-FBA5553DBE14}"/>
              </a:ext>
            </a:extLst>
          </p:cNvPr>
          <p:cNvSpPr>
            <a:spLocks noGrp="1"/>
          </p:cNvSpPr>
          <p:nvPr>
            <p:ph type="title"/>
          </p:nvPr>
        </p:nvSpPr>
        <p:spPr>
          <a:xfrm>
            <a:off x="609600" y="199505"/>
            <a:ext cx="10744200" cy="1185577"/>
          </a:xfrm>
        </p:spPr>
        <p:txBody>
          <a:bodyPr/>
          <a:lstStyle/>
          <a:p>
            <a:r>
              <a:rPr lang="en-US" dirty="0"/>
              <a:t>Follow-up Risk Assessment for PAH </a:t>
            </a:r>
            <a:br>
              <a:rPr lang="en-US" dirty="0"/>
            </a:br>
            <a:r>
              <a:rPr lang="en-US" sz="2800" b="0" i="1" dirty="0"/>
              <a:t>Four Strata Model</a:t>
            </a:r>
            <a:endParaRPr lang="en-US" b="0" i="1" dirty="0"/>
          </a:p>
        </p:txBody>
      </p:sp>
      <p:sp>
        <p:nvSpPr>
          <p:cNvPr id="3" name="Content Placeholder 2">
            <a:extLst>
              <a:ext uri="{FF2B5EF4-FFF2-40B4-BE49-F238E27FC236}">
                <a16:creationId xmlns:a16="http://schemas.microsoft.com/office/drawing/2014/main" id="{7B3AB7DC-820B-4817-9196-C01A3867884A}"/>
              </a:ext>
            </a:extLst>
          </p:cNvPr>
          <p:cNvSpPr>
            <a:spLocks noGrp="1"/>
          </p:cNvSpPr>
          <p:nvPr>
            <p:ph idx="1"/>
          </p:nvPr>
        </p:nvSpPr>
        <p:spPr>
          <a:xfrm>
            <a:off x="609600" y="1477963"/>
            <a:ext cx="11003280" cy="4722812"/>
          </a:xfrm>
        </p:spPr>
        <p:txBody>
          <a:bodyPr/>
          <a:lstStyle/>
          <a:p>
            <a:r>
              <a:rPr lang="en-US" dirty="0"/>
              <a:t>FT should be based on a multiparametric risk assessment using the </a:t>
            </a:r>
            <a:r>
              <a:rPr lang="en-US" i="1" u="sng" dirty="0"/>
              <a:t>four</a:t>
            </a:r>
            <a:r>
              <a:rPr lang="en-US" dirty="0"/>
              <a:t> strata risk classification</a:t>
            </a:r>
          </a:p>
        </p:txBody>
      </p:sp>
      <p:pic>
        <p:nvPicPr>
          <p:cNvPr id="7" name="Picture 6">
            <a:extLst>
              <a:ext uri="{FF2B5EF4-FFF2-40B4-BE49-F238E27FC236}">
                <a16:creationId xmlns:a16="http://schemas.microsoft.com/office/drawing/2014/main" id="{13269088-12E9-4EED-9E6A-CA17139FF97D}"/>
              </a:ext>
            </a:extLst>
          </p:cNvPr>
          <p:cNvPicPr>
            <a:picLocks noChangeAspect="1"/>
          </p:cNvPicPr>
          <p:nvPr/>
        </p:nvPicPr>
        <p:blipFill>
          <a:blip r:embed="rId3"/>
          <a:stretch>
            <a:fillRect/>
          </a:stretch>
        </p:blipFill>
        <p:spPr>
          <a:xfrm>
            <a:off x="2539919" y="4442851"/>
            <a:ext cx="7233163" cy="1757532"/>
          </a:xfrm>
          <a:prstGeom prst="rect">
            <a:avLst/>
          </a:prstGeom>
        </p:spPr>
      </p:pic>
      <p:graphicFrame>
        <p:nvGraphicFramePr>
          <p:cNvPr id="12" name="Table 5">
            <a:extLst>
              <a:ext uri="{FF2B5EF4-FFF2-40B4-BE49-F238E27FC236}">
                <a16:creationId xmlns:a16="http://schemas.microsoft.com/office/drawing/2014/main" id="{E613F8DE-3406-209C-6A34-4E131F725F48}"/>
              </a:ext>
            </a:extLst>
          </p:cNvPr>
          <p:cNvGraphicFramePr>
            <a:graphicFrameLocks/>
          </p:cNvGraphicFramePr>
          <p:nvPr>
            <p:extLst>
              <p:ext uri="{D42A27DB-BD31-4B8C-83A1-F6EECF244321}">
                <p14:modId xmlns:p14="http://schemas.microsoft.com/office/powerpoint/2010/main" val="2044305740"/>
              </p:ext>
            </p:extLst>
          </p:nvPr>
        </p:nvGraphicFramePr>
        <p:xfrm>
          <a:off x="2539919" y="2369311"/>
          <a:ext cx="7112162" cy="1916209"/>
        </p:xfrm>
        <a:graphic>
          <a:graphicData uri="http://schemas.openxmlformats.org/drawingml/2006/table">
            <a:tbl>
              <a:tblPr firstRow="1" bandRow="1">
                <a:tableStyleId>{5C22544A-7EE6-4342-B048-85BDC9FD1C3A}</a:tableStyleId>
              </a:tblPr>
              <a:tblGrid>
                <a:gridCol w="2034190">
                  <a:extLst>
                    <a:ext uri="{9D8B030D-6E8A-4147-A177-3AD203B41FA5}">
                      <a16:colId xmlns:a16="http://schemas.microsoft.com/office/drawing/2014/main" val="2087919744"/>
                    </a:ext>
                  </a:extLst>
                </a:gridCol>
                <a:gridCol w="914135">
                  <a:extLst>
                    <a:ext uri="{9D8B030D-6E8A-4147-A177-3AD203B41FA5}">
                      <a16:colId xmlns:a16="http://schemas.microsoft.com/office/drawing/2014/main" val="966464270"/>
                    </a:ext>
                  </a:extLst>
                </a:gridCol>
                <a:gridCol w="1642614">
                  <a:extLst>
                    <a:ext uri="{9D8B030D-6E8A-4147-A177-3AD203B41FA5}">
                      <a16:colId xmlns:a16="http://schemas.microsoft.com/office/drawing/2014/main" val="1191325827"/>
                    </a:ext>
                  </a:extLst>
                </a:gridCol>
                <a:gridCol w="1629882">
                  <a:extLst>
                    <a:ext uri="{9D8B030D-6E8A-4147-A177-3AD203B41FA5}">
                      <a16:colId xmlns:a16="http://schemas.microsoft.com/office/drawing/2014/main" val="732379784"/>
                    </a:ext>
                  </a:extLst>
                </a:gridCol>
                <a:gridCol w="891341">
                  <a:extLst>
                    <a:ext uri="{9D8B030D-6E8A-4147-A177-3AD203B41FA5}">
                      <a16:colId xmlns:a16="http://schemas.microsoft.com/office/drawing/2014/main" val="2007279503"/>
                    </a:ext>
                  </a:extLst>
                </a:gridCol>
              </a:tblGrid>
              <a:tr h="343935">
                <a:tc>
                  <a:txBody>
                    <a:bodyPr/>
                    <a:lstStyle/>
                    <a:p>
                      <a:pPr algn="ctr"/>
                      <a:r>
                        <a:rPr lang="en-US" sz="1000" dirty="0"/>
                        <a:t>Determinants of Prognosis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Low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Intermediate-Low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Intermediate-High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tc>
                  <a:txBody>
                    <a:bodyPr/>
                    <a:lstStyle/>
                    <a:p>
                      <a:pPr algn="ctr"/>
                      <a:r>
                        <a:rPr lang="en-US" sz="1000" dirty="0"/>
                        <a:t>High Risk</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555107340"/>
                  </a:ext>
                </a:extLst>
              </a:tr>
              <a:tr h="343935">
                <a:tc>
                  <a:txBody>
                    <a:bodyPr/>
                    <a:lstStyle/>
                    <a:p>
                      <a:r>
                        <a:rPr lang="en-US" sz="1000" b="1" dirty="0"/>
                        <a:t>Points Assigned</a:t>
                      </a:r>
                    </a:p>
                  </a:txBody>
                  <a:tcPr anchor="ctr">
                    <a:lnR w="12700" cmpd="sng">
                      <a:noFill/>
                    </a:lnR>
                    <a:lnT w="38100" cmpd="sng">
                      <a:noFill/>
                    </a:lnT>
                    <a:lnB w="38100" cap="flat" cmpd="sng" algn="ctr">
                      <a:solidFill>
                        <a:srgbClr val="C00000"/>
                      </a:solidFill>
                      <a:prstDash val="solid"/>
                      <a:round/>
                      <a:headEnd type="none" w="med" len="med"/>
                      <a:tailEnd type="none" w="med" len="med"/>
                    </a:lnB>
                    <a:noFill/>
                  </a:tcPr>
                </a:tc>
                <a:tc>
                  <a:txBody>
                    <a:bodyPr/>
                    <a:lstStyle/>
                    <a:p>
                      <a:pPr algn="ctr"/>
                      <a:r>
                        <a:rPr lang="en-US" sz="1000" b="1" dirty="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387633535"/>
                  </a:ext>
                </a:extLst>
              </a:tr>
              <a:tr h="343935">
                <a:tc>
                  <a:txBody>
                    <a:bodyPr/>
                    <a:lstStyle/>
                    <a:p>
                      <a:r>
                        <a:rPr lang="en-US" sz="1000" b="1" dirty="0"/>
                        <a:t>WHO</a:t>
                      </a:r>
                      <a:r>
                        <a:rPr lang="en-US" sz="1000" b="0" dirty="0">
                          <a:ln>
                            <a:noFill/>
                          </a:ln>
                          <a:solidFill>
                            <a:schemeClr val="tx1"/>
                          </a:solidFill>
                        </a:rPr>
                        <a:t>-</a:t>
                      </a:r>
                      <a:r>
                        <a:rPr lang="en-US" sz="1000" b="1" dirty="0">
                          <a:ln>
                            <a:noFill/>
                          </a:ln>
                          <a:solidFill>
                            <a:schemeClr val="tx1"/>
                          </a:solidFill>
                        </a:rPr>
                        <a:t>FC</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000" b="1" dirty="0"/>
                        <a:t>I or II</a:t>
                      </a:r>
                    </a:p>
                  </a:txBody>
                  <a:tcPr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III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IV</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64160833"/>
                  </a:ext>
                </a:extLst>
              </a:tr>
              <a:tr h="343935">
                <a:tc>
                  <a:txBody>
                    <a:bodyPr/>
                    <a:lstStyle/>
                    <a:p>
                      <a:r>
                        <a:rPr lang="en-US" sz="1000" b="1" dirty="0"/>
                        <a:t>6MWD (m)</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12700" cmpd="sng">
                      <a:noFill/>
                    </a:lnT>
                    <a:lnB w="38100" cap="flat" cmpd="sng" algn="ctr">
                      <a:noFill/>
                      <a:prstDash val="solid"/>
                      <a:round/>
                      <a:headEnd type="none" w="med" len="med"/>
                      <a:tailEnd type="none" w="med" len="med"/>
                    </a:lnB>
                    <a:noFill/>
                  </a:tcPr>
                </a:tc>
                <a:tc>
                  <a:txBody>
                    <a:bodyPr/>
                    <a:lstStyle/>
                    <a:p>
                      <a:pPr algn="ctr"/>
                      <a:r>
                        <a:rPr lang="en-US" sz="1000" b="1" dirty="0"/>
                        <a:t>&gt; 440</a:t>
                      </a:r>
                    </a:p>
                  </a:txBody>
                  <a:tcPr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320 - 449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165 - 319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algn="ctr"/>
                      <a:r>
                        <a:rPr lang="en-US" sz="1000" b="1" dirty="0">
                          <a:solidFill>
                            <a:schemeClr val="bg1"/>
                          </a:solidFill>
                          <a:effectLst>
                            <a:outerShdw blurRad="50800" dist="12700" dir="5400000" algn="ctr" rotWithShape="0">
                              <a:schemeClr val="tx1"/>
                            </a:outerShdw>
                          </a:effectLst>
                        </a:rPr>
                        <a:t>&lt;165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4000590775"/>
                  </a:ext>
                </a:extLst>
              </a:tr>
              <a:tr h="540469">
                <a:tc>
                  <a:txBody>
                    <a:bodyPr/>
                    <a:lstStyle/>
                    <a:p>
                      <a:r>
                        <a:rPr lang="en-US" sz="1000" b="1" dirty="0"/>
                        <a:t>BNP or </a:t>
                      </a:r>
                    </a:p>
                    <a:p>
                      <a:r>
                        <a:rPr lang="en-US" sz="1000" b="1" dirty="0"/>
                        <a:t>NT-</a:t>
                      </a:r>
                      <a:r>
                        <a:rPr lang="en-US" sz="1000" b="1" dirty="0" err="1"/>
                        <a:t>proBNP</a:t>
                      </a:r>
                      <a:r>
                        <a:rPr lang="en-US" sz="1000" b="1" dirty="0"/>
                        <a:t> (ng/L)</a:t>
                      </a:r>
                    </a:p>
                  </a:txBody>
                  <a:tcPr anchor="ctr">
                    <a:lnL w="38100" cap="flat" cmpd="sng" algn="ctr">
                      <a:solidFill>
                        <a:srgbClr val="C00000"/>
                      </a:solidFill>
                      <a:prstDash val="solid"/>
                      <a:round/>
                      <a:headEnd type="none" w="med" len="med"/>
                      <a:tailEnd type="none" w="med" len="med"/>
                    </a:lnL>
                    <a:lnR w="38100" cap="flat" cmpd="sng" algn="ctr">
                      <a:solidFill>
                        <a:srgbClr val="C00000"/>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C00000"/>
                      </a:solidFill>
                      <a:prstDash val="solid"/>
                      <a:round/>
                      <a:headEnd type="none" w="med" len="med"/>
                      <a:tailEnd type="none" w="med" len="med"/>
                    </a:lnB>
                    <a:noFill/>
                  </a:tcPr>
                </a:tc>
                <a:tc>
                  <a:txBody>
                    <a:bodyPr/>
                    <a:lstStyle/>
                    <a:p>
                      <a:pPr algn="ctr"/>
                      <a:r>
                        <a:rPr lang="en-US" sz="1000" b="1" dirty="0"/>
                        <a:t>&lt; 50</a:t>
                      </a:r>
                    </a:p>
                    <a:p>
                      <a:pPr algn="ctr"/>
                      <a:r>
                        <a:rPr lang="en-US" sz="1000" b="1" dirty="0"/>
                        <a:t>&lt; 300</a:t>
                      </a:r>
                    </a:p>
                  </a:txBody>
                  <a:tcPr anchor="ct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2D050"/>
                    </a:solidFill>
                  </a:tcPr>
                </a:tc>
                <a:tc>
                  <a:txBody>
                    <a:bodyPr/>
                    <a:lstStyle/>
                    <a:p>
                      <a:pPr algn="ctr"/>
                      <a:r>
                        <a:rPr lang="en-US" sz="1000" b="1" dirty="0"/>
                        <a:t>50 - 199</a:t>
                      </a:r>
                    </a:p>
                    <a:p>
                      <a:pPr algn="ctr"/>
                      <a:r>
                        <a:rPr lang="en-US" sz="1000" b="1" dirty="0"/>
                        <a:t>300 - 649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FD78"/>
                    </a:solidFill>
                  </a:tcPr>
                </a:tc>
                <a:tc>
                  <a:txBody>
                    <a:bodyPr/>
                    <a:lstStyle/>
                    <a:p>
                      <a:pPr algn="ctr"/>
                      <a:r>
                        <a:rPr lang="en-US" sz="1000" b="1" dirty="0"/>
                        <a:t>200 - 800</a:t>
                      </a:r>
                    </a:p>
                    <a:p>
                      <a:pPr algn="ctr"/>
                      <a:r>
                        <a:rPr lang="en-US" sz="1000" b="1" dirty="0"/>
                        <a:t>650 - 1100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60000"/>
                        <a:lumOff val="40000"/>
                      </a:schemeClr>
                    </a:solidFill>
                  </a:tcPr>
                </a:tc>
                <a:tc>
                  <a:txBody>
                    <a:bodyPr/>
                    <a:lstStyle/>
                    <a:p>
                      <a:pPr marL="0" indent="0" algn="ctr">
                        <a:buFontTx/>
                        <a:buNone/>
                      </a:pPr>
                      <a:r>
                        <a:rPr lang="en-US" sz="1000" b="1" dirty="0">
                          <a:solidFill>
                            <a:schemeClr val="bg1"/>
                          </a:solidFill>
                          <a:effectLst>
                            <a:outerShdw blurRad="50800" dist="12700" dir="5400000" algn="ctr" rotWithShape="0">
                              <a:schemeClr val="tx1"/>
                            </a:outerShdw>
                          </a:effectLst>
                        </a:rPr>
                        <a:t>&gt; 800</a:t>
                      </a:r>
                    </a:p>
                    <a:p>
                      <a:pPr marL="0" indent="0" algn="ctr">
                        <a:buFontTx/>
                        <a:buNone/>
                      </a:pPr>
                      <a:r>
                        <a:rPr lang="en-US" sz="1000" b="1" dirty="0">
                          <a:solidFill>
                            <a:schemeClr val="bg1"/>
                          </a:solidFill>
                          <a:effectLst>
                            <a:outerShdw blurRad="50800" dist="12700" dir="5400000" algn="ctr" rotWithShape="0">
                              <a:schemeClr val="tx1"/>
                            </a:outerShdw>
                          </a:effectLst>
                        </a:rPr>
                        <a:t>&gt; 1100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431294740"/>
                  </a:ext>
                </a:extLst>
              </a:tr>
            </a:tbl>
          </a:graphicData>
        </a:graphic>
      </p:graphicFrame>
      <p:sp>
        <p:nvSpPr>
          <p:cNvPr id="5" name="Right Arrow 4">
            <a:extLst>
              <a:ext uri="{FF2B5EF4-FFF2-40B4-BE49-F238E27FC236}">
                <a16:creationId xmlns:a16="http://schemas.microsoft.com/office/drawing/2014/main" id="{14DBA622-77AD-9C0C-B543-6DFF78CB8EE8}"/>
              </a:ext>
            </a:extLst>
          </p:cNvPr>
          <p:cNvSpPr/>
          <p:nvPr/>
        </p:nvSpPr>
        <p:spPr>
          <a:xfrm rot="1267518">
            <a:off x="831783" y="2760414"/>
            <a:ext cx="1683665" cy="27276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187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Lungs (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ngs (PCC20)" id="{F1AA3C1C-28C3-5E42-8727-DE40D222A1D1}" vid="{0C330F8A-EF4F-2143-86D1-0EF471940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Lungs (PCC20)</Template>
  <TotalTime>632</TotalTime>
  <Words>1069</Words>
  <Application>Microsoft Macintosh PowerPoint</Application>
  <PresentationFormat>Widescreen</PresentationFormat>
  <Paragraphs>123</Paragraphs>
  <Slides>6</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Trebuchet MS</vt:lpstr>
      <vt:lpstr>Lungs (PCC20)</vt:lpstr>
      <vt:lpstr>Office Theme</vt:lpstr>
      <vt:lpstr>Risk Assessment in PAH</vt:lpstr>
      <vt:lpstr>PowerPoint Presentation</vt:lpstr>
      <vt:lpstr>Disclaimer</vt:lpstr>
      <vt:lpstr>Initial Treatment (IT) for PAH Without Cardiopulmonary Comorbidities</vt:lpstr>
      <vt:lpstr>Follow-up Risk Assessment for PAH  Four Strata Model</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38</cp:revision>
  <dcterms:created xsi:type="dcterms:W3CDTF">2019-05-10T15:43:12Z</dcterms:created>
  <dcterms:modified xsi:type="dcterms:W3CDTF">2023-07-25T16:42:03Z</dcterms:modified>
  <cp:category/>
</cp:coreProperties>
</file>