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16"/>
  </p:notesMasterIdLst>
  <p:handoutMasterIdLst>
    <p:handoutMasterId r:id="rId17"/>
  </p:handoutMasterIdLst>
  <p:sldIdLst>
    <p:sldId id="257" r:id="rId3"/>
    <p:sldId id="275" r:id="rId4"/>
    <p:sldId id="256" r:id="rId5"/>
    <p:sldId id="269" r:id="rId6"/>
    <p:sldId id="270" r:id="rId7"/>
    <p:sldId id="264" r:id="rId8"/>
    <p:sldId id="271" r:id="rId9"/>
    <p:sldId id="265" r:id="rId10"/>
    <p:sldId id="272" r:id="rId11"/>
    <p:sldId id="266" r:id="rId12"/>
    <p:sldId id="274" r:id="rId13"/>
    <p:sldId id="273"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B12EAF-BC4E-6B6B-0102-503011D8EEE7}" name="Emily Jebing" initials="EJ" userId="Emily Jebing"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5FF"/>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6" autoAdjust="0"/>
    <p:restoredTop sz="94694"/>
  </p:normalViewPr>
  <p:slideViewPr>
    <p:cSldViewPr snapToGrid="0">
      <p:cViewPr varScale="1">
        <p:scale>
          <a:sx n="117" d="100"/>
          <a:sy n="117" d="100"/>
        </p:scale>
        <p:origin x="1312"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7/25/23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E7D46-EEF3-1148-A5C9-CB940B5C9028}"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B614D-E277-E449-8CD6-4E3299EAF478}" type="slidenum">
              <a:rPr lang="en-US" smtClean="0"/>
              <a:t>‹#›</a:t>
            </a:fld>
            <a:endParaRPr lang="en-US"/>
          </a:p>
        </p:txBody>
      </p:sp>
    </p:spTree>
    <p:extLst>
      <p:ext uri="{BB962C8B-B14F-4D97-AF65-F5344CB8AC3E}">
        <p14:creationId xmlns:p14="http://schemas.microsoft.com/office/powerpoint/2010/main" val="267860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6BABC360-5B1F-1629-F122-6BC934ABC4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AE1ECBD5-D094-7033-B118-D32570F9EE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2627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27857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974162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3132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66091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7664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92164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96718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95447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6615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2998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63287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6614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77557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04799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41048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8068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587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60682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890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1876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89479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03486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26856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3751CE3-6FA2-D761-323C-A196DB0CF51F}"/>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6170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8602767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0.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a:normAutofit/>
          </a:bodyPr>
          <a:lstStyle/>
          <a:p>
            <a:r>
              <a:rPr lang="en-US" sz="4000" dirty="0"/>
              <a:t>Case: Using the 2022 ESC/ERS Treatment Algorithm in Older Male Patient with Cardiopulmonary Comorbidities </a:t>
            </a:r>
          </a:p>
        </p:txBody>
      </p:sp>
      <p:sp>
        <p:nvSpPr>
          <p:cNvPr id="3" name="Subtitle 2"/>
          <p:cNvSpPr>
            <a:spLocks noGrp="1"/>
          </p:cNvSpPr>
          <p:nvPr>
            <p:ph type="body" idx="1"/>
          </p:nvPr>
        </p:nvSpPr>
        <p:spPr>
          <a:xfrm>
            <a:off x="609601" y="4589463"/>
            <a:ext cx="10515600" cy="1500187"/>
          </a:xfrm>
        </p:spPr>
        <p:txBody>
          <a:bodyPr>
            <a:normAutofit fontScale="62500" lnSpcReduction="20000"/>
          </a:bodyPr>
          <a:lstStyle/>
          <a:p>
            <a:pPr>
              <a:lnSpc>
                <a:spcPct val="120000"/>
              </a:lnSpc>
              <a:spcBef>
                <a:spcPts val="0"/>
              </a:spcBef>
            </a:pPr>
            <a:r>
              <a:rPr lang="en-US" dirty="0"/>
              <a:t>Richard Channick, MD</a:t>
            </a:r>
          </a:p>
          <a:p>
            <a:pPr>
              <a:lnSpc>
                <a:spcPct val="120000"/>
              </a:lnSpc>
              <a:spcBef>
                <a:spcPts val="0"/>
              </a:spcBef>
            </a:pPr>
            <a:r>
              <a:rPr lang="en-US" dirty="0"/>
              <a:t>Saul Brandman Endowed Chair in Pulmonary Arterial Hypertension</a:t>
            </a:r>
          </a:p>
          <a:p>
            <a:pPr>
              <a:lnSpc>
                <a:spcPct val="120000"/>
              </a:lnSpc>
              <a:spcBef>
                <a:spcPts val="0"/>
              </a:spcBef>
            </a:pPr>
            <a:r>
              <a:rPr lang="en-US" dirty="0"/>
              <a:t>Co-Director, Pulmonary Vascular Disease Program</a:t>
            </a:r>
          </a:p>
          <a:p>
            <a:pPr>
              <a:lnSpc>
                <a:spcPct val="120000"/>
              </a:lnSpc>
              <a:spcBef>
                <a:spcPts val="0"/>
              </a:spcBef>
            </a:pPr>
            <a:r>
              <a:rPr lang="en-US" dirty="0"/>
              <a:t>Director, Acute and Chronic Thromboembolic Disease Program</a:t>
            </a:r>
          </a:p>
          <a:p>
            <a:pPr>
              <a:lnSpc>
                <a:spcPct val="120000"/>
              </a:lnSpc>
              <a:spcBef>
                <a:spcPts val="0"/>
              </a:spcBef>
            </a:pPr>
            <a:r>
              <a:rPr lang="en-US" dirty="0"/>
              <a:t>Professor of Medicine</a:t>
            </a:r>
          </a:p>
          <a:p>
            <a:pPr>
              <a:lnSpc>
                <a:spcPct val="120000"/>
              </a:lnSpc>
              <a:spcBef>
                <a:spcPts val="0"/>
              </a:spcBef>
            </a:pPr>
            <a:r>
              <a:rPr lang="en-US" dirty="0"/>
              <a:t>Pulmonary and Critical Care Division</a:t>
            </a:r>
          </a:p>
          <a:p>
            <a:pPr>
              <a:lnSpc>
                <a:spcPct val="120000"/>
              </a:lnSpc>
              <a:spcBef>
                <a:spcPts val="0"/>
              </a:spcBef>
            </a:pPr>
            <a:r>
              <a:rPr lang="en-US" dirty="0"/>
              <a:t>David Geffen School of Medicine at UCLA</a:t>
            </a:r>
          </a:p>
          <a:p>
            <a:pPr>
              <a:lnSpc>
                <a:spcPct val="120000"/>
              </a:lnSpc>
              <a:spcBef>
                <a:spcPts val="0"/>
              </a:spcBef>
            </a:pPr>
            <a:r>
              <a:rPr lang="en-US" dirty="0"/>
              <a:t>Los Angeles, CA</a:t>
            </a:r>
          </a:p>
        </p:txBody>
      </p:sp>
    </p:spTree>
    <p:extLst>
      <p:ext uri="{BB962C8B-B14F-4D97-AF65-F5344CB8AC3E}">
        <p14:creationId xmlns:p14="http://schemas.microsoft.com/office/powerpoint/2010/main" val="151774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F075B9D9-5701-33DA-AAC4-39D8C6B0C94F}"/>
              </a:ext>
            </a:extLst>
          </p:cNvPr>
          <p:cNvSpPr>
            <a:spLocks noGrp="1"/>
          </p:cNvSpPr>
          <p:nvPr>
            <p:ph type="ftr" sz="quarter" idx="3"/>
          </p:nvPr>
        </p:nvSpPr>
        <p:spPr>
          <a:xfrm>
            <a:off x="609600" y="6356350"/>
            <a:ext cx="10744199" cy="442131"/>
          </a:xfrm>
        </p:spPr>
        <p:txBody>
          <a:bodyPr/>
          <a:lstStyle/>
          <a:p>
            <a:r>
              <a:rPr lang="en-US"/>
              <a:t>ERA, endothelin receptor antagonist; PDE5i, phosphodiesterase type 5 inhibitor; PGI-2, prostaglandin I2; sGCs, soluble guanylate cyclase stimulator.</a:t>
            </a:r>
          </a:p>
        </p:txBody>
      </p:sp>
      <p:sp>
        <p:nvSpPr>
          <p:cNvPr id="2" name="Title 1"/>
          <p:cNvSpPr>
            <a:spLocks noGrp="1"/>
          </p:cNvSpPr>
          <p:nvPr>
            <p:ph type="title"/>
          </p:nvPr>
        </p:nvSpPr>
        <p:spPr>
          <a:xfrm>
            <a:off x="609600" y="199505"/>
            <a:ext cx="10744200" cy="1185577"/>
          </a:xfrm>
        </p:spPr>
        <p:txBody>
          <a:bodyPr>
            <a:normAutofit/>
          </a:bodyPr>
          <a:lstStyle/>
          <a:p>
            <a:r>
              <a:rPr lang="en-US" sz="3600" i="1" dirty="0"/>
              <a:t>What is your initial treatment for this patient?</a:t>
            </a:r>
          </a:p>
        </p:txBody>
      </p:sp>
      <p:sp>
        <p:nvSpPr>
          <p:cNvPr id="3" name="Content Placeholder 2"/>
          <p:cNvSpPr>
            <a:spLocks noGrp="1"/>
          </p:cNvSpPr>
          <p:nvPr>
            <p:ph idx="1"/>
          </p:nvPr>
        </p:nvSpPr>
        <p:spPr>
          <a:xfrm>
            <a:off x="609600" y="1477906"/>
            <a:ext cx="10744200" cy="4722477"/>
          </a:xfrm>
        </p:spPr>
        <p:txBody>
          <a:bodyPr>
            <a:normAutofit/>
          </a:bodyPr>
          <a:lstStyle/>
          <a:p>
            <a:pPr marL="514350" indent="-514350">
              <a:lnSpc>
                <a:spcPct val="200000"/>
              </a:lnSpc>
              <a:buFont typeface="+mj-lt"/>
              <a:buAutoNum type="alphaUcPeriod"/>
            </a:pPr>
            <a:r>
              <a:rPr lang="en-US" sz="3200" dirty="0"/>
              <a:t>ERA monotherapy</a:t>
            </a:r>
          </a:p>
          <a:p>
            <a:pPr marL="514350" indent="-514350">
              <a:lnSpc>
                <a:spcPct val="200000"/>
              </a:lnSpc>
              <a:buFont typeface="+mj-lt"/>
              <a:buAutoNum type="alphaUcPeriod"/>
            </a:pPr>
            <a:r>
              <a:rPr lang="en-US" sz="3200" dirty="0" err="1"/>
              <a:t>sGCs</a:t>
            </a:r>
            <a:r>
              <a:rPr lang="en-US" sz="3200" dirty="0"/>
              <a:t> or PDE5i monotherapy</a:t>
            </a:r>
          </a:p>
          <a:p>
            <a:pPr marL="514350" indent="-514350">
              <a:lnSpc>
                <a:spcPct val="200000"/>
              </a:lnSpc>
              <a:buFont typeface="+mj-lt"/>
              <a:buAutoNum type="alphaUcPeriod"/>
            </a:pPr>
            <a:r>
              <a:rPr lang="en-US" sz="3200" dirty="0"/>
              <a:t>PGI-2 monotherapy</a:t>
            </a:r>
          </a:p>
          <a:p>
            <a:pPr marL="514350" indent="-514350">
              <a:lnSpc>
                <a:spcPct val="200000"/>
              </a:lnSpc>
              <a:buFont typeface="+mj-lt"/>
              <a:buAutoNum type="alphaUcPeriod"/>
            </a:pPr>
            <a:r>
              <a:rPr lang="en-US" sz="3200" dirty="0"/>
              <a:t>Combination therapy</a:t>
            </a:r>
          </a:p>
        </p:txBody>
      </p:sp>
    </p:spTree>
    <p:extLst>
      <p:ext uri="{BB962C8B-B14F-4D97-AF65-F5344CB8AC3E}">
        <p14:creationId xmlns:p14="http://schemas.microsoft.com/office/powerpoint/2010/main" val="285424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a:t>The 2022 ESC/ERS Treatment Algorithm Is Risk-based</a:t>
            </a:r>
          </a:p>
        </p:txBody>
      </p:sp>
      <p:sp>
        <p:nvSpPr>
          <p:cNvPr id="4" name="Footer Placeholder 3">
            <a:extLst>
              <a:ext uri="{FF2B5EF4-FFF2-40B4-BE49-F238E27FC236}">
                <a16:creationId xmlns:a16="http://schemas.microsoft.com/office/drawing/2014/main" id="{C7C05F3C-C096-BC8C-5958-41C9E4D437E9}"/>
              </a:ext>
            </a:extLst>
          </p:cNvPr>
          <p:cNvSpPr>
            <a:spLocks noGrp="1"/>
          </p:cNvSpPr>
          <p:nvPr>
            <p:ph type="ftr" sz="quarter" idx="3"/>
          </p:nvPr>
        </p:nvSpPr>
        <p:spPr>
          <a:xfrm>
            <a:off x="609600" y="6356350"/>
            <a:ext cx="4330995" cy="442131"/>
          </a:xfrm>
        </p:spPr>
        <p:txBody>
          <a:bodyPr/>
          <a:lstStyle/>
          <a:p>
            <a:r>
              <a:rPr lang="en-US" dirty="0" err="1"/>
              <a:t>i.v.</a:t>
            </a:r>
            <a:r>
              <a:rPr lang="en-US" dirty="0"/>
              <a:t>, intravenous; PCA, prostacyclin analog; PH, pulmonary hypertension; PRA, prostacyclin receptor agonist; </a:t>
            </a:r>
            <a:r>
              <a:rPr lang="en-US" dirty="0" err="1"/>
              <a:t>s.c.</a:t>
            </a:r>
            <a:r>
              <a:rPr lang="en-US" dirty="0"/>
              <a:t>, subcutaneous.</a:t>
            </a:r>
          </a:p>
          <a:p>
            <a:r>
              <a:rPr lang="en-US" dirty="0"/>
              <a:t>
Humbert M, et al. </a:t>
            </a:r>
            <a:r>
              <a:rPr lang="en-US" i="1" dirty="0" err="1"/>
              <a:t>Eur</a:t>
            </a:r>
            <a:r>
              <a:rPr lang="en-US" i="1" dirty="0"/>
              <a:t> Heart J. </a:t>
            </a:r>
            <a:r>
              <a:rPr lang="en-US" dirty="0"/>
              <a:t>2022;43:3618-731.</a:t>
            </a:r>
          </a:p>
        </p:txBody>
      </p:sp>
      <p:grpSp>
        <p:nvGrpSpPr>
          <p:cNvPr id="9" name="Group 8">
            <a:extLst>
              <a:ext uri="{FF2B5EF4-FFF2-40B4-BE49-F238E27FC236}">
                <a16:creationId xmlns:a16="http://schemas.microsoft.com/office/drawing/2014/main" id="{373E6329-FDDE-3E9E-AB80-74691DFC3ABB}"/>
              </a:ext>
            </a:extLst>
          </p:cNvPr>
          <p:cNvGrpSpPr/>
          <p:nvPr/>
        </p:nvGrpSpPr>
        <p:grpSpPr>
          <a:xfrm>
            <a:off x="5908663" y="672084"/>
            <a:ext cx="5445137" cy="5612685"/>
            <a:chOff x="5989754" y="886654"/>
            <a:chExt cx="5551383" cy="5717197"/>
          </a:xfrm>
        </p:grpSpPr>
        <p:grpSp>
          <p:nvGrpSpPr>
            <p:cNvPr id="10" name="Group 9">
              <a:extLst>
                <a:ext uri="{FF2B5EF4-FFF2-40B4-BE49-F238E27FC236}">
                  <a16:creationId xmlns:a16="http://schemas.microsoft.com/office/drawing/2014/main" id="{3CF9CEA8-CDC7-F933-728B-F7EFF50999BD}"/>
                </a:ext>
              </a:extLst>
            </p:cNvPr>
            <p:cNvGrpSpPr/>
            <p:nvPr/>
          </p:nvGrpSpPr>
          <p:grpSpPr>
            <a:xfrm>
              <a:off x="5989754" y="886654"/>
              <a:ext cx="5551383" cy="5717197"/>
              <a:chOff x="5989754" y="886654"/>
              <a:chExt cx="5551383" cy="5717197"/>
            </a:xfrm>
          </p:grpSpPr>
          <p:pic>
            <p:nvPicPr>
              <p:cNvPr id="12" name="Picture 11" descr="Diagram&#10;&#10;Description automatically generated">
                <a:extLst>
                  <a:ext uri="{FF2B5EF4-FFF2-40B4-BE49-F238E27FC236}">
                    <a16:creationId xmlns:a16="http://schemas.microsoft.com/office/drawing/2014/main" id="{CABFD025-A59D-39F5-37E9-4A0D8633AB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89754" y="886655"/>
                <a:ext cx="5392357" cy="5693086"/>
              </a:xfrm>
              <a:prstGeom prst="rect">
                <a:avLst/>
              </a:prstGeom>
            </p:spPr>
          </p:pic>
          <p:sp>
            <p:nvSpPr>
              <p:cNvPr id="13" name="Rectangle 12">
                <a:extLst>
                  <a:ext uri="{FF2B5EF4-FFF2-40B4-BE49-F238E27FC236}">
                    <a16:creationId xmlns:a16="http://schemas.microsoft.com/office/drawing/2014/main" id="{81F90898-417C-F3E5-B962-BAC7E062700B}"/>
                  </a:ext>
                </a:extLst>
              </p:cNvPr>
              <p:cNvSpPr/>
              <p:nvPr/>
            </p:nvSpPr>
            <p:spPr>
              <a:xfrm>
                <a:off x="11328338" y="886654"/>
                <a:ext cx="212799" cy="5717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929214EE-E21C-EF81-17D7-EB26F9E1E9F3}"/>
                </a:ext>
              </a:extLst>
            </p:cNvPr>
            <p:cNvSpPr/>
            <p:nvPr/>
          </p:nvSpPr>
          <p:spPr>
            <a:xfrm>
              <a:off x="6530522" y="2543559"/>
              <a:ext cx="4880008" cy="9265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14" name="TextBox 13">
            <a:extLst>
              <a:ext uri="{FF2B5EF4-FFF2-40B4-BE49-F238E27FC236}">
                <a16:creationId xmlns:a16="http://schemas.microsoft.com/office/drawing/2014/main" id="{5508BE09-894E-F129-C390-2D06D6398C48}"/>
              </a:ext>
            </a:extLst>
          </p:cNvPr>
          <p:cNvSpPr txBox="1"/>
          <p:nvPr/>
        </p:nvSpPr>
        <p:spPr>
          <a:xfrm>
            <a:off x="838200" y="949913"/>
            <a:ext cx="4440205" cy="3785652"/>
          </a:xfrm>
          <a:prstGeom prst="rect">
            <a:avLst/>
          </a:prstGeom>
          <a:noFill/>
          <a:ln>
            <a:solidFill>
              <a:schemeClr val="tx1"/>
            </a:solidFill>
          </a:ln>
        </p:spPr>
        <p:txBody>
          <a:bodyPr wrap="square">
            <a:spAutoFit/>
          </a:bodyPr>
          <a:lstStyle/>
          <a:p>
            <a:pPr marL="342900" indent="-342900">
              <a:buClr>
                <a:srgbClr val="C00000"/>
              </a:buClr>
              <a:buSzPct val="150000"/>
              <a:buFont typeface="Arial" panose="020B0604020202020204" pitchFamily="34" charset="0"/>
              <a:buChar char="•"/>
            </a:pPr>
            <a:r>
              <a:rPr lang="en-US" sz="2000" dirty="0"/>
              <a:t>Treatment algorithm divides management approach based on presence of cardiopulmonary comorbidities</a:t>
            </a:r>
          </a:p>
          <a:p>
            <a:pPr marL="342900" indent="-342900">
              <a:buClr>
                <a:srgbClr val="C00000"/>
              </a:buClr>
              <a:buSzPct val="150000"/>
              <a:buFont typeface="Arial" panose="020B0604020202020204" pitchFamily="34" charset="0"/>
              <a:buChar char="•"/>
            </a:pPr>
            <a:endParaRPr lang="en-US" sz="2000" dirty="0"/>
          </a:p>
          <a:p>
            <a:pPr marL="342900" indent="-342900">
              <a:buClr>
                <a:srgbClr val="C00000"/>
              </a:buClr>
              <a:buSzPct val="150000"/>
              <a:buFont typeface="Arial" panose="020B0604020202020204" pitchFamily="34" charset="0"/>
              <a:buChar char="•"/>
            </a:pPr>
            <a:r>
              <a:rPr lang="en-US" sz="2000" dirty="0"/>
              <a:t>Risk assessment and combination therapy recommended for those </a:t>
            </a:r>
            <a:r>
              <a:rPr lang="en-US" sz="2000" b="1" dirty="0">
                <a:solidFill>
                  <a:srgbClr val="C00000"/>
                </a:solidFill>
              </a:rPr>
              <a:t>without</a:t>
            </a:r>
            <a:r>
              <a:rPr lang="en-US" sz="2000" dirty="0"/>
              <a:t> comorbidities</a:t>
            </a:r>
          </a:p>
          <a:p>
            <a:pPr marL="342900" indent="-342900">
              <a:buClr>
                <a:srgbClr val="C00000"/>
              </a:buClr>
              <a:buSzPct val="150000"/>
              <a:buFont typeface="Arial" panose="020B0604020202020204" pitchFamily="34" charset="0"/>
              <a:buChar char="•"/>
            </a:pPr>
            <a:endParaRPr lang="en-US" sz="2000" dirty="0"/>
          </a:p>
          <a:p>
            <a:pPr marL="342900" indent="-342900">
              <a:buClr>
                <a:srgbClr val="C00000"/>
              </a:buClr>
              <a:buSzPct val="150000"/>
              <a:buFont typeface="Arial" panose="020B0604020202020204" pitchFamily="34" charset="0"/>
              <a:buChar char="•"/>
            </a:pPr>
            <a:r>
              <a:rPr lang="en-US" sz="2000" dirty="0"/>
              <a:t>Monotherapy recommended for those </a:t>
            </a:r>
            <a:r>
              <a:rPr lang="en-US" sz="2000" b="1" dirty="0">
                <a:solidFill>
                  <a:srgbClr val="C00000"/>
                </a:solidFill>
              </a:rPr>
              <a:t>with</a:t>
            </a:r>
            <a:r>
              <a:rPr lang="en-US" sz="2000" dirty="0"/>
              <a:t> cardiopulmonary comorbidities</a:t>
            </a:r>
          </a:p>
        </p:txBody>
      </p:sp>
      <p:sp>
        <p:nvSpPr>
          <p:cNvPr id="3" name="TextBox 2"/>
          <p:cNvSpPr txBox="1"/>
          <p:nvPr/>
        </p:nvSpPr>
        <p:spPr>
          <a:xfrm>
            <a:off x="770238" y="5060383"/>
            <a:ext cx="4330994" cy="646331"/>
          </a:xfrm>
          <a:prstGeom prst="rect">
            <a:avLst/>
          </a:prstGeom>
          <a:noFill/>
        </p:spPr>
        <p:txBody>
          <a:bodyPr wrap="none" rtlCol="0">
            <a:spAutoFit/>
          </a:bodyPr>
          <a:lstStyle/>
          <a:p>
            <a:r>
              <a:rPr lang="en-US" dirty="0"/>
              <a:t>This recommendation should not be applied</a:t>
            </a:r>
          </a:p>
          <a:p>
            <a:r>
              <a:rPr lang="en-US" dirty="0"/>
              <a:t>to all patients</a:t>
            </a:r>
          </a:p>
        </p:txBody>
      </p:sp>
    </p:spTree>
    <p:extLst>
      <p:ext uri="{BB962C8B-B14F-4D97-AF65-F5344CB8AC3E}">
        <p14:creationId xmlns:p14="http://schemas.microsoft.com/office/powerpoint/2010/main" val="2816753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4F0595-CF31-DF8F-1CE5-EB436678174A}"/>
              </a:ext>
            </a:extLst>
          </p:cNvPr>
          <p:cNvSpPr/>
          <p:nvPr/>
        </p:nvSpPr>
        <p:spPr>
          <a:xfrm flipV="1">
            <a:off x="609600" y="5286375"/>
            <a:ext cx="11010900" cy="7874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9D60F2-9958-0078-A634-216CA30DB7C9}"/>
              </a:ext>
            </a:extLst>
          </p:cNvPr>
          <p:cNvSpPr/>
          <p:nvPr/>
        </p:nvSpPr>
        <p:spPr>
          <a:xfrm>
            <a:off x="457200" y="1384300"/>
            <a:ext cx="11010900" cy="2273300"/>
          </a:xfrm>
          <a:prstGeom prst="rect">
            <a:avLst/>
          </a:prstGeom>
          <a:solidFill>
            <a:srgbClr val="E7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680B8D21-BFFF-8FDD-E728-8E307DA93FA7}"/>
              </a:ext>
            </a:extLst>
          </p:cNvPr>
          <p:cNvSpPr>
            <a:spLocks noGrp="1"/>
          </p:cNvSpPr>
          <p:nvPr>
            <p:ph type="ftr" sz="quarter" idx="3"/>
          </p:nvPr>
        </p:nvSpPr>
        <p:spPr>
          <a:xfrm>
            <a:off x="609600" y="6356350"/>
            <a:ext cx="10744199" cy="442131"/>
          </a:xfrm>
        </p:spPr>
        <p:txBody>
          <a:bodyPr/>
          <a:lstStyle/>
          <a:p>
            <a:r>
              <a:rPr lang="en-US" dirty="0"/>
              <a:t>CV, cardiovascular.</a:t>
            </a:r>
          </a:p>
        </p:txBody>
      </p:sp>
      <p:sp>
        <p:nvSpPr>
          <p:cNvPr id="2" name="Title 1"/>
          <p:cNvSpPr>
            <a:spLocks noGrp="1"/>
          </p:cNvSpPr>
          <p:nvPr>
            <p:ph type="title"/>
          </p:nvPr>
        </p:nvSpPr>
        <p:spPr>
          <a:xfrm>
            <a:off x="609600" y="199505"/>
            <a:ext cx="10744200" cy="1185577"/>
          </a:xfrm>
        </p:spPr>
        <p:txBody>
          <a:bodyPr/>
          <a:lstStyle/>
          <a:p>
            <a:r>
              <a:rPr lang="en-US" dirty="0"/>
              <a:t>Our Patient</a:t>
            </a:r>
          </a:p>
        </p:txBody>
      </p:sp>
      <p:sp>
        <p:nvSpPr>
          <p:cNvPr id="3" name="Content Placeholder 2"/>
          <p:cNvSpPr>
            <a:spLocks noGrp="1"/>
          </p:cNvSpPr>
          <p:nvPr>
            <p:ph idx="1"/>
          </p:nvPr>
        </p:nvSpPr>
        <p:spPr>
          <a:xfrm>
            <a:off x="609600" y="1477906"/>
            <a:ext cx="10744200" cy="4722477"/>
          </a:xfrm>
        </p:spPr>
        <p:txBody>
          <a:bodyPr/>
          <a:lstStyle/>
          <a:p>
            <a:r>
              <a:rPr lang="en-US" dirty="0"/>
              <a:t>Group 1</a:t>
            </a:r>
          </a:p>
          <a:p>
            <a:r>
              <a:rPr lang="en-US" dirty="0"/>
              <a:t>Intermediate risk</a:t>
            </a:r>
          </a:p>
          <a:p>
            <a:r>
              <a:rPr lang="en-US" dirty="0"/>
              <a:t>Poor RV function</a:t>
            </a:r>
          </a:p>
          <a:p>
            <a:r>
              <a:rPr lang="en-US" dirty="0"/>
              <a:t>CV comorbidities not prominent and likely not driving disease</a:t>
            </a:r>
          </a:p>
          <a:p>
            <a:endParaRPr lang="en-US" dirty="0"/>
          </a:p>
          <a:p>
            <a:pPr marL="0" indent="0" algn="ctr">
              <a:buNone/>
            </a:pPr>
            <a:endParaRPr lang="en-US" b="1" i="1" dirty="0"/>
          </a:p>
          <a:p>
            <a:pPr marL="0" indent="0" algn="ctr">
              <a:buNone/>
            </a:pPr>
            <a:r>
              <a:rPr lang="en-US" b="1" i="1" dirty="0"/>
              <a:t>Treat this patient same as other PAH patients without comorbidities:</a:t>
            </a:r>
          </a:p>
          <a:p>
            <a:pPr marL="0" indent="0" algn="ctr">
              <a:buNone/>
            </a:pPr>
            <a:endParaRPr lang="en-US" b="1" i="1" dirty="0"/>
          </a:p>
          <a:p>
            <a:pPr marL="0" indent="0" algn="ctr">
              <a:buNone/>
            </a:pPr>
            <a:r>
              <a:rPr lang="en-US" sz="2800" b="1" i="1" dirty="0"/>
              <a:t>Combination Therapy</a:t>
            </a:r>
          </a:p>
        </p:txBody>
      </p:sp>
    </p:spTree>
    <p:extLst>
      <p:ext uri="{BB962C8B-B14F-4D97-AF65-F5344CB8AC3E}">
        <p14:creationId xmlns:p14="http://schemas.microsoft.com/office/powerpoint/2010/main" val="2156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Implementing Aggressive Treatment to Improve Risk Profiles for PH Patients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 understanding of the 2022 ERS/ES  guidelines and algorithms developed to detect PH early in the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best practices amongst MDs on how to impact diagnosis screening for at-risk patients subject to economic disparity, lack of access to referral centers, or understudied subtypes for the disease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a:extLst>
              <a:ext uri="{FF2B5EF4-FFF2-40B4-BE49-F238E27FC236}">
                <a16:creationId xmlns:a16="http://schemas.microsoft.com/office/drawing/2014/main" id="{CE1B8F2C-DAC3-700A-6057-3C3AC8719D97}"/>
              </a:ext>
            </a:extLst>
          </p:cNvPr>
          <p:cNvSpPr>
            <a:spLocks noGrp="1"/>
          </p:cNvSpPr>
          <p:nvPr>
            <p:ph type="ftr" sz="quarter" idx="3"/>
          </p:nvPr>
        </p:nvSpPr>
        <p:spPr>
          <a:xfrm>
            <a:off x="609600" y="6356350"/>
            <a:ext cx="10744199" cy="442131"/>
          </a:xfrm>
        </p:spPr>
        <p:txBody>
          <a:bodyPr/>
          <a:lstStyle/>
          <a:p>
            <a:r>
              <a:rPr lang="en-US" dirty="0"/>
              <a:t>DM, diabetes mellitus; PH, pulmonary hypertension; </a:t>
            </a:r>
            <a:r>
              <a:rPr lang="en-US" dirty="0" err="1"/>
              <a:t>ppd</a:t>
            </a:r>
            <a:r>
              <a:rPr lang="en-US" dirty="0"/>
              <a:t>, pack per day.</a:t>
            </a:r>
          </a:p>
        </p:txBody>
      </p:sp>
      <p:sp>
        <p:nvSpPr>
          <p:cNvPr id="2" name="Title 1"/>
          <p:cNvSpPr>
            <a:spLocks noGrp="1"/>
          </p:cNvSpPr>
          <p:nvPr>
            <p:ph type="title"/>
          </p:nvPr>
        </p:nvSpPr>
        <p:spPr>
          <a:xfrm>
            <a:off x="609600" y="200025"/>
            <a:ext cx="10744200" cy="1184275"/>
          </a:xfrm>
        </p:spPr>
        <p:txBody>
          <a:bodyPr/>
          <a:lstStyle/>
          <a:p>
            <a:r>
              <a:rPr lang="en-US" dirty="0"/>
              <a:t>Our Patient</a:t>
            </a:r>
          </a:p>
        </p:txBody>
      </p:sp>
      <p:sp>
        <p:nvSpPr>
          <p:cNvPr id="3" name="Content Placeholder 2"/>
          <p:cNvSpPr>
            <a:spLocks noGrp="1"/>
          </p:cNvSpPr>
          <p:nvPr>
            <p:ph idx="1"/>
          </p:nvPr>
        </p:nvSpPr>
        <p:spPr>
          <a:xfrm>
            <a:off x="609600" y="1477963"/>
            <a:ext cx="10744200" cy="4722812"/>
          </a:xfrm>
        </p:spPr>
        <p:txBody>
          <a:bodyPr>
            <a:normAutofit/>
          </a:bodyPr>
          <a:lstStyle/>
          <a:p>
            <a:r>
              <a:rPr lang="en-US" sz="2800" dirty="0"/>
              <a:t>66 y/o male with history of methamphetamine use (none in 15 years), hypertension, and DM who noted onset of dyspnea with exertion 7 months ago</a:t>
            </a:r>
          </a:p>
          <a:p>
            <a:r>
              <a:rPr lang="en-US" sz="2800" dirty="0"/>
              <a:t>He was forced to stop working and currently gets short of breath and tired when working around his house</a:t>
            </a:r>
          </a:p>
          <a:p>
            <a:r>
              <a:rPr lang="en-US" sz="2800" dirty="0"/>
              <a:t>Past smoker 1 </a:t>
            </a:r>
            <a:r>
              <a:rPr lang="en-US" sz="2800" dirty="0" err="1"/>
              <a:t>ppd</a:t>
            </a:r>
            <a:r>
              <a:rPr lang="en-US" sz="2800" dirty="0"/>
              <a:t> x 30 years, quit 10 years ago</a:t>
            </a:r>
          </a:p>
          <a:p>
            <a:r>
              <a:rPr lang="en-US" sz="2800" dirty="0"/>
              <a:t>No other risk factors for PH</a:t>
            </a:r>
          </a:p>
        </p:txBody>
      </p:sp>
    </p:spTree>
    <p:extLst>
      <p:ext uri="{BB962C8B-B14F-4D97-AF65-F5344CB8AC3E}">
        <p14:creationId xmlns:p14="http://schemas.microsoft.com/office/powerpoint/2010/main" val="1305486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C14CAC6-B4FB-E21D-9EDD-CEF879074482}"/>
              </a:ext>
            </a:extLst>
          </p:cNvPr>
          <p:cNvSpPr>
            <a:spLocks noGrp="1"/>
          </p:cNvSpPr>
          <p:nvPr>
            <p:ph type="ftr" sz="quarter" idx="3"/>
          </p:nvPr>
        </p:nvSpPr>
        <p:spPr>
          <a:xfrm>
            <a:off x="609600" y="6356350"/>
            <a:ext cx="10744199" cy="442131"/>
          </a:xfrm>
        </p:spPr>
        <p:txBody>
          <a:bodyPr/>
          <a:lstStyle/>
          <a:p>
            <a:r>
              <a:rPr lang="en-US"/>
              <a:t>BMI, body mass index; HR, heart rate; HSM, holo-systolic murmur; JVD, jugular venous distension; LLSB, lower left sternal border; P2, second heart sound; sat, saturation.</a:t>
            </a:r>
          </a:p>
        </p:txBody>
      </p:sp>
      <p:sp>
        <p:nvSpPr>
          <p:cNvPr id="2" name="Title 1"/>
          <p:cNvSpPr>
            <a:spLocks noGrp="1"/>
          </p:cNvSpPr>
          <p:nvPr>
            <p:ph type="title"/>
          </p:nvPr>
        </p:nvSpPr>
        <p:spPr>
          <a:xfrm>
            <a:off x="609600" y="199505"/>
            <a:ext cx="10744200" cy="1185577"/>
          </a:xfrm>
        </p:spPr>
        <p:txBody>
          <a:bodyPr/>
          <a:lstStyle/>
          <a:p>
            <a:r>
              <a:rPr lang="en-US" dirty="0"/>
              <a:t>Exam</a:t>
            </a:r>
          </a:p>
        </p:txBody>
      </p:sp>
      <p:sp>
        <p:nvSpPr>
          <p:cNvPr id="3" name="Content Placeholder 2"/>
          <p:cNvSpPr>
            <a:spLocks noGrp="1"/>
          </p:cNvSpPr>
          <p:nvPr>
            <p:ph idx="1"/>
          </p:nvPr>
        </p:nvSpPr>
        <p:spPr>
          <a:xfrm>
            <a:off x="609600" y="1477963"/>
            <a:ext cx="10744200" cy="3983037"/>
          </a:xfrm>
          <a:solidFill>
            <a:srgbClr val="E7F5FF"/>
          </a:solidFill>
        </p:spPr>
        <p:txBody>
          <a:bodyPr>
            <a:normAutofit/>
          </a:bodyPr>
          <a:lstStyle/>
          <a:p>
            <a:pPr>
              <a:lnSpc>
                <a:spcPct val="150000"/>
              </a:lnSpc>
            </a:pPr>
            <a:r>
              <a:rPr lang="en-US" sz="2800" dirty="0"/>
              <a:t>110/72, HR 68, O</a:t>
            </a:r>
            <a:r>
              <a:rPr lang="en-US" sz="2800" baseline="-25000" dirty="0"/>
              <a:t>2</a:t>
            </a:r>
            <a:r>
              <a:rPr lang="en-US" sz="2800" dirty="0"/>
              <a:t> sat 91% on room air. BMI 35</a:t>
            </a:r>
          </a:p>
          <a:p>
            <a:pPr>
              <a:lnSpc>
                <a:spcPct val="150000"/>
              </a:lnSpc>
            </a:pPr>
            <a:r>
              <a:rPr lang="en-US" sz="2800" dirty="0"/>
              <a:t>No JVD</a:t>
            </a:r>
          </a:p>
          <a:p>
            <a:pPr>
              <a:lnSpc>
                <a:spcPct val="150000"/>
              </a:lnSpc>
            </a:pPr>
            <a:r>
              <a:rPr lang="en-US" sz="2800" dirty="0"/>
              <a:t>Lungs: Crackles at lung bases</a:t>
            </a:r>
          </a:p>
          <a:p>
            <a:pPr>
              <a:lnSpc>
                <a:spcPct val="150000"/>
              </a:lnSpc>
            </a:pPr>
            <a:r>
              <a:rPr lang="en-US" sz="2800" dirty="0"/>
              <a:t>Heart: Regular, prominent P2, II/VI HSM LLSB</a:t>
            </a:r>
          </a:p>
          <a:p>
            <a:pPr>
              <a:lnSpc>
                <a:spcPct val="150000"/>
              </a:lnSpc>
            </a:pPr>
            <a:r>
              <a:rPr lang="en-US" sz="2800" dirty="0"/>
              <a:t>Trace pedal edema</a:t>
            </a:r>
          </a:p>
        </p:txBody>
      </p:sp>
    </p:spTree>
    <p:extLst>
      <p:ext uri="{BB962C8B-B14F-4D97-AF65-F5344CB8AC3E}">
        <p14:creationId xmlns:p14="http://schemas.microsoft.com/office/powerpoint/2010/main" val="346458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29AA2D8F-7D89-E993-5631-57D9E8B58AE9}"/>
              </a:ext>
            </a:extLst>
          </p:cNvPr>
          <p:cNvSpPr>
            <a:spLocks noGrp="1"/>
          </p:cNvSpPr>
          <p:nvPr>
            <p:ph type="ftr" sz="quarter" idx="3"/>
          </p:nvPr>
        </p:nvSpPr>
        <p:spPr>
          <a:xfrm>
            <a:off x="609600" y="6356350"/>
            <a:ext cx="11106150" cy="442913"/>
          </a:xfrm>
        </p:spPr>
        <p:txBody>
          <a:bodyPr/>
          <a:lstStyle/>
          <a:p>
            <a:r>
              <a:rPr lang="en-US" dirty="0"/>
              <a:t>6MWD, 6-minute walk distance; </a:t>
            </a:r>
            <a:r>
              <a:rPr lang="en-US" dirty="0" err="1"/>
              <a:t>DLco</a:t>
            </a:r>
            <a:r>
              <a:rPr lang="en-US" dirty="0"/>
              <a:t>, lung diffusion capacity for carbon monoxide; NT-</a:t>
            </a:r>
            <a:r>
              <a:rPr lang="en-US" dirty="0" err="1"/>
              <a:t>proBNP</a:t>
            </a:r>
            <a:r>
              <a:rPr lang="en-US" dirty="0"/>
              <a:t>, N-terminal pro-brain natriuretic peptide; PFT, pulmonary function test; V/Q, ventilation/perfusion.</a:t>
            </a:r>
          </a:p>
        </p:txBody>
      </p:sp>
      <p:sp>
        <p:nvSpPr>
          <p:cNvPr id="2" name="Title 1"/>
          <p:cNvSpPr>
            <a:spLocks noGrp="1"/>
          </p:cNvSpPr>
          <p:nvPr>
            <p:ph type="title"/>
          </p:nvPr>
        </p:nvSpPr>
        <p:spPr>
          <a:xfrm>
            <a:off x="609600" y="199505"/>
            <a:ext cx="10744200" cy="1185577"/>
          </a:xfrm>
        </p:spPr>
        <p:txBody>
          <a:bodyPr/>
          <a:lstStyle/>
          <a:p>
            <a:r>
              <a:rPr lang="en-US" dirty="0"/>
              <a:t>Workup</a:t>
            </a:r>
          </a:p>
        </p:txBody>
      </p:sp>
      <p:sp>
        <p:nvSpPr>
          <p:cNvPr id="3" name="Content Placeholder 2"/>
          <p:cNvSpPr>
            <a:spLocks noGrp="1"/>
          </p:cNvSpPr>
          <p:nvPr>
            <p:ph idx="1"/>
          </p:nvPr>
        </p:nvSpPr>
        <p:spPr>
          <a:xfrm>
            <a:off x="609600" y="1477963"/>
            <a:ext cx="10744200" cy="3398837"/>
          </a:xfrm>
          <a:solidFill>
            <a:srgbClr val="E7F5FF"/>
          </a:solidFill>
        </p:spPr>
        <p:txBody>
          <a:bodyPr>
            <a:normAutofit/>
          </a:bodyPr>
          <a:lstStyle/>
          <a:p>
            <a:pPr>
              <a:lnSpc>
                <a:spcPct val="150000"/>
              </a:lnSpc>
            </a:pPr>
            <a:r>
              <a:rPr lang="en-US" sz="2800" dirty="0"/>
              <a:t>6MWD: 320m</a:t>
            </a:r>
          </a:p>
          <a:p>
            <a:pPr>
              <a:lnSpc>
                <a:spcPct val="150000"/>
              </a:lnSpc>
            </a:pPr>
            <a:r>
              <a:rPr lang="en-US" sz="2800" dirty="0"/>
              <a:t>V/Q: Normal</a:t>
            </a:r>
          </a:p>
          <a:p>
            <a:pPr>
              <a:lnSpc>
                <a:spcPct val="150000"/>
              </a:lnSpc>
            </a:pPr>
            <a:r>
              <a:rPr lang="en-US" sz="2800" dirty="0"/>
              <a:t>PFTs: Normal spirometry, reduced DLCO</a:t>
            </a:r>
          </a:p>
          <a:p>
            <a:pPr>
              <a:lnSpc>
                <a:spcPct val="150000"/>
              </a:lnSpc>
            </a:pPr>
            <a:r>
              <a:rPr lang="en-US" sz="2800" dirty="0"/>
              <a:t>NT-</a:t>
            </a:r>
            <a:r>
              <a:rPr lang="en-US" sz="2800" dirty="0" err="1"/>
              <a:t>proBNP</a:t>
            </a:r>
            <a:r>
              <a:rPr lang="en-US" sz="2800" dirty="0"/>
              <a:t>: 500 ng/ml</a:t>
            </a:r>
          </a:p>
        </p:txBody>
      </p:sp>
    </p:spTree>
    <p:extLst>
      <p:ext uri="{BB962C8B-B14F-4D97-AF65-F5344CB8AC3E}">
        <p14:creationId xmlns:p14="http://schemas.microsoft.com/office/powerpoint/2010/main" val="333117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DD6C274-C31A-586B-B12D-81F2609B1741}"/>
              </a:ext>
            </a:extLst>
          </p:cNvPr>
          <p:cNvSpPr>
            <a:spLocks noGrp="1"/>
          </p:cNvSpPr>
          <p:nvPr>
            <p:ph type="ftr" sz="quarter" idx="3"/>
          </p:nvPr>
        </p:nvSpPr>
        <p:spPr>
          <a:xfrm>
            <a:off x="609600" y="6356350"/>
            <a:ext cx="10744199" cy="442131"/>
          </a:xfrm>
        </p:spPr>
        <p:txBody>
          <a:bodyPr/>
          <a:lstStyle/>
          <a:p>
            <a:r>
              <a:rPr lang="en-US" dirty="0"/>
              <a:t>CVP, central venous pressure; LV, left ventricle; RV, right ventricle; RVSP, right ventricular systolic pressure; TAPSE, tricuspid annular plane systolic excursion.</a:t>
            </a:r>
          </a:p>
        </p:txBody>
      </p:sp>
      <p:sp>
        <p:nvSpPr>
          <p:cNvPr id="2" name="Title 1"/>
          <p:cNvSpPr>
            <a:spLocks noGrp="1"/>
          </p:cNvSpPr>
          <p:nvPr>
            <p:ph type="title"/>
          </p:nvPr>
        </p:nvSpPr>
        <p:spPr>
          <a:xfrm>
            <a:off x="609600" y="199505"/>
            <a:ext cx="10744200" cy="1185577"/>
          </a:xfrm>
        </p:spPr>
        <p:txBody>
          <a:bodyPr/>
          <a:lstStyle/>
          <a:p>
            <a:r>
              <a:rPr lang="en-US" dirty="0"/>
              <a:t>Echocardiogram</a:t>
            </a:r>
          </a:p>
        </p:txBody>
      </p:sp>
      <p:sp>
        <p:nvSpPr>
          <p:cNvPr id="3" name="Content Placeholder 2"/>
          <p:cNvSpPr>
            <a:spLocks noGrp="1"/>
          </p:cNvSpPr>
          <p:nvPr>
            <p:ph idx="1"/>
          </p:nvPr>
        </p:nvSpPr>
        <p:spPr>
          <a:xfrm>
            <a:off x="609600" y="1477963"/>
            <a:ext cx="10744200" cy="3932237"/>
          </a:xfrm>
          <a:solidFill>
            <a:srgbClr val="E7F5FF"/>
          </a:solidFill>
        </p:spPr>
        <p:txBody>
          <a:bodyPr>
            <a:normAutofit/>
          </a:bodyPr>
          <a:lstStyle/>
          <a:p>
            <a:pPr>
              <a:lnSpc>
                <a:spcPct val="150000"/>
              </a:lnSpc>
            </a:pPr>
            <a:r>
              <a:rPr lang="en-US" sz="2800" dirty="0"/>
              <a:t>ECHO: </a:t>
            </a:r>
          </a:p>
          <a:p>
            <a:pPr lvl="1">
              <a:lnSpc>
                <a:spcPct val="150000"/>
              </a:lnSpc>
            </a:pPr>
            <a:r>
              <a:rPr lang="en-US" sz="2800" dirty="0"/>
              <a:t>Normal LV</a:t>
            </a:r>
          </a:p>
          <a:p>
            <a:pPr lvl="1">
              <a:lnSpc>
                <a:spcPct val="150000"/>
              </a:lnSpc>
            </a:pPr>
            <a:r>
              <a:rPr lang="en-US" sz="2800" dirty="0"/>
              <a:t>Moderate to severe RV enlargement with decreased function</a:t>
            </a:r>
          </a:p>
          <a:p>
            <a:pPr lvl="1">
              <a:lnSpc>
                <a:spcPct val="150000"/>
              </a:lnSpc>
            </a:pPr>
            <a:r>
              <a:rPr lang="en-US" sz="2800" dirty="0"/>
              <a:t>RVSP estimate 64 + CVP</a:t>
            </a:r>
          </a:p>
          <a:p>
            <a:pPr lvl="1">
              <a:lnSpc>
                <a:spcPct val="150000"/>
              </a:lnSpc>
            </a:pPr>
            <a:r>
              <a:rPr lang="en-US" sz="2800" dirty="0"/>
              <a:t>TAPSE 1.6</a:t>
            </a:r>
          </a:p>
          <a:p>
            <a:pPr>
              <a:lnSpc>
                <a:spcPct val="150000"/>
              </a:lnSpc>
            </a:pPr>
            <a:endParaRPr lang="en-US" sz="2800" dirty="0"/>
          </a:p>
          <a:p>
            <a:pPr>
              <a:lnSpc>
                <a:spcPct val="150000"/>
              </a:lnSpc>
            </a:pPr>
            <a:endParaRPr lang="en-US" sz="2800" dirty="0"/>
          </a:p>
          <a:p>
            <a:pPr>
              <a:lnSpc>
                <a:spcPct val="150000"/>
              </a:lnSpc>
            </a:pPr>
            <a:endParaRPr lang="en-US" sz="2800" dirty="0"/>
          </a:p>
        </p:txBody>
      </p:sp>
    </p:spTree>
    <p:extLst>
      <p:ext uri="{BB962C8B-B14F-4D97-AF65-F5344CB8AC3E}">
        <p14:creationId xmlns:p14="http://schemas.microsoft.com/office/powerpoint/2010/main" val="317450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5A76C599-625B-2DF3-5E9A-E9ECE6640421}"/>
              </a:ext>
            </a:extLst>
          </p:cNvPr>
          <p:cNvSpPr>
            <a:spLocks noGrp="1"/>
          </p:cNvSpPr>
          <p:nvPr>
            <p:ph type="ftr" sz="quarter" idx="3"/>
          </p:nvPr>
        </p:nvSpPr>
        <p:spPr>
          <a:xfrm>
            <a:off x="609600" y="6356350"/>
            <a:ext cx="10744199" cy="442131"/>
          </a:xfrm>
        </p:spPr>
        <p:txBody>
          <a:bodyPr/>
          <a:lstStyle/>
          <a:p>
            <a:r>
              <a:rPr lang="en-US" dirty="0"/>
              <a:t>CO, cardiac output; CI, cardiac index; </a:t>
            </a:r>
            <a:r>
              <a:rPr lang="en-US" dirty="0" err="1"/>
              <a:t>iNO</a:t>
            </a:r>
            <a:r>
              <a:rPr lang="en-US" dirty="0"/>
              <a:t>, inhaled nitric oxide; PAP, pulmonary arterial pressure; </a:t>
            </a:r>
            <a:r>
              <a:rPr lang="en-US" dirty="0" err="1"/>
              <a:t>PAPmean</a:t>
            </a:r>
            <a:r>
              <a:rPr lang="en-US" dirty="0"/>
              <a:t>, mean pulmonary arterial pressure; PCWP, pulmonary capillary wedge pressure; PVR, pulmonary vascular resistance; RAP, right atrial pressure; RHC, right heart catheterization. </a:t>
            </a:r>
          </a:p>
        </p:txBody>
      </p:sp>
      <p:sp>
        <p:nvSpPr>
          <p:cNvPr id="2" name="Title 1"/>
          <p:cNvSpPr>
            <a:spLocks noGrp="1"/>
          </p:cNvSpPr>
          <p:nvPr>
            <p:ph type="title"/>
          </p:nvPr>
        </p:nvSpPr>
        <p:spPr>
          <a:xfrm>
            <a:off x="609600" y="199505"/>
            <a:ext cx="10744200" cy="1185577"/>
          </a:xfrm>
        </p:spPr>
        <p:txBody>
          <a:bodyPr/>
          <a:lstStyle/>
          <a:p>
            <a:r>
              <a:rPr lang="en-US" dirty="0"/>
              <a:t>RHC</a:t>
            </a:r>
          </a:p>
        </p:txBody>
      </p:sp>
      <p:sp>
        <p:nvSpPr>
          <p:cNvPr id="3" name="Content Placeholder 2"/>
          <p:cNvSpPr>
            <a:spLocks noGrp="1"/>
          </p:cNvSpPr>
          <p:nvPr>
            <p:ph idx="1"/>
          </p:nvPr>
        </p:nvSpPr>
        <p:spPr>
          <a:xfrm>
            <a:off x="609600" y="1477963"/>
            <a:ext cx="7175500" cy="4541837"/>
          </a:xfrm>
          <a:solidFill>
            <a:srgbClr val="E7F5FF"/>
          </a:solidFill>
        </p:spPr>
        <p:txBody>
          <a:bodyPr>
            <a:normAutofit/>
          </a:bodyPr>
          <a:lstStyle/>
          <a:p>
            <a:r>
              <a:rPr lang="en-US" sz="2800" dirty="0"/>
              <a:t>RAP 	8</a:t>
            </a:r>
          </a:p>
          <a:p>
            <a:r>
              <a:rPr lang="en-US" sz="2800" dirty="0"/>
              <a:t>PAP 	70/45 (mean 53)</a:t>
            </a:r>
          </a:p>
          <a:p>
            <a:r>
              <a:rPr lang="en-US" sz="2800" dirty="0"/>
              <a:t>PCWP 	8</a:t>
            </a:r>
          </a:p>
          <a:p>
            <a:r>
              <a:rPr lang="en-US" sz="2800" dirty="0"/>
              <a:t>CO/CI  	4.5/2.8</a:t>
            </a:r>
          </a:p>
          <a:p>
            <a:r>
              <a:rPr lang="en-US" sz="2800" dirty="0"/>
              <a:t>PVR 	10</a:t>
            </a:r>
          </a:p>
          <a:p>
            <a:endParaRPr lang="en-US" sz="2800" dirty="0"/>
          </a:p>
          <a:p>
            <a:r>
              <a:rPr lang="en-US" sz="2800" dirty="0"/>
              <a:t>In response to </a:t>
            </a:r>
            <a:r>
              <a:rPr lang="en-US" sz="2800" dirty="0" err="1"/>
              <a:t>iNO</a:t>
            </a:r>
            <a:endParaRPr lang="en-US" sz="2800" dirty="0"/>
          </a:p>
          <a:p>
            <a:r>
              <a:rPr lang="en-US" sz="2800" dirty="0"/>
              <a:t>PAPmean 48, PCWP 10, CO 4.7, PVR 8</a:t>
            </a:r>
          </a:p>
        </p:txBody>
      </p:sp>
    </p:spTree>
    <p:extLst>
      <p:ext uri="{BB962C8B-B14F-4D97-AF65-F5344CB8AC3E}">
        <p14:creationId xmlns:p14="http://schemas.microsoft.com/office/powerpoint/2010/main" val="161609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What Risk Category Is this Patient?</a:t>
            </a:r>
          </a:p>
        </p:txBody>
      </p:sp>
      <p:sp>
        <p:nvSpPr>
          <p:cNvPr id="3" name="Content Placeholder 2"/>
          <p:cNvSpPr>
            <a:spLocks noGrp="1"/>
          </p:cNvSpPr>
          <p:nvPr>
            <p:ph sz="half" idx="1"/>
          </p:nvPr>
        </p:nvSpPr>
        <p:spPr>
          <a:xfrm>
            <a:off x="609600" y="1497013"/>
            <a:ext cx="4800600" cy="4065587"/>
          </a:xfrm>
          <a:solidFill>
            <a:srgbClr val="E7F5FF"/>
          </a:solidFill>
        </p:spPr>
        <p:txBody>
          <a:bodyPr/>
          <a:lstStyle/>
          <a:p>
            <a:pPr>
              <a:lnSpc>
                <a:spcPct val="150000"/>
              </a:lnSpc>
            </a:pPr>
            <a:r>
              <a:rPr lang="en-US" sz="2800" dirty="0"/>
              <a:t>FC III</a:t>
            </a:r>
          </a:p>
          <a:p>
            <a:pPr>
              <a:lnSpc>
                <a:spcPct val="150000"/>
              </a:lnSpc>
            </a:pPr>
            <a:r>
              <a:rPr lang="en-US" sz="2800" dirty="0"/>
              <a:t>6MWD 320 meters</a:t>
            </a:r>
          </a:p>
          <a:p>
            <a:pPr>
              <a:lnSpc>
                <a:spcPct val="150000"/>
              </a:lnSpc>
            </a:pPr>
            <a:r>
              <a:rPr lang="en-US" sz="2800" dirty="0"/>
              <a:t>NT-</a:t>
            </a:r>
            <a:r>
              <a:rPr lang="en-US" sz="2800" dirty="0" err="1"/>
              <a:t>proBNP</a:t>
            </a:r>
            <a:r>
              <a:rPr lang="en-US" sz="2800" dirty="0"/>
              <a:t> 500 ng/ml</a:t>
            </a:r>
          </a:p>
        </p:txBody>
      </p:sp>
      <p:sp>
        <p:nvSpPr>
          <p:cNvPr id="4" name="Content Placeholder 3"/>
          <p:cNvSpPr>
            <a:spLocks noGrp="1"/>
          </p:cNvSpPr>
          <p:nvPr>
            <p:ph sz="half" idx="2"/>
          </p:nvPr>
        </p:nvSpPr>
        <p:spPr>
          <a:xfrm>
            <a:off x="5943600" y="1497013"/>
            <a:ext cx="4800600" cy="4065587"/>
          </a:xfrm>
          <a:solidFill>
            <a:srgbClr val="E7F5FF"/>
          </a:solidFill>
        </p:spPr>
        <p:txBody>
          <a:bodyPr>
            <a:normAutofit/>
          </a:bodyPr>
          <a:lstStyle/>
          <a:p>
            <a:pPr>
              <a:lnSpc>
                <a:spcPct val="150000"/>
              </a:lnSpc>
            </a:pPr>
            <a:r>
              <a:rPr lang="en-US" sz="2800" dirty="0"/>
              <a:t>RAP 	8</a:t>
            </a:r>
          </a:p>
          <a:p>
            <a:pPr>
              <a:lnSpc>
                <a:spcPct val="150000"/>
              </a:lnSpc>
            </a:pPr>
            <a:r>
              <a:rPr lang="en-US" sz="2800" dirty="0"/>
              <a:t>PAP 	70/45 (mean 53)</a:t>
            </a:r>
          </a:p>
          <a:p>
            <a:pPr>
              <a:lnSpc>
                <a:spcPct val="150000"/>
              </a:lnSpc>
            </a:pPr>
            <a:r>
              <a:rPr lang="en-US" sz="2800" dirty="0"/>
              <a:t>PCWP 	8</a:t>
            </a:r>
          </a:p>
          <a:p>
            <a:pPr>
              <a:lnSpc>
                <a:spcPct val="150000"/>
              </a:lnSpc>
            </a:pPr>
            <a:r>
              <a:rPr lang="en-US" sz="2800" dirty="0"/>
              <a:t>CO/CI  	4.5/2.8</a:t>
            </a:r>
          </a:p>
          <a:p>
            <a:pPr>
              <a:lnSpc>
                <a:spcPct val="150000"/>
              </a:lnSpc>
            </a:pPr>
            <a:r>
              <a:rPr lang="en-US" sz="2800" dirty="0"/>
              <a:t>PVR 	10</a:t>
            </a:r>
          </a:p>
          <a:p>
            <a:pPr>
              <a:lnSpc>
                <a:spcPct val="150000"/>
              </a:lnSpc>
            </a:pPr>
            <a:endParaRPr lang="en-US" sz="2800" dirty="0"/>
          </a:p>
        </p:txBody>
      </p:sp>
      <p:sp>
        <p:nvSpPr>
          <p:cNvPr id="9" name="Footer Placeholder 8">
            <a:extLst>
              <a:ext uri="{FF2B5EF4-FFF2-40B4-BE49-F238E27FC236}">
                <a16:creationId xmlns:a16="http://schemas.microsoft.com/office/drawing/2014/main" id="{22F6BE2F-55FD-E0E5-249E-267C76A3C373}"/>
              </a:ext>
            </a:extLst>
          </p:cNvPr>
          <p:cNvSpPr>
            <a:spLocks noGrp="1"/>
          </p:cNvSpPr>
          <p:nvPr>
            <p:ph type="ftr" sz="quarter" idx="3"/>
          </p:nvPr>
        </p:nvSpPr>
        <p:spPr>
          <a:xfrm>
            <a:off x="609600" y="6356350"/>
            <a:ext cx="10515599" cy="442131"/>
          </a:xfrm>
        </p:spPr>
        <p:txBody>
          <a:bodyPr/>
          <a:lstStyle/>
          <a:p>
            <a:r>
              <a:rPr lang="en-US" dirty="0"/>
              <a:t>6MWD, 6-minte walk distance; FC, functional class. </a:t>
            </a:r>
          </a:p>
        </p:txBody>
      </p:sp>
    </p:spTree>
    <p:extLst>
      <p:ext uri="{BB962C8B-B14F-4D97-AF65-F5344CB8AC3E}">
        <p14:creationId xmlns:p14="http://schemas.microsoft.com/office/powerpoint/2010/main" val="1468753499"/>
      </p:ext>
    </p:extLst>
  </p:cSld>
  <p:clrMapOvr>
    <a:masterClrMapping/>
  </p:clrMapOvr>
</p:sld>
</file>

<file path=ppt/theme/theme1.xml><?xml version="1.0" encoding="utf-8"?>
<a:theme xmlns:a="http://schemas.openxmlformats.org/drawingml/2006/main" name="Lungs (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gs (PCC20)" id="{F1AA3C1C-28C3-5E42-8727-DE40D222A1D1}" vid="{0C330F8A-EF4F-2143-86D1-0EF471940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Lungs (PCC20)</Template>
  <TotalTime>671</TotalTime>
  <Words>1006</Words>
  <Application>Microsoft Macintosh PowerPoint</Application>
  <PresentationFormat>Widescreen</PresentationFormat>
  <Paragraphs>112</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Century Gothic</vt:lpstr>
      <vt:lpstr>Trebuchet MS</vt:lpstr>
      <vt:lpstr>Lungs (PCC20)</vt:lpstr>
      <vt:lpstr>Office Theme</vt:lpstr>
      <vt:lpstr>Case: Using the 2022 ESC/ERS Treatment Algorithm in Older Male Patient with Cardiopulmonary Comorbidities </vt:lpstr>
      <vt:lpstr>PowerPoint Presentation</vt:lpstr>
      <vt:lpstr>Disclaimer</vt:lpstr>
      <vt:lpstr>Our Patient</vt:lpstr>
      <vt:lpstr>Exam</vt:lpstr>
      <vt:lpstr>Workup</vt:lpstr>
      <vt:lpstr>Echocardiogram</vt:lpstr>
      <vt:lpstr>RHC</vt:lpstr>
      <vt:lpstr>What Risk Category Is this Patient?</vt:lpstr>
      <vt:lpstr>What is your initial treatment for this patient?</vt:lpstr>
      <vt:lpstr>The 2022 ESC/ERS Treatment Algorithm Is Risk-based</vt:lpstr>
      <vt:lpstr>Our Patient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38</cp:revision>
  <dcterms:created xsi:type="dcterms:W3CDTF">2019-05-10T15:43:12Z</dcterms:created>
  <dcterms:modified xsi:type="dcterms:W3CDTF">2023-07-25T16:41:02Z</dcterms:modified>
  <cp:category/>
</cp:coreProperties>
</file>