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 id="2147483687" r:id="rId2"/>
  </p:sldMasterIdLst>
  <p:notesMasterIdLst>
    <p:notesMasterId r:id="rId11"/>
  </p:notesMasterIdLst>
  <p:handoutMasterIdLst>
    <p:handoutMasterId r:id="rId12"/>
  </p:handoutMasterIdLst>
  <p:sldIdLst>
    <p:sldId id="262" r:id="rId3"/>
    <p:sldId id="267" r:id="rId4"/>
    <p:sldId id="256" r:id="rId5"/>
    <p:sldId id="263" r:id="rId6"/>
    <p:sldId id="264" r:id="rId7"/>
    <p:sldId id="265" r:id="rId8"/>
    <p:sldId id="266" r:id="rId9"/>
    <p:sldId id="26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EBEB"/>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404" autoAdjust="0"/>
    <p:restoredTop sz="94694"/>
  </p:normalViewPr>
  <p:slideViewPr>
    <p:cSldViewPr snapToGrid="0">
      <p:cViewPr varScale="1">
        <p:scale>
          <a:sx n="117" d="100"/>
          <a:sy n="117" d="100"/>
        </p:scale>
        <p:origin x="1200" y="168"/>
      </p:cViewPr>
      <p:guideLst/>
    </p:cSldViewPr>
  </p:slideViewPr>
  <p:notesTextViewPr>
    <p:cViewPr>
      <p:scale>
        <a:sx n="1" d="1"/>
        <a:sy n="1" d="1"/>
      </p:scale>
      <p:origin x="0" y="0"/>
    </p:cViewPr>
  </p:notesTextViewPr>
  <p:sorterViewPr>
    <p:cViewPr varScale="1">
      <p:scale>
        <a:sx n="200" d="100"/>
        <a:sy n="200" d="100"/>
      </p:scale>
      <p:origin x="0" y="0"/>
    </p:cViewPr>
  </p:sorterViewPr>
  <p:notesViewPr>
    <p:cSldViewPr snapToGrid="0">
      <p:cViewPr varScale="1">
        <p:scale>
          <a:sx n="54" d="100"/>
          <a:sy n="54" d="100"/>
        </p:scale>
        <p:origin x="1458"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A3B0DA8-F06A-4558-9C2B-AF826356DC0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7C9FA96-FC60-498D-9E30-230EC4494BA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B8F45FD-A5D8-4CDF-9C55-67D2AFDF6E23}" type="datetimeFigureOut">
              <a:rPr lang="en-US" smtClean="0"/>
              <a:t>7/25/23</a:t>
            </a:fld>
            <a:endParaRPr lang="en-US"/>
          </a:p>
        </p:txBody>
      </p:sp>
      <p:sp>
        <p:nvSpPr>
          <p:cNvPr id="4" name="Footer Placeholder 3">
            <a:extLst>
              <a:ext uri="{FF2B5EF4-FFF2-40B4-BE49-F238E27FC236}">
                <a16:creationId xmlns:a16="http://schemas.microsoft.com/office/drawing/2014/main" id="{D380155E-A2E2-4E75-A60F-BB6D8E90269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C4927CD8-6C5B-470A-8055-CA7A24F8C6B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CA15C69-444E-416E-80C6-9FB82023CAFA}" type="slidenum">
              <a:rPr lang="en-US" smtClean="0"/>
              <a:t>‹#›</a:t>
            </a:fld>
            <a:endParaRPr lang="en-US"/>
          </a:p>
        </p:txBody>
      </p:sp>
    </p:spTree>
    <p:extLst>
      <p:ext uri="{BB962C8B-B14F-4D97-AF65-F5344CB8AC3E}">
        <p14:creationId xmlns:p14="http://schemas.microsoft.com/office/powerpoint/2010/main" val="33563293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8E7D46-EEF3-1148-A5C9-CB940B5C9028}" type="datetimeFigureOut">
              <a:rPr lang="en-US" smtClean="0"/>
              <a:t>7/25/23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CB614D-E277-E449-8CD6-4E3299EAF478}" type="slidenum">
              <a:rPr lang="en-US" smtClean="0"/>
              <a:t>‹#›</a:t>
            </a:fld>
            <a:endParaRPr lang="en-US"/>
          </a:p>
        </p:txBody>
      </p:sp>
    </p:spTree>
    <p:extLst>
      <p:ext uri="{BB962C8B-B14F-4D97-AF65-F5344CB8AC3E}">
        <p14:creationId xmlns:p14="http://schemas.microsoft.com/office/powerpoint/2010/main" val="26786056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5154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8E5F0E5-7DFC-480B-9AD6-CD70586BC3E0}" type="slidenum">
              <a:rPr lang="en-US" smtClean="0"/>
              <a:t>4</a:t>
            </a:fld>
            <a:endParaRPr lang="en-US"/>
          </a:p>
        </p:txBody>
      </p:sp>
    </p:spTree>
    <p:extLst>
      <p:ext uri="{BB962C8B-B14F-4D97-AF65-F5344CB8AC3E}">
        <p14:creationId xmlns:p14="http://schemas.microsoft.com/office/powerpoint/2010/main" val="1573841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8E5F0E5-7DFC-480B-9AD6-CD70586BC3E0}" type="slidenum">
              <a:rPr lang="en-US" smtClean="0"/>
              <a:t>5</a:t>
            </a:fld>
            <a:endParaRPr lang="en-US"/>
          </a:p>
        </p:txBody>
      </p:sp>
    </p:spTree>
    <p:extLst>
      <p:ext uri="{BB962C8B-B14F-4D97-AF65-F5344CB8AC3E}">
        <p14:creationId xmlns:p14="http://schemas.microsoft.com/office/powerpoint/2010/main" val="28253261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8E5F0E5-7DFC-480B-9AD6-CD70586BC3E0}" type="slidenum">
              <a:rPr lang="en-US" smtClean="0"/>
              <a:t>6</a:t>
            </a:fld>
            <a:endParaRPr lang="en-US"/>
          </a:p>
        </p:txBody>
      </p:sp>
    </p:spTree>
    <p:extLst>
      <p:ext uri="{BB962C8B-B14F-4D97-AF65-F5344CB8AC3E}">
        <p14:creationId xmlns:p14="http://schemas.microsoft.com/office/powerpoint/2010/main" val="29934698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8E5F0E5-7DFC-480B-9AD6-CD70586BC3E0}" type="slidenum">
              <a:rPr lang="en-US" smtClean="0"/>
              <a:t>7</a:t>
            </a:fld>
            <a:endParaRPr lang="en-US"/>
          </a:p>
        </p:txBody>
      </p:sp>
    </p:spTree>
    <p:extLst>
      <p:ext uri="{BB962C8B-B14F-4D97-AF65-F5344CB8AC3E}">
        <p14:creationId xmlns:p14="http://schemas.microsoft.com/office/powerpoint/2010/main" val="2530101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94770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ctr">
            <a:normAutofit/>
          </a:bodyPr>
          <a:lstStyle>
            <a:lvl1pPr>
              <a:defRPr sz="48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a:p>
        </p:txBody>
      </p:sp>
      <p:pic>
        <p:nvPicPr>
          <p:cNvPr id="8" name="Picture 7">
            <a:extLst>
              <a:ext uri="{FF2B5EF4-FFF2-40B4-BE49-F238E27FC236}">
                <a16:creationId xmlns:a16="http://schemas.microsoft.com/office/drawing/2014/main" id="{46147BEB-DBFC-41AF-8A4B-718D90B9AB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975360"/>
          </a:xfrm>
          <a:prstGeom prst="rect">
            <a:avLst/>
          </a:prstGeom>
        </p:spPr>
      </p:pic>
      <p:pic>
        <p:nvPicPr>
          <p:cNvPr id="10" name="Picture 9">
            <a:extLst>
              <a:ext uri="{FF2B5EF4-FFF2-40B4-BE49-F238E27FC236}">
                <a16:creationId xmlns:a16="http://schemas.microsoft.com/office/drawing/2014/main" id="{1AA4465C-7E8E-47D9-93EC-E2ADB99327A9}"/>
              </a:ext>
            </a:extLst>
          </p:cNvPr>
          <p:cNvPicPr>
            <a:picLocks noChangeAspect="1"/>
          </p:cNvPicPr>
          <p:nvPr/>
        </p:nvPicPr>
        <p:blipFill rotWithShape="1">
          <a:blip r:embed="rId3">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pic>
        <p:nvPicPr>
          <p:cNvPr id="2" name="Picture 1">
            <a:extLst>
              <a:ext uri="{FF2B5EF4-FFF2-40B4-BE49-F238E27FC236}">
                <a16:creationId xmlns:a16="http://schemas.microsoft.com/office/drawing/2014/main" id="{FF1C9098-E108-1974-C625-0647A15DF72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975360"/>
          </a:xfrm>
          <a:prstGeom prst="rect">
            <a:avLst/>
          </a:prstGeom>
        </p:spPr>
      </p:pic>
      <p:pic>
        <p:nvPicPr>
          <p:cNvPr id="3" name="Picture 2">
            <a:extLst>
              <a:ext uri="{FF2B5EF4-FFF2-40B4-BE49-F238E27FC236}">
                <a16:creationId xmlns:a16="http://schemas.microsoft.com/office/drawing/2014/main" id="{72448308-04ED-2E06-29DE-8E32F4971E93}"/>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spTree>
    <p:extLst>
      <p:ext uri="{BB962C8B-B14F-4D97-AF65-F5344CB8AC3E}">
        <p14:creationId xmlns:p14="http://schemas.microsoft.com/office/powerpoint/2010/main" val="218044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67258FC2-34FC-49D0-A161-40DD5BA51713}"/>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a:p>
        </p:txBody>
      </p:sp>
    </p:spTree>
    <p:extLst>
      <p:ext uri="{BB962C8B-B14F-4D97-AF65-F5344CB8AC3E}">
        <p14:creationId xmlns:p14="http://schemas.microsoft.com/office/powerpoint/2010/main" val="505309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382588" y="457199"/>
            <a:ext cx="4272539" cy="4015047"/>
          </a:xfrm>
        </p:spPr>
        <p:txBody>
          <a:bodyPr anchor="ct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606829"/>
            <a:ext cx="6172200" cy="52542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a:p>
        </p:txBody>
      </p:sp>
    </p:spTree>
    <p:extLst>
      <p:ext uri="{BB962C8B-B14F-4D97-AF65-F5344CB8AC3E}">
        <p14:creationId xmlns:p14="http://schemas.microsoft.com/office/powerpoint/2010/main" val="30068454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a:p>
        </p:txBody>
      </p:sp>
    </p:spTree>
    <p:extLst>
      <p:ext uri="{BB962C8B-B14F-4D97-AF65-F5344CB8AC3E}">
        <p14:creationId xmlns:p14="http://schemas.microsoft.com/office/powerpoint/2010/main" val="14611462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Episode Titl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b">
            <a:normAutofit/>
          </a:bodyPr>
          <a:lstStyle>
            <a:lvl1pPr algn="r">
              <a:defRPr sz="36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lgn="r">
              <a:buNone/>
              <a:defRPr sz="1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8" name="Picture 7">
            <a:extLst>
              <a:ext uri="{FF2B5EF4-FFF2-40B4-BE49-F238E27FC236}">
                <a16:creationId xmlns:a16="http://schemas.microsoft.com/office/drawing/2014/main" id="{DF5F5FB5-B40D-470D-8C41-B7CE27E5193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975360"/>
          </a:xfrm>
          <a:prstGeom prst="rect">
            <a:avLst/>
          </a:prstGeom>
        </p:spPr>
      </p:pic>
      <p:pic>
        <p:nvPicPr>
          <p:cNvPr id="7" name="Picture 6">
            <a:extLst>
              <a:ext uri="{FF2B5EF4-FFF2-40B4-BE49-F238E27FC236}">
                <a16:creationId xmlns:a16="http://schemas.microsoft.com/office/drawing/2014/main" id="{9F979B0B-4A4D-4553-BE93-A1959FB58E0D}"/>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spTree>
    <p:extLst>
      <p:ext uri="{BB962C8B-B14F-4D97-AF65-F5344CB8AC3E}">
        <p14:creationId xmlns:p14="http://schemas.microsoft.com/office/powerpoint/2010/main" val="11148261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D250C-6EEA-B1A1-B491-1042254842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BBD3599-E485-39AC-03C7-74F93F01CE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FF96DE3-09DA-C553-4E03-25C8490BF4CE}"/>
              </a:ext>
            </a:extLst>
          </p:cNvPr>
          <p:cNvSpPr>
            <a:spLocks noGrp="1"/>
          </p:cNvSpPr>
          <p:nvPr>
            <p:ph type="dt" sz="half" idx="10"/>
          </p:nvPr>
        </p:nvSpPr>
        <p:spPr/>
        <p:txBody>
          <a:bodyPr/>
          <a:lstStyle/>
          <a:p>
            <a:fld id="{68607845-940D-AF42-90E6-0A3F0004BE78}" type="datetimeFigureOut">
              <a:rPr lang="en-US" smtClean="0"/>
              <a:t>7/25/23</a:t>
            </a:fld>
            <a:endParaRPr lang="en-US"/>
          </a:p>
        </p:txBody>
      </p:sp>
      <p:sp>
        <p:nvSpPr>
          <p:cNvPr id="5" name="Footer Placeholder 4">
            <a:extLst>
              <a:ext uri="{FF2B5EF4-FFF2-40B4-BE49-F238E27FC236}">
                <a16:creationId xmlns:a16="http://schemas.microsoft.com/office/drawing/2014/main" id="{EFA9A60E-868C-52C6-C825-19BA338FF8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21579E-803B-BD28-2DBB-13250B0CA552}"/>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41127273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4FC08-534A-8154-8815-A5BFFB686E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84B8B7-FC0D-4F40-EC2B-62E119F7C5C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17CCE6-3E70-D9AF-F696-4DDE3281A5DF}"/>
              </a:ext>
            </a:extLst>
          </p:cNvPr>
          <p:cNvSpPr>
            <a:spLocks noGrp="1"/>
          </p:cNvSpPr>
          <p:nvPr>
            <p:ph type="dt" sz="half" idx="10"/>
          </p:nvPr>
        </p:nvSpPr>
        <p:spPr/>
        <p:txBody>
          <a:bodyPr/>
          <a:lstStyle/>
          <a:p>
            <a:fld id="{68607845-940D-AF42-90E6-0A3F0004BE78}" type="datetimeFigureOut">
              <a:rPr lang="en-US" smtClean="0"/>
              <a:t>7/25/23</a:t>
            </a:fld>
            <a:endParaRPr lang="en-US"/>
          </a:p>
        </p:txBody>
      </p:sp>
      <p:sp>
        <p:nvSpPr>
          <p:cNvPr id="5" name="Footer Placeholder 4">
            <a:extLst>
              <a:ext uri="{FF2B5EF4-FFF2-40B4-BE49-F238E27FC236}">
                <a16:creationId xmlns:a16="http://schemas.microsoft.com/office/drawing/2014/main" id="{3693B666-A55A-067A-E47A-F4A087A8B2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18EFF9-3F62-FFA8-F4BC-890344B8B66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7351733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025A2-2765-239F-A15A-3F2C72B2ACC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DEDEC4F-96BF-9190-2B7F-6CE6BF4214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41C397-E997-3E50-0FFF-FB8BD85539E4}"/>
              </a:ext>
            </a:extLst>
          </p:cNvPr>
          <p:cNvSpPr>
            <a:spLocks noGrp="1"/>
          </p:cNvSpPr>
          <p:nvPr>
            <p:ph type="dt" sz="half" idx="10"/>
          </p:nvPr>
        </p:nvSpPr>
        <p:spPr/>
        <p:txBody>
          <a:bodyPr/>
          <a:lstStyle/>
          <a:p>
            <a:fld id="{68607845-940D-AF42-90E6-0A3F0004BE78}" type="datetimeFigureOut">
              <a:rPr lang="en-US" smtClean="0"/>
              <a:t>7/25/23</a:t>
            </a:fld>
            <a:endParaRPr lang="en-US"/>
          </a:p>
        </p:txBody>
      </p:sp>
      <p:sp>
        <p:nvSpPr>
          <p:cNvPr id="5" name="Footer Placeholder 4">
            <a:extLst>
              <a:ext uri="{FF2B5EF4-FFF2-40B4-BE49-F238E27FC236}">
                <a16:creationId xmlns:a16="http://schemas.microsoft.com/office/drawing/2014/main" id="{54973FE1-6DFF-CDB4-7A32-D3D242B7AD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9263AC-E06E-CCF8-C678-2295416D6BF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0620666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22703-6067-83C5-B7B3-BFB8744510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87963D-72B5-EAAA-B532-937561249D6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D0478CC-A6AE-5BA5-0C93-2ABD2CB91B2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BF93BF-43F9-E86C-2186-7EE4544814C4}"/>
              </a:ext>
            </a:extLst>
          </p:cNvPr>
          <p:cNvSpPr>
            <a:spLocks noGrp="1"/>
          </p:cNvSpPr>
          <p:nvPr>
            <p:ph type="dt" sz="half" idx="10"/>
          </p:nvPr>
        </p:nvSpPr>
        <p:spPr/>
        <p:txBody>
          <a:bodyPr/>
          <a:lstStyle/>
          <a:p>
            <a:fld id="{68607845-940D-AF42-90E6-0A3F0004BE78}" type="datetimeFigureOut">
              <a:rPr lang="en-US" smtClean="0"/>
              <a:t>7/25/23</a:t>
            </a:fld>
            <a:endParaRPr lang="en-US"/>
          </a:p>
        </p:txBody>
      </p:sp>
      <p:sp>
        <p:nvSpPr>
          <p:cNvPr id="6" name="Footer Placeholder 5">
            <a:extLst>
              <a:ext uri="{FF2B5EF4-FFF2-40B4-BE49-F238E27FC236}">
                <a16:creationId xmlns:a16="http://schemas.microsoft.com/office/drawing/2014/main" id="{42E5678A-92ED-3CA8-25E7-1697F7B109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AA367E-BEF6-76B2-B494-82E3A4FFFA0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4559745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5067C-F02F-CA51-C76E-9AFAA77F46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7DFFB7-D356-0068-C081-0037355B3B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2F46DE1-B636-ED1B-AB2F-C49A63505C1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FEE0272-F65F-ED84-720C-CA73A9D148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850EF4-AE51-FB58-8AAB-D7B6106A863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D4A651-BC82-2322-E0B4-F301EE08EC72}"/>
              </a:ext>
            </a:extLst>
          </p:cNvPr>
          <p:cNvSpPr>
            <a:spLocks noGrp="1"/>
          </p:cNvSpPr>
          <p:nvPr>
            <p:ph type="dt" sz="half" idx="10"/>
          </p:nvPr>
        </p:nvSpPr>
        <p:spPr/>
        <p:txBody>
          <a:bodyPr/>
          <a:lstStyle/>
          <a:p>
            <a:fld id="{68607845-940D-AF42-90E6-0A3F0004BE78}" type="datetimeFigureOut">
              <a:rPr lang="en-US" smtClean="0"/>
              <a:t>7/25/23</a:t>
            </a:fld>
            <a:endParaRPr lang="en-US"/>
          </a:p>
        </p:txBody>
      </p:sp>
      <p:sp>
        <p:nvSpPr>
          <p:cNvPr id="8" name="Footer Placeholder 7">
            <a:extLst>
              <a:ext uri="{FF2B5EF4-FFF2-40B4-BE49-F238E27FC236}">
                <a16:creationId xmlns:a16="http://schemas.microsoft.com/office/drawing/2014/main" id="{36DE80AA-357E-6C98-0356-40E44CEA866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DAEBF76-C709-17B1-7646-653B310FA635}"/>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7540204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A9F76-DC18-5638-D2F2-A8C5E27ACA6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492889F-0B2E-7251-3AFB-6AE4AC334F59}"/>
              </a:ext>
            </a:extLst>
          </p:cNvPr>
          <p:cNvSpPr>
            <a:spLocks noGrp="1"/>
          </p:cNvSpPr>
          <p:nvPr>
            <p:ph type="dt" sz="half" idx="10"/>
          </p:nvPr>
        </p:nvSpPr>
        <p:spPr/>
        <p:txBody>
          <a:bodyPr/>
          <a:lstStyle/>
          <a:p>
            <a:fld id="{68607845-940D-AF42-90E6-0A3F0004BE78}" type="datetimeFigureOut">
              <a:rPr lang="en-US" smtClean="0"/>
              <a:t>7/25/23</a:t>
            </a:fld>
            <a:endParaRPr lang="en-US"/>
          </a:p>
        </p:txBody>
      </p:sp>
      <p:sp>
        <p:nvSpPr>
          <p:cNvPr id="4" name="Footer Placeholder 3">
            <a:extLst>
              <a:ext uri="{FF2B5EF4-FFF2-40B4-BE49-F238E27FC236}">
                <a16:creationId xmlns:a16="http://schemas.microsoft.com/office/drawing/2014/main" id="{7303151B-2399-38C2-5A12-67FB2C4937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8D54789-EB7D-63FF-798A-50C671590E5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232088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b">
            <a:normAutofit/>
          </a:bodyPr>
          <a:lstStyle>
            <a:lvl1pPr algn="r">
              <a:defRPr sz="36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lgn="r">
              <a:buNone/>
              <a:defRPr sz="1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sz="1000" dirty="0"/>
          </a:p>
        </p:txBody>
      </p:sp>
      <p:pic>
        <p:nvPicPr>
          <p:cNvPr id="8" name="Picture 7">
            <a:extLst>
              <a:ext uri="{FF2B5EF4-FFF2-40B4-BE49-F238E27FC236}">
                <a16:creationId xmlns:a16="http://schemas.microsoft.com/office/drawing/2014/main" id="{DF5F5FB5-B40D-470D-8C41-B7CE27E5193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975360"/>
          </a:xfrm>
          <a:prstGeom prst="rect">
            <a:avLst/>
          </a:prstGeom>
        </p:spPr>
      </p:pic>
      <p:pic>
        <p:nvPicPr>
          <p:cNvPr id="7" name="Picture 6">
            <a:extLst>
              <a:ext uri="{FF2B5EF4-FFF2-40B4-BE49-F238E27FC236}">
                <a16:creationId xmlns:a16="http://schemas.microsoft.com/office/drawing/2014/main" id="{9F979B0B-4A4D-4553-BE93-A1959FB58E0D}"/>
              </a:ext>
            </a:extLst>
          </p:cNvPr>
          <p:cNvPicPr>
            <a:picLocks noChangeAspect="1"/>
          </p:cNvPicPr>
          <p:nvPr/>
        </p:nvPicPr>
        <p:blipFill rotWithShape="1">
          <a:blip r:embed="rId3">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spTree>
    <p:extLst>
      <p:ext uri="{BB962C8B-B14F-4D97-AF65-F5344CB8AC3E}">
        <p14:creationId xmlns:p14="http://schemas.microsoft.com/office/powerpoint/2010/main" val="20037299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FAC998-1345-0A1E-D969-E2343D24E5B0}"/>
              </a:ext>
            </a:extLst>
          </p:cNvPr>
          <p:cNvSpPr>
            <a:spLocks noGrp="1"/>
          </p:cNvSpPr>
          <p:nvPr>
            <p:ph type="dt" sz="half" idx="10"/>
          </p:nvPr>
        </p:nvSpPr>
        <p:spPr/>
        <p:txBody>
          <a:bodyPr/>
          <a:lstStyle/>
          <a:p>
            <a:fld id="{68607845-940D-AF42-90E6-0A3F0004BE78}" type="datetimeFigureOut">
              <a:rPr lang="en-US" smtClean="0"/>
              <a:t>7/25/23</a:t>
            </a:fld>
            <a:endParaRPr lang="en-US"/>
          </a:p>
        </p:txBody>
      </p:sp>
      <p:sp>
        <p:nvSpPr>
          <p:cNvPr id="3" name="Footer Placeholder 2">
            <a:extLst>
              <a:ext uri="{FF2B5EF4-FFF2-40B4-BE49-F238E27FC236}">
                <a16:creationId xmlns:a16="http://schemas.microsoft.com/office/drawing/2014/main" id="{24CBE583-98EF-E399-09BA-BD0061BEF48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9234487-D257-CCB4-7728-4674E825B93B}"/>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6733206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06936-E1B0-0DD5-1952-04504CECDC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EED911E-6386-4271-B6E9-40C5066E25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FE8560E-7E00-2A07-7AE0-12A12B7093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0F7A04-C019-9FFD-A565-15FD384B2CBA}"/>
              </a:ext>
            </a:extLst>
          </p:cNvPr>
          <p:cNvSpPr>
            <a:spLocks noGrp="1"/>
          </p:cNvSpPr>
          <p:nvPr>
            <p:ph type="dt" sz="half" idx="10"/>
          </p:nvPr>
        </p:nvSpPr>
        <p:spPr/>
        <p:txBody>
          <a:bodyPr/>
          <a:lstStyle/>
          <a:p>
            <a:fld id="{68607845-940D-AF42-90E6-0A3F0004BE78}" type="datetimeFigureOut">
              <a:rPr lang="en-US" smtClean="0"/>
              <a:t>7/25/23</a:t>
            </a:fld>
            <a:endParaRPr lang="en-US"/>
          </a:p>
        </p:txBody>
      </p:sp>
      <p:sp>
        <p:nvSpPr>
          <p:cNvPr id="6" name="Footer Placeholder 5">
            <a:extLst>
              <a:ext uri="{FF2B5EF4-FFF2-40B4-BE49-F238E27FC236}">
                <a16:creationId xmlns:a16="http://schemas.microsoft.com/office/drawing/2014/main" id="{3C619466-C547-5950-58EE-EE1847F6B7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BF1FB8-9D79-225C-2626-783076682BD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8421003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E1F79-9E23-3848-6F69-35488B4C97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AEC5418-1A70-E059-01EC-1D72186415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BA7CE12-2BFD-3001-A50F-144325830B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FFDA66-E22F-675F-FEB8-63150CF7F0F3}"/>
              </a:ext>
            </a:extLst>
          </p:cNvPr>
          <p:cNvSpPr>
            <a:spLocks noGrp="1"/>
          </p:cNvSpPr>
          <p:nvPr>
            <p:ph type="dt" sz="half" idx="10"/>
          </p:nvPr>
        </p:nvSpPr>
        <p:spPr/>
        <p:txBody>
          <a:bodyPr/>
          <a:lstStyle/>
          <a:p>
            <a:fld id="{68607845-940D-AF42-90E6-0A3F0004BE78}" type="datetimeFigureOut">
              <a:rPr lang="en-US" smtClean="0"/>
              <a:t>7/25/23</a:t>
            </a:fld>
            <a:endParaRPr lang="en-US"/>
          </a:p>
        </p:txBody>
      </p:sp>
      <p:sp>
        <p:nvSpPr>
          <p:cNvPr id="6" name="Footer Placeholder 5">
            <a:extLst>
              <a:ext uri="{FF2B5EF4-FFF2-40B4-BE49-F238E27FC236}">
                <a16:creationId xmlns:a16="http://schemas.microsoft.com/office/drawing/2014/main" id="{10C83DCB-B75E-E3B9-1D31-F97DD2D654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41B311-4B71-A04A-F24B-8930E95E38DC}"/>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75857567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774C5-0A9B-18F3-9CAF-A2B1A25B92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5D017D1-B693-49B4-3D5E-A85798E9371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AF5442-7CBE-77D1-A385-C70394651352}"/>
              </a:ext>
            </a:extLst>
          </p:cNvPr>
          <p:cNvSpPr>
            <a:spLocks noGrp="1"/>
          </p:cNvSpPr>
          <p:nvPr>
            <p:ph type="dt" sz="half" idx="10"/>
          </p:nvPr>
        </p:nvSpPr>
        <p:spPr/>
        <p:txBody>
          <a:bodyPr/>
          <a:lstStyle/>
          <a:p>
            <a:fld id="{68607845-940D-AF42-90E6-0A3F0004BE78}" type="datetimeFigureOut">
              <a:rPr lang="en-US" smtClean="0"/>
              <a:t>7/25/23</a:t>
            </a:fld>
            <a:endParaRPr lang="en-US"/>
          </a:p>
        </p:txBody>
      </p:sp>
      <p:sp>
        <p:nvSpPr>
          <p:cNvPr id="5" name="Footer Placeholder 4">
            <a:extLst>
              <a:ext uri="{FF2B5EF4-FFF2-40B4-BE49-F238E27FC236}">
                <a16:creationId xmlns:a16="http://schemas.microsoft.com/office/drawing/2014/main" id="{D87A6695-506E-F21D-883F-09C59CE1C5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CE03CC-E804-AE4F-BC35-01C4F6A9E24A}"/>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79872012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70CF5B-1288-5AE1-2A77-4AA7451944B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B6E1E66-A92E-A10E-28AA-282CAF2696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66E619-06E1-63C2-881D-5EC5E6E70BD2}"/>
              </a:ext>
            </a:extLst>
          </p:cNvPr>
          <p:cNvSpPr>
            <a:spLocks noGrp="1"/>
          </p:cNvSpPr>
          <p:nvPr>
            <p:ph type="dt" sz="half" idx="10"/>
          </p:nvPr>
        </p:nvSpPr>
        <p:spPr/>
        <p:txBody>
          <a:bodyPr/>
          <a:lstStyle/>
          <a:p>
            <a:fld id="{68607845-940D-AF42-90E6-0A3F0004BE78}" type="datetimeFigureOut">
              <a:rPr lang="en-US" smtClean="0"/>
              <a:t>7/25/23</a:t>
            </a:fld>
            <a:endParaRPr lang="en-US"/>
          </a:p>
        </p:txBody>
      </p:sp>
      <p:sp>
        <p:nvSpPr>
          <p:cNvPr id="5" name="Footer Placeholder 4">
            <a:extLst>
              <a:ext uri="{FF2B5EF4-FFF2-40B4-BE49-F238E27FC236}">
                <a16:creationId xmlns:a16="http://schemas.microsoft.com/office/drawing/2014/main" id="{F76803AB-03EE-7B44-B956-081B88BE25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01B24F-3185-E413-DA86-85FF758C4669}"/>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645621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gram Layout">
    <p:bg>
      <p:bgPr>
        <a:gradFill flip="none" rotWithShape="1">
          <a:gsLst>
            <a:gs pos="0">
              <a:schemeClr val="bg1"/>
            </a:gs>
            <a:gs pos="100000">
              <a:srgbClr val="EBEBEB"/>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88FA194F-9E80-4991-A301-2D14D459B8B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a:p>
        </p:txBody>
      </p:sp>
    </p:spTree>
    <p:extLst>
      <p:ext uri="{BB962C8B-B14F-4D97-AF65-F5344CB8AC3E}">
        <p14:creationId xmlns:p14="http://schemas.microsoft.com/office/powerpoint/2010/main" val="4231980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d Diagram Layout">
    <p:bg>
      <p:bgPr>
        <a:gradFill flip="none" rotWithShape="1">
          <a:gsLst>
            <a:gs pos="0">
              <a:schemeClr val="bg1"/>
            </a:gs>
            <a:gs pos="100000">
              <a:srgbClr val="EBEBEB"/>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74E47-6B81-4DA6-BC35-65E2DCA474B0}"/>
              </a:ext>
            </a:extLst>
          </p:cNvPr>
          <p:cNvSpPr>
            <a:spLocks noGrp="1"/>
          </p:cNvSpPr>
          <p:nvPr>
            <p:ph type="title"/>
          </p:nvPr>
        </p:nvSpPr>
        <p:spPr/>
        <p:txBody>
          <a:bodyPr/>
          <a:lstStyle/>
          <a:p>
            <a:r>
              <a:rPr lang="en-US"/>
              <a:t>Click to edit Master title style</a:t>
            </a:r>
          </a:p>
        </p:txBody>
      </p:sp>
      <p:sp>
        <p:nvSpPr>
          <p:cNvPr id="3" name="Footer Placeholder 4">
            <a:extLst>
              <a:ext uri="{FF2B5EF4-FFF2-40B4-BE49-F238E27FC236}">
                <a16:creationId xmlns:a16="http://schemas.microsoft.com/office/drawing/2014/main" id="{2F70BFC7-62AB-4097-AE5E-3ACB64158A6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dirty="0"/>
          </a:p>
        </p:txBody>
      </p:sp>
    </p:spTree>
    <p:extLst>
      <p:ext uri="{BB962C8B-B14F-4D97-AF65-F5344CB8AC3E}">
        <p14:creationId xmlns:p14="http://schemas.microsoft.com/office/powerpoint/2010/main" val="1480778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Content">
    <p:bg>
      <p:bgPr>
        <a:solidFill>
          <a:srgbClr val="FFFFFF"/>
        </a:solidFill>
        <a:effectLst/>
      </p:bgPr>
    </p:bg>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F68C6A00-68E4-474E-9AA8-0891DD87D051}"/>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a:p>
        </p:txBody>
      </p:sp>
      <p:sp>
        <p:nvSpPr>
          <p:cNvPr id="6" name="Title Placeholder 1">
            <a:extLst>
              <a:ext uri="{FF2B5EF4-FFF2-40B4-BE49-F238E27FC236}">
                <a16:creationId xmlns:a16="http://schemas.microsoft.com/office/drawing/2014/main" id="{C3A58A5E-CE8B-4381-B491-4E79B68F618B}"/>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7" name="Text Placeholder 2">
            <a:extLst>
              <a:ext uri="{FF2B5EF4-FFF2-40B4-BE49-F238E27FC236}">
                <a16:creationId xmlns:a16="http://schemas.microsoft.com/office/drawing/2014/main" id="{B8793117-580E-4BE7-82EC-6BE8CEEDED56}"/>
              </a:ext>
            </a:extLst>
          </p:cNvPr>
          <p:cNvSpPr>
            <a:spLocks noGrp="1"/>
          </p:cNvSpPr>
          <p:nvPr>
            <p:ph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999528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F8544-5F66-42F5-A339-E46C7881EF7F}"/>
              </a:ext>
            </a:extLst>
          </p:cNvPr>
          <p:cNvSpPr>
            <a:spLocks noGrp="1"/>
          </p:cNvSpPr>
          <p:nvPr>
            <p:ph type="title"/>
          </p:nvPr>
        </p:nvSpPr>
        <p:spPr/>
        <p:txBody>
          <a:bodyPr>
            <a:normAutofit/>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609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5943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DE44C219-F83B-4E76-BAE0-A183B894069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a:p>
        </p:txBody>
      </p:sp>
    </p:spTree>
    <p:extLst>
      <p:ext uri="{BB962C8B-B14F-4D97-AF65-F5344CB8AC3E}">
        <p14:creationId xmlns:p14="http://schemas.microsoft.com/office/powerpoint/2010/main" val="2099105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609601" y="1459896"/>
            <a:ext cx="5157787" cy="651538"/>
          </a:xfrm>
          <a:prstGeom prst="rect">
            <a:avLst/>
          </a:prstGeom>
        </p:spPr>
        <p:txBody>
          <a:bodyPr anchor="b"/>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609601" y="2111434"/>
            <a:ext cx="5157787" cy="3956856"/>
          </a:xfrm>
          <a:prstGeom prst="rect">
            <a:avLst/>
          </a:prstGeom>
        </p:spPr>
        <p:txBody>
          <a:bodyPr/>
          <a:lstStyle>
            <a:lvl1pPr marL="228600" indent="-228600">
              <a:buClr>
                <a:schemeClr val="accent1"/>
              </a:buClr>
              <a:buSzPct val="100000"/>
              <a:buFont typeface="Arial" panose="020B0604020202020204" pitchFamily="34" charset="0"/>
              <a:buChar char="•"/>
              <a:defRPr/>
            </a:lvl1pPr>
            <a:lvl2pPr marL="685800" indent="-228600">
              <a:buClr>
                <a:schemeClr val="accent1"/>
              </a:buClr>
              <a:buSzPct val="100000"/>
              <a:buFont typeface="Arial" panose="020B0604020202020204" pitchFamily="34" charset="0"/>
              <a:buChar char="•"/>
              <a:defRPr/>
            </a:lvl2pPr>
            <a:lvl3pPr marL="1143000" indent="-228600">
              <a:buClr>
                <a:schemeClr val="accent1"/>
              </a:buClr>
              <a:buSzPct val="100000"/>
              <a:buFont typeface="Arial" panose="020B0604020202020204" pitchFamily="34" charset="0"/>
              <a:buChar char="•"/>
              <a:defRPr/>
            </a:lvl3pPr>
            <a:lvl4pPr marL="1600200" indent="-228600">
              <a:buClr>
                <a:schemeClr val="accent1"/>
              </a:buClr>
              <a:buSzPct val="100000"/>
              <a:buFont typeface="Arial" panose="020B0604020202020204" pitchFamily="34" charset="0"/>
              <a:buChar char="•"/>
              <a:defRPr/>
            </a:lvl4pPr>
            <a:lvl5pPr marL="2057400" indent="-228600">
              <a:buClr>
                <a:schemeClr val="accent1"/>
              </a:buClr>
              <a:buSzPct val="1000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5942013" y="1459896"/>
            <a:ext cx="5183188" cy="651538"/>
          </a:xfrm>
          <a:prstGeom prst="rect">
            <a:avLst/>
          </a:prstGeom>
        </p:spPr>
        <p:txBody>
          <a:bodyPr anchor="b"/>
          <a:lstStyle>
            <a:lvl1pPr marL="0" indent="0">
              <a:buNone/>
              <a:defRPr sz="2400" b="1">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5942013" y="2111434"/>
            <a:ext cx="5183188" cy="3956856"/>
          </a:xfrm>
          <a:prstGeom prst="rect">
            <a:avLst/>
          </a:prstGeom>
        </p:spPr>
        <p:txBody>
          <a:bodyPr/>
          <a:lstStyle>
            <a:lvl1pPr marL="228600" indent="-228600">
              <a:buClr>
                <a:schemeClr val="accent3"/>
              </a:buClr>
              <a:buFont typeface="Arial" panose="020B0604020202020204" pitchFamily="34" charset="0"/>
              <a:buChar char="•"/>
              <a:defRPr/>
            </a:lvl1pPr>
            <a:lvl2pPr marL="685800" indent="-228600">
              <a:buClr>
                <a:schemeClr val="accent3"/>
              </a:buClr>
              <a:buFont typeface="Arial" panose="020B0604020202020204" pitchFamily="34" charset="0"/>
              <a:buChar char="•"/>
              <a:defRPr/>
            </a:lvl2pPr>
            <a:lvl3pPr marL="1143000" indent="-228600">
              <a:buClr>
                <a:schemeClr val="accent3"/>
              </a:buClr>
              <a:buFont typeface="Arial" panose="020B0604020202020204" pitchFamily="34" charset="0"/>
              <a:buChar char="•"/>
              <a:defRPr/>
            </a:lvl3pPr>
            <a:lvl4pPr marL="1600200" indent="-228600">
              <a:buClr>
                <a:schemeClr val="accent3"/>
              </a:buClr>
              <a:buFont typeface="Arial" panose="020B0604020202020204" pitchFamily="34" charset="0"/>
              <a:buChar char="•"/>
              <a:defRPr/>
            </a:lvl4pPr>
            <a:lvl5pPr marL="2057400" indent="-228600">
              <a:buClr>
                <a:schemeClr val="accent3"/>
              </a:buClr>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1994057A-1166-4C4D-AF69-0BF68EE85991}"/>
              </a:ext>
            </a:extLst>
          </p:cNvPr>
          <p:cNvSpPr>
            <a:spLocks noGrp="1"/>
          </p:cNvSpPr>
          <p:nvPr>
            <p:ph type="ftr" sz="quarter" idx="12"/>
          </p:nvPr>
        </p:nvSpPr>
        <p:spPr>
          <a:xfrm>
            <a:off x="609600" y="6356350"/>
            <a:ext cx="105155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dirty="0"/>
          </a:p>
        </p:txBody>
      </p:sp>
      <p:sp>
        <p:nvSpPr>
          <p:cNvPr id="10" name="Title 1">
            <a:extLst>
              <a:ext uri="{FF2B5EF4-FFF2-40B4-BE49-F238E27FC236}">
                <a16:creationId xmlns:a16="http://schemas.microsoft.com/office/drawing/2014/main" id="{DAD82D1D-D8EA-40A0-9D3E-9683300C0F61}"/>
              </a:ext>
            </a:extLst>
          </p:cNvPr>
          <p:cNvSpPr>
            <a:spLocks noGrp="1"/>
          </p:cNvSpPr>
          <p:nvPr>
            <p:ph type="title"/>
          </p:nvPr>
        </p:nvSpPr>
        <p:spPr>
          <a:xfrm>
            <a:off x="609600" y="199505"/>
            <a:ext cx="10744200" cy="1185577"/>
          </a:xfrm>
        </p:spPr>
        <p:txBody>
          <a:bodyPr>
            <a:normAutofit/>
          </a:bodyPr>
          <a:lstStyle>
            <a:lvl1pPr>
              <a:defRPr sz="3200"/>
            </a:lvl1pPr>
          </a:lstStyle>
          <a:p>
            <a:r>
              <a:rPr lang="en-US"/>
              <a:t>Click to edit Master title style</a:t>
            </a:r>
          </a:p>
        </p:txBody>
      </p:sp>
    </p:spTree>
    <p:extLst>
      <p:ext uri="{BB962C8B-B14F-4D97-AF65-F5344CB8AC3E}">
        <p14:creationId xmlns:p14="http://schemas.microsoft.com/office/powerpoint/2010/main" val="34004256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lstStyle/>
          <a:p>
            <a:r>
              <a:rPr lang="en-US"/>
              <a:t>Click to edit Master title style</a:t>
            </a:r>
          </a:p>
        </p:txBody>
      </p:sp>
      <p:sp>
        <p:nvSpPr>
          <p:cNvPr id="5" name="Footer Placeholder 4">
            <a:extLst>
              <a:ext uri="{FF2B5EF4-FFF2-40B4-BE49-F238E27FC236}">
                <a16:creationId xmlns:a16="http://schemas.microsoft.com/office/drawing/2014/main" id="{42D517FC-F71A-47DC-8036-78E7C8941DC5}"/>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a:p>
        </p:txBody>
      </p:sp>
    </p:spTree>
    <p:extLst>
      <p:ext uri="{BB962C8B-B14F-4D97-AF65-F5344CB8AC3E}">
        <p14:creationId xmlns:p14="http://schemas.microsoft.com/office/powerpoint/2010/main" val="2001914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B2F6B2D7-D2F9-4F1B-8FB7-00DCD968C2C6}"/>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a:p>
        </p:txBody>
      </p:sp>
    </p:spTree>
    <p:extLst>
      <p:ext uri="{BB962C8B-B14F-4D97-AF65-F5344CB8AC3E}">
        <p14:creationId xmlns:p14="http://schemas.microsoft.com/office/powerpoint/2010/main" val="2000051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dirty="0"/>
          </a:p>
        </p:txBody>
      </p:sp>
      <p:sp>
        <p:nvSpPr>
          <p:cNvPr id="6" name="Rectangle 5">
            <a:extLst>
              <a:ext uri="{FF2B5EF4-FFF2-40B4-BE49-F238E27FC236}">
                <a16:creationId xmlns:a16="http://schemas.microsoft.com/office/drawing/2014/main" id="{4B5D83E7-F2B7-417F-9348-222F18A74341}"/>
              </a:ext>
            </a:extLst>
          </p:cNvPr>
          <p:cNvSpPr/>
          <p:nvPr/>
        </p:nvSpPr>
        <p:spPr>
          <a:xfrm>
            <a:off x="0" y="-1"/>
            <a:ext cx="12192000" cy="106681"/>
          </a:xfrm>
          <a:prstGeom prst="rect">
            <a:avLst/>
          </a:prstGeom>
          <a:gradFill flip="none" rotWithShape="1">
            <a:gsLst>
              <a:gs pos="0">
                <a:srgbClr val="54284B"/>
              </a:gs>
              <a:gs pos="56733">
                <a:srgbClr val="6F2147"/>
              </a:gs>
              <a:gs pos="100000">
                <a:srgbClr val="4D5282"/>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03211F0F-9A46-CEBF-DD74-B1055E1D51AB}"/>
              </a:ext>
            </a:extLst>
          </p:cNvPr>
          <p:cNvSpPr/>
          <p:nvPr userDrawn="1"/>
        </p:nvSpPr>
        <p:spPr>
          <a:xfrm>
            <a:off x="0" y="-1"/>
            <a:ext cx="12192000" cy="106681"/>
          </a:xfrm>
          <a:prstGeom prst="rect">
            <a:avLst/>
          </a:prstGeom>
          <a:gradFill flip="none" rotWithShape="1">
            <a:gsLst>
              <a:gs pos="0">
                <a:srgbClr val="54284B"/>
              </a:gs>
              <a:gs pos="56733">
                <a:srgbClr val="6F2147"/>
              </a:gs>
              <a:gs pos="100000">
                <a:srgbClr val="4D5282"/>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466670652"/>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txStyles>
    <p:titleStyle>
      <a:lvl1pPr algn="l" defTabSz="914400" rtl="0" eaLnBrk="1" latinLnBrk="0" hangingPunct="1">
        <a:lnSpc>
          <a:spcPct val="100000"/>
        </a:lnSpc>
        <a:spcBef>
          <a:spcPct val="0"/>
        </a:spcBef>
        <a:buNone/>
        <a:defRPr sz="3200" b="1" i="0" kern="1200">
          <a:solidFill>
            <a:srgbClr val="4D4E4D"/>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2400" kern="1200">
          <a:solidFill>
            <a:schemeClr val="tx1">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accent4"/>
        </a:buClr>
        <a:buFont typeface="Arial" panose="020B0604020202020204" pitchFamily="34" charset="0"/>
        <a:buChar char="•"/>
        <a:defRPr sz="2000" kern="1200">
          <a:solidFill>
            <a:schemeClr val="tx1">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800" kern="1200">
          <a:solidFill>
            <a:schemeClr val="tx1">
              <a:lumMod val="75000"/>
            </a:schemeClr>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864">
          <p15:clr>
            <a:srgbClr val="F26B43"/>
          </p15:clr>
        </p15:guide>
        <p15:guide id="4" orient="horz" pos="1056">
          <p15:clr>
            <a:srgbClr val="F26B43"/>
          </p15:clr>
        </p15:guide>
        <p15:guide id="5" pos="6168">
          <p15:clr>
            <a:srgbClr val="F26B43"/>
          </p15:clr>
        </p15:guide>
        <p15:guide id="6" pos="6072">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BC1509-97F9-9AC9-3004-0444397C1F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83713C-9A88-4E7F-B7F0-88A5DDA067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762F71-44E5-6941-7F1B-4DA15FB3D9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607845-940D-AF42-90E6-0A3F0004BE78}" type="datetimeFigureOut">
              <a:rPr lang="en-US" smtClean="0"/>
              <a:t>7/25/23</a:t>
            </a:fld>
            <a:endParaRPr lang="en-US"/>
          </a:p>
        </p:txBody>
      </p:sp>
      <p:sp>
        <p:nvSpPr>
          <p:cNvPr id="5" name="Footer Placeholder 4">
            <a:extLst>
              <a:ext uri="{FF2B5EF4-FFF2-40B4-BE49-F238E27FC236}">
                <a16:creationId xmlns:a16="http://schemas.microsoft.com/office/drawing/2014/main" id="{2D5F44EC-2508-285C-261A-6C6D471B16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8461F35-DC72-C444-9401-DB6D236197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3C78B3-0045-9547-874D-082F52276EB6}" type="slidenum">
              <a:rPr lang="en-US" smtClean="0"/>
              <a:t>‹#›</a:t>
            </a:fld>
            <a:endParaRPr lang="en-US"/>
          </a:p>
        </p:txBody>
      </p:sp>
    </p:spTree>
    <p:extLst>
      <p:ext uri="{BB962C8B-B14F-4D97-AF65-F5344CB8AC3E}">
        <p14:creationId xmlns:p14="http://schemas.microsoft.com/office/powerpoint/2010/main" val="2815794692"/>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s://www.mededonthego.com/Video/program/973" TargetMode="External"/><Relationship Id="rId7" Type="http://schemas.openxmlformats.org/officeDocument/2006/relationships/image" Target="../media/image4.svg"/><Relationship Id="rId2" Type="http://schemas.openxmlformats.org/officeDocument/2006/relationships/notesSlide" Target="../notesSlides/notesSlide1.xml"/><Relationship Id="rId1" Type="http://schemas.openxmlformats.org/officeDocument/2006/relationships/slideLayout" Target="../slideLayouts/slideLayout20.xml"/><Relationship Id="rId6" Type="http://schemas.openxmlformats.org/officeDocument/2006/relationships/image" Target="../media/image3.png"/><Relationship Id="rId11" Type="http://schemas.openxmlformats.org/officeDocument/2006/relationships/image" Target="../media/image8.svg"/><Relationship Id="rId5" Type="http://schemas.openxmlformats.org/officeDocument/2006/relationships/hyperlink" Target="mailto:support@MedEdOTG.com" TargetMode="External"/><Relationship Id="rId10" Type="http://schemas.openxmlformats.org/officeDocument/2006/relationships/image" Target="../media/image7.png"/><Relationship Id="rId4" Type="http://schemas.openxmlformats.org/officeDocument/2006/relationships/hyperlink" Target="http://www.mededonthego.com/" TargetMode="External"/><Relationship Id="rId9" Type="http://schemas.openxmlformats.org/officeDocument/2006/relationships/image" Target="../media/image6.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8" Type="http://schemas.openxmlformats.org/officeDocument/2006/relationships/hyperlink" Target="http://www.mededotg.com/" TargetMode="External"/><Relationship Id="rId3" Type="http://schemas.openxmlformats.org/officeDocument/2006/relationships/image" Target="../media/image9.png"/><Relationship Id="rId7" Type="http://schemas.openxmlformats.org/officeDocument/2006/relationships/hyperlink" Target="http://www.mededonthego.com/" TargetMode="External"/><Relationship Id="rId2" Type="http://schemas.openxmlformats.org/officeDocument/2006/relationships/notesSlide" Target="../notesSlides/notesSlide6.xml"/><Relationship Id="rId1" Type="http://schemas.openxmlformats.org/officeDocument/2006/relationships/slideLayout" Target="../slideLayouts/slideLayout20.xml"/><Relationship Id="rId6" Type="http://schemas.openxmlformats.org/officeDocument/2006/relationships/image" Target="../media/image12.svg"/><Relationship Id="rId5" Type="http://schemas.openxmlformats.org/officeDocument/2006/relationships/image" Target="../media/image11.png"/><Relationship Id="rId10" Type="http://schemas.openxmlformats.org/officeDocument/2006/relationships/image" Target="../media/image14.svg"/><Relationship Id="rId4" Type="http://schemas.openxmlformats.org/officeDocument/2006/relationships/image" Target="../media/image10.svg"/><Relationship Id="rId9"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B608A-1DD2-41EC-ABAF-2309F5666B11}"/>
              </a:ext>
            </a:extLst>
          </p:cNvPr>
          <p:cNvSpPr>
            <a:spLocks noGrp="1"/>
          </p:cNvSpPr>
          <p:nvPr>
            <p:ph type="title"/>
          </p:nvPr>
        </p:nvSpPr>
        <p:spPr>
          <a:xfrm>
            <a:off x="609601" y="1709738"/>
            <a:ext cx="10515600" cy="2852737"/>
          </a:xfrm>
        </p:spPr>
        <p:txBody>
          <a:bodyPr>
            <a:normAutofit/>
          </a:bodyPr>
          <a:lstStyle/>
          <a:p>
            <a:r>
              <a:rPr lang="en-US" dirty="0"/>
              <a:t>Implications of Aggressive in ‘PAH with Comorbidities’ Therapy: What Does That Mean?</a:t>
            </a:r>
          </a:p>
        </p:txBody>
      </p:sp>
      <p:sp>
        <p:nvSpPr>
          <p:cNvPr id="3" name="Subtitle 2">
            <a:extLst>
              <a:ext uri="{FF2B5EF4-FFF2-40B4-BE49-F238E27FC236}">
                <a16:creationId xmlns:a16="http://schemas.microsoft.com/office/drawing/2014/main" id="{C35A6201-60F8-41E6-9EC3-982D6AA55F9F}"/>
              </a:ext>
            </a:extLst>
          </p:cNvPr>
          <p:cNvSpPr>
            <a:spLocks noGrp="1"/>
          </p:cNvSpPr>
          <p:nvPr>
            <p:ph type="body" idx="1"/>
          </p:nvPr>
        </p:nvSpPr>
        <p:spPr>
          <a:xfrm>
            <a:off x="609601" y="4589463"/>
            <a:ext cx="10515600" cy="1500187"/>
          </a:xfrm>
        </p:spPr>
        <p:txBody>
          <a:bodyPr>
            <a:normAutofit fontScale="70000" lnSpcReduction="20000"/>
          </a:bodyPr>
          <a:lstStyle/>
          <a:p>
            <a:pPr>
              <a:lnSpc>
                <a:spcPct val="120000"/>
              </a:lnSpc>
              <a:spcBef>
                <a:spcPts val="0"/>
              </a:spcBef>
            </a:pPr>
            <a:r>
              <a:rPr lang="en-US" dirty="0"/>
              <a:t>Rajan Saggar, MD</a:t>
            </a:r>
          </a:p>
          <a:p>
            <a:pPr>
              <a:lnSpc>
                <a:spcPct val="120000"/>
              </a:lnSpc>
              <a:spcBef>
                <a:spcPts val="0"/>
              </a:spcBef>
            </a:pPr>
            <a:r>
              <a:rPr lang="en-US" dirty="0"/>
              <a:t>Professor of Medicine </a:t>
            </a:r>
          </a:p>
          <a:p>
            <a:pPr>
              <a:lnSpc>
                <a:spcPct val="120000"/>
              </a:lnSpc>
              <a:spcBef>
                <a:spcPts val="0"/>
              </a:spcBef>
            </a:pPr>
            <a:r>
              <a:rPr lang="en-US" dirty="0"/>
              <a:t>Director Pulmonary Hypertension Program</a:t>
            </a:r>
          </a:p>
          <a:p>
            <a:pPr>
              <a:lnSpc>
                <a:spcPct val="120000"/>
              </a:lnSpc>
              <a:spcBef>
                <a:spcPts val="0"/>
              </a:spcBef>
            </a:pPr>
            <a:r>
              <a:rPr lang="en-US" dirty="0"/>
              <a:t>Co-Director Pulmonary Vascular Disease Program</a:t>
            </a:r>
          </a:p>
          <a:p>
            <a:pPr>
              <a:lnSpc>
                <a:spcPct val="120000"/>
              </a:lnSpc>
              <a:spcBef>
                <a:spcPts val="0"/>
              </a:spcBef>
            </a:pPr>
            <a:r>
              <a:rPr lang="en-US" dirty="0"/>
              <a:t>Lung &amp; Heart-Lung Transplant and Pulmonary Hypertension Programs</a:t>
            </a:r>
          </a:p>
          <a:p>
            <a:pPr>
              <a:lnSpc>
                <a:spcPct val="120000"/>
              </a:lnSpc>
              <a:spcBef>
                <a:spcPts val="0"/>
              </a:spcBef>
            </a:pPr>
            <a:r>
              <a:rPr lang="en-US" dirty="0"/>
              <a:t>David Geffen School of Medicine, UCLA</a:t>
            </a:r>
          </a:p>
          <a:p>
            <a:pPr>
              <a:lnSpc>
                <a:spcPct val="120000"/>
              </a:lnSpc>
              <a:spcBef>
                <a:spcPts val="0"/>
              </a:spcBef>
            </a:pPr>
            <a:r>
              <a:rPr lang="en-US" dirty="0"/>
              <a:t>Los Angeles, CA</a:t>
            </a:r>
          </a:p>
        </p:txBody>
      </p:sp>
    </p:spTree>
    <p:extLst>
      <p:ext uri="{BB962C8B-B14F-4D97-AF65-F5344CB8AC3E}">
        <p14:creationId xmlns:p14="http://schemas.microsoft.com/office/powerpoint/2010/main" val="23518381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2183204-970A-B111-5DCA-6C0B2E08FD03}"/>
              </a:ext>
            </a:extLst>
          </p:cNvPr>
          <p:cNvSpPr txBox="1"/>
          <p:nvPr/>
        </p:nvSpPr>
        <p:spPr>
          <a:xfrm>
            <a:off x="1557505" y="5707282"/>
            <a:ext cx="261296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or portions thereof may not be published, posted online or used in presentations without permission.</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 name="TextBox 8">
            <a:extLst>
              <a:ext uri="{FF2B5EF4-FFF2-40B4-BE49-F238E27FC236}">
                <a16:creationId xmlns:a16="http://schemas.microsoft.com/office/drawing/2014/main" id="{0EE13496-F6DC-B1E6-63D7-6A65639436E6}"/>
              </a:ext>
            </a:extLst>
          </p:cNvPr>
          <p:cNvSpPr txBox="1"/>
          <p:nvPr/>
        </p:nvSpPr>
        <p:spPr>
          <a:xfrm>
            <a:off x="594592" y="359469"/>
            <a:ext cx="10997719" cy="692468"/>
          </a:xfrm>
          <a:prstGeom prst="roundRect">
            <a:avLst>
              <a:gd name="adj" fmla="val 50000"/>
            </a:avLst>
          </a:prstGeom>
          <a:solidFill>
            <a:srgbClr val="0098EA"/>
          </a:solidFill>
        </p:spPr>
        <p:txBody>
          <a:bodyPr wrap="square" tIns="0" bIns="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Trebuchet MS" panose="020B0703020202090204" pitchFamily="34" charset="0"/>
                <a:ea typeface="+mn-ea"/>
                <a:cs typeface="Calibri" panose="020F0502020204030204" pitchFamily="34" charset="0"/>
              </a:rPr>
              <a:t>Resource Information</a:t>
            </a:r>
          </a:p>
        </p:txBody>
      </p:sp>
      <p:sp>
        <p:nvSpPr>
          <p:cNvPr id="4" name="TextBox 3">
            <a:extLst>
              <a:ext uri="{FF2B5EF4-FFF2-40B4-BE49-F238E27FC236}">
                <a16:creationId xmlns:a16="http://schemas.microsoft.com/office/drawing/2014/main" id="{821270A0-01CF-6D78-64D3-D2393CA1DB1B}"/>
              </a:ext>
            </a:extLst>
          </p:cNvPr>
          <p:cNvSpPr txBox="1"/>
          <p:nvPr/>
        </p:nvSpPr>
        <p:spPr>
          <a:xfrm>
            <a:off x="594592" y="1162619"/>
            <a:ext cx="10997719" cy="35855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mn-cs"/>
              </a:rPr>
              <a:t>About This Resource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These slides are one component of a continuing education program available online at </a:t>
            </a:r>
            <a:r>
              <a:rPr kumimoji="0" lang="en-US" sz="1500" b="0" i="0" u="none" strike="noStrike" kern="1200" cap="none" spc="0" normalizeH="0" baseline="0" noProof="0" dirty="0" err="1">
                <a:ln>
                  <a:noFill/>
                </a:ln>
                <a:solidFill>
                  <a:srgbClr val="747474"/>
                </a:solidFill>
                <a:effectLst/>
                <a:uLnTx/>
                <a:uFillTx/>
                <a:latin typeface="Arial" panose="020B0604020202020204" pitchFamily="34" charset="0"/>
                <a:ea typeface="+mn-ea"/>
                <a:cs typeface="Arial" panose="020B0604020202020204" pitchFamily="34" charset="0"/>
              </a:rPr>
              <a:t>MedEd</a:t>
            </a: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 On The Go titled </a:t>
            </a:r>
            <a:r>
              <a:rPr kumimoji="0" lang="en-US" sz="1500" b="0" i="0" u="sng" strike="noStrike" kern="1200" cap="none" spc="0" normalizeH="0" baseline="0" noProof="0" dirty="0">
                <a:ln>
                  <a:noFill/>
                </a:ln>
                <a:solidFill>
                  <a:srgbClr val="0078D7"/>
                </a:solidFill>
                <a:effectLst/>
                <a:uLnTx/>
                <a:uFillTx/>
                <a:latin typeface="Arial" panose="020B0604020202020204" pitchFamily="34" charset="0"/>
                <a:ea typeface="+mn-ea"/>
                <a:cs typeface="Arial" panose="020B0604020202020204" pitchFamily="34" charset="0"/>
                <a:hlinkClick r:id="rId3"/>
              </a:rPr>
              <a:t>Implementing Aggressive Treatment to Improve Risk Profiles for PH Patients</a:t>
            </a:r>
            <a:endParaRPr kumimoji="0" lang="en-US" sz="1500" b="0" i="0" u="sng" strike="noStrike" kern="1200" cap="none" spc="0" normalizeH="0" baseline="0" noProof="0" dirty="0">
              <a:ln>
                <a:noFill/>
              </a:ln>
              <a:solidFill>
                <a:srgbClr val="0078D7"/>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Program Learning Objectives:</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Gain an understanding of the 2022 ERS/ES  guidelines and algorithms developed to detect PH early in the community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Identify appropriate circumstances to implement 3 or 4 strata risk assessments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Demonstrate best practices amongst MDs on how to impact diagnosis screening for at-risk patients subject to economic disparity, lack of access to referral centers, or understudied subtypes for the disease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Enable early recognition of sub-populations of patients who are at high risk and identify appropriate screening candidates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err="1">
                <a:ln>
                  <a:noFill/>
                </a:ln>
                <a:solidFill>
                  <a:srgbClr val="0098EA"/>
                </a:solidFill>
                <a:effectLst/>
                <a:uLnTx/>
                <a:uFillTx/>
                <a:latin typeface="Century Gothic" panose="020B0502020202020204" pitchFamily="34" charset="0"/>
                <a:ea typeface="+mn-ea"/>
                <a:cs typeface="Arial" panose="020B0604020202020204" pitchFamily="34" charset="0"/>
              </a:rPr>
              <a:t>MedEd</a:t>
            </a:r>
            <a:r>
              <a:rPr kumimoji="0" lang="en-US" sz="15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Arial" panose="020B0604020202020204" pitchFamily="34" charset="0"/>
              </a:rPr>
              <a:t> On The Go</a:t>
            </a:r>
            <a:r>
              <a:rPr kumimoji="0" lang="en-US" sz="1500" b="1" i="0" u="none" strike="noStrike" kern="1200" cap="none" spc="0" normalizeH="0" baseline="30000" noProof="0" dirty="0">
                <a:ln>
                  <a:noFill/>
                </a:ln>
                <a:solidFill>
                  <a:srgbClr val="0098EA"/>
                </a:solidFill>
                <a:effectLst/>
                <a:uLnTx/>
                <a:uFillTx/>
                <a:latin typeface="Century Gothic" panose="020B0502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hlinkClick r:id="rId4"/>
              </a:rPr>
              <a:t>www.mededonthego.com</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747474"/>
              </a:solidFill>
              <a:effectLst/>
              <a:uLnTx/>
              <a:uFillTx/>
              <a:latin typeface="Calibri" panose="020F0502020204030204"/>
              <a:ea typeface="+mn-ea"/>
              <a:cs typeface="+mn-cs"/>
            </a:endParaRPr>
          </a:p>
        </p:txBody>
      </p:sp>
      <p:cxnSp>
        <p:nvCxnSpPr>
          <p:cNvPr id="25" name="Straight Connector 24">
            <a:extLst>
              <a:ext uri="{FF2B5EF4-FFF2-40B4-BE49-F238E27FC236}">
                <a16:creationId xmlns:a16="http://schemas.microsoft.com/office/drawing/2014/main" id="{6D57FF65-33DE-661D-FDBA-12500FF6E05A}"/>
              </a:ext>
            </a:extLst>
          </p:cNvPr>
          <p:cNvCxnSpPr>
            <a:cxnSpLocks/>
          </p:cNvCxnSpPr>
          <p:nvPr/>
        </p:nvCxnSpPr>
        <p:spPr>
          <a:xfrm>
            <a:off x="600876" y="5388512"/>
            <a:ext cx="10996532" cy="0"/>
          </a:xfrm>
          <a:prstGeom prst="line">
            <a:avLst/>
          </a:prstGeom>
          <a:ln>
            <a:solidFill>
              <a:srgbClr val="0098EA"/>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92187CAD-40DF-359C-4264-683025719B57}"/>
              </a:ext>
            </a:extLst>
          </p:cNvPr>
          <p:cNvSpPr txBox="1"/>
          <p:nvPr/>
        </p:nvSpPr>
        <p:spPr>
          <a:xfrm>
            <a:off x="9217940" y="5707282"/>
            <a:ext cx="2165677"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47474"/>
                </a:solidFill>
                <a:effectLst/>
                <a:uLnTx/>
                <a:uFillTx/>
                <a:latin typeface="Arial" panose="020B0604020202020204" pitchFamily="34" charset="0"/>
                <a:ea typeface="Times New Roman" panose="02020603050405020304" pitchFamily="18" charset="0"/>
                <a:cs typeface="Arial" panose="020B0604020202020204" pitchFamily="34" charset="0"/>
              </a:rPr>
              <a:t>To contact us regarding inaccuracies, omissions or permissions please email us at </a:t>
            </a:r>
            <a:r>
              <a:rPr kumimoji="0" lang="en-US" sz="1200" b="0" i="0" u="sng" strike="noStrike" kern="1200" cap="none" spc="0" normalizeH="0" baseline="0" noProof="0" dirty="0">
                <a:ln>
                  <a:noFill/>
                </a:ln>
                <a:solidFill>
                  <a:srgbClr val="3898F9"/>
                </a:solidFill>
                <a:effectLst/>
                <a:uLnTx/>
                <a:uFillTx/>
                <a:latin typeface="Arial" panose="020B0604020202020204" pitchFamily="34" charset="0"/>
                <a:ea typeface="Times New Roman" panose="02020603050405020304" pitchFamily="18" charset="0"/>
                <a:cs typeface="Arial" panose="020B0604020202020204" pitchFamily="34" charset="0"/>
                <a:hlinkClick r:id="rId5"/>
              </a:rPr>
              <a:t>support@MedEdOTG.com</a:t>
            </a: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 </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8" name="Graphic 7" descr="Chat bubble outline">
            <a:extLst>
              <a:ext uri="{FF2B5EF4-FFF2-40B4-BE49-F238E27FC236}">
                <a16:creationId xmlns:a16="http://schemas.microsoft.com/office/drawing/2014/main" id="{06F4C142-8867-0F42-B3B7-D4F09FB224B9}"/>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flipH="1">
            <a:off x="8375917" y="5590710"/>
            <a:ext cx="787862" cy="787862"/>
          </a:xfrm>
          <a:prstGeom prst="rect">
            <a:avLst/>
          </a:prstGeom>
        </p:spPr>
      </p:pic>
      <p:pic>
        <p:nvPicPr>
          <p:cNvPr id="20" name="Graphic 19">
            <a:extLst>
              <a:ext uri="{FF2B5EF4-FFF2-40B4-BE49-F238E27FC236}">
                <a16:creationId xmlns:a16="http://schemas.microsoft.com/office/drawing/2014/main" id="{9D6FF3C3-E8EB-6F75-281D-7EC60CF26BB5}"/>
              </a:ext>
            </a:extLst>
          </p:cNvPr>
          <p:cNvPicPr>
            <a:picLocks noChangeAspect="1"/>
          </p:cNvPicPr>
          <p:nvPr/>
        </p:nvPicPr>
        <p:blipFill rotWithShape="1">
          <a:blip r:embed="rId8">
            <a:extLst>
              <a:ext uri="{96DAC541-7B7A-43D3-8B79-37D633B846F1}">
                <asvg:svgBlip xmlns:asvg="http://schemas.microsoft.com/office/drawing/2016/SVG/main" r:embed="rId9"/>
              </a:ext>
            </a:extLst>
          </a:blip>
          <a:srcRect b="17964"/>
          <a:stretch/>
        </p:blipFill>
        <p:spPr>
          <a:xfrm>
            <a:off x="618797" y="5731536"/>
            <a:ext cx="787862" cy="646331"/>
          </a:xfrm>
          <a:prstGeom prst="rect">
            <a:avLst/>
          </a:prstGeom>
        </p:spPr>
      </p:pic>
      <p:sp>
        <p:nvSpPr>
          <p:cNvPr id="2" name="TextBox 1">
            <a:extLst>
              <a:ext uri="{FF2B5EF4-FFF2-40B4-BE49-F238E27FC236}">
                <a16:creationId xmlns:a16="http://schemas.microsoft.com/office/drawing/2014/main" id="{6CFC2CE5-F394-6990-63F0-E857AC5C3519}"/>
              </a:ext>
            </a:extLst>
          </p:cNvPr>
          <p:cNvSpPr txBox="1"/>
          <p:nvPr/>
        </p:nvSpPr>
        <p:spPr>
          <a:xfrm>
            <a:off x="5366615" y="5707282"/>
            <a:ext cx="246944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can be saved for personal use (non-commercial use only) with credit given to the resource authors.</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6" name="Graphic 5" descr="Download from cloud outline">
            <a:extLst>
              <a:ext uri="{FF2B5EF4-FFF2-40B4-BE49-F238E27FC236}">
                <a16:creationId xmlns:a16="http://schemas.microsoft.com/office/drawing/2014/main" id="{2D69C189-75F0-6840-CF40-7D57A5931DA0}"/>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4479126" y="5625435"/>
            <a:ext cx="787862" cy="787862"/>
          </a:xfrm>
          <a:prstGeom prst="rect">
            <a:avLst/>
          </a:prstGeom>
        </p:spPr>
      </p:pic>
    </p:spTree>
    <p:extLst>
      <p:ext uri="{BB962C8B-B14F-4D97-AF65-F5344CB8AC3E}">
        <p14:creationId xmlns:p14="http://schemas.microsoft.com/office/powerpoint/2010/main" val="2600770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A5B30D-6EBE-AAA4-358F-AC940433A275}"/>
              </a:ext>
            </a:extLst>
          </p:cNvPr>
          <p:cNvSpPr>
            <a:spLocks noGrp="1"/>
          </p:cNvSpPr>
          <p:nvPr>
            <p:ph type="title"/>
          </p:nvPr>
        </p:nvSpPr>
        <p:spPr/>
        <p:txBody>
          <a:bodyPr/>
          <a:lstStyle/>
          <a:p>
            <a:r>
              <a:rPr lang="en-US" dirty="0"/>
              <a:t>Disclaimer</a:t>
            </a:r>
          </a:p>
        </p:txBody>
      </p:sp>
      <p:sp>
        <p:nvSpPr>
          <p:cNvPr id="10" name="Content Placeholder 4">
            <a:extLst>
              <a:ext uri="{FF2B5EF4-FFF2-40B4-BE49-F238E27FC236}">
                <a16:creationId xmlns:a16="http://schemas.microsoft.com/office/drawing/2014/main" id="{ED686F8A-DE79-29E4-3A92-6740BE7B4ED7}"/>
              </a:ext>
            </a:extLst>
          </p:cNvPr>
          <p:cNvSpPr txBox="1">
            <a:spLocks/>
          </p:cNvSpPr>
          <p:nvPr/>
        </p:nvSpPr>
        <p:spPr>
          <a:xfrm>
            <a:off x="838200" y="1825625"/>
            <a:ext cx="10515600" cy="284658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The views and opinions expressed in this educational activity are those of the faculty and do not necessarily represent the views of Total CME, LLC, the CME providers, or the companies providing educational grants. This presentation is not intended to define an exclusive course of patient management; the participant should use their clinical judgment, knowledge, experience, and diagnostic skills in applying or adopting for professional use any of the information provided herein. Any procedures, medications, or other courses of diagnosis or treatment discussed or suggested in this activity should not be used by clinicians without evaluation of their patient's conditions and possible contraindications or dangers in use, review of any applicable manufacturer’s product information, and comparison with recommendations of other authorities. Links to other sites may be provided as additional sources of information. </a:t>
            </a:r>
          </a:p>
        </p:txBody>
      </p:sp>
    </p:spTree>
    <p:extLst>
      <p:ext uri="{BB962C8B-B14F-4D97-AF65-F5344CB8AC3E}">
        <p14:creationId xmlns:p14="http://schemas.microsoft.com/office/powerpoint/2010/main" val="3306514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B64CB9A-89A8-4E4B-BE31-558016A11A9B}"/>
              </a:ext>
            </a:extLst>
          </p:cNvPr>
          <p:cNvSpPr>
            <a:spLocks noGrp="1"/>
          </p:cNvSpPr>
          <p:nvPr>
            <p:ph type="title"/>
          </p:nvPr>
        </p:nvSpPr>
        <p:spPr>
          <a:xfrm>
            <a:off x="609600" y="199505"/>
            <a:ext cx="10744200" cy="1185577"/>
          </a:xfrm>
        </p:spPr>
        <p:txBody>
          <a:bodyPr/>
          <a:lstStyle/>
          <a:p>
            <a:r>
              <a:rPr lang="en-US" dirty="0"/>
              <a:t>For PAH Patients </a:t>
            </a:r>
            <a:r>
              <a:rPr lang="en-US" u="sng" dirty="0"/>
              <a:t>with</a:t>
            </a:r>
            <a:r>
              <a:rPr lang="en-US" dirty="0"/>
              <a:t> Cardiopulmonary Comorbidities</a:t>
            </a:r>
          </a:p>
        </p:txBody>
      </p:sp>
      <p:sp>
        <p:nvSpPr>
          <p:cNvPr id="3" name="Content Placeholder 2">
            <a:extLst>
              <a:ext uri="{FF2B5EF4-FFF2-40B4-BE49-F238E27FC236}">
                <a16:creationId xmlns:a16="http://schemas.microsoft.com/office/drawing/2014/main" id="{68E384B5-7D4C-4211-B9B3-15E10F6AC4CE}"/>
              </a:ext>
            </a:extLst>
          </p:cNvPr>
          <p:cNvSpPr>
            <a:spLocks noGrp="1"/>
          </p:cNvSpPr>
          <p:nvPr>
            <p:ph idx="1"/>
          </p:nvPr>
        </p:nvSpPr>
        <p:spPr>
          <a:xfrm>
            <a:off x="609600" y="1477906"/>
            <a:ext cx="10744200" cy="4722477"/>
          </a:xfrm>
        </p:spPr>
        <p:txBody>
          <a:bodyPr>
            <a:normAutofit/>
          </a:bodyPr>
          <a:lstStyle/>
          <a:p>
            <a:r>
              <a:rPr lang="en-US" sz="2000" dirty="0"/>
              <a:t>Over time, the demographics and characteristics of PAH have changed</a:t>
            </a:r>
          </a:p>
          <a:p>
            <a:pPr lvl="1">
              <a:spcAft>
                <a:spcPts val="1200"/>
              </a:spcAft>
            </a:pPr>
            <a:r>
              <a:rPr lang="en-US" sz="1800" dirty="0"/>
              <a:t>Average age at diagnosis is ~60 years; older patients are more likely to have comorbid conditions, often raising the concern for Group 2 and/or Group 3 PH</a:t>
            </a:r>
            <a:r>
              <a:rPr lang="en-US" sz="1800" baseline="30000" dirty="0"/>
              <a:t>1</a:t>
            </a:r>
          </a:p>
          <a:p>
            <a:r>
              <a:rPr lang="en-US" sz="2000" dirty="0"/>
              <a:t>Definition of comorbidities in Group I PAH (two emerging phenotypes)</a:t>
            </a:r>
          </a:p>
          <a:p>
            <a:pPr marL="914400" lvl="1" indent="-457200">
              <a:buFont typeface="+mj-lt"/>
              <a:buAutoNum type="arabicPeriod"/>
            </a:pPr>
            <a:r>
              <a:rPr lang="en-US" sz="1800" b="1" u="sng" dirty="0"/>
              <a:t>Left heart phenotype</a:t>
            </a:r>
            <a:r>
              <a:rPr lang="en-US" sz="1800" dirty="0"/>
              <a:t>: elderly, often female patients with risk factors for </a:t>
            </a:r>
            <a:r>
              <a:rPr lang="en-US" sz="1800" dirty="0" err="1"/>
              <a:t>HFpEF</a:t>
            </a:r>
            <a:r>
              <a:rPr lang="en-US" sz="1800" dirty="0"/>
              <a:t> (hypertension, obesity, diabetes and/or coronary artery disease); atrial fibrillation (30%)</a:t>
            </a:r>
            <a:r>
              <a:rPr lang="en-US" sz="1800" baseline="30000" dirty="0"/>
              <a:t>2</a:t>
            </a:r>
          </a:p>
          <a:p>
            <a:pPr marL="914400" lvl="1" indent="-457200">
              <a:spcAft>
                <a:spcPts val="1200"/>
              </a:spcAft>
              <a:buFont typeface="+mj-lt"/>
              <a:buAutoNum type="arabicPeriod"/>
            </a:pPr>
            <a:r>
              <a:rPr lang="en-US" sz="1800" b="1" u="sng" dirty="0"/>
              <a:t>Cardiopulmonary phenotype</a:t>
            </a:r>
            <a:r>
              <a:rPr lang="en-US" sz="1800" dirty="0"/>
              <a:t>: elderly, often male patients with low diffusing capacity (&lt;45%) and hypoxemia (normal CT chest imaging), significant smoking history, and risk factors for left heart disease</a:t>
            </a:r>
            <a:r>
              <a:rPr lang="en-US" sz="1800" baseline="30000" dirty="0"/>
              <a:t>3</a:t>
            </a:r>
          </a:p>
          <a:p>
            <a:r>
              <a:rPr lang="en-US" sz="2000" dirty="0"/>
              <a:t>Currently, there are no evidence-based guidelines for determining a patient’s phenotype</a:t>
            </a:r>
            <a:r>
              <a:rPr lang="en-US" sz="2000" baseline="30000" dirty="0"/>
              <a:t>4</a:t>
            </a:r>
          </a:p>
          <a:p>
            <a:pPr lvl="1"/>
            <a:endParaRPr lang="en-US" sz="1800" dirty="0"/>
          </a:p>
        </p:txBody>
      </p:sp>
      <p:sp>
        <p:nvSpPr>
          <p:cNvPr id="5" name="TextBox 4">
            <a:extLst>
              <a:ext uri="{FF2B5EF4-FFF2-40B4-BE49-F238E27FC236}">
                <a16:creationId xmlns:a16="http://schemas.microsoft.com/office/drawing/2014/main" id="{E30252F5-4798-4AFE-A70B-D7841ABE0340}"/>
              </a:ext>
            </a:extLst>
          </p:cNvPr>
          <p:cNvSpPr txBox="1"/>
          <p:nvPr/>
        </p:nvSpPr>
        <p:spPr>
          <a:xfrm>
            <a:off x="9514390" y="4190035"/>
            <a:ext cx="184731" cy="369332"/>
          </a:xfrm>
          <a:prstGeom prst="rect">
            <a:avLst/>
          </a:prstGeom>
          <a:noFill/>
        </p:spPr>
        <p:txBody>
          <a:bodyPr wrap="none" rtlCol="0">
            <a:spAutoFit/>
          </a:bodyPr>
          <a:lstStyle/>
          <a:p>
            <a:endParaRPr lang="en-US" dirty="0"/>
          </a:p>
        </p:txBody>
      </p:sp>
      <p:sp>
        <p:nvSpPr>
          <p:cNvPr id="13" name="Footer Placeholder 12">
            <a:extLst>
              <a:ext uri="{FF2B5EF4-FFF2-40B4-BE49-F238E27FC236}">
                <a16:creationId xmlns:a16="http://schemas.microsoft.com/office/drawing/2014/main" id="{9BA6CA8B-4445-19C5-37AB-A8986F82BBCF}"/>
              </a:ext>
            </a:extLst>
          </p:cNvPr>
          <p:cNvSpPr>
            <a:spLocks noGrp="1"/>
          </p:cNvSpPr>
          <p:nvPr>
            <p:ph type="ftr" sz="quarter" idx="3"/>
          </p:nvPr>
        </p:nvSpPr>
        <p:spPr/>
        <p:txBody>
          <a:bodyPr/>
          <a:lstStyle/>
          <a:p>
            <a:r>
              <a:rPr lang="en-US" sz="1000" dirty="0"/>
              <a:t>CT, computed tomography; </a:t>
            </a:r>
            <a:r>
              <a:rPr lang="en-US" sz="1000" dirty="0" err="1"/>
              <a:t>HFpEF</a:t>
            </a:r>
            <a:r>
              <a:rPr lang="en-US" sz="1000" dirty="0"/>
              <a:t>, heart failure with preserved ejection fraction; PAH, pulmonary arterial hypertension; PH, pulmonary hypertension.</a:t>
            </a:r>
          </a:p>
          <a:p>
            <a:r>
              <a:rPr lang="en-US" sz="1000" dirty="0"/>
              <a:t>
1. </a:t>
            </a:r>
            <a:r>
              <a:rPr lang="en-US" sz="1000" dirty="0" err="1"/>
              <a:t>Hoeper</a:t>
            </a:r>
            <a:r>
              <a:rPr lang="en-US" sz="1000" dirty="0"/>
              <a:t> MM, et al. </a:t>
            </a:r>
            <a:r>
              <a:rPr lang="en-US" sz="1000" i="1" dirty="0"/>
              <a:t>J Heart Lung </a:t>
            </a:r>
            <a:r>
              <a:rPr lang="en-US" sz="1000" i="1" dirty="0" err="1"/>
              <a:t>Transpl</a:t>
            </a:r>
            <a:r>
              <a:rPr lang="en-US" sz="1000" i="1" dirty="0"/>
              <a:t>. </a:t>
            </a:r>
            <a:r>
              <a:rPr lang="en-US" sz="1000" dirty="0"/>
              <a:t>2020; 39: 1435–44; 2. McLaughlin VV, et al. </a:t>
            </a:r>
            <a:r>
              <a:rPr lang="en-US" sz="1000" i="1" dirty="0"/>
              <a:t>J Heart Lung Transplant. </a:t>
            </a:r>
            <a:r>
              <a:rPr lang="en-US" sz="1000" dirty="0"/>
              <a:t>2019; 38: 1286–95; 3. Olsson KM, et al. </a:t>
            </a:r>
            <a:r>
              <a:rPr lang="en-US" sz="1000" i="1" dirty="0" err="1"/>
              <a:t>Eur</a:t>
            </a:r>
            <a:r>
              <a:rPr lang="en-US" sz="1000" i="1" dirty="0"/>
              <a:t> Respir J. </a:t>
            </a:r>
            <a:r>
              <a:rPr lang="en-US" sz="1000" dirty="0"/>
              <a:t>2017; 50: 1700354; 4. Trip P, et al. </a:t>
            </a:r>
            <a:r>
              <a:rPr lang="en-US" sz="1000" i="1" dirty="0" err="1"/>
              <a:t>Eur</a:t>
            </a:r>
            <a:r>
              <a:rPr lang="en-US" sz="1000" i="1" dirty="0"/>
              <a:t> Respir J. </a:t>
            </a:r>
            <a:r>
              <a:rPr lang="en-US" sz="1000" dirty="0"/>
              <a:t>2013; 42: 1575–85.</a:t>
            </a:r>
          </a:p>
        </p:txBody>
      </p:sp>
    </p:spTree>
    <p:extLst>
      <p:ext uri="{BB962C8B-B14F-4D97-AF65-F5344CB8AC3E}">
        <p14:creationId xmlns:p14="http://schemas.microsoft.com/office/powerpoint/2010/main" val="3938958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C7F5A26E-EA52-B2DF-648C-7315BCAB16F1}"/>
              </a:ext>
            </a:extLst>
          </p:cNvPr>
          <p:cNvSpPr>
            <a:spLocks noGrp="1"/>
          </p:cNvSpPr>
          <p:nvPr>
            <p:ph type="ftr" sz="quarter" idx="3"/>
          </p:nvPr>
        </p:nvSpPr>
        <p:spPr>
          <a:xfrm>
            <a:off x="609600" y="6356350"/>
            <a:ext cx="10744199" cy="442131"/>
          </a:xfrm>
        </p:spPr>
        <p:txBody>
          <a:bodyPr/>
          <a:lstStyle/>
          <a:p>
            <a:r>
              <a:rPr lang="en-US" dirty="0"/>
              <a:t>PVR, pulmonary vascular resistance. </a:t>
            </a:r>
          </a:p>
          <a:p>
            <a:r>
              <a:rPr lang="en-US" dirty="0"/>
              <a:t>
McLaughlin VV, et al. </a:t>
            </a:r>
            <a:r>
              <a:rPr lang="en-US" i="1" dirty="0"/>
              <a:t>J Heart Lung Transplant. </a:t>
            </a:r>
            <a:r>
              <a:rPr lang="en-US" dirty="0"/>
              <a:t>2019; 38: 1286–95.</a:t>
            </a:r>
          </a:p>
        </p:txBody>
      </p:sp>
      <p:sp>
        <p:nvSpPr>
          <p:cNvPr id="4" name="Title 1">
            <a:extLst>
              <a:ext uri="{FF2B5EF4-FFF2-40B4-BE49-F238E27FC236}">
                <a16:creationId xmlns:a16="http://schemas.microsoft.com/office/drawing/2014/main" id="{44546BC1-97FA-4FFF-AB25-2670CB42DD67}"/>
              </a:ext>
            </a:extLst>
          </p:cNvPr>
          <p:cNvSpPr>
            <a:spLocks noGrp="1"/>
          </p:cNvSpPr>
          <p:nvPr>
            <p:ph type="title"/>
          </p:nvPr>
        </p:nvSpPr>
        <p:spPr>
          <a:xfrm>
            <a:off x="609600" y="199505"/>
            <a:ext cx="10744200" cy="1185577"/>
          </a:xfrm>
        </p:spPr>
        <p:txBody>
          <a:bodyPr/>
          <a:lstStyle/>
          <a:p>
            <a:r>
              <a:rPr lang="en-US" dirty="0"/>
              <a:t>PAH Patients </a:t>
            </a:r>
            <a:r>
              <a:rPr lang="en-US" u="sng" dirty="0"/>
              <a:t>with</a:t>
            </a:r>
            <a:r>
              <a:rPr lang="en-US" dirty="0"/>
              <a:t> Cardiopulmonary Comorbidities</a:t>
            </a:r>
          </a:p>
        </p:txBody>
      </p:sp>
      <p:sp>
        <p:nvSpPr>
          <p:cNvPr id="3" name="Content Placeholder 2">
            <a:extLst>
              <a:ext uri="{FF2B5EF4-FFF2-40B4-BE49-F238E27FC236}">
                <a16:creationId xmlns:a16="http://schemas.microsoft.com/office/drawing/2014/main" id="{DFCEDC6B-44D6-4D6B-B2E4-442C883AA64F}"/>
              </a:ext>
            </a:extLst>
          </p:cNvPr>
          <p:cNvSpPr>
            <a:spLocks noGrp="1"/>
          </p:cNvSpPr>
          <p:nvPr>
            <p:ph idx="1"/>
          </p:nvPr>
        </p:nvSpPr>
        <p:spPr>
          <a:xfrm>
            <a:off x="609600" y="1477906"/>
            <a:ext cx="10744200" cy="4722477"/>
          </a:xfrm>
        </p:spPr>
        <p:txBody>
          <a:bodyPr/>
          <a:lstStyle/>
          <a:p>
            <a:r>
              <a:rPr lang="en-US" dirty="0"/>
              <a:t>Initial insights regarding PAH with and without comorbidities from AMBITION</a:t>
            </a:r>
          </a:p>
          <a:p>
            <a:pPr lvl="1"/>
            <a:r>
              <a:rPr lang="en-US" dirty="0"/>
              <a:t>Initially, AMBITION inadvertently enrolled patients with ≥3 </a:t>
            </a:r>
            <a:r>
              <a:rPr lang="en-US" dirty="0" err="1"/>
              <a:t>HFpEF</a:t>
            </a:r>
            <a:r>
              <a:rPr lang="en-US" dirty="0"/>
              <a:t> risk factors (obesity, systemic hypertension, diabetes, and/or history of significant coronary artery disease), often with only mild increases in PVR (≥240 and &lt;300 dyne sec/cm</a:t>
            </a:r>
            <a:r>
              <a:rPr lang="en-US" baseline="30000" dirty="0"/>
              <a:t>5</a:t>
            </a:r>
            <a:r>
              <a:rPr lang="en-US" dirty="0"/>
              <a:t>) [this was eventually amended 14-18 months after study enrollment began]</a:t>
            </a:r>
          </a:p>
          <a:p>
            <a:pPr lvl="1"/>
            <a:endParaRPr lang="en-US" dirty="0"/>
          </a:p>
          <a:p>
            <a:pPr lvl="1"/>
            <a:r>
              <a:rPr lang="en-US" dirty="0"/>
              <a:t>The analyses of this ‘ex-primary analysis’ cohort with comorbidities for </a:t>
            </a:r>
            <a:r>
              <a:rPr lang="en-US" dirty="0" err="1"/>
              <a:t>HFpEF</a:t>
            </a:r>
            <a:r>
              <a:rPr lang="en-US" dirty="0"/>
              <a:t> (compared to the more traditional PAH patient) showed a similar direction of favorable outcomes in the primary and secondary endpoints, but with less magnitude</a:t>
            </a:r>
          </a:p>
          <a:p>
            <a:pPr lvl="1"/>
            <a:endParaRPr lang="en-US" dirty="0"/>
          </a:p>
          <a:p>
            <a:pPr lvl="1"/>
            <a:r>
              <a:rPr lang="en-US" dirty="0"/>
              <a:t>Also noted was the increased frequency of adverse reaction profile and discontinuation of PAH medication in the ‘ex-primary analysis’ cohort</a:t>
            </a:r>
          </a:p>
          <a:p>
            <a:pPr lvl="1"/>
            <a:endParaRPr lang="en-US" dirty="0"/>
          </a:p>
        </p:txBody>
      </p:sp>
    </p:spTree>
    <p:extLst>
      <p:ext uri="{BB962C8B-B14F-4D97-AF65-F5344CB8AC3E}">
        <p14:creationId xmlns:p14="http://schemas.microsoft.com/office/powerpoint/2010/main" val="25131390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a:extLst>
              <a:ext uri="{FF2B5EF4-FFF2-40B4-BE49-F238E27FC236}">
                <a16:creationId xmlns:a16="http://schemas.microsoft.com/office/drawing/2014/main" id="{CD8CA2EC-A80C-300A-3A07-B2ED8576AFC9}"/>
              </a:ext>
            </a:extLst>
          </p:cNvPr>
          <p:cNvSpPr>
            <a:spLocks noGrp="1"/>
          </p:cNvSpPr>
          <p:nvPr>
            <p:ph type="ftr" sz="quarter" idx="3"/>
          </p:nvPr>
        </p:nvSpPr>
        <p:spPr>
          <a:xfrm>
            <a:off x="609600" y="6356350"/>
            <a:ext cx="10744199" cy="442131"/>
          </a:xfrm>
        </p:spPr>
        <p:txBody>
          <a:bodyPr/>
          <a:lstStyle/>
          <a:p>
            <a:r>
              <a:rPr lang="en-US" dirty="0"/>
              <a:t>6MWD, 6-minute walk distance; BNP, brain natriuretic peptide; </a:t>
            </a:r>
            <a:r>
              <a:rPr lang="en-US" dirty="0" err="1"/>
              <a:t>DLco</a:t>
            </a:r>
            <a:r>
              <a:rPr lang="en-US" dirty="0"/>
              <a:t>, lung diffusion capacity for carbon monoxide; IPAH, idiopathic PAH; PDE5i, phosphodiesterase type 5 inhibitor; 6MWD, 6-minute walk distance; WHO-FC, World Health Organization Functional Class</a:t>
            </a:r>
          </a:p>
          <a:p>
            <a:r>
              <a:rPr lang="en-US" dirty="0"/>
              <a:t>
Rosenkranz S, et al. </a:t>
            </a:r>
            <a:r>
              <a:rPr lang="en-US" i="1" dirty="0"/>
              <a:t>J Heart Lung Transplant. </a:t>
            </a:r>
            <a:r>
              <a:rPr lang="en-US" dirty="0"/>
              <a:t>2023 Jan;42(1):102-14. </a:t>
            </a:r>
          </a:p>
        </p:txBody>
      </p:sp>
      <p:sp>
        <p:nvSpPr>
          <p:cNvPr id="4" name="Title 3">
            <a:extLst>
              <a:ext uri="{FF2B5EF4-FFF2-40B4-BE49-F238E27FC236}">
                <a16:creationId xmlns:a16="http://schemas.microsoft.com/office/drawing/2014/main" id="{5DE9B5EF-217E-9F70-5CE6-E78B0DC38A1F}"/>
              </a:ext>
            </a:extLst>
          </p:cNvPr>
          <p:cNvSpPr>
            <a:spLocks noGrp="1"/>
          </p:cNvSpPr>
          <p:nvPr>
            <p:ph type="title"/>
          </p:nvPr>
        </p:nvSpPr>
        <p:spPr>
          <a:xfrm>
            <a:off x="609600" y="199505"/>
            <a:ext cx="10744200" cy="1185577"/>
          </a:xfrm>
        </p:spPr>
        <p:txBody>
          <a:bodyPr/>
          <a:lstStyle/>
          <a:p>
            <a:r>
              <a:rPr lang="en-US" dirty="0"/>
              <a:t>PAH Patients </a:t>
            </a:r>
            <a:r>
              <a:rPr lang="en-US" u="sng" dirty="0"/>
              <a:t>with</a:t>
            </a:r>
            <a:r>
              <a:rPr lang="en-US" dirty="0"/>
              <a:t> Cardiopulmonary Comorbidities</a:t>
            </a:r>
          </a:p>
        </p:txBody>
      </p:sp>
      <p:sp>
        <p:nvSpPr>
          <p:cNvPr id="3" name="Content Placeholder 2">
            <a:extLst>
              <a:ext uri="{FF2B5EF4-FFF2-40B4-BE49-F238E27FC236}">
                <a16:creationId xmlns:a16="http://schemas.microsoft.com/office/drawing/2014/main" id="{7AD1A117-ECD8-46F3-928A-FD28BC86EDE8}"/>
              </a:ext>
            </a:extLst>
          </p:cNvPr>
          <p:cNvSpPr>
            <a:spLocks noGrp="1"/>
          </p:cNvSpPr>
          <p:nvPr>
            <p:ph idx="1"/>
          </p:nvPr>
        </p:nvSpPr>
        <p:spPr>
          <a:xfrm>
            <a:off x="609600" y="1477906"/>
            <a:ext cx="10744200" cy="4722477"/>
          </a:xfrm>
        </p:spPr>
        <p:txBody>
          <a:bodyPr>
            <a:normAutofit/>
          </a:bodyPr>
          <a:lstStyle/>
          <a:p>
            <a:r>
              <a:rPr lang="en-US" sz="2000" dirty="0"/>
              <a:t>COMPERA registry evaluated the four strata risk classification and compared incident IPAH with and without </a:t>
            </a:r>
            <a:r>
              <a:rPr lang="en-US" sz="2000" dirty="0" err="1"/>
              <a:t>HFpEF</a:t>
            </a:r>
            <a:r>
              <a:rPr lang="en-US" sz="2000" dirty="0"/>
              <a:t> risk factors</a:t>
            </a:r>
          </a:p>
          <a:p>
            <a:pPr lvl="1"/>
            <a:r>
              <a:rPr lang="en-US" sz="1800" dirty="0"/>
              <a:t>1120 IPAH patients (19% with and 81% without comorbidities); median age 72 </a:t>
            </a:r>
            <a:r>
              <a:rPr lang="en-US" sz="1800" dirty="0" err="1"/>
              <a:t>yrs</a:t>
            </a:r>
            <a:endParaRPr lang="en-US" sz="1800" dirty="0"/>
          </a:p>
          <a:p>
            <a:pPr lvl="1"/>
            <a:r>
              <a:rPr lang="en-US" sz="1800" dirty="0"/>
              <a:t>Cox proportional hazard modeling showed that male gender, higher age, higher risk at baseline, low DLCO, and number of comorbidities were independently associated with mortality</a:t>
            </a:r>
          </a:p>
          <a:p>
            <a:pPr lvl="1"/>
            <a:r>
              <a:rPr lang="en-US" sz="1800" dirty="0"/>
              <a:t>Most patients were treated with PDE5i monotherapy (up to 1/3 of patients with comorbidities received dual combination therapy)</a:t>
            </a:r>
          </a:p>
          <a:p>
            <a:r>
              <a:rPr lang="en-US" sz="2000" dirty="0"/>
              <a:t>Conclusions:</a:t>
            </a:r>
          </a:p>
          <a:p>
            <a:pPr lvl="1"/>
            <a:r>
              <a:rPr lang="en-US" sz="1800" dirty="0"/>
              <a:t>The four strata risk classification was able to predict outcomes in IPAH, regardless of the presence of comorbidities</a:t>
            </a:r>
          </a:p>
          <a:p>
            <a:pPr lvl="1"/>
            <a:r>
              <a:rPr lang="en-US" sz="1800" dirty="0"/>
              <a:t>PAH medications improved BNP, WHO-FC, 6MWD, and mortality risk in IPAH with comorbidities (albeit less than IPAH without comorbidities)</a:t>
            </a:r>
          </a:p>
          <a:p>
            <a:pPr lvl="1"/>
            <a:r>
              <a:rPr lang="en-US" sz="1800" dirty="0"/>
              <a:t>More PAH therapy discontinuations and adverse reactions in IPAH with comorbidities</a:t>
            </a:r>
          </a:p>
          <a:p>
            <a:pPr lvl="1"/>
            <a:endParaRPr lang="en-US" sz="1800" dirty="0"/>
          </a:p>
          <a:p>
            <a:pPr lvl="1"/>
            <a:endParaRPr lang="en-US" sz="1800" dirty="0"/>
          </a:p>
        </p:txBody>
      </p:sp>
    </p:spTree>
    <p:extLst>
      <p:ext uri="{BB962C8B-B14F-4D97-AF65-F5344CB8AC3E}">
        <p14:creationId xmlns:p14="http://schemas.microsoft.com/office/powerpoint/2010/main" val="41589764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9">
            <a:extLst>
              <a:ext uri="{FF2B5EF4-FFF2-40B4-BE49-F238E27FC236}">
                <a16:creationId xmlns:a16="http://schemas.microsoft.com/office/drawing/2014/main" id="{696BEB38-E824-1394-B26C-E5B7B7B25D43}"/>
              </a:ext>
            </a:extLst>
          </p:cNvPr>
          <p:cNvSpPr>
            <a:spLocks noGrp="1"/>
          </p:cNvSpPr>
          <p:nvPr>
            <p:ph type="ftr" sz="quarter" idx="3"/>
          </p:nvPr>
        </p:nvSpPr>
        <p:spPr>
          <a:xfrm>
            <a:off x="609600" y="6356350"/>
            <a:ext cx="10972800" cy="442913"/>
          </a:xfrm>
        </p:spPr>
        <p:txBody>
          <a:bodyPr/>
          <a:lstStyle/>
          <a:p>
            <a:pPr>
              <a:spcAft>
                <a:spcPts val="400"/>
              </a:spcAft>
            </a:pPr>
            <a:r>
              <a:rPr lang="en-US" sz="900" dirty="0"/>
              <a:t>*Most of the existing clinical experience in this setting is with the PDE5i pathway, and the least experience is with the prostacyclin pathway; </a:t>
            </a:r>
            <a:r>
              <a:rPr lang="en-US" sz="900" baseline="30000" dirty="0" err="1"/>
              <a:t>a</a:t>
            </a:r>
            <a:r>
              <a:rPr lang="en-US" sz="900" dirty="0" err="1"/>
              <a:t>Cardiopulmonary</a:t>
            </a:r>
            <a:r>
              <a:rPr lang="en-US" sz="900" dirty="0"/>
              <a:t> comorbidities are predominantly encountered in elderly patients and include risk factors for </a:t>
            </a:r>
            <a:r>
              <a:rPr lang="en-US" sz="900" dirty="0" err="1"/>
              <a:t>HFpEF</a:t>
            </a:r>
            <a:r>
              <a:rPr lang="en-US" sz="900" dirty="0"/>
              <a:t> such as obesity, diabetes, coronary heart disease, history of hypertension, and/or a low DLCO; </a:t>
            </a:r>
            <a:r>
              <a:rPr lang="en-US" sz="900" baseline="30000" dirty="0" err="1"/>
              <a:t>b</a:t>
            </a:r>
            <a:r>
              <a:rPr lang="en-US" sz="900" dirty="0" err="1"/>
              <a:t>Class</a:t>
            </a:r>
            <a:r>
              <a:rPr lang="en-US" sz="900" dirty="0"/>
              <a:t> of recommendation; </a:t>
            </a:r>
            <a:r>
              <a:rPr lang="en-US" sz="900" baseline="30000" dirty="0" err="1"/>
              <a:t>c</a:t>
            </a:r>
            <a:r>
              <a:rPr lang="en-US" sz="900" dirty="0" err="1"/>
              <a:t>Level</a:t>
            </a:r>
            <a:r>
              <a:rPr lang="en-US" sz="900" dirty="0"/>
              <a:t> of evidence.</a:t>
            </a:r>
          </a:p>
          <a:p>
            <a:pPr>
              <a:spcAft>
                <a:spcPts val="400"/>
              </a:spcAft>
            </a:pPr>
            <a:r>
              <a:rPr lang="en-US" sz="900" dirty="0"/>
              <a:t>DPAH, drug-associated pulmonary arterial hypertension; ERA, endothelin receptor antagonist; HPAH, heritable pulmonary arterial hypertension; IPAH, idiopathic pulmonary arterial hypertension; IT, initial treatment. </a:t>
            </a:r>
          </a:p>
          <a:p>
            <a:pPr>
              <a:spcAft>
                <a:spcPts val="400"/>
              </a:spcAft>
            </a:pPr>
            <a:r>
              <a:rPr lang="en-US" sz="900" dirty="0"/>
              <a:t>Humbert M, et al. </a:t>
            </a:r>
            <a:r>
              <a:rPr lang="en-US" sz="900" i="1" dirty="0" err="1"/>
              <a:t>Eur</a:t>
            </a:r>
            <a:r>
              <a:rPr lang="en-US" sz="900" i="1" dirty="0"/>
              <a:t> Heart J. </a:t>
            </a:r>
            <a:r>
              <a:rPr lang="en-US" sz="900" dirty="0"/>
              <a:t>2022;43:3618-731. </a:t>
            </a:r>
          </a:p>
        </p:txBody>
      </p:sp>
      <p:sp>
        <p:nvSpPr>
          <p:cNvPr id="4" name="Title 1">
            <a:extLst>
              <a:ext uri="{FF2B5EF4-FFF2-40B4-BE49-F238E27FC236}">
                <a16:creationId xmlns:a16="http://schemas.microsoft.com/office/drawing/2014/main" id="{AFF0DFAF-0223-4FBD-8E26-D4AE0F7D2358}"/>
              </a:ext>
            </a:extLst>
          </p:cNvPr>
          <p:cNvSpPr>
            <a:spLocks noGrp="1"/>
          </p:cNvSpPr>
          <p:nvPr>
            <p:ph type="title"/>
          </p:nvPr>
        </p:nvSpPr>
        <p:spPr>
          <a:xfrm>
            <a:off x="609600" y="199505"/>
            <a:ext cx="10744200" cy="1185577"/>
          </a:xfrm>
        </p:spPr>
        <p:txBody>
          <a:bodyPr anchor="t"/>
          <a:lstStyle/>
          <a:p>
            <a:r>
              <a:rPr lang="en-US" dirty="0"/>
              <a:t>For PAH </a:t>
            </a:r>
            <a:r>
              <a:rPr lang="en-US" u="sng" dirty="0"/>
              <a:t>with</a:t>
            </a:r>
            <a:r>
              <a:rPr lang="en-US" dirty="0"/>
              <a:t> Comorbidities: </a:t>
            </a:r>
            <a:r>
              <a:rPr lang="en-US" b="0" i="1" dirty="0"/>
              <a:t>Initial Treatment (IT)</a:t>
            </a:r>
          </a:p>
        </p:txBody>
      </p:sp>
      <p:sp>
        <p:nvSpPr>
          <p:cNvPr id="3" name="Content Placeholder 2">
            <a:extLst>
              <a:ext uri="{FF2B5EF4-FFF2-40B4-BE49-F238E27FC236}">
                <a16:creationId xmlns:a16="http://schemas.microsoft.com/office/drawing/2014/main" id="{037EE16E-AD3E-4C47-B2E8-A39CCEB69DCE}"/>
              </a:ext>
            </a:extLst>
          </p:cNvPr>
          <p:cNvSpPr>
            <a:spLocks noGrp="1"/>
          </p:cNvSpPr>
          <p:nvPr>
            <p:ph idx="1"/>
          </p:nvPr>
        </p:nvSpPr>
        <p:spPr>
          <a:xfrm>
            <a:off x="609600" y="944563"/>
            <a:ext cx="10744200" cy="1184275"/>
          </a:xfrm>
        </p:spPr>
        <p:txBody>
          <a:bodyPr>
            <a:normAutofit/>
          </a:bodyPr>
          <a:lstStyle/>
          <a:p>
            <a:r>
              <a:rPr lang="en-US" sz="1800" dirty="0"/>
              <a:t>No solid evidence on treatment strategies of elderly PAH patients with comorbidities (excluded from clinical trial)</a:t>
            </a:r>
          </a:p>
          <a:p>
            <a:r>
              <a:rPr lang="en-US" sz="1800" dirty="0"/>
              <a:t>The IT recommendation is monotherapy with either PDE5-i* or ERA</a:t>
            </a:r>
          </a:p>
        </p:txBody>
      </p:sp>
      <p:graphicFrame>
        <p:nvGraphicFramePr>
          <p:cNvPr id="8" name="Table 4">
            <a:extLst>
              <a:ext uri="{FF2B5EF4-FFF2-40B4-BE49-F238E27FC236}">
                <a16:creationId xmlns:a16="http://schemas.microsoft.com/office/drawing/2014/main" id="{9DCD9FF2-CC33-8899-DB6D-4298CCB06CE6}"/>
              </a:ext>
            </a:extLst>
          </p:cNvPr>
          <p:cNvGraphicFramePr>
            <a:graphicFrameLocks noGrp="1"/>
          </p:cNvGraphicFramePr>
          <p:nvPr>
            <p:extLst>
              <p:ext uri="{D42A27DB-BD31-4B8C-83A1-F6EECF244321}">
                <p14:modId xmlns:p14="http://schemas.microsoft.com/office/powerpoint/2010/main" val="1984350210"/>
              </p:ext>
            </p:extLst>
          </p:nvPr>
        </p:nvGraphicFramePr>
        <p:xfrm>
          <a:off x="777240" y="2245505"/>
          <a:ext cx="10507980" cy="2964410"/>
        </p:xfrm>
        <a:graphic>
          <a:graphicData uri="http://schemas.openxmlformats.org/drawingml/2006/table">
            <a:tbl>
              <a:tblPr firstRow="1" bandRow="1">
                <a:tableStyleId>{5C22544A-7EE6-4342-B048-85BDC9FD1C3A}</a:tableStyleId>
              </a:tblPr>
              <a:tblGrid>
                <a:gridCol w="8870622">
                  <a:extLst>
                    <a:ext uri="{9D8B030D-6E8A-4147-A177-3AD203B41FA5}">
                      <a16:colId xmlns:a16="http://schemas.microsoft.com/office/drawing/2014/main" val="3098944722"/>
                    </a:ext>
                  </a:extLst>
                </a:gridCol>
                <a:gridCol w="804316">
                  <a:extLst>
                    <a:ext uri="{9D8B030D-6E8A-4147-A177-3AD203B41FA5}">
                      <a16:colId xmlns:a16="http://schemas.microsoft.com/office/drawing/2014/main" val="3009679330"/>
                    </a:ext>
                  </a:extLst>
                </a:gridCol>
                <a:gridCol w="833042">
                  <a:extLst>
                    <a:ext uri="{9D8B030D-6E8A-4147-A177-3AD203B41FA5}">
                      <a16:colId xmlns:a16="http://schemas.microsoft.com/office/drawing/2014/main" val="3004778343"/>
                    </a:ext>
                  </a:extLst>
                </a:gridCol>
              </a:tblGrid>
              <a:tr h="522253">
                <a:tc gridSpan="3">
                  <a:txBody>
                    <a:bodyPr/>
                    <a:lstStyle/>
                    <a:p>
                      <a:r>
                        <a:rPr lang="en-US" sz="1200" b="1" kern="1200" dirty="0">
                          <a:solidFill>
                            <a:schemeClr val="lt1"/>
                          </a:solidFill>
                          <a:effectLst>
                            <a:outerShdw blurRad="50800" dist="12700" dir="5400000" algn="ctr" rotWithShape="0">
                              <a:schemeClr val="tx1"/>
                            </a:outerShdw>
                          </a:effectLst>
                          <a:latin typeface="+mn-lt"/>
                          <a:ea typeface="+mn-ea"/>
                          <a:cs typeface="+mn-cs"/>
                        </a:rPr>
                        <a:t>Recommendations for the treatment of non-</a:t>
                      </a:r>
                      <a:r>
                        <a:rPr lang="en-US" sz="1200" b="1" kern="1200" dirty="0" err="1">
                          <a:solidFill>
                            <a:schemeClr val="lt1"/>
                          </a:solidFill>
                          <a:effectLst>
                            <a:outerShdw blurRad="50800" dist="12700" dir="5400000" algn="ctr" rotWithShape="0">
                              <a:schemeClr val="tx1"/>
                            </a:outerShdw>
                          </a:effectLst>
                          <a:latin typeface="+mn-lt"/>
                          <a:ea typeface="+mn-ea"/>
                          <a:cs typeface="+mn-cs"/>
                        </a:rPr>
                        <a:t>vasoreactive</a:t>
                      </a:r>
                      <a:r>
                        <a:rPr lang="en-US" sz="1200" b="1" kern="1200" dirty="0">
                          <a:solidFill>
                            <a:schemeClr val="lt1"/>
                          </a:solidFill>
                          <a:effectLst>
                            <a:outerShdw blurRad="50800" dist="12700" dir="5400000" algn="ctr" rotWithShape="0">
                              <a:schemeClr val="tx1"/>
                            </a:outerShdw>
                          </a:effectLst>
                          <a:latin typeface="+mn-lt"/>
                          <a:ea typeface="+mn-ea"/>
                          <a:cs typeface="+mn-cs"/>
                        </a:rPr>
                        <a:t> patients with idiopathic, heritable, or drug-associated pulmonary arterial hypertension who present with cardiopulmonary</a:t>
                      </a:r>
                      <a:r>
                        <a:rPr lang="en-US" sz="1200" b="1" kern="1200" dirty="0">
                          <a:solidFill>
                            <a:schemeClr val="bg1"/>
                          </a:solidFill>
                          <a:effectLst>
                            <a:outerShdw blurRad="50800" dist="12700" dir="5400000" algn="ctr" rotWithShape="0">
                              <a:schemeClr val="tx1"/>
                            </a:outerShdw>
                          </a:effectLst>
                          <a:latin typeface="+mn-lt"/>
                          <a:ea typeface="+mn-ea"/>
                          <a:cs typeface="+mn-cs"/>
                        </a:rPr>
                        <a:t> </a:t>
                      </a:r>
                      <a:r>
                        <a:rPr lang="en-US" sz="1200" b="1" kern="1200" dirty="0" err="1">
                          <a:solidFill>
                            <a:schemeClr val="bg1"/>
                          </a:solidFill>
                          <a:effectLst>
                            <a:outerShdw blurRad="50800" dist="12700" dir="5400000" algn="ctr" rotWithShape="0">
                              <a:schemeClr val="tx1"/>
                            </a:outerShdw>
                          </a:effectLst>
                          <a:latin typeface="+mn-lt"/>
                          <a:ea typeface="+mn-ea"/>
                          <a:cs typeface="+mn-cs"/>
                        </a:rPr>
                        <a:t>comorbidities</a:t>
                      </a:r>
                      <a:r>
                        <a:rPr lang="en-US" sz="1200" b="1" kern="1200" baseline="30000" dirty="0" err="1">
                          <a:solidFill>
                            <a:schemeClr val="bg1"/>
                          </a:solidFill>
                          <a:effectLst>
                            <a:outerShdw blurRad="50800" dist="12700" dir="5400000" algn="ctr" rotWithShape="0">
                              <a:schemeClr val="tx1"/>
                            </a:outerShdw>
                          </a:effectLst>
                          <a:latin typeface="+mn-lt"/>
                          <a:ea typeface="+mn-ea"/>
                          <a:cs typeface="+mn-cs"/>
                        </a:rPr>
                        <a:t>a</a:t>
                      </a:r>
                      <a:endParaRPr lang="en-US" sz="1200" b="1" kern="1200" baseline="30000" dirty="0">
                        <a:solidFill>
                          <a:schemeClr val="bg1"/>
                        </a:solidFill>
                        <a:effectLst>
                          <a:outerShdw blurRad="50800" dist="12700" dir="5400000" algn="ctr" rotWithShape="0">
                            <a:schemeClr val="tx1"/>
                          </a:outerShdw>
                        </a:effectLst>
                        <a:latin typeface="+mn-lt"/>
                        <a:ea typeface="+mn-ea"/>
                        <a:cs typeface="+mn-cs"/>
                      </a:endParaRPr>
                    </a:p>
                  </a:txBody>
                  <a:tcPr anchor="ct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632513993"/>
                  </a:ext>
                </a:extLst>
              </a:tr>
              <a:tr h="3133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dk1"/>
                          </a:solidFill>
                          <a:effectLst/>
                          <a:latin typeface="+mn-lt"/>
                          <a:ea typeface="+mn-ea"/>
                          <a:cs typeface="+mn-cs"/>
                        </a:rPr>
                        <a:t>Recommendations</a:t>
                      </a:r>
                    </a:p>
                  </a:txBody>
                  <a:tcPr anchor="ctr">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kern="1200" dirty="0" err="1">
                          <a:solidFill>
                            <a:schemeClr val="dk1"/>
                          </a:solidFill>
                          <a:effectLst/>
                          <a:latin typeface="+mn-lt"/>
                          <a:ea typeface="+mn-ea"/>
                          <a:cs typeface="+mn-cs"/>
                        </a:rPr>
                        <a:t>Class</a:t>
                      </a:r>
                      <a:r>
                        <a:rPr lang="en-US" sz="1200" b="1" kern="1200" baseline="30000" dirty="0" err="1">
                          <a:solidFill>
                            <a:schemeClr val="dk1"/>
                          </a:solidFill>
                          <a:effectLst/>
                          <a:latin typeface="+mn-lt"/>
                          <a:ea typeface="+mn-ea"/>
                          <a:cs typeface="+mn-cs"/>
                        </a:rPr>
                        <a:t>b</a:t>
                      </a:r>
                      <a:endParaRPr lang="en-US" sz="1200" b="1" kern="1200" baseline="30000" dirty="0">
                        <a:solidFill>
                          <a:schemeClr val="dk1"/>
                        </a:solidFill>
                        <a:effectLst/>
                        <a:latin typeface="+mn-lt"/>
                        <a:ea typeface="+mn-ea"/>
                        <a:cs typeface="+mn-cs"/>
                      </a:endParaRPr>
                    </a:p>
                  </a:txBody>
                  <a:tcPr anchor="ctr">
                    <a:solidFill>
                      <a:schemeClr val="accent4">
                        <a:lumMod val="40000"/>
                        <a:lumOff val="60000"/>
                      </a:schemeClr>
                    </a:solidFill>
                  </a:tcPr>
                </a:tc>
                <a:tc>
                  <a:txBody>
                    <a:bodyPr/>
                    <a:lstStyle/>
                    <a:p>
                      <a:pPr algn="ctr"/>
                      <a:r>
                        <a:rPr lang="en-US" sz="1200" b="1" dirty="0" err="1"/>
                        <a:t>Level</a:t>
                      </a:r>
                      <a:r>
                        <a:rPr lang="en-US" sz="1200" b="1" baseline="30000" dirty="0" err="1"/>
                        <a:t>c</a:t>
                      </a:r>
                      <a:endParaRPr lang="en-US" sz="1200" b="1" baseline="30000" dirty="0"/>
                    </a:p>
                  </a:txBody>
                  <a:tcPr anchor="ctr">
                    <a:solidFill>
                      <a:schemeClr val="accent4">
                        <a:lumMod val="40000"/>
                        <a:lumOff val="60000"/>
                      </a:schemeClr>
                    </a:solidFill>
                  </a:tcPr>
                </a:tc>
                <a:extLst>
                  <a:ext uri="{0D108BD9-81ED-4DB2-BD59-A6C34878D82A}">
                    <a16:rowId xmlns:a16="http://schemas.microsoft.com/office/drawing/2014/main" val="1576600947"/>
                  </a:ext>
                </a:extLst>
              </a:tr>
              <a:tr h="3133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dk1"/>
                          </a:solidFill>
                          <a:effectLst/>
                          <a:latin typeface="+mn-lt"/>
                          <a:ea typeface="+mn-ea"/>
                          <a:cs typeface="+mn-cs"/>
                        </a:rPr>
                        <a:t>Recommendations for initial therapy</a:t>
                      </a:r>
                    </a:p>
                  </a:txBody>
                  <a:tcPr anchor="ctr">
                    <a:noFill/>
                  </a:tcPr>
                </a:tc>
                <a:tc>
                  <a:txBody>
                    <a:bodyPr/>
                    <a:lstStyle/>
                    <a:p>
                      <a:endParaRPr lang="en-US" sz="1200" dirty="0"/>
                    </a:p>
                  </a:txBody>
                  <a:tcPr anchor="ctr">
                    <a:noFill/>
                  </a:tcPr>
                </a:tc>
                <a:tc>
                  <a:txBody>
                    <a:bodyPr/>
                    <a:lstStyle/>
                    <a:p>
                      <a:endParaRPr lang="en-US" sz="1200"/>
                    </a:p>
                  </a:txBody>
                  <a:tcPr anchor="ctr">
                    <a:noFill/>
                  </a:tcPr>
                </a:tc>
                <a:extLst>
                  <a:ext uri="{0D108BD9-81ED-4DB2-BD59-A6C34878D82A}">
                    <a16:rowId xmlns:a16="http://schemas.microsoft.com/office/drawing/2014/main" val="3867290704"/>
                  </a:ext>
                </a:extLst>
              </a:tr>
              <a:tr h="522253">
                <a:tc>
                  <a:txBody>
                    <a:bodyPr/>
                    <a:lstStyle/>
                    <a:p>
                      <a:pPr marL="347663" indent="0">
                        <a:tabLst/>
                      </a:pPr>
                      <a:r>
                        <a:rPr lang="en-US" sz="1200" kern="1200" dirty="0">
                          <a:solidFill>
                            <a:schemeClr val="dk1"/>
                          </a:solidFill>
                          <a:effectLst/>
                          <a:latin typeface="+mn-lt"/>
                          <a:ea typeface="+mn-ea"/>
                          <a:cs typeface="+mn-cs"/>
                        </a:rPr>
                        <a:t>In patients with IPAH/HPAH/DPAH and cardiopulmonary comorbidities, initial monotherapy with a PDE5i or an ERA should be considered</a:t>
                      </a:r>
                    </a:p>
                  </a:txBody>
                  <a:tcPr anchor="ctr">
                    <a:noFill/>
                  </a:tcPr>
                </a:tc>
                <a:tc>
                  <a:txBody>
                    <a:bodyPr/>
                    <a:lstStyle/>
                    <a:p>
                      <a:pPr algn="ctr"/>
                      <a:r>
                        <a:rPr lang="en-US" sz="1200" dirty="0" err="1"/>
                        <a:t>IIa</a:t>
                      </a:r>
                      <a:endParaRPr lang="en-US" sz="1200" dirty="0"/>
                    </a:p>
                  </a:txBody>
                  <a:tcPr anchor="ctr">
                    <a:solidFill>
                      <a:srgbClr val="FFC000"/>
                    </a:solidFill>
                  </a:tcPr>
                </a:tc>
                <a:tc>
                  <a:txBody>
                    <a:bodyPr/>
                    <a:lstStyle/>
                    <a:p>
                      <a:pPr algn="ctr"/>
                      <a:r>
                        <a:rPr lang="en-US" sz="1200" dirty="0"/>
                        <a:t>C</a:t>
                      </a:r>
                    </a:p>
                  </a:txBody>
                  <a:tcPr anchor="ctr">
                    <a:noFill/>
                  </a:tcPr>
                </a:tc>
                <a:extLst>
                  <a:ext uri="{0D108BD9-81ED-4DB2-BD59-A6C34878D82A}">
                    <a16:rowId xmlns:a16="http://schemas.microsoft.com/office/drawing/2014/main" val="2918871127"/>
                  </a:ext>
                </a:extLst>
              </a:tr>
              <a:tr h="3133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dk1"/>
                          </a:solidFill>
                          <a:effectLst/>
                          <a:latin typeface="+mn-lt"/>
                          <a:ea typeface="+mn-ea"/>
                          <a:cs typeface="+mn-cs"/>
                        </a:rPr>
                        <a:t>Recommendations for treatment decisions during follow-up</a:t>
                      </a:r>
                    </a:p>
                  </a:txBody>
                  <a:tcPr anchor="ctr">
                    <a:noFill/>
                  </a:tcPr>
                </a:tc>
                <a:tc>
                  <a:txBody>
                    <a:bodyPr/>
                    <a:lstStyle/>
                    <a:p>
                      <a:pPr algn="ctr"/>
                      <a:endParaRPr lang="en-US" sz="1200" dirty="0"/>
                    </a:p>
                  </a:txBody>
                  <a:tcPr anchor="ctr">
                    <a:noFill/>
                  </a:tcPr>
                </a:tc>
                <a:tc>
                  <a:txBody>
                    <a:bodyPr/>
                    <a:lstStyle/>
                    <a:p>
                      <a:pPr algn="ctr"/>
                      <a:endParaRPr lang="en-US" sz="1200" dirty="0"/>
                    </a:p>
                  </a:txBody>
                  <a:tcPr anchor="ctr">
                    <a:noFill/>
                  </a:tcPr>
                </a:tc>
                <a:extLst>
                  <a:ext uri="{0D108BD9-81ED-4DB2-BD59-A6C34878D82A}">
                    <a16:rowId xmlns:a16="http://schemas.microsoft.com/office/drawing/2014/main" val="1658931728"/>
                  </a:ext>
                </a:extLst>
              </a:tr>
              <a:tr h="527611">
                <a:tc>
                  <a:txBody>
                    <a:bodyPr/>
                    <a:lstStyle/>
                    <a:p>
                      <a:pPr marL="347663" indent="0">
                        <a:tabLst/>
                      </a:pPr>
                      <a:r>
                        <a:rPr lang="en-US" sz="1200" kern="1200" dirty="0">
                          <a:solidFill>
                            <a:schemeClr val="dk1"/>
                          </a:solidFill>
                          <a:effectLst/>
                          <a:latin typeface="+mn-lt"/>
                          <a:ea typeface="+mn-ea"/>
                          <a:cs typeface="+mn-cs"/>
                        </a:rPr>
                        <a:t>In patients with IPAH/HPAH/DPAH with cardiopulmonary comorbidities </a:t>
                      </a:r>
                      <a:r>
                        <a:rPr lang="en-US" sz="1200" kern="1200" dirty="0">
                          <a:solidFill>
                            <a:schemeClr val="tx1"/>
                          </a:solidFill>
                          <a:effectLst/>
                          <a:latin typeface="+mn-lt"/>
                          <a:ea typeface="+mn-ea"/>
                          <a:cs typeface="+mn-cs"/>
                        </a:rPr>
                        <a:t>who are at an intermediate </a:t>
                      </a:r>
                      <a:r>
                        <a:rPr lang="en-US" sz="1200" kern="1200" dirty="0">
                          <a:solidFill>
                            <a:schemeClr val="dk1"/>
                          </a:solidFill>
                          <a:effectLst/>
                          <a:latin typeface="+mn-lt"/>
                          <a:ea typeface="+mn-ea"/>
                          <a:cs typeface="+mn-cs"/>
                        </a:rPr>
                        <a:t>or high risk of death while receiving PDE5i or ERA monotherapy, additional PAH medications may be considered on an individual basis</a:t>
                      </a:r>
                    </a:p>
                  </a:txBody>
                  <a:tcPr anchor="ctr">
                    <a:noFill/>
                  </a:tcPr>
                </a:tc>
                <a:tc>
                  <a:txBody>
                    <a:bodyPr/>
                    <a:lstStyle/>
                    <a:p>
                      <a:pPr algn="ctr"/>
                      <a:r>
                        <a:rPr lang="en-US" sz="1200" dirty="0"/>
                        <a:t>IIb</a:t>
                      </a:r>
                    </a:p>
                  </a:txBody>
                  <a:tcPr anchor="ctr">
                    <a:solidFill>
                      <a:srgbClr val="FF9300"/>
                    </a:solidFill>
                  </a:tcPr>
                </a:tc>
                <a:tc>
                  <a:txBody>
                    <a:bodyPr/>
                    <a:lstStyle/>
                    <a:p>
                      <a:pPr algn="ctr"/>
                      <a:r>
                        <a:rPr lang="en-US" sz="1200" dirty="0"/>
                        <a:t>C</a:t>
                      </a:r>
                    </a:p>
                  </a:txBody>
                  <a:tcPr anchor="ctr">
                    <a:noFill/>
                  </a:tcPr>
                </a:tc>
                <a:extLst>
                  <a:ext uri="{0D108BD9-81ED-4DB2-BD59-A6C34878D82A}">
                    <a16:rowId xmlns:a16="http://schemas.microsoft.com/office/drawing/2014/main" val="3047462138"/>
                  </a:ext>
                </a:extLst>
              </a:tr>
              <a:tr h="452237">
                <a:tc gridSpan="3">
                  <a:txBody>
                    <a:bodyPr/>
                    <a:lstStyle/>
                    <a:p>
                      <a:endParaRPr lang="en-US" sz="1000" kern="1200" dirty="0">
                        <a:solidFill>
                          <a:schemeClr val="dk1"/>
                        </a:solidFill>
                        <a:effectLst/>
                        <a:latin typeface="+mn-lt"/>
                        <a:ea typeface="+mn-ea"/>
                        <a:cs typeface="+mn-cs"/>
                      </a:endParaRPr>
                    </a:p>
                  </a:txBody>
                  <a:tcPr anchor="ctr">
                    <a:noFill/>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992923783"/>
                  </a:ext>
                </a:extLst>
              </a:tr>
            </a:tbl>
          </a:graphicData>
        </a:graphic>
      </p:graphicFrame>
      <p:sp>
        <p:nvSpPr>
          <p:cNvPr id="11" name="Content Placeholder 2">
            <a:extLst>
              <a:ext uri="{FF2B5EF4-FFF2-40B4-BE49-F238E27FC236}">
                <a16:creationId xmlns:a16="http://schemas.microsoft.com/office/drawing/2014/main" id="{02E6F5AF-5748-F1C5-36F8-E4B8F15F2661}"/>
              </a:ext>
            </a:extLst>
          </p:cNvPr>
          <p:cNvSpPr txBox="1">
            <a:spLocks/>
          </p:cNvSpPr>
          <p:nvPr/>
        </p:nvSpPr>
        <p:spPr>
          <a:xfrm>
            <a:off x="659130" y="5412451"/>
            <a:ext cx="10744200" cy="1184275"/>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2400" kern="1200">
                <a:solidFill>
                  <a:schemeClr val="tx1">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accent4"/>
              </a:buClr>
              <a:buFont typeface="Arial" panose="020B0604020202020204" pitchFamily="34" charset="0"/>
              <a:buChar char="•"/>
              <a:defRPr sz="2000" kern="1200">
                <a:solidFill>
                  <a:schemeClr val="tx1">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800" kern="1200">
                <a:solidFill>
                  <a:schemeClr val="tx1">
                    <a:lumMod val="75000"/>
                  </a:schemeClr>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dirty="0"/>
              <a:t>Additional PAH-specific therapy is considered on a case-by-case basis</a:t>
            </a:r>
          </a:p>
        </p:txBody>
      </p:sp>
    </p:spTree>
    <p:extLst>
      <p:ext uri="{BB962C8B-B14F-4D97-AF65-F5344CB8AC3E}">
        <p14:creationId xmlns:p14="http://schemas.microsoft.com/office/powerpoint/2010/main" val="6787059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DC52CB23-A893-F3BC-7EE2-D977C82AA838}"/>
              </a:ext>
            </a:extLst>
          </p:cNvPr>
          <p:cNvSpPr/>
          <p:nvPr/>
        </p:nvSpPr>
        <p:spPr>
          <a:xfrm>
            <a:off x="-1" y="0"/>
            <a:ext cx="12192000" cy="6858000"/>
          </a:xfrm>
          <a:prstGeom prst="rect">
            <a:avLst/>
          </a:prstGeom>
          <a:solidFill>
            <a:srgbClr val="0098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7" name="Graphic 16" descr="User with solid fill">
            <a:extLst>
              <a:ext uri="{FF2B5EF4-FFF2-40B4-BE49-F238E27FC236}">
                <a16:creationId xmlns:a16="http://schemas.microsoft.com/office/drawing/2014/main" id="{74847793-B893-A93A-FFCC-6C95F2C9FE22}"/>
              </a:ext>
            </a:extLst>
          </p:cNvPr>
          <p:cNvPicPr>
            <a:picLocks noChangeAspect="1"/>
          </p:cNvPicPr>
          <p:nvPr/>
        </p:nvPicPr>
        <p:blipFill rotWithShape="1">
          <a:blip r:embed="rId3">
            <a:extLst>
              <a:ext uri="{96DAC541-7B7A-43D3-8B79-37D633B846F1}">
                <asvg:svgBlip xmlns:asvg="http://schemas.microsoft.com/office/drawing/2016/SVG/main" r:embed="rId4"/>
              </a:ext>
            </a:extLst>
          </a:blip>
          <a:srcRect l="28418" t="35016" r="44861" b="50079"/>
          <a:stretch/>
        </p:blipFill>
        <p:spPr>
          <a:xfrm>
            <a:off x="6250613" y="0"/>
            <a:ext cx="5941387" cy="3314044"/>
          </a:xfrm>
          <a:prstGeom prst="rect">
            <a:avLst/>
          </a:prstGeom>
        </p:spPr>
      </p:pic>
      <p:sp>
        <p:nvSpPr>
          <p:cNvPr id="7" name="TextBox 6">
            <a:extLst>
              <a:ext uri="{FF2B5EF4-FFF2-40B4-BE49-F238E27FC236}">
                <a16:creationId xmlns:a16="http://schemas.microsoft.com/office/drawing/2014/main" id="{FD65D34E-012D-57F2-01D9-E33429ED2AC6}"/>
              </a:ext>
            </a:extLst>
          </p:cNvPr>
          <p:cNvSpPr txBox="1"/>
          <p:nvPr/>
        </p:nvSpPr>
        <p:spPr>
          <a:xfrm>
            <a:off x="870978" y="550718"/>
            <a:ext cx="7793520" cy="132343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Looking for more resources </a:t>
            </a:r>
            <a:b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b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on this topic?</a:t>
            </a:r>
          </a:p>
        </p:txBody>
      </p:sp>
      <p:pic>
        <p:nvPicPr>
          <p:cNvPr id="18" name="Graphic 17" descr="User with solid fill">
            <a:extLst>
              <a:ext uri="{FF2B5EF4-FFF2-40B4-BE49-F238E27FC236}">
                <a16:creationId xmlns:a16="http://schemas.microsoft.com/office/drawing/2014/main" id="{5C24E54E-14AB-F843-0853-616E04BAE910}"/>
              </a:ext>
            </a:extLst>
          </p:cNvPr>
          <p:cNvPicPr>
            <a:picLocks noChangeAspect="1"/>
          </p:cNvPicPr>
          <p:nvPr/>
        </p:nvPicPr>
        <p:blipFill rotWithShape="1">
          <a:blip r:embed="rId5">
            <a:extLst>
              <a:ext uri="{96DAC541-7B7A-43D3-8B79-37D633B846F1}">
                <asvg:svgBlip xmlns:asvg="http://schemas.microsoft.com/office/drawing/2016/SVG/main" r:embed="rId6"/>
              </a:ext>
            </a:extLst>
          </a:blip>
          <a:srcRect l="28418" t="41261" r="53427" b="50079"/>
          <a:stretch/>
        </p:blipFill>
        <p:spPr>
          <a:xfrm flipH="1" flipV="1">
            <a:off x="-1" y="3543956"/>
            <a:ext cx="6948177" cy="3314044"/>
          </a:xfrm>
          <a:prstGeom prst="rect">
            <a:avLst/>
          </a:prstGeom>
        </p:spPr>
      </p:pic>
      <p:sp>
        <p:nvSpPr>
          <p:cNvPr id="2" name="TextBox 1">
            <a:hlinkClick r:id="rId7" tooltip="MedEd On The Go"/>
            <a:extLst>
              <a:ext uri="{FF2B5EF4-FFF2-40B4-BE49-F238E27FC236}">
                <a16:creationId xmlns:a16="http://schemas.microsoft.com/office/drawing/2014/main" id="{624C7CEC-6FAA-E8C2-47BA-84734D0A035F}"/>
              </a:ext>
            </a:extLst>
          </p:cNvPr>
          <p:cNvSpPr txBox="1"/>
          <p:nvPr/>
        </p:nvSpPr>
        <p:spPr>
          <a:xfrm>
            <a:off x="870978" y="5018509"/>
            <a:ext cx="6077198" cy="1152465"/>
          </a:xfrm>
          <a:prstGeom prst="roundRect">
            <a:avLst>
              <a:gd name="adj" fmla="val 48137"/>
            </a:avLst>
          </a:prstGeom>
          <a:solidFill>
            <a:schemeClr val="bg1"/>
          </a:solidFill>
          <a:ln>
            <a:noFill/>
          </a:ln>
          <a:effectLst/>
        </p:spPr>
        <p:txBody>
          <a:bodyPr wrap="square" tIns="182880" bIns="9144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hlinkClick r:id="rId8" tooltip="Visit us now!"/>
              </a:rPr>
              <a:t>www.MedEdOTG.com</a:t>
            </a:r>
            <a:endPar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endParaRPr>
          </a:p>
        </p:txBody>
      </p:sp>
      <p:sp>
        <p:nvSpPr>
          <p:cNvPr id="3" name="TextBox 2">
            <a:extLst>
              <a:ext uri="{FF2B5EF4-FFF2-40B4-BE49-F238E27FC236}">
                <a16:creationId xmlns:a16="http://schemas.microsoft.com/office/drawing/2014/main" id="{C54A7D02-C060-E473-59D6-ABDD4DCC19A6}"/>
              </a:ext>
            </a:extLst>
          </p:cNvPr>
          <p:cNvSpPr txBox="1"/>
          <p:nvPr/>
        </p:nvSpPr>
        <p:spPr>
          <a:xfrm>
            <a:off x="870979" y="2424875"/>
            <a:ext cx="4310622" cy="203132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CME/CE in minutes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Congress highlights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Late-breaking data</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Quizzes</a:t>
            </a:r>
          </a:p>
        </p:txBody>
      </p:sp>
      <p:sp>
        <p:nvSpPr>
          <p:cNvPr id="8" name="TextBox 7">
            <a:extLst>
              <a:ext uri="{FF2B5EF4-FFF2-40B4-BE49-F238E27FC236}">
                <a16:creationId xmlns:a16="http://schemas.microsoft.com/office/drawing/2014/main" id="{531AC232-9957-4A51-B937-C4AB6A46FA92}"/>
              </a:ext>
            </a:extLst>
          </p:cNvPr>
          <p:cNvSpPr txBox="1"/>
          <p:nvPr/>
        </p:nvSpPr>
        <p:spPr>
          <a:xfrm>
            <a:off x="5058796" y="2424875"/>
            <a:ext cx="5225023" cy="150810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Webinars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In-person events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Slides &amp; resources</a:t>
            </a:r>
          </a:p>
        </p:txBody>
      </p:sp>
      <p:pic>
        <p:nvPicPr>
          <p:cNvPr id="10" name="Graphic 9">
            <a:extLst>
              <a:ext uri="{FF2B5EF4-FFF2-40B4-BE49-F238E27FC236}">
                <a16:creationId xmlns:a16="http://schemas.microsoft.com/office/drawing/2014/main" id="{93E4D248-876E-0145-581A-20C841F43DE5}"/>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9036699" y="446062"/>
            <a:ext cx="2494241" cy="1255751"/>
          </a:xfrm>
          <a:prstGeom prst="rect">
            <a:avLst/>
          </a:prstGeom>
        </p:spPr>
      </p:pic>
    </p:spTree>
    <p:extLst>
      <p:ext uri="{BB962C8B-B14F-4D97-AF65-F5344CB8AC3E}">
        <p14:creationId xmlns:p14="http://schemas.microsoft.com/office/powerpoint/2010/main" val="2405816164"/>
      </p:ext>
    </p:extLst>
  </p:cSld>
  <p:clrMapOvr>
    <a:masterClrMapping/>
  </p:clrMapOvr>
</p:sld>
</file>

<file path=ppt/theme/theme1.xml><?xml version="1.0" encoding="utf-8"?>
<a:theme xmlns:a="http://schemas.openxmlformats.org/drawingml/2006/main" name="Lungs (PCC20)">
  <a:themeElements>
    <a:clrScheme name="MedEd PCC">
      <a:dk1>
        <a:srgbClr val="3F3F3F"/>
      </a:dk1>
      <a:lt1>
        <a:srgbClr val="FFFFFF"/>
      </a:lt1>
      <a:dk2>
        <a:srgbClr val="3F3F3F"/>
      </a:dk2>
      <a:lt2>
        <a:srgbClr val="FAFAFA"/>
      </a:lt2>
      <a:accent1>
        <a:srgbClr val="8E1537"/>
      </a:accent1>
      <a:accent2>
        <a:srgbClr val="B21E6C"/>
      </a:accent2>
      <a:accent3>
        <a:srgbClr val="10416A"/>
      </a:accent3>
      <a:accent4>
        <a:srgbClr val="0075C9"/>
      </a:accent4>
      <a:accent5>
        <a:srgbClr val="FCB315"/>
      </a:accent5>
      <a:accent6>
        <a:srgbClr val="7CC109"/>
      </a:accent6>
      <a:hlink>
        <a:srgbClr val="CE0E2D"/>
      </a:hlink>
      <a:folHlink>
        <a:srgbClr val="001B7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ungs (PCC20)" id="{F1AA3C1C-28C3-5E42-8727-DE40D222A1D1}" vid="{0C330F8A-EF4F-2143-86D1-0EF4719403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Lungs (PCC20)</Template>
  <TotalTime>706</TotalTime>
  <Words>1293</Words>
  <Application>Microsoft Macintosh PowerPoint</Application>
  <PresentationFormat>Widescreen</PresentationFormat>
  <Paragraphs>89</Paragraphs>
  <Slides>8</Slides>
  <Notes>6</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8</vt:i4>
      </vt:variant>
    </vt:vector>
  </HeadingPairs>
  <TitlesOfParts>
    <vt:vector size="15" baseType="lpstr">
      <vt:lpstr>Arial</vt:lpstr>
      <vt:lpstr>Calibri</vt:lpstr>
      <vt:lpstr>Calibri Light</vt:lpstr>
      <vt:lpstr>Century Gothic</vt:lpstr>
      <vt:lpstr>Trebuchet MS</vt:lpstr>
      <vt:lpstr>Lungs (PCC20)</vt:lpstr>
      <vt:lpstr>Office Theme</vt:lpstr>
      <vt:lpstr>Implications of Aggressive in ‘PAH with Comorbidities’ Therapy: What Does That Mean?</vt:lpstr>
      <vt:lpstr>PowerPoint Presentation</vt:lpstr>
      <vt:lpstr>Disclaimer</vt:lpstr>
      <vt:lpstr>For PAH Patients with Cardiopulmonary Comorbidities</vt:lpstr>
      <vt:lpstr>PAH Patients with Cardiopulmonary Comorbidities</vt:lpstr>
      <vt:lpstr>PAH Patients with Cardiopulmonary Comorbidities</vt:lpstr>
      <vt:lpstr>For PAH with Comorbidities: Initial Treatment (IT)</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MedEd On The Go</dc:creator>
  <cp:keywords/>
  <dc:description/>
  <cp:lastModifiedBy>Moriah Diethorn</cp:lastModifiedBy>
  <cp:revision>37</cp:revision>
  <dcterms:created xsi:type="dcterms:W3CDTF">2019-05-10T15:43:12Z</dcterms:created>
  <dcterms:modified xsi:type="dcterms:W3CDTF">2023-07-25T16:39:29Z</dcterms:modified>
  <cp:category/>
</cp:coreProperties>
</file>