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7" r:id="rId2"/>
  </p:sldMasterIdLst>
  <p:notesMasterIdLst>
    <p:notesMasterId r:id="rId11"/>
  </p:notesMasterIdLst>
  <p:handoutMasterIdLst>
    <p:handoutMasterId r:id="rId12"/>
  </p:handoutMasterIdLst>
  <p:sldIdLst>
    <p:sldId id="262" r:id="rId3"/>
    <p:sldId id="267" r:id="rId4"/>
    <p:sldId id="256" r:id="rId5"/>
    <p:sldId id="263" r:id="rId6"/>
    <p:sldId id="264" r:id="rId7"/>
    <p:sldId id="265" r:id="rId8"/>
    <p:sldId id="266"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04" autoAdjust="0"/>
    <p:restoredTop sz="94694"/>
  </p:normalViewPr>
  <p:slideViewPr>
    <p:cSldViewPr snapToGrid="0">
      <p:cViewPr varScale="1">
        <p:scale>
          <a:sx n="117" d="100"/>
          <a:sy n="117" d="100"/>
        </p:scale>
        <p:origin x="1200" y="168"/>
      </p:cViewPr>
      <p:guideLst/>
    </p:cSldViewPr>
  </p:slideViewPr>
  <p:notesTextViewPr>
    <p:cViewPr>
      <p:scale>
        <a:sx n="1" d="1"/>
        <a:sy n="1" d="1"/>
      </p:scale>
      <p:origin x="0" y="0"/>
    </p:cViewPr>
  </p:notesTextViewPr>
  <p:sorterViewPr>
    <p:cViewPr varScale="1">
      <p:scale>
        <a:sx n="200" d="100"/>
        <a:sy n="2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7/25/23</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8E7D46-EEF3-1148-A5C9-CB940B5C9028}" type="datetimeFigureOut">
              <a:rPr lang="en-US" smtClean="0"/>
              <a:t>7/25/23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CB614D-E277-E449-8CD6-4E3299EAF478}" type="slidenum">
              <a:rPr lang="en-US" smtClean="0"/>
              <a:t>‹#›</a:t>
            </a:fld>
            <a:endParaRPr lang="en-US"/>
          </a:p>
        </p:txBody>
      </p:sp>
    </p:spTree>
    <p:extLst>
      <p:ext uri="{BB962C8B-B14F-4D97-AF65-F5344CB8AC3E}">
        <p14:creationId xmlns:p14="http://schemas.microsoft.com/office/powerpoint/2010/main" val="2678605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E5F0E5-7DFC-480B-9AD6-CD70586BC3E0}" type="slidenum">
              <a:rPr lang="en-US" smtClean="0"/>
              <a:t>4</a:t>
            </a:fld>
            <a:endParaRPr lang="en-US"/>
          </a:p>
        </p:txBody>
      </p:sp>
    </p:spTree>
    <p:extLst>
      <p:ext uri="{BB962C8B-B14F-4D97-AF65-F5344CB8AC3E}">
        <p14:creationId xmlns:p14="http://schemas.microsoft.com/office/powerpoint/2010/main" val="157384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E5F0E5-7DFC-480B-9AD6-CD70586BC3E0}" type="slidenum">
              <a:rPr lang="en-US" smtClean="0"/>
              <a:t>5</a:t>
            </a:fld>
            <a:endParaRPr lang="en-US"/>
          </a:p>
        </p:txBody>
      </p:sp>
    </p:spTree>
    <p:extLst>
      <p:ext uri="{BB962C8B-B14F-4D97-AF65-F5344CB8AC3E}">
        <p14:creationId xmlns:p14="http://schemas.microsoft.com/office/powerpoint/2010/main" val="2825326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E5F0E5-7DFC-480B-9AD6-CD70586BC3E0}" type="slidenum">
              <a:rPr lang="en-US" smtClean="0"/>
              <a:t>6</a:t>
            </a:fld>
            <a:endParaRPr lang="en-US"/>
          </a:p>
        </p:txBody>
      </p:sp>
    </p:spTree>
    <p:extLst>
      <p:ext uri="{BB962C8B-B14F-4D97-AF65-F5344CB8AC3E}">
        <p14:creationId xmlns:p14="http://schemas.microsoft.com/office/powerpoint/2010/main" val="2993469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E5F0E5-7DFC-480B-9AD6-CD70586BC3E0}" type="slidenum">
              <a:rPr lang="en-US" smtClean="0"/>
              <a:t>7</a:t>
            </a:fld>
            <a:endParaRPr lang="en-US"/>
          </a:p>
        </p:txBody>
      </p:sp>
    </p:spTree>
    <p:extLst>
      <p:ext uri="{BB962C8B-B14F-4D97-AF65-F5344CB8AC3E}">
        <p14:creationId xmlns:p14="http://schemas.microsoft.com/office/powerpoint/2010/main" val="253010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2" name="Picture 1">
            <a:extLst>
              <a:ext uri="{FF2B5EF4-FFF2-40B4-BE49-F238E27FC236}">
                <a16:creationId xmlns:a16="http://schemas.microsoft.com/office/drawing/2014/main" id="{FF1C9098-E108-1974-C625-0647A15DF7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3" name="Picture 2">
            <a:extLst>
              <a:ext uri="{FF2B5EF4-FFF2-40B4-BE49-F238E27FC236}">
                <a16:creationId xmlns:a16="http://schemas.microsoft.com/office/drawing/2014/main" id="{72448308-04ED-2E06-29DE-8E32F4971E9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18044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505309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006845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461146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14826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112727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351733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620666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559745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54020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32088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sz="1000" dirty="0"/>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0037299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733206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421003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585756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7987201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7/25/23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45621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1980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480778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9952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9910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400425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01914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00051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03211F0F-9A46-CEBF-DD74-B1055E1D51AB}"/>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6667065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7/25/23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81579469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mededonthego.com/Video/program/973" TargetMode="External"/><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20.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MedEdOTG.com" TargetMode="External"/><Relationship Id="rId10" Type="http://schemas.openxmlformats.org/officeDocument/2006/relationships/image" Target="../media/image7.png"/><Relationship Id="rId4" Type="http://schemas.openxmlformats.org/officeDocument/2006/relationships/hyperlink" Target="http://www.mededonthego.com/" TargetMode="External"/><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9.png"/><Relationship Id="rId7" Type="http://schemas.openxmlformats.org/officeDocument/2006/relationships/hyperlink" Target="http://www.mededonthego.com/" TargetMode="External"/><Relationship Id="rId2" Type="http://schemas.openxmlformats.org/officeDocument/2006/relationships/notesSlide" Target="../notesSlides/notesSlide6.xml"/><Relationship Id="rId1" Type="http://schemas.openxmlformats.org/officeDocument/2006/relationships/slideLayout" Target="../slideLayouts/slideLayout20.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4.svg"/><Relationship Id="rId4" Type="http://schemas.openxmlformats.org/officeDocument/2006/relationships/image" Target="../media/image10.sv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608A-1DD2-41EC-ABAF-2309F5666B11}"/>
              </a:ext>
            </a:extLst>
          </p:cNvPr>
          <p:cNvSpPr>
            <a:spLocks noGrp="1"/>
          </p:cNvSpPr>
          <p:nvPr>
            <p:ph type="title"/>
          </p:nvPr>
        </p:nvSpPr>
        <p:spPr>
          <a:xfrm>
            <a:off x="609601" y="1709738"/>
            <a:ext cx="10515600" cy="2852737"/>
          </a:xfrm>
        </p:spPr>
        <p:txBody>
          <a:bodyPr>
            <a:normAutofit/>
          </a:bodyPr>
          <a:lstStyle/>
          <a:p>
            <a:r>
              <a:rPr lang="en-US" dirty="0"/>
              <a:t>Implications of Aggressive in ‘PAH with Comorbidities’ Therapy: What Does That Mean?</a:t>
            </a:r>
          </a:p>
        </p:txBody>
      </p:sp>
      <p:sp>
        <p:nvSpPr>
          <p:cNvPr id="3" name="Subtitle 2">
            <a:extLst>
              <a:ext uri="{FF2B5EF4-FFF2-40B4-BE49-F238E27FC236}">
                <a16:creationId xmlns:a16="http://schemas.microsoft.com/office/drawing/2014/main" id="{C35A6201-60F8-41E6-9EC3-982D6AA55F9F}"/>
              </a:ext>
            </a:extLst>
          </p:cNvPr>
          <p:cNvSpPr>
            <a:spLocks noGrp="1"/>
          </p:cNvSpPr>
          <p:nvPr>
            <p:ph type="body" idx="1"/>
          </p:nvPr>
        </p:nvSpPr>
        <p:spPr>
          <a:xfrm>
            <a:off x="609601" y="4589463"/>
            <a:ext cx="10515600" cy="1500187"/>
          </a:xfrm>
        </p:spPr>
        <p:txBody>
          <a:bodyPr>
            <a:normAutofit fontScale="70000" lnSpcReduction="20000"/>
          </a:bodyPr>
          <a:lstStyle/>
          <a:p>
            <a:pPr>
              <a:lnSpc>
                <a:spcPct val="120000"/>
              </a:lnSpc>
              <a:spcBef>
                <a:spcPts val="0"/>
              </a:spcBef>
            </a:pPr>
            <a:r>
              <a:rPr lang="en-US" dirty="0"/>
              <a:t>Rajan Saggar, MD</a:t>
            </a:r>
          </a:p>
          <a:p>
            <a:pPr>
              <a:lnSpc>
                <a:spcPct val="120000"/>
              </a:lnSpc>
              <a:spcBef>
                <a:spcPts val="0"/>
              </a:spcBef>
            </a:pPr>
            <a:r>
              <a:rPr lang="en-US" dirty="0"/>
              <a:t>Professor of Medicine </a:t>
            </a:r>
          </a:p>
          <a:p>
            <a:pPr>
              <a:lnSpc>
                <a:spcPct val="120000"/>
              </a:lnSpc>
              <a:spcBef>
                <a:spcPts val="0"/>
              </a:spcBef>
            </a:pPr>
            <a:r>
              <a:rPr lang="en-US" dirty="0"/>
              <a:t>Director Pulmonary Hypertension Program</a:t>
            </a:r>
          </a:p>
          <a:p>
            <a:pPr>
              <a:lnSpc>
                <a:spcPct val="120000"/>
              </a:lnSpc>
              <a:spcBef>
                <a:spcPts val="0"/>
              </a:spcBef>
            </a:pPr>
            <a:r>
              <a:rPr lang="en-US" dirty="0"/>
              <a:t>Co-Director Pulmonary Vascular Disease Program</a:t>
            </a:r>
          </a:p>
          <a:p>
            <a:pPr>
              <a:lnSpc>
                <a:spcPct val="120000"/>
              </a:lnSpc>
              <a:spcBef>
                <a:spcPts val="0"/>
              </a:spcBef>
            </a:pPr>
            <a:r>
              <a:rPr lang="en-US" dirty="0"/>
              <a:t>Lung &amp; Heart-Lung Transplant and Pulmonary Hypertension Programs</a:t>
            </a:r>
          </a:p>
          <a:p>
            <a:pPr>
              <a:lnSpc>
                <a:spcPct val="120000"/>
              </a:lnSpc>
              <a:spcBef>
                <a:spcPts val="0"/>
              </a:spcBef>
            </a:pPr>
            <a:r>
              <a:rPr lang="en-US" dirty="0"/>
              <a:t>David Geffen School of Medicine, UCLA</a:t>
            </a:r>
          </a:p>
          <a:p>
            <a:pPr>
              <a:lnSpc>
                <a:spcPct val="120000"/>
              </a:lnSpc>
              <a:spcBef>
                <a:spcPts val="0"/>
              </a:spcBef>
            </a:pPr>
            <a:r>
              <a:rPr lang="en-US" dirty="0"/>
              <a:t>Los Angeles, CA</a:t>
            </a:r>
          </a:p>
        </p:txBody>
      </p:sp>
    </p:spTree>
    <p:extLst>
      <p:ext uri="{BB962C8B-B14F-4D97-AF65-F5344CB8AC3E}">
        <p14:creationId xmlns:p14="http://schemas.microsoft.com/office/powerpoint/2010/main" val="2351838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hlinkClick r:id="rId3"/>
              </a:rPr>
              <a:t>Implementing Aggressive Treatment to Improve Risk Profiles for PH Patients</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Gain an understanding of the 2022 ERS/ES  guidelines and algorithms developed to detect PH early in the community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appropriate circumstances to implement 3 or 4 strata risk assessments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Demonstrate best practices amongst MDs on how to impact diagnosis screening for at-risk patients subject to economic disparity, lack of access to referral centers, or understudied subtypes for the disease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Enable early recognition of sub-populations of patients who are at high risk and identify appropriate screening candidates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64CB9A-89A8-4E4B-BE31-558016A11A9B}"/>
              </a:ext>
            </a:extLst>
          </p:cNvPr>
          <p:cNvSpPr>
            <a:spLocks noGrp="1"/>
          </p:cNvSpPr>
          <p:nvPr>
            <p:ph type="title"/>
          </p:nvPr>
        </p:nvSpPr>
        <p:spPr>
          <a:xfrm>
            <a:off x="609600" y="199505"/>
            <a:ext cx="10744200" cy="1185577"/>
          </a:xfrm>
        </p:spPr>
        <p:txBody>
          <a:bodyPr/>
          <a:lstStyle/>
          <a:p>
            <a:r>
              <a:rPr lang="en-US" dirty="0"/>
              <a:t>For PAH Patients </a:t>
            </a:r>
            <a:r>
              <a:rPr lang="en-US" u="sng" dirty="0"/>
              <a:t>with</a:t>
            </a:r>
            <a:r>
              <a:rPr lang="en-US" dirty="0"/>
              <a:t> Cardiopulmonary Comorbidities</a:t>
            </a:r>
          </a:p>
        </p:txBody>
      </p:sp>
      <p:sp>
        <p:nvSpPr>
          <p:cNvPr id="3" name="Content Placeholder 2">
            <a:extLst>
              <a:ext uri="{FF2B5EF4-FFF2-40B4-BE49-F238E27FC236}">
                <a16:creationId xmlns:a16="http://schemas.microsoft.com/office/drawing/2014/main" id="{68E384B5-7D4C-4211-B9B3-15E10F6AC4CE}"/>
              </a:ext>
            </a:extLst>
          </p:cNvPr>
          <p:cNvSpPr>
            <a:spLocks noGrp="1"/>
          </p:cNvSpPr>
          <p:nvPr>
            <p:ph idx="1"/>
          </p:nvPr>
        </p:nvSpPr>
        <p:spPr>
          <a:xfrm>
            <a:off x="609600" y="1477906"/>
            <a:ext cx="10744200" cy="4722477"/>
          </a:xfrm>
        </p:spPr>
        <p:txBody>
          <a:bodyPr>
            <a:normAutofit/>
          </a:bodyPr>
          <a:lstStyle/>
          <a:p>
            <a:r>
              <a:rPr lang="en-US" sz="2000" dirty="0"/>
              <a:t>Over time, the demographics and characteristics of PAH have changed</a:t>
            </a:r>
          </a:p>
          <a:p>
            <a:pPr lvl="1">
              <a:spcAft>
                <a:spcPts val="1200"/>
              </a:spcAft>
            </a:pPr>
            <a:r>
              <a:rPr lang="en-US" sz="1800" dirty="0"/>
              <a:t>Average age at diagnosis is ~60 years; older patients are more likely to have comorbid conditions, often raising the concern for Group 2 and/or Group 3 PH</a:t>
            </a:r>
            <a:r>
              <a:rPr lang="en-US" sz="1800" baseline="30000" dirty="0"/>
              <a:t>1</a:t>
            </a:r>
          </a:p>
          <a:p>
            <a:r>
              <a:rPr lang="en-US" sz="2000" dirty="0"/>
              <a:t>Definition of comorbidities in Group I PAH (two emerging phenotypes)</a:t>
            </a:r>
          </a:p>
          <a:p>
            <a:pPr marL="914400" lvl="1" indent="-457200">
              <a:buFont typeface="+mj-lt"/>
              <a:buAutoNum type="arabicPeriod"/>
            </a:pPr>
            <a:r>
              <a:rPr lang="en-US" sz="1800" b="1" u="sng" dirty="0"/>
              <a:t>Left heart phenotype</a:t>
            </a:r>
            <a:r>
              <a:rPr lang="en-US" sz="1800" dirty="0"/>
              <a:t>: elderly, often female patients with risk factors for </a:t>
            </a:r>
            <a:r>
              <a:rPr lang="en-US" sz="1800" dirty="0" err="1"/>
              <a:t>HFpEF</a:t>
            </a:r>
            <a:r>
              <a:rPr lang="en-US" sz="1800" dirty="0"/>
              <a:t> (hypertension, obesity, diabetes and/or coronary artery disease); atrial fibrillation (30%)</a:t>
            </a:r>
            <a:r>
              <a:rPr lang="en-US" sz="1800" baseline="30000" dirty="0"/>
              <a:t>2</a:t>
            </a:r>
          </a:p>
          <a:p>
            <a:pPr marL="914400" lvl="1" indent="-457200">
              <a:spcAft>
                <a:spcPts val="1200"/>
              </a:spcAft>
              <a:buFont typeface="+mj-lt"/>
              <a:buAutoNum type="arabicPeriod"/>
            </a:pPr>
            <a:r>
              <a:rPr lang="en-US" sz="1800" b="1" u="sng" dirty="0"/>
              <a:t>Cardiopulmonary phenotype</a:t>
            </a:r>
            <a:r>
              <a:rPr lang="en-US" sz="1800" dirty="0"/>
              <a:t>: elderly, often male patients with low diffusing capacity (&lt;45%) and hypoxemia (normal CT chest imaging), significant smoking history, and risk factors for left heart disease</a:t>
            </a:r>
            <a:r>
              <a:rPr lang="en-US" sz="1800" baseline="30000" dirty="0"/>
              <a:t>3</a:t>
            </a:r>
          </a:p>
          <a:p>
            <a:r>
              <a:rPr lang="en-US" sz="2000" dirty="0"/>
              <a:t>Currently, there are no evidence-based guidelines for determining a patient’s phenotype</a:t>
            </a:r>
            <a:r>
              <a:rPr lang="en-US" sz="2000" baseline="30000" dirty="0"/>
              <a:t>4</a:t>
            </a:r>
          </a:p>
          <a:p>
            <a:pPr lvl="1"/>
            <a:endParaRPr lang="en-US" sz="1800" dirty="0"/>
          </a:p>
        </p:txBody>
      </p:sp>
      <p:sp>
        <p:nvSpPr>
          <p:cNvPr id="5" name="TextBox 4">
            <a:extLst>
              <a:ext uri="{FF2B5EF4-FFF2-40B4-BE49-F238E27FC236}">
                <a16:creationId xmlns:a16="http://schemas.microsoft.com/office/drawing/2014/main" id="{E30252F5-4798-4AFE-A70B-D7841ABE0340}"/>
              </a:ext>
            </a:extLst>
          </p:cNvPr>
          <p:cNvSpPr txBox="1"/>
          <p:nvPr/>
        </p:nvSpPr>
        <p:spPr>
          <a:xfrm>
            <a:off x="9514390" y="4190035"/>
            <a:ext cx="184731" cy="369332"/>
          </a:xfrm>
          <a:prstGeom prst="rect">
            <a:avLst/>
          </a:prstGeom>
          <a:noFill/>
        </p:spPr>
        <p:txBody>
          <a:bodyPr wrap="none" rtlCol="0">
            <a:spAutoFit/>
          </a:bodyPr>
          <a:lstStyle/>
          <a:p>
            <a:endParaRPr lang="en-US" dirty="0"/>
          </a:p>
        </p:txBody>
      </p:sp>
      <p:sp>
        <p:nvSpPr>
          <p:cNvPr id="13" name="Footer Placeholder 12">
            <a:extLst>
              <a:ext uri="{FF2B5EF4-FFF2-40B4-BE49-F238E27FC236}">
                <a16:creationId xmlns:a16="http://schemas.microsoft.com/office/drawing/2014/main" id="{9BA6CA8B-4445-19C5-37AB-A8986F82BBCF}"/>
              </a:ext>
            </a:extLst>
          </p:cNvPr>
          <p:cNvSpPr>
            <a:spLocks noGrp="1"/>
          </p:cNvSpPr>
          <p:nvPr>
            <p:ph type="ftr" sz="quarter" idx="3"/>
          </p:nvPr>
        </p:nvSpPr>
        <p:spPr/>
        <p:txBody>
          <a:bodyPr/>
          <a:lstStyle/>
          <a:p>
            <a:r>
              <a:rPr lang="en-US" sz="1000" dirty="0"/>
              <a:t>CT, computed tomography; </a:t>
            </a:r>
            <a:r>
              <a:rPr lang="en-US" sz="1000" dirty="0" err="1"/>
              <a:t>HFpEF</a:t>
            </a:r>
            <a:r>
              <a:rPr lang="en-US" sz="1000" dirty="0"/>
              <a:t>, heart failure with preserved ejection fraction; PAH, pulmonary arterial hypertension; PH, pulmonary hypertension.</a:t>
            </a:r>
          </a:p>
          <a:p>
            <a:r>
              <a:rPr lang="en-US" sz="1000" dirty="0"/>
              <a:t>
1. </a:t>
            </a:r>
            <a:r>
              <a:rPr lang="en-US" sz="1000" dirty="0" err="1"/>
              <a:t>Hoeper</a:t>
            </a:r>
            <a:r>
              <a:rPr lang="en-US" sz="1000" dirty="0"/>
              <a:t> MM, et al. </a:t>
            </a:r>
            <a:r>
              <a:rPr lang="en-US" sz="1000" i="1" dirty="0"/>
              <a:t>J Heart Lung </a:t>
            </a:r>
            <a:r>
              <a:rPr lang="en-US" sz="1000" i="1" dirty="0" err="1"/>
              <a:t>Transpl</a:t>
            </a:r>
            <a:r>
              <a:rPr lang="en-US" sz="1000" i="1" dirty="0"/>
              <a:t>. </a:t>
            </a:r>
            <a:r>
              <a:rPr lang="en-US" sz="1000" dirty="0"/>
              <a:t>2020; 39: 1435–44; 2. McLaughlin VV, et al. </a:t>
            </a:r>
            <a:r>
              <a:rPr lang="en-US" sz="1000" i="1" dirty="0"/>
              <a:t>J Heart Lung Transplant. </a:t>
            </a:r>
            <a:r>
              <a:rPr lang="en-US" sz="1000" dirty="0"/>
              <a:t>2019; 38: 1286–95; 3. Olsson KM, et al. </a:t>
            </a:r>
            <a:r>
              <a:rPr lang="en-US" sz="1000" i="1" dirty="0" err="1"/>
              <a:t>Eur</a:t>
            </a:r>
            <a:r>
              <a:rPr lang="en-US" sz="1000" i="1" dirty="0"/>
              <a:t> Respir J. </a:t>
            </a:r>
            <a:r>
              <a:rPr lang="en-US" sz="1000" dirty="0"/>
              <a:t>2017; 50: 1700354; 4. Trip P, et al. </a:t>
            </a:r>
            <a:r>
              <a:rPr lang="en-US" sz="1000" i="1" dirty="0" err="1"/>
              <a:t>Eur</a:t>
            </a:r>
            <a:r>
              <a:rPr lang="en-US" sz="1000" i="1" dirty="0"/>
              <a:t> Respir J. </a:t>
            </a:r>
            <a:r>
              <a:rPr lang="en-US" sz="1000" dirty="0"/>
              <a:t>2013; 42: 1575–85.</a:t>
            </a:r>
          </a:p>
        </p:txBody>
      </p:sp>
    </p:spTree>
    <p:extLst>
      <p:ext uri="{BB962C8B-B14F-4D97-AF65-F5344CB8AC3E}">
        <p14:creationId xmlns:p14="http://schemas.microsoft.com/office/powerpoint/2010/main" val="3938958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C7F5A26E-EA52-B2DF-648C-7315BCAB16F1}"/>
              </a:ext>
            </a:extLst>
          </p:cNvPr>
          <p:cNvSpPr>
            <a:spLocks noGrp="1"/>
          </p:cNvSpPr>
          <p:nvPr>
            <p:ph type="ftr" sz="quarter" idx="3"/>
          </p:nvPr>
        </p:nvSpPr>
        <p:spPr>
          <a:xfrm>
            <a:off x="609600" y="6356350"/>
            <a:ext cx="10744199" cy="442131"/>
          </a:xfrm>
        </p:spPr>
        <p:txBody>
          <a:bodyPr/>
          <a:lstStyle/>
          <a:p>
            <a:r>
              <a:rPr lang="en-US" dirty="0"/>
              <a:t>PVR, pulmonary vascular resistance. </a:t>
            </a:r>
          </a:p>
          <a:p>
            <a:r>
              <a:rPr lang="en-US" dirty="0"/>
              <a:t>
McLaughlin VV, et al. </a:t>
            </a:r>
            <a:r>
              <a:rPr lang="en-US" i="1" dirty="0"/>
              <a:t>J Heart Lung Transplant. </a:t>
            </a:r>
            <a:r>
              <a:rPr lang="en-US" dirty="0"/>
              <a:t>2019; 38: 1286–95.</a:t>
            </a:r>
          </a:p>
        </p:txBody>
      </p:sp>
      <p:sp>
        <p:nvSpPr>
          <p:cNvPr id="4" name="Title 1">
            <a:extLst>
              <a:ext uri="{FF2B5EF4-FFF2-40B4-BE49-F238E27FC236}">
                <a16:creationId xmlns:a16="http://schemas.microsoft.com/office/drawing/2014/main" id="{44546BC1-97FA-4FFF-AB25-2670CB42DD67}"/>
              </a:ext>
            </a:extLst>
          </p:cNvPr>
          <p:cNvSpPr>
            <a:spLocks noGrp="1"/>
          </p:cNvSpPr>
          <p:nvPr>
            <p:ph type="title"/>
          </p:nvPr>
        </p:nvSpPr>
        <p:spPr>
          <a:xfrm>
            <a:off x="609600" y="199505"/>
            <a:ext cx="10744200" cy="1185577"/>
          </a:xfrm>
        </p:spPr>
        <p:txBody>
          <a:bodyPr/>
          <a:lstStyle/>
          <a:p>
            <a:r>
              <a:rPr lang="en-US" dirty="0"/>
              <a:t>PAH Patients </a:t>
            </a:r>
            <a:r>
              <a:rPr lang="en-US" u="sng" dirty="0"/>
              <a:t>with</a:t>
            </a:r>
            <a:r>
              <a:rPr lang="en-US" dirty="0"/>
              <a:t> Cardiopulmonary Comorbidities</a:t>
            </a:r>
          </a:p>
        </p:txBody>
      </p:sp>
      <p:sp>
        <p:nvSpPr>
          <p:cNvPr id="3" name="Content Placeholder 2">
            <a:extLst>
              <a:ext uri="{FF2B5EF4-FFF2-40B4-BE49-F238E27FC236}">
                <a16:creationId xmlns:a16="http://schemas.microsoft.com/office/drawing/2014/main" id="{DFCEDC6B-44D6-4D6B-B2E4-442C883AA64F}"/>
              </a:ext>
            </a:extLst>
          </p:cNvPr>
          <p:cNvSpPr>
            <a:spLocks noGrp="1"/>
          </p:cNvSpPr>
          <p:nvPr>
            <p:ph idx="1"/>
          </p:nvPr>
        </p:nvSpPr>
        <p:spPr>
          <a:xfrm>
            <a:off x="609600" y="1477906"/>
            <a:ext cx="10744200" cy="4722477"/>
          </a:xfrm>
        </p:spPr>
        <p:txBody>
          <a:bodyPr/>
          <a:lstStyle/>
          <a:p>
            <a:r>
              <a:rPr lang="en-US" dirty="0"/>
              <a:t>Initial insights regarding PAH with and without comorbidities from AMBITION</a:t>
            </a:r>
          </a:p>
          <a:p>
            <a:pPr lvl="1"/>
            <a:r>
              <a:rPr lang="en-US" dirty="0"/>
              <a:t>Initially, AMBITION inadvertently enrolled patients with ≥3 </a:t>
            </a:r>
            <a:r>
              <a:rPr lang="en-US" dirty="0" err="1"/>
              <a:t>HFpEF</a:t>
            </a:r>
            <a:r>
              <a:rPr lang="en-US" dirty="0"/>
              <a:t> risk factors (obesity, systemic hypertension, diabetes, and/or history of significant coronary artery disease), often with only mild increases in PVR (≥240 and &lt;300 dyne sec/cm</a:t>
            </a:r>
            <a:r>
              <a:rPr lang="en-US" baseline="30000" dirty="0"/>
              <a:t>5</a:t>
            </a:r>
            <a:r>
              <a:rPr lang="en-US" dirty="0"/>
              <a:t>) [this was eventually amended 14-18 months after study enrollment began]</a:t>
            </a:r>
          </a:p>
          <a:p>
            <a:pPr lvl="1"/>
            <a:endParaRPr lang="en-US" dirty="0"/>
          </a:p>
          <a:p>
            <a:pPr lvl="1"/>
            <a:r>
              <a:rPr lang="en-US" dirty="0"/>
              <a:t>The analyses of this ‘ex-primary analysis’ cohort with comorbidities for </a:t>
            </a:r>
            <a:r>
              <a:rPr lang="en-US" dirty="0" err="1"/>
              <a:t>HFpEF</a:t>
            </a:r>
            <a:r>
              <a:rPr lang="en-US" dirty="0"/>
              <a:t> (compared to the more traditional PAH patient) showed a similar direction of favorable outcomes in the primary and secondary endpoints, but with less magnitude</a:t>
            </a:r>
          </a:p>
          <a:p>
            <a:pPr lvl="1"/>
            <a:endParaRPr lang="en-US" dirty="0"/>
          </a:p>
          <a:p>
            <a:pPr lvl="1"/>
            <a:r>
              <a:rPr lang="en-US" dirty="0"/>
              <a:t>Also noted was the increased frequency of adverse reaction profile and discontinuation of PAH medication in the ‘ex-primary analysis’ cohort</a:t>
            </a:r>
          </a:p>
          <a:p>
            <a:pPr lvl="1"/>
            <a:endParaRPr lang="en-US" dirty="0"/>
          </a:p>
        </p:txBody>
      </p:sp>
    </p:spTree>
    <p:extLst>
      <p:ext uri="{BB962C8B-B14F-4D97-AF65-F5344CB8AC3E}">
        <p14:creationId xmlns:p14="http://schemas.microsoft.com/office/powerpoint/2010/main" val="251313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CD8CA2EC-A80C-300A-3A07-B2ED8576AFC9}"/>
              </a:ext>
            </a:extLst>
          </p:cNvPr>
          <p:cNvSpPr>
            <a:spLocks noGrp="1"/>
          </p:cNvSpPr>
          <p:nvPr>
            <p:ph type="ftr" sz="quarter" idx="3"/>
          </p:nvPr>
        </p:nvSpPr>
        <p:spPr>
          <a:xfrm>
            <a:off x="609600" y="6356350"/>
            <a:ext cx="10744199" cy="442131"/>
          </a:xfrm>
        </p:spPr>
        <p:txBody>
          <a:bodyPr/>
          <a:lstStyle/>
          <a:p>
            <a:r>
              <a:rPr lang="en-US" dirty="0"/>
              <a:t>6MWD, 6-minute walk distance; BNP, brain natriuretic peptide; </a:t>
            </a:r>
            <a:r>
              <a:rPr lang="en-US" dirty="0" err="1"/>
              <a:t>DLco</a:t>
            </a:r>
            <a:r>
              <a:rPr lang="en-US" dirty="0"/>
              <a:t>, lung diffusion capacity for carbon monoxide; IPAH, idiopathic PAH; PDE5i, phosphodiesterase type 5 inhibitor; 6MWD, 6-minute walk distance; WHO-FC, World Health Organization Functional Class</a:t>
            </a:r>
          </a:p>
          <a:p>
            <a:r>
              <a:rPr lang="en-US" dirty="0"/>
              <a:t>
Rosenkranz S, et al. </a:t>
            </a:r>
            <a:r>
              <a:rPr lang="en-US" i="1" dirty="0"/>
              <a:t>J Heart Lung Transplant. </a:t>
            </a:r>
            <a:r>
              <a:rPr lang="en-US" dirty="0"/>
              <a:t>2023 Jan;42(1):102-14. </a:t>
            </a:r>
          </a:p>
        </p:txBody>
      </p:sp>
      <p:sp>
        <p:nvSpPr>
          <p:cNvPr id="4" name="Title 3">
            <a:extLst>
              <a:ext uri="{FF2B5EF4-FFF2-40B4-BE49-F238E27FC236}">
                <a16:creationId xmlns:a16="http://schemas.microsoft.com/office/drawing/2014/main" id="{5DE9B5EF-217E-9F70-5CE6-E78B0DC38A1F}"/>
              </a:ext>
            </a:extLst>
          </p:cNvPr>
          <p:cNvSpPr>
            <a:spLocks noGrp="1"/>
          </p:cNvSpPr>
          <p:nvPr>
            <p:ph type="title"/>
          </p:nvPr>
        </p:nvSpPr>
        <p:spPr>
          <a:xfrm>
            <a:off x="609600" y="199505"/>
            <a:ext cx="10744200" cy="1185577"/>
          </a:xfrm>
        </p:spPr>
        <p:txBody>
          <a:bodyPr/>
          <a:lstStyle/>
          <a:p>
            <a:r>
              <a:rPr lang="en-US" dirty="0"/>
              <a:t>PAH Patients </a:t>
            </a:r>
            <a:r>
              <a:rPr lang="en-US" u="sng" dirty="0"/>
              <a:t>with</a:t>
            </a:r>
            <a:r>
              <a:rPr lang="en-US" dirty="0"/>
              <a:t> Cardiopulmonary Comorbidities</a:t>
            </a:r>
          </a:p>
        </p:txBody>
      </p:sp>
      <p:sp>
        <p:nvSpPr>
          <p:cNvPr id="3" name="Content Placeholder 2">
            <a:extLst>
              <a:ext uri="{FF2B5EF4-FFF2-40B4-BE49-F238E27FC236}">
                <a16:creationId xmlns:a16="http://schemas.microsoft.com/office/drawing/2014/main" id="{7AD1A117-ECD8-46F3-928A-FD28BC86EDE8}"/>
              </a:ext>
            </a:extLst>
          </p:cNvPr>
          <p:cNvSpPr>
            <a:spLocks noGrp="1"/>
          </p:cNvSpPr>
          <p:nvPr>
            <p:ph idx="1"/>
          </p:nvPr>
        </p:nvSpPr>
        <p:spPr>
          <a:xfrm>
            <a:off x="609600" y="1477906"/>
            <a:ext cx="10744200" cy="4722477"/>
          </a:xfrm>
        </p:spPr>
        <p:txBody>
          <a:bodyPr>
            <a:normAutofit/>
          </a:bodyPr>
          <a:lstStyle/>
          <a:p>
            <a:r>
              <a:rPr lang="en-US" sz="2000" dirty="0"/>
              <a:t>COMPERA registry evaluated the four strata risk classification and compared incident IPAH with and without </a:t>
            </a:r>
            <a:r>
              <a:rPr lang="en-US" sz="2000" dirty="0" err="1"/>
              <a:t>HFpEF</a:t>
            </a:r>
            <a:r>
              <a:rPr lang="en-US" sz="2000" dirty="0"/>
              <a:t> risk factors</a:t>
            </a:r>
          </a:p>
          <a:p>
            <a:pPr lvl="1"/>
            <a:r>
              <a:rPr lang="en-US" sz="1800" dirty="0"/>
              <a:t>1120 IPAH patients (19% with and 81% without comorbidities); median age 72 </a:t>
            </a:r>
            <a:r>
              <a:rPr lang="en-US" sz="1800" dirty="0" err="1"/>
              <a:t>yrs</a:t>
            </a:r>
            <a:endParaRPr lang="en-US" sz="1800" dirty="0"/>
          </a:p>
          <a:p>
            <a:pPr lvl="1"/>
            <a:r>
              <a:rPr lang="en-US" sz="1800" dirty="0"/>
              <a:t>Cox proportional hazard modeling showed that male gender, higher age, higher risk at baseline, low DLCO, and number of comorbidities were independently associated with mortality</a:t>
            </a:r>
          </a:p>
          <a:p>
            <a:pPr lvl="1"/>
            <a:r>
              <a:rPr lang="en-US" sz="1800" dirty="0"/>
              <a:t>Most patients were treated with PDE5i monotherapy (up to 1/3 of patients with comorbidities received dual combination therapy)</a:t>
            </a:r>
          </a:p>
          <a:p>
            <a:r>
              <a:rPr lang="en-US" sz="2000" dirty="0"/>
              <a:t>Conclusions:</a:t>
            </a:r>
          </a:p>
          <a:p>
            <a:pPr lvl="1"/>
            <a:r>
              <a:rPr lang="en-US" sz="1800" dirty="0"/>
              <a:t>The four strata risk classification was able to predict outcomes in IPAH, regardless of the presence of comorbidities</a:t>
            </a:r>
          </a:p>
          <a:p>
            <a:pPr lvl="1"/>
            <a:r>
              <a:rPr lang="en-US" sz="1800" dirty="0"/>
              <a:t>PAH medications improved BNP, WHO-FC, 6MWD, and mortality risk in IPAH with comorbidities (albeit less than IPAH without comorbidities)</a:t>
            </a:r>
          </a:p>
          <a:p>
            <a:pPr lvl="1"/>
            <a:r>
              <a:rPr lang="en-US" sz="1800" dirty="0"/>
              <a:t>More PAH therapy discontinuations and adverse reactions in IPAH with comorbidities</a:t>
            </a:r>
          </a:p>
          <a:p>
            <a:pPr lvl="1"/>
            <a:endParaRPr lang="en-US" sz="1800" dirty="0"/>
          </a:p>
          <a:p>
            <a:pPr lvl="1"/>
            <a:endParaRPr lang="en-US" sz="1800" dirty="0"/>
          </a:p>
        </p:txBody>
      </p:sp>
    </p:spTree>
    <p:extLst>
      <p:ext uri="{BB962C8B-B14F-4D97-AF65-F5344CB8AC3E}">
        <p14:creationId xmlns:p14="http://schemas.microsoft.com/office/powerpoint/2010/main" val="4158976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9">
            <a:extLst>
              <a:ext uri="{FF2B5EF4-FFF2-40B4-BE49-F238E27FC236}">
                <a16:creationId xmlns:a16="http://schemas.microsoft.com/office/drawing/2014/main" id="{696BEB38-E824-1394-B26C-E5B7B7B25D43}"/>
              </a:ext>
            </a:extLst>
          </p:cNvPr>
          <p:cNvSpPr>
            <a:spLocks noGrp="1"/>
          </p:cNvSpPr>
          <p:nvPr>
            <p:ph type="ftr" sz="quarter" idx="3"/>
          </p:nvPr>
        </p:nvSpPr>
        <p:spPr>
          <a:xfrm>
            <a:off x="609600" y="6356350"/>
            <a:ext cx="10972800" cy="442913"/>
          </a:xfrm>
        </p:spPr>
        <p:txBody>
          <a:bodyPr/>
          <a:lstStyle/>
          <a:p>
            <a:pPr>
              <a:spcAft>
                <a:spcPts val="400"/>
              </a:spcAft>
            </a:pPr>
            <a:r>
              <a:rPr lang="en-US" sz="900" dirty="0"/>
              <a:t>*Most of the existing clinical experience in this setting is with the PDE5i pathway, and the least experience is with the prostacyclin pathway; </a:t>
            </a:r>
            <a:r>
              <a:rPr lang="en-US" sz="900" baseline="30000" dirty="0" err="1"/>
              <a:t>a</a:t>
            </a:r>
            <a:r>
              <a:rPr lang="en-US" sz="900" dirty="0" err="1"/>
              <a:t>Cardiopulmonary</a:t>
            </a:r>
            <a:r>
              <a:rPr lang="en-US" sz="900" dirty="0"/>
              <a:t> comorbidities are predominantly encountered in elderly patients and include risk factors for </a:t>
            </a:r>
            <a:r>
              <a:rPr lang="en-US" sz="900" dirty="0" err="1"/>
              <a:t>HFpEF</a:t>
            </a:r>
            <a:r>
              <a:rPr lang="en-US" sz="900" dirty="0"/>
              <a:t> such as obesity, diabetes, coronary heart disease, history of hypertension, and/or a low DLCO; </a:t>
            </a:r>
            <a:r>
              <a:rPr lang="en-US" sz="900" baseline="30000" dirty="0" err="1"/>
              <a:t>b</a:t>
            </a:r>
            <a:r>
              <a:rPr lang="en-US" sz="900" dirty="0" err="1"/>
              <a:t>Class</a:t>
            </a:r>
            <a:r>
              <a:rPr lang="en-US" sz="900" dirty="0"/>
              <a:t> of recommendation; </a:t>
            </a:r>
            <a:r>
              <a:rPr lang="en-US" sz="900" baseline="30000" dirty="0" err="1"/>
              <a:t>c</a:t>
            </a:r>
            <a:r>
              <a:rPr lang="en-US" sz="900" dirty="0" err="1"/>
              <a:t>Level</a:t>
            </a:r>
            <a:r>
              <a:rPr lang="en-US" sz="900" dirty="0"/>
              <a:t> of evidence.</a:t>
            </a:r>
          </a:p>
          <a:p>
            <a:pPr>
              <a:spcAft>
                <a:spcPts val="400"/>
              </a:spcAft>
            </a:pPr>
            <a:r>
              <a:rPr lang="en-US" sz="900" dirty="0"/>
              <a:t>DPAH, drug-associated pulmonary arterial hypertension; ERA, endothelin receptor antagonist; HPAH, heritable pulmonary arterial hypertension; IPAH, idiopathic pulmonary arterial hypertension; IT, initial treatment. </a:t>
            </a:r>
          </a:p>
          <a:p>
            <a:pPr>
              <a:spcAft>
                <a:spcPts val="400"/>
              </a:spcAft>
            </a:pPr>
            <a:r>
              <a:rPr lang="en-US" sz="900" dirty="0"/>
              <a:t>Humbert M, et al. </a:t>
            </a:r>
            <a:r>
              <a:rPr lang="en-US" sz="900" i="1" dirty="0" err="1"/>
              <a:t>Eur</a:t>
            </a:r>
            <a:r>
              <a:rPr lang="en-US" sz="900" i="1" dirty="0"/>
              <a:t> Heart J. </a:t>
            </a:r>
            <a:r>
              <a:rPr lang="en-US" sz="900" dirty="0"/>
              <a:t>2022;43:3618-731. </a:t>
            </a:r>
          </a:p>
        </p:txBody>
      </p:sp>
      <p:sp>
        <p:nvSpPr>
          <p:cNvPr id="4" name="Title 1">
            <a:extLst>
              <a:ext uri="{FF2B5EF4-FFF2-40B4-BE49-F238E27FC236}">
                <a16:creationId xmlns:a16="http://schemas.microsoft.com/office/drawing/2014/main" id="{AFF0DFAF-0223-4FBD-8E26-D4AE0F7D2358}"/>
              </a:ext>
            </a:extLst>
          </p:cNvPr>
          <p:cNvSpPr>
            <a:spLocks noGrp="1"/>
          </p:cNvSpPr>
          <p:nvPr>
            <p:ph type="title"/>
          </p:nvPr>
        </p:nvSpPr>
        <p:spPr>
          <a:xfrm>
            <a:off x="609600" y="199505"/>
            <a:ext cx="10744200" cy="1185577"/>
          </a:xfrm>
        </p:spPr>
        <p:txBody>
          <a:bodyPr anchor="t"/>
          <a:lstStyle/>
          <a:p>
            <a:r>
              <a:rPr lang="en-US" dirty="0"/>
              <a:t>For PAH </a:t>
            </a:r>
            <a:r>
              <a:rPr lang="en-US" u="sng" dirty="0"/>
              <a:t>with</a:t>
            </a:r>
            <a:r>
              <a:rPr lang="en-US" dirty="0"/>
              <a:t> Comorbidities: </a:t>
            </a:r>
            <a:r>
              <a:rPr lang="en-US" b="0" i="1" dirty="0"/>
              <a:t>Initial Treatment (IT)</a:t>
            </a:r>
          </a:p>
        </p:txBody>
      </p:sp>
      <p:sp>
        <p:nvSpPr>
          <p:cNvPr id="3" name="Content Placeholder 2">
            <a:extLst>
              <a:ext uri="{FF2B5EF4-FFF2-40B4-BE49-F238E27FC236}">
                <a16:creationId xmlns:a16="http://schemas.microsoft.com/office/drawing/2014/main" id="{037EE16E-AD3E-4C47-B2E8-A39CCEB69DCE}"/>
              </a:ext>
            </a:extLst>
          </p:cNvPr>
          <p:cNvSpPr>
            <a:spLocks noGrp="1"/>
          </p:cNvSpPr>
          <p:nvPr>
            <p:ph idx="1"/>
          </p:nvPr>
        </p:nvSpPr>
        <p:spPr>
          <a:xfrm>
            <a:off x="609600" y="944563"/>
            <a:ext cx="10744200" cy="1184275"/>
          </a:xfrm>
        </p:spPr>
        <p:txBody>
          <a:bodyPr>
            <a:normAutofit/>
          </a:bodyPr>
          <a:lstStyle/>
          <a:p>
            <a:r>
              <a:rPr lang="en-US" sz="1800" dirty="0"/>
              <a:t>No solid evidence on treatment strategies of elderly PAH patients with comorbidities (excluded from clinical trial)</a:t>
            </a:r>
          </a:p>
          <a:p>
            <a:r>
              <a:rPr lang="en-US" sz="1800" dirty="0"/>
              <a:t>The IT recommendation is monotherapy with either PDE5-i* or ERA</a:t>
            </a:r>
          </a:p>
        </p:txBody>
      </p:sp>
      <p:graphicFrame>
        <p:nvGraphicFramePr>
          <p:cNvPr id="8" name="Table 4">
            <a:extLst>
              <a:ext uri="{FF2B5EF4-FFF2-40B4-BE49-F238E27FC236}">
                <a16:creationId xmlns:a16="http://schemas.microsoft.com/office/drawing/2014/main" id="{9DCD9FF2-CC33-8899-DB6D-4298CCB06CE6}"/>
              </a:ext>
            </a:extLst>
          </p:cNvPr>
          <p:cNvGraphicFramePr>
            <a:graphicFrameLocks noGrp="1"/>
          </p:cNvGraphicFramePr>
          <p:nvPr>
            <p:extLst>
              <p:ext uri="{D42A27DB-BD31-4B8C-83A1-F6EECF244321}">
                <p14:modId xmlns:p14="http://schemas.microsoft.com/office/powerpoint/2010/main" val="1984350210"/>
              </p:ext>
            </p:extLst>
          </p:nvPr>
        </p:nvGraphicFramePr>
        <p:xfrm>
          <a:off x="777240" y="2245505"/>
          <a:ext cx="10507980" cy="2964410"/>
        </p:xfrm>
        <a:graphic>
          <a:graphicData uri="http://schemas.openxmlformats.org/drawingml/2006/table">
            <a:tbl>
              <a:tblPr firstRow="1" bandRow="1">
                <a:tableStyleId>{5C22544A-7EE6-4342-B048-85BDC9FD1C3A}</a:tableStyleId>
              </a:tblPr>
              <a:tblGrid>
                <a:gridCol w="8870622">
                  <a:extLst>
                    <a:ext uri="{9D8B030D-6E8A-4147-A177-3AD203B41FA5}">
                      <a16:colId xmlns:a16="http://schemas.microsoft.com/office/drawing/2014/main" val="3098944722"/>
                    </a:ext>
                  </a:extLst>
                </a:gridCol>
                <a:gridCol w="804316">
                  <a:extLst>
                    <a:ext uri="{9D8B030D-6E8A-4147-A177-3AD203B41FA5}">
                      <a16:colId xmlns:a16="http://schemas.microsoft.com/office/drawing/2014/main" val="3009679330"/>
                    </a:ext>
                  </a:extLst>
                </a:gridCol>
                <a:gridCol w="833042">
                  <a:extLst>
                    <a:ext uri="{9D8B030D-6E8A-4147-A177-3AD203B41FA5}">
                      <a16:colId xmlns:a16="http://schemas.microsoft.com/office/drawing/2014/main" val="3004778343"/>
                    </a:ext>
                  </a:extLst>
                </a:gridCol>
              </a:tblGrid>
              <a:tr h="522253">
                <a:tc gridSpan="3">
                  <a:txBody>
                    <a:bodyPr/>
                    <a:lstStyle/>
                    <a:p>
                      <a:r>
                        <a:rPr lang="en-US" sz="1200" b="1" kern="1200" dirty="0">
                          <a:solidFill>
                            <a:schemeClr val="lt1"/>
                          </a:solidFill>
                          <a:effectLst>
                            <a:outerShdw blurRad="50800" dist="12700" dir="5400000" algn="ctr" rotWithShape="0">
                              <a:schemeClr val="tx1"/>
                            </a:outerShdw>
                          </a:effectLst>
                          <a:latin typeface="+mn-lt"/>
                          <a:ea typeface="+mn-ea"/>
                          <a:cs typeface="+mn-cs"/>
                        </a:rPr>
                        <a:t>Recommendations for the treatment of non-</a:t>
                      </a:r>
                      <a:r>
                        <a:rPr lang="en-US" sz="1200" b="1" kern="1200" dirty="0" err="1">
                          <a:solidFill>
                            <a:schemeClr val="lt1"/>
                          </a:solidFill>
                          <a:effectLst>
                            <a:outerShdw blurRad="50800" dist="12700" dir="5400000" algn="ctr" rotWithShape="0">
                              <a:schemeClr val="tx1"/>
                            </a:outerShdw>
                          </a:effectLst>
                          <a:latin typeface="+mn-lt"/>
                          <a:ea typeface="+mn-ea"/>
                          <a:cs typeface="+mn-cs"/>
                        </a:rPr>
                        <a:t>vasoreactive</a:t>
                      </a:r>
                      <a:r>
                        <a:rPr lang="en-US" sz="1200" b="1" kern="1200" dirty="0">
                          <a:solidFill>
                            <a:schemeClr val="lt1"/>
                          </a:solidFill>
                          <a:effectLst>
                            <a:outerShdw blurRad="50800" dist="12700" dir="5400000" algn="ctr" rotWithShape="0">
                              <a:schemeClr val="tx1"/>
                            </a:outerShdw>
                          </a:effectLst>
                          <a:latin typeface="+mn-lt"/>
                          <a:ea typeface="+mn-ea"/>
                          <a:cs typeface="+mn-cs"/>
                        </a:rPr>
                        <a:t> patients with idiopathic, heritable, or drug-associated pulmonary arterial hypertension who present with cardiopulmonary</a:t>
                      </a:r>
                      <a:r>
                        <a:rPr lang="en-US" sz="1200" b="1" kern="1200" dirty="0">
                          <a:solidFill>
                            <a:schemeClr val="bg1"/>
                          </a:solidFill>
                          <a:effectLst>
                            <a:outerShdw blurRad="50800" dist="12700" dir="5400000" algn="ctr" rotWithShape="0">
                              <a:schemeClr val="tx1"/>
                            </a:outerShdw>
                          </a:effectLst>
                          <a:latin typeface="+mn-lt"/>
                          <a:ea typeface="+mn-ea"/>
                          <a:cs typeface="+mn-cs"/>
                        </a:rPr>
                        <a:t> </a:t>
                      </a:r>
                      <a:r>
                        <a:rPr lang="en-US" sz="1200" b="1" kern="1200" dirty="0" err="1">
                          <a:solidFill>
                            <a:schemeClr val="bg1"/>
                          </a:solidFill>
                          <a:effectLst>
                            <a:outerShdw blurRad="50800" dist="12700" dir="5400000" algn="ctr" rotWithShape="0">
                              <a:schemeClr val="tx1"/>
                            </a:outerShdw>
                          </a:effectLst>
                          <a:latin typeface="+mn-lt"/>
                          <a:ea typeface="+mn-ea"/>
                          <a:cs typeface="+mn-cs"/>
                        </a:rPr>
                        <a:t>comorbidities</a:t>
                      </a:r>
                      <a:r>
                        <a:rPr lang="en-US" sz="1200" b="1" kern="1200" baseline="30000" dirty="0" err="1">
                          <a:solidFill>
                            <a:schemeClr val="bg1"/>
                          </a:solidFill>
                          <a:effectLst>
                            <a:outerShdw blurRad="50800" dist="12700" dir="5400000" algn="ctr" rotWithShape="0">
                              <a:schemeClr val="tx1"/>
                            </a:outerShdw>
                          </a:effectLst>
                          <a:latin typeface="+mn-lt"/>
                          <a:ea typeface="+mn-ea"/>
                          <a:cs typeface="+mn-cs"/>
                        </a:rPr>
                        <a:t>a</a:t>
                      </a:r>
                      <a:endParaRPr lang="en-US" sz="1200" b="1" kern="1200" baseline="30000" dirty="0">
                        <a:solidFill>
                          <a:schemeClr val="bg1"/>
                        </a:solidFill>
                        <a:effectLst>
                          <a:outerShdw blurRad="50800" dist="12700" dir="5400000" algn="ctr" rotWithShape="0">
                            <a:schemeClr val="tx1"/>
                          </a:outerShdw>
                        </a:effectLst>
                        <a:latin typeface="+mn-lt"/>
                        <a:ea typeface="+mn-ea"/>
                        <a:cs typeface="+mn-cs"/>
                      </a:endParaRP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32513993"/>
                  </a:ext>
                </a:extLst>
              </a:tr>
              <a:tr h="3133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mn-lt"/>
                          <a:ea typeface="+mn-ea"/>
                          <a:cs typeface="+mn-cs"/>
                        </a:rPr>
                        <a:t>Recommendations</a:t>
                      </a:r>
                    </a:p>
                  </a:txBody>
                  <a:tcPr anchor="ct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err="1">
                          <a:solidFill>
                            <a:schemeClr val="dk1"/>
                          </a:solidFill>
                          <a:effectLst/>
                          <a:latin typeface="+mn-lt"/>
                          <a:ea typeface="+mn-ea"/>
                          <a:cs typeface="+mn-cs"/>
                        </a:rPr>
                        <a:t>Class</a:t>
                      </a:r>
                      <a:r>
                        <a:rPr lang="en-US" sz="1200" b="1" kern="1200" baseline="30000" dirty="0" err="1">
                          <a:solidFill>
                            <a:schemeClr val="dk1"/>
                          </a:solidFill>
                          <a:effectLst/>
                          <a:latin typeface="+mn-lt"/>
                          <a:ea typeface="+mn-ea"/>
                          <a:cs typeface="+mn-cs"/>
                        </a:rPr>
                        <a:t>b</a:t>
                      </a:r>
                      <a:endParaRPr lang="en-US" sz="1200" b="1" kern="1200" baseline="30000" dirty="0">
                        <a:solidFill>
                          <a:schemeClr val="dk1"/>
                        </a:solidFill>
                        <a:effectLst/>
                        <a:latin typeface="+mn-lt"/>
                        <a:ea typeface="+mn-ea"/>
                        <a:cs typeface="+mn-cs"/>
                      </a:endParaRPr>
                    </a:p>
                  </a:txBody>
                  <a:tcPr anchor="ctr">
                    <a:solidFill>
                      <a:schemeClr val="accent4">
                        <a:lumMod val="40000"/>
                        <a:lumOff val="60000"/>
                      </a:schemeClr>
                    </a:solidFill>
                  </a:tcPr>
                </a:tc>
                <a:tc>
                  <a:txBody>
                    <a:bodyPr/>
                    <a:lstStyle/>
                    <a:p>
                      <a:pPr algn="ctr"/>
                      <a:r>
                        <a:rPr lang="en-US" sz="1200" b="1" dirty="0" err="1"/>
                        <a:t>Level</a:t>
                      </a:r>
                      <a:r>
                        <a:rPr lang="en-US" sz="1200" b="1" baseline="30000" dirty="0" err="1"/>
                        <a:t>c</a:t>
                      </a:r>
                      <a:endParaRPr lang="en-US" sz="1200" b="1" baseline="30000" dirty="0"/>
                    </a:p>
                  </a:txBody>
                  <a:tcPr anchor="ctr">
                    <a:solidFill>
                      <a:schemeClr val="accent4">
                        <a:lumMod val="40000"/>
                        <a:lumOff val="60000"/>
                      </a:schemeClr>
                    </a:solidFill>
                  </a:tcPr>
                </a:tc>
                <a:extLst>
                  <a:ext uri="{0D108BD9-81ED-4DB2-BD59-A6C34878D82A}">
                    <a16:rowId xmlns:a16="http://schemas.microsoft.com/office/drawing/2014/main" val="1576600947"/>
                  </a:ext>
                </a:extLst>
              </a:tr>
              <a:tr h="3133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mn-lt"/>
                          <a:ea typeface="+mn-ea"/>
                          <a:cs typeface="+mn-cs"/>
                        </a:rPr>
                        <a:t>Recommendations for initial therapy</a:t>
                      </a:r>
                    </a:p>
                  </a:txBody>
                  <a:tcPr anchor="ctr">
                    <a:noFill/>
                  </a:tcPr>
                </a:tc>
                <a:tc>
                  <a:txBody>
                    <a:bodyPr/>
                    <a:lstStyle/>
                    <a:p>
                      <a:endParaRPr lang="en-US" sz="1200" dirty="0"/>
                    </a:p>
                  </a:txBody>
                  <a:tcPr anchor="ctr">
                    <a:noFill/>
                  </a:tcPr>
                </a:tc>
                <a:tc>
                  <a:txBody>
                    <a:bodyPr/>
                    <a:lstStyle/>
                    <a:p>
                      <a:endParaRPr lang="en-US" sz="1200"/>
                    </a:p>
                  </a:txBody>
                  <a:tcPr anchor="ctr">
                    <a:noFill/>
                  </a:tcPr>
                </a:tc>
                <a:extLst>
                  <a:ext uri="{0D108BD9-81ED-4DB2-BD59-A6C34878D82A}">
                    <a16:rowId xmlns:a16="http://schemas.microsoft.com/office/drawing/2014/main" val="3867290704"/>
                  </a:ext>
                </a:extLst>
              </a:tr>
              <a:tr h="522253">
                <a:tc>
                  <a:txBody>
                    <a:bodyPr/>
                    <a:lstStyle/>
                    <a:p>
                      <a:pPr marL="347663" indent="0">
                        <a:tabLst/>
                      </a:pPr>
                      <a:r>
                        <a:rPr lang="en-US" sz="1200" kern="1200" dirty="0">
                          <a:solidFill>
                            <a:schemeClr val="dk1"/>
                          </a:solidFill>
                          <a:effectLst/>
                          <a:latin typeface="+mn-lt"/>
                          <a:ea typeface="+mn-ea"/>
                          <a:cs typeface="+mn-cs"/>
                        </a:rPr>
                        <a:t>In patients with IPAH/HPAH/DPAH and cardiopulmonary comorbidities, initial monotherapy with a PDE5i or an ERA should be considered</a:t>
                      </a:r>
                    </a:p>
                  </a:txBody>
                  <a:tcPr anchor="ctr">
                    <a:noFill/>
                  </a:tcPr>
                </a:tc>
                <a:tc>
                  <a:txBody>
                    <a:bodyPr/>
                    <a:lstStyle/>
                    <a:p>
                      <a:pPr algn="ctr"/>
                      <a:r>
                        <a:rPr lang="en-US" sz="1200" dirty="0" err="1"/>
                        <a:t>IIa</a:t>
                      </a:r>
                      <a:endParaRPr lang="en-US" sz="1200" dirty="0"/>
                    </a:p>
                  </a:txBody>
                  <a:tcPr anchor="ctr">
                    <a:solidFill>
                      <a:srgbClr val="FFC000"/>
                    </a:solidFill>
                  </a:tcPr>
                </a:tc>
                <a:tc>
                  <a:txBody>
                    <a:bodyPr/>
                    <a:lstStyle/>
                    <a:p>
                      <a:pPr algn="ctr"/>
                      <a:r>
                        <a:rPr lang="en-US" sz="1200" dirty="0"/>
                        <a:t>C</a:t>
                      </a:r>
                    </a:p>
                  </a:txBody>
                  <a:tcPr anchor="ctr">
                    <a:noFill/>
                  </a:tcPr>
                </a:tc>
                <a:extLst>
                  <a:ext uri="{0D108BD9-81ED-4DB2-BD59-A6C34878D82A}">
                    <a16:rowId xmlns:a16="http://schemas.microsoft.com/office/drawing/2014/main" val="2918871127"/>
                  </a:ext>
                </a:extLst>
              </a:tr>
              <a:tr h="3133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mn-lt"/>
                          <a:ea typeface="+mn-ea"/>
                          <a:cs typeface="+mn-cs"/>
                        </a:rPr>
                        <a:t>Recommendations for treatment decisions during follow-up</a:t>
                      </a:r>
                    </a:p>
                  </a:txBody>
                  <a:tcPr anchor="ctr">
                    <a:noFill/>
                  </a:tcPr>
                </a:tc>
                <a:tc>
                  <a:txBody>
                    <a:bodyPr/>
                    <a:lstStyle/>
                    <a:p>
                      <a:pPr algn="ctr"/>
                      <a:endParaRPr lang="en-US" sz="1200" dirty="0"/>
                    </a:p>
                  </a:txBody>
                  <a:tcPr anchor="ctr">
                    <a:noFill/>
                  </a:tcPr>
                </a:tc>
                <a:tc>
                  <a:txBody>
                    <a:bodyPr/>
                    <a:lstStyle/>
                    <a:p>
                      <a:pPr algn="ctr"/>
                      <a:endParaRPr lang="en-US" sz="1200" dirty="0"/>
                    </a:p>
                  </a:txBody>
                  <a:tcPr anchor="ctr">
                    <a:noFill/>
                  </a:tcPr>
                </a:tc>
                <a:extLst>
                  <a:ext uri="{0D108BD9-81ED-4DB2-BD59-A6C34878D82A}">
                    <a16:rowId xmlns:a16="http://schemas.microsoft.com/office/drawing/2014/main" val="1658931728"/>
                  </a:ext>
                </a:extLst>
              </a:tr>
              <a:tr h="527611">
                <a:tc>
                  <a:txBody>
                    <a:bodyPr/>
                    <a:lstStyle/>
                    <a:p>
                      <a:pPr marL="347663" indent="0">
                        <a:tabLst/>
                      </a:pPr>
                      <a:r>
                        <a:rPr lang="en-US" sz="1200" kern="1200" dirty="0">
                          <a:solidFill>
                            <a:schemeClr val="dk1"/>
                          </a:solidFill>
                          <a:effectLst/>
                          <a:latin typeface="+mn-lt"/>
                          <a:ea typeface="+mn-ea"/>
                          <a:cs typeface="+mn-cs"/>
                        </a:rPr>
                        <a:t>In patients with IPAH/HPAH/DPAH with cardiopulmonary comorbidities </a:t>
                      </a:r>
                      <a:r>
                        <a:rPr lang="en-US" sz="1200" kern="1200" dirty="0">
                          <a:solidFill>
                            <a:schemeClr val="tx1"/>
                          </a:solidFill>
                          <a:effectLst/>
                          <a:latin typeface="+mn-lt"/>
                          <a:ea typeface="+mn-ea"/>
                          <a:cs typeface="+mn-cs"/>
                        </a:rPr>
                        <a:t>who are at an intermediate </a:t>
                      </a:r>
                      <a:r>
                        <a:rPr lang="en-US" sz="1200" kern="1200" dirty="0">
                          <a:solidFill>
                            <a:schemeClr val="dk1"/>
                          </a:solidFill>
                          <a:effectLst/>
                          <a:latin typeface="+mn-lt"/>
                          <a:ea typeface="+mn-ea"/>
                          <a:cs typeface="+mn-cs"/>
                        </a:rPr>
                        <a:t>or high risk of death while receiving PDE5i or ERA monotherapy, additional PAH medications may be considered on an individual basis</a:t>
                      </a:r>
                    </a:p>
                  </a:txBody>
                  <a:tcPr anchor="ctr">
                    <a:noFill/>
                  </a:tcPr>
                </a:tc>
                <a:tc>
                  <a:txBody>
                    <a:bodyPr/>
                    <a:lstStyle/>
                    <a:p>
                      <a:pPr algn="ctr"/>
                      <a:r>
                        <a:rPr lang="en-US" sz="1200" dirty="0"/>
                        <a:t>IIb</a:t>
                      </a:r>
                    </a:p>
                  </a:txBody>
                  <a:tcPr anchor="ctr">
                    <a:solidFill>
                      <a:srgbClr val="FF9300"/>
                    </a:solidFill>
                  </a:tcPr>
                </a:tc>
                <a:tc>
                  <a:txBody>
                    <a:bodyPr/>
                    <a:lstStyle/>
                    <a:p>
                      <a:pPr algn="ctr"/>
                      <a:r>
                        <a:rPr lang="en-US" sz="1200" dirty="0"/>
                        <a:t>C</a:t>
                      </a:r>
                    </a:p>
                  </a:txBody>
                  <a:tcPr anchor="ctr">
                    <a:noFill/>
                  </a:tcPr>
                </a:tc>
                <a:extLst>
                  <a:ext uri="{0D108BD9-81ED-4DB2-BD59-A6C34878D82A}">
                    <a16:rowId xmlns:a16="http://schemas.microsoft.com/office/drawing/2014/main" val="3047462138"/>
                  </a:ext>
                </a:extLst>
              </a:tr>
              <a:tr h="452237">
                <a:tc gridSpan="3">
                  <a:txBody>
                    <a:bodyPr/>
                    <a:lstStyle/>
                    <a:p>
                      <a:endParaRPr lang="en-US" sz="1000" kern="1200" dirty="0">
                        <a:solidFill>
                          <a:schemeClr val="dk1"/>
                        </a:solidFill>
                        <a:effectLst/>
                        <a:latin typeface="+mn-lt"/>
                        <a:ea typeface="+mn-ea"/>
                        <a:cs typeface="+mn-cs"/>
                      </a:endParaRPr>
                    </a:p>
                  </a:txBody>
                  <a:tcPr anchor="ctr">
                    <a:no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992923783"/>
                  </a:ext>
                </a:extLst>
              </a:tr>
            </a:tbl>
          </a:graphicData>
        </a:graphic>
      </p:graphicFrame>
      <p:sp>
        <p:nvSpPr>
          <p:cNvPr id="11" name="Content Placeholder 2">
            <a:extLst>
              <a:ext uri="{FF2B5EF4-FFF2-40B4-BE49-F238E27FC236}">
                <a16:creationId xmlns:a16="http://schemas.microsoft.com/office/drawing/2014/main" id="{02E6F5AF-5748-F1C5-36F8-E4B8F15F2661}"/>
              </a:ext>
            </a:extLst>
          </p:cNvPr>
          <p:cNvSpPr txBox="1">
            <a:spLocks/>
          </p:cNvSpPr>
          <p:nvPr/>
        </p:nvSpPr>
        <p:spPr>
          <a:xfrm>
            <a:off x="659130" y="5412451"/>
            <a:ext cx="10744200" cy="118427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Additional PAH-specific therapy is considered on a case-by-case basis</a:t>
            </a:r>
          </a:p>
        </p:txBody>
      </p:sp>
    </p:spTree>
    <p:extLst>
      <p:ext uri="{BB962C8B-B14F-4D97-AF65-F5344CB8AC3E}">
        <p14:creationId xmlns:p14="http://schemas.microsoft.com/office/powerpoint/2010/main" val="67870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Lungs (PCC20)">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ngs (PCC20)" id="{F1AA3C1C-28C3-5E42-8727-DE40D222A1D1}" vid="{0C330F8A-EF4F-2143-86D1-0EF471940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Lungs (PCC20)</Template>
  <TotalTime>706</TotalTime>
  <Words>1293</Words>
  <Application>Microsoft Macintosh PowerPoint</Application>
  <PresentationFormat>Widescreen</PresentationFormat>
  <Paragraphs>89</Paragraphs>
  <Slides>8</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Century Gothic</vt:lpstr>
      <vt:lpstr>Trebuchet MS</vt:lpstr>
      <vt:lpstr>Lungs (PCC20)</vt:lpstr>
      <vt:lpstr>Office Theme</vt:lpstr>
      <vt:lpstr>Implications of Aggressive in ‘PAH with Comorbidities’ Therapy: What Does That Mean?</vt:lpstr>
      <vt:lpstr>PowerPoint Presentation</vt:lpstr>
      <vt:lpstr>Disclaimer</vt:lpstr>
      <vt:lpstr>For PAH Patients with Cardiopulmonary Comorbidities</vt:lpstr>
      <vt:lpstr>PAH Patients with Cardiopulmonary Comorbidities</vt:lpstr>
      <vt:lpstr>PAH Patients with Cardiopulmonary Comorbidities</vt:lpstr>
      <vt:lpstr>For PAH with Comorbidities: Initial Treatment (IT)</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37</cp:revision>
  <dcterms:created xsi:type="dcterms:W3CDTF">2019-05-10T15:43:12Z</dcterms:created>
  <dcterms:modified xsi:type="dcterms:W3CDTF">2023-07-25T16:39:29Z</dcterms:modified>
  <cp:category/>
</cp:coreProperties>
</file>