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Lst>
  <p:notesMasterIdLst>
    <p:notesMasterId r:id="rId12"/>
  </p:notesMasterIdLst>
  <p:handoutMasterIdLst>
    <p:handoutMasterId r:id="rId13"/>
  </p:handoutMasterIdLst>
  <p:sldIdLst>
    <p:sldId id="2145707633" r:id="rId3"/>
    <p:sldId id="265" r:id="rId4"/>
    <p:sldId id="256" r:id="rId5"/>
    <p:sldId id="2145707630" r:id="rId6"/>
    <p:sldId id="2145707631" r:id="rId7"/>
    <p:sldId id="2145707625" r:id="rId8"/>
    <p:sldId id="2145707632" r:id="rId9"/>
    <p:sldId id="2145707626"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B12EAF-BC4E-6B6B-0102-503011D8EEE7}" name="Emily Jebing" initials="EJ" userId="Emily Jebing" providerId="None"/>
  <p188:author id="{52C4C9BB-C807-8705-0B08-A3DF41A8D64B}" name="Moriah Diethorn" initials="MD" userId="Moriah Diethorn" providerId="None"/>
  <p188:author id="{395453D9-83D9-A04B-6D27-6FB645420696}" name="Dr Dixon Wilde" initials="DDW" userId="Dr Dixon Wil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9300"/>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54" autoAdjust="0"/>
    <p:restoredTop sz="94694"/>
  </p:normalViewPr>
  <p:slideViewPr>
    <p:cSldViewPr snapToGrid="0">
      <p:cViewPr varScale="1">
        <p:scale>
          <a:sx n="117" d="100"/>
          <a:sy n="117" d="100"/>
        </p:scale>
        <p:origin x="1312" y="1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7/25/23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E7D46-EEF3-1148-A5C9-CB940B5C9028}" type="datetimeFigureOut">
              <a:rPr lang="en-US" smtClean="0"/>
              <a:t>7/25/23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B614D-E277-E449-8CD6-4E3299EAF478}" type="slidenum">
              <a:rPr lang="en-US" smtClean="0"/>
              <a:t>‹#›</a:t>
            </a:fld>
            <a:endParaRPr lang="en-US"/>
          </a:p>
        </p:txBody>
      </p:sp>
    </p:spTree>
    <p:extLst>
      <p:ext uri="{BB962C8B-B14F-4D97-AF65-F5344CB8AC3E}">
        <p14:creationId xmlns:p14="http://schemas.microsoft.com/office/powerpoint/2010/main" val="267860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B614D-E277-E449-8CD6-4E3299EAF478}" type="slidenum">
              <a:rPr lang="en-US" smtClean="0"/>
              <a:t>4</a:t>
            </a:fld>
            <a:endParaRPr lang="en-US"/>
          </a:p>
        </p:txBody>
      </p:sp>
    </p:spTree>
    <p:extLst>
      <p:ext uri="{BB962C8B-B14F-4D97-AF65-F5344CB8AC3E}">
        <p14:creationId xmlns:p14="http://schemas.microsoft.com/office/powerpoint/2010/main" val="555786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349BFC61-5AA7-5AA4-4D4F-82419008EFB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8B45EF43-C5E2-491A-D4C8-18361232814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6573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27825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974575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161191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949195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57128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7266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63916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17330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07205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7733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165997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94244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73024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79505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87064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4275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5794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265186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648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87461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763892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73852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82269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FA13918-DA01-125E-71A3-0DB17406D044}"/>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49054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6833611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73"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0.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C2BE05-55B6-14AD-060A-8E341C27CCD2}"/>
              </a:ext>
            </a:extLst>
          </p:cNvPr>
          <p:cNvSpPr>
            <a:spLocks noGrp="1"/>
          </p:cNvSpPr>
          <p:nvPr>
            <p:ph type="title"/>
          </p:nvPr>
        </p:nvSpPr>
        <p:spPr>
          <a:xfrm>
            <a:off x="609601" y="1709738"/>
            <a:ext cx="10515600" cy="2852737"/>
          </a:xfrm>
        </p:spPr>
        <p:txBody>
          <a:bodyPr/>
          <a:lstStyle/>
          <a:p>
            <a:r>
              <a:rPr lang="en-US" dirty="0"/>
              <a:t>Essential Aspects of the New ERS/ESC Treatment Guidelines: Patients with Comorbidities</a:t>
            </a:r>
          </a:p>
        </p:txBody>
      </p:sp>
      <p:sp>
        <p:nvSpPr>
          <p:cNvPr id="5" name="Text Placeholder 4">
            <a:extLst>
              <a:ext uri="{FF2B5EF4-FFF2-40B4-BE49-F238E27FC236}">
                <a16:creationId xmlns:a16="http://schemas.microsoft.com/office/drawing/2014/main" id="{820E6488-ADAA-0E46-FA6D-FDE8AAA73E97}"/>
              </a:ext>
            </a:extLst>
          </p:cNvPr>
          <p:cNvSpPr>
            <a:spLocks noGrp="1"/>
          </p:cNvSpPr>
          <p:nvPr>
            <p:ph type="body" idx="1"/>
          </p:nvPr>
        </p:nvSpPr>
        <p:spPr>
          <a:xfrm>
            <a:off x="609600" y="4589463"/>
            <a:ext cx="10515600" cy="1968091"/>
          </a:xfrm>
        </p:spPr>
        <p:txBody>
          <a:bodyPr>
            <a:normAutofit/>
          </a:bodyPr>
          <a:lstStyle/>
          <a:p>
            <a:pPr>
              <a:spcBef>
                <a:spcPts val="0"/>
              </a:spcBef>
            </a:pPr>
            <a:r>
              <a:rPr lang="en-US" sz="1400" dirty="0"/>
              <a:t>Richard </a:t>
            </a:r>
            <a:r>
              <a:rPr lang="en-US" sz="1400" dirty="0" err="1"/>
              <a:t>Channick</a:t>
            </a:r>
            <a:r>
              <a:rPr lang="en-US" sz="1400" dirty="0"/>
              <a:t>, MD</a:t>
            </a:r>
          </a:p>
          <a:p>
            <a:pPr>
              <a:spcBef>
                <a:spcPts val="0"/>
              </a:spcBef>
            </a:pPr>
            <a:r>
              <a:rPr lang="en-US" sz="1400" dirty="0"/>
              <a:t>Saul Brandman Endowed Chair in Pulmonary Arterial Hypertension</a:t>
            </a:r>
          </a:p>
          <a:p>
            <a:pPr>
              <a:spcBef>
                <a:spcPts val="0"/>
              </a:spcBef>
            </a:pPr>
            <a:r>
              <a:rPr lang="en-US" sz="1400" dirty="0"/>
              <a:t>Co-Director, Pulmonary Vascular Disease Program</a:t>
            </a:r>
          </a:p>
          <a:p>
            <a:pPr>
              <a:spcBef>
                <a:spcPts val="0"/>
              </a:spcBef>
            </a:pPr>
            <a:r>
              <a:rPr lang="en-US" sz="1400" dirty="0"/>
              <a:t>Director, Acute and Chronic Thromboembolic Disease Program</a:t>
            </a:r>
          </a:p>
          <a:p>
            <a:pPr>
              <a:spcBef>
                <a:spcPts val="0"/>
              </a:spcBef>
            </a:pPr>
            <a:r>
              <a:rPr lang="en-US" sz="1400" dirty="0"/>
              <a:t>Professor of Medicine</a:t>
            </a:r>
          </a:p>
          <a:p>
            <a:pPr>
              <a:spcBef>
                <a:spcPts val="0"/>
              </a:spcBef>
            </a:pPr>
            <a:r>
              <a:rPr lang="en-US" sz="1400" dirty="0"/>
              <a:t>Pulmonary and Critical Care Division</a:t>
            </a:r>
          </a:p>
          <a:p>
            <a:pPr>
              <a:spcBef>
                <a:spcPts val="0"/>
              </a:spcBef>
            </a:pPr>
            <a:r>
              <a:rPr lang="en-US" sz="1400" dirty="0"/>
              <a:t>David Geffen School of Medicine at UCLA</a:t>
            </a:r>
          </a:p>
          <a:p>
            <a:pPr>
              <a:spcBef>
                <a:spcPts val="0"/>
              </a:spcBef>
            </a:pPr>
            <a:r>
              <a:rPr lang="en-US" sz="1400" dirty="0"/>
              <a:t>Los Angeles, CA</a:t>
            </a:r>
          </a:p>
        </p:txBody>
      </p:sp>
    </p:spTree>
    <p:extLst>
      <p:ext uri="{BB962C8B-B14F-4D97-AF65-F5344CB8AC3E}">
        <p14:creationId xmlns:p14="http://schemas.microsoft.com/office/powerpoint/2010/main" val="116644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Implementing Aggressive Treatment to Improve Risk Profiles for PH Patients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Gain an understanding of the 2022 ERS/ES  guidelines and algorithms developed to detect PH early in the community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appropriate circumstances to implement 3 or 4 strata risk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best practices amongst MDs on how to impact diagnosis screening for at-risk patients subject to economic disparity, lack of access to referral centers, or understudied subtypes for the disease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Enable early recognition of sub-populations of patients who are at high risk and identify appropriate screening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2022 ESC/ERS Treatment Algorithm Is Risk-based</a:t>
            </a:r>
          </a:p>
        </p:txBody>
      </p:sp>
      <p:sp>
        <p:nvSpPr>
          <p:cNvPr id="8" name="Footer Placeholder 9">
            <a:extLst>
              <a:ext uri="{FF2B5EF4-FFF2-40B4-BE49-F238E27FC236}">
                <a16:creationId xmlns:a16="http://schemas.microsoft.com/office/drawing/2014/main" id="{C6EC131B-D781-701C-1388-24B52CB1742F}"/>
              </a:ext>
            </a:extLst>
          </p:cNvPr>
          <p:cNvSpPr>
            <a:spLocks noGrp="1"/>
          </p:cNvSpPr>
          <p:nvPr>
            <p:ph type="ftr" sz="quarter" idx="3"/>
          </p:nvPr>
        </p:nvSpPr>
        <p:spPr>
          <a:xfrm>
            <a:off x="609601" y="6356350"/>
            <a:ext cx="5138056" cy="442131"/>
          </a:xfrm>
        </p:spPr>
        <p:txBody>
          <a:bodyPr/>
          <a:lstStyle/>
          <a:p>
            <a:pPr>
              <a:spcAft>
                <a:spcPts val="400"/>
              </a:spcAft>
            </a:pPr>
            <a:r>
              <a:rPr lang="en-US" dirty="0"/>
              <a:t>ERA, endothelin receptor antagonist; ERS, European Respiratory Society; ESC, European Society of Cardiology; </a:t>
            </a:r>
            <a:r>
              <a:rPr lang="en-US" dirty="0" err="1"/>
              <a:t>i.v.</a:t>
            </a:r>
            <a:r>
              <a:rPr lang="en-US" dirty="0"/>
              <a:t>, intravenous; I/H/D, idiopathic/hereditary/drug-associated; PAH, pulmonary arterial hypertension; PAH-CTD, pulmonary arterial hypertension-associated connective tissue disease; PCA, prostacyclin analog; PDE5i, phosphodiesterase type 5 inhibitor; PH, pulmonary hypertension; PRA, prostacyclin receptor agonist; </a:t>
            </a:r>
            <a:r>
              <a:rPr lang="en-US" dirty="0" err="1"/>
              <a:t>s.c.</a:t>
            </a:r>
            <a:r>
              <a:rPr lang="en-US" dirty="0"/>
              <a:t>, subcutaneous; </a:t>
            </a:r>
            <a:r>
              <a:rPr lang="en-US" dirty="0" err="1"/>
              <a:t>sGCs</a:t>
            </a:r>
            <a:r>
              <a:rPr lang="en-US" dirty="0"/>
              <a:t>, soluble guanylate cyclase stimulator.</a:t>
            </a:r>
          </a:p>
          <a:p>
            <a:pPr>
              <a:spcAft>
                <a:spcPts val="400"/>
              </a:spcAft>
            </a:pPr>
            <a:r>
              <a:rPr lang="en-US" dirty="0"/>
              <a:t>Humbert M, et al. </a:t>
            </a:r>
            <a:r>
              <a:rPr lang="en-US" i="1" dirty="0" err="1"/>
              <a:t>Eur</a:t>
            </a:r>
            <a:r>
              <a:rPr lang="en-US" i="1" dirty="0"/>
              <a:t> Heart J. </a:t>
            </a:r>
            <a:r>
              <a:rPr lang="en-US" dirty="0"/>
              <a:t>2022;43:3618-731. </a:t>
            </a:r>
          </a:p>
        </p:txBody>
      </p:sp>
      <p:grpSp>
        <p:nvGrpSpPr>
          <p:cNvPr id="9" name="Group 8">
            <a:extLst>
              <a:ext uri="{FF2B5EF4-FFF2-40B4-BE49-F238E27FC236}">
                <a16:creationId xmlns:a16="http://schemas.microsoft.com/office/drawing/2014/main" id="{373E6329-FDDE-3E9E-AB80-74691DFC3ABB}"/>
              </a:ext>
            </a:extLst>
          </p:cNvPr>
          <p:cNvGrpSpPr/>
          <p:nvPr/>
        </p:nvGrpSpPr>
        <p:grpSpPr>
          <a:xfrm>
            <a:off x="6031016" y="1160374"/>
            <a:ext cx="5551383" cy="5417041"/>
            <a:chOff x="5989754" y="816029"/>
            <a:chExt cx="5551383" cy="5787822"/>
          </a:xfrm>
        </p:grpSpPr>
        <p:grpSp>
          <p:nvGrpSpPr>
            <p:cNvPr id="10" name="Group 9">
              <a:extLst>
                <a:ext uri="{FF2B5EF4-FFF2-40B4-BE49-F238E27FC236}">
                  <a16:creationId xmlns:a16="http://schemas.microsoft.com/office/drawing/2014/main" id="{3CF9CEA8-CDC7-F933-728B-F7EFF50999BD}"/>
                </a:ext>
              </a:extLst>
            </p:cNvPr>
            <p:cNvGrpSpPr/>
            <p:nvPr/>
          </p:nvGrpSpPr>
          <p:grpSpPr>
            <a:xfrm>
              <a:off x="5989754" y="816029"/>
              <a:ext cx="5551383" cy="5787822"/>
              <a:chOff x="5989754" y="816029"/>
              <a:chExt cx="5551383" cy="5787822"/>
            </a:xfrm>
          </p:grpSpPr>
          <p:pic>
            <p:nvPicPr>
              <p:cNvPr id="12" name="Picture 11" descr="Diagram&#10;&#10;Description automatically generated">
                <a:extLst>
                  <a:ext uri="{FF2B5EF4-FFF2-40B4-BE49-F238E27FC236}">
                    <a16:creationId xmlns:a16="http://schemas.microsoft.com/office/drawing/2014/main" id="{CABFD025-A59D-39F5-37E9-4A0D8633AB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9754" y="816029"/>
                <a:ext cx="5392357" cy="5717198"/>
              </a:xfrm>
              <a:prstGeom prst="rect">
                <a:avLst/>
              </a:prstGeom>
            </p:spPr>
          </p:pic>
          <p:sp>
            <p:nvSpPr>
              <p:cNvPr id="13" name="Rectangle 12">
                <a:extLst>
                  <a:ext uri="{FF2B5EF4-FFF2-40B4-BE49-F238E27FC236}">
                    <a16:creationId xmlns:a16="http://schemas.microsoft.com/office/drawing/2014/main" id="{81F90898-417C-F3E5-B962-BAC7E062700B}"/>
                  </a:ext>
                </a:extLst>
              </p:cNvPr>
              <p:cNvSpPr/>
              <p:nvPr/>
            </p:nvSpPr>
            <p:spPr>
              <a:xfrm>
                <a:off x="11328338" y="886654"/>
                <a:ext cx="212799" cy="5717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929214EE-E21C-EF81-17D7-EB26F9E1E9F3}"/>
                </a:ext>
              </a:extLst>
            </p:cNvPr>
            <p:cNvSpPr/>
            <p:nvPr/>
          </p:nvSpPr>
          <p:spPr>
            <a:xfrm>
              <a:off x="6530522" y="2357534"/>
              <a:ext cx="4880008" cy="10419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14" name="TextBox 13">
            <a:extLst>
              <a:ext uri="{FF2B5EF4-FFF2-40B4-BE49-F238E27FC236}">
                <a16:creationId xmlns:a16="http://schemas.microsoft.com/office/drawing/2014/main" id="{5508BE09-894E-F129-C390-2D06D6398C48}"/>
              </a:ext>
            </a:extLst>
          </p:cNvPr>
          <p:cNvSpPr txBox="1"/>
          <p:nvPr/>
        </p:nvSpPr>
        <p:spPr>
          <a:xfrm>
            <a:off x="740208" y="1591468"/>
            <a:ext cx="4771592" cy="3477875"/>
          </a:xfrm>
          <a:prstGeom prst="rect">
            <a:avLst/>
          </a:prstGeom>
          <a:noFill/>
          <a:ln>
            <a:solidFill>
              <a:schemeClr val="tx1"/>
            </a:solidFill>
          </a:ln>
        </p:spPr>
        <p:txBody>
          <a:bodyPr wrap="square">
            <a:spAutoFit/>
          </a:bodyPr>
          <a:lstStyle/>
          <a:p>
            <a:pPr marL="342900" indent="-342900">
              <a:buClr>
                <a:srgbClr val="C00000"/>
              </a:buClr>
              <a:buSzPct val="150000"/>
              <a:buFont typeface="Arial" panose="020B0604020202020204" pitchFamily="34" charset="0"/>
              <a:buChar char="•"/>
            </a:pPr>
            <a:r>
              <a:rPr lang="en-US" sz="2000" dirty="0"/>
              <a:t>Treatment algorithm divides management approach based on presence of cardiopulmonary comorbidities</a:t>
            </a:r>
          </a:p>
          <a:p>
            <a:pPr marL="342900" indent="-342900">
              <a:buClr>
                <a:srgbClr val="C00000"/>
              </a:buClr>
              <a:buSzPct val="150000"/>
              <a:buFont typeface="Arial" panose="020B0604020202020204" pitchFamily="34" charset="0"/>
              <a:buChar char="•"/>
            </a:pPr>
            <a:endParaRPr lang="en-US" sz="2000" dirty="0"/>
          </a:p>
          <a:p>
            <a:pPr marL="342900" indent="-342900">
              <a:buClr>
                <a:srgbClr val="C00000"/>
              </a:buClr>
              <a:buSzPct val="150000"/>
              <a:buFont typeface="Arial" panose="020B0604020202020204" pitchFamily="34" charset="0"/>
              <a:buChar char="•"/>
            </a:pPr>
            <a:r>
              <a:rPr lang="en-US" sz="2000" dirty="0"/>
              <a:t>Risk assessment and combination therapy recommended for those </a:t>
            </a:r>
            <a:r>
              <a:rPr lang="en-US" sz="2000" b="1" dirty="0">
                <a:solidFill>
                  <a:srgbClr val="C00000"/>
                </a:solidFill>
              </a:rPr>
              <a:t>without</a:t>
            </a:r>
            <a:r>
              <a:rPr lang="en-US" sz="2000" dirty="0"/>
              <a:t> comorbidities</a:t>
            </a:r>
          </a:p>
          <a:p>
            <a:pPr marL="342900" indent="-342900">
              <a:buClr>
                <a:srgbClr val="C00000"/>
              </a:buClr>
              <a:buSzPct val="150000"/>
              <a:buFont typeface="Arial" panose="020B0604020202020204" pitchFamily="34" charset="0"/>
              <a:buChar char="•"/>
            </a:pPr>
            <a:endParaRPr lang="en-US" sz="2000" dirty="0"/>
          </a:p>
          <a:p>
            <a:pPr marL="342900" indent="-342900">
              <a:buClr>
                <a:srgbClr val="C00000"/>
              </a:buClr>
              <a:buSzPct val="150000"/>
              <a:buFont typeface="Arial" panose="020B0604020202020204" pitchFamily="34" charset="0"/>
              <a:buChar char="•"/>
            </a:pPr>
            <a:r>
              <a:rPr lang="en-US" sz="2000" dirty="0"/>
              <a:t>Monotherapy recommended for those </a:t>
            </a:r>
            <a:r>
              <a:rPr lang="en-US" sz="2000" b="1" dirty="0">
                <a:solidFill>
                  <a:srgbClr val="C00000"/>
                </a:solidFill>
              </a:rPr>
              <a:t>with</a:t>
            </a:r>
            <a:r>
              <a:rPr lang="en-US" sz="2000" dirty="0"/>
              <a:t> cardiopulmonary comorbidities</a:t>
            </a:r>
          </a:p>
        </p:txBody>
      </p:sp>
    </p:spTree>
    <p:extLst>
      <p:ext uri="{BB962C8B-B14F-4D97-AF65-F5344CB8AC3E}">
        <p14:creationId xmlns:p14="http://schemas.microsoft.com/office/powerpoint/2010/main" val="3998675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9">
            <a:extLst>
              <a:ext uri="{FF2B5EF4-FFF2-40B4-BE49-F238E27FC236}">
                <a16:creationId xmlns:a16="http://schemas.microsoft.com/office/drawing/2014/main" id="{0A739956-6B17-E9A1-06FB-96D8F9BAD78E}"/>
              </a:ext>
            </a:extLst>
          </p:cNvPr>
          <p:cNvSpPr>
            <a:spLocks noGrp="1"/>
          </p:cNvSpPr>
          <p:nvPr>
            <p:ph type="ftr" sz="quarter" idx="3"/>
          </p:nvPr>
        </p:nvSpPr>
        <p:spPr>
          <a:xfrm>
            <a:off x="609600" y="6356350"/>
            <a:ext cx="10744199" cy="442131"/>
          </a:xfrm>
        </p:spPr>
        <p:txBody>
          <a:bodyPr/>
          <a:lstStyle/>
          <a:p>
            <a:r>
              <a:rPr lang="en-US" dirty="0" err="1"/>
              <a:t>DLco</a:t>
            </a:r>
            <a:r>
              <a:rPr lang="en-US" dirty="0"/>
              <a:t>, diffusing capacity of the lungs for carbon monoxide; </a:t>
            </a:r>
            <a:r>
              <a:rPr lang="en-US" dirty="0" err="1"/>
              <a:t>HFpEF</a:t>
            </a:r>
            <a:r>
              <a:rPr lang="en-US" dirty="0"/>
              <a:t>, heart failure with preserved ejection fraction; IPAH, idiopathic PAH; LHD, left heart disease</a:t>
            </a:r>
          </a:p>
          <a:p>
            <a:endParaRPr lang="en-US" dirty="0"/>
          </a:p>
          <a:p>
            <a:r>
              <a:rPr lang="en-US" dirty="0"/>
              <a:t>Humbert M, et al. </a:t>
            </a:r>
            <a:r>
              <a:rPr lang="en-US" i="1" dirty="0" err="1"/>
              <a:t>Eur</a:t>
            </a:r>
            <a:r>
              <a:rPr lang="en-US" i="1" dirty="0"/>
              <a:t> Heart J. </a:t>
            </a:r>
            <a:r>
              <a:rPr lang="en-US" dirty="0"/>
              <a:t>2022;43:3618-731. </a:t>
            </a:r>
          </a:p>
        </p:txBody>
      </p:sp>
      <p:sp>
        <p:nvSpPr>
          <p:cNvPr id="2" name="Title 1"/>
          <p:cNvSpPr>
            <a:spLocks noGrp="1"/>
          </p:cNvSpPr>
          <p:nvPr>
            <p:ph type="title"/>
          </p:nvPr>
        </p:nvSpPr>
        <p:spPr>
          <a:xfrm>
            <a:off x="609600" y="199505"/>
            <a:ext cx="10744200" cy="1185577"/>
          </a:xfrm>
        </p:spPr>
        <p:txBody>
          <a:bodyPr/>
          <a:lstStyle/>
          <a:p>
            <a:r>
              <a:rPr lang="en-US" dirty="0"/>
              <a:t>Comorbidities in PAH</a:t>
            </a:r>
          </a:p>
        </p:txBody>
      </p:sp>
      <p:sp>
        <p:nvSpPr>
          <p:cNvPr id="3" name="Content Placeholder 2"/>
          <p:cNvSpPr>
            <a:spLocks noGrp="1"/>
          </p:cNvSpPr>
          <p:nvPr>
            <p:ph idx="1"/>
          </p:nvPr>
        </p:nvSpPr>
        <p:spPr>
          <a:xfrm>
            <a:off x="609600" y="1384300"/>
            <a:ext cx="10744200" cy="4722812"/>
          </a:xfrm>
        </p:spPr>
        <p:txBody>
          <a:bodyPr>
            <a:normAutofit/>
          </a:bodyPr>
          <a:lstStyle/>
          <a:p>
            <a:r>
              <a:rPr lang="en-US" dirty="0"/>
              <a:t>Patients diagnosed with PAH are typically older (average age 60y) in modern day registries</a:t>
            </a:r>
          </a:p>
          <a:p>
            <a:r>
              <a:rPr lang="en-US" dirty="0"/>
              <a:t>Two described phenotypes:</a:t>
            </a:r>
          </a:p>
          <a:p>
            <a:pPr marL="914400" lvl="1" indent="-457200">
              <a:buFont typeface="+mj-lt"/>
              <a:buAutoNum type="arabicPeriod"/>
            </a:pPr>
            <a:r>
              <a:rPr lang="en-US" b="1" u="sng" dirty="0"/>
              <a:t>Left heart phenotype</a:t>
            </a:r>
            <a:r>
              <a:rPr lang="en-US" dirty="0"/>
              <a:t>: elderly, mostly female patients with risk factors for </a:t>
            </a:r>
            <a:r>
              <a:rPr lang="en-US" dirty="0" err="1"/>
              <a:t>HFpEF</a:t>
            </a:r>
            <a:r>
              <a:rPr lang="en-US" dirty="0"/>
              <a:t> (e.g., hypertension, obesity, diabetes, or coronary heart disease) but have pre-capillary PH rather than post-capillary PH.  30% have atrial fibrillation</a:t>
            </a:r>
          </a:p>
          <a:p>
            <a:pPr marL="914400" lvl="1" indent="-457200">
              <a:buFont typeface="+mj-lt"/>
              <a:buAutoNum type="arabicPeriod"/>
            </a:pPr>
            <a:r>
              <a:rPr lang="en-US" b="1" u="sng" dirty="0"/>
              <a:t>Cardiopulmonary phenotype</a:t>
            </a:r>
            <a:r>
              <a:rPr lang="en-US" b="1" dirty="0"/>
              <a:t>: </a:t>
            </a:r>
            <a:r>
              <a:rPr lang="en-US" dirty="0"/>
              <a:t>elderly, predominantly male patients who have a low DLCO (less than 45% of the predicted value), are often hypoxemic, have a significant smoking history, and have risk factors for LHD</a:t>
            </a:r>
          </a:p>
          <a:p>
            <a:pPr marL="457200" lvl="1" indent="0">
              <a:buNone/>
            </a:pPr>
            <a:endParaRPr lang="en-US" b="1" dirty="0"/>
          </a:p>
          <a:p>
            <a:pPr marL="457200" lvl="1" indent="0">
              <a:buNone/>
            </a:pPr>
            <a:r>
              <a:rPr lang="en-US" b="1" u="sng" dirty="0"/>
              <a:t>COMPERA Registry</a:t>
            </a:r>
            <a:r>
              <a:rPr lang="en-US" b="1" dirty="0"/>
              <a:t>: </a:t>
            </a:r>
            <a:r>
              <a:rPr lang="en-US" dirty="0"/>
              <a:t>Of  841 IPAH patients, 12.6% were young, mostly female patients without cardiopulmonary comorbidities presenting with a classic phenotype, while 35.8% presented with a left heart phenotype and 51.6% had a cardiopulmonary phenotype</a:t>
            </a:r>
          </a:p>
        </p:txBody>
      </p:sp>
    </p:spTree>
    <p:extLst>
      <p:ext uri="{BB962C8B-B14F-4D97-AF65-F5344CB8AC3E}">
        <p14:creationId xmlns:p14="http://schemas.microsoft.com/office/powerpoint/2010/main" val="284337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9">
            <a:extLst>
              <a:ext uri="{FF2B5EF4-FFF2-40B4-BE49-F238E27FC236}">
                <a16:creationId xmlns:a16="http://schemas.microsoft.com/office/drawing/2014/main" id="{D9E1267F-673D-0CB2-AF0C-0F6094CA0663}"/>
              </a:ext>
            </a:extLst>
          </p:cNvPr>
          <p:cNvSpPr>
            <a:spLocks noGrp="1"/>
          </p:cNvSpPr>
          <p:nvPr>
            <p:ph type="ftr" sz="quarter" idx="3"/>
          </p:nvPr>
        </p:nvSpPr>
        <p:spPr>
          <a:xfrm>
            <a:off x="609600" y="6356350"/>
            <a:ext cx="10744199" cy="442131"/>
          </a:xfrm>
        </p:spPr>
        <p:txBody>
          <a:bodyPr/>
          <a:lstStyle/>
          <a:p>
            <a:r>
              <a:rPr lang="en-US" dirty="0"/>
              <a:t>Humbert M, et al. </a:t>
            </a:r>
            <a:r>
              <a:rPr lang="en-US" i="1" dirty="0" err="1"/>
              <a:t>Eur</a:t>
            </a:r>
            <a:r>
              <a:rPr lang="en-US" i="1" dirty="0"/>
              <a:t> Heart J. </a:t>
            </a:r>
            <a:r>
              <a:rPr lang="en-US" dirty="0"/>
              <a:t>2022;43:3618-731. </a:t>
            </a:r>
          </a:p>
        </p:txBody>
      </p:sp>
      <p:sp>
        <p:nvSpPr>
          <p:cNvPr id="2" name="Title 1"/>
          <p:cNvSpPr>
            <a:spLocks noGrp="1"/>
          </p:cNvSpPr>
          <p:nvPr>
            <p:ph type="title"/>
          </p:nvPr>
        </p:nvSpPr>
        <p:spPr>
          <a:xfrm>
            <a:off x="609600" y="199505"/>
            <a:ext cx="10744200" cy="1185577"/>
          </a:xfrm>
        </p:spPr>
        <p:txBody>
          <a:bodyPr/>
          <a:lstStyle/>
          <a:p>
            <a:r>
              <a:rPr lang="en-US" dirty="0"/>
              <a:t>Response to Therapy in PAH Patients with Left Heart or Cardiopulmonary Phenotype May Be Different</a:t>
            </a:r>
          </a:p>
        </p:txBody>
      </p:sp>
      <p:sp>
        <p:nvSpPr>
          <p:cNvPr id="3" name="Content Placeholder 2"/>
          <p:cNvSpPr>
            <a:spLocks noGrp="1"/>
          </p:cNvSpPr>
          <p:nvPr>
            <p:ph idx="1"/>
          </p:nvPr>
        </p:nvSpPr>
        <p:spPr>
          <a:xfrm>
            <a:off x="609600" y="1828799"/>
            <a:ext cx="10744200" cy="4371975"/>
          </a:xfrm>
        </p:spPr>
        <p:txBody>
          <a:bodyPr>
            <a:normAutofit/>
          </a:bodyPr>
          <a:lstStyle/>
          <a:p>
            <a:pPr marL="0" indent="0">
              <a:buNone/>
            </a:pPr>
            <a:r>
              <a:rPr lang="en-US" sz="2800" i="1" dirty="0">
                <a:solidFill>
                  <a:schemeClr val="accent1"/>
                </a:solidFill>
              </a:rPr>
              <a:t>Patients with a left heart phenotype:</a:t>
            </a:r>
          </a:p>
          <a:p>
            <a:r>
              <a:rPr lang="en-US" sz="2800" dirty="0"/>
              <a:t>More likely to have edema, higher discontinuation rates, and are less likely to respond to combination therapy</a:t>
            </a:r>
          </a:p>
          <a:p>
            <a:pPr marL="0" indent="0">
              <a:buNone/>
            </a:pPr>
            <a:endParaRPr lang="en-US" sz="2800" dirty="0"/>
          </a:p>
          <a:p>
            <a:pPr marL="0" indent="0">
              <a:buNone/>
            </a:pPr>
            <a:r>
              <a:rPr lang="en-US" sz="2800" i="1" dirty="0">
                <a:solidFill>
                  <a:schemeClr val="accent1"/>
                </a:solidFill>
              </a:rPr>
              <a:t>Patients with a cardiopulmonary phenotype:</a:t>
            </a:r>
          </a:p>
          <a:p>
            <a:r>
              <a:rPr lang="en-US" sz="2800" dirty="0"/>
              <a:t>Do not respond as well; they have more side effects and higher discontinuation rates</a:t>
            </a:r>
          </a:p>
        </p:txBody>
      </p:sp>
    </p:spTree>
    <p:extLst>
      <p:ext uri="{BB962C8B-B14F-4D97-AF65-F5344CB8AC3E}">
        <p14:creationId xmlns:p14="http://schemas.microsoft.com/office/powerpoint/2010/main" val="1601682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0D388F4-A576-EF23-1730-8C7C1327038E}"/>
              </a:ext>
            </a:extLst>
          </p:cNvPr>
          <p:cNvGraphicFramePr>
            <a:graphicFrameLocks noGrp="1"/>
          </p:cNvGraphicFramePr>
          <p:nvPr>
            <p:extLst>
              <p:ext uri="{D42A27DB-BD31-4B8C-83A1-F6EECF244321}">
                <p14:modId xmlns:p14="http://schemas.microsoft.com/office/powerpoint/2010/main" val="3901323894"/>
              </p:ext>
            </p:extLst>
          </p:nvPr>
        </p:nvGraphicFramePr>
        <p:xfrm>
          <a:off x="696686" y="1755140"/>
          <a:ext cx="11007634" cy="3696426"/>
        </p:xfrm>
        <a:graphic>
          <a:graphicData uri="http://schemas.openxmlformats.org/drawingml/2006/table">
            <a:tbl>
              <a:tblPr firstRow="1" bandRow="1">
                <a:tableStyleId>{5C22544A-7EE6-4342-B048-85BDC9FD1C3A}</a:tableStyleId>
              </a:tblPr>
              <a:tblGrid>
                <a:gridCol w="8140594">
                  <a:extLst>
                    <a:ext uri="{9D8B030D-6E8A-4147-A177-3AD203B41FA5}">
                      <a16:colId xmlns:a16="http://schemas.microsoft.com/office/drawing/2014/main" val="3098944722"/>
                    </a:ext>
                  </a:extLst>
                </a:gridCol>
                <a:gridCol w="934904">
                  <a:extLst>
                    <a:ext uri="{9D8B030D-6E8A-4147-A177-3AD203B41FA5}">
                      <a16:colId xmlns:a16="http://schemas.microsoft.com/office/drawing/2014/main" val="3009679330"/>
                    </a:ext>
                  </a:extLst>
                </a:gridCol>
                <a:gridCol w="1932136">
                  <a:extLst>
                    <a:ext uri="{9D8B030D-6E8A-4147-A177-3AD203B41FA5}">
                      <a16:colId xmlns:a16="http://schemas.microsoft.com/office/drawing/2014/main" val="3004778343"/>
                    </a:ext>
                  </a:extLst>
                </a:gridCol>
              </a:tblGrid>
              <a:tr h="840014">
                <a:tc gridSpan="3">
                  <a:txBody>
                    <a:bodyPr/>
                    <a:lstStyle/>
                    <a:p>
                      <a:r>
                        <a:rPr lang="en-US" sz="1800" b="1" kern="1200" dirty="0">
                          <a:solidFill>
                            <a:schemeClr val="lt1"/>
                          </a:solidFill>
                          <a:effectLst>
                            <a:outerShdw blurRad="50800" dist="12700" dir="5400000" algn="ctr" rotWithShape="0">
                              <a:schemeClr val="tx1"/>
                            </a:outerShdw>
                          </a:effectLst>
                          <a:latin typeface="+mn-lt"/>
                          <a:ea typeface="+mn-ea"/>
                          <a:cs typeface="+mn-cs"/>
                        </a:rPr>
                        <a:t>Recommendations for the treatment of non-</a:t>
                      </a:r>
                      <a:r>
                        <a:rPr lang="en-US" sz="1800" b="1" kern="1200" dirty="0" err="1">
                          <a:solidFill>
                            <a:schemeClr val="lt1"/>
                          </a:solidFill>
                          <a:effectLst>
                            <a:outerShdw blurRad="50800" dist="12700" dir="5400000" algn="ctr" rotWithShape="0">
                              <a:schemeClr val="tx1"/>
                            </a:outerShdw>
                          </a:effectLst>
                          <a:latin typeface="+mn-lt"/>
                          <a:ea typeface="+mn-ea"/>
                          <a:cs typeface="+mn-cs"/>
                        </a:rPr>
                        <a:t>vasoreactive</a:t>
                      </a:r>
                      <a:r>
                        <a:rPr lang="en-US" sz="1800" b="1" kern="1200" dirty="0">
                          <a:solidFill>
                            <a:schemeClr val="lt1"/>
                          </a:solidFill>
                          <a:effectLst>
                            <a:outerShdw blurRad="50800" dist="12700" dir="5400000" algn="ctr" rotWithShape="0">
                              <a:schemeClr val="tx1"/>
                            </a:outerShdw>
                          </a:effectLst>
                          <a:latin typeface="+mn-lt"/>
                          <a:ea typeface="+mn-ea"/>
                          <a:cs typeface="+mn-cs"/>
                        </a:rPr>
                        <a:t> patients with idiopathic, heritable, or drug-associated pulmonary arterial hypertension who present with cardiopulmonary </a:t>
                      </a:r>
                      <a:r>
                        <a:rPr lang="en-US" sz="1800" b="1" kern="1200" dirty="0" err="1">
                          <a:solidFill>
                            <a:schemeClr val="bg1"/>
                          </a:solidFill>
                          <a:effectLst>
                            <a:outerShdw blurRad="50800" dist="12700" dir="5400000" algn="ctr" rotWithShape="0">
                              <a:schemeClr val="tx1"/>
                            </a:outerShdw>
                          </a:effectLst>
                          <a:latin typeface="+mn-lt"/>
                          <a:ea typeface="+mn-ea"/>
                          <a:cs typeface="+mn-cs"/>
                        </a:rPr>
                        <a:t>comorbidities</a:t>
                      </a:r>
                      <a:r>
                        <a:rPr lang="en-US" sz="1800" b="1" kern="1200" baseline="30000" dirty="0" err="1">
                          <a:solidFill>
                            <a:schemeClr val="bg1"/>
                          </a:solidFill>
                          <a:effectLst>
                            <a:outerShdw blurRad="50800" dist="12700" dir="5400000" algn="ctr" rotWithShape="0">
                              <a:schemeClr val="tx1"/>
                            </a:outerShdw>
                          </a:effectLst>
                          <a:latin typeface="+mn-lt"/>
                          <a:ea typeface="+mn-ea"/>
                          <a:cs typeface="+mn-cs"/>
                        </a:rPr>
                        <a:t>a</a:t>
                      </a:r>
                      <a:endParaRPr lang="en-US" sz="1800" b="1" kern="1200" baseline="30000" dirty="0">
                        <a:solidFill>
                          <a:schemeClr val="bg1"/>
                        </a:solidFill>
                        <a:effectLst>
                          <a:outerShdw blurRad="50800" dist="12700" dir="5400000" algn="ctr" rotWithShape="0">
                            <a:schemeClr val="tx1"/>
                          </a:outerShdw>
                        </a:effectLst>
                        <a:latin typeface="+mn-lt"/>
                        <a:ea typeface="+mn-ea"/>
                        <a:cs typeface="+mn-cs"/>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325139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Recommendations</a:t>
                      </a: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err="1">
                          <a:solidFill>
                            <a:schemeClr val="dk1"/>
                          </a:solidFill>
                          <a:effectLst/>
                          <a:latin typeface="+mn-lt"/>
                          <a:ea typeface="+mn-ea"/>
                          <a:cs typeface="+mn-cs"/>
                        </a:rPr>
                        <a:t>Class</a:t>
                      </a:r>
                      <a:r>
                        <a:rPr lang="en-US" sz="1600" b="1" kern="1200" baseline="30000" dirty="0" err="1">
                          <a:solidFill>
                            <a:schemeClr val="dk1"/>
                          </a:solidFill>
                          <a:effectLst/>
                          <a:latin typeface="+mn-lt"/>
                          <a:ea typeface="+mn-ea"/>
                          <a:cs typeface="+mn-cs"/>
                        </a:rPr>
                        <a:t>b</a:t>
                      </a:r>
                      <a:endParaRPr lang="en-US" sz="1600" b="1" kern="1200" baseline="30000" dirty="0">
                        <a:solidFill>
                          <a:schemeClr val="dk1"/>
                        </a:solidFill>
                        <a:effectLst/>
                        <a:latin typeface="+mn-lt"/>
                        <a:ea typeface="+mn-ea"/>
                        <a:cs typeface="+mn-cs"/>
                      </a:endParaRPr>
                    </a:p>
                  </a:txBody>
                  <a:tcPr anchor="ctr">
                    <a:solidFill>
                      <a:schemeClr val="accent4">
                        <a:lumMod val="40000"/>
                        <a:lumOff val="60000"/>
                      </a:schemeClr>
                    </a:solidFill>
                  </a:tcPr>
                </a:tc>
                <a:tc>
                  <a:txBody>
                    <a:bodyPr/>
                    <a:lstStyle/>
                    <a:p>
                      <a:pPr algn="ctr"/>
                      <a:r>
                        <a:rPr lang="en-US" sz="1600" b="1" dirty="0" err="1"/>
                        <a:t>Level</a:t>
                      </a:r>
                      <a:r>
                        <a:rPr lang="en-US" sz="1600" b="1" baseline="30000" dirty="0" err="1"/>
                        <a:t>c</a:t>
                      </a:r>
                      <a:endParaRPr lang="en-US" sz="1600" b="1" baseline="30000" dirty="0"/>
                    </a:p>
                  </a:txBody>
                  <a:tcPr anchor="ctr">
                    <a:solidFill>
                      <a:schemeClr val="accent4">
                        <a:lumMod val="40000"/>
                        <a:lumOff val="60000"/>
                      </a:schemeClr>
                    </a:solidFill>
                  </a:tcPr>
                </a:tc>
                <a:extLst>
                  <a:ext uri="{0D108BD9-81ED-4DB2-BD59-A6C34878D82A}">
                    <a16:rowId xmlns:a16="http://schemas.microsoft.com/office/drawing/2014/main" val="15766009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Recommendations for initial therapy</a:t>
                      </a:r>
                    </a:p>
                  </a:txBody>
                  <a:tcPr anchor="ctr">
                    <a:noFill/>
                  </a:tcPr>
                </a:tc>
                <a:tc>
                  <a:txBody>
                    <a:bodyPr/>
                    <a:lstStyle/>
                    <a:p>
                      <a:endParaRPr lang="en-US" sz="1600" dirty="0"/>
                    </a:p>
                  </a:txBody>
                  <a:tcPr anchor="ctr">
                    <a:noFill/>
                  </a:tcPr>
                </a:tc>
                <a:tc>
                  <a:txBody>
                    <a:bodyPr/>
                    <a:lstStyle/>
                    <a:p>
                      <a:endParaRPr lang="en-US" sz="1600"/>
                    </a:p>
                  </a:txBody>
                  <a:tcPr anchor="ctr">
                    <a:noFill/>
                  </a:tcPr>
                </a:tc>
                <a:extLst>
                  <a:ext uri="{0D108BD9-81ED-4DB2-BD59-A6C34878D82A}">
                    <a16:rowId xmlns:a16="http://schemas.microsoft.com/office/drawing/2014/main" val="3867290704"/>
                  </a:ext>
                </a:extLst>
              </a:tr>
              <a:tr h="370840">
                <a:tc>
                  <a:txBody>
                    <a:bodyPr/>
                    <a:lstStyle/>
                    <a:p>
                      <a:pPr marL="347663" indent="0">
                        <a:tabLst/>
                      </a:pPr>
                      <a:r>
                        <a:rPr lang="en-US" sz="1600" kern="1200" dirty="0">
                          <a:solidFill>
                            <a:schemeClr val="dk1"/>
                          </a:solidFill>
                          <a:effectLst/>
                          <a:latin typeface="+mn-lt"/>
                          <a:ea typeface="+mn-ea"/>
                          <a:cs typeface="+mn-cs"/>
                        </a:rPr>
                        <a:t>In patients with IPAH/HPAH/DPAH and cardiopulmonary comorbidities, initial monotherapy with a PDE5i or an ERA should be considered</a:t>
                      </a:r>
                    </a:p>
                  </a:txBody>
                  <a:tcPr anchor="ctr">
                    <a:noFill/>
                  </a:tcPr>
                </a:tc>
                <a:tc>
                  <a:txBody>
                    <a:bodyPr/>
                    <a:lstStyle/>
                    <a:p>
                      <a:pPr algn="ctr"/>
                      <a:r>
                        <a:rPr lang="en-US" sz="1600" dirty="0" err="1"/>
                        <a:t>IIa</a:t>
                      </a:r>
                      <a:endParaRPr lang="en-US" sz="1600" dirty="0"/>
                    </a:p>
                  </a:txBody>
                  <a:tcPr anchor="ctr">
                    <a:solidFill>
                      <a:srgbClr val="FFC000"/>
                    </a:solidFill>
                  </a:tcPr>
                </a:tc>
                <a:tc>
                  <a:txBody>
                    <a:bodyPr/>
                    <a:lstStyle/>
                    <a:p>
                      <a:pPr algn="ctr"/>
                      <a:r>
                        <a:rPr lang="en-US" sz="1600" dirty="0"/>
                        <a:t>C</a:t>
                      </a:r>
                    </a:p>
                  </a:txBody>
                  <a:tcPr anchor="ctr">
                    <a:noFill/>
                  </a:tcPr>
                </a:tc>
                <a:extLst>
                  <a:ext uri="{0D108BD9-81ED-4DB2-BD59-A6C34878D82A}">
                    <a16:rowId xmlns:a16="http://schemas.microsoft.com/office/drawing/2014/main" val="2918871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Recommendations for treatment decisions during follow-up</a:t>
                      </a:r>
                    </a:p>
                  </a:txBody>
                  <a:tcPr anchor="ctr">
                    <a:noFill/>
                  </a:tcPr>
                </a:tc>
                <a:tc>
                  <a:txBody>
                    <a:bodyPr/>
                    <a:lstStyle/>
                    <a:p>
                      <a:pPr algn="ctr"/>
                      <a:endParaRPr lang="en-US" sz="1600" dirty="0"/>
                    </a:p>
                  </a:txBody>
                  <a:tcPr anchor="ctr">
                    <a:noFill/>
                  </a:tcPr>
                </a:tc>
                <a:tc>
                  <a:txBody>
                    <a:bodyPr/>
                    <a:lstStyle/>
                    <a:p>
                      <a:pPr algn="ctr"/>
                      <a:endParaRPr lang="en-US" sz="1600" dirty="0"/>
                    </a:p>
                  </a:txBody>
                  <a:tcPr anchor="ctr">
                    <a:noFill/>
                  </a:tcPr>
                </a:tc>
                <a:extLst>
                  <a:ext uri="{0D108BD9-81ED-4DB2-BD59-A6C34878D82A}">
                    <a16:rowId xmlns:a16="http://schemas.microsoft.com/office/drawing/2014/main" val="1658931728"/>
                  </a:ext>
                </a:extLst>
              </a:tr>
              <a:tr h="370840">
                <a:tc>
                  <a:txBody>
                    <a:bodyPr/>
                    <a:lstStyle/>
                    <a:p>
                      <a:pPr marL="347663" indent="0">
                        <a:tabLst/>
                      </a:pPr>
                      <a:r>
                        <a:rPr lang="en-US" sz="1600" kern="1200" dirty="0">
                          <a:solidFill>
                            <a:schemeClr val="dk1"/>
                          </a:solidFill>
                          <a:effectLst/>
                          <a:latin typeface="+mn-lt"/>
                          <a:ea typeface="+mn-ea"/>
                          <a:cs typeface="+mn-cs"/>
                        </a:rPr>
                        <a:t>In patients with IPAH/HPAH/DPAH with cardiopulmonary comorbidities wh</a:t>
                      </a:r>
                      <a:r>
                        <a:rPr lang="en-US" sz="1600" kern="1200" dirty="0">
                          <a:solidFill>
                            <a:schemeClr val="tx1"/>
                          </a:solidFill>
                          <a:effectLst/>
                          <a:latin typeface="+mn-lt"/>
                          <a:ea typeface="+mn-ea"/>
                          <a:cs typeface="+mn-cs"/>
                        </a:rPr>
                        <a:t>o have an intermediate or high risk of death while receiving PDE5i or ERA monotherapy, additional PAH medications may be considered on an individual basis</a:t>
                      </a:r>
                    </a:p>
                  </a:txBody>
                  <a:tcPr anchor="ctr">
                    <a:noFill/>
                  </a:tcPr>
                </a:tc>
                <a:tc>
                  <a:txBody>
                    <a:bodyPr/>
                    <a:lstStyle/>
                    <a:p>
                      <a:pPr algn="ctr"/>
                      <a:r>
                        <a:rPr lang="en-US" sz="1600" dirty="0"/>
                        <a:t>IIb</a:t>
                      </a:r>
                    </a:p>
                  </a:txBody>
                  <a:tcPr anchor="ctr">
                    <a:solidFill>
                      <a:srgbClr val="FF9300"/>
                    </a:solidFill>
                  </a:tcPr>
                </a:tc>
                <a:tc>
                  <a:txBody>
                    <a:bodyPr/>
                    <a:lstStyle/>
                    <a:p>
                      <a:pPr algn="ctr"/>
                      <a:r>
                        <a:rPr lang="en-US" sz="1600" dirty="0"/>
                        <a:t>C</a:t>
                      </a:r>
                    </a:p>
                  </a:txBody>
                  <a:tcPr anchor="ctr">
                    <a:noFill/>
                  </a:tcPr>
                </a:tc>
                <a:extLst>
                  <a:ext uri="{0D108BD9-81ED-4DB2-BD59-A6C34878D82A}">
                    <a16:rowId xmlns:a16="http://schemas.microsoft.com/office/drawing/2014/main" val="3047462138"/>
                  </a:ext>
                </a:extLst>
              </a:tr>
              <a:tr h="341812">
                <a:tc gridSpan="3">
                  <a:txBody>
                    <a:bodyPr/>
                    <a:lstStyle/>
                    <a:p>
                      <a:endParaRPr lang="en-US" sz="1000" kern="1200" dirty="0">
                        <a:solidFill>
                          <a:schemeClr val="dk1"/>
                        </a:solidFill>
                        <a:effectLst/>
                        <a:latin typeface="+mn-lt"/>
                        <a:ea typeface="+mn-ea"/>
                        <a:cs typeface="+mn-cs"/>
                      </a:endParaRPr>
                    </a:p>
                  </a:txBody>
                  <a:tcPr anchor="ctr">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92923783"/>
                  </a:ext>
                </a:extLst>
              </a:tr>
            </a:tbl>
          </a:graphicData>
        </a:graphic>
      </p:graphicFrame>
      <p:sp>
        <p:nvSpPr>
          <p:cNvPr id="2" name="Title 1"/>
          <p:cNvSpPr>
            <a:spLocks noGrp="1"/>
          </p:cNvSpPr>
          <p:nvPr>
            <p:ph type="title"/>
          </p:nvPr>
        </p:nvSpPr>
        <p:spPr/>
        <p:txBody>
          <a:bodyPr/>
          <a:lstStyle/>
          <a:p>
            <a:r>
              <a:rPr lang="en-US" dirty="0"/>
              <a:t>Evidence-based Treatment Recommendations for PAH Patients with Comorbidities</a:t>
            </a:r>
          </a:p>
        </p:txBody>
      </p:sp>
      <p:sp>
        <p:nvSpPr>
          <p:cNvPr id="3" name="Footer Placeholder 9">
            <a:extLst>
              <a:ext uri="{FF2B5EF4-FFF2-40B4-BE49-F238E27FC236}">
                <a16:creationId xmlns:a16="http://schemas.microsoft.com/office/drawing/2014/main" id="{2983EC43-E49B-906F-0E2A-7B394B1DDCF1}"/>
              </a:ext>
            </a:extLst>
          </p:cNvPr>
          <p:cNvSpPr>
            <a:spLocks noGrp="1"/>
          </p:cNvSpPr>
          <p:nvPr>
            <p:ph type="ftr" sz="quarter" idx="3"/>
          </p:nvPr>
        </p:nvSpPr>
        <p:spPr/>
        <p:txBody>
          <a:bodyPr/>
          <a:lstStyle/>
          <a:p>
            <a:r>
              <a:rPr lang="en-US" baseline="30000" dirty="0" err="1"/>
              <a:t>a</a:t>
            </a:r>
            <a:r>
              <a:rPr lang="en-US" dirty="0" err="1"/>
              <a:t>history</a:t>
            </a:r>
            <a:r>
              <a:rPr lang="en-US" dirty="0"/>
              <a:t> of hypertension, and/or a low DLCO; </a:t>
            </a:r>
            <a:r>
              <a:rPr lang="en-US" baseline="30000" dirty="0" err="1"/>
              <a:t>b</a:t>
            </a:r>
            <a:r>
              <a:rPr lang="en-US" dirty="0" err="1"/>
              <a:t>Class</a:t>
            </a:r>
            <a:r>
              <a:rPr lang="en-US" dirty="0"/>
              <a:t> of recommendation; </a:t>
            </a:r>
            <a:r>
              <a:rPr lang="en-US" dirty="0" err="1"/>
              <a:t>cLevel</a:t>
            </a:r>
            <a:r>
              <a:rPr lang="en-US" dirty="0"/>
              <a:t> of evidence.</a:t>
            </a:r>
          </a:p>
          <a:p>
            <a:r>
              <a:rPr lang="en-US" dirty="0"/>
              <a:t>DPAH, drug-associated PAH; HPAH, hereditary PAH</a:t>
            </a:r>
          </a:p>
          <a:p>
            <a:endParaRPr lang="en-US" dirty="0"/>
          </a:p>
          <a:p>
            <a:r>
              <a:rPr lang="en-US" dirty="0"/>
              <a:t>Humbert M, et al. </a:t>
            </a:r>
            <a:r>
              <a:rPr lang="en-US" i="1" dirty="0" err="1"/>
              <a:t>Eur</a:t>
            </a:r>
            <a:r>
              <a:rPr lang="en-US" i="1" dirty="0"/>
              <a:t> Heart J. </a:t>
            </a:r>
            <a:r>
              <a:rPr lang="en-US" dirty="0"/>
              <a:t>2022;43:3618-731. </a:t>
            </a:r>
          </a:p>
        </p:txBody>
      </p:sp>
    </p:spTree>
    <p:extLst>
      <p:ext uri="{BB962C8B-B14F-4D97-AF65-F5344CB8AC3E}">
        <p14:creationId xmlns:p14="http://schemas.microsoft.com/office/powerpoint/2010/main" val="738469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96821782-AA6D-60A2-A769-C5BC3A79B654}"/>
              </a:ext>
            </a:extLst>
          </p:cNvPr>
          <p:cNvSpPr>
            <a:spLocks noGrp="1"/>
          </p:cNvSpPr>
          <p:nvPr>
            <p:ph type="ftr" sz="quarter" idx="3"/>
          </p:nvPr>
        </p:nvSpPr>
        <p:spPr>
          <a:xfrm>
            <a:off x="609600" y="6356350"/>
            <a:ext cx="10744199" cy="442131"/>
          </a:xfrm>
        </p:spPr>
        <p:txBody>
          <a:bodyPr/>
          <a:lstStyle/>
          <a:p>
            <a:r>
              <a:rPr lang="en-US" dirty="0"/>
              <a:t>DM, </a:t>
            </a:r>
            <a:r>
              <a:rPr lang="en-US" dirty="0" err="1"/>
              <a:t>diabetexs</a:t>
            </a:r>
            <a:r>
              <a:rPr lang="en-US" dirty="0"/>
              <a:t> mellitus. </a:t>
            </a:r>
          </a:p>
        </p:txBody>
      </p:sp>
      <p:sp>
        <p:nvSpPr>
          <p:cNvPr id="2" name="Title 1"/>
          <p:cNvSpPr>
            <a:spLocks noGrp="1"/>
          </p:cNvSpPr>
          <p:nvPr>
            <p:ph type="title"/>
          </p:nvPr>
        </p:nvSpPr>
        <p:spPr>
          <a:xfrm>
            <a:off x="609600" y="200025"/>
            <a:ext cx="11129554" cy="1184275"/>
          </a:xfrm>
        </p:spPr>
        <p:txBody>
          <a:bodyPr/>
          <a:lstStyle/>
          <a:p>
            <a:r>
              <a:rPr lang="en-US" dirty="0"/>
              <a:t>Comorbidities in PAH: Individualize Treatment Decisions</a:t>
            </a:r>
          </a:p>
        </p:txBody>
      </p:sp>
      <p:sp>
        <p:nvSpPr>
          <p:cNvPr id="3" name="Content Placeholder 2"/>
          <p:cNvSpPr>
            <a:spLocks noGrp="1"/>
          </p:cNvSpPr>
          <p:nvPr>
            <p:ph idx="1"/>
          </p:nvPr>
        </p:nvSpPr>
        <p:spPr>
          <a:xfrm>
            <a:off x="609600" y="1477906"/>
            <a:ext cx="10744200" cy="4722477"/>
          </a:xfrm>
        </p:spPr>
        <p:txBody>
          <a:bodyPr/>
          <a:lstStyle/>
          <a:p>
            <a:r>
              <a:rPr lang="en-US" dirty="0"/>
              <a:t>Although older patients with left heart and pulmonary disease features should be treated cautiously, possibly with initial monotherapy as per guidelines, one should not extrapolate to all PAH patients with comorbidities</a:t>
            </a:r>
          </a:p>
          <a:p>
            <a:endParaRPr lang="en-US" dirty="0"/>
          </a:p>
          <a:p>
            <a:pPr marL="0" indent="0">
              <a:buNone/>
            </a:pPr>
            <a:r>
              <a:rPr lang="en-US" b="1" dirty="0"/>
              <a:t>Example:</a:t>
            </a:r>
          </a:p>
          <a:p>
            <a:r>
              <a:rPr lang="en-US" dirty="0"/>
              <a:t>45-year-old woman with scleroderma and PAH who also has well controlled hypertension and DM</a:t>
            </a:r>
          </a:p>
          <a:p>
            <a:r>
              <a:rPr lang="en-US" dirty="0"/>
              <a:t>This patient should be treated the same as a PAH patient without comorbidities!</a:t>
            </a:r>
          </a:p>
        </p:txBody>
      </p:sp>
    </p:spTree>
    <p:extLst>
      <p:ext uri="{BB962C8B-B14F-4D97-AF65-F5344CB8AC3E}">
        <p14:creationId xmlns:p14="http://schemas.microsoft.com/office/powerpoint/2010/main" val="2776301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Lungs (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ngs (PCC20)" id="{F1AA3C1C-28C3-5E42-8727-DE40D222A1D1}" vid="{0C330F8A-EF4F-2143-86D1-0EF471940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Lungs (PCC20)</Template>
  <TotalTime>685</TotalTime>
  <Words>1048</Words>
  <Application>Microsoft Macintosh PowerPoint</Application>
  <PresentationFormat>Widescreen</PresentationFormat>
  <Paragraphs>88</Paragraphs>
  <Slides>9</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Century Gothic</vt:lpstr>
      <vt:lpstr>Trebuchet MS</vt:lpstr>
      <vt:lpstr>Lungs (PCC20)</vt:lpstr>
      <vt:lpstr>Office Theme</vt:lpstr>
      <vt:lpstr>Essential Aspects of the New ERS/ESC Treatment Guidelines: Patients with Comorbidities</vt:lpstr>
      <vt:lpstr>PowerPoint Presentation</vt:lpstr>
      <vt:lpstr>Disclaimer</vt:lpstr>
      <vt:lpstr>The 2022 ESC/ERS Treatment Algorithm Is Risk-based</vt:lpstr>
      <vt:lpstr>Comorbidities in PAH</vt:lpstr>
      <vt:lpstr>Response to Therapy in PAH Patients with Left Heart or Cardiopulmonary Phenotype May Be Different</vt:lpstr>
      <vt:lpstr>Evidence-based Treatment Recommendations for PAH Patients with Comorbidities</vt:lpstr>
      <vt:lpstr>Comorbidities in PAH: Individualize Treatment Decisions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47</cp:revision>
  <dcterms:created xsi:type="dcterms:W3CDTF">2019-05-10T15:43:12Z</dcterms:created>
  <dcterms:modified xsi:type="dcterms:W3CDTF">2023-07-25T16:38:23Z</dcterms:modified>
  <cp:category/>
</cp:coreProperties>
</file>