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0"/>
  </p:notesMasterIdLst>
  <p:handoutMasterIdLst>
    <p:handoutMasterId r:id="rId11"/>
  </p:handoutMasterIdLst>
  <p:sldIdLst>
    <p:sldId id="2145707629" r:id="rId3"/>
    <p:sldId id="265" r:id="rId4"/>
    <p:sldId id="256" r:id="rId5"/>
    <p:sldId id="2145707624" r:id="rId6"/>
    <p:sldId id="2145707627" r:id="rId7"/>
    <p:sldId id="2145707628"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2F2F2"/>
    <a:srgbClr val="CECF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4694"/>
  </p:normalViewPr>
  <p:slideViewPr>
    <p:cSldViewPr snapToGrid="0">
      <p:cViewPr varScale="1">
        <p:scale>
          <a:sx n="108" d="100"/>
          <a:sy n="108" d="100"/>
        </p:scale>
        <p:origin x="224" y="3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B614D-E277-E449-8CD6-4E3299EAF478}" type="slidenum">
              <a:rPr lang="en-US" smtClean="0"/>
              <a:t>6</a:t>
            </a:fld>
            <a:endParaRPr lang="en-US"/>
          </a:p>
        </p:txBody>
      </p:sp>
    </p:spTree>
    <p:extLst>
      <p:ext uri="{BB962C8B-B14F-4D97-AF65-F5344CB8AC3E}">
        <p14:creationId xmlns:p14="http://schemas.microsoft.com/office/powerpoint/2010/main" val="20461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6AE2D9AB-921A-1D1B-9DAF-FB5C63F784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97F18F22-B061-825D-E930-FA7E53376B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33759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0180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7730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4526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8616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56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5053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29672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5100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18779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680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052228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41098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3300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1748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95156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815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5536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3211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046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59974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219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4292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07905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52748F6-88F5-9F2C-F6BE-90932A6733B6}"/>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8621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9874752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3AEFB-2BE3-CD31-AD59-17D9639CB8C6}"/>
              </a:ext>
            </a:extLst>
          </p:cNvPr>
          <p:cNvSpPr>
            <a:spLocks noGrp="1"/>
          </p:cNvSpPr>
          <p:nvPr>
            <p:ph type="title"/>
          </p:nvPr>
        </p:nvSpPr>
        <p:spPr>
          <a:xfrm>
            <a:off x="609601" y="1709738"/>
            <a:ext cx="10515600" cy="2852737"/>
          </a:xfrm>
        </p:spPr>
        <p:txBody>
          <a:bodyPr>
            <a:normAutofit/>
          </a:bodyPr>
          <a:lstStyle/>
          <a:p>
            <a:r>
              <a:rPr lang="en-US" dirty="0"/>
              <a:t>Essential Aspects of the New ERS/ESC Treatment Guidelines: Patients Without Comorbidities</a:t>
            </a:r>
          </a:p>
        </p:txBody>
      </p:sp>
      <p:sp>
        <p:nvSpPr>
          <p:cNvPr id="5" name="Text Placeholder 4">
            <a:extLst>
              <a:ext uri="{FF2B5EF4-FFF2-40B4-BE49-F238E27FC236}">
                <a16:creationId xmlns:a16="http://schemas.microsoft.com/office/drawing/2014/main" id="{3879367B-F37F-3ED4-E858-7E3FB762FF30}"/>
              </a:ext>
            </a:extLst>
          </p:cNvPr>
          <p:cNvSpPr>
            <a:spLocks noGrp="1"/>
          </p:cNvSpPr>
          <p:nvPr>
            <p:ph type="body" idx="1"/>
          </p:nvPr>
        </p:nvSpPr>
        <p:spPr>
          <a:xfrm>
            <a:off x="609600" y="4589463"/>
            <a:ext cx="10515600" cy="1757997"/>
          </a:xfrm>
        </p:spPr>
        <p:txBody>
          <a:bodyPr>
            <a:normAutofit lnSpcReduction="10000"/>
          </a:bodyPr>
          <a:lstStyle/>
          <a:p>
            <a:pPr>
              <a:spcBef>
                <a:spcPts val="0"/>
              </a:spcBef>
            </a:pPr>
            <a:r>
              <a:rPr lang="en-US" sz="1400" dirty="0"/>
              <a:t>Richard </a:t>
            </a:r>
            <a:r>
              <a:rPr lang="en-US" sz="1400" dirty="0" err="1"/>
              <a:t>Channick</a:t>
            </a:r>
            <a:r>
              <a:rPr lang="en-US" sz="1400" dirty="0"/>
              <a:t>, MD</a:t>
            </a:r>
          </a:p>
          <a:p>
            <a:pPr>
              <a:spcBef>
                <a:spcPts val="0"/>
              </a:spcBef>
            </a:pPr>
            <a:r>
              <a:rPr lang="en-US" sz="1400" dirty="0"/>
              <a:t>Saul Brandman Endowed Chair in Pulmonary Arterial Hypertension</a:t>
            </a:r>
          </a:p>
          <a:p>
            <a:pPr>
              <a:spcBef>
                <a:spcPts val="0"/>
              </a:spcBef>
            </a:pPr>
            <a:r>
              <a:rPr lang="en-US" sz="1400" dirty="0"/>
              <a:t>Co-Director, Pulmonary Vascular Disease Program</a:t>
            </a:r>
          </a:p>
          <a:p>
            <a:pPr>
              <a:spcBef>
                <a:spcPts val="0"/>
              </a:spcBef>
            </a:pPr>
            <a:r>
              <a:rPr lang="en-US" sz="1400" dirty="0"/>
              <a:t>Director, Acute and Chronic Thromboembolic Disease Program</a:t>
            </a:r>
          </a:p>
          <a:p>
            <a:pPr>
              <a:spcBef>
                <a:spcPts val="0"/>
              </a:spcBef>
            </a:pPr>
            <a:r>
              <a:rPr lang="en-US" sz="1400" dirty="0"/>
              <a:t>Professor of Medicine</a:t>
            </a:r>
          </a:p>
          <a:p>
            <a:pPr>
              <a:spcBef>
                <a:spcPts val="0"/>
              </a:spcBef>
            </a:pPr>
            <a:r>
              <a:rPr lang="en-US" sz="1400" dirty="0"/>
              <a:t>Pulmonary and Critical Care Division</a:t>
            </a:r>
          </a:p>
          <a:p>
            <a:pPr>
              <a:spcBef>
                <a:spcPts val="0"/>
              </a:spcBef>
            </a:pPr>
            <a:r>
              <a:rPr lang="en-US" sz="1400" dirty="0"/>
              <a:t>David Geffen School of Medicine at UCLA</a:t>
            </a:r>
          </a:p>
          <a:p>
            <a:pPr>
              <a:spcBef>
                <a:spcPts val="0"/>
              </a:spcBef>
            </a:pPr>
            <a:r>
              <a:rPr lang="en-US" sz="1400" dirty="0"/>
              <a:t>Los Angeles, CA</a:t>
            </a:r>
          </a:p>
        </p:txBody>
      </p:sp>
    </p:spTree>
    <p:extLst>
      <p:ext uri="{BB962C8B-B14F-4D97-AF65-F5344CB8AC3E}">
        <p14:creationId xmlns:p14="http://schemas.microsoft.com/office/powerpoint/2010/main" val="103909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chor="t"/>
          <a:lstStyle/>
          <a:p>
            <a:r>
              <a:rPr lang="en-US" dirty="0"/>
              <a:t>ESC/ERS Treatment Algorithm: Notable Changes</a:t>
            </a:r>
          </a:p>
        </p:txBody>
      </p:sp>
      <p:sp>
        <p:nvSpPr>
          <p:cNvPr id="3" name="Footer Placeholder 2">
            <a:extLst>
              <a:ext uri="{FF2B5EF4-FFF2-40B4-BE49-F238E27FC236}">
                <a16:creationId xmlns:a16="http://schemas.microsoft.com/office/drawing/2014/main" id="{B1611F79-9DC7-C9F4-8DED-5CB213ECD45D}"/>
              </a:ext>
            </a:extLst>
          </p:cNvPr>
          <p:cNvSpPr>
            <a:spLocks noGrp="1"/>
          </p:cNvSpPr>
          <p:nvPr>
            <p:ph type="ftr" sz="quarter" idx="3"/>
          </p:nvPr>
        </p:nvSpPr>
        <p:spPr>
          <a:xfrm>
            <a:off x="609600" y="6356350"/>
            <a:ext cx="4686795" cy="442131"/>
          </a:xfrm>
        </p:spPr>
        <p:txBody>
          <a:bodyPr/>
          <a:lstStyle/>
          <a:p>
            <a:pPr>
              <a:spcAft>
                <a:spcPts val="400"/>
              </a:spcAft>
            </a:pPr>
            <a:r>
              <a:rPr lang="en-US" sz="900" dirty="0"/>
              <a:t>ERA, endothelin receptor antagonist; ERS, European Respiratory Society; ESC, European Society of Cardiology; </a:t>
            </a:r>
            <a:r>
              <a:rPr lang="en-US" sz="900" dirty="0" err="1"/>
              <a:t>i.v.</a:t>
            </a:r>
            <a:r>
              <a:rPr lang="en-US" sz="900" dirty="0"/>
              <a:t>, intravenous; PAH-CTD, pulmonary arterial hypertension-associated connective tissue disease; PAH, pulmonary arterial hypertension; PCA, prostacyclin analog; PH, pulmonary hypertension; PDE5i, phosphodiesterase type 5 inhibitor; PRA, prostacyclin receptor agonist; </a:t>
            </a:r>
            <a:r>
              <a:rPr lang="en-US" sz="900" dirty="0" err="1"/>
              <a:t>s.c.</a:t>
            </a:r>
            <a:r>
              <a:rPr lang="en-US" sz="900" dirty="0"/>
              <a:t>, subcutaneous; </a:t>
            </a:r>
            <a:r>
              <a:rPr lang="en-US" sz="900" dirty="0" err="1"/>
              <a:t>sGCs</a:t>
            </a:r>
            <a:r>
              <a:rPr lang="en-US" sz="900" dirty="0"/>
              <a:t>, soluble guanylate cyclase stimulator. </a:t>
            </a:r>
          </a:p>
          <a:p>
            <a:pPr>
              <a:spcAft>
                <a:spcPts val="400"/>
              </a:spcAft>
            </a:pPr>
            <a:r>
              <a:rPr lang="en-US" sz="900" dirty="0"/>
              <a:t>Humbert M, et al. </a:t>
            </a:r>
            <a:r>
              <a:rPr lang="en-US" sz="900" i="1" dirty="0" err="1"/>
              <a:t>Eur</a:t>
            </a:r>
            <a:r>
              <a:rPr lang="en-US" sz="900" i="1" dirty="0"/>
              <a:t> Heart J. </a:t>
            </a:r>
            <a:r>
              <a:rPr lang="en-US" sz="900" dirty="0"/>
              <a:t>2022;43:3618-731. </a:t>
            </a:r>
          </a:p>
        </p:txBody>
      </p:sp>
      <p:grpSp>
        <p:nvGrpSpPr>
          <p:cNvPr id="9" name="Group 8">
            <a:extLst>
              <a:ext uri="{FF2B5EF4-FFF2-40B4-BE49-F238E27FC236}">
                <a16:creationId xmlns:a16="http://schemas.microsoft.com/office/drawing/2014/main" id="{22AA34AB-3A60-4B78-8AFB-80558879BB26}"/>
              </a:ext>
            </a:extLst>
          </p:cNvPr>
          <p:cNvGrpSpPr/>
          <p:nvPr/>
        </p:nvGrpSpPr>
        <p:grpSpPr>
          <a:xfrm>
            <a:off x="5971702" y="764545"/>
            <a:ext cx="5553994" cy="5555665"/>
            <a:chOff x="5989754" y="886654"/>
            <a:chExt cx="5551383" cy="5717197"/>
          </a:xfrm>
        </p:grpSpPr>
        <p:grpSp>
          <p:nvGrpSpPr>
            <p:cNvPr id="10" name="Group 9">
              <a:extLst>
                <a:ext uri="{FF2B5EF4-FFF2-40B4-BE49-F238E27FC236}">
                  <a16:creationId xmlns:a16="http://schemas.microsoft.com/office/drawing/2014/main" id="{FDC68954-8338-B1BE-DCA7-30BF96D064A1}"/>
                </a:ext>
              </a:extLst>
            </p:cNvPr>
            <p:cNvGrpSpPr/>
            <p:nvPr/>
          </p:nvGrpSpPr>
          <p:grpSpPr>
            <a:xfrm>
              <a:off x="5989754" y="886654"/>
              <a:ext cx="5551383" cy="5717197"/>
              <a:chOff x="5989754" y="886654"/>
              <a:chExt cx="5551383" cy="5717197"/>
            </a:xfrm>
          </p:grpSpPr>
          <p:pic>
            <p:nvPicPr>
              <p:cNvPr id="12" name="Picture 11" descr="Diagram&#10;&#10;Description automatically generated">
                <a:extLst>
                  <a:ext uri="{FF2B5EF4-FFF2-40B4-BE49-F238E27FC236}">
                    <a16:creationId xmlns:a16="http://schemas.microsoft.com/office/drawing/2014/main" id="{1B81EC47-7C6A-2952-E30D-DC5A10F8A1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9754" y="886655"/>
                <a:ext cx="5392357" cy="5685951"/>
              </a:xfrm>
              <a:prstGeom prst="rect">
                <a:avLst/>
              </a:prstGeom>
            </p:spPr>
          </p:pic>
          <p:sp>
            <p:nvSpPr>
              <p:cNvPr id="13" name="Rectangle 12">
                <a:extLst>
                  <a:ext uri="{FF2B5EF4-FFF2-40B4-BE49-F238E27FC236}">
                    <a16:creationId xmlns:a16="http://schemas.microsoft.com/office/drawing/2014/main" id="{8701BC6C-A39D-84F2-4924-0EA812A56A90}"/>
                  </a:ext>
                </a:extLst>
              </p:cNvPr>
              <p:cNvSpPr/>
              <p:nvPr/>
            </p:nvSpPr>
            <p:spPr>
              <a:xfrm>
                <a:off x="11328338" y="886654"/>
                <a:ext cx="212799" cy="5717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CFF8D93A-D4B6-0593-4090-9BCE347CA590}"/>
                </a:ext>
              </a:extLst>
            </p:cNvPr>
            <p:cNvSpPr/>
            <p:nvPr/>
          </p:nvSpPr>
          <p:spPr>
            <a:xfrm>
              <a:off x="6530522" y="2428161"/>
              <a:ext cx="4880008" cy="10419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4" name="TextBox 13">
            <a:extLst>
              <a:ext uri="{FF2B5EF4-FFF2-40B4-BE49-F238E27FC236}">
                <a16:creationId xmlns:a16="http://schemas.microsoft.com/office/drawing/2014/main" id="{0C611CC6-A5AE-E37B-60AD-0913A979D2FE}"/>
              </a:ext>
            </a:extLst>
          </p:cNvPr>
          <p:cNvSpPr txBox="1"/>
          <p:nvPr/>
        </p:nvSpPr>
        <p:spPr>
          <a:xfrm>
            <a:off x="666304" y="1536174"/>
            <a:ext cx="4440205" cy="3785652"/>
          </a:xfrm>
          <a:prstGeom prst="rect">
            <a:avLst/>
          </a:prstGeom>
          <a:noFill/>
          <a:ln>
            <a:solidFill>
              <a:schemeClr val="tx1"/>
            </a:solidFill>
          </a:ln>
        </p:spPr>
        <p:txBody>
          <a:bodyPr wrap="square">
            <a:spAutoFit/>
          </a:bodyPr>
          <a:lstStyle/>
          <a:p>
            <a:pPr marL="342900" indent="-342900">
              <a:buClr>
                <a:srgbClr val="C00000"/>
              </a:buClr>
              <a:buSzPct val="150000"/>
              <a:buFont typeface="Arial" panose="020B0604020202020204" pitchFamily="34" charset="0"/>
              <a:buChar char="•"/>
            </a:pPr>
            <a:r>
              <a:rPr lang="en-US" sz="2000" dirty="0"/>
              <a:t>Treatment algorithm divides management approach based on presence of cardiopulmonary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Risk assessment and combination therapy recommended for those without comorbidities</a:t>
            </a:r>
          </a:p>
          <a:p>
            <a:pPr marL="342900" indent="-342900">
              <a:buClr>
                <a:srgbClr val="C00000"/>
              </a:buClr>
              <a:buSzPct val="150000"/>
              <a:buFont typeface="Arial" panose="020B0604020202020204" pitchFamily="34" charset="0"/>
              <a:buChar char="•"/>
            </a:pPr>
            <a:endParaRPr lang="en-US" sz="2000" dirty="0"/>
          </a:p>
          <a:p>
            <a:pPr marL="342900" indent="-342900">
              <a:buClr>
                <a:srgbClr val="C00000"/>
              </a:buClr>
              <a:buSzPct val="150000"/>
              <a:buFont typeface="Arial" panose="020B0604020202020204" pitchFamily="34" charset="0"/>
              <a:buChar char="•"/>
            </a:pPr>
            <a:r>
              <a:rPr lang="en-US" sz="2000" dirty="0"/>
              <a:t>Monotherapy recommended for those with cardiopulmonary comorbidities</a:t>
            </a:r>
          </a:p>
        </p:txBody>
      </p:sp>
    </p:spTree>
    <p:extLst>
      <p:ext uri="{BB962C8B-B14F-4D97-AF65-F5344CB8AC3E}">
        <p14:creationId xmlns:p14="http://schemas.microsoft.com/office/powerpoint/2010/main" val="35063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79" y="450306"/>
            <a:ext cx="4100945" cy="1184275"/>
          </a:xfrm>
        </p:spPr>
        <p:txBody>
          <a:bodyPr anchor="t">
            <a:normAutofit fontScale="90000"/>
          </a:bodyPr>
          <a:lstStyle/>
          <a:p>
            <a:r>
              <a:rPr lang="en-US" sz="2800" dirty="0"/>
              <a:t>Levels of Evidence for Initial Combination and Sequential Therapy</a:t>
            </a:r>
          </a:p>
        </p:txBody>
      </p:sp>
      <p:sp>
        <p:nvSpPr>
          <p:cNvPr id="10" name="Footer Placeholder 9">
            <a:extLst>
              <a:ext uri="{FF2B5EF4-FFF2-40B4-BE49-F238E27FC236}">
                <a16:creationId xmlns:a16="http://schemas.microsoft.com/office/drawing/2014/main" id="{B8A9FF8E-4C68-AA47-99D6-358E4EE64AFB}"/>
              </a:ext>
            </a:extLst>
          </p:cNvPr>
          <p:cNvSpPr>
            <a:spLocks noGrp="1"/>
          </p:cNvSpPr>
          <p:nvPr>
            <p:ph type="ftr" sz="quarter" idx="3"/>
          </p:nvPr>
        </p:nvSpPr>
        <p:spPr>
          <a:xfrm>
            <a:off x="609600" y="6356350"/>
            <a:ext cx="10744199" cy="442131"/>
          </a:xfrm>
        </p:spPr>
        <p:txBody>
          <a:bodyPr/>
          <a:lstStyle/>
          <a:p>
            <a:pPr>
              <a:spcAft>
                <a:spcPts val="400"/>
              </a:spcAft>
            </a:pPr>
            <a:r>
              <a:rPr lang="en-US" baseline="30000" dirty="0" err="1"/>
              <a:t>a</a:t>
            </a:r>
            <a:r>
              <a:rPr lang="en-US" dirty="0" err="1"/>
              <a:t>Class</a:t>
            </a:r>
            <a:r>
              <a:rPr lang="en-US" dirty="0"/>
              <a:t> of recommendation; </a:t>
            </a:r>
            <a:r>
              <a:rPr lang="en-US" baseline="30000" dirty="0" err="1"/>
              <a:t>b</a:t>
            </a:r>
            <a:r>
              <a:rPr lang="en-US" dirty="0" err="1"/>
              <a:t>Level</a:t>
            </a:r>
            <a:r>
              <a:rPr lang="en-US" dirty="0"/>
              <a:t> of evidence. 
6MWD, 6-minute walk distance.
Humbert M, et al. </a:t>
            </a:r>
            <a:r>
              <a:rPr lang="en-US" i="1" dirty="0" err="1"/>
              <a:t>Eur</a:t>
            </a:r>
            <a:r>
              <a:rPr lang="en-US" i="1" dirty="0"/>
              <a:t> Heart J. </a:t>
            </a:r>
            <a:r>
              <a:rPr lang="en-US" dirty="0"/>
              <a:t>2022;43:3618-731. </a:t>
            </a:r>
          </a:p>
        </p:txBody>
      </p:sp>
      <p:grpSp>
        <p:nvGrpSpPr>
          <p:cNvPr id="41" name="Group 40">
            <a:extLst>
              <a:ext uri="{FF2B5EF4-FFF2-40B4-BE49-F238E27FC236}">
                <a16:creationId xmlns:a16="http://schemas.microsoft.com/office/drawing/2014/main" id="{B7F8AF83-A579-DF82-3AE4-D5EDB42F2538}"/>
              </a:ext>
            </a:extLst>
          </p:cNvPr>
          <p:cNvGrpSpPr/>
          <p:nvPr/>
        </p:nvGrpSpPr>
        <p:grpSpPr>
          <a:xfrm>
            <a:off x="4484912" y="450306"/>
            <a:ext cx="7633699" cy="6034747"/>
            <a:chOff x="4470717" y="739064"/>
            <a:chExt cx="7633699" cy="6034747"/>
          </a:xfrm>
        </p:grpSpPr>
        <p:sp>
          <p:nvSpPr>
            <p:cNvPr id="19" name="TextBox 18">
              <a:extLst>
                <a:ext uri="{FF2B5EF4-FFF2-40B4-BE49-F238E27FC236}">
                  <a16:creationId xmlns:a16="http://schemas.microsoft.com/office/drawing/2014/main" id="{821AC5AA-4057-F074-B099-96DBB120BB09}"/>
                </a:ext>
              </a:extLst>
            </p:cNvPr>
            <p:cNvSpPr txBox="1"/>
            <p:nvPr/>
          </p:nvSpPr>
          <p:spPr>
            <a:xfrm>
              <a:off x="4470717" y="739064"/>
              <a:ext cx="7633699" cy="738664"/>
            </a:xfrm>
            <a:prstGeom prst="rect">
              <a:avLst/>
            </a:prstGeom>
            <a:noFill/>
          </p:spPr>
          <p:txBody>
            <a:bodyPr wrap="square">
              <a:spAutoFit/>
            </a:bodyPr>
            <a:lstStyle/>
            <a:p>
              <a:r>
                <a:rPr lang="en-US" sz="1400" b="1" dirty="0">
                  <a:solidFill>
                    <a:srgbClr val="FF0000"/>
                  </a:solidFill>
                  <a:effectLst/>
                  <a:latin typeface="Trebuchet MS" panose="020B0703020202090204" pitchFamily="34" charset="0"/>
                </a:rPr>
                <a:t>Recommendation Table 10 </a:t>
              </a:r>
              <a:r>
                <a:rPr lang="en-US" sz="1400" b="1" dirty="0">
                  <a:solidFill>
                    <a:schemeClr val="tx1">
                      <a:lumMod val="50000"/>
                    </a:schemeClr>
                  </a:solidFill>
                  <a:effectLst/>
                  <a:latin typeface="Trebuchet MS" panose="020B0703020202090204" pitchFamily="34" charset="0"/>
                </a:rPr>
                <a:t>— Recommendations for sequential drug combination therapy for patients with idiopathic, heritable, or drug-associated pulmonary</a:t>
              </a:r>
              <a:br>
                <a:rPr lang="en-US" sz="1400" b="1" dirty="0">
                  <a:solidFill>
                    <a:schemeClr val="tx1">
                      <a:lumMod val="50000"/>
                    </a:schemeClr>
                  </a:solidFill>
                  <a:latin typeface="Trebuchet MS" panose="020B0703020202090204" pitchFamily="34" charset="0"/>
                </a:rPr>
              </a:br>
              <a:r>
                <a:rPr lang="en-US" sz="1400" b="1" dirty="0">
                  <a:solidFill>
                    <a:schemeClr val="tx1">
                      <a:lumMod val="50000"/>
                    </a:schemeClr>
                  </a:solidFill>
                  <a:effectLst/>
                  <a:latin typeface="Trebuchet MS" panose="020B0703020202090204" pitchFamily="34" charset="0"/>
                </a:rPr>
                <a:t>arterial hypertension</a:t>
              </a:r>
              <a:endParaRPr lang="en-US" sz="1400" b="1" dirty="0">
                <a:solidFill>
                  <a:schemeClr val="tx1">
                    <a:lumMod val="50000"/>
                  </a:schemeClr>
                </a:solidFill>
                <a:latin typeface="Trebuchet MS" panose="020B0703020202090204" pitchFamily="34" charset="0"/>
              </a:endParaRPr>
            </a:p>
          </p:txBody>
        </p:sp>
        <p:grpSp>
          <p:nvGrpSpPr>
            <p:cNvPr id="23" name="Group 22">
              <a:extLst>
                <a:ext uri="{FF2B5EF4-FFF2-40B4-BE49-F238E27FC236}">
                  <a16:creationId xmlns:a16="http://schemas.microsoft.com/office/drawing/2014/main" id="{79AE3216-0455-AE0F-0138-41A77E6FE813}"/>
                </a:ext>
              </a:extLst>
            </p:cNvPr>
            <p:cNvGrpSpPr/>
            <p:nvPr/>
          </p:nvGrpSpPr>
          <p:grpSpPr>
            <a:xfrm>
              <a:off x="4486495" y="1470991"/>
              <a:ext cx="7617921" cy="5302820"/>
              <a:chOff x="4875840" y="1658992"/>
              <a:chExt cx="6961096" cy="4611179"/>
            </a:xfrm>
          </p:grpSpPr>
          <p:grpSp>
            <p:nvGrpSpPr>
              <p:cNvPr id="17" name="Group 16">
                <a:extLst>
                  <a:ext uri="{FF2B5EF4-FFF2-40B4-BE49-F238E27FC236}">
                    <a16:creationId xmlns:a16="http://schemas.microsoft.com/office/drawing/2014/main" id="{C206EF29-7AE7-E16A-93E8-8A4ECC9F4B5F}"/>
                  </a:ext>
                </a:extLst>
              </p:cNvPr>
              <p:cNvGrpSpPr/>
              <p:nvPr/>
            </p:nvGrpSpPr>
            <p:grpSpPr>
              <a:xfrm>
                <a:off x="8245449" y="1658992"/>
                <a:ext cx="3591487" cy="4611179"/>
                <a:chOff x="8174873" y="368601"/>
                <a:chExt cx="3983918" cy="5115029"/>
              </a:xfrm>
            </p:grpSpPr>
            <p:pic>
              <p:nvPicPr>
                <p:cNvPr id="14" name="Picture 13" descr="A picture containing text, screenshot, number, font&#10;&#10;Description automatically generated">
                  <a:extLst>
                    <a:ext uri="{FF2B5EF4-FFF2-40B4-BE49-F238E27FC236}">
                      <a16:creationId xmlns:a16="http://schemas.microsoft.com/office/drawing/2014/main" id="{3C2436E7-388D-C8A5-ABF6-C4C9B0930C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873" y="2078489"/>
                  <a:ext cx="3983918" cy="3405141"/>
                </a:xfrm>
                <a:prstGeom prst="rect">
                  <a:avLst/>
                </a:prstGeom>
              </p:spPr>
            </p:pic>
            <p:pic>
              <p:nvPicPr>
                <p:cNvPr id="16" name="Picture 15" descr="A picture containing text, screenshot, font, number&#10;&#10;Description automatically generated">
                  <a:extLst>
                    <a:ext uri="{FF2B5EF4-FFF2-40B4-BE49-F238E27FC236}">
                      <a16:creationId xmlns:a16="http://schemas.microsoft.com/office/drawing/2014/main" id="{1D05BC11-1E5E-D567-9A88-7201FF074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7150" y="368601"/>
                  <a:ext cx="3823054" cy="1774684"/>
                </a:xfrm>
                <a:prstGeom prst="rect">
                  <a:avLst/>
                </a:prstGeom>
              </p:spPr>
            </p:pic>
          </p:grpSp>
          <p:pic>
            <p:nvPicPr>
              <p:cNvPr id="22" name="Picture 21" descr="A picture containing text, screenshot, number, font&#10;&#10;Description automatically generated">
                <a:extLst>
                  <a:ext uri="{FF2B5EF4-FFF2-40B4-BE49-F238E27FC236}">
                    <a16:creationId xmlns:a16="http://schemas.microsoft.com/office/drawing/2014/main" id="{96C2CB79-9775-E733-AC94-CC16C76B85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5840" y="1658992"/>
                <a:ext cx="3299034" cy="3845424"/>
              </a:xfrm>
              <a:prstGeom prst="rect">
                <a:avLst/>
              </a:prstGeom>
            </p:spPr>
          </p:pic>
        </p:grpSp>
        <p:sp>
          <p:nvSpPr>
            <p:cNvPr id="13" name="Rectangle 12">
              <a:extLst>
                <a:ext uri="{FF2B5EF4-FFF2-40B4-BE49-F238E27FC236}">
                  <a16:creationId xmlns:a16="http://schemas.microsoft.com/office/drawing/2014/main" id="{90DE2D9D-B51E-09A6-0523-70225E5BD842}"/>
                </a:ext>
              </a:extLst>
            </p:cNvPr>
            <p:cNvSpPr/>
            <p:nvPr/>
          </p:nvSpPr>
          <p:spPr>
            <a:xfrm>
              <a:off x="7364009" y="1529110"/>
              <a:ext cx="103592" cy="310038"/>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8630D0-516C-269F-99D3-7073EA8077C0}"/>
                </a:ext>
              </a:extLst>
            </p:cNvPr>
            <p:cNvSpPr/>
            <p:nvPr/>
          </p:nvSpPr>
          <p:spPr>
            <a:xfrm>
              <a:off x="7887027" y="1536578"/>
              <a:ext cx="119268" cy="157638"/>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52E68-6689-590F-E09A-2E8FC76845C2}"/>
                </a:ext>
              </a:extLst>
            </p:cNvPr>
            <p:cNvSpPr/>
            <p:nvPr/>
          </p:nvSpPr>
          <p:spPr>
            <a:xfrm>
              <a:off x="9105562" y="6564047"/>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705034-123D-4019-2941-9F3B2495F354}"/>
                </a:ext>
              </a:extLst>
            </p:cNvPr>
            <p:cNvSpPr/>
            <p:nvPr/>
          </p:nvSpPr>
          <p:spPr>
            <a:xfrm>
              <a:off x="10297308" y="5100774"/>
              <a:ext cx="446891" cy="1926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1D7908-3107-E5D0-8101-B8F0936C525C}"/>
                </a:ext>
              </a:extLst>
            </p:cNvPr>
            <p:cNvSpPr/>
            <p:nvPr/>
          </p:nvSpPr>
          <p:spPr>
            <a:xfrm>
              <a:off x="10303565" y="4711390"/>
              <a:ext cx="427382" cy="1739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265D5D3-1D27-5D90-08DE-09793F49AAB9}"/>
                </a:ext>
              </a:extLst>
            </p:cNvPr>
            <p:cNvSpPr/>
            <p:nvPr/>
          </p:nvSpPr>
          <p:spPr>
            <a:xfrm>
              <a:off x="10303565" y="4309829"/>
              <a:ext cx="427382" cy="1031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78873DF-EBC4-2B4F-0024-649692688AF1}"/>
                </a:ext>
              </a:extLst>
            </p:cNvPr>
            <p:cNvSpPr/>
            <p:nvPr/>
          </p:nvSpPr>
          <p:spPr>
            <a:xfrm>
              <a:off x="10432774" y="3871555"/>
              <a:ext cx="311425" cy="1739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09C697A-B2FF-632D-FC05-A0188EFD19C7}"/>
                </a:ext>
              </a:extLst>
            </p:cNvPr>
            <p:cNvSpPr/>
            <p:nvPr/>
          </p:nvSpPr>
          <p:spPr>
            <a:xfrm>
              <a:off x="10303566" y="3508152"/>
              <a:ext cx="427382" cy="17398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EBABFCD-63D9-7659-0386-CAD804FDCA36}"/>
                </a:ext>
              </a:extLst>
            </p:cNvPr>
            <p:cNvSpPr/>
            <p:nvPr/>
          </p:nvSpPr>
          <p:spPr>
            <a:xfrm>
              <a:off x="10303566" y="3063443"/>
              <a:ext cx="440634" cy="18021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5E5C3C2-C6A6-97FE-CB02-A70639A905EE}"/>
                </a:ext>
              </a:extLst>
            </p:cNvPr>
            <p:cNvSpPr/>
            <p:nvPr/>
          </p:nvSpPr>
          <p:spPr>
            <a:xfrm>
              <a:off x="9595893" y="2726577"/>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8E10B9-9049-FC1F-E043-5C7CF799F329}"/>
                </a:ext>
              </a:extLst>
            </p:cNvPr>
            <p:cNvSpPr/>
            <p:nvPr/>
          </p:nvSpPr>
          <p:spPr>
            <a:xfrm>
              <a:off x="10432774" y="2126295"/>
              <a:ext cx="311426" cy="1051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7576F21-3A63-97DE-45A0-F669AE5F163A}"/>
                </a:ext>
              </a:extLst>
            </p:cNvPr>
            <p:cNvSpPr/>
            <p:nvPr/>
          </p:nvSpPr>
          <p:spPr>
            <a:xfrm>
              <a:off x="5379360" y="5650809"/>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2F510BB-9B87-459B-1992-55F4177A7FFF}"/>
                </a:ext>
              </a:extLst>
            </p:cNvPr>
            <p:cNvSpPr/>
            <p:nvPr/>
          </p:nvSpPr>
          <p:spPr>
            <a:xfrm>
              <a:off x="4932362" y="5128139"/>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8919F88-9929-0FE8-67BF-29534A05F58C}"/>
                </a:ext>
              </a:extLst>
            </p:cNvPr>
            <p:cNvSpPr/>
            <p:nvPr/>
          </p:nvSpPr>
          <p:spPr>
            <a:xfrm>
              <a:off x="5364769" y="4363079"/>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460C9A5-435A-6C03-1B19-1EE2BB8FED7B}"/>
                </a:ext>
              </a:extLst>
            </p:cNvPr>
            <p:cNvSpPr/>
            <p:nvPr/>
          </p:nvSpPr>
          <p:spPr>
            <a:xfrm>
              <a:off x="4927094" y="3798553"/>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C5CC475-06E9-988F-C1CF-7C46837ED34B}"/>
              </a:ext>
            </a:extLst>
          </p:cNvPr>
          <p:cNvGrpSpPr/>
          <p:nvPr/>
        </p:nvGrpSpPr>
        <p:grpSpPr>
          <a:xfrm>
            <a:off x="98039" y="2344947"/>
            <a:ext cx="4433737" cy="3458747"/>
            <a:chOff x="98039" y="2344947"/>
            <a:chExt cx="4433737" cy="3458747"/>
          </a:xfrm>
        </p:grpSpPr>
        <p:grpSp>
          <p:nvGrpSpPr>
            <p:cNvPr id="42" name="Group 41">
              <a:extLst>
                <a:ext uri="{FF2B5EF4-FFF2-40B4-BE49-F238E27FC236}">
                  <a16:creationId xmlns:a16="http://schemas.microsoft.com/office/drawing/2014/main" id="{0C02D08A-00F3-89F3-58D8-897563AD6613}"/>
                </a:ext>
              </a:extLst>
            </p:cNvPr>
            <p:cNvGrpSpPr/>
            <p:nvPr/>
          </p:nvGrpSpPr>
          <p:grpSpPr>
            <a:xfrm>
              <a:off x="98039" y="2344947"/>
              <a:ext cx="4433737" cy="3458747"/>
              <a:chOff x="52758" y="2385462"/>
              <a:chExt cx="4433737" cy="3458747"/>
            </a:xfrm>
          </p:grpSpPr>
          <p:pic>
            <p:nvPicPr>
              <p:cNvPr id="5" name="Picture 4" descr="A picture containing text, screenshot, font, number&#10;&#10;Description automatically generated">
                <a:extLst>
                  <a:ext uri="{FF2B5EF4-FFF2-40B4-BE49-F238E27FC236}">
                    <a16:creationId xmlns:a16="http://schemas.microsoft.com/office/drawing/2014/main" id="{4935004B-0243-978A-AEC6-5A60AEF0D0A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758" y="3616263"/>
                <a:ext cx="4433737" cy="2227946"/>
              </a:xfrm>
              <a:prstGeom prst="rect">
                <a:avLst/>
              </a:prstGeom>
            </p:spPr>
          </p:pic>
          <p:sp>
            <p:nvSpPr>
              <p:cNvPr id="20" name="TextBox 19">
                <a:extLst>
                  <a:ext uri="{FF2B5EF4-FFF2-40B4-BE49-F238E27FC236}">
                    <a16:creationId xmlns:a16="http://schemas.microsoft.com/office/drawing/2014/main" id="{D94BC0E3-96EF-E3E0-E32B-56C1A9DC22E8}"/>
                  </a:ext>
                </a:extLst>
              </p:cNvPr>
              <p:cNvSpPr txBox="1"/>
              <p:nvPr/>
            </p:nvSpPr>
            <p:spPr>
              <a:xfrm>
                <a:off x="52758" y="2385462"/>
                <a:ext cx="4227694" cy="1169551"/>
              </a:xfrm>
              <a:prstGeom prst="rect">
                <a:avLst/>
              </a:prstGeom>
              <a:noFill/>
            </p:spPr>
            <p:txBody>
              <a:bodyPr wrap="square">
                <a:spAutoFit/>
              </a:bodyPr>
              <a:lstStyle/>
              <a:p>
                <a:r>
                  <a:rPr lang="en-US" sz="1400" b="1" dirty="0">
                    <a:solidFill>
                      <a:srgbClr val="FF0000"/>
                    </a:solidFill>
                    <a:effectLst/>
                    <a:latin typeface="Trebuchet MS" panose="020B0703020202090204" pitchFamily="34" charset="0"/>
                  </a:rPr>
                  <a:t>Recommendation Table 9 </a:t>
                </a:r>
                <a:r>
                  <a:rPr lang="en-US" sz="1400" b="1" dirty="0">
                    <a:solidFill>
                      <a:schemeClr val="tx1">
                        <a:lumMod val="50000"/>
                      </a:schemeClr>
                    </a:solidFill>
                    <a:effectLst/>
                    <a:latin typeface="Trebuchet MS" panose="020B0703020202090204" pitchFamily="34" charset="0"/>
                  </a:rPr>
                  <a:t>— Recommendations for initial oral drug combination therapy for patients with idiopathic, heritable, or drug-associated pulmonary arterial hypertension without cardiopulmonary comorbidities</a:t>
                </a:r>
                <a:endParaRPr lang="en-US" sz="1400" b="1" dirty="0">
                  <a:solidFill>
                    <a:schemeClr val="tx1">
                      <a:lumMod val="50000"/>
                    </a:schemeClr>
                  </a:solidFill>
                  <a:latin typeface="Trebuchet MS" panose="020B0703020202090204" pitchFamily="34" charset="0"/>
                </a:endParaRPr>
              </a:p>
            </p:txBody>
          </p:sp>
          <p:sp>
            <p:nvSpPr>
              <p:cNvPr id="11" name="Rectangle 10">
                <a:extLst>
                  <a:ext uri="{FF2B5EF4-FFF2-40B4-BE49-F238E27FC236}">
                    <a16:creationId xmlns:a16="http://schemas.microsoft.com/office/drawing/2014/main" id="{43B2BC69-CB85-4EA4-6BA7-3A99DFD7EBBF}"/>
                  </a:ext>
                </a:extLst>
              </p:cNvPr>
              <p:cNvSpPr/>
              <p:nvPr/>
            </p:nvSpPr>
            <p:spPr>
              <a:xfrm>
                <a:off x="3498575" y="3684104"/>
                <a:ext cx="119268" cy="157638"/>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DD5A0A-E9C4-0634-A83D-1A5080F26E63}"/>
                  </a:ext>
                </a:extLst>
              </p:cNvPr>
              <p:cNvSpPr/>
              <p:nvPr/>
            </p:nvSpPr>
            <p:spPr>
              <a:xfrm>
                <a:off x="1563757" y="4267200"/>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35F205-ACAC-C590-719E-D45CBD766CD8}"/>
                  </a:ext>
                </a:extLst>
              </p:cNvPr>
              <p:cNvSpPr/>
              <p:nvPr/>
            </p:nvSpPr>
            <p:spPr>
              <a:xfrm>
                <a:off x="1563757" y="4716040"/>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6D84AC9-3262-B1E4-3B33-1C4C48D45C9F}"/>
                  </a:ext>
                </a:extLst>
              </p:cNvPr>
              <p:cNvSpPr/>
              <p:nvPr/>
            </p:nvSpPr>
            <p:spPr>
              <a:xfrm>
                <a:off x="1808922" y="5147602"/>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241DF6-BEDF-8FCD-C1F9-97862677F3B9}"/>
                  </a:ext>
                </a:extLst>
              </p:cNvPr>
              <p:cNvSpPr/>
              <p:nvPr/>
            </p:nvSpPr>
            <p:spPr>
              <a:xfrm>
                <a:off x="2595646" y="5564420"/>
                <a:ext cx="359590" cy="1423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90BC6E16-70ED-B880-CE0B-213DA92BB3E8}"/>
                </a:ext>
              </a:extLst>
            </p:cNvPr>
            <p:cNvSpPr/>
            <p:nvPr/>
          </p:nvSpPr>
          <p:spPr>
            <a:xfrm flipH="1" flipV="1">
              <a:off x="4198331" y="3712663"/>
              <a:ext cx="119268" cy="121077"/>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77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High-risk PAH Patients</a:t>
            </a:r>
          </a:p>
        </p:txBody>
      </p:sp>
      <p:sp>
        <p:nvSpPr>
          <p:cNvPr id="9" name="Content Placeholder 8">
            <a:extLst>
              <a:ext uri="{FF2B5EF4-FFF2-40B4-BE49-F238E27FC236}">
                <a16:creationId xmlns:a16="http://schemas.microsoft.com/office/drawing/2014/main" id="{04ACE8B1-42BE-4D66-B0E3-885911DFFB0C}"/>
              </a:ext>
            </a:extLst>
          </p:cNvPr>
          <p:cNvSpPr>
            <a:spLocks noGrp="1"/>
          </p:cNvSpPr>
          <p:nvPr>
            <p:ph sz="half" idx="1"/>
          </p:nvPr>
        </p:nvSpPr>
        <p:spPr>
          <a:xfrm>
            <a:off x="609600" y="1496291"/>
            <a:ext cx="5181600" cy="4680672"/>
          </a:xfrm>
        </p:spPr>
        <p:txBody>
          <a:bodyPr/>
          <a:lstStyle/>
          <a:p>
            <a:r>
              <a:rPr lang="en-US" dirty="0"/>
              <a:t>Parenteral </a:t>
            </a:r>
            <a:r>
              <a:rPr lang="en-US" dirty="0" err="1"/>
              <a:t>prostacyclins</a:t>
            </a:r>
            <a:r>
              <a:rPr lang="en-US" dirty="0"/>
              <a:t> have consistent, rapid effect.  </a:t>
            </a:r>
          </a:p>
          <a:p>
            <a:r>
              <a:rPr lang="en-US" dirty="0"/>
              <a:t>Limited randomized controlled trials in high-risk patients, but extensive experience (</a:t>
            </a:r>
            <a:r>
              <a:rPr lang="en-US" dirty="0" err="1"/>
              <a:t>epoprostenol</a:t>
            </a:r>
            <a:r>
              <a:rPr lang="en-US" dirty="0"/>
              <a:t> approved in 1996)</a:t>
            </a:r>
          </a:p>
          <a:p>
            <a:r>
              <a:rPr lang="en-US" dirty="0"/>
              <a:t>Benefit of combining parenteral therapy with PDE5i and ERA </a:t>
            </a:r>
          </a:p>
          <a:p>
            <a:endParaRPr lang="en-US" dirty="0"/>
          </a:p>
          <a:p>
            <a:endParaRPr lang="en-US" dirty="0"/>
          </a:p>
        </p:txBody>
      </p:sp>
      <p:sp>
        <p:nvSpPr>
          <p:cNvPr id="3" name="Footer Placeholder 9">
            <a:extLst>
              <a:ext uri="{FF2B5EF4-FFF2-40B4-BE49-F238E27FC236}">
                <a16:creationId xmlns:a16="http://schemas.microsoft.com/office/drawing/2014/main" id="{9C60E05A-4B4D-2BE0-12D4-655E3B37E971}"/>
              </a:ext>
            </a:extLst>
          </p:cNvPr>
          <p:cNvSpPr>
            <a:spLocks noGrp="1"/>
          </p:cNvSpPr>
          <p:nvPr>
            <p:ph type="ftr" sz="quarter" idx="3"/>
          </p:nvPr>
        </p:nvSpPr>
        <p:spPr>
          <a:xfrm>
            <a:off x="609600" y="6356350"/>
            <a:ext cx="10515599" cy="442131"/>
          </a:xfrm>
        </p:spPr>
        <p:txBody>
          <a:bodyPr/>
          <a:lstStyle/>
          <a:p>
            <a:pPr>
              <a:spcAft>
                <a:spcPts val="400"/>
              </a:spcAft>
            </a:pPr>
            <a:r>
              <a:rPr lang="en-US" dirty="0"/>
              <a:t>HPAH, hereditary PAH; IPAH, idiopathic PAH; DPAH, drug-associated PAH.</a:t>
            </a:r>
          </a:p>
          <a:p>
            <a:pPr>
              <a:spcAft>
                <a:spcPts val="400"/>
              </a:spcAft>
            </a:pPr>
            <a:r>
              <a:rPr lang="en-US" dirty="0"/>
              <a:t>Humbert M, et al. </a:t>
            </a:r>
            <a:r>
              <a:rPr lang="en-US" i="1" dirty="0" err="1"/>
              <a:t>Eur</a:t>
            </a:r>
            <a:r>
              <a:rPr lang="en-US" i="1" dirty="0"/>
              <a:t> Heart J. </a:t>
            </a:r>
            <a:r>
              <a:rPr lang="en-US" dirty="0"/>
              <a:t>2022;43:3618-731. </a:t>
            </a:r>
          </a:p>
        </p:txBody>
      </p:sp>
      <p:grpSp>
        <p:nvGrpSpPr>
          <p:cNvPr id="16" name="Group 15">
            <a:extLst>
              <a:ext uri="{FF2B5EF4-FFF2-40B4-BE49-F238E27FC236}">
                <a16:creationId xmlns:a16="http://schemas.microsoft.com/office/drawing/2014/main" id="{8EE21C51-8BCE-4A72-6C71-43C82FF3C671}"/>
              </a:ext>
            </a:extLst>
          </p:cNvPr>
          <p:cNvGrpSpPr/>
          <p:nvPr/>
        </p:nvGrpSpPr>
        <p:grpSpPr>
          <a:xfrm>
            <a:off x="6400802" y="369912"/>
            <a:ext cx="5409829" cy="6118176"/>
            <a:chOff x="6400802" y="369912"/>
            <a:chExt cx="5409829" cy="6118176"/>
          </a:xfrm>
        </p:grpSpPr>
        <p:grpSp>
          <p:nvGrpSpPr>
            <p:cNvPr id="10" name="Group 9">
              <a:extLst>
                <a:ext uri="{FF2B5EF4-FFF2-40B4-BE49-F238E27FC236}">
                  <a16:creationId xmlns:a16="http://schemas.microsoft.com/office/drawing/2014/main" id="{DE92D721-08AF-AA78-EB1A-AEED0AE168E3}"/>
                </a:ext>
              </a:extLst>
            </p:cNvPr>
            <p:cNvGrpSpPr/>
            <p:nvPr/>
          </p:nvGrpSpPr>
          <p:grpSpPr>
            <a:xfrm>
              <a:off x="6400802" y="369912"/>
              <a:ext cx="5409829" cy="6118176"/>
              <a:chOff x="5943971" y="540319"/>
              <a:chExt cx="5409829" cy="6118176"/>
            </a:xfrm>
          </p:grpSpPr>
          <p:pic>
            <p:nvPicPr>
              <p:cNvPr id="5" name="Picture 4" descr="A picture containing text, screenshot, font, number&#10;&#10;Description automatically generated">
                <a:extLst>
                  <a:ext uri="{FF2B5EF4-FFF2-40B4-BE49-F238E27FC236}">
                    <a16:creationId xmlns:a16="http://schemas.microsoft.com/office/drawing/2014/main" id="{95544851-4DDD-4681-B554-34A0734730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971" y="540319"/>
                <a:ext cx="5409829" cy="6118176"/>
              </a:xfrm>
              <a:prstGeom prst="rect">
                <a:avLst/>
              </a:prstGeom>
            </p:spPr>
          </p:pic>
          <p:sp>
            <p:nvSpPr>
              <p:cNvPr id="4" name="Rectangle 3">
                <a:extLst>
                  <a:ext uri="{FF2B5EF4-FFF2-40B4-BE49-F238E27FC236}">
                    <a16:creationId xmlns:a16="http://schemas.microsoft.com/office/drawing/2014/main" id="{07B03886-8E2E-2F32-9CE0-C58050387ACD}"/>
                  </a:ext>
                </a:extLst>
              </p:cNvPr>
              <p:cNvSpPr/>
              <p:nvPr/>
            </p:nvSpPr>
            <p:spPr>
              <a:xfrm>
                <a:off x="8045911" y="6317681"/>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474607-5F28-F05E-3987-AD3B36373746}"/>
                  </a:ext>
                </a:extLst>
              </p:cNvPr>
              <p:cNvSpPr/>
              <p:nvPr/>
            </p:nvSpPr>
            <p:spPr>
              <a:xfrm>
                <a:off x="7590885" y="3948901"/>
                <a:ext cx="543339" cy="14577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BA776C-F03D-EA16-BB2F-AFC7E50EC1A6}"/>
                  </a:ext>
                </a:extLst>
              </p:cNvPr>
              <p:cNvSpPr/>
              <p:nvPr/>
            </p:nvSpPr>
            <p:spPr>
              <a:xfrm>
                <a:off x="10925877" y="1119113"/>
                <a:ext cx="119268" cy="157638"/>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5AB9BE-3E58-3705-5A24-152CF62CDD62}"/>
                  </a:ext>
                </a:extLst>
              </p:cNvPr>
              <p:cNvSpPr/>
              <p:nvPr/>
            </p:nvSpPr>
            <p:spPr>
              <a:xfrm>
                <a:off x="10148557" y="1080051"/>
                <a:ext cx="119268" cy="157638"/>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66D1910-F430-D15F-9BFF-90D1D357195B}"/>
                </a:ext>
              </a:extLst>
            </p:cNvPr>
            <p:cNvSpPr/>
            <p:nvPr/>
          </p:nvSpPr>
          <p:spPr>
            <a:xfrm flipH="1" flipV="1">
              <a:off x="8742485" y="2441847"/>
              <a:ext cx="119268" cy="12107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405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677</TotalTime>
  <Words>700</Words>
  <Application>Microsoft Macintosh PowerPoint</Application>
  <PresentationFormat>Widescreen</PresentationFormat>
  <Paragraphs>57</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Calibri Light</vt:lpstr>
      <vt:lpstr>Century Gothic</vt:lpstr>
      <vt:lpstr>Trebuchet MS</vt:lpstr>
      <vt:lpstr>Lungs (PCC20)</vt:lpstr>
      <vt:lpstr>Office Theme</vt:lpstr>
      <vt:lpstr>Essential Aspects of the New ERS/ESC Treatment Guidelines: Patients Without Comorbidities</vt:lpstr>
      <vt:lpstr>PowerPoint Presentation</vt:lpstr>
      <vt:lpstr>Disclaimer</vt:lpstr>
      <vt:lpstr>ESC/ERS Treatment Algorithm: Notable Changes</vt:lpstr>
      <vt:lpstr>Levels of Evidence for Initial Combination and Sequential Therapy</vt:lpstr>
      <vt:lpstr>High-risk PAH Patients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Moriah Diethorn</dc:creator>
  <cp:keywords/>
  <dc:description/>
  <cp:lastModifiedBy>Moriah Diethorn</cp:lastModifiedBy>
  <cp:revision>47</cp:revision>
  <dcterms:created xsi:type="dcterms:W3CDTF">2019-05-10T15:43:12Z</dcterms:created>
  <dcterms:modified xsi:type="dcterms:W3CDTF">2023-07-25T16:36:03Z</dcterms:modified>
  <cp:category/>
</cp:coreProperties>
</file>