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7" r:id="rId2"/>
  </p:sldMasterIdLst>
  <p:notesMasterIdLst>
    <p:notesMasterId r:id="rId16"/>
  </p:notesMasterIdLst>
  <p:handoutMasterIdLst>
    <p:handoutMasterId r:id="rId17"/>
  </p:handoutMasterIdLst>
  <p:sldIdLst>
    <p:sldId id="2134959400" r:id="rId3"/>
    <p:sldId id="265" r:id="rId4"/>
    <p:sldId id="256" r:id="rId5"/>
    <p:sldId id="2134959401" r:id="rId6"/>
    <p:sldId id="263" r:id="rId7"/>
    <p:sldId id="2134959402" r:id="rId8"/>
    <p:sldId id="264" r:id="rId9"/>
    <p:sldId id="260" r:id="rId10"/>
    <p:sldId id="2134959403" r:id="rId11"/>
    <p:sldId id="2134959404" r:id="rId12"/>
    <p:sldId id="266" r:id="rId13"/>
    <p:sldId id="1970" r:id="rId14"/>
    <p:sldId id="213495940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4231C20-65D9-1B1D-0BE3-C208C6288E8A}" name="Karen Lebo" initials="KRL" userId="Karen Lebo" providerId="None"/>
  <p188:author id="{B0547538-8B96-6C5E-B990-55466F9A02D9}" name="Rebecca Barraclough" initials="RB" userId="S::rbarraclough@ushealthconnect.com::2fefac7e-c711-47ad-8a3f-c5e62e1ab735" providerId="AD"/>
  <p188:author id="{6EB12EAF-BC4E-6B6B-0102-503011D8EEE7}" name="Emily Jebing" initials="EJ" userId="Emily Jebing" providerId="None"/>
  <p188:author id="{52C4C9BB-C807-8705-0B08-A3DF41A8D64B}" name="Moriah Diethorn" initials="MD" userId="Moriah Diethorn" providerId="None"/>
  <p188:author id="{395453D9-83D9-A04B-6D27-6FB645420696}" name="Dr Dixon Wilde" initials="DDW" userId="Dr Dixon Wilde"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59" autoAdjust="0"/>
    <p:restoredTop sz="94694"/>
  </p:normalViewPr>
  <p:slideViewPr>
    <p:cSldViewPr snapToGrid="0">
      <p:cViewPr varScale="1">
        <p:scale>
          <a:sx n="107" d="100"/>
          <a:sy n="107" d="100"/>
        </p:scale>
        <p:origin x="184" y="376"/>
      </p:cViewPr>
      <p:guideLst/>
    </p:cSldViewPr>
  </p:slideViewPr>
  <p:outlineViewPr>
    <p:cViewPr>
      <p:scale>
        <a:sx n="33" d="100"/>
        <a:sy n="33" d="100"/>
      </p:scale>
      <p:origin x="0" y="0"/>
    </p:cViewPr>
  </p:outlineViewPr>
  <p:notesTextViewPr>
    <p:cViewPr>
      <p:scale>
        <a:sx n="145" d="100"/>
        <a:sy n="145" d="100"/>
      </p:scale>
      <p:origin x="0" y="0"/>
    </p:cViewPr>
  </p:notesTextViewPr>
  <p:sorterViewPr>
    <p:cViewPr varScale="1">
      <p:scale>
        <a:sx n="174" d="100"/>
        <a:sy n="174" d="100"/>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7/25/23</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3D6F5-3390-CC49-966D-162D010FD65C}" type="datetimeFigureOut">
              <a:rPr lang="en-US" smtClean="0"/>
              <a:t>7/25/23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1DC793-02F7-7645-B963-6647C8C784F6}" type="slidenum">
              <a:rPr lang="en-US" smtClean="0"/>
              <a:t>‹#›</a:t>
            </a:fld>
            <a:endParaRPr lang="en-US"/>
          </a:p>
        </p:txBody>
      </p:sp>
    </p:spTree>
    <p:extLst>
      <p:ext uri="{BB962C8B-B14F-4D97-AF65-F5344CB8AC3E}">
        <p14:creationId xmlns:p14="http://schemas.microsoft.com/office/powerpoint/2010/main" val="79962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1DC793-02F7-7645-B963-6647C8C784F6}" type="slidenum">
              <a:rPr lang="en-US" smtClean="0"/>
              <a:t>4</a:t>
            </a:fld>
            <a:endParaRPr lang="en-US"/>
          </a:p>
        </p:txBody>
      </p:sp>
    </p:spTree>
    <p:extLst>
      <p:ext uri="{BB962C8B-B14F-4D97-AF65-F5344CB8AC3E}">
        <p14:creationId xmlns:p14="http://schemas.microsoft.com/office/powerpoint/2010/main" val="4133678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1DC793-02F7-7645-B963-6647C8C784F6}" type="slidenum">
              <a:rPr lang="en-US" smtClean="0"/>
              <a:t>7</a:t>
            </a:fld>
            <a:endParaRPr lang="en-US"/>
          </a:p>
        </p:txBody>
      </p:sp>
    </p:spTree>
    <p:extLst>
      <p:ext uri="{BB962C8B-B14F-4D97-AF65-F5344CB8AC3E}">
        <p14:creationId xmlns:p14="http://schemas.microsoft.com/office/powerpoint/2010/main" val="2056929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1DC793-02F7-7645-B963-6647C8C784F6}" type="slidenum">
              <a:rPr lang="en-US" smtClean="0"/>
              <a:t>9</a:t>
            </a:fld>
            <a:endParaRPr lang="en-US"/>
          </a:p>
        </p:txBody>
      </p:sp>
    </p:spTree>
    <p:extLst>
      <p:ext uri="{BB962C8B-B14F-4D97-AF65-F5344CB8AC3E}">
        <p14:creationId xmlns:p14="http://schemas.microsoft.com/office/powerpoint/2010/main" val="3072645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1DC793-02F7-7645-B963-6647C8C784F6}" type="slidenum">
              <a:rPr lang="en-US" smtClean="0"/>
              <a:t>10</a:t>
            </a:fld>
            <a:endParaRPr lang="en-US"/>
          </a:p>
        </p:txBody>
      </p:sp>
    </p:spTree>
    <p:extLst>
      <p:ext uri="{BB962C8B-B14F-4D97-AF65-F5344CB8AC3E}">
        <p14:creationId xmlns:p14="http://schemas.microsoft.com/office/powerpoint/2010/main" val="1822689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pic>
        <p:nvPicPr>
          <p:cNvPr id="2" name="Picture 1">
            <a:extLst>
              <a:ext uri="{FF2B5EF4-FFF2-40B4-BE49-F238E27FC236}">
                <a16:creationId xmlns:a16="http://schemas.microsoft.com/office/drawing/2014/main" id="{AA145263-7578-F0B4-6892-ACE77B74BA5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F3D82A4B-F5BB-6574-E8B0-4D0CBA6579D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34918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388220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84947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34733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999452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93350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9396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33416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35173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59650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9118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sz="1000" dirty="0"/>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039950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29075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01974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31007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37828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8185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716070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772095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280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89173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565266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554492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720978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743B0EE-24B5-DACF-7FC5-8250524C63A3}"/>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84456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89961261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2.png"/><Relationship Id="rId7" Type="http://schemas.openxmlformats.org/officeDocument/2006/relationships/hyperlink" Target="http://www.mededonthego.com/"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7.svg"/><Relationship Id="rId4" Type="http://schemas.openxmlformats.org/officeDocument/2006/relationships/image" Target="../media/image13.sv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973"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721D-BAD0-1E85-DBFE-EF058B14A555}"/>
              </a:ext>
            </a:extLst>
          </p:cNvPr>
          <p:cNvSpPr>
            <a:spLocks noGrp="1"/>
          </p:cNvSpPr>
          <p:nvPr>
            <p:ph type="title"/>
          </p:nvPr>
        </p:nvSpPr>
        <p:spPr>
          <a:xfrm>
            <a:off x="609601" y="1709738"/>
            <a:ext cx="10515600" cy="2852737"/>
          </a:xfrm>
        </p:spPr>
        <p:txBody>
          <a:bodyPr/>
          <a:lstStyle/>
          <a:p>
            <a:r>
              <a:rPr lang="en-US" dirty="0"/>
              <a:t>2022 ERS/ESC PAH Guidelines on Treatment</a:t>
            </a:r>
          </a:p>
        </p:txBody>
      </p:sp>
      <p:sp>
        <p:nvSpPr>
          <p:cNvPr id="5" name="Text Placeholder 4">
            <a:extLst>
              <a:ext uri="{FF2B5EF4-FFF2-40B4-BE49-F238E27FC236}">
                <a16:creationId xmlns:a16="http://schemas.microsoft.com/office/drawing/2014/main" id="{D15ACEB5-4888-9F5D-85D2-623DE8EF576F}"/>
              </a:ext>
            </a:extLst>
          </p:cNvPr>
          <p:cNvSpPr>
            <a:spLocks noGrp="1"/>
          </p:cNvSpPr>
          <p:nvPr>
            <p:ph type="body" idx="1"/>
          </p:nvPr>
        </p:nvSpPr>
        <p:spPr>
          <a:xfrm>
            <a:off x="609601" y="4589463"/>
            <a:ext cx="10515600" cy="1500187"/>
          </a:xfrm>
        </p:spPr>
        <p:txBody>
          <a:bodyPr>
            <a:normAutofit fontScale="85000" lnSpcReduction="20000"/>
          </a:bodyPr>
          <a:lstStyle/>
          <a:p>
            <a:pPr>
              <a:spcBef>
                <a:spcPts val="400"/>
              </a:spcBef>
            </a:pPr>
            <a:r>
              <a:rPr lang="en-US" dirty="0"/>
              <a:t>Jean </a:t>
            </a:r>
            <a:r>
              <a:rPr lang="en-US" dirty="0" err="1"/>
              <a:t>Elwing</a:t>
            </a:r>
            <a:r>
              <a:rPr lang="en-US" dirty="0"/>
              <a:t>, MD</a:t>
            </a:r>
          </a:p>
          <a:p>
            <a:pPr>
              <a:spcBef>
                <a:spcPts val="400"/>
              </a:spcBef>
            </a:pPr>
            <a:r>
              <a:rPr lang="en-US" dirty="0"/>
              <a:t>Professor of Medicine</a:t>
            </a:r>
          </a:p>
          <a:p>
            <a:pPr>
              <a:spcBef>
                <a:spcPts val="400"/>
              </a:spcBef>
            </a:pPr>
            <a:r>
              <a:rPr lang="en-US" dirty="0"/>
              <a:t>Director, Pulmonary Hypertension Program                                                                    </a:t>
            </a:r>
          </a:p>
          <a:p>
            <a:pPr>
              <a:spcBef>
                <a:spcPts val="400"/>
              </a:spcBef>
            </a:pPr>
            <a:r>
              <a:rPr lang="en-US" dirty="0"/>
              <a:t>Division of Pulmonary, Critical Care and Sleep Medicine</a:t>
            </a:r>
          </a:p>
          <a:p>
            <a:pPr>
              <a:spcBef>
                <a:spcPts val="400"/>
              </a:spcBef>
            </a:pPr>
            <a:r>
              <a:rPr lang="en-US" dirty="0"/>
              <a:t>University of Cincinnati </a:t>
            </a:r>
          </a:p>
          <a:p>
            <a:pPr>
              <a:spcBef>
                <a:spcPts val="400"/>
              </a:spcBef>
            </a:pPr>
            <a:r>
              <a:rPr lang="en-US" dirty="0"/>
              <a:t>Cincinnati, OH</a:t>
            </a:r>
          </a:p>
        </p:txBody>
      </p:sp>
    </p:spTree>
    <p:extLst>
      <p:ext uri="{BB962C8B-B14F-4D97-AF65-F5344CB8AC3E}">
        <p14:creationId xmlns:p14="http://schemas.microsoft.com/office/powerpoint/2010/main" val="2029415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EE23-C557-6E34-FA24-011641367590}"/>
              </a:ext>
            </a:extLst>
          </p:cNvPr>
          <p:cNvSpPr>
            <a:spLocks noGrp="1"/>
          </p:cNvSpPr>
          <p:nvPr>
            <p:ph type="title"/>
          </p:nvPr>
        </p:nvSpPr>
        <p:spPr>
          <a:xfrm>
            <a:off x="609600" y="199505"/>
            <a:ext cx="10744200" cy="1185577"/>
          </a:xfrm>
        </p:spPr>
        <p:txBody>
          <a:bodyPr anchor="t">
            <a:normAutofit/>
          </a:bodyPr>
          <a:lstStyle/>
          <a:p>
            <a:r>
              <a:rPr lang="en-US" sz="2400" dirty="0"/>
              <a:t>2022 ERS/ESC PAH Guidelines: Non-</a:t>
            </a:r>
            <a:r>
              <a:rPr lang="en-US" sz="2400" dirty="0" err="1"/>
              <a:t>vasoreactive</a:t>
            </a:r>
            <a:r>
              <a:rPr lang="en-US" sz="2400" dirty="0"/>
              <a:t> </a:t>
            </a:r>
            <a:r>
              <a:rPr lang="en-US" sz="2400" u="sng" dirty="0"/>
              <a:t>Without Comorbidities</a:t>
            </a:r>
          </a:p>
        </p:txBody>
      </p:sp>
      <p:sp>
        <p:nvSpPr>
          <p:cNvPr id="5" name="Footer Placeholder 4">
            <a:extLst>
              <a:ext uri="{FF2B5EF4-FFF2-40B4-BE49-F238E27FC236}">
                <a16:creationId xmlns:a16="http://schemas.microsoft.com/office/drawing/2014/main" id="{5C19E6DD-55FF-18B9-1453-04AF461FD916}"/>
              </a:ext>
            </a:extLst>
          </p:cNvPr>
          <p:cNvSpPr>
            <a:spLocks noGrp="1"/>
          </p:cNvSpPr>
          <p:nvPr>
            <p:ph type="ftr" sz="quarter" idx="3"/>
          </p:nvPr>
        </p:nvSpPr>
        <p:spPr>
          <a:xfrm>
            <a:off x="609600" y="6356350"/>
            <a:ext cx="10744199" cy="442131"/>
          </a:xfrm>
        </p:spPr>
        <p:txBody>
          <a:bodyPr/>
          <a:lstStyle/>
          <a:p>
            <a:r>
              <a:rPr lang="en-US" dirty="0"/>
              <a:t>Humbert M, et al. </a:t>
            </a:r>
            <a:r>
              <a:rPr lang="en-US" i="1" dirty="0" err="1"/>
              <a:t>Eur</a:t>
            </a:r>
            <a:r>
              <a:rPr lang="en-US" i="1" dirty="0"/>
              <a:t> Heart J. </a:t>
            </a:r>
            <a:r>
              <a:rPr lang="en-US" dirty="0"/>
              <a:t>2022;43:3618-731. </a:t>
            </a:r>
          </a:p>
        </p:txBody>
      </p:sp>
      <p:graphicFrame>
        <p:nvGraphicFramePr>
          <p:cNvPr id="3" name="Table 2">
            <a:extLst>
              <a:ext uri="{FF2B5EF4-FFF2-40B4-BE49-F238E27FC236}">
                <a16:creationId xmlns:a16="http://schemas.microsoft.com/office/drawing/2014/main" id="{F6E35235-619B-D378-512A-C7EC8843CA15}"/>
              </a:ext>
            </a:extLst>
          </p:cNvPr>
          <p:cNvGraphicFramePr>
            <a:graphicFrameLocks noGrp="1"/>
          </p:cNvGraphicFramePr>
          <p:nvPr>
            <p:extLst>
              <p:ext uri="{D42A27DB-BD31-4B8C-83A1-F6EECF244321}">
                <p14:modId xmlns:p14="http://schemas.microsoft.com/office/powerpoint/2010/main" val="2608337991"/>
              </p:ext>
            </p:extLst>
          </p:nvPr>
        </p:nvGraphicFramePr>
        <p:xfrm>
          <a:off x="214565" y="866578"/>
          <a:ext cx="6377679" cy="5531371"/>
        </p:xfrm>
        <a:graphic>
          <a:graphicData uri="http://schemas.openxmlformats.org/drawingml/2006/table">
            <a:tbl>
              <a:tblPr/>
              <a:tblGrid>
                <a:gridCol w="2125893">
                  <a:extLst>
                    <a:ext uri="{9D8B030D-6E8A-4147-A177-3AD203B41FA5}">
                      <a16:colId xmlns:a16="http://schemas.microsoft.com/office/drawing/2014/main" val="641610186"/>
                    </a:ext>
                  </a:extLst>
                </a:gridCol>
                <a:gridCol w="1999554">
                  <a:extLst>
                    <a:ext uri="{9D8B030D-6E8A-4147-A177-3AD203B41FA5}">
                      <a16:colId xmlns:a16="http://schemas.microsoft.com/office/drawing/2014/main" val="3266308845"/>
                    </a:ext>
                  </a:extLst>
                </a:gridCol>
                <a:gridCol w="126339">
                  <a:extLst>
                    <a:ext uri="{9D8B030D-6E8A-4147-A177-3AD203B41FA5}">
                      <a16:colId xmlns:a16="http://schemas.microsoft.com/office/drawing/2014/main" val="2708607823"/>
                    </a:ext>
                  </a:extLst>
                </a:gridCol>
                <a:gridCol w="2125893">
                  <a:extLst>
                    <a:ext uri="{9D8B030D-6E8A-4147-A177-3AD203B41FA5}">
                      <a16:colId xmlns:a16="http://schemas.microsoft.com/office/drawing/2014/main" val="1781963493"/>
                    </a:ext>
                  </a:extLst>
                </a:gridCol>
              </a:tblGrid>
              <a:tr h="184137">
                <a:tc gridSpan="4">
                  <a:txBody>
                    <a:bodyPr/>
                    <a:lstStyle/>
                    <a:p>
                      <a:pPr algn="l" fontAlgn="t"/>
                      <a:r>
                        <a:rPr lang="en-US" sz="1000" b="1" dirty="0">
                          <a:solidFill>
                            <a:schemeClr val="bg1"/>
                          </a:solidFill>
                          <a:effectLst/>
                          <a:latin typeface="+mn-lt"/>
                        </a:rPr>
                        <a:t>Endothelin receptor antagonists (oral administration)</a:t>
                      </a:r>
                      <a:endParaRPr lang="en-US" sz="1000" dirty="0">
                        <a:solidFill>
                          <a:schemeClr val="bg1"/>
                        </a:solidFill>
                        <a:effectLst/>
                        <a:latin typeface="+mn-lt"/>
                      </a:endParaRPr>
                    </a:p>
                  </a:txBody>
                  <a:tcPr marL="38170" marR="38170" marT="19085" marB="19085">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99886705"/>
                  </a:ext>
                </a:extLst>
              </a:tr>
              <a:tr h="184137">
                <a:tc>
                  <a:txBody>
                    <a:bodyPr/>
                    <a:lstStyle/>
                    <a:p>
                      <a:pPr algn="l" fontAlgn="t"/>
                      <a:r>
                        <a:rPr lang="en-US" sz="1000" dirty="0" err="1">
                          <a:effectLst/>
                          <a:latin typeface="+mn-lt"/>
                        </a:rPr>
                        <a:t>Ambrisentan</a:t>
                      </a:r>
                      <a:endParaRPr lang="en-US" sz="1000" dirty="0">
                        <a:effectLst/>
                        <a:latin typeface="+mn-lt"/>
                      </a:endParaRP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l" fontAlgn="t"/>
                      <a:r>
                        <a:rPr lang="en-US" sz="1000" dirty="0">
                          <a:solidFill>
                            <a:schemeClr val="tx1">
                              <a:lumMod val="50000"/>
                            </a:schemeClr>
                          </a:solidFill>
                          <a:effectLst/>
                          <a:latin typeface="+mn-lt"/>
                        </a:rPr>
                        <a:t>5 mg OD</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endParaRPr lang="en-US" sz="1000" dirty="0">
                        <a:solidFill>
                          <a:schemeClr val="tx1">
                            <a:lumMod val="50000"/>
                          </a:schemeClr>
                        </a:solidFill>
                        <a:effectLst/>
                        <a:latin typeface="+mn-lt"/>
                      </a:endParaRP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000" dirty="0">
                          <a:solidFill>
                            <a:schemeClr val="tx1">
                              <a:lumMod val="50000"/>
                            </a:schemeClr>
                          </a:solidFill>
                          <a:effectLst/>
                          <a:latin typeface="+mn-lt"/>
                        </a:rPr>
                        <a:t>10 mg OD</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09410079"/>
                  </a:ext>
                </a:extLst>
              </a:tr>
              <a:tr h="184137">
                <a:tc>
                  <a:txBody>
                    <a:bodyPr/>
                    <a:lstStyle/>
                    <a:p>
                      <a:pPr algn="l" fontAlgn="t"/>
                      <a:r>
                        <a:rPr lang="en-US" sz="1000" dirty="0" err="1">
                          <a:effectLst/>
                          <a:latin typeface="+mn-lt"/>
                        </a:rPr>
                        <a:t>Bosentan</a:t>
                      </a:r>
                      <a:endParaRPr lang="en-US" sz="1000" dirty="0">
                        <a:effectLst/>
                        <a:latin typeface="+mn-lt"/>
                      </a:endParaRP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l" fontAlgn="t"/>
                      <a:r>
                        <a:rPr lang="en-US" sz="1000" dirty="0">
                          <a:solidFill>
                            <a:schemeClr val="tx1">
                              <a:lumMod val="50000"/>
                            </a:schemeClr>
                          </a:solidFill>
                          <a:effectLst/>
                          <a:latin typeface="+mn-lt"/>
                        </a:rPr>
                        <a:t>62.5 mg BID</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endParaRPr lang="en-US" sz="1000" dirty="0">
                        <a:solidFill>
                          <a:schemeClr val="tx1">
                            <a:lumMod val="50000"/>
                          </a:schemeClr>
                        </a:solidFill>
                        <a:effectLst/>
                        <a:latin typeface="+mn-lt"/>
                      </a:endParaRP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000" dirty="0">
                          <a:solidFill>
                            <a:schemeClr val="tx1">
                              <a:lumMod val="50000"/>
                            </a:schemeClr>
                          </a:solidFill>
                          <a:effectLst/>
                          <a:latin typeface="+mn-lt"/>
                        </a:rPr>
                        <a:t>125 mg BID</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11198023"/>
                  </a:ext>
                </a:extLst>
              </a:tr>
              <a:tr h="184137">
                <a:tc>
                  <a:txBody>
                    <a:bodyPr/>
                    <a:lstStyle/>
                    <a:p>
                      <a:pPr algn="l" fontAlgn="t"/>
                      <a:r>
                        <a:rPr lang="en-US" sz="1000" dirty="0" err="1">
                          <a:effectLst/>
                          <a:latin typeface="+mn-lt"/>
                        </a:rPr>
                        <a:t>Macitentan</a:t>
                      </a:r>
                      <a:endParaRPr lang="en-US" sz="1000" dirty="0">
                        <a:effectLst/>
                        <a:latin typeface="+mn-lt"/>
                      </a:endParaRP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l" fontAlgn="t"/>
                      <a:r>
                        <a:rPr lang="en-US" sz="1000" dirty="0">
                          <a:solidFill>
                            <a:schemeClr val="tx1">
                              <a:lumMod val="50000"/>
                            </a:schemeClr>
                          </a:solidFill>
                          <a:effectLst/>
                          <a:latin typeface="+mn-lt"/>
                        </a:rPr>
                        <a:t>10 mg OD</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endParaRPr lang="en-US" sz="1000" dirty="0">
                        <a:solidFill>
                          <a:schemeClr val="tx1">
                            <a:lumMod val="50000"/>
                          </a:schemeClr>
                        </a:solidFill>
                        <a:effectLst/>
                        <a:latin typeface="+mn-lt"/>
                      </a:endParaRP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000" dirty="0">
                          <a:solidFill>
                            <a:schemeClr val="tx1">
                              <a:lumMod val="50000"/>
                            </a:schemeClr>
                          </a:solidFill>
                          <a:effectLst/>
                          <a:latin typeface="+mn-lt"/>
                        </a:rPr>
                        <a:t>10 mg OD</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06409641"/>
                  </a:ext>
                </a:extLst>
              </a:tr>
              <a:tr h="184137">
                <a:tc gridSpan="4">
                  <a:txBody>
                    <a:bodyPr/>
                    <a:lstStyle/>
                    <a:p>
                      <a:pPr algn="l" fontAlgn="t"/>
                      <a:r>
                        <a:rPr lang="en-US" sz="1000" b="1" dirty="0">
                          <a:solidFill>
                            <a:schemeClr val="bg1"/>
                          </a:solidFill>
                          <a:effectLst/>
                          <a:latin typeface="+mn-lt"/>
                        </a:rPr>
                        <a:t>Phosphodiesterase 5 inhibitors (oral administration)</a:t>
                      </a:r>
                      <a:endParaRPr lang="en-US" sz="1000" dirty="0">
                        <a:solidFill>
                          <a:schemeClr val="bg1"/>
                        </a:solidFill>
                        <a:effectLst/>
                        <a:latin typeface="+mn-lt"/>
                      </a:endParaRP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11888328"/>
                  </a:ext>
                </a:extLst>
              </a:tr>
              <a:tr h="184137">
                <a:tc>
                  <a:txBody>
                    <a:bodyPr/>
                    <a:lstStyle/>
                    <a:p>
                      <a:pPr algn="l" fontAlgn="t"/>
                      <a:r>
                        <a:rPr lang="en-US" sz="1000">
                          <a:effectLst/>
                          <a:latin typeface="+mn-lt"/>
                        </a:rPr>
                        <a:t>Sildenafil</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l" fontAlgn="t"/>
                      <a:r>
                        <a:rPr lang="en-US" sz="1000" dirty="0">
                          <a:solidFill>
                            <a:schemeClr val="tx1">
                              <a:lumMod val="50000"/>
                            </a:schemeClr>
                          </a:solidFill>
                          <a:effectLst/>
                          <a:latin typeface="+mn-lt"/>
                        </a:rPr>
                        <a:t>20 mg TID</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endParaRPr lang="en-US" sz="1000" dirty="0">
                        <a:solidFill>
                          <a:schemeClr val="tx1">
                            <a:lumMod val="50000"/>
                          </a:schemeClr>
                        </a:solidFill>
                        <a:effectLst/>
                        <a:latin typeface="+mn-lt"/>
                      </a:endParaRP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000" dirty="0">
                          <a:effectLst/>
                          <a:latin typeface="+mn-lt"/>
                        </a:rPr>
                        <a:t>20 mg </a:t>
                      </a:r>
                      <a:r>
                        <a:rPr lang="en-US" sz="1000" dirty="0" err="1">
                          <a:solidFill>
                            <a:schemeClr val="tx1">
                              <a:lumMod val="50000"/>
                            </a:schemeClr>
                          </a:solidFill>
                          <a:effectLst/>
                          <a:latin typeface="+mn-lt"/>
                        </a:rPr>
                        <a:t>TID</a:t>
                      </a:r>
                      <a:r>
                        <a:rPr lang="en-US" sz="1000" b="0" u="none" strike="noStrike" baseline="30000" dirty="0" err="1">
                          <a:solidFill>
                            <a:srgbClr val="006FB7"/>
                          </a:solidFill>
                          <a:effectLst/>
                          <a:latin typeface="+mn-lt"/>
                        </a:rPr>
                        <a:t>c</a:t>
                      </a:r>
                      <a:endParaRPr lang="en-US" sz="1000" dirty="0">
                        <a:effectLst/>
                        <a:latin typeface="+mn-lt"/>
                      </a:endParaRP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48071464"/>
                  </a:ext>
                </a:extLst>
              </a:tr>
              <a:tr h="184137">
                <a:tc>
                  <a:txBody>
                    <a:bodyPr/>
                    <a:lstStyle/>
                    <a:p>
                      <a:pPr algn="l" fontAlgn="t"/>
                      <a:r>
                        <a:rPr lang="en-US" sz="1000">
                          <a:effectLst/>
                          <a:latin typeface="+mn-lt"/>
                        </a:rPr>
                        <a:t>Tadalafil</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l" fontAlgn="t"/>
                      <a:r>
                        <a:rPr lang="en-US" sz="1000" dirty="0">
                          <a:solidFill>
                            <a:schemeClr val="tx1">
                              <a:lumMod val="50000"/>
                            </a:schemeClr>
                          </a:solidFill>
                          <a:effectLst/>
                          <a:latin typeface="+mn-lt"/>
                        </a:rPr>
                        <a:t>20 or 40 mg OD</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endParaRPr lang="en-US" sz="1000" dirty="0">
                        <a:solidFill>
                          <a:schemeClr val="tx1">
                            <a:lumMod val="50000"/>
                          </a:schemeClr>
                        </a:solidFill>
                        <a:effectLst/>
                        <a:latin typeface="+mn-lt"/>
                      </a:endParaRP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000" dirty="0">
                          <a:effectLst/>
                          <a:latin typeface="+mn-lt"/>
                        </a:rPr>
                        <a:t>40 mg </a:t>
                      </a:r>
                      <a:r>
                        <a:rPr lang="en-US" sz="1000" dirty="0">
                          <a:solidFill>
                            <a:schemeClr val="tx1">
                              <a:lumMod val="50000"/>
                            </a:schemeClr>
                          </a:solidFill>
                          <a:effectLst/>
                          <a:latin typeface="+mn-lt"/>
                        </a:rPr>
                        <a:t>OD</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62213293"/>
                  </a:ext>
                </a:extLst>
              </a:tr>
              <a:tr h="184137">
                <a:tc gridSpan="4">
                  <a:txBody>
                    <a:bodyPr/>
                    <a:lstStyle/>
                    <a:p>
                      <a:pPr algn="l" fontAlgn="t"/>
                      <a:r>
                        <a:rPr lang="en-US" sz="1000" b="1" dirty="0">
                          <a:solidFill>
                            <a:schemeClr val="bg1"/>
                          </a:solidFill>
                          <a:effectLst/>
                          <a:latin typeface="+mn-lt"/>
                        </a:rPr>
                        <a:t>Prostacyclin analogues (oral administration)</a:t>
                      </a:r>
                      <a:endParaRPr lang="en-US" sz="1000" dirty="0">
                        <a:solidFill>
                          <a:schemeClr val="bg1"/>
                        </a:solidFill>
                        <a:effectLst/>
                        <a:latin typeface="+mn-lt"/>
                      </a:endParaRP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55594689"/>
                  </a:ext>
                </a:extLst>
              </a:tr>
              <a:tr h="328186">
                <a:tc>
                  <a:txBody>
                    <a:bodyPr/>
                    <a:lstStyle/>
                    <a:p>
                      <a:pPr algn="l" fontAlgn="t"/>
                      <a:r>
                        <a:rPr lang="en-US" sz="1000">
                          <a:effectLst/>
                          <a:latin typeface="+mn-lt"/>
                        </a:rPr>
                        <a:t>Beraprost sodium</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l" fontAlgn="t"/>
                      <a:r>
                        <a:rPr lang="nn-NO" sz="1000" dirty="0">
                          <a:solidFill>
                            <a:schemeClr val="tx1">
                              <a:lumMod val="50000"/>
                            </a:schemeClr>
                          </a:solidFill>
                          <a:effectLst/>
                          <a:latin typeface="+mn-lt"/>
                        </a:rPr>
                        <a:t>20 µg TID</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endParaRPr lang="nn-NO" sz="1000" dirty="0">
                        <a:solidFill>
                          <a:schemeClr val="tx1">
                            <a:lumMod val="50000"/>
                          </a:schemeClr>
                        </a:solidFill>
                        <a:effectLst/>
                        <a:latin typeface="+mn-lt"/>
                      </a:endParaRP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000" dirty="0">
                          <a:solidFill>
                            <a:schemeClr val="tx1">
                              <a:lumMod val="50000"/>
                            </a:schemeClr>
                          </a:solidFill>
                          <a:effectLst/>
                          <a:latin typeface="+mn-lt"/>
                        </a:rPr>
                        <a:t>Maximum tolerated dose up to 40 µg TID</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9195272"/>
                  </a:ext>
                </a:extLst>
              </a:tr>
              <a:tr h="328186">
                <a:tc>
                  <a:txBody>
                    <a:bodyPr/>
                    <a:lstStyle/>
                    <a:p>
                      <a:pPr algn="l" fontAlgn="t"/>
                      <a:r>
                        <a:rPr lang="en-US" sz="1000" dirty="0" err="1">
                          <a:effectLst/>
                          <a:latin typeface="+mn-lt"/>
                        </a:rPr>
                        <a:t>Beraprost</a:t>
                      </a:r>
                      <a:r>
                        <a:rPr lang="en-US" sz="1000" dirty="0">
                          <a:effectLst/>
                          <a:latin typeface="+mn-lt"/>
                        </a:rPr>
                        <a:t> extended release</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l" fontAlgn="t"/>
                      <a:r>
                        <a:rPr lang="en-US" sz="1000" dirty="0">
                          <a:solidFill>
                            <a:schemeClr val="tx1">
                              <a:lumMod val="50000"/>
                            </a:schemeClr>
                          </a:solidFill>
                          <a:effectLst/>
                          <a:latin typeface="+mn-lt"/>
                        </a:rPr>
                        <a:t>60 µg BID</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endParaRPr lang="en-US" sz="1000" dirty="0">
                        <a:solidFill>
                          <a:schemeClr val="tx1">
                            <a:lumMod val="50000"/>
                          </a:schemeClr>
                        </a:solidFill>
                        <a:effectLst/>
                        <a:latin typeface="+mn-lt"/>
                      </a:endParaRP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000" dirty="0">
                          <a:solidFill>
                            <a:schemeClr val="tx1">
                              <a:lumMod val="50000"/>
                            </a:schemeClr>
                          </a:solidFill>
                          <a:effectLst/>
                          <a:latin typeface="+mn-lt"/>
                        </a:rPr>
                        <a:t>Maximum tolerated dose up to 180 µg BID</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61913533"/>
                  </a:ext>
                </a:extLst>
              </a:tr>
              <a:tr h="348371">
                <a:tc>
                  <a:txBody>
                    <a:bodyPr/>
                    <a:lstStyle/>
                    <a:p>
                      <a:pPr algn="l" fontAlgn="t"/>
                      <a:r>
                        <a:rPr lang="en-US" sz="1000">
                          <a:effectLst/>
                          <a:latin typeface="+mn-lt"/>
                        </a:rPr>
                        <a:t>Treprostinil</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l" fontAlgn="t"/>
                      <a:r>
                        <a:rPr lang="en-US" sz="1000" dirty="0">
                          <a:solidFill>
                            <a:schemeClr val="tx1">
                              <a:lumMod val="50000"/>
                            </a:schemeClr>
                          </a:solidFill>
                          <a:effectLst/>
                          <a:latin typeface="+mn-lt"/>
                        </a:rPr>
                        <a:t>0.25 mg BID or</a:t>
                      </a:r>
                      <a:br>
                        <a:rPr lang="en-US" sz="1000" dirty="0">
                          <a:solidFill>
                            <a:schemeClr val="tx1">
                              <a:lumMod val="50000"/>
                            </a:schemeClr>
                          </a:solidFill>
                          <a:effectLst/>
                          <a:latin typeface="+mn-lt"/>
                        </a:rPr>
                      </a:br>
                      <a:r>
                        <a:rPr lang="en-US" sz="1000" dirty="0">
                          <a:solidFill>
                            <a:schemeClr val="tx1">
                              <a:lumMod val="50000"/>
                            </a:schemeClr>
                          </a:solidFill>
                          <a:effectLst/>
                          <a:latin typeface="+mn-lt"/>
                        </a:rPr>
                        <a:t>0.125 mg TID</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endParaRPr lang="en-US" sz="1000" dirty="0">
                        <a:solidFill>
                          <a:schemeClr val="tx1">
                            <a:lumMod val="50000"/>
                          </a:schemeClr>
                        </a:solidFill>
                        <a:effectLst/>
                        <a:latin typeface="+mn-lt"/>
                      </a:endParaRP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000">
                          <a:effectLst/>
                          <a:latin typeface="+mn-lt"/>
                        </a:rPr>
                        <a:t>Maximum tolerated dose</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18962728"/>
                  </a:ext>
                </a:extLst>
              </a:tr>
              <a:tr h="184137">
                <a:tc gridSpan="4">
                  <a:txBody>
                    <a:bodyPr/>
                    <a:lstStyle/>
                    <a:p>
                      <a:pPr algn="l" fontAlgn="t"/>
                      <a:r>
                        <a:rPr lang="en-US" sz="1000" b="1" dirty="0">
                          <a:solidFill>
                            <a:schemeClr val="bg1"/>
                          </a:solidFill>
                          <a:effectLst/>
                          <a:latin typeface="+mn-lt"/>
                        </a:rPr>
                        <a:t>Prostacyclin receptor agonist (oral administration)</a:t>
                      </a:r>
                      <a:endParaRPr lang="en-US" sz="1000" dirty="0">
                        <a:solidFill>
                          <a:schemeClr val="bg1"/>
                        </a:solidFill>
                        <a:effectLst/>
                        <a:latin typeface="+mn-lt"/>
                      </a:endParaRP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3236463"/>
                  </a:ext>
                </a:extLst>
              </a:tr>
              <a:tr h="328186">
                <a:tc>
                  <a:txBody>
                    <a:bodyPr/>
                    <a:lstStyle/>
                    <a:p>
                      <a:pPr algn="l" fontAlgn="t"/>
                      <a:r>
                        <a:rPr lang="en-US" sz="1000">
                          <a:effectLst/>
                          <a:latin typeface="+mn-lt"/>
                        </a:rPr>
                        <a:t>Selexipag</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l" fontAlgn="t"/>
                      <a:r>
                        <a:rPr lang="en-US" sz="1000" dirty="0">
                          <a:solidFill>
                            <a:schemeClr val="tx1">
                              <a:lumMod val="50000"/>
                            </a:schemeClr>
                          </a:solidFill>
                          <a:effectLst/>
                          <a:latin typeface="+mn-lt"/>
                        </a:rPr>
                        <a:t>200 µg BID</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endParaRPr lang="en-US" sz="1000" dirty="0">
                        <a:solidFill>
                          <a:schemeClr val="tx1">
                            <a:lumMod val="50000"/>
                          </a:schemeClr>
                        </a:solidFill>
                        <a:effectLst/>
                        <a:latin typeface="+mn-lt"/>
                      </a:endParaRP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000" dirty="0">
                          <a:solidFill>
                            <a:schemeClr val="tx1">
                              <a:lumMod val="50000"/>
                            </a:schemeClr>
                          </a:solidFill>
                          <a:effectLst/>
                          <a:latin typeface="+mn-lt"/>
                        </a:rPr>
                        <a:t>Maximum tolerated dose up to 1600 µg BID</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07961622"/>
                  </a:ext>
                </a:extLst>
              </a:tr>
              <a:tr h="184137">
                <a:tc gridSpan="4">
                  <a:txBody>
                    <a:bodyPr/>
                    <a:lstStyle/>
                    <a:p>
                      <a:pPr algn="l" fontAlgn="t"/>
                      <a:r>
                        <a:rPr lang="en-US" sz="1000" b="1" dirty="0">
                          <a:solidFill>
                            <a:schemeClr val="bg1"/>
                          </a:solidFill>
                          <a:effectLst/>
                          <a:latin typeface="+mn-lt"/>
                        </a:rPr>
                        <a:t>Soluble guanylate cyclase stimulator (oral administration)</a:t>
                      </a:r>
                      <a:endParaRPr lang="en-US" sz="1000" dirty="0">
                        <a:solidFill>
                          <a:schemeClr val="bg1"/>
                        </a:solidFill>
                        <a:effectLst/>
                        <a:latin typeface="+mn-lt"/>
                      </a:endParaRP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3890961"/>
                  </a:ext>
                </a:extLst>
              </a:tr>
              <a:tr h="184137">
                <a:tc>
                  <a:txBody>
                    <a:bodyPr/>
                    <a:lstStyle/>
                    <a:p>
                      <a:pPr algn="l" fontAlgn="t"/>
                      <a:r>
                        <a:rPr lang="en-US" sz="1000">
                          <a:effectLst/>
                          <a:latin typeface="+mn-lt"/>
                        </a:rPr>
                        <a:t>Riociguat</a:t>
                      </a:r>
                      <a:r>
                        <a:rPr lang="en-US" sz="1000" b="0" u="none" strike="noStrike" baseline="30000">
                          <a:solidFill>
                            <a:srgbClr val="006FB7"/>
                          </a:solidFill>
                          <a:effectLst/>
                          <a:latin typeface="+mn-lt"/>
                        </a:rPr>
                        <a:t>d</a:t>
                      </a:r>
                      <a:endParaRPr lang="en-US" sz="1000">
                        <a:effectLst/>
                        <a:latin typeface="+mn-lt"/>
                      </a:endParaRP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l" fontAlgn="t"/>
                      <a:r>
                        <a:rPr lang="en-US" sz="1000" dirty="0">
                          <a:solidFill>
                            <a:schemeClr val="tx1">
                              <a:lumMod val="50000"/>
                            </a:schemeClr>
                          </a:solidFill>
                          <a:effectLst/>
                          <a:latin typeface="+mn-lt"/>
                        </a:rPr>
                        <a:t>1 mg TID</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endParaRPr lang="en-US" sz="1000" dirty="0">
                        <a:solidFill>
                          <a:schemeClr val="tx1">
                            <a:lumMod val="50000"/>
                          </a:schemeClr>
                        </a:solidFill>
                        <a:effectLst/>
                        <a:latin typeface="+mn-lt"/>
                      </a:endParaRP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000" dirty="0">
                          <a:solidFill>
                            <a:schemeClr val="tx1">
                              <a:lumMod val="50000"/>
                            </a:schemeClr>
                          </a:solidFill>
                          <a:effectLst/>
                          <a:latin typeface="+mn-lt"/>
                        </a:rPr>
                        <a:t>2.5 mg TID</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6371773"/>
                  </a:ext>
                </a:extLst>
              </a:tr>
              <a:tr h="184137">
                <a:tc gridSpan="4">
                  <a:txBody>
                    <a:bodyPr/>
                    <a:lstStyle/>
                    <a:p>
                      <a:pPr algn="l" fontAlgn="t"/>
                      <a:r>
                        <a:rPr lang="en-US" sz="1000" b="1" dirty="0">
                          <a:solidFill>
                            <a:schemeClr val="bg1"/>
                          </a:solidFill>
                          <a:effectLst/>
                          <a:latin typeface="+mn-lt"/>
                        </a:rPr>
                        <a:t>Prostacyclin analogues (inhaled administration)</a:t>
                      </a:r>
                      <a:endParaRPr lang="en-US" sz="1000" dirty="0">
                        <a:solidFill>
                          <a:schemeClr val="bg1"/>
                        </a:solidFill>
                        <a:effectLst/>
                        <a:latin typeface="+mn-lt"/>
                      </a:endParaRP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21934706"/>
                  </a:ext>
                </a:extLst>
              </a:tr>
              <a:tr h="184137">
                <a:tc>
                  <a:txBody>
                    <a:bodyPr/>
                    <a:lstStyle/>
                    <a:p>
                      <a:pPr algn="l" fontAlgn="t"/>
                      <a:r>
                        <a:rPr lang="en-US" sz="1000">
                          <a:effectLst/>
                          <a:latin typeface="+mn-lt"/>
                        </a:rPr>
                        <a:t>Iloprost</a:t>
                      </a:r>
                      <a:r>
                        <a:rPr lang="en-US" sz="1000" b="0" u="none" strike="noStrike" baseline="30000">
                          <a:solidFill>
                            <a:srgbClr val="006FB7"/>
                          </a:solidFill>
                          <a:effectLst/>
                          <a:latin typeface="+mn-lt"/>
                        </a:rPr>
                        <a:t>e</a:t>
                      </a:r>
                      <a:endParaRPr lang="en-US" sz="1000">
                        <a:effectLst/>
                        <a:latin typeface="+mn-lt"/>
                      </a:endParaRP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l" fontAlgn="t"/>
                      <a:r>
                        <a:rPr lang="en-US" sz="1000" dirty="0">
                          <a:effectLst/>
                          <a:latin typeface="+mn-lt"/>
                        </a:rPr>
                        <a:t>2.5 µg 6–9 times per day</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endParaRPr lang="en-US" sz="1000" dirty="0">
                        <a:effectLst/>
                        <a:latin typeface="+mn-lt"/>
                      </a:endParaRP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000">
                          <a:effectLst/>
                          <a:latin typeface="+mn-lt"/>
                        </a:rPr>
                        <a:t>5.0 µg 6–9 times per day</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47075448"/>
                  </a:ext>
                </a:extLst>
              </a:tr>
              <a:tr h="184137">
                <a:tc>
                  <a:txBody>
                    <a:bodyPr/>
                    <a:lstStyle/>
                    <a:p>
                      <a:pPr algn="l" fontAlgn="t"/>
                      <a:r>
                        <a:rPr lang="en-US" sz="1000">
                          <a:effectLst/>
                          <a:latin typeface="+mn-lt"/>
                        </a:rPr>
                        <a:t>Treprostinil</a:t>
                      </a:r>
                      <a:r>
                        <a:rPr lang="en-US" sz="1000" b="0" u="none" strike="noStrike" baseline="30000">
                          <a:solidFill>
                            <a:srgbClr val="006FB7"/>
                          </a:solidFill>
                          <a:effectLst/>
                          <a:latin typeface="+mn-lt"/>
                        </a:rPr>
                        <a:t>e</a:t>
                      </a:r>
                      <a:endParaRPr lang="en-US" sz="1000">
                        <a:effectLst/>
                        <a:latin typeface="+mn-lt"/>
                      </a:endParaRP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l" fontAlgn="t"/>
                      <a:r>
                        <a:rPr lang="en-US" sz="1000" dirty="0">
                          <a:effectLst/>
                          <a:latin typeface="+mn-lt"/>
                        </a:rPr>
                        <a:t>18 µg 4 times per day</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endParaRPr lang="en-US" sz="1000" dirty="0">
                        <a:effectLst/>
                        <a:latin typeface="+mn-lt"/>
                      </a:endParaRP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000">
                          <a:effectLst/>
                          <a:latin typeface="+mn-lt"/>
                        </a:rPr>
                        <a:t>54–72 µg 4 times per day</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40868197"/>
                  </a:ext>
                </a:extLst>
              </a:tr>
              <a:tr h="184137">
                <a:tc gridSpan="4">
                  <a:txBody>
                    <a:bodyPr/>
                    <a:lstStyle/>
                    <a:p>
                      <a:pPr algn="l" fontAlgn="t"/>
                      <a:r>
                        <a:rPr lang="fr-FR" sz="1000" b="1" dirty="0" err="1">
                          <a:solidFill>
                            <a:schemeClr val="bg1"/>
                          </a:solidFill>
                          <a:effectLst/>
                          <a:latin typeface="+mn-lt"/>
                        </a:rPr>
                        <a:t>Prostacyclin</a:t>
                      </a:r>
                      <a:r>
                        <a:rPr lang="fr-FR" sz="1000" b="1" dirty="0">
                          <a:solidFill>
                            <a:schemeClr val="bg1"/>
                          </a:solidFill>
                          <a:effectLst/>
                          <a:latin typeface="+mn-lt"/>
                        </a:rPr>
                        <a:t> analogues (</a:t>
                      </a:r>
                      <a:r>
                        <a:rPr lang="fr-FR" sz="1000" b="1" dirty="0" err="1">
                          <a:solidFill>
                            <a:schemeClr val="bg1"/>
                          </a:solidFill>
                          <a:effectLst/>
                          <a:latin typeface="+mn-lt"/>
                        </a:rPr>
                        <a:t>i.v</a:t>
                      </a:r>
                      <a:r>
                        <a:rPr lang="fr-FR" sz="1000" b="1" dirty="0">
                          <a:solidFill>
                            <a:schemeClr val="bg1"/>
                          </a:solidFill>
                          <a:effectLst/>
                          <a:latin typeface="+mn-lt"/>
                        </a:rPr>
                        <a:t>. or </a:t>
                      </a:r>
                      <a:r>
                        <a:rPr lang="fr-FR" sz="1000" b="1" dirty="0" err="1">
                          <a:solidFill>
                            <a:schemeClr val="bg1"/>
                          </a:solidFill>
                          <a:effectLst/>
                          <a:latin typeface="+mn-lt"/>
                        </a:rPr>
                        <a:t>s.c</a:t>
                      </a:r>
                      <a:r>
                        <a:rPr lang="fr-FR" sz="1000" b="1" dirty="0">
                          <a:solidFill>
                            <a:schemeClr val="bg1"/>
                          </a:solidFill>
                          <a:effectLst/>
                          <a:latin typeface="+mn-lt"/>
                        </a:rPr>
                        <a:t>. administration)</a:t>
                      </a:r>
                      <a:endParaRPr lang="fr-FR" sz="1000" dirty="0">
                        <a:solidFill>
                          <a:schemeClr val="bg1"/>
                        </a:solidFill>
                        <a:effectLst/>
                        <a:latin typeface="+mn-lt"/>
                      </a:endParaRP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31318118"/>
                  </a:ext>
                </a:extLst>
              </a:tr>
              <a:tr h="616285">
                <a:tc>
                  <a:txBody>
                    <a:bodyPr/>
                    <a:lstStyle/>
                    <a:p>
                      <a:pPr algn="l" fontAlgn="t"/>
                      <a:r>
                        <a:rPr lang="en-US" sz="1000" dirty="0" err="1">
                          <a:effectLst/>
                          <a:latin typeface="+mn-lt"/>
                        </a:rPr>
                        <a:t>Epoprostenol</a:t>
                      </a:r>
                      <a:r>
                        <a:rPr lang="en-US" sz="1000" dirty="0">
                          <a:effectLst/>
                          <a:latin typeface="+mn-lt"/>
                        </a:rPr>
                        <a:t> </a:t>
                      </a:r>
                      <a:r>
                        <a:rPr lang="en-US" sz="1000" dirty="0" err="1">
                          <a:effectLst/>
                          <a:latin typeface="+mn-lt"/>
                        </a:rPr>
                        <a:t>i.v.</a:t>
                      </a:r>
                      <a:endParaRPr lang="en-US" sz="1000" dirty="0">
                        <a:effectLst/>
                        <a:latin typeface="+mn-lt"/>
                      </a:endParaRP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000">
                          <a:effectLst/>
                          <a:latin typeface="+mn-lt"/>
                        </a:rPr>
                        <a:t>2 ng/kg/min</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l" fontAlgn="t"/>
                      <a:r>
                        <a:rPr lang="en-US" sz="1000">
                          <a:effectLst/>
                          <a:latin typeface="+mn-lt"/>
                        </a:rPr>
                        <a:t>Determined by tolerability and effectiveness; typical dose range at 1 year is 16–30 ng/kg/min, with wide individual variability</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r>
                        <a:rPr lang="en-US" sz="1000" dirty="0">
                          <a:effectLst/>
                          <a:latin typeface="+mn-lt"/>
                        </a:rPr>
                        <a:t>Determined by tolerability and effectiveness; typical dose range at 1 year is 16–30 ng/kg/min, with wide individual variability</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74679904"/>
                  </a:ext>
                </a:extLst>
              </a:tr>
              <a:tr h="616285">
                <a:tc>
                  <a:txBody>
                    <a:bodyPr/>
                    <a:lstStyle/>
                    <a:p>
                      <a:pPr algn="l" fontAlgn="t"/>
                      <a:r>
                        <a:rPr lang="fr-FR" sz="1000">
                          <a:effectLst/>
                          <a:latin typeface="+mn-lt"/>
                        </a:rPr>
                        <a:t>Treprostinil s.c. or i.v.</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000" dirty="0">
                          <a:effectLst/>
                          <a:latin typeface="+mn-lt"/>
                        </a:rPr>
                        <a:t>1.25 ng/kg/min</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l" fontAlgn="t"/>
                      <a:r>
                        <a:rPr lang="en-US" sz="1000" dirty="0">
                          <a:effectLst/>
                          <a:latin typeface="+mn-lt"/>
                        </a:rPr>
                        <a:t>Determined by tolerability and effectiveness; typical dose range at 1 year is 25–60 ng/kg/min, with wide individual variability</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r>
                        <a:rPr lang="en-US" sz="1000" dirty="0">
                          <a:effectLst/>
                          <a:latin typeface="+mn-lt"/>
                        </a:rPr>
                        <a:t>Determined by tolerability and effectiveness; typical dose range at 1 year is 25–60 ng/kg/min, with wide individual variability</a:t>
                      </a:r>
                    </a:p>
                  </a:txBody>
                  <a:tcPr marL="38170" marR="38170" marT="19085" marB="19085">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96493794"/>
                  </a:ext>
                </a:extLst>
              </a:tr>
            </a:tbl>
          </a:graphicData>
        </a:graphic>
      </p:graphicFrame>
      <p:grpSp>
        <p:nvGrpSpPr>
          <p:cNvPr id="12" name="Group 11">
            <a:extLst>
              <a:ext uri="{FF2B5EF4-FFF2-40B4-BE49-F238E27FC236}">
                <a16:creationId xmlns:a16="http://schemas.microsoft.com/office/drawing/2014/main" id="{EC18B315-AD3D-5338-FB17-4016AD54F707}"/>
              </a:ext>
            </a:extLst>
          </p:cNvPr>
          <p:cNvGrpSpPr/>
          <p:nvPr/>
        </p:nvGrpSpPr>
        <p:grpSpPr>
          <a:xfrm>
            <a:off x="6779747" y="866940"/>
            <a:ext cx="5128003" cy="5397086"/>
            <a:chOff x="6872213" y="860794"/>
            <a:chExt cx="5128003" cy="5397086"/>
          </a:xfrm>
        </p:grpSpPr>
        <p:grpSp>
          <p:nvGrpSpPr>
            <p:cNvPr id="13" name="Group 12">
              <a:extLst>
                <a:ext uri="{FF2B5EF4-FFF2-40B4-BE49-F238E27FC236}">
                  <a16:creationId xmlns:a16="http://schemas.microsoft.com/office/drawing/2014/main" id="{09C52EED-B8CA-4AA9-672F-153842C9B8D3}"/>
                </a:ext>
              </a:extLst>
            </p:cNvPr>
            <p:cNvGrpSpPr/>
            <p:nvPr/>
          </p:nvGrpSpPr>
          <p:grpSpPr>
            <a:xfrm>
              <a:off x="6872213" y="860794"/>
              <a:ext cx="4969088" cy="5263524"/>
              <a:chOff x="6872213" y="860794"/>
              <a:chExt cx="4969088" cy="5263524"/>
            </a:xfrm>
          </p:grpSpPr>
          <p:pic>
            <p:nvPicPr>
              <p:cNvPr id="15" name="Picture 14" descr="Diagram&#10;&#10;Description automatically generated">
                <a:extLst>
                  <a:ext uri="{FF2B5EF4-FFF2-40B4-BE49-F238E27FC236}">
                    <a16:creationId xmlns:a16="http://schemas.microsoft.com/office/drawing/2014/main" id="{668E68FC-6E1B-A2A2-A0FA-465BF63A81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6840" y="860794"/>
                <a:ext cx="4964461" cy="5263524"/>
              </a:xfrm>
              <a:prstGeom prst="rect">
                <a:avLst/>
              </a:prstGeom>
            </p:spPr>
          </p:pic>
          <p:sp>
            <p:nvSpPr>
              <p:cNvPr id="16" name="Oval 15">
                <a:extLst>
                  <a:ext uri="{FF2B5EF4-FFF2-40B4-BE49-F238E27FC236}">
                    <a16:creationId xmlns:a16="http://schemas.microsoft.com/office/drawing/2014/main" id="{7A6B4964-81BA-4E02-2068-5314AFCE5396}"/>
                  </a:ext>
                </a:extLst>
              </p:cNvPr>
              <p:cNvSpPr/>
              <p:nvPr/>
            </p:nvSpPr>
            <p:spPr>
              <a:xfrm>
                <a:off x="6872213" y="2838237"/>
                <a:ext cx="2969870" cy="13716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3AB0BA34-3C57-082D-EDCB-6957F91E5115}"/>
                </a:ext>
              </a:extLst>
            </p:cNvPr>
            <p:cNvSpPr/>
            <p:nvPr/>
          </p:nvSpPr>
          <p:spPr>
            <a:xfrm>
              <a:off x="11810479" y="994356"/>
              <a:ext cx="189737" cy="5263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0099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EE23-C557-6E34-FA24-011641367590}"/>
              </a:ext>
            </a:extLst>
          </p:cNvPr>
          <p:cNvSpPr>
            <a:spLocks noGrp="1"/>
          </p:cNvSpPr>
          <p:nvPr>
            <p:ph type="title"/>
          </p:nvPr>
        </p:nvSpPr>
        <p:spPr>
          <a:xfrm>
            <a:off x="609600" y="199505"/>
            <a:ext cx="10744200" cy="1185577"/>
          </a:xfrm>
        </p:spPr>
        <p:txBody>
          <a:bodyPr anchor="t">
            <a:normAutofit/>
          </a:bodyPr>
          <a:lstStyle/>
          <a:p>
            <a:r>
              <a:rPr lang="en-US" sz="2400" dirty="0"/>
              <a:t>2022 ERS/ESC PAH Guidelines: Non-</a:t>
            </a:r>
            <a:r>
              <a:rPr lang="en-US" sz="2400" dirty="0" err="1"/>
              <a:t>vasoreactive</a:t>
            </a:r>
            <a:r>
              <a:rPr lang="en-US" sz="2400" dirty="0"/>
              <a:t> </a:t>
            </a:r>
            <a:r>
              <a:rPr lang="en-US" sz="2400" u="sng" dirty="0"/>
              <a:t>Without Comorbidities</a:t>
            </a:r>
          </a:p>
        </p:txBody>
      </p:sp>
      <p:sp>
        <p:nvSpPr>
          <p:cNvPr id="12" name="Footer Placeholder 9">
            <a:extLst>
              <a:ext uri="{FF2B5EF4-FFF2-40B4-BE49-F238E27FC236}">
                <a16:creationId xmlns:a16="http://schemas.microsoft.com/office/drawing/2014/main" id="{C6CE447A-9BA7-36DB-F04C-618C02DEC661}"/>
              </a:ext>
            </a:extLst>
          </p:cNvPr>
          <p:cNvSpPr>
            <a:spLocks noGrp="1"/>
          </p:cNvSpPr>
          <p:nvPr>
            <p:ph type="ftr" sz="quarter" idx="3"/>
          </p:nvPr>
        </p:nvSpPr>
        <p:spPr>
          <a:xfrm>
            <a:off x="609600" y="6356350"/>
            <a:ext cx="10744199" cy="442131"/>
          </a:xfrm>
        </p:spPr>
        <p:txBody>
          <a:bodyPr/>
          <a:lstStyle/>
          <a:p>
            <a:r>
              <a:rPr lang="en-US" dirty="0"/>
              <a:t>Humbert M, et al. </a:t>
            </a:r>
            <a:r>
              <a:rPr lang="en-US" i="1" dirty="0" err="1"/>
              <a:t>Eur</a:t>
            </a:r>
            <a:r>
              <a:rPr lang="en-US" i="1" dirty="0"/>
              <a:t> Heart J. </a:t>
            </a:r>
            <a:r>
              <a:rPr lang="en-US" dirty="0"/>
              <a:t>2022;43:3618-731. </a:t>
            </a:r>
          </a:p>
        </p:txBody>
      </p:sp>
      <p:graphicFrame>
        <p:nvGraphicFramePr>
          <p:cNvPr id="4" name="Table 3">
            <a:extLst>
              <a:ext uri="{FF2B5EF4-FFF2-40B4-BE49-F238E27FC236}">
                <a16:creationId xmlns:a16="http://schemas.microsoft.com/office/drawing/2014/main" id="{8D48BE04-5DD2-6545-98F6-4BE5FDF79C17}"/>
              </a:ext>
            </a:extLst>
          </p:cNvPr>
          <p:cNvGraphicFramePr>
            <a:graphicFrameLocks noGrp="1"/>
          </p:cNvGraphicFramePr>
          <p:nvPr>
            <p:extLst>
              <p:ext uri="{D42A27DB-BD31-4B8C-83A1-F6EECF244321}">
                <p14:modId xmlns:p14="http://schemas.microsoft.com/office/powerpoint/2010/main" val="2661221218"/>
              </p:ext>
            </p:extLst>
          </p:nvPr>
        </p:nvGraphicFramePr>
        <p:xfrm>
          <a:off x="157654" y="1919697"/>
          <a:ext cx="6342471" cy="1798320"/>
        </p:xfrm>
        <a:graphic>
          <a:graphicData uri="http://schemas.openxmlformats.org/drawingml/2006/table">
            <a:tbl>
              <a:tblPr/>
              <a:tblGrid>
                <a:gridCol w="1515137">
                  <a:extLst>
                    <a:ext uri="{9D8B030D-6E8A-4147-A177-3AD203B41FA5}">
                      <a16:colId xmlns:a16="http://schemas.microsoft.com/office/drawing/2014/main" val="2747552943"/>
                    </a:ext>
                  </a:extLst>
                </a:gridCol>
                <a:gridCol w="1021851">
                  <a:extLst>
                    <a:ext uri="{9D8B030D-6E8A-4147-A177-3AD203B41FA5}">
                      <a16:colId xmlns:a16="http://schemas.microsoft.com/office/drawing/2014/main" val="3721178067"/>
                    </a:ext>
                  </a:extLst>
                </a:gridCol>
                <a:gridCol w="1438310">
                  <a:extLst>
                    <a:ext uri="{9D8B030D-6E8A-4147-A177-3AD203B41FA5}">
                      <a16:colId xmlns:a16="http://schemas.microsoft.com/office/drawing/2014/main" val="2267964419"/>
                    </a:ext>
                  </a:extLst>
                </a:gridCol>
                <a:gridCol w="1297170">
                  <a:extLst>
                    <a:ext uri="{9D8B030D-6E8A-4147-A177-3AD203B41FA5}">
                      <a16:colId xmlns:a16="http://schemas.microsoft.com/office/drawing/2014/main" val="1747490132"/>
                    </a:ext>
                  </a:extLst>
                </a:gridCol>
                <a:gridCol w="1070003">
                  <a:extLst>
                    <a:ext uri="{9D8B030D-6E8A-4147-A177-3AD203B41FA5}">
                      <a16:colId xmlns:a16="http://schemas.microsoft.com/office/drawing/2014/main" val="2152534765"/>
                    </a:ext>
                  </a:extLst>
                </a:gridCol>
              </a:tblGrid>
              <a:tr h="0">
                <a:tc>
                  <a:txBody>
                    <a:bodyPr/>
                    <a:lstStyle/>
                    <a:p>
                      <a:pPr algn="l" fontAlgn="base"/>
                      <a:r>
                        <a:rPr lang="en-US" sz="1400" b="1" dirty="0">
                          <a:solidFill>
                            <a:schemeClr val="bg1"/>
                          </a:solidFill>
                          <a:effectLst/>
                          <a:latin typeface="+mn-lt"/>
                        </a:rPr>
                        <a:t>Determinants of prognosis</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algn="l" fontAlgn="base"/>
                      <a:r>
                        <a:rPr lang="en-US" sz="1400" b="1" dirty="0">
                          <a:solidFill>
                            <a:schemeClr val="bg1"/>
                          </a:solidFill>
                          <a:effectLst/>
                          <a:latin typeface="+mn-lt"/>
                        </a:rPr>
                        <a:t>Low risk</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algn="l" fontAlgn="base"/>
                      <a:r>
                        <a:rPr lang="en-US" sz="1400" b="1" dirty="0">
                          <a:solidFill>
                            <a:schemeClr val="bg1"/>
                          </a:solidFill>
                          <a:effectLst/>
                          <a:latin typeface="+mn-lt"/>
                        </a:rPr>
                        <a:t>Intermediate–low risk</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algn="l" fontAlgn="base"/>
                      <a:r>
                        <a:rPr lang="en-US" sz="1400" b="1" dirty="0">
                          <a:solidFill>
                            <a:schemeClr val="bg1"/>
                          </a:solidFill>
                          <a:effectLst/>
                          <a:latin typeface="+mn-lt"/>
                        </a:rPr>
                        <a:t>Intermediate–high risk</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algn="l" fontAlgn="base"/>
                      <a:r>
                        <a:rPr lang="en-US" sz="1400" b="1" dirty="0">
                          <a:solidFill>
                            <a:schemeClr val="bg1"/>
                          </a:solidFill>
                          <a:effectLst/>
                          <a:latin typeface="+mn-lt"/>
                        </a:rPr>
                        <a:t>High risk</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extLst>
                  <a:ext uri="{0D108BD9-81ED-4DB2-BD59-A6C34878D82A}">
                    <a16:rowId xmlns:a16="http://schemas.microsoft.com/office/drawing/2014/main" val="1231338567"/>
                  </a:ext>
                </a:extLst>
              </a:tr>
              <a:tr h="0">
                <a:tc>
                  <a:txBody>
                    <a:bodyPr/>
                    <a:lstStyle/>
                    <a:p>
                      <a:pPr algn="l" fontAlgn="t"/>
                      <a:r>
                        <a:rPr lang="en-US" sz="1200" dirty="0">
                          <a:effectLst/>
                          <a:latin typeface="+mn-lt"/>
                        </a:rPr>
                        <a:t>Points assigned </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200">
                          <a:effectLst/>
                          <a:latin typeface="+mn-lt"/>
                        </a:rPr>
                        <a:t>1 </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200" dirty="0">
                          <a:effectLst/>
                          <a:latin typeface="+mn-lt"/>
                        </a:rPr>
                        <a:t>2 </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200">
                          <a:effectLst/>
                          <a:latin typeface="+mn-lt"/>
                        </a:rPr>
                        <a:t>3 </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200">
                          <a:effectLst/>
                          <a:latin typeface="+mn-lt"/>
                        </a:rPr>
                        <a:t>4 </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54726079"/>
                  </a:ext>
                </a:extLst>
              </a:tr>
              <a:tr h="0">
                <a:tc>
                  <a:txBody>
                    <a:bodyPr/>
                    <a:lstStyle/>
                    <a:p>
                      <a:pPr algn="l" fontAlgn="t"/>
                      <a:r>
                        <a:rPr lang="en-US" sz="1200" dirty="0">
                          <a:effectLst/>
                          <a:latin typeface="+mn-lt"/>
                        </a:rPr>
                        <a:t>WHO-FC </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200" dirty="0">
                          <a:effectLst/>
                          <a:latin typeface="+mn-lt"/>
                        </a:rPr>
                        <a:t>I or II </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200">
                          <a:effectLst/>
                          <a:latin typeface="+mn-lt"/>
                        </a:rPr>
                        <a:t>- </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200">
                          <a:effectLst/>
                          <a:latin typeface="+mn-lt"/>
                        </a:rPr>
                        <a:t>III </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200">
                          <a:effectLst/>
                          <a:latin typeface="+mn-lt"/>
                        </a:rPr>
                        <a:t>IV </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29671115"/>
                  </a:ext>
                </a:extLst>
              </a:tr>
              <a:tr h="0">
                <a:tc>
                  <a:txBody>
                    <a:bodyPr/>
                    <a:lstStyle/>
                    <a:p>
                      <a:pPr algn="l" fontAlgn="t"/>
                      <a:r>
                        <a:rPr lang="en-US" sz="1200">
                          <a:effectLst/>
                          <a:latin typeface="+mn-lt"/>
                        </a:rPr>
                        <a:t>6MWD, m </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200" dirty="0">
                          <a:effectLst/>
                          <a:latin typeface="+mn-lt"/>
                        </a:rPr>
                        <a:t>&gt;440 </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200">
                          <a:effectLst/>
                          <a:latin typeface="+mn-lt"/>
                        </a:rPr>
                        <a:t>320–440 </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200">
                          <a:effectLst/>
                          <a:latin typeface="+mn-lt"/>
                        </a:rPr>
                        <a:t>165–319 </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200" dirty="0">
                          <a:effectLst/>
                          <a:latin typeface="+mn-lt"/>
                        </a:rPr>
                        <a:t>&lt;165 </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27730736"/>
                  </a:ext>
                </a:extLst>
              </a:tr>
              <a:tr h="0">
                <a:tc>
                  <a:txBody>
                    <a:bodyPr/>
                    <a:lstStyle/>
                    <a:p>
                      <a:pPr algn="l" fontAlgn="t"/>
                      <a:r>
                        <a:rPr lang="en-US" sz="1200" dirty="0">
                          <a:effectLst/>
                          <a:latin typeface="+mn-lt"/>
                        </a:rPr>
                        <a:t>BNP or</a:t>
                      </a:r>
                      <a:br>
                        <a:rPr lang="en-US" sz="1200" dirty="0">
                          <a:effectLst/>
                          <a:latin typeface="+mn-lt"/>
                        </a:rPr>
                      </a:br>
                      <a:r>
                        <a:rPr lang="en-US" sz="1200" dirty="0">
                          <a:effectLst/>
                          <a:latin typeface="+mn-lt"/>
                        </a:rPr>
                        <a:t>NT-</a:t>
                      </a:r>
                      <a:r>
                        <a:rPr lang="en-US" sz="1200" dirty="0" err="1">
                          <a:effectLst/>
                          <a:latin typeface="+mn-lt"/>
                        </a:rPr>
                        <a:t>proBNP</a:t>
                      </a:r>
                      <a:r>
                        <a:rPr lang="en-US" sz="1200" dirty="0">
                          <a:effectLst/>
                          <a:latin typeface="+mn-lt"/>
                        </a:rPr>
                        <a:t>,</a:t>
                      </a:r>
                      <a:r>
                        <a:rPr lang="en-US" sz="1200" b="0" u="none" strike="noStrike" baseline="30000" dirty="0">
                          <a:solidFill>
                            <a:srgbClr val="006FB7"/>
                          </a:solidFill>
                          <a:effectLst/>
                          <a:latin typeface="+mn-lt"/>
                        </a:rPr>
                        <a:t> </a:t>
                      </a:r>
                      <a:r>
                        <a:rPr lang="en-US" sz="1200" dirty="0">
                          <a:effectLst/>
                          <a:latin typeface="+mn-lt"/>
                        </a:rPr>
                        <a:t>ng/L </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200" dirty="0">
                          <a:effectLst/>
                          <a:latin typeface="+mn-lt"/>
                        </a:rPr>
                        <a:t>&lt;50</a:t>
                      </a:r>
                      <a:br>
                        <a:rPr lang="en-US" sz="1200" dirty="0">
                          <a:effectLst/>
                          <a:latin typeface="+mn-lt"/>
                        </a:rPr>
                      </a:br>
                      <a:r>
                        <a:rPr lang="en-US" sz="1200" dirty="0">
                          <a:effectLst/>
                          <a:latin typeface="+mn-lt"/>
                        </a:rPr>
                        <a:t>&lt;300 </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200" dirty="0">
                          <a:effectLst/>
                          <a:latin typeface="+mn-lt"/>
                        </a:rPr>
                        <a:t>50–199</a:t>
                      </a:r>
                      <a:br>
                        <a:rPr lang="en-US" sz="1200" dirty="0">
                          <a:effectLst/>
                          <a:latin typeface="+mn-lt"/>
                        </a:rPr>
                      </a:br>
                      <a:r>
                        <a:rPr lang="en-US" sz="1200" dirty="0">
                          <a:effectLst/>
                          <a:latin typeface="+mn-lt"/>
                        </a:rPr>
                        <a:t>300–649 </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200" dirty="0">
                          <a:effectLst/>
                          <a:latin typeface="+mn-lt"/>
                        </a:rPr>
                        <a:t>200–800</a:t>
                      </a:r>
                      <a:br>
                        <a:rPr lang="en-US" sz="1200" dirty="0">
                          <a:effectLst/>
                          <a:latin typeface="+mn-lt"/>
                        </a:rPr>
                      </a:br>
                      <a:r>
                        <a:rPr lang="en-US" sz="1200" dirty="0">
                          <a:effectLst/>
                          <a:latin typeface="+mn-lt"/>
                        </a:rPr>
                        <a:t>650–1100 </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200" dirty="0">
                          <a:effectLst/>
                          <a:latin typeface="+mn-lt"/>
                        </a:rPr>
                        <a:t>&gt;800</a:t>
                      </a:r>
                      <a:br>
                        <a:rPr lang="en-US" sz="1200" dirty="0">
                          <a:effectLst/>
                          <a:latin typeface="+mn-lt"/>
                        </a:rPr>
                      </a:br>
                      <a:r>
                        <a:rPr lang="en-US" sz="1200" dirty="0">
                          <a:effectLst/>
                          <a:latin typeface="+mn-lt"/>
                        </a:rPr>
                        <a:t>&gt;1100 </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68128448"/>
                  </a:ext>
                </a:extLst>
              </a:tr>
            </a:tbl>
          </a:graphicData>
        </a:graphic>
      </p:graphicFrame>
      <p:sp>
        <p:nvSpPr>
          <p:cNvPr id="8" name="TextBox 7">
            <a:extLst>
              <a:ext uri="{FF2B5EF4-FFF2-40B4-BE49-F238E27FC236}">
                <a16:creationId xmlns:a16="http://schemas.microsoft.com/office/drawing/2014/main" id="{D0DA9757-79B0-C395-6EFC-B8CE5834D505}"/>
              </a:ext>
            </a:extLst>
          </p:cNvPr>
          <p:cNvSpPr txBox="1"/>
          <p:nvPr/>
        </p:nvSpPr>
        <p:spPr>
          <a:xfrm>
            <a:off x="157654" y="4040457"/>
            <a:ext cx="6096000" cy="1477328"/>
          </a:xfrm>
          <a:prstGeom prst="rect">
            <a:avLst/>
          </a:prstGeom>
          <a:noFill/>
        </p:spPr>
        <p:txBody>
          <a:bodyPr wrap="square">
            <a:spAutoFit/>
          </a:bodyPr>
          <a:lstStyle/>
          <a:p>
            <a:r>
              <a:rPr lang="en-US" b="0" i="0" dirty="0">
                <a:solidFill>
                  <a:srgbClr val="2A2A2A"/>
                </a:solidFill>
                <a:effectLst/>
                <a:latin typeface="Source Sans Pro" panose="020B0503030403020204" pitchFamily="34" charset="0"/>
              </a:rPr>
              <a:t>Risk is calculated by dividing the sum of all grades by the number of variables and rounding to the next integer</a:t>
            </a:r>
          </a:p>
          <a:p>
            <a:endParaRPr lang="en-US" dirty="0">
              <a:solidFill>
                <a:srgbClr val="2A2A2A"/>
              </a:solidFill>
              <a:latin typeface="Source Sans Pro" panose="020B0503030403020204" pitchFamily="34" charset="0"/>
            </a:endParaRPr>
          </a:p>
          <a:p>
            <a:r>
              <a:rPr lang="en-US" dirty="0">
                <a:solidFill>
                  <a:srgbClr val="2A2A2A"/>
                </a:solidFill>
                <a:latin typeface="Source Sans Pro" panose="020B0503030403020204" pitchFamily="34" charset="0"/>
              </a:rPr>
              <a:t>Change in therapy based on results of follow up risk assessment</a:t>
            </a:r>
            <a:endParaRPr lang="en-US" dirty="0"/>
          </a:p>
        </p:txBody>
      </p:sp>
      <p:grpSp>
        <p:nvGrpSpPr>
          <p:cNvPr id="20" name="Group 19">
            <a:extLst>
              <a:ext uri="{FF2B5EF4-FFF2-40B4-BE49-F238E27FC236}">
                <a16:creationId xmlns:a16="http://schemas.microsoft.com/office/drawing/2014/main" id="{223FCBA0-1505-45AC-FFFF-27B50BDF7505}"/>
              </a:ext>
            </a:extLst>
          </p:cNvPr>
          <p:cNvGrpSpPr/>
          <p:nvPr/>
        </p:nvGrpSpPr>
        <p:grpSpPr>
          <a:xfrm>
            <a:off x="6784374" y="866940"/>
            <a:ext cx="5249972" cy="5397086"/>
            <a:chOff x="6784374" y="866940"/>
            <a:chExt cx="5249972" cy="5397086"/>
          </a:xfrm>
        </p:grpSpPr>
        <p:pic>
          <p:nvPicPr>
            <p:cNvPr id="17" name="Picture 16" descr="Diagram&#10;&#10;Description automatically generated">
              <a:extLst>
                <a:ext uri="{FF2B5EF4-FFF2-40B4-BE49-F238E27FC236}">
                  <a16:creationId xmlns:a16="http://schemas.microsoft.com/office/drawing/2014/main" id="{78BAC578-6C62-E17A-A6DB-1FCC95FDFE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84374" y="866940"/>
              <a:ext cx="4964461" cy="5263524"/>
            </a:xfrm>
            <a:prstGeom prst="rect">
              <a:avLst/>
            </a:prstGeom>
          </p:spPr>
        </p:pic>
        <p:sp>
          <p:nvSpPr>
            <p:cNvPr id="18" name="Rectangle 17">
              <a:extLst>
                <a:ext uri="{FF2B5EF4-FFF2-40B4-BE49-F238E27FC236}">
                  <a16:creationId xmlns:a16="http://schemas.microsoft.com/office/drawing/2014/main" id="{E9CCC8BD-7E65-20D6-6731-37D109893B59}"/>
                </a:ext>
              </a:extLst>
            </p:cNvPr>
            <p:cNvSpPr/>
            <p:nvPr/>
          </p:nvSpPr>
          <p:spPr>
            <a:xfrm>
              <a:off x="11718013" y="1000502"/>
              <a:ext cx="189737" cy="5263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79D19A0-2579-2788-5FED-37DC9EF8CE6F}"/>
                </a:ext>
              </a:extLst>
            </p:cNvPr>
            <p:cNvSpPr/>
            <p:nvPr/>
          </p:nvSpPr>
          <p:spPr>
            <a:xfrm>
              <a:off x="6839015" y="4289896"/>
              <a:ext cx="5195331" cy="14773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8219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0940B6-30B2-6A0B-9EE5-90E1B124DBA9}"/>
              </a:ext>
            </a:extLst>
          </p:cNvPr>
          <p:cNvSpPr>
            <a:spLocks noGrp="1"/>
          </p:cNvSpPr>
          <p:nvPr>
            <p:ph type="title"/>
          </p:nvPr>
        </p:nvSpPr>
        <p:spPr/>
        <p:txBody>
          <a:bodyPr/>
          <a:lstStyle/>
          <a:p>
            <a:r>
              <a:rPr lang="en-US" dirty="0"/>
              <a:t>Summary</a:t>
            </a:r>
          </a:p>
        </p:txBody>
      </p:sp>
      <p:sp>
        <p:nvSpPr>
          <p:cNvPr id="6" name="Content Placeholder 5">
            <a:extLst>
              <a:ext uri="{FF2B5EF4-FFF2-40B4-BE49-F238E27FC236}">
                <a16:creationId xmlns:a16="http://schemas.microsoft.com/office/drawing/2014/main" id="{EE7327DA-0BF4-A898-B41E-A5EA0AE57AA4}"/>
              </a:ext>
            </a:extLst>
          </p:cNvPr>
          <p:cNvSpPr>
            <a:spLocks noGrp="1"/>
          </p:cNvSpPr>
          <p:nvPr>
            <p:ph idx="1"/>
          </p:nvPr>
        </p:nvSpPr>
        <p:spPr/>
        <p:txBody>
          <a:bodyPr>
            <a:normAutofit fontScale="92500" lnSpcReduction="10000"/>
          </a:bodyPr>
          <a:lstStyle/>
          <a:p>
            <a:r>
              <a:rPr lang="en-US" dirty="0"/>
              <a:t>General measures should be implemented to optimize health status in all PAH patients</a:t>
            </a:r>
          </a:p>
          <a:p>
            <a:r>
              <a:rPr lang="en-US" dirty="0"/>
              <a:t>Pregnancy should be avoided in patients with PAH due to the risk of cardiovascular compromise</a:t>
            </a:r>
          </a:p>
          <a:p>
            <a:r>
              <a:rPr lang="en-US" dirty="0"/>
              <a:t>Vasoreactivity testing algorithm should be followed for idiopathic, heritable, or drug- (I/H/D) associated pulmonary arterial hypertension</a:t>
            </a:r>
          </a:p>
          <a:p>
            <a:r>
              <a:rPr lang="en-US" dirty="0"/>
              <a:t>Calcium channel blocker therapy should be considered for I/H/D associated PAH with a positive vasodilator challenge</a:t>
            </a:r>
          </a:p>
          <a:p>
            <a:r>
              <a:rPr lang="en-US" dirty="0"/>
              <a:t>PAH monotherapy can be considered in patients with non-</a:t>
            </a:r>
            <a:r>
              <a:rPr lang="en-US" dirty="0" err="1"/>
              <a:t>vasoreactive</a:t>
            </a:r>
            <a:r>
              <a:rPr lang="en-US" dirty="0"/>
              <a:t> PAH with significant comorbidities</a:t>
            </a:r>
          </a:p>
          <a:p>
            <a:r>
              <a:rPr lang="en-US" dirty="0"/>
              <a:t>PAH combination therapy should be used in patients with non-</a:t>
            </a:r>
            <a:r>
              <a:rPr lang="en-US" dirty="0" err="1"/>
              <a:t>vasoreactive</a:t>
            </a:r>
            <a:r>
              <a:rPr lang="en-US" dirty="0"/>
              <a:t> PAH without comorbidities and medication choices are driven by risk assessment</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96753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Implementing Aggressive Treatment to Improve Risk Profiles for PH Patients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Gain an understanding of the 2022 ERS/ES  guidelines and algorithms developed to detect PH early in the community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appropriate circumstances to implement 3 or 4 strata risk assessments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Demonstrate best practices amongst MDs on how to impact diagnosis screening for at-risk patients subject to economic disparity, lack of access to referral centers, or understudied subtypes for the disease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Enable early recognition of sub-populations of patients who are at high risk and identify appropriate screening candidates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EE23-C557-6E34-FA24-011641367590}"/>
              </a:ext>
            </a:extLst>
          </p:cNvPr>
          <p:cNvSpPr>
            <a:spLocks noGrp="1"/>
          </p:cNvSpPr>
          <p:nvPr>
            <p:ph type="title"/>
          </p:nvPr>
        </p:nvSpPr>
        <p:spPr>
          <a:xfrm>
            <a:off x="609600" y="199505"/>
            <a:ext cx="10744200" cy="1185577"/>
          </a:xfrm>
        </p:spPr>
        <p:txBody>
          <a:bodyPr anchor="t">
            <a:normAutofit/>
          </a:bodyPr>
          <a:lstStyle/>
          <a:p>
            <a:r>
              <a:rPr lang="en-US" sz="2800" dirty="0"/>
              <a:t>2022 ERS/ESC PAH Treatment Guidelines: </a:t>
            </a:r>
            <a:r>
              <a:rPr lang="en-US" sz="2800" u="sng" dirty="0"/>
              <a:t>General Measures</a:t>
            </a:r>
          </a:p>
        </p:txBody>
      </p:sp>
      <p:sp>
        <p:nvSpPr>
          <p:cNvPr id="7" name="Footer Placeholder 9">
            <a:extLst>
              <a:ext uri="{FF2B5EF4-FFF2-40B4-BE49-F238E27FC236}">
                <a16:creationId xmlns:a16="http://schemas.microsoft.com/office/drawing/2014/main" id="{4717E6ED-F553-69DE-121B-1533925C8BE0}"/>
              </a:ext>
            </a:extLst>
          </p:cNvPr>
          <p:cNvSpPr>
            <a:spLocks noGrp="1"/>
          </p:cNvSpPr>
          <p:nvPr>
            <p:ph type="ftr" sz="quarter" idx="3"/>
          </p:nvPr>
        </p:nvSpPr>
        <p:spPr>
          <a:xfrm>
            <a:off x="609600" y="6356350"/>
            <a:ext cx="10744199" cy="442131"/>
          </a:xfrm>
        </p:spPr>
        <p:txBody>
          <a:bodyPr/>
          <a:lstStyle/>
          <a:p>
            <a:pPr>
              <a:spcAft>
                <a:spcPts val="400"/>
              </a:spcAft>
            </a:pPr>
            <a:r>
              <a:rPr lang="en-US" sz="900" dirty="0" err="1"/>
              <a:t>ACEi</a:t>
            </a:r>
            <a:r>
              <a:rPr lang="en-US" sz="900" dirty="0"/>
              <a:t>, angiotensin converting enzyme inhibitor; ARB, angiotensin receptor blocker; ARNI, angiotensin receptor/</a:t>
            </a:r>
            <a:r>
              <a:rPr lang="en-US" sz="900" dirty="0" err="1"/>
              <a:t>neprilysin</a:t>
            </a:r>
            <a:r>
              <a:rPr lang="en-US" sz="900" dirty="0"/>
              <a:t> inhibitor; ERS, European Respiratory Society; ESC, European Society of Cardiology; HF, heart failure; PAH, pulmonary arterial hypertension; PH, pulmonary hypertension; SARS-CoV-2, severe acute respiratory syndrome coronavirus 2; RV, right ventricle; SLGT-2i, sodium-glucose cotransporter-2 (SGLT2) inhibitor.</a:t>
            </a:r>
          </a:p>
          <a:p>
            <a:pPr>
              <a:spcAft>
                <a:spcPts val="400"/>
              </a:spcAft>
            </a:pPr>
            <a:r>
              <a:rPr lang="en-US" sz="900" dirty="0"/>
              <a:t>Humbert M, et al. </a:t>
            </a:r>
            <a:r>
              <a:rPr lang="en-US" sz="900" i="1" dirty="0" err="1"/>
              <a:t>Eur</a:t>
            </a:r>
            <a:r>
              <a:rPr lang="en-US" sz="900" i="1" dirty="0"/>
              <a:t> Heart J. </a:t>
            </a:r>
            <a:r>
              <a:rPr lang="en-US" sz="900" dirty="0"/>
              <a:t>2022;43:3618-731. </a:t>
            </a:r>
          </a:p>
        </p:txBody>
      </p:sp>
      <p:graphicFrame>
        <p:nvGraphicFramePr>
          <p:cNvPr id="3" name="Table 2">
            <a:extLst>
              <a:ext uri="{FF2B5EF4-FFF2-40B4-BE49-F238E27FC236}">
                <a16:creationId xmlns:a16="http://schemas.microsoft.com/office/drawing/2014/main" id="{49EC59A2-4802-8D1E-0E1B-DE92B55AA6DD}"/>
              </a:ext>
            </a:extLst>
          </p:cNvPr>
          <p:cNvGraphicFramePr>
            <a:graphicFrameLocks noGrp="1"/>
          </p:cNvGraphicFramePr>
          <p:nvPr>
            <p:extLst>
              <p:ext uri="{D42A27DB-BD31-4B8C-83A1-F6EECF244321}">
                <p14:modId xmlns:p14="http://schemas.microsoft.com/office/powerpoint/2010/main" val="4119749619"/>
              </p:ext>
            </p:extLst>
          </p:nvPr>
        </p:nvGraphicFramePr>
        <p:xfrm>
          <a:off x="816195" y="837819"/>
          <a:ext cx="10559609" cy="4879416"/>
        </p:xfrm>
        <a:graphic>
          <a:graphicData uri="http://schemas.openxmlformats.org/drawingml/2006/table">
            <a:tbl>
              <a:tblPr/>
              <a:tblGrid>
                <a:gridCol w="5547622">
                  <a:extLst>
                    <a:ext uri="{9D8B030D-6E8A-4147-A177-3AD203B41FA5}">
                      <a16:colId xmlns:a16="http://schemas.microsoft.com/office/drawing/2014/main" val="2312150651"/>
                    </a:ext>
                  </a:extLst>
                </a:gridCol>
                <a:gridCol w="5011987">
                  <a:extLst>
                    <a:ext uri="{9D8B030D-6E8A-4147-A177-3AD203B41FA5}">
                      <a16:colId xmlns:a16="http://schemas.microsoft.com/office/drawing/2014/main" val="21003503"/>
                    </a:ext>
                  </a:extLst>
                </a:gridCol>
              </a:tblGrid>
              <a:tr h="78514">
                <a:tc>
                  <a:txBody>
                    <a:bodyPr/>
                    <a:lstStyle/>
                    <a:p>
                      <a:pPr algn="l" fontAlgn="base"/>
                      <a:endParaRPr lang="en-US" sz="500" b="1" dirty="0">
                        <a:effectLst/>
                        <a:latin typeface="+mn-lt"/>
                      </a:endParaRPr>
                    </a:p>
                  </a:txBody>
                  <a:tcPr marL="27027" marR="27027" marT="13513" marB="13513" anchor="ctr">
                    <a:lnL>
                      <a:noFill/>
                    </a:lnL>
                    <a:lnR>
                      <a:noFill/>
                    </a:lnR>
                    <a:lnT>
                      <a:noFill/>
                    </a:lnT>
                    <a:lnB w="9525" cap="flat" cmpd="sng" algn="ctr">
                      <a:solidFill>
                        <a:srgbClr val="CFD5E4"/>
                      </a:solidFill>
                      <a:prstDash val="solid"/>
                      <a:round/>
                      <a:headEnd type="none" w="med" len="med"/>
                      <a:tailEnd type="none" w="med" len="med"/>
                    </a:lnB>
                    <a:solidFill>
                      <a:srgbClr val="F2F5F9"/>
                    </a:solidFill>
                  </a:tcPr>
                </a:tc>
                <a:tc>
                  <a:txBody>
                    <a:bodyPr/>
                    <a:lstStyle/>
                    <a:p>
                      <a:pPr algn="l" fontAlgn="base"/>
                      <a:endParaRPr lang="en-US" sz="500" b="1">
                        <a:effectLst/>
                        <a:latin typeface="+mn-lt"/>
                      </a:endParaRPr>
                    </a:p>
                  </a:txBody>
                  <a:tcPr marL="27027" marR="27027" marT="13513" marB="13513" anchor="ctr">
                    <a:lnL>
                      <a:noFill/>
                    </a:lnL>
                    <a:lnR>
                      <a:noFill/>
                    </a:lnR>
                    <a:lnT>
                      <a:noFill/>
                    </a:lnT>
                    <a:lnB w="9525" cap="flat" cmpd="sng" algn="ctr">
                      <a:solidFill>
                        <a:srgbClr val="CFD5E4"/>
                      </a:solidFill>
                      <a:prstDash val="solid"/>
                      <a:round/>
                      <a:headEnd type="none" w="med" len="med"/>
                      <a:tailEnd type="none" w="med" len="med"/>
                    </a:lnB>
                    <a:solidFill>
                      <a:srgbClr val="F2F5F9"/>
                    </a:solidFill>
                  </a:tcPr>
                </a:tc>
                <a:extLst>
                  <a:ext uri="{0D108BD9-81ED-4DB2-BD59-A6C34878D82A}">
                    <a16:rowId xmlns:a16="http://schemas.microsoft.com/office/drawing/2014/main" val="632532035"/>
                  </a:ext>
                </a:extLst>
              </a:tr>
              <a:tr h="252387">
                <a:tc gridSpan="2">
                  <a:txBody>
                    <a:bodyPr/>
                    <a:lstStyle/>
                    <a:p>
                      <a:pPr algn="l" fontAlgn="t"/>
                      <a:r>
                        <a:rPr lang="en-US" sz="2000" b="1" dirty="0">
                          <a:solidFill>
                            <a:schemeClr val="bg1"/>
                          </a:solidFill>
                          <a:effectLst/>
                          <a:latin typeface="+mn-lt"/>
                        </a:rPr>
                        <a:t>General Measures</a:t>
                      </a:r>
                      <a:endParaRPr lang="en-US" sz="2000" dirty="0">
                        <a:solidFill>
                          <a:schemeClr val="bg1"/>
                        </a:solidFill>
                        <a:effectLst/>
                        <a:latin typeface="+mn-lt"/>
                      </a:endParaRPr>
                    </a:p>
                  </a:txBody>
                  <a:tcPr marL="27027" marR="27027" marT="13513" marB="13513">
                    <a:lnL>
                      <a:noFill/>
                    </a:lnL>
                    <a:lnR>
                      <a:noFill/>
                    </a:lnR>
                    <a:lnT w="9525" cap="flat" cmpd="sng" algn="ctr">
                      <a:solidFill>
                        <a:srgbClr val="CFD5E4"/>
                      </a:solidFill>
                      <a:prstDash val="solid"/>
                      <a:round/>
                      <a:headEnd type="none" w="med" len="med"/>
                      <a:tailEnd type="none" w="med" len="med"/>
                    </a:lnT>
                    <a:lnB w="9525" cap="flat" cmpd="sng" algn="ctr">
                      <a:noFill/>
                      <a:prstDash val="solid"/>
                      <a:round/>
                      <a:headEnd type="none" w="med" len="med"/>
                      <a:tailEnd type="none" w="med" len="med"/>
                    </a:lnB>
                    <a:solidFill>
                      <a:schemeClr val="accent4">
                        <a:lumMod val="50000"/>
                      </a:schemeClr>
                    </a:solidFill>
                  </a:tcPr>
                </a:tc>
                <a:tc hMerge="1">
                  <a:txBody>
                    <a:bodyPr/>
                    <a:lstStyle/>
                    <a:p>
                      <a:endParaRPr lang="en-US"/>
                    </a:p>
                  </a:txBody>
                  <a:tcPr/>
                </a:tc>
                <a:extLst>
                  <a:ext uri="{0D108BD9-81ED-4DB2-BD59-A6C34878D82A}">
                    <a16:rowId xmlns:a16="http://schemas.microsoft.com/office/drawing/2014/main" val="508150094"/>
                  </a:ext>
                </a:extLst>
              </a:tr>
              <a:tr h="345119">
                <a:tc gridSpan="2">
                  <a:txBody>
                    <a:bodyPr/>
                    <a:lstStyle/>
                    <a:p>
                      <a:pPr algn="l" fontAlgn="t"/>
                      <a:endParaRPr lang="en-US" sz="1400" b="1" dirty="0">
                        <a:effectLst/>
                        <a:latin typeface="+mn-lt"/>
                      </a:endParaRPr>
                    </a:p>
                    <a:p>
                      <a:pPr algn="l" fontAlgn="t"/>
                      <a:r>
                        <a:rPr lang="en-US" sz="1400" b="1" dirty="0">
                          <a:effectLst/>
                          <a:latin typeface="+mn-lt"/>
                        </a:rPr>
                        <a:t>Supervised exercise training </a:t>
                      </a:r>
                      <a:r>
                        <a:rPr lang="en-US" sz="1400" dirty="0">
                          <a:effectLst/>
                          <a:latin typeface="+mn-lt"/>
                        </a:rPr>
                        <a:t>is recommended in patients with PAH under medical therapy</a:t>
                      </a:r>
                    </a:p>
                  </a:txBody>
                  <a:tcPr marL="27027" marR="27027" marT="13513" marB="13513">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r>
                        <a:rPr lang="en-US" sz="500" b="1">
                          <a:effectLst/>
                          <a:latin typeface="inherit"/>
                        </a:rPr>
                        <a:t>I</a:t>
                      </a:r>
                      <a:endParaRPr lang="en-US" sz="500">
                        <a:effectLst/>
                        <a:latin typeface="inherit"/>
                      </a:endParaRPr>
                    </a:p>
                  </a:txBody>
                  <a:tcPr marL="27027" marR="27027" marT="13513" marB="13513">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extLst>
                  <a:ext uri="{0D108BD9-81ED-4DB2-BD59-A6C34878D82A}">
                    <a16:rowId xmlns:a16="http://schemas.microsoft.com/office/drawing/2014/main" val="1451427747"/>
                  </a:ext>
                </a:extLst>
              </a:tr>
              <a:tr h="182837">
                <a:tc gridSpan="2">
                  <a:txBody>
                    <a:bodyPr/>
                    <a:lstStyle/>
                    <a:p>
                      <a:pPr algn="l" fontAlgn="t"/>
                      <a:r>
                        <a:rPr lang="en-US" sz="1400" b="1" dirty="0">
                          <a:effectLst/>
                          <a:latin typeface="+mn-lt"/>
                        </a:rPr>
                        <a:t>Psychosocial support </a:t>
                      </a:r>
                      <a:r>
                        <a:rPr lang="en-US" sz="1400" dirty="0">
                          <a:effectLst/>
                          <a:latin typeface="+mn-lt"/>
                        </a:rPr>
                        <a:t>is recommended in patients with PAH</a:t>
                      </a:r>
                    </a:p>
                  </a:txBody>
                  <a:tcPr marL="27027" marR="27027" marT="13513" marB="13513">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r>
                        <a:rPr lang="en-US" sz="500" b="1">
                          <a:effectLst/>
                          <a:latin typeface="inherit"/>
                        </a:rPr>
                        <a:t>I</a:t>
                      </a:r>
                      <a:endParaRPr lang="en-US" sz="500">
                        <a:effectLst/>
                        <a:latin typeface="inherit"/>
                      </a:endParaRPr>
                    </a:p>
                  </a:txBody>
                  <a:tcPr marL="27027" marR="27027" marT="13513" marB="13513">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extLst>
                  <a:ext uri="{0D108BD9-81ED-4DB2-BD59-A6C34878D82A}">
                    <a16:rowId xmlns:a16="http://schemas.microsoft.com/office/drawing/2014/main" val="712610959"/>
                  </a:ext>
                </a:extLst>
              </a:tr>
              <a:tr h="267237">
                <a:tc gridSpan="2">
                  <a:txBody>
                    <a:bodyPr/>
                    <a:lstStyle/>
                    <a:p>
                      <a:pPr algn="l" fontAlgn="t"/>
                      <a:r>
                        <a:rPr lang="en-US" sz="1400" b="1" dirty="0">
                          <a:effectLst/>
                          <a:latin typeface="+mn-lt"/>
                        </a:rPr>
                        <a:t>Immunization</a:t>
                      </a:r>
                      <a:r>
                        <a:rPr lang="en-US" sz="1400" dirty="0">
                          <a:effectLst/>
                          <a:latin typeface="+mn-lt"/>
                        </a:rPr>
                        <a:t> of patients with PAH against SARS-CoV-2, influenza, and </a:t>
                      </a:r>
                      <a:r>
                        <a:rPr lang="en-US" sz="1400" i="1" dirty="0">
                          <a:effectLst/>
                          <a:latin typeface="+mn-lt"/>
                        </a:rPr>
                        <a:t>Streptococcus pneumoniae</a:t>
                      </a:r>
                      <a:r>
                        <a:rPr lang="en-US" sz="1400" dirty="0">
                          <a:effectLst/>
                          <a:latin typeface="+mn-lt"/>
                        </a:rPr>
                        <a:t> is recommended</a:t>
                      </a:r>
                    </a:p>
                  </a:txBody>
                  <a:tcPr marL="27027" marR="27027" marT="13513" marB="13513">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r>
                        <a:rPr lang="en-US" sz="500" b="1">
                          <a:effectLst/>
                          <a:latin typeface="inherit"/>
                        </a:rPr>
                        <a:t>I</a:t>
                      </a:r>
                      <a:endParaRPr lang="en-US" sz="500">
                        <a:effectLst/>
                        <a:latin typeface="inherit"/>
                      </a:endParaRPr>
                    </a:p>
                  </a:txBody>
                  <a:tcPr marL="27027" marR="27027" marT="13513" marB="13513">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extLst>
                  <a:ext uri="{0D108BD9-81ED-4DB2-BD59-A6C34878D82A}">
                    <a16:rowId xmlns:a16="http://schemas.microsoft.com/office/drawing/2014/main" val="3037498022"/>
                  </a:ext>
                </a:extLst>
              </a:tr>
              <a:tr h="267237">
                <a:tc gridSpan="2">
                  <a:txBody>
                    <a:bodyPr/>
                    <a:lstStyle/>
                    <a:p>
                      <a:pPr algn="l" fontAlgn="t"/>
                      <a:r>
                        <a:rPr lang="en-US" sz="1400" b="1" dirty="0">
                          <a:effectLst/>
                          <a:latin typeface="+mn-lt"/>
                        </a:rPr>
                        <a:t>Diuretic treatment </a:t>
                      </a:r>
                      <a:r>
                        <a:rPr lang="en-US" sz="1400" dirty="0">
                          <a:effectLst/>
                          <a:latin typeface="+mn-lt"/>
                        </a:rPr>
                        <a:t>is recommended in patients with PAH with signs of RV failure and fluid retention</a:t>
                      </a:r>
                    </a:p>
                  </a:txBody>
                  <a:tcPr marL="27027" marR="27027" marT="13513" marB="13513">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r>
                        <a:rPr lang="en-US" sz="500" b="1">
                          <a:effectLst/>
                          <a:latin typeface="inherit"/>
                        </a:rPr>
                        <a:t>I</a:t>
                      </a:r>
                      <a:endParaRPr lang="en-US" sz="500">
                        <a:effectLst/>
                        <a:latin typeface="inherit"/>
                      </a:endParaRPr>
                    </a:p>
                  </a:txBody>
                  <a:tcPr marL="27027" marR="27027" marT="13513" marB="13513">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extLst>
                  <a:ext uri="{0D108BD9-81ED-4DB2-BD59-A6C34878D82A}">
                    <a16:rowId xmlns:a16="http://schemas.microsoft.com/office/drawing/2014/main" val="3240355973"/>
                  </a:ext>
                </a:extLst>
              </a:tr>
              <a:tr h="267237">
                <a:tc gridSpan="2">
                  <a:txBody>
                    <a:bodyPr/>
                    <a:lstStyle/>
                    <a:p>
                      <a:pPr algn="l" fontAlgn="t"/>
                      <a:r>
                        <a:rPr lang="en-US" sz="1400" b="1" dirty="0">
                          <a:effectLst/>
                          <a:latin typeface="+mn-lt"/>
                        </a:rPr>
                        <a:t>Long-term oxygen therapy </a:t>
                      </a:r>
                      <a:r>
                        <a:rPr lang="en-US" sz="1400" dirty="0">
                          <a:effectLst/>
                          <a:latin typeface="+mn-lt"/>
                        </a:rPr>
                        <a:t>is recommended in patients with PAH whose arterial blood oxygen pressure is &lt;8 kPa (60 mmHg)</a:t>
                      </a:r>
                    </a:p>
                  </a:txBody>
                  <a:tcPr marL="27027" marR="27027" marT="13513" marB="13513">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r>
                        <a:rPr lang="en-US" sz="500" b="1">
                          <a:effectLst/>
                          <a:latin typeface="inherit"/>
                        </a:rPr>
                        <a:t>I</a:t>
                      </a:r>
                      <a:endParaRPr lang="en-US" sz="500">
                        <a:effectLst/>
                        <a:latin typeface="inherit"/>
                      </a:endParaRPr>
                    </a:p>
                  </a:txBody>
                  <a:tcPr marL="27027" marR="27027" marT="13513" marB="13513">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extLst>
                  <a:ext uri="{0D108BD9-81ED-4DB2-BD59-A6C34878D82A}">
                    <a16:rowId xmlns:a16="http://schemas.microsoft.com/office/drawing/2014/main" val="2962599545"/>
                  </a:ext>
                </a:extLst>
              </a:tr>
              <a:tr h="267237">
                <a:tc gridSpan="2">
                  <a:txBody>
                    <a:bodyPr/>
                    <a:lstStyle/>
                    <a:p>
                      <a:pPr algn="l" fontAlgn="t"/>
                      <a:r>
                        <a:rPr lang="en-US" sz="1400" b="1" dirty="0">
                          <a:effectLst/>
                          <a:latin typeface="+mn-lt"/>
                        </a:rPr>
                        <a:t>In the presence of iron-deficiency anemia, correction of iron status </a:t>
                      </a:r>
                      <a:r>
                        <a:rPr lang="en-US" sz="1400" dirty="0">
                          <a:effectLst/>
                          <a:latin typeface="+mn-lt"/>
                        </a:rPr>
                        <a:t>is recommended in patients with PAH</a:t>
                      </a:r>
                    </a:p>
                  </a:txBody>
                  <a:tcPr marL="27027" marR="27027" marT="13513" marB="13513">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r>
                        <a:rPr lang="en-US" sz="500" b="1">
                          <a:effectLst/>
                          <a:latin typeface="inherit"/>
                        </a:rPr>
                        <a:t>I</a:t>
                      </a:r>
                      <a:endParaRPr lang="en-US" sz="500">
                        <a:effectLst/>
                        <a:latin typeface="inherit"/>
                      </a:endParaRPr>
                    </a:p>
                  </a:txBody>
                  <a:tcPr marL="27027" marR="27027" marT="13513" marB="13513">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extLst>
                  <a:ext uri="{0D108BD9-81ED-4DB2-BD59-A6C34878D82A}">
                    <a16:rowId xmlns:a16="http://schemas.microsoft.com/office/drawing/2014/main" val="502452217"/>
                  </a:ext>
                </a:extLst>
              </a:tr>
              <a:tr h="267237">
                <a:tc gridSpan="2">
                  <a:txBody>
                    <a:bodyPr/>
                    <a:lstStyle/>
                    <a:p>
                      <a:pPr algn="l" fontAlgn="t"/>
                      <a:r>
                        <a:rPr lang="en-US" sz="1400" b="1" dirty="0">
                          <a:effectLst/>
                          <a:latin typeface="+mn-lt"/>
                        </a:rPr>
                        <a:t>In the absence of anemia, iron repletion </a:t>
                      </a:r>
                      <a:r>
                        <a:rPr lang="en-US" sz="1400" dirty="0">
                          <a:effectLst/>
                          <a:latin typeface="+mn-lt"/>
                        </a:rPr>
                        <a:t>may be considered in patients with PAH with iron deficiency</a:t>
                      </a:r>
                    </a:p>
                  </a:txBody>
                  <a:tcPr marL="27027" marR="27027" marT="13513" marB="13513">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r>
                        <a:rPr lang="en-US" sz="500" b="1">
                          <a:effectLst/>
                          <a:latin typeface="inherit"/>
                        </a:rPr>
                        <a:t>IIb</a:t>
                      </a:r>
                      <a:endParaRPr lang="en-US" sz="500">
                        <a:effectLst/>
                        <a:latin typeface="inherit"/>
                      </a:endParaRPr>
                    </a:p>
                  </a:txBody>
                  <a:tcPr marL="27027" marR="27027" marT="13513" marB="13513">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extLst>
                  <a:ext uri="{0D108BD9-81ED-4DB2-BD59-A6C34878D82A}">
                    <a16:rowId xmlns:a16="http://schemas.microsoft.com/office/drawing/2014/main" val="2462182245"/>
                  </a:ext>
                </a:extLst>
              </a:tr>
              <a:tr h="267237">
                <a:tc gridSpan="2">
                  <a:txBody>
                    <a:bodyPr/>
                    <a:lstStyle/>
                    <a:p>
                      <a:pPr algn="l" fontAlgn="t"/>
                      <a:r>
                        <a:rPr lang="en-US" sz="1400" b="1" dirty="0">
                          <a:effectLst/>
                          <a:latin typeface="+mn-lt"/>
                        </a:rPr>
                        <a:t>Anticoagulation is not generally recommended </a:t>
                      </a:r>
                      <a:r>
                        <a:rPr lang="en-US" sz="1400" dirty="0">
                          <a:effectLst/>
                          <a:latin typeface="+mn-lt"/>
                        </a:rPr>
                        <a:t>in patients with PAH but may be considered on an individual basis</a:t>
                      </a:r>
                    </a:p>
                  </a:txBody>
                  <a:tcPr marL="27027" marR="27027" marT="13513" marB="13513">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r>
                        <a:rPr lang="en-US" sz="500" b="1">
                          <a:effectLst/>
                          <a:latin typeface="inherit"/>
                        </a:rPr>
                        <a:t>IIb</a:t>
                      </a:r>
                      <a:endParaRPr lang="en-US" sz="500">
                        <a:effectLst/>
                        <a:latin typeface="inherit"/>
                      </a:endParaRPr>
                    </a:p>
                  </a:txBody>
                  <a:tcPr marL="27027" marR="27027" marT="13513" marB="13513">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extLst>
                  <a:ext uri="{0D108BD9-81ED-4DB2-BD59-A6C34878D82A}">
                    <a16:rowId xmlns:a16="http://schemas.microsoft.com/office/drawing/2014/main" val="2585491280"/>
                  </a:ext>
                </a:extLst>
              </a:tr>
              <a:tr h="452247">
                <a:tc gridSpan="2">
                  <a:txBody>
                    <a:bodyPr/>
                    <a:lstStyle/>
                    <a:p>
                      <a:pPr algn="l" fontAlgn="t"/>
                      <a:r>
                        <a:rPr lang="en-US" sz="1400" b="1" dirty="0">
                          <a:effectLst/>
                          <a:latin typeface="+mn-lt"/>
                        </a:rPr>
                        <a:t>The use of </a:t>
                      </a:r>
                      <a:r>
                        <a:rPr lang="en-US" sz="1400" b="1" dirty="0" err="1">
                          <a:effectLst/>
                          <a:latin typeface="+mn-lt"/>
                        </a:rPr>
                        <a:t>ACEis</a:t>
                      </a:r>
                      <a:r>
                        <a:rPr lang="en-US" sz="1400" b="1" dirty="0">
                          <a:effectLst/>
                          <a:latin typeface="+mn-lt"/>
                        </a:rPr>
                        <a:t>, ARBs, ARNIs, SGLT-2is, beta-blockers, or ivabradine is not recommended </a:t>
                      </a:r>
                      <a:r>
                        <a:rPr lang="en-US" sz="1400" dirty="0">
                          <a:effectLst/>
                          <a:latin typeface="+mn-lt"/>
                        </a:rPr>
                        <a:t>in patients with PAH unless required by comorbidities (i.e. high blood pressure, coronary artery disease, left HF, or arrhythmias)</a:t>
                      </a:r>
                    </a:p>
                  </a:txBody>
                  <a:tcPr marL="27027" marR="27027" marT="13513" marB="13513">
                    <a:lnL>
                      <a:noFill/>
                    </a:lnL>
                    <a:lnR>
                      <a:noFill/>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r>
                        <a:rPr lang="en-US" sz="500" b="1">
                          <a:effectLst/>
                          <a:latin typeface="inherit"/>
                        </a:rPr>
                        <a:t>III</a:t>
                      </a:r>
                      <a:endParaRPr lang="en-US" sz="500">
                        <a:effectLst/>
                        <a:latin typeface="inherit"/>
                      </a:endParaRPr>
                    </a:p>
                  </a:txBody>
                  <a:tcPr marL="27027" marR="27027" marT="13513" marB="13513">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extLst>
                  <a:ext uri="{0D108BD9-81ED-4DB2-BD59-A6C34878D82A}">
                    <a16:rowId xmlns:a16="http://schemas.microsoft.com/office/drawing/2014/main" val="4205205187"/>
                  </a:ext>
                </a:extLst>
              </a:tr>
              <a:tr h="182837">
                <a:tc gridSpan="2">
                  <a:txBody>
                    <a:bodyPr/>
                    <a:lstStyle/>
                    <a:p>
                      <a:pPr algn="l" fontAlgn="t"/>
                      <a:endParaRPr lang="en-US" sz="1400" dirty="0">
                        <a:effectLst/>
                        <a:latin typeface="+mn-lt"/>
                      </a:endParaRPr>
                    </a:p>
                  </a:txBody>
                  <a:tcPr marL="27027" marR="27027" marT="13513" marB="13513">
                    <a:lnL>
                      <a:noFill/>
                    </a:lnL>
                    <a:lnR>
                      <a:noFill/>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val="759713981"/>
                  </a:ext>
                </a:extLst>
              </a:tr>
              <a:tr h="252387">
                <a:tc gridSpan="2">
                  <a:txBody>
                    <a:bodyPr/>
                    <a:lstStyle/>
                    <a:p>
                      <a:pPr algn="l" fontAlgn="t"/>
                      <a:r>
                        <a:rPr lang="en-US" sz="2000" b="1" i="0" kern="1200" dirty="0">
                          <a:solidFill>
                            <a:schemeClr val="bg1"/>
                          </a:solidFill>
                          <a:effectLst/>
                          <a:latin typeface="+mn-lt"/>
                          <a:ea typeface="+mn-ea"/>
                          <a:cs typeface="+mn-cs"/>
                        </a:rPr>
                        <a:t>Special Circumstances</a:t>
                      </a:r>
                      <a:endParaRPr lang="en-US" sz="2000" dirty="0">
                        <a:solidFill>
                          <a:schemeClr val="bg1"/>
                        </a:solidFill>
                        <a:effectLst/>
                        <a:latin typeface="+mn-lt"/>
                      </a:endParaRPr>
                    </a:p>
                  </a:txBody>
                  <a:tcPr marL="27027" marR="27027" marT="13513" marB="13513">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hMerge="1">
                  <a:txBody>
                    <a:bodyPr/>
                    <a:lstStyle/>
                    <a:p>
                      <a:endParaRPr lang="en-US"/>
                    </a:p>
                  </a:txBody>
                  <a:tcPr/>
                </a:tc>
                <a:extLst>
                  <a:ext uri="{0D108BD9-81ED-4DB2-BD59-A6C34878D82A}">
                    <a16:rowId xmlns:a16="http://schemas.microsoft.com/office/drawing/2014/main" val="1091198328"/>
                  </a:ext>
                </a:extLst>
              </a:tr>
              <a:tr h="507401">
                <a:tc gridSpan="2">
                  <a:txBody>
                    <a:bodyPr/>
                    <a:lstStyle/>
                    <a:p>
                      <a:pPr algn="l" fontAlgn="t"/>
                      <a:endParaRPr lang="en-US" sz="1400" b="1" dirty="0">
                        <a:effectLst/>
                        <a:latin typeface="+mn-lt"/>
                      </a:endParaRPr>
                    </a:p>
                    <a:p>
                      <a:pPr algn="l" fontAlgn="t"/>
                      <a:r>
                        <a:rPr lang="en-US" sz="1400" b="1" dirty="0">
                          <a:effectLst/>
                          <a:latin typeface="+mn-lt"/>
                        </a:rPr>
                        <a:t>In-flight oxygen administration </a:t>
                      </a:r>
                      <a:r>
                        <a:rPr lang="en-US" sz="1400" dirty="0">
                          <a:effectLst/>
                          <a:latin typeface="+mn-lt"/>
                        </a:rPr>
                        <a:t>is recommended for patients using oxygen or whose arterial blood oxygen pressure is &lt;8 kPa (60 mmHg) at sea level</a:t>
                      </a:r>
                    </a:p>
                  </a:txBody>
                  <a:tcPr marL="27027" marR="27027" marT="13513" marB="13513">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endParaRPr lang="en-US" sz="500" dirty="0">
                        <a:effectLst/>
                        <a:latin typeface="inherit"/>
                      </a:endParaRPr>
                    </a:p>
                  </a:txBody>
                  <a:tcPr marL="27027" marR="27027" marT="13513" marB="13513">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extLst>
                  <a:ext uri="{0D108BD9-81ED-4DB2-BD59-A6C34878D82A}">
                    <a16:rowId xmlns:a16="http://schemas.microsoft.com/office/drawing/2014/main" val="1899503753"/>
                  </a:ext>
                </a:extLst>
              </a:tr>
              <a:tr h="345119">
                <a:tc gridSpan="2">
                  <a:txBody>
                    <a:bodyPr/>
                    <a:lstStyle/>
                    <a:p>
                      <a:pPr algn="l" fontAlgn="t"/>
                      <a:r>
                        <a:rPr lang="en-US" sz="1400" b="1" dirty="0">
                          <a:effectLst/>
                          <a:latin typeface="+mn-lt"/>
                        </a:rPr>
                        <a:t>For interventions requiring anesthesia, multidisciplinary consultation </a:t>
                      </a:r>
                      <a:r>
                        <a:rPr lang="en-US" sz="1400" dirty="0">
                          <a:effectLst/>
                          <a:latin typeface="+mn-lt"/>
                        </a:rPr>
                        <a:t>at a PH center to assess risk and benefit should be considered</a:t>
                      </a:r>
                    </a:p>
                  </a:txBody>
                  <a:tcPr marL="27027" marR="27027" marT="13513" marB="13513">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r>
                        <a:rPr lang="en-US" sz="500" b="1" dirty="0" err="1">
                          <a:effectLst/>
                          <a:latin typeface="inherit"/>
                        </a:rPr>
                        <a:t>IIa</a:t>
                      </a:r>
                      <a:endParaRPr lang="en-US" sz="500" dirty="0">
                        <a:effectLst/>
                        <a:latin typeface="inherit"/>
                      </a:endParaRPr>
                    </a:p>
                  </a:txBody>
                  <a:tcPr marL="27027" marR="27027" marT="13513" marB="13513">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extLst>
                  <a:ext uri="{0D108BD9-81ED-4DB2-BD59-A6C34878D82A}">
                    <a16:rowId xmlns:a16="http://schemas.microsoft.com/office/drawing/2014/main" val="2755481190"/>
                  </a:ext>
                </a:extLst>
              </a:tr>
            </a:tbl>
          </a:graphicData>
        </a:graphic>
      </p:graphicFrame>
    </p:spTree>
    <p:extLst>
      <p:ext uri="{BB962C8B-B14F-4D97-AF65-F5344CB8AC3E}">
        <p14:creationId xmlns:p14="http://schemas.microsoft.com/office/powerpoint/2010/main" val="867368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EE23-C557-6E34-FA24-011641367590}"/>
              </a:ext>
            </a:extLst>
          </p:cNvPr>
          <p:cNvSpPr>
            <a:spLocks noGrp="1"/>
          </p:cNvSpPr>
          <p:nvPr>
            <p:ph type="title"/>
          </p:nvPr>
        </p:nvSpPr>
        <p:spPr>
          <a:xfrm>
            <a:off x="609600" y="199505"/>
            <a:ext cx="10744200" cy="1185577"/>
          </a:xfrm>
        </p:spPr>
        <p:txBody>
          <a:bodyPr anchor="t">
            <a:normAutofit/>
          </a:bodyPr>
          <a:lstStyle/>
          <a:p>
            <a:r>
              <a:rPr lang="en-US" sz="2800" dirty="0"/>
              <a:t>2022 ERS/ESC PAH Treatment Guidelines: </a:t>
            </a:r>
            <a:r>
              <a:rPr lang="en-US" sz="2800" u="sng" dirty="0"/>
              <a:t>General Measures</a:t>
            </a:r>
          </a:p>
        </p:txBody>
      </p:sp>
      <p:sp>
        <p:nvSpPr>
          <p:cNvPr id="3" name="Footer Placeholder 9">
            <a:extLst>
              <a:ext uri="{FF2B5EF4-FFF2-40B4-BE49-F238E27FC236}">
                <a16:creationId xmlns:a16="http://schemas.microsoft.com/office/drawing/2014/main" id="{33F79367-92AA-4FDF-EBA8-00D9F6395D7B}"/>
              </a:ext>
            </a:extLst>
          </p:cNvPr>
          <p:cNvSpPr>
            <a:spLocks noGrp="1"/>
          </p:cNvSpPr>
          <p:nvPr>
            <p:ph type="ftr" sz="quarter" idx="3"/>
          </p:nvPr>
        </p:nvSpPr>
        <p:spPr>
          <a:xfrm>
            <a:off x="609600" y="6356350"/>
            <a:ext cx="10744199" cy="442131"/>
          </a:xfrm>
        </p:spPr>
        <p:txBody>
          <a:bodyPr/>
          <a:lstStyle/>
          <a:p>
            <a:r>
              <a:rPr lang="en-US" dirty="0"/>
              <a:t>Humbert M, et al. </a:t>
            </a:r>
            <a:r>
              <a:rPr lang="en-US" i="1" dirty="0" err="1"/>
              <a:t>Eur</a:t>
            </a:r>
            <a:r>
              <a:rPr lang="en-US" i="1" dirty="0"/>
              <a:t> Heart J. </a:t>
            </a:r>
            <a:r>
              <a:rPr lang="en-US" dirty="0"/>
              <a:t>2022;43:3618-731. </a:t>
            </a:r>
          </a:p>
        </p:txBody>
      </p:sp>
      <p:graphicFrame>
        <p:nvGraphicFramePr>
          <p:cNvPr id="4" name="Table 3">
            <a:extLst>
              <a:ext uri="{FF2B5EF4-FFF2-40B4-BE49-F238E27FC236}">
                <a16:creationId xmlns:a16="http://schemas.microsoft.com/office/drawing/2014/main" id="{3F4D2C85-163D-4B1E-E34F-7DAF6F7FC5C9}"/>
              </a:ext>
            </a:extLst>
          </p:cNvPr>
          <p:cNvGraphicFramePr>
            <a:graphicFrameLocks noGrp="1"/>
          </p:cNvGraphicFramePr>
          <p:nvPr>
            <p:extLst>
              <p:ext uri="{D42A27DB-BD31-4B8C-83A1-F6EECF244321}">
                <p14:modId xmlns:p14="http://schemas.microsoft.com/office/powerpoint/2010/main" val="2941762073"/>
              </p:ext>
            </p:extLst>
          </p:nvPr>
        </p:nvGraphicFramePr>
        <p:xfrm>
          <a:off x="609600" y="1122255"/>
          <a:ext cx="10897946" cy="4728580"/>
        </p:xfrm>
        <a:graphic>
          <a:graphicData uri="http://schemas.openxmlformats.org/drawingml/2006/table">
            <a:tbl>
              <a:tblPr/>
              <a:tblGrid>
                <a:gridCol w="10897946">
                  <a:extLst>
                    <a:ext uri="{9D8B030D-6E8A-4147-A177-3AD203B41FA5}">
                      <a16:colId xmlns:a16="http://schemas.microsoft.com/office/drawing/2014/main" val="334624800"/>
                    </a:ext>
                  </a:extLst>
                </a:gridCol>
              </a:tblGrid>
              <a:tr h="125218">
                <a:tc>
                  <a:txBody>
                    <a:bodyPr/>
                    <a:lstStyle/>
                    <a:p>
                      <a:pPr algn="l" fontAlgn="base"/>
                      <a:r>
                        <a:rPr lang="en-US" sz="2000" b="1" dirty="0">
                          <a:solidFill>
                            <a:schemeClr val="bg1"/>
                          </a:solidFill>
                          <a:effectLst/>
                          <a:latin typeface="+mn-lt"/>
                        </a:rPr>
                        <a:t>Recommendations</a:t>
                      </a:r>
                    </a:p>
                  </a:txBody>
                  <a:tcPr marL="31305" marR="31305" marT="15652" marB="15652" anchor="ctr">
                    <a:lnL>
                      <a:noFill/>
                    </a:lnL>
                    <a:lnR>
                      <a:noFill/>
                    </a:lnR>
                    <a:lnT>
                      <a:noFill/>
                    </a:lnT>
                    <a:lnB w="9525" cap="flat" cmpd="sng" algn="ctr">
                      <a:no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3002901822"/>
                  </a:ext>
                </a:extLst>
              </a:tr>
              <a:tr h="876528">
                <a:tc>
                  <a:txBody>
                    <a:bodyPr/>
                    <a:lstStyle/>
                    <a:p>
                      <a:pPr algn="l" fontAlgn="t"/>
                      <a:endParaRPr lang="en-US" sz="1600" dirty="0">
                        <a:solidFill>
                          <a:schemeClr val="tx1"/>
                        </a:solidFill>
                        <a:effectLst/>
                        <a:latin typeface="+mn-lt"/>
                      </a:endParaRPr>
                    </a:p>
                    <a:p>
                      <a:pPr algn="l" fontAlgn="t"/>
                      <a:r>
                        <a:rPr lang="en-US" sz="1600" dirty="0">
                          <a:solidFill>
                            <a:schemeClr val="tx1"/>
                          </a:solidFill>
                          <a:effectLst/>
                          <a:latin typeface="+mn-lt"/>
                        </a:rPr>
                        <a:t>It is recommended that women of childbearing potential with PAH are </a:t>
                      </a:r>
                      <a:r>
                        <a:rPr lang="en-US" sz="1600" b="1" dirty="0">
                          <a:solidFill>
                            <a:schemeClr val="tx1"/>
                          </a:solidFill>
                          <a:effectLst/>
                          <a:latin typeface="+mn-lt"/>
                        </a:rPr>
                        <a:t>counselled at the time of diagnosis about the risks and uncertainties associated with becoming pregnant</a:t>
                      </a:r>
                      <a:r>
                        <a:rPr lang="en-US" sz="1600" dirty="0">
                          <a:solidFill>
                            <a:schemeClr val="tx1"/>
                          </a:solidFill>
                          <a:effectLst/>
                          <a:latin typeface="+mn-lt"/>
                        </a:rPr>
                        <a:t>; this should include advice against becoming pregnant, and referral for psychological support where needed</a:t>
                      </a:r>
                    </a:p>
                  </a:txBody>
                  <a:tcPr marL="31305" marR="31305" marT="15652" marB="15652">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5402694"/>
                  </a:ext>
                </a:extLst>
              </a:tr>
              <a:tr h="782615">
                <a:tc>
                  <a:txBody>
                    <a:bodyPr/>
                    <a:lstStyle/>
                    <a:p>
                      <a:pPr algn="l" fontAlgn="t"/>
                      <a:r>
                        <a:rPr lang="en-US" sz="1600" dirty="0">
                          <a:solidFill>
                            <a:schemeClr val="tx1"/>
                          </a:solidFill>
                          <a:effectLst/>
                          <a:latin typeface="+mn-lt"/>
                        </a:rPr>
                        <a:t>It is recommended to provide women of childbearing potential with PAH with </a:t>
                      </a:r>
                      <a:r>
                        <a:rPr lang="en-US" sz="1600" b="1" dirty="0">
                          <a:solidFill>
                            <a:schemeClr val="tx1"/>
                          </a:solidFill>
                          <a:effectLst/>
                          <a:latin typeface="+mn-lt"/>
                        </a:rPr>
                        <a:t>clear contraceptive advice</a:t>
                      </a:r>
                      <a:r>
                        <a:rPr lang="en-US" sz="1600" dirty="0">
                          <a:solidFill>
                            <a:schemeClr val="tx1"/>
                          </a:solidFill>
                          <a:effectLst/>
                          <a:latin typeface="+mn-lt"/>
                        </a:rPr>
                        <a:t>, considering the individual needs of the woman while recognizing that the implications of contraceptive failure are significant in PAH</a:t>
                      </a:r>
                    </a:p>
                  </a:txBody>
                  <a:tcPr marL="31305" marR="31305" marT="15652" marB="15652">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53956332"/>
                  </a:ext>
                </a:extLst>
              </a:tr>
              <a:tr h="970442">
                <a:tc>
                  <a:txBody>
                    <a:bodyPr/>
                    <a:lstStyle/>
                    <a:p>
                      <a:pPr algn="l" fontAlgn="t"/>
                      <a:r>
                        <a:rPr lang="en-US" sz="1600" dirty="0">
                          <a:solidFill>
                            <a:schemeClr val="tx1"/>
                          </a:solidFill>
                          <a:effectLst/>
                          <a:latin typeface="+mn-lt"/>
                        </a:rPr>
                        <a:t>It is recommended that women with </a:t>
                      </a:r>
                      <a:r>
                        <a:rPr lang="en-US" sz="1600" b="1" dirty="0">
                          <a:solidFill>
                            <a:schemeClr val="tx1"/>
                          </a:solidFill>
                          <a:effectLst/>
                          <a:latin typeface="+mn-lt"/>
                        </a:rPr>
                        <a:t>PAH who are considering pregnancy or who become pregnant receive prompt counselling </a:t>
                      </a:r>
                      <a:r>
                        <a:rPr lang="en-US" sz="1600" dirty="0">
                          <a:solidFill>
                            <a:schemeClr val="tx1"/>
                          </a:solidFill>
                          <a:effectLst/>
                          <a:latin typeface="+mn-lt"/>
                        </a:rPr>
                        <a:t>in an experienced PH </a:t>
                      </a:r>
                      <a:r>
                        <a:rPr lang="en-US" sz="1600" strike="noStrike" dirty="0">
                          <a:solidFill>
                            <a:schemeClr val="tx1"/>
                          </a:solidFill>
                          <a:effectLst/>
                          <a:latin typeface="+mn-lt"/>
                        </a:rPr>
                        <a:t>center to</a:t>
                      </a:r>
                      <a:r>
                        <a:rPr lang="en-US" sz="1600" dirty="0">
                          <a:solidFill>
                            <a:schemeClr val="tx1"/>
                          </a:solidFill>
                          <a:effectLst/>
                          <a:latin typeface="+mn-lt"/>
                        </a:rPr>
                        <a:t> facilitate genetic counselling and shared </a:t>
                      </a:r>
                      <a:r>
                        <a:rPr lang="en-US" sz="1600" strike="noStrike" dirty="0">
                          <a:solidFill>
                            <a:schemeClr val="tx1"/>
                          </a:solidFill>
                          <a:effectLst/>
                          <a:latin typeface="+mn-lt"/>
                        </a:rPr>
                        <a:t>decision-making as well as </a:t>
                      </a:r>
                      <a:r>
                        <a:rPr lang="en-US" sz="1600" dirty="0">
                          <a:solidFill>
                            <a:schemeClr val="tx1"/>
                          </a:solidFill>
                          <a:effectLst/>
                          <a:latin typeface="+mn-lt"/>
                        </a:rPr>
                        <a:t>to provide psychological support to the patients and their families where needed</a:t>
                      </a:r>
                    </a:p>
                  </a:txBody>
                  <a:tcPr marL="31305" marR="31305" marT="15652" marB="15652">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35349001"/>
                  </a:ext>
                </a:extLst>
              </a:tr>
              <a:tr h="594787">
                <a:tc>
                  <a:txBody>
                    <a:bodyPr/>
                    <a:lstStyle/>
                    <a:p>
                      <a:pPr algn="l" fontAlgn="t"/>
                      <a:r>
                        <a:rPr lang="en-US" sz="1600" dirty="0">
                          <a:solidFill>
                            <a:schemeClr val="tx1"/>
                          </a:solidFill>
                          <a:effectLst/>
                          <a:latin typeface="+mn-lt"/>
                        </a:rPr>
                        <a:t>For women with PAH having a </a:t>
                      </a:r>
                      <a:r>
                        <a:rPr lang="en-US" sz="1600" b="1" dirty="0">
                          <a:solidFill>
                            <a:schemeClr val="tx1"/>
                          </a:solidFill>
                          <a:effectLst/>
                          <a:latin typeface="+mn-lt"/>
                        </a:rPr>
                        <a:t>termination of pregnancy, it is recommended that this be performed in PH centers</a:t>
                      </a:r>
                      <a:r>
                        <a:rPr lang="en-US" sz="1600" dirty="0">
                          <a:solidFill>
                            <a:schemeClr val="tx1"/>
                          </a:solidFill>
                          <a:effectLst/>
                          <a:latin typeface="+mn-lt"/>
                        </a:rPr>
                        <a:t>, with psychological support provided to the patients and their families</a:t>
                      </a:r>
                    </a:p>
                  </a:txBody>
                  <a:tcPr marL="31305" marR="31305" marT="15652" marB="15652">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85505754"/>
                  </a:ext>
                </a:extLst>
              </a:tr>
              <a:tr h="500873">
                <a:tc>
                  <a:txBody>
                    <a:bodyPr/>
                    <a:lstStyle/>
                    <a:p>
                      <a:pPr algn="l" fontAlgn="t"/>
                      <a:r>
                        <a:rPr lang="en-US" sz="1600" dirty="0">
                          <a:solidFill>
                            <a:schemeClr val="tx1"/>
                          </a:solidFill>
                          <a:effectLst/>
                          <a:latin typeface="+mn-lt"/>
                        </a:rPr>
                        <a:t>For women with PAH who desire to have children, where available, </a:t>
                      </a:r>
                      <a:r>
                        <a:rPr lang="en-US" sz="1600" b="1" dirty="0">
                          <a:solidFill>
                            <a:schemeClr val="tx1"/>
                          </a:solidFill>
                          <a:effectLst/>
                          <a:latin typeface="+mn-lt"/>
                        </a:rPr>
                        <a:t>adoption and surrogacy with pre-conception genetic counselling </a:t>
                      </a:r>
                      <a:r>
                        <a:rPr lang="en-US" sz="1600" dirty="0">
                          <a:solidFill>
                            <a:schemeClr val="tx1"/>
                          </a:solidFill>
                          <a:effectLst/>
                          <a:latin typeface="+mn-lt"/>
                        </a:rPr>
                        <a:t>may be considered</a:t>
                      </a:r>
                    </a:p>
                  </a:txBody>
                  <a:tcPr marL="31305" marR="31305" marT="15652" marB="15652">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37368720"/>
                  </a:ext>
                </a:extLst>
              </a:tr>
              <a:tr h="500873">
                <a:tc>
                  <a:txBody>
                    <a:bodyPr/>
                    <a:lstStyle/>
                    <a:p>
                      <a:pPr algn="l" fontAlgn="t"/>
                      <a:r>
                        <a:rPr lang="en-US" sz="1600" dirty="0">
                          <a:solidFill>
                            <a:schemeClr val="tx1"/>
                          </a:solidFill>
                          <a:effectLst/>
                          <a:latin typeface="+mn-lt"/>
                        </a:rPr>
                        <a:t>As teratogenic potential has been reported in pre-clinical models for </a:t>
                      </a:r>
                      <a:r>
                        <a:rPr lang="en-US" sz="1600" b="1" dirty="0">
                          <a:solidFill>
                            <a:schemeClr val="tx1"/>
                          </a:solidFill>
                          <a:effectLst/>
                          <a:latin typeface="+mn-lt"/>
                        </a:rPr>
                        <a:t>endothelin receptor antagonists and </a:t>
                      </a:r>
                      <a:r>
                        <a:rPr lang="en-US" sz="1600" b="1" dirty="0" err="1">
                          <a:solidFill>
                            <a:schemeClr val="tx1"/>
                          </a:solidFill>
                          <a:effectLst/>
                          <a:latin typeface="+mn-lt"/>
                        </a:rPr>
                        <a:t>riociguat</a:t>
                      </a:r>
                      <a:r>
                        <a:rPr lang="en-US" sz="1600" b="1" dirty="0">
                          <a:solidFill>
                            <a:schemeClr val="tx1"/>
                          </a:solidFill>
                          <a:effectLst/>
                          <a:latin typeface="+mn-lt"/>
                        </a:rPr>
                        <a:t>, these drugs are not recommended during pregnancy</a:t>
                      </a:r>
                    </a:p>
                  </a:txBody>
                  <a:tcPr marL="31305" marR="31305" marT="15652" marB="15652">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79128740"/>
                  </a:ext>
                </a:extLst>
              </a:tr>
            </a:tbl>
          </a:graphicData>
        </a:graphic>
      </p:graphicFrame>
    </p:spTree>
    <p:extLst>
      <p:ext uri="{BB962C8B-B14F-4D97-AF65-F5344CB8AC3E}">
        <p14:creationId xmlns:p14="http://schemas.microsoft.com/office/powerpoint/2010/main" val="1153299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EE23-C557-6E34-FA24-011641367590}"/>
              </a:ext>
            </a:extLst>
          </p:cNvPr>
          <p:cNvSpPr>
            <a:spLocks noGrp="1"/>
          </p:cNvSpPr>
          <p:nvPr>
            <p:ph type="title"/>
          </p:nvPr>
        </p:nvSpPr>
        <p:spPr>
          <a:xfrm>
            <a:off x="609600" y="199505"/>
            <a:ext cx="10744200" cy="1185577"/>
          </a:xfrm>
        </p:spPr>
        <p:txBody>
          <a:bodyPr anchor="t">
            <a:normAutofit/>
          </a:bodyPr>
          <a:lstStyle/>
          <a:p>
            <a:r>
              <a:rPr lang="en-US" sz="2800" dirty="0"/>
              <a:t>2022 ERS/ESC PAH Guidelines: </a:t>
            </a:r>
            <a:r>
              <a:rPr lang="en-US" sz="2800" dirty="0" err="1"/>
              <a:t>Vasoreactive</a:t>
            </a:r>
            <a:r>
              <a:rPr lang="en-US" sz="2800" dirty="0"/>
              <a:t> </a:t>
            </a:r>
            <a:r>
              <a:rPr lang="en-US" sz="2800" u="sng" dirty="0"/>
              <a:t>I/H/D</a:t>
            </a:r>
            <a:r>
              <a:rPr lang="en-US" sz="2800" dirty="0"/>
              <a:t> PAH</a:t>
            </a:r>
          </a:p>
        </p:txBody>
      </p:sp>
      <p:sp>
        <p:nvSpPr>
          <p:cNvPr id="11" name="Footer Placeholder 10">
            <a:extLst>
              <a:ext uri="{FF2B5EF4-FFF2-40B4-BE49-F238E27FC236}">
                <a16:creationId xmlns:a16="http://schemas.microsoft.com/office/drawing/2014/main" id="{69C978A6-CBEF-BF75-F677-9EA8E3AEE7A9}"/>
              </a:ext>
            </a:extLst>
          </p:cNvPr>
          <p:cNvSpPr>
            <a:spLocks noGrp="1"/>
          </p:cNvSpPr>
          <p:nvPr>
            <p:ph type="ftr" sz="quarter" idx="3"/>
          </p:nvPr>
        </p:nvSpPr>
        <p:spPr>
          <a:xfrm>
            <a:off x="609600" y="6356350"/>
            <a:ext cx="10744199" cy="442131"/>
          </a:xfrm>
        </p:spPr>
        <p:txBody>
          <a:bodyPr/>
          <a:lstStyle/>
          <a:p>
            <a:pPr>
              <a:spcAft>
                <a:spcPts val="400"/>
              </a:spcAft>
            </a:pPr>
            <a:r>
              <a:rPr lang="en-US" dirty="0"/>
              <a:t>BNP, brain natriuretic peptide; CCB, calcium channel blocker;  I/H/D, idiopathic/heritable/drug-associated; </a:t>
            </a:r>
            <a:r>
              <a:rPr lang="en-US" dirty="0" err="1"/>
              <a:t>inh</a:t>
            </a:r>
            <a:r>
              <a:rPr lang="en-US" dirty="0"/>
              <a:t>, inhaled; </a:t>
            </a:r>
            <a:r>
              <a:rPr lang="en-US" dirty="0" err="1"/>
              <a:t>mPAP</a:t>
            </a:r>
            <a:r>
              <a:rPr lang="en-US" dirty="0"/>
              <a:t>, mean pulmonary artery pressure; NT-</a:t>
            </a:r>
            <a:r>
              <a:rPr lang="en-US" dirty="0" err="1"/>
              <a:t>proBNP</a:t>
            </a:r>
            <a:r>
              <a:rPr lang="en-US" dirty="0"/>
              <a:t>, N-terminal pro-brain natriuretic peptide; WHO-FC, World Health Organization-Functional Class. 
Humbert M, et al.</a:t>
            </a:r>
            <a:r>
              <a:rPr lang="en-US" i="1" dirty="0"/>
              <a:t> </a:t>
            </a:r>
            <a:r>
              <a:rPr lang="en-US" i="1" dirty="0" err="1"/>
              <a:t>Eur</a:t>
            </a:r>
            <a:r>
              <a:rPr lang="en-US" i="1" dirty="0"/>
              <a:t> Heart J. </a:t>
            </a:r>
            <a:r>
              <a:rPr lang="en-US" dirty="0"/>
              <a:t>2022;43:3618-731.</a:t>
            </a:r>
          </a:p>
        </p:txBody>
      </p:sp>
      <p:sp>
        <p:nvSpPr>
          <p:cNvPr id="12" name="TextBox 11">
            <a:extLst>
              <a:ext uri="{FF2B5EF4-FFF2-40B4-BE49-F238E27FC236}">
                <a16:creationId xmlns:a16="http://schemas.microsoft.com/office/drawing/2014/main" id="{6708B137-57BB-F0F6-C6A7-539CFAD9427C}"/>
              </a:ext>
            </a:extLst>
          </p:cNvPr>
          <p:cNvSpPr txBox="1"/>
          <p:nvPr/>
        </p:nvSpPr>
        <p:spPr>
          <a:xfrm>
            <a:off x="235167" y="4577625"/>
            <a:ext cx="5877017"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u="sng" dirty="0">
                <a:solidFill>
                  <a:schemeClr val="tx1"/>
                </a:solidFill>
              </a:rPr>
              <a:t>CCB		Initial dose	Dose range</a:t>
            </a:r>
          </a:p>
          <a:p>
            <a:r>
              <a:rPr lang="en-US" sz="1600" dirty="0">
                <a:solidFill>
                  <a:schemeClr val="tx1"/>
                </a:solidFill>
              </a:rPr>
              <a:t>Amlodipine 	5 mg QD		15–30 mg QD</a:t>
            </a:r>
          </a:p>
          <a:p>
            <a:r>
              <a:rPr lang="en-US" sz="1600" dirty="0">
                <a:solidFill>
                  <a:schemeClr val="tx1"/>
                </a:solidFill>
              </a:rPr>
              <a:t>Diltiazem 		60 mg BID	120–360 mg BID</a:t>
            </a:r>
          </a:p>
          <a:p>
            <a:r>
              <a:rPr lang="en-US" sz="1600" dirty="0">
                <a:solidFill>
                  <a:schemeClr val="tx1"/>
                </a:solidFill>
              </a:rPr>
              <a:t>Felodipine 	5 mg QD		15–30 mg QD</a:t>
            </a:r>
          </a:p>
          <a:p>
            <a:r>
              <a:rPr lang="en-US" sz="1600" dirty="0">
                <a:solidFill>
                  <a:schemeClr val="tx1"/>
                </a:solidFill>
              </a:rPr>
              <a:t>Nifedipine 	10 mg TID	20–60 mg BID or TID</a:t>
            </a:r>
          </a:p>
        </p:txBody>
      </p:sp>
      <p:sp>
        <p:nvSpPr>
          <p:cNvPr id="14" name="TextBox 13">
            <a:extLst>
              <a:ext uri="{FF2B5EF4-FFF2-40B4-BE49-F238E27FC236}">
                <a16:creationId xmlns:a16="http://schemas.microsoft.com/office/drawing/2014/main" id="{D2AD0CF2-9DC4-A4D0-D746-59488311B415}"/>
              </a:ext>
            </a:extLst>
          </p:cNvPr>
          <p:cNvSpPr txBox="1"/>
          <p:nvPr/>
        </p:nvSpPr>
        <p:spPr>
          <a:xfrm>
            <a:off x="255172" y="1207861"/>
            <a:ext cx="5788240" cy="1200329"/>
          </a:xfrm>
          <a:prstGeom prst="rect">
            <a:avLst/>
          </a:prstGeom>
          <a:solidFill>
            <a:schemeClr val="accent1"/>
          </a:solidFill>
        </p:spPr>
        <p:txBody>
          <a:bodyPr wrap="square">
            <a:spAutoFit/>
          </a:bodyPr>
          <a:lstStyle/>
          <a:p>
            <a:r>
              <a:rPr lang="en-US" dirty="0">
                <a:solidFill>
                  <a:schemeClr val="bg1"/>
                </a:solidFill>
              </a:rPr>
              <a:t>Vasoreactivity Testing Algorithm of Patients With Presumed Diagnosis of Idiopathic, Heritable, or Drug-Induced (I/H/D) Associated Pulmonary Arterial Hypertension</a:t>
            </a:r>
          </a:p>
        </p:txBody>
      </p:sp>
      <p:graphicFrame>
        <p:nvGraphicFramePr>
          <p:cNvPr id="17" name="Table 16">
            <a:extLst>
              <a:ext uri="{FF2B5EF4-FFF2-40B4-BE49-F238E27FC236}">
                <a16:creationId xmlns:a16="http://schemas.microsoft.com/office/drawing/2014/main" id="{A80E43B2-86E5-6B98-DF89-4D8747C33403}"/>
              </a:ext>
            </a:extLst>
          </p:cNvPr>
          <p:cNvGraphicFramePr>
            <a:graphicFrameLocks noGrp="1"/>
          </p:cNvGraphicFramePr>
          <p:nvPr>
            <p:extLst>
              <p:ext uri="{D42A27DB-BD31-4B8C-83A1-F6EECF244321}">
                <p14:modId xmlns:p14="http://schemas.microsoft.com/office/powerpoint/2010/main" val="2847276794"/>
              </p:ext>
            </p:extLst>
          </p:nvPr>
        </p:nvGraphicFramePr>
        <p:xfrm>
          <a:off x="227387" y="2878147"/>
          <a:ext cx="5892578" cy="1097280"/>
        </p:xfrm>
        <a:graphic>
          <a:graphicData uri="http://schemas.openxmlformats.org/drawingml/2006/table">
            <a:tbl>
              <a:tblPr/>
              <a:tblGrid>
                <a:gridCol w="1129264">
                  <a:extLst>
                    <a:ext uri="{9D8B030D-6E8A-4147-A177-3AD203B41FA5}">
                      <a16:colId xmlns:a16="http://schemas.microsoft.com/office/drawing/2014/main" val="3410399261"/>
                    </a:ext>
                  </a:extLst>
                </a:gridCol>
                <a:gridCol w="1133672">
                  <a:extLst>
                    <a:ext uri="{9D8B030D-6E8A-4147-A177-3AD203B41FA5}">
                      <a16:colId xmlns:a16="http://schemas.microsoft.com/office/drawing/2014/main" val="1032962812"/>
                    </a:ext>
                  </a:extLst>
                </a:gridCol>
                <a:gridCol w="1133672">
                  <a:extLst>
                    <a:ext uri="{9D8B030D-6E8A-4147-A177-3AD203B41FA5}">
                      <a16:colId xmlns:a16="http://schemas.microsoft.com/office/drawing/2014/main" val="3637706629"/>
                    </a:ext>
                  </a:extLst>
                </a:gridCol>
                <a:gridCol w="1314442">
                  <a:extLst>
                    <a:ext uri="{9D8B030D-6E8A-4147-A177-3AD203B41FA5}">
                      <a16:colId xmlns:a16="http://schemas.microsoft.com/office/drawing/2014/main" val="2984384112"/>
                    </a:ext>
                  </a:extLst>
                </a:gridCol>
                <a:gridCol w="1181528">
                  <a:extLst>
                    <a:ext uri="{9D8B030D-6E8A-4147-A177-3AD203B41FA5}">
                      <a16:colId xmlns:a16="http://schemas.microsoft.com/office/drawing/2014/main" val="1678191846"/>
                    </a:ext>
                  </a:extLst>
                </a:gridCol>
              </a:tblGrid>
              <a:tr h="0">
                <a:tc>
                  <a:txBody>
                    <a:bodyPr/>
                    <a:lstStyle/>
                    <a:p>
                      <a:pPr algn="l" fontAlgn="base"/>
                      <a:r>
                        <a:rPr lang="en-US" sz="1200" b="1" dirty="0">
                          <a:solidFill>
                            <a:schemeClr val="bg1"/>
                          </a:solidFill>
                          <a:effectLst/>
                          <a:latin typeface="+mn-lt"/>
                        </a:rPr>
                        <a:t>Compound</a:t>
                      </a:r>
                    </a:p>
                  </a:txBody>
                  <a:tcPr anchor="ctr">
                    <a:lnL>
                      <a:noFill/>
                    </a:lnL>
                    <a:lnR>
                      <a:noFill/>
                    </a:lnR>
                    <a:lnT>
                      <a:noFill/>
                    </a:lnT>
                    <a:lnB w="9525" cap="flat" cmpd="sng" algn="ctr">
                      <a:noFill/>
                      <a:prstDash val="solid"/>
                      <a:round/>
                      <a:headEnd type="none" w="med" len="med"/>
                      <a:tailEnd type="none" w="med" len="med"/>
                    </a:lnB>
                    <a:solidFill>
                      <a:schemeClr val="accent4">
                        <a:lumMod val="50000"/>
                      </a:schemeClr>
                    </a:solidFill>
                  </a:tcPr>
                </a:tc>
                <a:tc>
                  <a:txBody>
                    <a:bodyPr/>
                    <a:lstStyle/>
                    <a:p>
                      <a:pPr algn="l" fontAlgn="base"/>
                      <a:r>
                        <a:rPr lang="en-US" sz="1200" b="1" dirty="0">
                          <a:solidFill>
                            <a:schemeClr val="bg1"/>
                          </a:solidFill>
                          <a:effectLst/>
                          <a:latin typeface="+mn-lt"/>
                        </a:rPr>
                        <a:t>Route</a:t>
                      </a:r>
                    </a:p>
                  </a:txBody>
                  <a:tcPr anchor="ctr">
                    <a:lnL>
                      <a:noFill/>
                    </a:lnL>
                    <a:lnR>
                      <a:noFill/>
                    </a:lnR>
                    <a:lnT>
                      <a:noFill/>
                    </a:lnT>
                    <a:lnB w="9525" cap="flat" cmpd="sng" algn="ctr">
                      <a:noFill/>
                      <a:prstDash val="solid"/>
                      <a:round/>
                      <a:headEnd type="none" w="med" len="med"/>
                      <a:tailEnd type="none" w="med" len="med"/>
                    </a:lnB>
                    <a:solidFill>
                      <a:schemeClr val="accent4">
                        <a:lumMod val="50000"/>
                      </a:schemeClr>
                    </a:solidFill>
                  </a:tcPr>
                </a:tc>
                <a:tc>
                  <a:txBody>
                    <a:bodyPr/>
                    <a:lstStyle/>
                    <a:p>
                      <a:pPr algn="l" fontAlgn="base"/>
                      <a:r>
                        <a:rPr lang="en-US" sz="1200" b="1" dirty="0">
                          <a:solidFill>
                            <a:schemeClr val="bg1"/>
                          </a:solidFill>
                          <a:effectLst/>
                          <a:latin typeface="+mn-lt"/>
                        </a:rPr>
                        <a:t>Half-life</a:t>
                      </a:r>
                    </a:p>
                  </a:txBody>
                  <a:tcPr anchor="ctr">
                    <a:lnL>
                      <a:noFill/>
                    </a:lnL>
                    <a:lnR>
                      <a:noFill/>
                    </a:lnR>
                    <a:lnT>
                      <a:noFill/>
                    </a:lnT>
                    <a:lnB w="9525" cap="flat" cmpd="sng" algn="ctr">
                      <a:noFill/>
                      <a:prstDash val="solid"/>
                      <a:round/>
                      <a:headEnd type="none" w="med" len="med"/>
                      <a:tailEnd type="none" w="med" len="med"/>
                    </a:lnB>
                    <a:solidFill>
                      <a:schemeClr val="accent4">
                        <a:lumMod val="50000"/>
                      </a:schemeClr>
                    </a:solidFill>
                  </a:tcPr>
                </a:tc>
                <a:tc>
                  <a:txBody>
                    <a:bodyPr/>
                    <a:lstStyle/>
                    <a:p>
                      <a:pPr algn="l" fontAlgn="base"/>
                      <a:r>
                        <a:rPr lang="en-US" sz="1200" b="1" dirty="0">
                          <a:solidFill>
                            <a:schemeClr val="bg1"/>
                          </a:solidFill>
                          <a:effectLst/>
                          <a:latin typeface="+mn-lt"/>
                        </a:rPr>
                        <a:t>Dosage</a:t>
                      </a:r>
                    </a:p>
                  </a:txBody>
                  <a:tcPr anchor="ctr">
                    <a:lnL>
                      <a:noFill/>
                    </a:lnL>
                    <a:lnR>
                      <a:noFill/>
                    </a:lnR>
                    <a:lnT>
                      <a:noFill/>
                    </a:lnT>
                    <a:lnB w="9525" cap="flat" cmpd="sng" algn="ctr">
                      <a:noFill/>
                      <a:prstDash val="solid"/>
                      <a:round/>
                      <a:headEnd type="none" w="med" len="med"/>
                      <a:tailEnd type="none" w="med" len="med"/>
                    </a:lnB>
                    <a:solidFill>
                      <a:schemeClr val="accent4">
                        <a:lumMod val="50000"/>
                      </a:schemeClr>
                    </a:solidFill>
                  </a:tcPr>
                </a:tc>
                <a:tc>
                  <a:txBody>
                    <a:bodyPr/>
                    <a:lstStyle/>
                    <a:p>
                      <a:pPr algn="l" fontAlgn="base"/>
                      <a:r>
                        <a:rPr lang="en-US" sz="1200" b="1" dirty="0">
                          <a:solidFill>
                            <a:schemeClr val="bg1"/>
                          </a:solidFill>
                          <a:effectLst/>
                          <a:latin typeface="+mn-lt"/>
                        </a:rPr>
                        <a:t>Duration</a:t>
                      </a:r>
                    </a:p>
                  </a:txBody>
                  <a:tcPr anchor="ctr">
                    <a:lnL>
                      <a:noFill/>
                    </a:lnL>
                    <a:lnR>
                      <a:noFill/>
                    </a:lnR>
                    <a:lnT>
                      <a:noFill/>
                    </a:lnT>
                    <a:lnB w="9525" cap="flat" cmpd="sng" algn="ctr">
                      <a:no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2739133873"/>
                  </a:ext>
                </a:extLst>
              </a:tr>
              <a:tr h="0">
                <a:tc>
                  <a:txBody>
                    <a:bodyPr/>
                    <a:lstStyle/>
                    <a:p>
                      <a:pPr algn="l" fontAlgn="t"/>
                      <a:r>
                        <a:rPr lang="en-US" sz="1200" dirty="0">
                          <a:effectLst/>
                          <a:latin typeface="+mn-lt"/>
                        </a:rPr>
                        <a:t>Nitric oxide</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200">
                          <a:effectLst/>
                          <a:latin typeface="+mn-lt"/>
                        </a:rPr>
                        <a:t>inh</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200" dirty="0">
                          <a:effectLst/>
                          <a:latin typeface="+mn-lt"/>
                        </a:rPr>
                        <a:t>15–30 s</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200">
                          <a:effectLst/>
                          <a:latin typeface="+mn-lt"/>
                        </a:rPr>
                        <a:t>10–20 p.p.m.</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200" dirty="0">
                          <a:effectLst/>
                          <a:latin typeface="+mn-lt"/>
                        </a:rPr>
                        <a:t>5–10 min</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39818755"/>
                  </a:ext>
                </a:extLst>
              </a:tr>
              <a:tr h="0">
                <a:tc>
                  <a:txBody>
                    <a:bodyPr/>
                    <a:lstStyle/>
                    <a:p>
                      <a:pPr algn="l" fontAlgn="t"/>
                      <a:r>
                        <a:rPr lang="en-US" sz="1200" dirty="0" err="1">
                          <a:effectLst/>
                          <a:latin typeface="+mn-lt"/>
                        </a:rPr>
                        <a:t>Iloprost</a:t>
                      </a:r>
                      <a:endParaRPr lang="en-US" sz="1200" dirty="0">
                        <a:effectLst/>
                        <a:latin typeface="+mn-lt"/>
                      </a:endParaRP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200" dirty="0" err="1">
                          <a:effectLst/>
                          <a:latin typeface="+mn-lt"/>
                        </a:rPr>
                        <a:t>inh</a:t>
                      </a:r>
                      <a:endParaRPr lang="en-US" sz="1200" dirty="0">
                        <a:effectLst/>
                        <a:latin typeface="+mn-lt"/>
                      </a:endParaRP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200" dirty="0">
                          <a:effectLst/>
                          <a:latin typeface="+mn-lt"/>
                        </a:rPr>
                        <a:t>30 min</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200" dirty="0">
                          <a:effectLst/>
                          <a:latin typeface="+mn-lt"/>
                        </a:rPr>
                        <a:t>5–10 µg</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200" dirty="0">
                          <a:effectLst/>
                          <a:latin typeface="+mn-lt"/>
                        </a:rPr>
                        <a:t>10–15 min</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38144325"/>
                  </a:ext>
                </a:extLst>
              </a:tr>
              <a:tr h="0">
                <a:tc>
                  <a:txBody>
                    <a:bodyPr/>
                    <a:lstStyle/>
                    <a:p>
                      <a:pPr algn="l" fontAlgn="t"/>
                      <a:r>
                        <a:rPr lang="en-US" sz="1200" dirty="0" err="1">
                          <a:effectLst/>
                          <a:latin typeface="+mn-lt"/>
                        </a:rPr>
                        <a:t>Epoprostenol</a:t>
                      </a:r>
                      <a:endParaRPr lang="en-US" sz="1200" dirty="0">
                        <a:effectLst/>
                        <a:latin typeface="+mn-lt"/>
                      </a:endParaRP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200" dirty="0">
                          <a:effectLst/>
                          <a:latin typeface="+mn-lt"/>
                        </a:rPr>
                        <a:t>IV</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200" dirty="0">
                          <a:effectLst/>
                          <a:latin typeface="+mn-lt"/>
                        </a:rPr>
                        <a:t>3 min</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200" dirty="0">
                          <a:effectLst/>
                          <a:latin typeface="+mn-lt"/>
                        </a:rPr>
                        <a:t>2–12 ng/kg/min</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200" dirty="0">
                          <a:effectLst/>
                          <a:latin typeface="+mn-lt"/>
                        </a:rPr>
                        <a:t>10 min</a:t>
                      </a:r>
                    </a:p>
                  </a:txBody>
                  <a:tcP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61633927"/>
                  </a:ext>
                </a:extLst>
              </a:tr>
            </a:tbl>
          </a:graphicData>
        </a:graphic>
      </p:graphicFrame>
      <p:grpSp>
        <p:nvGrpSpPr>
          <p:cNvPr id="7" name="Group 6">
            <a:extLst>
              <a:ext uri="{FF2B5EF4-FFF2-40B4-BE49-F238E27FC236}">
                <a16:creationId xmlns:a16="http://schemas.microsoft.com/office/drawing/2014/main" id="{B75D7C27-4712-C673-802F-962077BAEFC9}"/>
              </a:ext>
            </a:extLst>
          </p:cNvPr>
          <p:cNvGrpSpPr>
            <a:grpSpLocks noChangeAspect="1"/>
          </p:cNvGrpSpPr>
          <p:nvPr/>
        </p:nvGrpSpPr>
        <p:grpSpPr>
          <a:xfrm>
            <a:off x="6261719" y="1083571"/>
            <a:ext cx="5732721" cy="4957633"/>
            <a:chOff x="6270270" y="765073"/>
            <a:chExt cx="5276636" cy="4563213"/>
          </a:xfrm>
        </p:grpSpPr>
        <p:pic>
          <p:nvPicPr>
            <p:cNvPr id="4" name="Picture 3">
              <a:extLst>
                <a:ext uri="{FF2B5EF4-FFF2-40B4-BE49-F238E27FC236}">
                  <a16:creationId xmlns:a16="http://schemas.microsoft.com/office/drawing/2014/main" id="{AAE00128-FCDC-87DE-0A16-9963932816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70270" y="765073"/>
              <a:ext cx="5276636" cy="4563213"/>
            </a:xfrm>
            <a:prstGeom prst="rect">
              <a:avLst/>
            </a:prstGeom>
          </p:spPr>
        </p:pic>
        <p:sp>
          <p:nvSpPr>
            <p:cNvPr id="6" name="Oval 5">
              <a:extLst>
                <a:ext uri="{FF2B5EF4-FFF2-40B4-BE49-F238E27FC236}">
                  <a16:creationId xmlns:a16="http://schemas.microsoft.com/office/drawing/2014/main" id="{A69DD26A-B71C-69B2-CA50-C4DD39AAE991}"/>
                </a:ext>
              </a:extLst>
            </p:cNvPr>
            <p:cNvSpPr/>
            <p:nvPr/>
          </p:nvSpPr>
          <p:spPr>
            <a:xfrm>
              <a:off x="6441898" y="1692167"/>
              <a:ext cx="5024062" cy="32394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0911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EE23-C557-6E34-FA24-011641367590}"/>
              </a:ext>
            </a:extLst>
          </p:cNvPr>
          <p:cNvSpPr>
            <a:spLocks noGrp="1"/>
          </p:cNvSpPr>
          <p:nvPr>
            <p:ph type="title"/>
          </p:nvPr>
        </p:nvSpPr>
        <p:spPr>
          <a:xfrm>
            <a:off x="609600" y="199505"/>
            <a:ext cx="10744200" cy="1185577"/>
          </a:xfrm>
        </p:spPr>
        <p:txBody>
          <a:bodyPr anchor="t">
            <a:normAutofit/>
          </a:bodyPr>
          <a:lstStyle/>
          <a:p>
            <a:r>
              <a:rPr lang="en-US" sz="2800" dirty="0"/>
              <a:t>2022 ERS/ESC PAH Guidelines: </a:t>
            </a:r>
            <a:r>
              <a:rPr lang="en-US" sz="2800" u="sng" dirty="0"/>
              <a:t>Non-</a:t>
            </a:r>
            <a:r>
              <a:rPr lang="en-US" sz="2800" u="sng" dirty="0" err="1"/>
              <a:t>vasoreactive</a:t>
            </a:r>
            <a:r>
              <a:rPr lang="en-US" sz="2800" dirty="0"/>
              <a:t> PAH</a:t>
            </a:r>
          </a:p>
        </p:txBody>
      </p:sp>
      <p:sp>
        <p:nvSpPr>
          <p:cNvPr id="3" name="Footer Placeholder 2">
            <a:extLst>
              <a:ext uri="{FF2B5EF4-FFF2-40B4-BE49-F238E27FC236}">
                <a16:creationId xmlns:a16="http://schemas.microsoft.com/office/drawing/2014/main" id="{370B0AD2-3606-9992-ACE3-94B6F126AEB2}"/>
              </a:ext>
            </a:extLst>
          </p:cNvPr>
          <p:cNvSpPr>
            <a:spLocks noGrp="1"/>
          </p:cNvSpPr>
          <p:nvPr>
            <p:ph type="ftr" sz="quarter" idx="3"/>
          </p:nvPr>
        </p:nvSpPr>
        <p:spPr>
          <a:xfrm>
            <a:off x="609600" y="5925788"/>
            <a:ext cx="4924301" cy="872694"/>
          </a:xfrm>
        </p:spPr>
        <p:txBody>
          <a:bodyPr/>
          <a:lstStyle/>
          <a:p>
            <a:pPr>
              <a:spcAft>
                <a:spcPts val="400"/>
              </a:spcAft>
            </a:pPr>
            <a:r>
              <a:rPr lang="en-US" dirty="0"/>
              <a:t>ERA, endothelin receptor antagonist; </a:t>
            </a:r>
            <a:r>
              <a:rPr lang="en-US" dirty="0" err="1"/>
              <a:t>i.v.</a:t>
            </a:r>
            <a:r>
              <a:rPr lang="en-US" dirty="0"/>
              <a:t>, intravenous; PAH-CTD, PAH-associated connective tissue disease PCA, prostacyclin analog; PDE5i, phosphodiesterase type 5 inhibitor; PRA, prostacyclin receptor agonist; </a:t>
            </a:r>
            <a:r>
              <a:rPr lang="en-US" dirty="0" err="1"/>
              <a:t>s.c.</a:t>
            </a:r>
            <a:r>
              <a:rPr lang="en-US" dirty="0"/>
              <a:t>, subcutaneous; </a:t>
            </a:r>
            <a:r>
              <a:rPr lang="en-US" dirty="0" err="1"/>
              <a:t>sGCs</a:t>
            </a:r>
            <a:r>
              <a:rPr lang="en-US" dirty="0"/>
              <a:t>, soluble guanylate cyclase stimulator. </a:t>
            </a:r>
          </a:p>
          <a:p>
            <a:pPr>
              <a:spcAft>
                <a:spcPts val="400"/>
              </a:spcAft>
            </a:pPr>
            <a:r>
              <a:rPr lang="en-US" dirty="0"/>
              <a:t>Humbert M, et al. </a:t>
            </a:r>
            <a:r>
              <a:rPr lang="en-US" i="1" dirty="0" err="1"/>
              <a:t>Eur</a:t>
            </a:r>
            <a:r>
              <a:rPr lang="en-US" i="1" dirty="0"/>
              <a:t> Heart J. </a:t>
            </a:r>
            <a:r>
              <a:rPr lang="en-US" dirty="0"/>
              <a:t>2022;43:3618-731</a:t>
            </a:r>
          </a:p>
        </p:txBody>
      </p:sp>
      <p:sp>
        <p:nvSpPr>
          <p:cNvPr id="4" name="TextBox 3">
            <a:extLst>
              <a:ext uri="{FF2B5EF4-FFF2-40B4-BE49-F238E27FC236}">
                <a16:creationId xmlns:a16="http://schemas.microsoft.com/office/drawing/2014/main" id="{F2F77A08-3BEF-26D8-A2C8-23AB494984A2}"/>
              </a:ext>
            </a:extLst>
          </p:cNvPr>
          <p:cNvSpPr txBox="1"/>
          <p:nvPr/>
        </p:nvSpPr>
        <p:spPr>
          <a:xfrm>
            <a:off x="809756" y="1521225"/>
            <a:ext cx="4440205" cy="3785652"/>
          </a:xfrm>
          <a:prstGeom prst="rect">
            <a:avLst/>
          </a:prstGeom>
          <a:noFill/>
          <a:ln>
            <a:solidFill>
              <a:schemeClr val="tx1"/>
            </a:solidFill>
          </a:ln>
        </p:spPr>
        <p:txBody>
          <a:bodyPr wrap="square">
            <a:spAutoFit/>
          </a:bodyPr>
          <a:lstStyle/>
          <a:p>
            <a:pPr marL="342900" indent="-342900">
              <a:buClr>
                <a:srgbClr val="C00000"/>
              </a:buClr>
              <a:buSzPct val="150000"/>
              <a:buFont typeface="Arial" panose="020B0604020202020204" pitchFamily="34" charset="0"/>
              <a:buChar char="•"/>
            </a:pPr>
            <a:r>
              <a:rPr lang="en-US" sz="2000" dirty="0"/>
              <a:t>Treatment algorithm divides management approach based on presence of cardiopulmonary comorbidities</a:t>
            </a:r>
          </a:p>
          <a:p>
            <a:pPr marL="342900" indent="-342900">
              <a:buClr>
                <a:srgbClr val="C00000"/>
              </a:buClr>
              <a:buSzPct val="150000"/>
              <a:buFont typeface="Arial" panose="020B0604020202020204" pitchFamily="34" charset="0"/>
              <a:buChar char="•"/>
            </a:pPr>
            <a:endParaRPr lang="en-US" sz="2000" dirty="0"/>
          </a:p>
          <a:p>
            <a:pPr marL="342900" indent="-342900">
              <a:buClr>
                <a:srgbClr val="C00000"/>
              </a:buClr>
              <a:buSzPct val="150000"/>
              <a:buFont typeface="Arial" panose="020B0604020202020204" pitchFamily="34" charset="0"/>
              <a:buChar char="•"/>
            </a:pPr>
            <a:r>
              <a:rPr lang="en-US" sz="2000" dirty="0"/>
              <a:t>Risk assessment and combination therapy recommended for those without comorbidities</a:t>
            </a:r>
          </a:p>
          <a:p>
            <a:pPr marL="342900" indent="-342900">
              <a:buClr>
                <a:srgbClr val="C00000"/>
              </a:buClr>
              <a:buSzPct val="150000"/>
              <a:buFont typeface="Arial" panose="020B0604020202020204" pitchFamily="34" charset="0"/>
              <a:buChar char="•"/>
            </a:pPr>
            <a:endParaRPr lang="en-US" sz="2000" dirty="0"/>
          </a:p>
          <a:p>
            <a:pPr marL="342900" indent="-342900">
              <a:buClr>
                <a:srgbClr val="C00000"/>
              </a:buClr>
              <a:buSzPct val="150000"/>
              <a:buFont typeface="Arial" panose="020B0604020202020204" pitchFamily="34" charset="0"/>
              <a:buChar char="•"/>
            </a:pPr>
            <a:r>
              <a:rPr lang="en-US" sz="2000" dirty="0"/>
              <a:t>Monotherapy recommended for those with cardiopulmonary comorbidities</a:t>
            </a:r>
          </a:p>
        </p:txBody>
      </p:sp>
      <p:grpSp>
        <p:nvGrpSpPr>
          <p:cNvPr id="12" name="Group 11">
            <a:extLst>
              <a:ext uri="{FF2B5EF4-FFF2-40B4-BE49-F238E27FC236}">
                <a16:creationId xmlns:a16="http://schemas.microsoft.com/office/drawing/2014/main" id="{230D832A-AB29-A05C-6661-A2C0A141DB36}"/>
              </a:ext>
            </a:extLst>
          </p:cNvPr>
          <p:cNvGrpSpPr/>
          <p:nvPr/>
        </p:nvGrpSpPr>
        <p:grpSpPr>
          <a:xfrm>
            <a:off x="5994400" y="915636"/>
            <a:ext cx="5387844" cy="5432945"/>
            <a:chOff x="5989754" y="886654"/>
            <a:chExt cx="5551383" cy="5717199"/>
          </a:xfrm>
        </p:grpSpPr>
        <p:grpSp>
          <p:nvGrpSpPr>
            <p:cNvPr id="10" name="Group 9">
              <a:extLst>
                <a:ext uri="{FF2B5EF4-FFF2-40B4-BE49-F238E27FC236}">
                  <a16:creationId xmlns:a16="http://schemas.microsoft.com/office/drawing/2014/main" id="{DEA51C3D-63B7-9489-1D87-10FC2721B78F}"/>
                </a:ext>
              </a:extLst>
            </p:cNvPr>
            <p:cNvGrpSpPr/>
            <p:nvPr/>
          </p:nvGrpSpPr>
          <p:grpSpPr>
            <a:xfrm>
              <a:off x="5989754" y="886654"/>
              <a:ext cx="5551383" cy="5717199"/>
              <a:chOff x="5989754" y="886654"/>
              <a:chExt cx="5551383" cy="5717199"/>
            </a:xfrm>
          </p:grpSpPr>
          <p:pic>
            <p:nvPicPr>
              <p:cNvPr id="7" name="Picture 6" descr="Diagram&#10;&#10;Description automatically generated">
                <a:extLst>
                  <a:ext uri="{FF2B5EF4-FFF2-40B4-BE49-F238E27FC236}">
                    <a16:creationId xmlns:a16="http://schemas.microsoft.com/office/drawing/2014/main" id="{3F6F7926-320A-A40C-1CBA-51A7866719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9754" y="886655"/>
                <a:ext cx="5392357" cy="5717198"/>
              </a:xfrm>
              <a:prstGeom prst="rect">
                <a:avLst/>
              </a:prstGeom>
            </p:spPr>
          </p:pic>
          <p:sp>
            <p:nvSpPr>
              <p:cNvPr id="9" name="Rectangle 8">
                <a:extLst>
                  <a:ext uri="{FF2B5EF4-FFF2-40B4-BE49-F238E27FC236}">
                    <a16:creationId xmlns:a16="http://schemas.microsoft.com/office/drawing/2014/main" id="{E9193C59-7FC0-4E04-30ED-DF762AF9E819}"/>
                  </a:ext>
                </a:extLst>
              </p:cNvPr>
              <p:cNvSpPr/>
              <p:nvPr/>
            </p:nvSpPr>
            <p:spPr>
              <a:xfrm>
                <a:off x="11328338" y="886654"/>
                <a:ext cx="212799" cy="5717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a:extLst>
                <a:ext uri="{FF2B5EF4-FFF2-40B4-BE49-F238E27FC236}">
                  <a16:creationId xmlns:a16="http://schemas.microsoft.com/office/drawing/2014/main" id="{EEC7B86F-A232-F24F-9F75-874F701BD5B9}"/>
                </a:ext>
              </a:extLst>
            </p:cNvPr>
            <p:cNvSpPr/>
            <p:nvPr/>
          </p:nvSpPr>
          <p:spPr>
            <a:xfrm>
              <a:off x="6530522" y="2428161"/>
              <a:ext cx="4880008" cy="10419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Tree>
    <p:extLst>
      <p:ext uri="{BB962C8B-B14F-4D97-AF65-F5344CB8AC3E}">
        <p14:creationId xmlns:p14="http://schemas.microsoft.com/office/powerpoint/2010/main" val="3556437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27F7153-7295-AEB0-6237-9C57128F2825}"/>
              </a:ext>
            </a:extLst>
          </p:cNvPr>
          <p:cNvSpPr>
            <a:spLocks noGrp="1"/>
          </p:cNvSpPr>
          <p:nvPr>
            <p:ph type="ftr" sz="quarter" idx="3"/>
          </p:nvPr>
        </p:nvSpPr>
        <p:spPr>
          <a:xfrm>
            <a:off x="609600" y="6356350"/>
            <a:ext cx="10744199" cy="442131"/>
          </a:xfrm>
        </p:spPr>
        <p:txBody>
          <a:bodyPr/>
          <a:lstStyle/>
          <a:p>
            <a:pPr>
              <a:spcAft>
                <a:spcPts val="400"/>
              </a:spcAft>
            </a:pPr>
            <a:r>
              <a:rPr lang="en-US" dirty="0"/>
              <a:t>IPAH, idiopathic pulmonary arterial hypertension; PROM, patient-reported outcome measure.</a:t>
            </a:r>
          </a:p>
          <a:p>
            <a:pPr>
              <a:spcAft>
                <a:spcPts val="400"/>
              </a:spcAft>
            </a:pPr>
            <a:r>
              <a:rPr lang="en-US" dirty="0"/>
              <a:t>Humbert M, et al. </a:t>
            </a:r>
            <a:r>
              <a:rPr lang="en-US" i="1" dirty="0" err="1"/>
              <a:t>Eur</a:t>
            </a:r>
            <a:r>
              <a:rPr lang="en-US" i="1" dirty="0"/>
              <a:t> Heart J. </a:t>
            </a:r>
            <a:r>
              <a:rPr lang="en-US" dirty="0"/>
              <a:t>2022;43:3618-731. </a:t>
            </a:r>
          </a:p>
        </p:txBody>
      </p:sp>
      <p:sp>
        <p:nvSpPr>
          <p:cNvPr id="2" name="Title 1">
            <a:extLst>
              <a:ext uri="{FF2B5EF4-FFF2-40B4-BE49-F238E27FC236}">
                <a16:creationId xmlns:a16="http://schemas.microsoft.com/office/drawing/2014/main" id="{4594EE23-C557-6E34-FA24-011641367590}"/>
              </a:ext>
            </a:extLst>
          </p:cNvPr>
          <p:cNvSpPr>
            <a:spLocks noGrp="1"/>
          </p:cNvSpPr>
          <p:nvPr>
            <p:ph type="title"/>
          </p:nvPr>
        </p:nvSpPr>
        <p:spPr>
          <a:xfrm>
            <a:off x="609599" y="200025"/>
            <a:ext cx="11126771" cy="1184275"/>
          </a:xfrm>
        </p:spPr>
        <p:txBody>
          <a:bodyPr anchor="t">
            <a:normAutofit/>
          </a:bodyPr>
          <a:lstStyle/>
          <a:p>
            <a:r>
              <a:rPr lang="en-US" sz="2400" dirty="0"/>
              <a:t>2022 ERS/ESC PAH Guidelines: </a:t>
            </a:r>
            <a:r>
              <a:rPr lang="en-US" sz="2400" u="sng" dirty="0"/>
              <a:t>Non-vasoreactive</a:t>
            </a:r>
            <a:r>
              <a:rPr lang="en-US" sz="2400" dirty="0"/>
              <a:t> PAH with Comorbidities</a:t>
            </a:r>
          </a:p>
        </p:txBody>
      </p:sp>
      <p:sp>
        <p:nvSpPr>
          <p:cNvPr id="6" name="Content Placeholder 5">
            <a:extLst>
              <a:ext uri="{FF2B5EF4-FFF2-40B4-BE49-F238E27FC236}">
                <a16:creationId xmlns:a16="http://schemas.microsoft.com/office/drawing/2014/main" id="{F88A5B92-5B79-1283-A8E7-BDDD9C4D576C}"/>
              </a:ext>
            </a:extLst>
          </p:cNvPr>
          <p:cNvSpPr>
            <a:spLocks noGrp="1"/>
          </p:cNvSpPr>
          <p:nvPr>
            <p:ph idx="1"/>
          </p:nvPr>
        </p:nvSpPr>
        <p:spPr>
          <a:xfrm>
            <a:off x="609600" y="914400"/>
            <a:ext cx="10744200" cy="5286375"/>
          </a:xfrm>
        </p:spPr>
        <p:txBody>
          <a:bodyPr>
            <a:normAutofit lnSpcReduction="10000"/>
          </a:bodyPr>
          <a:lstStyle/>
          <a:p>
            <a:r>
              <a:rPr lang="en-US" sz="1800" dirty="0"/>
              <a:t>Patients with cardiopulmonary comorbidities were under-represented in or excluded from PAH trials </a:t>
            </a:r>
          </a:p>
          <a:p>
            <a:r>
              <a:rPr lang="en-US" sz="1800" dirty="0"/>
              <a:t>Registry data suggest that most physicians use PDE5is as primary treatment for these patients</a:t>
            </a:r>
          </a:p>
          <a:p>
            <a:r>
              <a:rPr lang="en-US" sz="1800" dirty="0"/>
              <a:t>Endothelin receptor antagonists or PDE5i/ERA combinations are occasionally used but the drug discontinuation rate is higher in patients with non-</a:t>
            </a:r>
            <a:r>
              <a:rPr lang="en-US" sz="1800" dirty="0" err="1"/>
              <a:t>vasoreactive</a:t>
            </a:r>
            <a:r>
              <a:rPr lang="en-US" sz="1800" dirty="0"/>
              <a:t> PAH with comorbidities than in patients with classic PAH</a:t>
            </a:r>
          </a:p>
          <a:p>
            <a:r>
              <a:rPr lang="en-US" sz="1800" dirty="0"/>
              <a:t>A subgroup analysis from AMBITION with left heart phenotype (105 patients) showed less clinical improvement and a higher likelihood of drug discontinuations due to safety and tolerability with both monotherapy and initial combination therapy</a:t>
            </a:r>
          </a:p>
          <a:p>
            <a:r>
              <a:rPr lang="en-US" sz="1800" dirty="0"/>
              <a:t>Data from the ASPIRE registry demonstrated that patients with IPAH and a cardiopulmonary phenotype had less improvement in exercise capacity and patient-reported outcome measures (PROMs) compared with IPAH</a:t>
            </a:r>
          </a:p>
          <a:p>
            <a:r>
              <a:rPr lang="en-US" sz="1800" dirty="0"/>
              <a:t>In patients with a left heart phenotype:</a:t>
            </a:r>
          </a:p>
          <a:p>
            <a:pPr lvl="1"/>
            <a:r>
              <a:rPr lang="en-US" sz="1400" dirty="0"/>
              <a:t>ERA therapy is associated with an elevated risk of fluid retention</a:t>
            </a:r>
          </a:p>
          <a:p>
            <a:pPr lvl="1"/>
            <a:r>
              <a:rPr lang="en-US" sz="1400" dirty="0"/>
              <a:t>PAH medication may cause a decline in the peripheral oxygen saturation</a:t>
            </a:r>
          </a:p>
          <a:p>
            <a:pPr lvl="1"/>
            <a:r>
              <a:rPr lang="en-US" sz="1400" dirty="0"/>
              <a:t>There is little published experience on the use of prostacyclin analogues or prostacyclin receptor agonists </a:t>
            </a:r>
          </a:p>
          <a:p>
            <a:r>
              <a:rPr lang="en-US" sz="1800" dirty="0"/>
              <a:t>The lack of solid evidence for treating elderly patients with PAH who have cardiopulmonary comorbidities makes treatment recommendations challenging</a:t>
            </a:r>
          </a:p>
        </p:txBody>
      </p:sp>
    </p:spTree>
    <p:extLst>
      <p:ext uri="{BB962C8B-B14F-4D97-AF65-F5344CB8AC3E}">
        <p14:creationId xmlns:p14="http://schemas.microsoft.com/office/powerpoint/2010/main" val="2169641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EE23-C557-6E34-FA24-011641367590}"/>
              </a:ext>
            </a:extLst>
          </p:cNvPr>
          <p:cNvSpPr>
            <a:spLocks noGrp="1"/>
          </p:cNvSpPr>
          <p:nvPr>
            <p:ph type="title"/>
          </p:nvPr>
        </p:nvSpPr>
        <p:spPr>
          <a:xfrm>
            <a:off x="609600" y="199505"/>
            <a:ext cx="10744200" cy="1185577"/>
          </a:xfrm>
        </p:spPr>
        <p:txBody>
          <a:bodyPr anchor="t">
            <a:normAutofit/>
          </a:bodyPr>
          <a:lstStyle/>
          <a:p>
            <a:r>
              <a:rPr lang="en-US" sz="2400" dirty="0"/>
              <a:t>2022 ERS/ESC PAH Guidelines: Non-vasoreactive </a:t>
            </a:r>
            <a:r>
              <a:rPr lang="en-US" sz="2400" u="sng" dirty="0"/>
              <a:t>Without Comorbidities</a:t>
            </a:r>
          </a:p>
        </p:txBody>
      </p:sp>
      <p:sp>
        <p:nvSpPr>
          <p:cNvPr id="8" name="Footer Placeholder 9">
            <a:extLst>
              <a:ext uri="{FF2B5EF4-FFF2-40B4-BE49-F238E27FC236}">
                <a16:creationId xmlns:a16="http://schemas.microsoft.com/office/drawing/2014/main" id="{C4B97985-88A2-1EA3-D438-043853224F29}"/>
              </a:ext>
            </a:extLst>
          </p:cNvPr>
          <p:cNvSpPr>
            <a:spLocks noGrp="1"/>
          </p:cNvSpPr>
          <p:nvPr>
            <p:ph type="ftr" sz="quarter" idx="3"/>
          </p:nvPr>
        </p:nvSpPr>
        <p:spPr>
          <a:xfrm>
            <a:off x="609600" y="6356350"/>
            <a:ext cx="10744199" cy="442131"/>
          </a:xfrm>
        </p:spPr>
        <p:txBody>
          <a:bodyPr/>
          <a:lstStyle/>
          <a:p>
            <a:pPr>
              <a:spcAft>
                <a:spcPts val="400"/>
              </a:spcAft>
            </a:pPr>
            <a:r>
              <a:rPr lang="en-US" sz="900" dirty="0"/>
              <a:t>6MWD, 6-minute walk distance; CI, cardiac index; </a:t>
            </a:r>
            <a:r>
              <a:rPr lang="en-US" sz="900" dirty="0" err="1"/>
              <a:t>cMRI</a:t>
            </a:r>
            <a:r>
              <a:rPr lang="en-US" sz="900" dirty="0"/>
              <a:t>, cardiac magnetic resonance imaging; CPET, cardiopulmonary exercise testing; RAP, right atrial pressure; RVEF, right ventricular ejection fraction; RVESVI, right ventricular stroke volume index; </a:t>
            </a:r>
            <a:r>
              <a:rPr lang="en-US" sz="900" dirty="0" err="1"/>
              <a:t>sPAP</a:t>
            </a:r>
            <a:r>
              <a:rPr lang="en-US" sz="900" dirty="0"/>
              <a:t>, systolic pulmonary arterial pressure; SVI, stroke volume index; SVO</a:t>
            </a:r>
            <a:r>
              <a:rPr lang="en-US" sz="900" baseline="-25000" dirty="0"/>
              <a:t>2</a:t>
            </a:r>
            <a:r>
              <a:rPr lang="en-US" sz="900" dirty="0"/>
              <a:t>, venous oxygen saturation; TAPSE, tricuspid annular plane systolic excursion; VE/VCO</a:t>
            </a:r>
            <a:r>
              <a:rPr lang="en-US" sz="900" baseline="-25000" dirty="0"/>
              <a:t>2</a:t>
            </a:r>
            <a:r>
              <a:rPr lang="en-US" sz="900" dirty="0"/>
              <a:t>, minute ventilation/carbon dioxide production; VO</a:t>
            </a:r>
            <a:r>
              <a:rPr lang="en-US" sz="900" baseline="-25000" dirty="0"/>
              <a:t>2</a:t>
            </a:r>
            <a:r>
              <a:rPr lang="en-US" sz="900" dirty="0"/>
              <a:t> , maximal oxygen consumption. </a:t>
            </a:r>
          </a:p>
          <a:p>
            <a:pPr>
              <a:spcAft>
                <a:spcPts val="400"/>
              </a:spcAft>
            </a:pPr>
            <a:r>
              <a:rPr lang="en-US" sz="900" dirty="0"/>
              <a:t>Humbert M, et al. </a:t>
            </a:r>
            <a:r>
              <a:rPr lang="en-US" sz="900" i="1" dirty="0" err="1"/>
              <a:t>Eur</a:t>
            </a:r>
            <a:r>
              <a:rPr lang="en-US" sz="900" i="1" dirty="0"/>
              <a:t> Heart J. </a:t>
            </a:r>
            <a:r>
              <a:rPr lang="en-US" sz="900" dirty="0"/>
              <a:t>2022;43:3618-731.</a:t>
            </a:r>
          </a:p>
        </p:txBody>
      </p:sp>
      <p:graphicFrame>
        <p:nvGraphicFramePr>
          <p:cNvPr id="6" name="Table 5">
            <a:extLst>
              <a:ext uri="{FF2B5EF4-FFF2-40B4-BE49-F238E27FC236}">
                <a16:creationId xmlns:a16="http://schemas.microsoft.com/office/drawing/2014/main" id="{449BC9ED-AA3B-A909-2D26-656A967F9F6E}"/>
              </a:ext>
            </a:extLst>
          </p:cNvPr>
          <p:cNvGraphicFramePr>
            <a:graphicFrameLocks noGrp="1"/>
          </p:cNvGraphicFramePr>
          <p:nvPr>
            <p:extLst>
              <p:ext uri="{D42A27DB-BD31-4B8C-83A1-F6EECF244321}">
                <p14:modId xmlns:p14="http://schemas.microsoft.com/office/powerpoint/2010/main" val="2446645805"/>
              </p:ext>
            </p:extLst>
          </p:nvPr>
        </p:nvGraphicFramePr>
        <p:xfrm>
          <a:off x="539054" y="812042"/>
          <a:ext cx="5688492" cy="5263527"/>
        </p:xfrm>
        <a:graphic>
          <a:graphicData uri="http://schemas.openxmlformats.org/drawingml/2006/table">
            <a:tbl>
              <a:tblPr/>
              <a:tblGrid>
                <a:gridCol w="1422123">
                  <a:extLst>
                    <a:ext uri="{9D8B030D-6E8A-4147-A177-3AD203B41FA5}">
                      <a16:colId xmlns:a16="http://schemas.microsoft.com/office/drawing/2014/main" val="1342283628"/>
                    </a:ext>
                  </a:extLst>
                </a:gridCol>
                <a:gridCol w="1422123">
                  <a:extLst>
                    <a:ext uri="{9D8B030D-6E8A-4147-A177-3AD203B41FA5}">
                      <a16:colId xmlns:a16="http://schemas.microsoft.com/office/drawing/2014/main" val="1348984080"/>
                    </a:ext>
                  </a:extLst>
                </a:gridCol>
                <a:gridCol w="1422123">
                  <a:extLst>
                    <a:ext uri="{9D8B030D-6E8A-4147-A177-3AD203B41FA5}">
                      <a16:colId xmlns:a16="http://schemas.microsoft.com/office/drawing/2014/main" val="1046372888"/>
                    </a:ext>
                  </a:extLst>
                </a:gridCol>
                <a:gridCol w="1422123">
                  <a:extLst>
                    <a:ext uri="{9D8B030D-6E8A-4147-A177-3AD203B41FA5}">
                      <a16:colId xmlns:a16="http://schemas.microsoft.com/office/drawing/2014/main" val="1636534164"/>
                    </a:ext>
                  </a:extLst>
                </a:gridCol>
              </a:tblGrid>
              <a:tr h="797983">
                <a:tc>
                  <a:txBody>
                    <a:bodyPr/>
                    <a:lstStyle/>
                    <a:p>
                      <a:pPr algn="l" fontAlgn="base"/>
                      <a:r>
                        <a:rPr lang="en-US" sz="1200" b="1" dirty="0">
                          <a:effectLst>
                            <a:outerShdw blurRad="50800" dist="12700" dir="2700000" algn="tl" rotWithShape="0">
                              <a:prstClr val="black">
                                <a:alpha val="40000"/>
                              </a:prstClr>
                            </a:outerShdw>
                          </a:effectLst>
                          <a:latin typeface="+mn-lt"/>
                        </a:rPr>
                        <a:t>Determinants of prognosis (estimated 1-year mortality)</a:t>
                      </a:r>
                    </a:p>
                  </a:txBody>
                  <a:tcPr marL="41441" marR="41441" marT="20721" marB="20721" anchor="ctr">
                    <a:lnL>
                      <a:noFill/>
                    </a:lnL>
                    <a:lnR>
                      <a:noFill/>
                    </a:lnR>
                    <a:lnT>
                      <a:noFill/>
                    </a:lnT>
                    <a:lnB w="9525" cap="flat" cmpd="sng" algn="ctr">
                      <a:solidFill>
                        <a:srgbClr val="CFD5E4"/>
                      </a:solidFill>
                      <a:prstDash val="solid"/>
                      <a:round/>
                      <a:headEnd type="none" w="med" len="med"/>
                      <a:tailEnd type="none" w="med" len="med"/>
                    </a:lnB>
                    <a:solidFill>
                      <a:srgbClr val="F2F5F9"/>
                    </a:solidFill>
                  </a:tcPr>
                </a:tc>
                <a:tc>
                  <a:txBody>
                    <a:bodyPr/>
                    <a:lstStyle/>
                    <a:p>
                      <a:pPr algn="l" fontAlgn="base"/>
                      <a:r>
                        <a:rPr lang="en-US" sz="1200" b="1" dirty="0">
                          <a:solidFill>
                            <a:schemeClr val="bg1"/>
                          </a:solidFill>
                          <a:effectLst>
                            <a:outerShdw blurRad="50800" dist="12700" dir="2700000" algn="tl" rotWithShape="0">
                              <a:prstClr val="black">
                                <a:alpha val="40000"/>
                              </a:prstClr>
                            </a:outerShdw>
                          </a:effectLst>
                          <a:latin typeface="+mn-lt"/>
                        </a:rPr>
                        <a:t>Low risk</a:t>
                      </a:r>
                      <a:br>
                        <a:rPr lang="en-US" sz="1200" b="1" dirty="0">
                          <a:solidFill>
                            <a:schemeClr val="bg1"/>
                          </a:solidFill>
                          <a:effectLst>
                            <a:outerShdw blurRad="50800" dist="12700" dir="2700000" algn="tl" rotWithShape="0">
                              <a:prstClr val="black">
                                <a:alpha val="40000"/>
                              </a:prstClr>
                            </a:outerShdw>
                          </a:effectLst>
                          <a:latin typeface="+mn-lt"/>
                        </a:rPr>
                      </a:br>
                      <a:r>
                        <a:rPr lang="en-US" sz="1200" b="1" dirty="0">
                          <a:solidFill>
                            <a:schemeClr val="bg1"/>
                          </a:solidFill>
                          <a:effectLst>
                            <a:outerShdw blurRad="50800" dist="12700" dir="2700000" algn="tl" rotWithShape="0">
                              <a:prstClr val="black">
                                <a:alpha val="40000"/>
                              </a:prstClr>
                            </a:outerShdw>
                          </a:effectLst>
                          <a:latin typeface="+mn-lt"/>
                        </a:rPr>
                        <a:t>(&lt;5%)</a:t>
                      </a:r>
                    </a:p>
                  </a:txBody>
                  <a:tcPr marL="41441" marR="41441" marT="20721" marB="20721" anchor="ctr">
                    <a:lnL>
                      <a:noFill/>
                    </a:lnL>
                    <a:lnR>
                      <a:noFill/>
                    </a:lnR>
                    <a:lnT>
                      <a:noFill/>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base"/>
                      <a:r>
                        <a:rPr lang="en-US" sz="1200" b="1" dirty="0">
                          <a:effectLst/>
                          <a:latin typeface="+mn-lt"/>
                        </a:rPr>
                        <a:t>Intermediate risk</a:t>
                      </a:r>
                      <a:br>
                        <a:rPr lang="en-US" sz="1200" b="1" dirty="0">
                          <a:effectLst/>
                          <a:latin typeface="+mn-lt"/>
                        </a:rPr>
                      </a:br>
                      <a:r>
                        <a:rPr lang="en-US" sz="1200" b="1" dirty="0">
                          <a:effectLst/>
                          <a:latin typeface="+mn-lt"/>
                        </a:rPr>
                        <a:t>(5–20%)</a:t>
                      </a:r>
                    </a:p>
                  </a:txBody>
                  <a:tcPr marL="41441" marR="41441" marT="20721" marB="20721" anchor="ctr">
                    <a:lnL>
                      <a:noFill/>
                    </a:lnL>
                    <a:lnR>
                      <a:noFill/>
                    </a:lnR>
                    <a:lnT>
                      <a:noFill/>
                    </a:lnT>
                    <a:lnB w="9525" cap="flat" cmpd="sng" algn="ctr">
                      <a:solidFill>
                        <a:srgbClr val="CFD5E4"/>
                      </a:solidFill>
                      <a:prstDash val="solid"/>
                      <a:round/>
                      <a:headEnd type="none" w="med" len="med"/>
                      <a:tailEnd type="none" w="med" len="med"/>
                    </a:lnB>
                    <a:solidFill>
                      <a:srgbClr val="FFFC00"/>
                    </a:solidFill>
                  </a:tcPr>
                </a:tc>
                <a:tc>
                  <a:txBody>
                    <a:bodyPr/>
                    <a:lstStyle/>
                    <a:p>
                      <a:pPr algn="l" fontAlgn="base"/>
                      <a:r>
                        <a:rPr lang="en-US" sz="1200" b="1" dirty="0">
                          <a:solidFill>
                            <a:schemeClr val="bg1">
                              <a:lumMod val="95000"/>
                            </a:schemeClr>
                          </a:solidFill>
                          <a:effectLst>
                            <a:outerShdw blurRad="50800" dist="12700" dir="5400000" algn="ctr" rotWithShape="0">
                              <a:schemeClr val="tx1"/>
                            </a:outerShdw>
                          </a:effectLst>
                          <a:latin typeface="+mn-lt"/>
                        </a:rPr>
                        <a:t>High risk</a:t>
                      </a:r>
                      <a:br>
                        <a:rPr lang="en-US" sz="1200" b="1" dirty="0">
                          <a:solidFill>
                            <a:schemeClr val="bg1">
                              <a:lumMod val="95000"/>
                            </a:schemeClr>
                          </a:solidFill>
                          <a:effectLst>
                            <a:outerShdw blurRad="50800" dist="12700" dir="5400000" algn="ctr" rotWithShape="0">
                              <a:schemeClr val="tx1"/>
                            </a:outerShdw>
                          </a:effectLst>
                          <a:latin typeface="+mn-lt"/>
                        </a:rPr>
                      </a:br>
                      <a:r>
                        <a:rPr lang="en-US" sz="1200" b="1" dirty="0">
                          <a:solidFill>
                            <a:schemeClr val="bg1">
                              <a:lumMod val="95000"/>
                            </a:schemeClr>
                          </a:solidFill>
                          <a:effectLst>
                            <a:outerShdw blurRad="50800" dist="12700" dir="5400000" algn="ctr" rotWithShape="0">
                              <a:schemeClr val="tx1"/>
                            </a:outerShdw>
                          </a:effectLst>
                          <a:latin typeface="+mn-lt"/>
                        </a:rPr>
                        <a:t>(&gt;20%)</a:t>
                      </a:r>
                    </a:p>
                  </a:txBody>
                  <a:tcPr marL="41441" marR="41441" marT="20721" marB="20721" anchor="ctr">
                    <a:lnL>
                      <a:noFill/>
                    </a:lnL>
                    <a:lnR>
                      <a:noFill/>
                    </a:lnR>
                    <a:lnT>
                      <a:noFill/>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2535076707"/>
                  </a:ext>
                </a:extLst>
              </a:tr>
              <a:tr h="188023">
                <a:tc gridSpan="4">
                  <a:txBody>
                    <a:bodyPr/>
                    <a:lstStyle/>
                    <a:p>
                      <a:pPr algn="l" fontAlgn="t"/>
                      <a:r>
                        <a:rPr lang="en-US" sz="800" b="1" dirty="0">
                          <a:solidFill>
                            <a:schemeClr val="bg1"/>
                          </a:solidFill>
                          <a:effectLst>
                            <a:outerShdw blurRad="50800" dist="12700" dir="2700000" algn="tl" rotWithShape="0">
                              <a:prstClr val="black">
                                <a:alpha val="40000"/>
                              </a:prstClr>
                            </a:outerShdw>
                          </a:effectLst>
                          <a:latin typeface="+mn-lt"/>
                        </a:rPr>
                        <a:t>Clinical observations and modifiable variables</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4">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6219061"/>
                  </a:ext>
                </a:extLst>
              </a:tr>
              <a:tr h="188023">
                <a:tc>
                  <a:txBody>
                    <a:bodyPr/>
                    <a:lstStyle/>
                    <a:p>
                      <a:pPr algn="l" fontAlgn="t"/>
                      <a:r>
                        <a:rPr lang="en-US" sz="800" b="1" dirty="0">
                          <a:effectLst>
                            <a:outerShdw blurRad="50800" dist="12700" dir="2700000" algn="tl" rotWithShape="0">
                              <a:prstClr val="black">
                                <a:alpha val="40000"/>
                              </a:prstClr>
                            </a:outerShdw>
                          </a:effectLst>
                          <a:latin typeface="+mn-lt"/>
                        </a:rPr>
                        <a:t>Signs of right HF</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800" b="1" dirty="0">
                          <a:solidFill>
                            <a:schemeClr val="bg1"/>
                          </a:solidFill>
                          <a:effectLst>
                            <a:outerShdw blurRad="50800" dist="12700" dir="2700000" algn="tl" rotWithShape="0">
                              <a:prstClr val="black">
                                <a:alpha val="40000"/>
                              </a:prstClr>
                            </a:outerShdw>
                          </a:effectLst>
                          <a:latin typeface="+mn-lt"/>
                        </a:rPr>
                        <a:t>Absent</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800" b="1" dirty="0">
                          <a:effectLst/>
                          <a:latin typeface="+mn-lt"/>
                        </a:rPr>
                        <a:t>Absent</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800" b="1" dirty="0">
                          <a:solidFill>
                            <a:schemeClr val="bg1">
                              <a:lumMod val="95000"/>
                            </a:schemeClr>
                          </a:solidFill>
                          <a:effectLst>
                            <a:outerShdw blurRad="50800" dist="12700" dir="5400000" algn="ctr" rotWithShape="0">
                              <a:schemeClr val="tx1"/>
                            </a:outerShdw>
                          </a:effectLst>
                          <a:latin typeface="+mn-lt"/>
                        </a:rPr>
                        <a:t>Present</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2831247582"/>
                  </a:ext>
                </a:extLst>
              </a:tr>
              <a:tr h="470056">
                <a:tc>
                  <a:txBody>
                    <a:bodyPr/>
                    <a:lstStyle/>
                    <a:p>
                      <a:pPr algn="l" fontAlgn="t"/>
                      <a:r>
                        <a:rPr lang="en-US" sz="800" b="1">
                          <a:effectLst>
                            <a:outerShdw blurRad="50800" dist="12700" dir="2700000" algn="tl" rotWithShape="0">
                              <a:prstClr val="black">
                                <a:alpha val="40000"/>
                              </a:prstClr>
                            </a:outerShdw>
                          </a:effectLst>
                          <a:latin typeface="+mn-lt"/>
                        </a:rPr>
                        <a:t>Progression of symptoms and clinical manifestations</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800" b="1" dirty="0">
                          <a:solidFill>
                            <a:schemeClr val="bg1"/>
                          </a:solidFill>
                          <a:effectLst>
                            <a:outerShdw blurRad="50800" dist="12700" dir="2700000" algn="tl" rotWithShape="0">
                              <a:prstClr val="black">
                                <a:alpha val="40000"/>
                              </a:prstClr>
                            </a:outerShdw>
                          </a:effectLst>
                          <a:latin typeface="+mn-lt"/>
                        </a:rPr>
                        <a:t>No</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800" b="1" dirty="0">
                          <a:effectLst/>
                          <a:latin typeface="+mn-lt"/>
                        </a:rPr>
                        <a:t>Slow</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800" b="1" dirty="0">
                          <a:solidFill>
                            <a:schemeClr val="bg1">
                              <a:lumMod val="95000"/>
                            </a:schemeClr>
                          </a:solidFill>
                          <a:effectLst>
                            <a:outerShdw blurRad="50800" dist="12700" dir="5400000" algn="ctr" rotWithShape="0">
                              <a:schemeClr val="tx1"/>
                            </a:outerShdw>
                          </a:effectLst>
                          <a:latin typeface="+mn-lt"/>
                        </a:rPr>
                        <a:t>Rapid</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1963543516"/>
                  </a:ext>
                </a:extLst>
              </a:tr>
              <a:tr h="188023">
                <a:tc>
                  <a:txBody>
                    <a:bodyPr/>
                    <a:lstStyle/>
                    <a:p>
                      <a:pPr algn="l" fontAlgn="t"/>
                      <a:r>
                        <a:rPr lang="en-US" sz="800" b="1">
                          <a:effectLst>
                            <a:outerShdw blurRad="50800" dist="12700" dir="2700000" algn="tl" rotWithShape="0">
                              <a:prstClr val="black">
                                <a:alpha val="40000"/>
                              </a:prstClr>
                            </a:outerShdw>
                          </a:effectLst>
                          <a:latin typeface="+mn-lt"/>
                        </a:rPr>
                        <a:t>Syncope</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800" b="1" dirty="0">
                          <a:solidFill>
                            <a:schemeClr val="bg1"/>
                          </a:solidFill>
                          <a:effectLst>
                            <a:outerShdw blurRad="50800" dist="12700" dir="2700000" algn="tl" rotWithShape="0">
                              <a:prstClr val="black">
                                <a:alpha val="40000"/>
                              </a:prstClr>
                            </a:outerShdw>
                          </a:effectLst>
                          <a:latin typeface="+mn-lt"/>
                        </a:rPr>
                        <a:t>No</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800" b="1" dirty="0">
                          <a:effectLst/>
                          <a:latin typeface="+mn-lt"/>
                        </a:rPr>
                        <a:t>Occasional </a:t>
                      </a:r>
                      <a:r>
                        <a:rPr lang="en-US" sz="800" b="1" dirty="0" err="1">
                          <a:effectLst/>
                          <a:latin typeface="+mn-lt"/>
                        </a:rPr>
                        <a:t>syncope</a:t>
                      </a:r>
                      <a:r>
                        <a:rPr lang="en-US" sz="800" b="1" u="none" strike="noStrike" baseline="30000" dirty="0" err="1">
                          <a:solidFill>
                            <a:srgbClr val="006FB7"/>
                          </a:solidFill>
                          <a:effectLst/>
                          <a:latin typeface="+mn-lt"/>
                        </a:rPr>
                        <a:t>a</a:t>
                      </a:r>
                      <a:endParaRPr lang="en-US" sz="800" b="1" dirty="0">
                        <a:effectLst/>
                        <a:latin typeface="+mn-lt"/>
                      </a:endParaRP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800" b="1" dirty="0">
                          <a:solidFill>
                            <a:schemeClr val="bg1">
                              <a:lumMod val="95000"/>
                            </a:schemeClr>
                          </a:solidFill>
                          <a:effectLst>
                            <a:outerShdw blurRad="50800" dist="12700" dir="5400000" algn="ctr" rotWithShape="0">
                              <a:schemeClr val="tx1"/>
                            </a:outerShdw>
                          </a:effectLst>
                          <a:latin typeface="+mn-lt"/>
                        </a:rPr>
                        <a:t>Repeated </a:t>
                      </a:r>
                      <a:r>
                        <a:rPr lang="en-US" sz="800" b="1" dirty="0" err="1">
                          <a:solidFill>
                            <a:schemeClr val="bg1">
                              <a:lumMod val="95000"/>
                            </a:schemeClr>
                          </a:solidFill>
                          <a:effectLst>
                            <a:outerShdw blurRad="50800" dist="12700" dir="5400000" algn="ctr" rotWithShape="0">
                              <a:schemeClr val="tx1"/>
                            </a:outerShdw>
                          </a:effectLst>
                          <a:latin typeface="+mn-lt"/>
                        </a:rPr>
                        <a:t>syncope</a:t>
                      </a:r>
                      <a:r>
                        <a:rPr lang="en-US" sz="800" b="1" u="none" strike="noStrike" baseline="30000" dirty="0" err="1">
                          <a:solidFill>
                            <a:schemeClr val="bg1">
                              <a:lumMod val="95000"/>
                            </a:schemeClr>
                          </a:solidFill>
                          <a:effectLst>
                            <a:outerShdw blurRad="50800" dist="12700" dir="5400000" algn="ctr" rotWithShape="0">
                              <a:schemeClr val="tx1"/>
                            </a:outerShdw>
                          </a:effectLst>
                          <a:latin typeface="+mn-lt"/>
                        </a:rPr>
                        <a:t>b</a:t>
                      </a:r>
                      <a:endParaRPr lang="en-US" sz="800" b="1" dirty="0">
                        <a:solidFill>
                          <a:schemeClr val="bg1">
                            <a:lumMod val="95000"/>
                          </a:schemeClr>
                        </a:solidFill>
                        <a:effectLst>
                          <a:outerShdw blurRad="50800" dist="12700" dir="5400000" algn="ctr" rotWithShape="0">
                            <a:schemeClr val="tx1"/>
                          </a:outerShdw>
                        </a:effectLst>
                        <a:latin typeface="+mn-lt"/>
                      </a:endParaRP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2026650342"/>
                  </a:ext>
                </a:extLst>
              </a:tr>
              <a:tr h="188023">
                <a:tc>
                  <a:txBody>
                    <a:bodyPr/>
                    <a:lstStyle/>
                    <a:p>
                      <a:pPr algn="l" fontAlgn="t"/>
                      <a:r>
                        <a:rPr lang="en-US" sz="800" b="1">
                          <a:effectLst>
                            <a:outerShdw blurRad="50800" dist="12700" dir="2700000" algn="tl" rotWithShape="0">
                              <a:prstClr val="black">
                                <a:alpha val="40000"/>
                              </a:prstClr>
                            </a:outerShdw>
                          </a:effectLst>
                          <a:latin typeface="+mn-lt"/>
                        </a:rPr>
                        <a:t>WHO-FC</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800" b="1" dirty="0">
                          <a:solidFill>
                            <a:schemeClr val="bg1"/>
                          </a:solidFill>
                          <a:effectLst>
                            <a:outerShdw blurRad="50800" dist="12700" dir="2700000" algn="tl" rotWithShape="0">
                              <a:prstClr val="black">
                                <a:alpha val="40000"/>
                              </a:prstClr>
                            </a:outerShdw>
                          </a:effectLst>
                          <a:latin typeface="+mn-lt"/>
                        </a:rPr>
                        <a:t>I, II</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800" b="1" dirty="0">
                          <a:effectLst/>
                          <a:latin typeface="+mn-lt"/>
                        </a:rPr>
                        <a:t>III</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800" b="1" dirty="0">
                          <a:solidFill>
                            <a:schemeClr val="bg1">
                              <a:lumMod val="95000"/>
                            </a:schemeClr>
                          </a:solidFill>
                          <a:effectLst>
                            <a:outerShdw blurRad="50800" dist="12700" dir="5400000" algn="ctr" rotWithShape="0">
                              <a:schemeClr val="tx1"/>
                            </a:outerShdw>
                          </a:effectLst>
                          <a:latin typeface="+mn-lt"/>
                        </a:rPr>
                        <a:t>IV</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958953734"/>
                  </a:ext>
                </a:extLst>
              </a:tr>
              <a:tr h="188023">
                <a:tc>
                  <a:txBody>
                    <a:bodyPr/>
                    <a:lstStyle/>
                    <a:p>
                      <a:pPr algn="l" fontAlgn="t"/>
                      <a:r>
                        <a:rPr lang="en-US" sz="800" b="1" dirty="0">
                          <a:effectLst>
                            <a:outerShdw blurRad="50800" dist="12700" dir="2700000" algn="tl" rotWithShape="0">
                              <a:prstClr val="black">
                                <a:alpha val="40000"/>
                              </a:prstClr>
                            </a:outerShdw>
                          </a:effectLst>
                          <a:latin typeface="+mn-lt"/>
                        </a:rPr>
                        <a:t>6MWD</a:t>
                      </a:r>
                      <a:r>
                        <a:rPr lang="en-US" sz="800" b="1" u="none" strike="noStrike" baseline="30000" dirty="0">
                          <a:solidFill>
                            <a:srgbClr val="006FB7"/>
                          </a:solidFill>
                          <a:effectLst>
                            <a:outerShdw blurRad="50800" dist="12700" dir="2700000" algn="tl" rotWithShape="0">
                              <a:prstClr val="black">
                                <a:alpha val="40000"/>
                              </a:prstClr>
                            </a:outerShdw>
                          </a:effectLst>
                          <a:latin typeface="+mn-lt"/>
                        </a:rPr>
                        <a:t>c</a:t>
                      </a:r>
                      <a:endParaRPr lang="en-US" sz="800" b="1" dirty="0">
                        <a:effectLst>
                          <a:outerShdw blurRad="50800" dist="12700" dir="2700000" algn="tl" rotWithShape="0">
                            <a:prstClr val="black">
                              <a:alpha val="40000"/>
                            </a:prstClr>
                          </a:outerShdw>
                        </a:effectLst>
                        <a:latin typeface="+mn-lt"/>
                      </a:endParaRP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800" b="1" dirty="0">
                          <a:solidFill>
                            <a:schemeClr val="bg1"/>
                          </a:solidFill>
                          <a:effectLst>
                            <a:outerShdw blurRad="50800" dist="12700" dir="2700000" algn="tl" rotWithShape="0">
                              <a:prstClr val="black">
                                <a:alpha val="40000"/>
                              </a:prstClr>
                            </a:outerShdw>
                          </a:effectLst>
                          <a:latin typeface="+mn-lt"/>
                        </a:rPr>
                        <a:t>&gt;440 m</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800" b="1" dirty="0">
                          <a:effectLst/>
                          <a:latin typeface="+mn-lt"/>
                        </a:rPr>
                        <a:t>165–440 m</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800" b="1" dirty="0">
                          <a:solidFill>
                            <a:schemeClr val="bg1">
                              <a:lumMod val="95000"/>
                            </a:schemeClr>
                          </a:solidFill>
                          <a:effectLst>
                            <a:outerShdw blurRad="50800" dist="12700" dir="5400000" algn="ctr" rotWithShape="0">
                              <a:schemeClr val="tx1"/>
                            </a:outerShdw>
                          </a:effectLst>
                          <a:latin typeface="+mn-lt"/>
                        </a:rPr>
                        <a:t>&lt;165 m</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3458056307"/>
                  </a:ext>
                </a:extLst>
              </a:tr>
              <a:tr h="611075">
                <a:tc>
                  <a:txBody>
                    <a:bodyPr/>
                    <a:lstStyle/>
                    <a:p>
                      <a:pPr algn="l" fontAlgn="t"/>
                      <a:r>
                        <a:rPr lang="en-US" sz="800" b="1">
                          <a:effectLst>
                            <a:outerShdw blurRad="50800" dist="12700" dir="2700000" algn="tl" rotWithShape="0">
                              <a:prstClr val="black">
                                <a:alpha val="40000"/>
                              </a:prstClr>
                            </a:outerShdw>
                          </a:effectLst>
                          <a:latin typeface="+mn-lt"/>
                        </a:rPr>
                        <a:t>CPET</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800" b="1" dirty="0">
                          <a:solidFill>
                            <a:schemeClr val="bg1"/>
                          </a:solidFill>
                          <a:effectLst>
                            <a:outerShdw blurRad="50800" dist="12700" dir="2700000" algn="tl" rotWithShape="0">
                              <a:prstClr val="black">
                                <a:alpha val="40000"/>
                              </a:prstClr>
                            </a:outerShdw>
                          </a:effectLst>
                          <a:latin typeface="+mn-lt"/>
                        </a:rPr>
                        <a:t>Peak VO</a:t>
                      </a:r>
                      <a:r>
                        <a:rPr lang="en-US" sz="800" b="1" baseline="-51000" dirty="0">
                          <a:solidFill>
                            <a:schemeClr val="bg1"/>
                          </a:solidFill>
                          <a:effectLst>
                            <a:outerShdw blurRad="50800" dist="12700" dir="2700000" algn="tl" rotWithShape="0">
                              <a:prstClr val="black">
                                <a:alpha val="40000"/>
                              </a:prstClr>
                            </a:outerShdw>
                          </a:effectLst>
                          <a:latin typeface="+mn-lt"/>
                        </a:rPr>
                        <a:t>2</a:t>
                      </a:r>
                      <a:r>
                        <a:rPr lang="en-US" sz="800" b="1" dirty="0">
                          <a:solidFill>
                            <a:schemeClr val="bg1"/>
                          </a:solidFill>
                          <a:effectLst>
                            <a:outerShdw blurRad="50800" dist="12700" dir="2700000" algn="tl" rotWithShape="0">
                              <a:prstClr val="black">
                                <a:alpha val="40000"/>
                              </a:prstClr>
                            </a:outerShdw>
                          </a:effectLst>
                          <a:latin typeface="+mn-lt"/>
                        </a:rPr>
                        <a:t> &gt;15 mL/min/kg (&gt;65% pred.)</a:t>
                      </a:r>
                      <a:br>
                        <a:rPr lang="en-US" sz="800" b="1" dirty="0">
                          <a:solidFill>
                            <a:schemeClr val="bg1"/>
                          </a:solidFill>
                          <a:effectLst>
                            <a:outerShdw blurRad="50800" dist="12700" dir="2700000" algn="tl" rotWithShape="0">
                              <a:prstClr val="black">
                                <a:alpha val="40000"/>
                              </a:prstClr>
                            </a:outerShdw>
                          </a:effectLst>
                          <a:latin typeface="+mn-lt"/>
                        </a:rPr>
                      </a:br>
                      <a:r>
                        <a:rPr lang="en-US" sz="800" b="1" dirty="0">
                          <a:solidFill>
                            <a:schemeClr val="bg1"/>
                          </a:solidFill>
                          <a:effectLst>
                            <a:outerShdw blurRad="50800" dist="12700" dir="2700000" algn="tl" rotWithShape="0">
                              <a:prstClr val="black">
                                <a:alpha val="40000"/>
                              </a:prstClr>
                            </a:outerShdw>
                          </a:effectLst>
                          <a:latin typeface="+mn-lt"/>
                        </a:rPr>
                        <a:t>VE/VCO</a:t>
                      </a:r>
                      <a:r>
                        <a:rPr lang="en-US" sz="800" b="1" baseline="-51000" dirty="0">
                          <a:solidFill>
                            <a:schemeClr val="bg1"/>
                          </a:solidFill>
                          <a:effectLst>
                            <a:outerShdw blurRad="50800" dist="12700" dir="2700000" algn="tl" rotWithShape="0">
                              <a:prstClr val="black">
                                <a:alpha val="40000"/>
                              </a:prstClr>
                            </a:outerShdw>
                          </a:effectLst>
                          <a:latin typeface="+mn-lt"/>
                        </a:rPr>
                        <a:t>2</a:t>
                      </a:r>
                      <a:r>
                        <a:rPr lang="en-US" sz="800" b="1" dirty="0">
                          <a:solidFill>
                            <a:schemeClr val="bg1"/>
                          </a:solidFill>
                          <a:effectLst>
                            <a:outerShdw blurRad="50800" dist="12700" dir="2700000" algn="tl" rotWithShape="0">
                              <a:prstClr val="black">
                                <a:alpha val="40000"/>
                              </a:prstClr>
                            </a:outerShdw>
                          </a:effectLst>
                          <a:latin typeface="+mn-lt"/>
                        </a:rPr>
                        <a:t> slope &lt;36</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800" b="1" dirty="0">
                          <a:effectLst/>
                          <a:latin typeface="+mn-lt"/>
                        </a:rPr>
                        <a:t>Peak VO</a:t>
                      </a:r>
                      <a:r>
                        <a:rPr lang="en-US" sz="800" b="1" baseline="-53000" dirty="0">
                          <a:effectLst/>
                          <a:latin typeface="+mn-lt"/>
                        </a:rPr>
                        <a:t>2</a:t>
                      </a:r>
                      <a:r>
                        <a:rPr lang="en-US" sz="800" b="1" dirty="0">
                          <a:effectLst/>
                          <a:latin typeface="+mn-lt"/>
                        </a:rPr>
                        <a:t> 11–15 mL/min/kg</a:t>
                      </a:r>
                      <a:br>
                        <a:rPr lang="en-US" sz="800" b="1" dirty="0">
                          <a:effectLst/>
                          <a:latin typeface="+mn-lt"/>
                        </a:rPr>
                      </a:br>
                      <a:r>
                        <a:rPr lang="en-US" sz="800" b="1" dirty="0">
                          <a:effectLst/>
                          <a:latin typeface="+mn-lt"/>
                        </a:rPr>
                        <a:t>(35–65% pred.)</a:t>
                      </a:r>
                      <a:br>
                        <a:rPr lang="en-US" sz="800" b="1" dirty="0">
                          <a:effectLst/>
                          <a:latin typeface="+mn-lt"/>
                        </a:rPr>
                      </a:br>
                      <a:r>
                        <a:rPr lang="en-US" sz="800" b="1" dirty="0">
                          <a:effectLst/>
                          <a:latin typeface="+mn-lt"/>
                        </a:rPr>
                        <a:t>VE/VCO</a:t>
                      </a:r>
                      <a:r>
                        <a:rPr lang="en-US" sz="800" b="1" baseline="-51000" dirty="0">
                          <a:effectLst/>
                          <a:latin typeface="+mn-lt"/>
                        </a:rPr>
                        <a:t>2</a:t>
                      </a:r>
                      <a:r>
                        <a:rPr lang="en-US" sz="800" b="1" dirty="0">
                          <a:effectLst/>
                          <a:latin typeface="+mn-lt"/>
                        </a:rPr>
                        <a:t> slope 36–44</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800" b="1" dirty="0">
                          <a:solidFill>
                            <a:schemeClr val="bg1">
                              <a:lumMod val="95000"/>
                            </a:schemeClr>
                          </a:solidFill>
                          <a:effectLst>
                            <a:outerShdw blurRad="50800" dist="12700" dir="5400000" algn="ctr" rotWithShape="0">
                              <a:schemeClr val="tx1"/>
                            </a:outerShdw>
                          </a:effectLst>
                          <a:latin typeface="+mn-lt"/>
                        </a:rPr>
                        <a:t>Peak VO</a:t>
                      </a:r>
                      <a:r>
                        <a:rPr lang="en-US" sz="800" b="1" baseline="-52000" dirty="0">
                          <a:solidFill>
                            <a:schemeClr val="bg1">
                              <a:lumMod val="95000"/>
                            </a:schemeClr>
                          </a:solidFill>
                          <a:effectLst>
                            <a:outerShdw blurRad="50800" dist="12700" dir="5400000" algn="ctr" rotWithShape="0">
                              <a:schemeClr val="tx1"/>
                            </a:outerShdw>
                          </a:effectLst>
                          <a:latin typeface="+mn-lt"/>
                        </a:rPr>
                        <a:t>2 </a:t>
                      </a:r>
                      <a:r>
                        <a:rPr lang="en-US" sz="800" b="1" dirty="0">
                          <a:solidFill>
                            <a:schemeClr val="bg1">
                              <a:lumMod val="95000"/>
                            </a:schemeClr>
                          </a:solidFill>
                          <a:effectLst>
                            <a:outerShdw blurRad="50800" dist="12700" dir="5400000" algn="ctr" rotWithShape="0">
                              <a:schemeClr val="tx1"/>
                            </a:outerShdw>
                          </a:effectLst>
                          <a:latin typeface="+mn-lt"/>
                        </a:rPr>
                        <a:t>&lt;11 mL/min/kg (&lt;35% pred.)</a:t>
                      </a:r>
                      <a:br>
                        <a:rPr lang="en-US" sz="800" b="1" dirty="0">
                          <a:solidFill>
                            <a:schemeClr val="bg1">
                              <a:lumMod val="95000"/>
                            </a:schemeClr>
                          </a:solidFill>
                          <a:effectLst>
                            <a:outerShdw blurRad="50800" dist="12700" dir="5400000" algn="ctr" rotWithShape="0">
                              <a:schemeClr val="tx1"/>
                            </a:outerShdw>
                          </a:effectLst>
                          <a:latin typeface="+mn-lt"/>
                        </a:rPr>
                      </a:br>
                      <a:r>
                        <a:rPr lang="en-US" sz="800" b="1" dirty="0">
                          <a:solidFill>
                            <a:schemeClr val="bg1">
                              <a:lumMod val="95000"/>
                            </a:schemeClr>
                          </a:solidFill>
                          <a:effectLst>
                            <a:outerShdw blurRad="50800" dist="12700" dir="5400000" algn="ctr" rotWithShape="0">
                              <a:schemeClr val="tx1"/>
                            </a:outerShdw>
                          </a:effectLst>
                          <a:latin typeface="+mn-lt"/>
                        </a:rPr>
                        <a:t>VE/VCO</a:t>
                      </a:r>
                      <a:r>
                        <a:rPr lang="en-US" sz="800" b="1" baseline="-51000" dirty="0">
                          <a:solidFill>
                            <a:schemeClr val="bg1">
                              <a:lumMod val="95000"/>
                            </a:schemeClr>
                          </a:solidFill>
                          <a:effectLst>
                            <a:outerShdw blurRad="50800" dist="12700" dir="5400000" algn="ctr" rotWithShape="0">
                              <a:schemeClr val="tx1"/>
                            </a:outerShdw>
                          </a:effectLst>
                          <a:latin typeface="+mn-lt"/>
                        </a:rPr>
                        <a:t>2</a:t>
                      </a:r>
                      <a:r>
                        <a:rPr lang="en-US" sz="800" b="1" dirty="0">
                          <a:solidFill>
                            <a:schemeClr val="bg1">
                              <a:lumMod val="95000"/>
                            </a:schemeClr>
                          </a:solidFill>
                          <a:effectLst>
                            <a:outerShdw blurRad="50800" dist="12700" dir="5400000" algn="ctr" rotWithShape="0">
                              <a:schemeClr val="tx1"/>
                            </a:outerShdw>
                          </a:effectLst>
                          <a:latin typeface="+mn-lt"/>
                        </a:rPr>
                        <a:t> slope &gt;44</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633957900"/>
                  </a:ext>
                </a:extLst>
              </a:tr>
              <a:tr h="470056">
                <a:tc>
                  <a:txBody>
                    <a:bodyPr/>
                    <a:lstStyle/>
                    <a:p>
                      <a:pPr algn="l" fontAlgn="t"/>
                      <a:r>
                        <a:rPr lang="en-US" sz="800" b="1">
                          <a:effectLst>
                            <a:outerShdw blurRad="50800" dist="12700" dir="2700000" algn="tl" rotWithShape="0">
                              <a:prstClr val="black">
                                <a:alpha val="40000"/>
                              </a:prstClr>
                            </a:outerShdw>
                          </a:effectLst>
                          <a:latin typeface="+mn-lt"/>
                        </a:rPr>
                        <a:t>Biomarkers: BNP or NT-proBNP</a:t>
                      </a:r>
                      <a:r>
                        <a:rPr lang="en-US" sz="800" b="1" u="none" strike="noStrike" baseline="30000">
                          <a:solidFill>
                            <a:srgbClr val="006FB7"/>
                          </a:solidFill>
                          <a:effectLst>
                            <a:outerShdw blurRad="50800" dist="12700" dir="2700000" algn="tl" rotWithShape="0">
                              <a:prstClr val="black">
                                <a:alpha val="40000"/>
                              </a:prstClr>
                            </a:outerShdw>
                          </a:effectLst>
                          <a:latin typeface="+mn-lt"/>
                        </a:rPr>
                        <a:t>d</a:t>
                      </a:r>
                      <a:endParaRPr lang="en-US" sz="800" b="1">
                        <a:effectLst>
                          <a:outerShdw blurRad="50800" dist="12700" dir="2700000" algn="tl" rotWithShape="0">
                            <a:prstClr val="black">
                              <a:alpha val="40000"/>
                            </a:prstClr>
                          </a:outerShdw>
                        </a:effectLst>
                        <a:latin typeface="+mn-lt"/>
                      </a:endParaRP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800" b="1" dirty="0">
                          <a:solidFill>
                            <a:schemeClr val="bg1"/>
                          </a:solidFill>
                          <a:effectLst>
                            <a:outerShdw blurRad="50800" dist="12700" dir="2700000" algn="tl" rotWithShape="0">
                              <a:prstClr val="black">
                                <a:alpha val="40000"/>
                              </a:prstClr>
                            </a:outerShdw>
                          </a:effectLst>
                          <a:latin typeface="+mn-lt"/>
                        </a:rPr>
                        <a:t>BNP &lt;50 ng/L</a:t>
                      </a:r>
                      <a:br>
                        <a:rPr lang="en-US" sz="800" b="1" dirty="0">
                          <a:solidFill>
                            <a:schemeClr val="bg1"/>
                          </a:solidFill>
                          <a:effectLst>
                            <a:outerShdw blurRad="50800" dist="12700" dir="2700000" algn="tl" rotWithShape="0">
                              <a:prstClr val="black">
                                <a:alpha val="40000"/>
                              </a:prstClr>
                            </a:outerShdw>
                          </a:effectLst>
                          <a:latin typeface="+mn-lt"/>
                        </a:rPr>
                      </a:br>
                      <a:r>
                        <a:rPr lang="en-US" sz="800" b="1" dirty="0">
                          <a:solidFill>
                            <a:schemeClr val="bg1"/>
                          </a:solidFill>
                          <a:effectLst>
                            <a:outerShdw blurRad="50800" dist="12700" dir="2700000" algn="tl" rotWithShape="0">
                              <a:prstClr val="black">
                                <a:alpha val="40000"/>
                              </a:prstClr>
                            </a:outerShdw>
                          </a:effectLst>
                          <a:latin typeface="+mn-lt"/>
                        </a:rPr>
                        <a:t>NT-</a:t>
                      </a:r>
                      <a:r>
                        <a:rPr lang="en-US" sz="800" b="1" dirty="0" err="1">
                          <a:solidFill>
                            <a:schemeClr val="bg1"/>
                          </a:solidFill>
                          <a:effectLst>
                            <a:outerShdw blurRad="50800" dist="12700" dir="2700000" algn="tl" rotWithShape="0">
                              <a:prstClr val="black">
                                <a:alpha val="40000"/>
                              </a:prstClr>
                            </a:outerShdw>
                          </a:effectLst>
                          <a:latin typeface="+mn-lt"/>
                        </a:rPr>
                        <a:t>proBNP</a:t>
                      </a:r>
                      <a:r>
                        <a:rPr lang="en-US" sz="800" b="1" dirty="0">
                          <a:solidFill>
                            <a:schemeClr val="bg1"/>
                          </a:solidFill>
                          <a:effectLst>
                            <a:outerShdw blurRad="50800" dist="12700" dir="2700000" algn="tl" rotWithShape="0">
                              <a:prstClr val="black">
                                <a:alpha val="40000"/>
                              </a:prstClr>
                            </a:outerShdw>
                          </a:effectLst>
                          <a:latin typeface="+mn-lt"/>
                        </a:rPr>
                        <a:t> &lt;300 ng/L</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800" b="1" dirty="0">
                          <a:effectLst/>
                          <a:latin typeface="+mn-lt"/>
                        </a:rPr>
                        <a:t>BNP 50–800 ng/L</a:t>
                      </a:r>
                      <a:br>
                        <a:rPr lang="en-US" sz="800" b="1" dirty="0">
                          <a:effectLst/>
                          <a:latin typeface="+mn-lt"/>
                        </a:rPr>
                      </a:br>
                      <a:r>
                        <a:rPr lang="en-US" sz="800" b="1" dirty="0">
                          <a:effectLst/>
                          <a:latin typeface="+mn-lt"/>
                        </a:rPr>
                        <a:t>NT-</a:t>
                      </a:r>
                      <a:r>
                        <a:rPr lang="en-US" sz="800" b="1" dirty="0" err="1">
                          <a:effectLst/>
                          <a:latin typeface="+mn-lt"/>
                        </a:rPr>
                        <a:t>proBNP</a:t>
                      </a:r>
                      <a:r>
                        <a:rPr lang="en-US" sz="800" b="1" dirty="0">
                          <a:effectLst/>
                          <a:latin typeface="+mn-lt"/>
                        </a:rPr>
                        <a:t> 300–1100 ng/L</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800" b="1" dirty="0">
                          <a:solidFill>
                            <a:schemeClr val="bg1">
                              <a:lumMod val="95000"/>
                            </a:schemeClr>
                          </a:solidFill>
                          <a:effectLst>
                            <a:outerShdw blurRad="50800" dist="12700" dir="5400000" algn="ctr" rotWithShape="0">
                              <a:schemeClr val="tx1"/>
                            </a:outerShdw>
                          </a:effectLst>
                          <a:latin typeface="+mn-lt"/>
                        </a:rPr>
                        <a:t>BNP &gt;800 ng/L</a:t>
                      </a:r>
                      <a:br>
                        <a:rPr lang="en-US" sz="800" b="1" dirty="0">
                          <a:solidFill>
                            <a:schemeClr val="bg1">
                              <a:lumMod val="95000"/>
                            </a:schemeClr>
                          </a:solidFill>
                          <a:effectLst>
                            <a:outerShdw blurRad="50800" dist="12700" dir="5400000" algn="ctr" rotWithShape="0">
                              <a:schemeClr val="tx1"/>
                            </a:outerShdw>
                          </a:effectLst>
                          <a:latin typeface="+mn-lt"/>
                        </a:rPr>
                      </a:br>
                      <a:r>
                        <a:rPr lang="en-US" sz="800" b="1" dirty="0">
                          <a:solidFill>
                            <a:schemeClr val="bg1">
                              <a:lumMod val="95000"/>
                            </a:schemeClr>
                          </a:solidFill>
                          <a:effectLst>
                            <a:outerShdw blurRad="50800" dist="12700" dir="5400000" algn="ctr" rotWithShape="0">
                              <a:schemeClr val="tx1"/>
                            </a:outerShdw>
                          </a:effectLst>
                          <a:latin typeface="+mn-lt"/>
                        </a:rPr>
                        <a:t>NT-</a:t>
                      </a:r>
                      <a:r>
                        <a:rPr lang="en-US" sz="800" b="1" dirty="0" err="1">
                          <a:solidFill>
                            <a:schemeClr val="bg1">
                              <a:lumMod val="95000"/>
                            </a:schemeClr>
                          </a:solidFill>
                          <a:effectLst>
                            <a:outerShdw blurRad="50800" dist="12700" dir="5400000" algn="ctr" rotWithShape="0">
                              <a:schemeClr val="tx1"/>
                            </a:outerShdw>
                          </a:effectLst>
                          <a:latin typeface="+mn-lt"/>
                        </a:rPr>
                        <a:t>proBNP</a:t>
                      </a:r>
                      <a:r>
                        <a:rPr lang="en-US" sz="800" b="1" dirty="0">
                          <a:solidFill>
                            <a:schemeClr val="bg1">
                              <a:lumMod val="95000"/>
                            </a:schemeClr>
                          </a:solidFill>
                          <a:effectLst>
                            <a:outerShdw blurRad="50800" dist="12700" dir="5400000" algn="ctr" rotWithShape="0">
                              <a:schemeClr val="tx1"/>
                            </a:outerShdw>
                          </a:effectLst>
                          <a:latin typeface="+mn-lt"/>
                        </a:rPr>
                        <a:t> &gt;1100 ng/L</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885182450"/>
                  </a:ext>
                </a:extLst>
              </a:tr>
              <a:tr h="752092">
                <a:tc>
                  <a:txBody>
                    <a:bodyPr/>
                    <a:lstStyle/>
                    <a:p>
                      <a:pPr algn="l" fontAlgn="t"/>
                      <a:r>
                        <a:rPr lang="en-US" sz="800" b="1" dirty="0">
                          <a:effectLst>
                            <a:outerShdw blurRad="50800" dist="12700" dir="2700000" algn="tl" rotWithShape="0">
                              <a:prstClr val="black">
                                <a:alpha val="40000"/>
                              </a:prstClr>
                            </a:outerShdw>
                          </a:effectLst>
                          <a:latin typeface="+mn-lt"/>
                        </a:rPr>
                        <a:t>Echocardiography</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800" b="1" dirty="0">
                          <a:solidFill>
                            <a:schemeClr val="bg1"/>
                          </a:solidFill>
                          <a:effectLst>
                            <a:outerShdw blurRad="50800" dist="12700" dir="2700000" algn="tl" rotWithShape="0">
                              <a:prstClr val="black">
                                <a:alpha val="40000"/>
                              </a:prstClr>
                            </a:outerShdw>
                          </a:effectLst>
                          <a:latin typeface="+mn-lt"/>
                        </a:rPr>
                        <a:t>RA area &lt;18 cm</a:t>
                      </a:r>
                      <a:r>
                        <a:rPr lang="en-US" sz="800" b="1" baseline="30000" dirty="0">
                          <a:solidFill>
                            <a:schemeClr val="bg1"/>
                          </a:solidFill>
                          <a:effectLst>
                            <a:outerShdw blurRad="50800" dist="12700" dir="2700000" algn="tl" rotWithShape="0">
                              <a:prstClr val="black">
                                <a:alpha val="40000"/>
                              </a:prstClr>
                            </a:outerShdw>
                          </a:effectLst>
                          <a:latin typeface="+mn-lt"/>
                        </a:rPr>
                        <a:t>2</a:t>
                      </a:r>
                      <a:br>
                        <a:rPr lang="en-US" sz="800" b="1" dirty="0">
                          <a:solidFill>
                            <a:schemeClr val="bg1"/>
                          </a:solidFill>
                          <a:effectLst>
                            <a:outerShdw blurRad="50800" dist="12700" dir="2700000" algn="tl" rotWithShape="0">
                              <a:prstClr val="black">
                                <a:alpha val="40000"/>
                              </a:prstClr>
                            </a:outerShdw>
                          </a:effectLst>
                          <a:latin typeface="+mn-lt"/>
                        </a:rPr>
                      </a:br>
                      <a:r>
                        <a:rPr lang="en-US" sz="800" b="1" dirty="0">
                          <a:solidFill>
                            <a:schemeClr val="bg1"/>
                          </a:solidFill>
                          <a:effectLst>
                            <a:outerShdw blurRad="50800" dist="12700" dir="2700000" algn="tl" rotWithShape="0">
                              <a:prstClr val="black">
                                <a:alpha val="40000"/>
                              </a:prstClr>
                            </a:outerShdw>
                          </a:effectLst>
                          <a:latin typeface="+mn-lt"/>
                        </a:rPr>
                        <a:t>TAPSE/</a:t>
                      </a:r>
                      <a:r>
                        <a:rPr lang="en-US" sz="800" b="1" dirty="0" err="1">
                          <a:solidFill>
                            <a:schemeClr val="bg1"/>
                          </a:solidFill>
                          <a:effectLst>
                            <a:outerShdw blurRad="50800" dist="12700" dir="2700000" algn="tl" rotWithShape="0">
                              <a:prstClr val="black">
                                <a:alpha val="40000"/>
                              </a:prstClr>
                            </a:outerShdw>
                          </a:effectLst>
                          <a:latin typeface="+mn-lt"/>
                        </a:rPr>
                        <a:t>sPAP</a:t>
                      </a:r>
                      <a:r>
                        <a:rPr lang="en-US" sz="800" b="1" dirty="0">
                          <a:solidFill>
                            <a:schemeClr val="bg1"/>
                          </a:solidFill>
                          <a:effectLst>
                            <a:outerShdw blurRad="50800" dist="12700" dir="2700000" algn="tl" rotWithShape="0">
                              <a:prstClr val="black">
                                <a:alpha val="40000"/>
                              </a:prstClr>
                            </a:outerShdw>
                          </a:effectLst>
                          <a:latin typeface="+mn-lt"/>
                        </a:rPr>
                        <a:t> &gt;0.32 mm/mmHg</a:t>
                      </a:r>
                      <a:br>
                        <a:rPr lang="en-US" sz="800" b="1" dirty="0">
                          <a:solidFill>
                            <a:schemeClr val="bg1"/>
                          </a:solidFill>
                          <a:effectLst>
                            <a:outerShdw blurRad="50800" dist="12700" dir="2700000" algn="tl" rotWithShape="0">
                              <a:prstClr val="black">
                                <a:alpha val="40000"/>
                              </a:prstClr>
                            </a:outerShdw>
                          </a:effectLst>
                          <a:latin typeface="+mn-lt"/>
                        </a:rPr>
                      </a:br>
                      <a:r>
                        <a:rPr lang="en-US" sz="800" b="1" dirty="0">
                          <a:solidFill>
                            <a:schemeClr val="bg1"/>
                          </a:solidFill>
                          <a:effectLst>
                            <a:outerShdw blurRad="50800" dist="12700" dir="2700000" algn="tl" rotWithShape="0">
                              <a:prstClr val="black">
                                <a:alpha val="40000"/>
                              </a:prstClr>
                            </a:outerShdw>
                          </a:effectLst>
                          <a:latin typeface="+mn-lt"/>
                        </a:rPr>
                        <a:t>No pericardial effusion</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it-IT" sz="800" b="1" dirty="0">
                          <a:effectLst/>
                          <a:latin typeface="+mn-lt"/>
                        </a:rPr>
                        <a:t>RA area 18–26 cm</a:t>
                      </a:r>
                      <a:r>
                        <a:rPr lang="it-IT" sz="800" b="1" baseline="30000" dirty="0">
                          <a:effectLst/>
                          <a:latin typeface="+mn-lt"/>
                        </a:rPr>
                        <a:t>2</a:t>
                      </a:r>
                      <a:br>
                        <a:rPr lang="it-IT" sz="800" b="1" dirty="0">
                          <a:effectLst/>
                          <a:latin typeface="+mn-lt"/>
                        </a:rPr>
                      </a:br>
                      <a:r>
                        <a:rPr lang="it-IT" sz="800" b="1" dirty="0">
                          <a:effectLst/>
                          <a:latin typeface="+mn-lt"/>
                        </a:rPr>
                        <a:t>TAPSE/sPAP 0.19–0.32 mm/mmHg</a:t>
                      </a:r>
                      <a:br>
                        <a:rPr lang="it-IT" sz="800" b="1" dirty="0">
                          <a:effectLst/>
                          <a:latin typeface="+mn-lt"/>
                        </a:rPr>
                      </a:br>
                      <a:r>
                        <a:rPr lang="it-IT" sz="800" b="1" dirty="0">
                          <a:effectLst/>
                          <a:latin typeface="+mn-lt"/>
                        </a:rPr>
                        <a:t>Minimal pericardial effusion</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800" b="1" dirty="0">
                          <a:solidFill>
                            <a:schemeClr val="bg1">
                              <a:lumMod val="95000"/>
                            </a:schemeClr>
                          </a:solidFill>
                          <a:effectLst>
                            <a:outerShdw blurRad="50800" dist="12700" dir="5400000" algn="ctr" rotWithShape="0">
                              <a:schemeClr val="tx1"/>
                            </a:outerShdw>
                          </a:effectLst>
                          <a:latin typeface="+mn-lt"/>
                        </a:rPr>
                        <a:t>RA area &gt;26 cm</a:t>
                      </a:r>
                      <a:r>
                        <a:rPr lang="en-US" sz="800" b="1" baseline="30000" dirty="0">
                          <a:solidFill>
                            <a:schemeClr val="bg1">
                              <a:lumMod val="95000"/>
                            </a:schemeClr>
                          </a:solidFill>
                          <a:effectLst>
                            <a:outerShdw blurRad="50800" dist="12700" dir="5400000" algn="ctr" rotWithShape="0">
                              <a:schemeClr val="tx1"/>
                            </a:outerShdw>
                          </a:effectLst>
                          <a:latin typeface="+mn-lt"/>
                        </a:rPr>
                        <a:t>2</a:t>
                      </a:r>
                      <a:br>
                        <a:rPr lang="en-US" sz="800" b="1" dirty="0">
                          <a:solidFill>
                            <a:schemeClr val="bg1">
                              <a:lumMod val="95000"/>
                            </a:schemeClr>
                          </a:solidFill>
                          <a:effectLst>
                            <a:outerShdw blurRad="50800" dist="12700" dir="5400000" algn="ctr" rotWithShape="0">
                              <a:schemeClr val="tx1"/>
                            </a:outerShdw>
                          </a:effectLst>
                          <a:latin typeface="+mn-lt"/>
                        </a:rPr>
                      </a:br>
                      <a:r>
                        <a:rPr lang="en-US" sz="800" b="1" dirty="0">
                          <a:solidFill>
                            <a:schemeClr val="bg1">
                              <a:lumMod val="95000"/>
                            </a:schemeClr>
                          </a:solidFill>
                          <a:effectLst>
                            <a:outerShdw blurRad="50800" dist="12700" dir="5400000" algn="ctr" rotWithShape="0">
                              <a:schemeClr val="tx1"/>
                            </a:outerShdw>
                          </a:effectLst>
                          <a:latin typeface="+mn-lt"/>
                        </a:rPr>
                        <a:t>TAPSE/</a:t>
                      </a:r>
                      <a:r>
                        <a:rPr lang="en-US" sz="800" b="1" dirty="0" err="1">
                          <a:solidFill>
                            <a:schemeClr val="bg1">
                              <a:lumMod val="95000"/>
                            </a:schemeClr>
                          </a:solidFill>
                          <a:effectLst>
                            <a:outerShdw blurRad="50800" dist="12700" dir="5400000" algn="ctr" rotWithShape="0">
                              <a:schemeClr val="tx1"/>
                            </a:outerShdw>
                          </a:effectLst>
                          <a:latin typeface="+mn-lt"/>
                        </a:rPr>
                        <a:t>sPAP</a:t>
                      </a:r>
                      <a:r>
                        <a:rPr lang="en-US" sz="800" b="1" dirty="0">
                          <a:solidFill>
                            <a:schemeClr val="bg1">
                              <a:lumMod val="95000"/>
                            </a:schemeClr>
                          </a:solidFill>
                          <a:effectLst>
                            <a:outerShdw blurRad="50800" dist="12700" dir="5400000" algn="ctr" rotWithShape="0">
                              <a:schemeClr val="tx1"/>
                            </a:outerShdw>
                          </a:effectLst>
                          <a:latin typeface="+mn-lt"/>
                        </a:rPr>
                        <a:t> &lt;0.19 mm/mmHg</a:t>
                      </a:r>
                      <a:br>
                        <a:rPr lang="en-US" sz="800" b="1" dirty="0">
                          <a:solidFill>
                            <a:schemeClr val="bg1">
                              <a:lumMod val="95000"/>
                            </a:schemeClr>
                          </a:solidFill>
                          <a:effectLst>
                            <a:outerShdw blurRad="50800" dist="12700" dir="5400000" algn="ctr" rotWithShape="0">
                              <a:schemeClr val="tx1"/>
                            </a:outerShdw>
                          </a:effectLst>
                          <a:latin typeface="+mn-lt"/>
                        </a:rPr>
                      </a:br>
                      <a:r>
                        <a:rPr lang="en-US" sz="800" b="1" dirty="0">
                          <a:solidFill>
                            <a:schemeClr val="bg1">
                              <a:lumMod val="95000"/>
                            </a:schemeClr>
                          </a:solidFill>
                          <a:effectLst>
                            <a:outerShdw blurRad="50800" dist="12700" dir="5400000" algn="ctr" rotWithShape="0">
                              <a:schemeClr val="tx1"/>
                            </a:outerShdw>
                          </a:effectLst>
                          <a:latin typeface="+mn-lt"/>
                        </a:rPr>
                        <a:t>Moderate or large pericardial effusion</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1071185626"/>
                  </a:ext>
                </a:extLst>
              </a:tr>
              <a:tr h="611075">
                <a:tc>
                  <a:txBody>
                    <a:bodyPr/>
                    <a:lstStyle/>
                    <a:p>
                      <a:pPr algn="l" fontAlgn="t"/>
                      <a:r>
                        <a:rPr lang="en-US" sz="800" b="1">
                          <a:effectLst>
                            <a:outerShdw blurRad="50800" dist="12700" dir="2700000" algn="tl" rotWithShape="0">
                              <a:prstClr val="black">
                                <a:alpha val="40000"/>
                              </a:prstClr>
                            </a:outerShdw>
                          </a:effectLst>
                          <a:latin typeface="+mn-lt"/>
                        </a:rPr>
                        <a:t>cMRI</a:t>
                      </a:r>
                      <a:r>
                        <a:rPr lang="en-US" sz="800" b="1" u="none" strike="noStrike" baseline="30000">
                          <a:solidFill>
                            <a:srgbClr val="006FB7"/>
                          </a:solidFill>
                          <a:effectLst>
                            <a:outerShdw blurRad="50800" dist="12700" dir="2700000" algn="tl" rotWithShape="0">
                              <a:prstClr val="black">
                                <a:alpha val="40000"/>
                              </a:prstClr>
                            </a:outerShdw>
                          </a:effectLst>
                          <a:latin typeface="+mn-lt"/>
                        </a:rPr>
                        <a:t>e</a:t>
                      </a:r>
                      <a:endParaRPr lang="en-US" sz="800" b="1">
                        <a:effectLst>
                          <a:outerShdw blurRad="50800" dist="12700" dir="2700000" algn="tl" rotWithShape="0">
                            <a:prstClr val="black">
                              <a:alpha val="40000"/>
                            </a:prstClr>
                          </a:outerShdw>
                        </a:effectLst>
                        <a:latin typeface="+mn-lt"/>
                      </a:endParaRP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800" b="1" dirty="0">
                          <a:solidFill>
                            <a:schemeClr val="bg1"/>
                          </a:solidFill>
                          <a:effectLst>
                            <a:outerShdw blurRad="50800" dist="12700" dir="2700000" algn="tl" rotWithShape="0">
                              <a:prstClr val="black">
                                <a:alpha val="40000"/>
                              </a:prstClr>
                            </a:outerShdw>
                          </a:effectLst>
                          <a:latin typeface="+mn-lt"/>
                        </a:rPr>
                        <a:t>RVEF &gt;54%</a:t>
                      </a:r>
                      <a:br>
                        <a:rPr lang="en-US" sz="800" b="1" dirty="0">
                          <a:solidFill>
                            <a:schemeClr val="bg1"/>
                          </a:solidFill>
                          <a:effectLst>
                            <a:outerShdw blurRad="50800" dist="12700" dir="2700000" algn="tl" rotWithShape="0">
                              <a:prstClr val="black">
                                <a:alpha val="40000"/>
                              </a:prstClr>
                            </a:outerShdw>
                          </a:effectLst>
                          <a:latin typeface="+mn-lt"/>
                        </a:rPr>
                      </a:br>
                      <a:r>
                        <a:rPr lang="en-US" sz="800" b="1" dirty="0">
                          <a:solidFill>
                            <a:schemeClr val="bg1"/>
                          </a:solidFill>
                          <a:effectLst>
                            <a:outerShdw blurRad="50800" dist="12700" dir="2700000" algn="tl" rotWithShape="0">
                              <a:prstClr val="black">
                                <a:alpha val="40000"/>
                              </a:prstClr>
                            </a:outerShdw>
                          </a:effectLst>
                          <a:latin typeface="+mn-lt"/>
                        </a:rPr>
                        <a:t>SVI &gt;40 mL/m</a:t>
                      </a:r>
                      <a:r>
                        <a:rPr lang="en-US" sz="800" b="1" baseline="30000" dirty="0">
                          <a:solidFill>
                            <a:schemeClr val="bg1"/>
                          </a:solidFill>
                          <a:effectLst>
                            <a:outerShdw blurRad="50800" dist="12700" dir="2700000" algn="tl" rotWithShape="0">
                              <a:prstClr val="black">
                                <a:alpha val="40000"/>
                              </a:prstClr>
                            </a:outerShdw>
                          </a:effectLst>
                          <a:latin typeface="+mn-lt"/>
                        </a:rPr>
                        <a:t>2</a:t>
                      </a:r>
                      <a:br>
                        <a:rPr lang="en-US" sz="800" b="1" dirty="0">
                          <a:solidFill>
                            <a:schemeClr val="bg1"/>
                          </a:solidFill>
                          <a:effectLst>
                            <a:outerShdw blurRad="50800" dist="12700" dir="2700000" algn="tl" rotWithShape="0">
                              <a:prstClr val="black">
                                <a:alpha val="40000"/>
                              </a:prstClr>
                            </a:outerShdw>
                          </a:effectLst>
                          <a:latin typeface="+mn-lt"/>
                        </a:rPr>
                      </a:br>
                      <a:r>
                        <a:rPr lang="en-US" sz="800" b="1" dirty="0">
                          <a:solidFill>
                            <a:schemeClr val="bg1"/>
                          </a:solidFill>
                          <a:effectLst>
                            <a:outerShdw blurRad="50800" dist="12700" dir="2700000" algn="tl" rotWithShape="0">
                              <a:prstClr val="black">
                                <a:alpha val="40000"/>
                              </a:prstClr>
                            </a:outerShdw>
                          </a:effectLst>
                          <a:latin typeface="+mn-lt"/>
                        </a:rPr>
                        <a:t>RVESVI &lt;42 mL/m</a:t>
                      </a:r>
                      <a:r>
                        <a:rPr lang="en-US" sz="800" b="1" baseline="30000" dirty="0">
                          <a:solidFill>
                            <a:schemeClr val="bg1"/>
                          </a:solidFill>
                          <a:effectLst>
                            <a:outerShdw blurRad="50800" dist="12700" dir="2700000" algn="tl" rotWithShape="0">
                              <a:prstClr val="black">
                                <a:alpha val="40000"/>
                              </a:prstClr>
                            </a:outerShdw>
                          </a:effectLst>
                          <a:latin typeface="+mn-lt"/>
                        </a:rPr>
                        <a:t>2</a:t>
                      </a:r>
                      <a:endParaRPr lang="en-US" sz="800" b="1" dirty="0">
                        <a:solidFill>
                          <a:schemeClr val="bg1"/>
                        </a:solidFill>
                        <a:effectLst>
                          <a:outerShdw blurRad="50800" dist="12700" dir="2700000" algn="tl" rotWithShape="0">
                            <a:prstClr val="black">
                              <a:alpha val="40000"/>
                            </a:prstClr>
                          </a:outerShdw>
                        </a:effectLst>
                        <a:latin typeface="+mn-lt"/>
                      </a:endParaRP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800" b="1" dirty="0">
                          <a:effectLst/>
                          <a:latin typeface="+mn-lt"/>
                        </a:rPr>
                        <a:t>RVEF 37–54%</a:t>
                      </a:r>
                      <a:br>
                        <a:rPr lang="en-US" sz="800" b="1" dirty="0">
                          <a:effectLst/>
                          <a:latin typeface="+mn-lt"/>
                        </a:rPr>
                      </a:br>
                      <a:r>
                        <a:rPr lang="en-US" sz="800" b="1" dirty="0">
                          <a:effectLst/>
                          <a:latin typeface="+mn-lt"/>
                        </a:rPr>
                        <a:t>SVI 26–40 mL/m</a:t>
                      </a:r>
                      <a:r>
                        <a:rPr lang="en-US" sz="800" b="1" baseline="30000" dirty="0">
                          <a:effectLst/>
                          <a:latin typeface="+mn-lt"/>
                        </a:rPr>
                        <a:t>2</a:t>
                      </a:r>
                      <a:br>
                        <a:rPr lang="en-US" sz="800" b="1" dirty="0">
                          <a:effectLst/>
                          <a:latin typeface="+mn-lt"/>
                        </a:rPr>
                      </a:br>
                      <a:r>
                        <a:rPr lang="en-US" sz="800" b="1" dirty="0">
                          <a:effectLst/>
                          <a:latin typeface="+mn-lt"/>
                        </a:rPr>
                        <a:t>RVESVI</a:t>
                      </a:r>
                      <a:br>
                        <a:rPr lang="en-US" sz="800" b="1" dirty="0">
                          <a:effectLst/>
                          <a:latin typeface="+mn-lt"/>
                        </a:rPr>
                      </a:br>
                      <a:r>
                        <a:rPr lang="en-US" sz="800" b="1" dirty="0">
                          <a:effectLst/>
                          <a:latin typeface="+mn-lt"/>
                        </a:rPr>
                        <a:t>42–54 mL/m</a:t>
                      </a:r>
                      <a:r>
                        <a:rPr lang="en-US" sz="800" b="1" baseline="30000" dirty="0">
                          <a:effectLst/>
                          <a:latin typeface="+mn-lt"/>
                        </a:rPr>
                        <a:t>2</a:t>
                      </a:r>
                      <a:endParaRPr lang="en-US" sz="800" b="1" dirty="0">
                        <a:effectLst/>
                        <a:latin typeface="+mn-lt"/>
                      </a:endParaRP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800" b="1" dirty="0">
                          <a:solidFill>
                            <a:schemeClr val="bg1">
                              <a:lumMod val="95000"/>
                            </a:schemeClr>
                          </a:solidFill>
                          <a:effectLst>
                            <a:outerShdw blurRad="50800" dist="12700" dir="5400000" algn="ctr" rotWithShape="0">
                              <a:schemeClr val="tx1"/>
                            </a:outerShdw>
                          </a:effectLst>
                          <a:latin typeface="+mn-lt"/>
                        </a:rPr>
                        <a:t>RVEF &lt;37%</a:t>
                      </a:r>
                      <a:br>
                        <a:rPr lang="en-US" sz="800" b="1" dirty="0">
                          <a:solidFill>
                            <a:schemeClr val="bg1">
                              <a:lumMod val="95000"/>
                            </a:schemeClr>
                          </a:solidFill>
                          <a:effectLst>
                            <a:outerShdw blurRad="50800" dist="12700" dir="5400000" algn="ctr" rotWithShape="0">
                              <a:schemeClr val="tx1"/>
                            </a:outerShdw>
                          </a:effectLst>
                          <a:latin typeface="+mn-lt"/>
                        </a:rPr>
                      </a:br>
                      <a:r>
                        <a:rPr lang="en-US" sz="800" b="1" dirty="0">
                          <a:solidFill>
                            <a:schemeClr val="bg1">
                              <a:lumMod val="95000"/>
                            </a:schemeClr>
                          </a:solidFill>
                          <a:effectLst>
                            <a:outerShdw blurRad="50800" dist="12700" dir="5400000" algn="ctr" rotWithShape="0">
                              <a:schemeClr val="tx1"/>
                            </a:outerShdw>
                          </a:effectLst>
                          <a:latin typeface="+mn-lt"/>
                        </a:rPr>
                        <a:t>SVI &lt;26 mL/m</a:t>
                      </a:r>
                      <a:r>
                        <a:rPr lang="en-US" sz="800" b="1" baseline="30000" dirty="0">
                          <a:solidFill>
                            <a:schemeClr val="bg1">
                              <a:lumMod val="95000"/>
                            </a:schemeClr>
                          </a:solidFill>
                          <a:effectLst>
                            <a:outerShdw blurRad="50800" dist="12700" dir="5400000" algn="ctr" rotWithShape="0">
                              <a:schemeClr val="tx1"/>
                            </a:outerShdw>
                          </a:effectLst>
                          <a:latin typeface="+mn-lt"/>
                        </a:rPr>
                        <a:t>2</a:t>
                      </a:r>
                      <a:br>
                        <a:rPr lang="en-US" sz="800" b="1" dirty="0">
                          <a:solidFill>
                            <a:schemeClr val="bg1">
                              <a:lumMod val="95000"/>
                            </a:schemeClr>
                          </a:solidFill>
                          <a:effectLst>
                            <a:outerShdw blurRad="50800" dist="12700" dir="5400000" algn="ctr" rotWithShape="0">
                              <a:schemeClr val="tx1"/>
                            </a:outerShdw>
                          </a:effectLst>
                          <a:latin typeface="+mn-lt"/>
                        </a:rPr>
                      </a:br>
                      <a:r>
                        <a:rPr lang="en-US" sz="800" b="1" dirty="0">
                          <a:solidFill>
                            <a:schemeClr val="bg1">
                              <a:lumMod val="95000"/>
                            </a:schemeClr>
                          </a:solidFill>
                          <a:effectLst>
                            <a:outerShdw blurRad="50800" dist="12700" dir="5400000" algn="ctr" rotWithShape="0">
                              <a:schemeClr val="tx1"/>
                            </a:outerShdw>
                          </a:effectLst>
                          <a:latin typeface="+mn-lt"/>
                        </a:rPr>
                        <a:t>RVESVI &gt;54 mL/m</a:t>
                      </a:r>
                      <a:r>
                        <a:rPr lang="en-US" sz="800" b="1" baseline="30000" dirty="0">
                          <a:solidFill>
                            <a:schemeClr val="bg1">
                              <a:lumMod val="95000"/>
                            </a:schemeClr>
                          </a:solidFill>
                          <a:effectLst>
                            <a:outerShdw blurRad="50800" dist="12700" dir="5400000" algn="ctr" rotWithShape="0">
                              <a:schemeClr val="tx1"/>
                            </a:outerShdw>
                          </a:effectLst>
                          <a:latin typeface="+mn-lt"/>
                        </a:rPr>
                        <a:t>2</a:t>
                      </a:r>
                      <a:endParaRPr lang="en-US" sz="800" b="1" dirty="0">
                        <a:solidFill>
                          <a:schemeClr val="bg1">
                            <a:lumMod val="95000"/>
                          </a:schemeClr>
                        </a:solidFill>
                        <a:effectLst>
                          <a:outerShdw blurRad="50800" dist="12700" dir="5400000" algn="ctr" rotWithShape="0">
                            <a:schemeClr val="tx1"/>
                          </a:outerShdw>
                        </a:effectLst>
                        <a:latin typeface="+mn-lt"/>
                      </a:endParaRP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80736538"/>
                  </a:ext>
                </a:extLst>
              </a:tr>
              <a:tr h="611075">
                <a:tc>
                  <a:txBody>
                    <a:bodyPr/>
                    <a:lstStyle/>
                    <a:p>
                      <a:pPr algn="l" fontAlgn="t"/>
                      <a:r>
                        <a:rPr lang="en-US" sz="800" b="1" dirty="0">
                          <a:effectLst>
                            <a:outerShdw blurRad="50800" dist="12700" dir="2700000" algn="tl" rotWithShape="0">
                              <a:prstClr val="black">
                                <a:alpha val="40000"/>
                              </a:prstClr>
                            </a:outerShdw>
                          </a:effectLst>
                          <a:latin typeface="+mn-lt"/>
                        </a:rPr>
                        <a:t>Hemodynamics</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800" b="1" dirty="0">
                          <a:solidFill>
                            <a:schemeClr val="bg1"/>
                          </a:solidFill>
                          <a:effectLst>
                            <a:outerShdw blurRad="50800" dist="12700" dir="2700000" algn="tl" rotWithShape="0">
                              <a:prstClr val="black">
                                <a:alpha val="40000"/>
                              </a:prstClr>
                            </a:outerShdw>
                          </a:effectLst>
                          <a:latin typeface="+mn-lt"/>
                        </a:rPr>
                        <a:t>RAP &lt;8 mmHg</a:t>
                      </a:r>
                      <a:br>
                        <a:rPr lang="en-US" sz="800" b="1" dirty="0">
                          <a:solidFill>
                            <a:schemeClr val="bg1"/>
                          </a:solidFill>
                          <a:effectLst>
                            <a:outerShdw blurRad="50800" dist="12700" dir="2700000" algn="tl" rotWithShape="0">
                              <a:prstClr val="black">
                                <a:alpha val="40000"/>
                              </a:prstClr>
                            </a:outerShdw>
                          </a:effectLst>
                          <a:latin typeface="+mn-lt"/>
                        </a:rPr>
                      </a:br>
                      <a:r>
                        <a:rPr lang="en-US" sz="800" b="1" dirty="0">
                          <a:solidFill>
                            <a:schemeClr val="bg1"/>
                          </a:solidFill>
                          <a:effectLst>
                            <a:outerShdw blurRad="50800" dist="12700" dir="2700000" algn="tl" rotWithShape="0">
                              <a:prstClr val="black">
                                <a:alpha val="40000"/>
                              </a:prstClr>
                            </a:outerShdw>
                          </a:effectLst>
                          <a:latin typeface="+mn-lt"/>
                        </a:rPr>
                        <a:t>CI ≥2.5 L/min/m</a:t>
                      </a:r>
                      <a:r>
                        <a:rPr lang="en-US" sz="800" b="1" baseline="30000" dirty="0">
                          <a:solidFill>
                            <a:schemeClr val="bg1"/>
                          </a:solidFill>
                          <a:effectLst>
                            <a:outerShdw blurRad="50800" dist="12700" dir="2700000" algn="tl" rotWithShape="0">
                              <a:prstClr val="black">
                                <a:alpha val="40000"/>
                              </a:prstClr>
                            </a:outerShdw>
                          </a:effectLst>
                          <a:latin typeface="+mn-lt"/>
                        </a:rPr>
                        <a:t>2</a:t>
                      </a:r>
                      <a:br>
                        <a:rPr lang="en-US" sz="800" b="1" dirty="0">
                          <a:solidFill>
                            <a:schemeClr val="bg1"/>
                          </a:solidFill>
                          <a:effectLst>
                            <a:outerShdw blurRad="50800" dist="12700" dir="2700000" algn="tl" rotWithShape="0">
                              <a:prstClr val="black">
                                <a:alpha val="40000"/>
                              </a:prstClr>
                            </a:outerShdw>
                          </a:effectLst>
                          <a:latin typeface="+mn-lt"/>
                        </a:rPr>
                      </a:br>
                      <a:r>
                        <a:rPr lang="en-US" sz="800" b="1" dirty="0">
                          <a:solidFill>
                            <a:schemeClr val="bg1"/>
                          </a:solidFill>
                          <a:effectLst>
                            <a:outerShdw blurRad="50800" dist="12700" dir="2700000" algn="tl" rotWithShape="0">
                              <a:prstClr val="black">
                                <a:alpha val="40000"/>
                              </a:prstClr>
                            </a:outerShdw>
                          </a:effectLst>
                          <a:latin typeface="+mn-lt"/>
                        </a:rPr>
                        <a:t>SVI &gt;38 mL/m</a:t>
                      </a:r>
                      <a:r>
                        <a:rPr lang="en-US" sz="800" b="1" baseline="30000" dirty="0">
                          <a:solidFill>
                            <a:schemeClr val="bg1"/>
                          </a:solidFill>
                          <a:effectLst>
                            <a:outerShdw blurRad="50800" dist="12700" dir="2700000" algn="tl" rotWithShape="0">
                              <a:prstClr val="black">
                                <a:alpha val="40000"/>
                              </a:prstClr>
                            </a:outerShdw>
                          </a:effectLst>
                          <a:latin typeface="+mn-lt"/>
                        </a:rPr>
                        <a:t>2</a:t>
                      </a:r>
                      <a:br>
                        <a:rPr lang="en-US" sz="800" b="1" dirty="0">
                          <a:solidFill>
                            <a:schemeClr val="bg1"/>
                          </a:solidFill>
                          <a:effectLst>
                            <a:outerShdw blurRad="50800" dist="12700" dir="2700000" algn="tl" rotWithShape="0">
                              <a:prstClr val="black">
                                <a:alpha val="40000"/>
                              </a:prstClr>
                            </a:outerShdw>
                          </a:effectLst>
                          <a:latin typeface="+mn-lt"/>
                        </a:rPr>
                      </a:br>
                      <a:r>
                        <a:rPr lang="en-US" sz="800" b="1" dirty="0">
                          <a:solidFill>
                            <a:schemeClr val="bg1"/>
                          </a:solidFill>
                          <a:effectLst>
                            <a:outerShdw blurRad="50800" dist="12700" dir="2700000" algn="tl" rotWithShape="0">
                              <a:prstClr val="black">
                                <a:alpha val="40000"/>
                              </a:prstClr>
                            </a:outerShdw>
                          </a:effectLst>
                          <a:latin typeface="+mn-lt"/>
                        </a:rPr>
                        <a:t>SvO</a:t>
                      </a:r>
                      <a:r>
                        <a:rPr lang="en-US" sz="800" b="1" baseline="-51000" dirty="0">
                          <a:solidFill>
                            <a:schemeClr val="bg1"/>
                          </a:solidFill>
                          <a:effectLst>
                            <a:outerShdw blurRad="50800" dist="12700" dir="2700000" algn="tl" rotWithShape="0">
                              <a:prstClr val="black">
                                <a:alpha val="40000"/>
                              </a:prstClr>
                            </a:outerShdw>
                          </a:effectLst>
                          <a:latin typeface="+mn-lt"/>
                        </a:rPr>
                        <a:t>2</a:t>
                      </a:r>
                      <a:r>
                        <a:rPr lang="en-US" sz="800" b="1" dirty="0">
                          <a:solidFill>
                            <a:schemeClr val="bg1"/>
                          </a:solidFill>
                          <a:effectLst>
                            <a:outerShdw blurRad="50800" dist="12700" dir="2700000" algn="tl" rotWithShape="0">
                              <a:prstClr val="black">
                                <a:alpha val="40000"/>
                              </a:prstClr>
                            </a:outerShdw>
                          </a:effectLst>
                          <a:latin typeface="+mn-lt"/>
                        </a:rPr>
                        <a:t> &gt;65%</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800" b="1" dirty="0">
                          <a:effectLst/>
                          <a:latin typeface="+mn-lt"/>
                        </a:rPr>
                        <a:t>RAP 8–14 mmHg</a:t>
                      </a:r>
                      <a:br>
                        <a:rPr lang="en-US" sz="800" b="1" dirty="0">
                          <a:effectLst/>
                          <a:latin typeface="+mn-lt"/>
                        </a:rPr>
                      </a:br>
                      <a:r>
                        <a:rPr lang="en-US" sz="800" b="1" dirty="0">
                          <a:effectLst/>
                          <a:latin typeface="+mn-lt"/>
                        </a:rPr>
                        <a:t>CI 2.0–2.4 L/min/m</a:t>
                      </a:r>
                      <a:r>
                        <a:rPr lang="en-US" sz="800" b="1" baseline="30000" dirty="0">
                          <a:effectLst/>
                          <a:latin typeface="+mn-lt"/>
                        </a:rPr>
                        <a:t>2</a:t>
                      </a:r>
                      <a:br>
                        <a:rPr lang="en-US" sz="800" b="1" dirty="0">
                          <a:effectLst/>
                          <a:latin typeface="+mn-lt"/>
                        </a:rPr>
                      </a:br>
                      <a:r>
                        <a:rPr lang="en-US" sz="800" b="1" dirty="0">
                          <a:effectLst/>
                          <a:latin typeface="+mn-lt"/>
                        </a:rPr>
                        <a:t>SVI 31–38 mL/m</a:t>
                      </a:r>
                      <a:r>
                        <a:rPr lang="en-US" sz="800" b="1" baseline="30000" dirty="0">
                          <a:effectLst/>
                          <a:latin typeface="+mn-lt"/>
                        </a:rPr>
                        <a:t>2</a:t>
                      </a:r>
                      <a:br>
                        <a:rPr lang="en-US" sz="800" b="1" dirty="0">
                          <a:effectLst/>
                          <a:latin typeface="+mn-lt"/>
                        </a:rPr>
                      </a:br>
                      <a:r>
                        <a:rPr lang="en-US" sz="800" b="1" dirty="0">
                          <a:effectLst/>
                          <a:latin typeface="+mn-lt"/>
                        </a:rPr>
                        <a:t>SvO</a:t>
                      </a:r>
                      <a:r>
                        <a:rPr lang="en-US" sz="800" b="1" baseline="-51000" dirty="0">
                          <a:effectLst/>
                          <a:latin typeface="+mn-lt"/>
                        </a:rPr>
                        <a:t>2</a:t>
                      </a:r>
                      <a:r>
                        <a:rPr lang="en-US" sz="800" b="1" dirty="0">
                          <a:effectLst/>
                          <a:latin typeface="+mn-lt"/>
                        </a:rPr>
                        <a:t> 60–65%</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800" b="1" dirty="0">
                          <a:solidFill>
                            <a:schemeClr val="bg1">
                              <a:lumMod val="95000"/>
                            </a:schemeClr>
                          </a:solidFill>
                          <a:effectLst>
                            <a:outerShdw blurRad="50800" dist="12700" dir="5400000" algn="ctr" rotWithShape="0">
                              <a:schemeClr val="tx1"/>
                            </a:outerShdw>
                          </a:effectLst>
                          <a:latin typeface="+mn-lt"/>
                        </a:rPr>
                        <a:t>RAP &gt;14 mmHg</a:t>
                      </a:r>
                      <a:br>
                        <a:rPr lang="en-US" sz="800" b="1" dirty="0">
                          <a:solidFill>
                            <a:schemeClr val="bg1">
                              <a:lumMod val="95000"/>
                            </a:schemeClr>
                          </a:solidFill>
                          <a:effectLst>
                            <a:outerShdw blurRad="50800" dist="12700" dir="5400000" algn="ctr" rotWithShape="0">
                              <a:schemeClr val="tx1"/>
                            </a:outerShdw>
                          </a:effectLst>
                          <a:latin typeface="+mn-lt"/>
                        </a:rPr>
                      </a:br>
                      <a:r>
                        <a:rPr lang="en-US" sz="800" b="1" dirty="0">
                          <a:solidFill>
                            <a:schemeClr val="bg1">
                              <a:lumMod val="95000"/>
                            </a:schemeClr>
                          </a:solidFill>
                          <a:effectLst>
                            <a:outerShdw blurRad="50800" dist="12700" dir="5400000" algn="ctr" rotWithShape="0">
                              <a:schemeClr val="tx1"/>
                            </a:outerShdw>
                          </a:effectLst>
                          <a:latin typeface="+mn-lt"/>
                        </a:rPr>
                        <a:t>CI &lt;2.0 L/min/m</a:t>
                      </a:r>
                      <a:r>
                        <a:rPr lang="en-US" sz="800" b="1" baseline="30000" dirty="0">
                          <a:solidFill>
                            <a:schemeClr val="bg1">
                              <a:lumMod val="95000"/>
                            </a:schemeClr>
                          </a:solidFill>
                          <a:effectLst>
                            <a:outerShdw blurRad="50800" dist="12700" dir="5400000" algn="ctr" rotWithShape="0">
                              <a:schemeClr val="tx1"/>
                            </a:outerShdw>
                          </a:effectLst>
                          <a:latin typeface="+mn-lt"/>
                        </a:rPr>
                        <a:t>2</a:t>
                      </a:r>
                      <a:br>
                        <a:rPr lang="en-US" sz="800" b="1" dirty="0">
                          <a:solidFill>
                            <a:schemeClr val="bg1">
                              <a:lumMod val="95000"/>
                            </a:schemeClr>
                          </a:solidFill>
                          <a:effectLst>
                            <a:outerShdw blurRad="50800" dist="12700" dir="5400000" algn="ctr" rotWithShape="0">
                              <a:schemeClr val="tx1"/>
                            </a:outerShdw>
                          </a:effectLst>
                          <a:latin typeface="+mn-lt"/>
                        </a:rPr>
                      </a:br>
                      <a:r>
                        <a:rPr lang="en-US" sz="800" b="1" dirty="0">
                          <a:solidFill>
                            <a:schemeClr val="bg1">
                              <a:lumMod val="95000"/>
                            </a:schemeClr>
                          </a:solidFill>
                          <a:effectLst>
                            <a:outerShdw blurRad="50800" dist="12700" dir="5400000" algn="ctr" rotWithShape="0">
                              <a:schemeClr val="tx1"/>
                            </a:outerShdw>
                          </a:effectLst>
                          <a:latin typeface="+mn-lt"/>
                        </a:rPr>
                        <a:t>SVI &lt;31 mL/m</a:t>
                      </a:r>
                      <a:r>
                        <a:rPr lang="en-US" sz="800" b="1" baseline="30000" dirty="0">
                          <a:solidFill>
                            <a:schemeClr val="bg1">
                              <a:lumMod val="95000"/>
                            </a:schemeClr>
                          </a:solidFill>
                          <a:effectLst>
                            <a:outerShdw blurRad="50800" dist="12700" dir="5400000" algn="ctr" rotWithShape="0">
                              <a:schemeClr val="tx1"/>
                            </a:outerShdw>
                          </a:effectLst>
                          <a:latin typeface="+mn-lt"/>
                        </a:rPr>
                        <a:t>2</a:t>
                      </a:r>
                      <a:br>
                        <a:rPr lang="en-US" sz="800" b="1" dirty="0">
                          <a:solidFill>
                            <a:schemeClr val="bg1">
                              <a:lumMod val="95000"/>
                            </a:schemeClr>
                          </a:solidFill>
                          <a:effectLst>
                            <a:outerShdw blurRad="50800" dist="12700" dir="5400000" algn="ctr" rotWithShape="0">
                              <a:schemeClr val="tx1"/>
                            </a:outerShdw>
                          </a:effectLst>
                          <a:latin typeface="+mn-lt"/>
                        </a:rPr>
                      </a:br>
                      <a:r>
                        <a:rPr lang="en-US" sz="800" b="1" dirty="0">
                          <a:solidFill>
                            <a:schemeClr val="bg1">
                              <a:lumMod val="95000"/>
                            </a:schemeClr>
                          </a:solidFill>
                          <a:effectLst>
                            <a:outerShdw blurRad="50800" dist="12700" dir="5400000" algn="ctr" rotWithShape="0">
                              <a:schemeClr val="tx1"/>
                            </a:outerShdw>
                          </a:effectLst>
                          <a:latin typeface="+mn-lt"/>
                        </a:rPr>
                        <a:t>SvO</a:t>
                      </a:r>
                      <a:r>
                        <a:rPr lang="en-US" sz="800" b="1" baseline="-51000" dirty="0">
                          <a:solidFill>
                            <a:schemeClr val="bg1">
                              <a:lumMod val="95000"/>
                            </a:schemeClr>
                          </a:solidFill>
                          <a:effectLst>
                            <a:outerShdw blurRad="50800" dist="12700" dir="5400000" algn="ctr" rotWithShape="0">
                              <a:schemeClr val="tx1"/>
                            </a:outerShdw>
                          </a:effectLst>
                          <a:latin typeface="+mn-lt"/>
                        </a:rPr>
                        <a:t>2</a:t>
                      </a:r>
                      <a:r>
                        <a:rPr lang="en-US" sz="800" b="1" dirty="0">
                          <a:solidFill>
                            <a:schemeClr val="bg1">
                              <a:lumMod val="95000"/>
                            </a:schemeClr>
                          </a:solidFill>
                          <a:effectLst>
                            <a:outerShdw blurRad="50800" dist="12700" dir="5400000" algn="ctr" rotWithShape="0">
                              <a:schemeClr val="tx1"/>
                            </a:outerShdw>
                          </a:effectLst>
                          <a:latin typeface="+mn-lt"/>
                        </a:rPr>
                        <a:t> &lt;60%</a:t>
                      </a:r>
                    </a:p>
                  </a:txBody>
                  <a:tcPr marL="41441" marR="41441" marT="20721" marB="20721">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2798771335"/>
                  </a:ext>
                </a:extLst>
              </a:tr>
            </a:tbl>
          </a:graphicData>
        </a:graphic>
      </p:graphicFrame>
      <p:grpSp>
        <p:nvGrpSpPr>
          <p:cNvPr id="10" name="Group 9">
            <a:extLst>
              <a:ext uri="{FF2B5EF4-FFF2-40B4-BE49-F238E27FC236}">
                <a16:creationId xmlns:a16="http://schemas.microsoft.com/office/drawing/2014/main" id="{61CC3A95-E6DF-5568-188F-9700A37326CF}"/>
              </a:ext>
            </a:extLst>
          </p:cNvPr>
          <p:cNvGrpSpPr/>
          <p:nvPr/>
        </p:nvGrpSpPr>
        <p:grpSpPr>
          <a:xfrm>
            <a:off x="6779747" y="866940"/>
            <a:ext cx="5128003" cy="5397086"/>
            <a:chOff x="6872213" y="860794"/>
            <a:chExt cx="5128003" cy="5397086"/>
          </a:xfrm>
        </p:grpSpPr>
        <p:grpSp>
          <p:nvGrpSpPr>
            <p:cNvPr id="4" name="Group 3">
              <a:extLst>
                <a:ext uri="{FF2B5EF4-FFF2-40B4-BE49-F238E27FC236}">
                  <a16:creationId xmlns:a16="http://schemas.microsoft.com/office/drawing/2014/main" id="{67305EEA-15F2-4B1C-C718-762360637C53}"/>
                </a:ext>
              </a:extLst>
            </p:cNvPr>
            <p:cNvGrpSpPr/>
            <p:nvPr/>
          </p:nvGrpSpPr>
          <p:grpSpPr>
            <a:xfrm>
              <a:off x="6872213" y="860794"/>
              <a:ext cx="4969088" cy="5263524"/>
              <a:chOff x="6872213" y="860794"/>
              <a:chExt cx="4969088" cy="5263524"/>
            </a:xfrm>
          </p:grpSpPr>
          <p:pic>
            <p:nvPicPr>
              <p:cNvPr id="3" name="Picture 2" descr="Diagram&#10;&#10;Description automatically generated">
                <a:extLst>
                  <a:ext uri="{FF2B5EF4-FFF2-40B4-BE49-F238E27FC236}">
                    <a16:creationId xmlns:a16="http://schemas.microsoft.com/office/drawing/2014/main" id="{A9079E00-7F2C-7356-8CBB-47EF0C786C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6840" y="860794"/>
                <a:ext cx="4964461" cy="5263524"/>
              </a:xfrm>
              <a:prstGeom prst="rect">
                <a:avLst/>
              </a:prstGeom>
            </p:spPr>
          </p:pic>
          <p:sp>
            <p:nvSpPr>
              <p:cNvPr id="7" name="Oval 6">
                <a:extLst>
                  <a:ext uri="{FF2B5EF4-FFF2-40B4-BE49-F238E27FC236}">
                    <a16:creationId xmlns:a16="http://schemas.microsoft.com/office/drawing/2014/main" id="{483FBC96-4105-DEEE-B4C5-17C9E7CD5AE2}"/>
                  </a:ext>
                </a:extLst>
              </p:cNvPr>
              <p:cNvSpPr/>
              <p:nvPr/>
            </p:nvSpPr>
            <p:spPr>
              <a:xfrm>
                <a:off x="6872213" y="2838237"/>
                <a:ext cx="2969870" cy="13716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8023055E-2937-F624-805C-B5564FF4DED3}"/>
                </a:ext>
              </a:extLst>
            </p:cNvPr>
            <p:cNvSpPr/>
            <p:nvPr/>
          </p:nvSpPr>
          <p:spPr>
            <a:xfrm>
              <a:off x="11810479" y="994356"/>
              <a:ext cx="189737" cy="5263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96486574"/>
      </p:ext>
    </p:extLst>
  </p:cSld>
  <p:clrMapOvr>
    <a:masterClrMapping/>
  </p:clrMapOvr>
</p:sld>
</file>

<file path=ppt/theme/theme1.xml><?xml version="1.0" encoding="utf-8"?>
<a:theme xmlns:a="http://schemas.openxmlformats.org/drawingml/2006/main" name="Lungs (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ngs (PCC20)" id="{F1AA3C1C-28C3-5E42-8727-DE40D222A1D1}" vid="{0C330F8A-EF4F-2143-86D1-0EF471940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Lungs (PCC20)</Template>
  <TotalTime>4456</TotalTime>
  <Words>2410</Words>
  <Application>Microsoft Macintosh PowerPoint</Application>
  <PresentationFormat>Widescreen</PresentationFormat>
  <Paragraphs>256</Paragraphs>
  <Slides>13</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Calibri Light</vt:lpstr>
      <vt:lpstr>Century Gothic</vt:lpstr>
      <vt:lpstr>Source Sans Pro</vt:lpstr>
      <vt:lpstr>Trebuchet MS</vt:lpstr>
      <vt:lpstr>Lungs (PCC20)</vt:lpstr>
      <vt:lpstr>Office Theme</vt:lpstr>
      <vt:lpstr>2022 ERS/ESC PAH Guidelines on Treatment</vt:lpstr>
      <vt:lpstr>PowerPoint Presentation</vt:lpstr>
      <vt:lpstr>Disclaimer</vt:lpstr>
      <vt:lpstr>2022 ERS/ESC PAH Treatment Guidelines: General Measures</vt:lpstr>
      <vt:lpstr>2022 ERS/ESC PAH Treatment Guidelines: General Measures</vt:lpstr>
      <vt:lpstr>2022 ERS/ESC PAH Guidelines: Vasoreactive I/H/D PAH</vt:lpstr>
      <vt:lpstr>2022 ERS/ESC PAH Guidelines: Non-vasoreactive PAH</vt:lpstr>
      <vt:lpstr>2022 ERS/ESC PAH Guidelines: Non-vasoreactive PAH with Comorbidities</vt:lpstr>
      <vt:lpstr>2022 ERS/ESC PAH Guidelines: Non-vasoreactive Without Comorbidities</vt:lpstr>
      <vt:lpstr>2022 ERS/ESC PAH Guidelines: Non-vasoreactive Without Comorbidities</vt:lpstr>
      <vt:lpstr>2022 ERS/ESC PAH Guidelines: Non-vasoreactive Without Comorbidities</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50</cp:revision>
  <dcterms:created xsi:type="dcterms:W3CDTF">2019-05-10T15:43:12Z</dcterms:created>
  <dcterms:modified xsi:type="dcterms:W3CDTF">2023-07-25T16:34:57Z</dcterms:modified>
  <cp:category/>
</cp:coreProperties>
</file>