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01" r:id="rId2"/>
  </p:sldMasterIdLst>
  <p:notesMasterIdLst>
    <p:notesMasterId r:id="rId13"/>
  </p:notesMasterIdLst>
  <p:handoutMasterIdLst>
    <p:handoutMasterId r:id="rId14"/>
  </p:handoutMasterIdLst>
  <p:sldIdLst>
    <p:sldId id="256" r:id="rId3"/>
    <p:sldId id="714" r:id="rId4"/>
    <p:sldId id="715" r:id="rId5"/>
    <p:sldId id="258" r:id="rId6"/>
    <p:sldId id="259" r:id="rId7"/>
    <p:sldId id="713" r:id="rId8"/>
    <p:sldId id="265" r:id="rId9"/>
    <p:sldId id="261" r:id="rId10"/>
    <p:sldId id="262"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04231C20-65D9-1B1D-0BE3-C208C6288E8A}" name="Karen Lebo" initials="KRL" userId="Karen Lebo" providerId="None"/>
  <p188:author id="{B0547538-8B96-6C5E-B990-55466F9A02D9}" name="Rebecca Barraclough" initials="RB" userId="S::rbarraclough@ushealthconnect.com::2fefac7e-c711-47ad-8a3f-c5e62e1ab735" providerId="AD"/>
  <p188:author id="{6EB12EAF-BC4E-6B6B-0102-503011D8EEE7}" name="Emily Jebing" initials="EJ" userId="Emily Jebing" providerId="None"/>
  <p188:author id="{52C4C9BB-C807-8705-0B08-A3DF41A8D64B}" name="Moriah Diethorn" initials="MD" userId="Moriah Diethorn" providerId="None"/>
  <p188:author id="{395453D9-83D9-A04B-6D27-6FB645420696}" name="Dr Dixon Wilde" initials="DDW" userId="Dr Dixon Wilde"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BB3E0"/>
    <a:srgbClr val="70A6D5"/>
    <a:srgbClr val="3C679F"/>
    <a:srgbClr val="5B8DBF"/>
    <a:srgbClr val="0C3350"/>
    <a:srgbClr val="E08480"/>
    <a:srgbClr val="B08FF4"/>
    <a:srgbClr val="EBEBE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63" autoAdjust="0"/>
    <p:restoredTop sz="94694"/>
  </p:normalViewPr>
  <p:slideViewPr>
    <p:cSldViewPr snapToGrid="0">
      <p:cViewPr varScale="1">
        <p:scale>
          <a:sx n="117" d="100"/>
          <a:sy n="117" d="100"/>
        </p:scale>
        <p:origin x="512" y="168"/>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4" d="100"/>
          <a:sy n="54" d="100"/>
        </p:scale>
        <p:origin x="145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3B0DA8-F06A-4558-9C2B-AF826356DC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7C9FA96-FC60-498D-9E30-230EC4494B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8F45FD-A5D8-4CDF-9C55-67D2AFDF6E23}" type="datetimeFigureOut">
              <a:rPr lang="en-US" smtClean="0"/>
              <a:t>7/25/23</a:t>
            </a:fld>
            <a:endParaRPr lang="en-US"/>
          </a:p>
        </p:txBody>
      </p:sp>
      <p:sp>
        <p:nvSpPr>
          <p:cNvPr id="4" name="Footer Placeholder 3">
            <a:extLst>
              <a:ext uri="{FF2B5EF4-FFF2-40B4-BE49-F238E27FC236}">
                <a16:creationId xmlns:a16="http://schemas.microsoft.com/office/drawing/2014/main" id="{D380155E-A2E2-4E75-A60F-BB6D8E9026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4927CD8-6C5B-470A-8055-CA7A24F8C6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A15C69-444E-416E-80C6-9FB82023CAFA}" type="slidenum">
              <a:rPr lang="en-US" smtClean="0"/>
              <a:t>‹#›</a:t>
            </a:fld>
            <a:endParaRPr lang="en-US"/>
          </a:p>
        </p:txBody>
      </p:sp>
    </p:spTree>
    <p:extLst>
      <p:ext uri="{BB962C8B-B14F-4D97-AF65-F5344CB8AC3E}">
        <p14:creationId xmlns:p14="http://schemas.microsoft.com/office/powerpoint/2010/main" val="3356329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23D6F5-3390-CC49-966D-162D010FD65C}" type="datetimeFigureOut">
              <a:rPr lang="en-US" smtClean="0"/>
              <a:t>7/25/23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1DC793-02F7-7645-B963-6647C8C784F6}" type="slidenum">
              <a:rPr lang="en-US" smtClean="0"/>
              <a:t>‹#›</a:t>
            </a:fld>
            <a:endParaRPr lang="en-US"/>
          </a:p>
        </p:txBody>
      </p:sp>
    </p:spTree>
    <p:extLst>
      <p:ext uri="{BB962C8B-B14F-4D97-AF65-F5344CB8AC3E}">
        <p14:creationId xmlns:p14="http://schemas.microsoft.com/office/powerpoint/2010/main" val="799625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1DC793-02F7-7645-B963-6647C8C784F6}" type="slidenum">
              <a:rPr lang="en-US" smtClean="0"/>
              <a:t>6</a:t>
            </a:fld>
            <a:endParaRPr lang="en-US"/>
          </a:p>
        </p:txBody>
      </p:sp>
    </p:spTree>
    <p:extLst>
      <p:ext uri="{BB962C8B-B14F-4D97-AF65-F5344CB8AC3E}">
        <p14:creationId xmlns:p14="http://schemas.microsoft.com/office/powerpoint/2010/main" val="2971170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1DC793-02F7-7645-B963-6647C8C784F6}" type="slidenum">
              <a:rPr lang="en-US" smtClean="0"/>
              <a:t>9</a:t>
            </a:fld>
            <a:endParaRPr lang="en-US"/>
          </a:p>
        </p:txBody>
      </p:sp>
    </p:spTree>
    <p:extLst>
      <p:ext uri="{BB962C8B-B14F-4D97-AF65-F5344CB8AC3E}">
        <p14:creationId xmlns:p14="http://schemas.microsoft.com/office/powerpoint/2010/main" val="2323043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pic>
        <p:nvPicPr>
          <p:cNvPr id="8" name="Picture 7">
            <a:extLst>
              <a:ext uri="{FF2B5EF4-FFF2-40B4-BE49-F238E27FC236}">
                <a16:creationId xmlns:a16="http://schemas.microsoft.com/office/drawing/2014/main" id="{46147BEB-DBFC-41AF-8A4B-718D90B9AB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pic>
        <p:nvPicPr>
          <p:cNvPr id="2" name="Picture 1">
            <a:extLst>
              <a:ext uri="{FF2B5EF4-FFF2-40B4-BE49-F238E27FC236}">
                <a16:creationId xmlns:a16="http://schemas.microsoft.com/office/drawing/2014/main" id="{F83F2536-A5BF-94EC-14FA-41CF0972D2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3" name="Picture 2">
            <a:extLst>
              <a:ext uri="{FF2B5EF4-FFF2-40B4-BE49-F238E27FC236}">
                <a16:creationId xmlns:a16="http://schemas.microsoft.com/office/drawing/2014/main" id="{8E327110-BC2F-1ACC-3B06-5C83896632C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906366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31759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554505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507930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220172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81787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560995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957567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406981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931235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293415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sz="1000" dirty="0"/>
          </a:p>
        </p:txBody>
      </p:sp>
      <p:pic>
        <p:nvPicPr>
          <p:cNvPr id="8" name="Picture 7">
            <a:extLst>
              <a:ext uri="{FF2B5EF4-FFF2-40B4-BE49-F238E27FC236}">
                <a16:creationId xmlns:a16="http://schemas.microsoft.com/office/drawing/2014/main" id="{DF5F5FB5-B40D-470D-8C41-B7CE27E51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4015025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28541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3873919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8663295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0341136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757391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922514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593232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31590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4104538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168519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937932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434635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6" name="Rectangle 5">
            <a:extLst>
              <a:ext uri="{FF2B5EF4-FFF2-40B4-BE49-F238E27FC236}">
                <a16:creationId xmlns:a16="http://schemas.microsoft.com/office/drawing/2014/main" id="{4B5D83E7-F2B7-417F-9348-222F18A74341}"/>
              </a:ext>
            </a:extLst>
          </p:cNvPr>
          <p:cNvSpPr/>
          <p:nvPr/>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25F6C74E-5C35-B519-6A63-61D29371C939}"/>
              </a:ext>
            </a:extLst>
          </p:cNvPr>
          <p:cNvSpPr/>
          <p:nvPr userDrawn="1"/>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6430228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302837969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1.png"/><Relationship Id="rId7" Type="http://schemas.openxmlformats.org/officeDocument/2006/relationships/hyperlink" Target="http://www.mededonthego.com/" TargetMode="Externa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6.svg"/><Relationship Id="rId4" Type="http://schemas.openxmlformats.org/officeDocument/2006/relationships/image" Target="../media/image12.sv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mededonthego.com/Video/program/973" TargetMode="External"/><Relationship Id="rId7"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hyperlink" Target="mailto:support@MedEdOTG.com" TargetMode="External"/><Relationship Id="rId10" Type="http://schemas.openxmlformats.org/officeDocument/2006/relationships/image" Target="../media/image7.png"/><Relationship Id="rId4" Type="http://schemas.openxmlformats.org/officeDocument/2006/relationships/hyperlink" Target="http://www.mededonthego.com/" TargetMode="External"/><Relationship Id="rId9" Type="http://schemas.openxmlformats.org/officeDocument/2006/relationships/image" Target="../media/image6.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9721D-BAD0-1E85-DBFE-EF058B14A555}"/>
              </a:ext>
            </a:extLst>
          </p:cNvPr>
          <p:cNvSpPr>
            <a:spLocks noGrp="1"/>
          </p:cNvSpPr>
          <p:nvPr>
            <p:ph type="title"/>
          </p:nvPr>
        </p:nvSpPr>
        <p:spPr>
          <a:xfrm>
            <a:off x="609601" y="1709738"/>
            <a:ext cx="10515600" cy="2852737"/>
          </a:xfrm>
        </p:spPr>
        <p:txBody>
          <a:bodyPr/>
          <a:lstStyle/>
          <a:p>
            <a:r>
              <a:rPr lang="en-US" dirty="0"/>
              <a:t>2022 ERS/ESC PH Guidelines on Diagnosis</a:t>
            </a:r>
          </a:p>
        </p:txBody>
      </p:sp>
      <p:sp>
        <p:nvSpPr>
          <p:cNvPr id="11" name="Text Placeholder 10">
            <a:extLst>
              <a:ext uri="{FF2B5EF4-FFF2-40B4-BE49-F238E27FC236}">
                <a16:creationId xmlns:a16="http://schemas.microsoft.com/office/drawing/2014/main" id="{8D892DDC-57F1-439D-2ADD-39820F7CCDF0}"/>
              </a:ext>
            </a:extLst>
          </p:cNvPr>
          <p:cNvSpPr>
            <a:spLocks noGrp="1"/>
          </p:cNvSpPr>
          <p:nvPr>
            <p:ph type="body" idx="1"/>
          </p:nvPr>
        </p:nvSpPr>
        <p:spPr>
          <a:xfrm>
            <a:off x="609601" y="4589463"/>
            <a:ext cx="10515600" cy="1500187"/>
          </a:xfrm>
        </p:spPr>
        <p:txBody>
          <a:bodyPr>
            <a:normAutofit fontScale="85000" lnSpcReduction="20000"/>
          </a:bodyPr>
          <a:lstStyle/>
          <a:p>
            <a:pPr>
              <a:spcBef>
                <a:spcPts val="400"/>
              </a:spcBef>
            </a:pPr>
            <a:r>
              <a:rPr lang="en-US" dirty="0"/>
              <a:t>Jean </a:t>
            </a:r>
            <a:r>
              <a:rPr lang="en-US" dirty="0" err="1"/>
              <a:t>Elwing</a:t>
            </a:r>
            <a:r>
              <a:rPr lang="en-US" dirty="0"/>
              <a:t>, MD</a:t>
            </a:r>
          </a:p>
          <a:p>
            <a:pPr>
              <a:spcBef>
                <a:spcPts val="400"/>
              </a:spcBef>
            </a:pPr>
            <a:r>
              <a:rPr lang="en-US" dirty="0"/>
              <a:t>Professor of Medicine</a:t>
            </a:r>
          </a:p>
          <a:p>
            <a:pPr>
              <a:spcBef>
                <a:spcPts val="400"/>
              </a:spcBef>
            </a:pPr>
            <a:r>
              <a:rPr lang="en-US" dirty="0"/>
              <a:t>Director, Pulmonary Hypertension Program                                                                    </a:t>
            </a:r>
          </a:p>
          <a:p>
            <a:pPr>
              <a:spcBef>
                <a:spcPts val="400"/>
              </a:spcBef>
            </a:pPr>
            <a:r>
              <a:rPr lang="en-US" dirty="0"/>
              <a:t>Division of Pulmonary, Critical Care and Sleep Medicine</a:t>
            </a:r>
          </a:p>
          <a:p>
            <a:pPr>
              <a:spcBef>
                <a:spcPts val="400"/>
              </a:spcBef>
            </a:pPr>
            <a:r>
              <a:rPr lang="en-US" dirty="0"/>
              <a:t>University of Cincinnati </a:t>
            </a:r>
          </a:p>
          <a:p>
            <a:pPr>
              <a:spcBef>
                <a:spcPts val="400"/>
              </a:spcBef>
            </a:pPr>
            <a:r>
              <a:rPr lang="en-US" dirty="0"/>
              <a:t>Cincinnati, OH</a:t>
            </a:r>
          </a:p>
        </p:txBody>
      </p:sp>
    </p:spTree>
    <p:extLst>
      <p:ext uri="{BB962C8B-B14F-4D97-AF65-F5344CB8AC3E}">
        <p14:creationId xmlns:p14="http://schemas.microsoft.com/office/powerpoint/2010/main" val="724538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5855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hlinkClick r:id="rId3"/>
              </a:rPr>
              <a:t>Implementing Aggressive Treatment to Improve Risk Profiles for PH Patients</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Gain an understanding of the 2022 ERS/ES  guidelines and algorithms developed to detect PH early in the community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Identify appropriate circumstances to implement 3 or 4 strata risk assessments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Demonstrate best practices amongst MDs on how to impact diagnosis screening for at-risk patients subject to economic disparity, lack of access to referral centers, or understudied subtypes for the disease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Enable early recognition of sub-populations of patients who are at high risk and identify appropriate screening candidates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47EADF-819D-B584-8466-983992F9D2DA}"/>
              </a:ext>
            </a:extLst>
          </p:cNvPr>
          <p:cNvSpPr>
            <a:spLocks noGrp="1"/>
          </p:cNvSpPr>
          <p:nvPr>
            <p:ph type="title"/>
          </p:nvPr>
        </p:nvSpPr>
        <p:spPr>
          <a:xfrm>
            <a:off x="609600" y="1461126"/>
            <a:ext cx="10744200" cy="3935747"/>
          </a:xfrm>
        </p:spPr>
        <p:txBody>
          <a:bodyPr>
            <a:normAutofit/>
          </a:bodyPr>
          <a:lstStyle/>
          <a:p>
            <a:pPr algn="ctr">
              <a:lnSpc>
                <a:spcPct val="110000"/>
              </a:lnSpc>
            </a:pPr>
            <a:r>
              <a:rPr lang="en-US" sz="4400" dirty="0"/>
              <a:t>Do you know the new hemodynamic cutoff values for PH as proposed by the ERS/ESC?</a:t>
            </a:r>
          </a:p>
        </p:txBody>
      </p:sp>
      <p:sp>
        <p:nvSpPr>
          <p:cNvPr id="4" name="Footer Placeholder 3">
            <a:extLst>
              <a:ext uri="{FF2B5EF4-FFF2-40B4-BE49-F238E27FC236}">
                <a16:creationId xmlns:a16="http://schemas.microsoft.com/office/drawing/2014/main" id="{57AE61E6-EB98-C1EC-C7C8-EE584E69A166}"/>
              </a:ext>
            </a:extLst>
          </p:cNvPr>
          <p:cNvSpPr>
            <a:spLocks noGrp="1"/>
          </p:cNvSpPr>
          <p:nvPr>
            <p:ph type="ftr" sz="quarter" idx="3"/>
          </p:nvPr>
        </p:nvSpPr>
        <p:spPr>
          <a:xfrm>
            <a:off x="609600" y="6356350"/>
            <a:ext cx="10515599" cy="442131"/>
          </a:xfrm>
        </p:spPr>
        <p:txBody>
          <a:bodyPr/>
          <a:lstStyle/>
          <a:p>
            <a:r>
              <a:rPr lang="en-US" dirty="0"/>
              <a:t>ERS, European Respiratory Society; ESC, European Society of Cardiology; PH, pulmonary hypertension.</a:t>
            </a:r>
          </a:p>
        </p:txBody>
      </p:sp>
      <p:cxnSp>
        <p:nvCxnSpPr>
          <p:cNvPr id="5" name="Straight Connector 4">
            <a:extLst>
              <a:ext uri="{FF2B5EF4-FFF2-40B4-BE49-F238E27FC236}">
                <a16:creationId xmlns:a16="http://schemas.microsoft.com/office/drawing/2014/main" id="{DBDE7994-9080-C3F6-14A7-8415A33E2C77}"/>
              </a:ext>
            </a:extLst>
          </p:cNvPr>
          <p:cNvCxnSpPr>
            <a:cxnSpLocks/>
          </p:cNvCxnSpPr>
          <p:nvPr/>
        </p:nvCxnSpPr>
        <p:spPr>
          <a:xfrm>
            <a:off x="1901190" y="1943100"/>
            <a:ext cx="8389620"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3529073-4800-C960-19F5-7D19DC03C9D5}"/>
              </a:ext>
            </a:extLst>
          </p:cNvPr>
          <p:cNvCxnSpPr>
            <a:cxnSpLocks/>
          </p:cNvCxnSpPr>
          <p:nvPr/>
        </p:nvCxnSpPr>
        <p:spPr>
          <a:xfrm>
            <a:off x="1901190" y="5018853"/>
            <a:ext cx="8389620"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8218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73EEF-B529-D640-1196-C2A9D8869C00}"/>
              </a:ext>
            </a:extLst>
          </p:cNvPr>
          <p:cNvSpPr>
            <a:spLocks noGrp="1"/>
          </p:cNvSpPr>
          <p:nvPr>
            <p:ph type="title"/>
          </p:nvPr>
        </p:nvSpPr>
        <p:spPr/>
        <p:txBody>
          <a:bodyPr/>
          <a:lstStyle/>
          <a:p>
            <a:r>
              <a:rPr lang="en-US" dirty="0"/>
              <a:t>2022 ESC/ERS Guidelines: New PH Definitions</a:t>
            </a:r>
            <a:endParaRPr lang="en-US" dirty="0">
              <a:latin typeface="+mn-lt"/>
            </a:endParaRPr>
          </a:p>
        </p:txBody>
      </p:sp>
      <p:sp>
        <p:nvSpPr>
          <p:cNvPr id="10" name="Content Placeholder 2">
            <a:extLst>
              <a:ext uri="{FF2B5EF4-FFF2-40B4-BE49-F238E27FC236}">
                <a16:creationId xmlns:a16="http://schemas.microsoft.com/office/drawing/2014/main" id="{FA70C6CB-6219-790E-B5CD-A021359F85B7}"/>
              </a:ext>
            </a:extLst>
          </p:cNvPr>
          <p:cNvSpPr>
            <a:spLocks noGrp="1"/>
          </p:cNvSpPr>
          <p:nvPr>
            <p:ph sz="half" idx="1"/>
          </p:nvPr>
        </p:nvSpPr>
        <p:spPr>
          <a:xfrm>
            <a:off x="6384265" y="1668420"/>
            <a:ext cx="5540003" cy="4092432"/>
          </a:xfrm>
          <a:noFill/>
          <a:ln w="76200">
            <a:solidFill>
              <a:schemeClr val="accent1"/>
            </a:solidFill>
          </a:ln>
        </p:spPr>
        <p:style>
          <a:lnRef idx="2">
            <a:schemeClr val="dk1"/>
          </a:lnRef>
          <a:fillRef idx="1">
            <a:schemeClr val="lt1"/>
          </a:fillRef>
          <a:effectRef idx="0">
            <a:schemeClr val="dk1"/>
          </a:effectRef>
          <a:fontRef idx="minor">
            <a:schemeClr val="dk1"/>
          </a:fontRef>
        </p:style>
        <p:txBody>
          <a:bodyPr>
            <a:normAutofit/>
          </a:bodyPr>
          <a:lstStyle/>
          <a:p>
            <a:pPr marL="514350" indent="-514350">
              <a:buFont typeface="+mj-lt"/>
              <a:buAutoNum type="arabicPeriod"/>
            </a:pPr>
            <a:r>
              <a:rPr lang="en-US" dirty="0"/>
              <a:t>Endorsed the pulmonary pressure of &gt; 20 </a:t>
            </a:r>
            <a:r>
              <a:rPr lang="en-US" dirty="0" err="1"/>
              <a:t>mPAP</a:t>
            </a:r>
            <a:r>
              <a:rPr lang="en-US" dirty="0"/>
              <a:t> as proposed by 6th World Symposium on Pulmonary Hypertension (WSPH)</a:t>
            </a:r>
          </a:p>
          <a:p>
            <a:pPr marL="514350" indent="-514350">
              <a:buFont typeface="+mj-lt"/>
              <a:buAutoNum type="arabicPeriod"/>
            </a:pPr>
            <a:r>
              <a:rPr lang="en-US" dirty="0"/>
              <a:t>Revised the cut-off level for pulmonary vascular resistance (PVR) to &gt; 2.0</a:t>
            </a:r>
          </a:p>
          <a:p>
            <a:pPr marL="514350" indent="-514350">
              <a:buFont typeface="+mj-lt"/>
              <a:buAutoNum type="arabicPeriod"/>
            </a:pPr>
            <a:r>
              <a:rPr lang="en-US" dirty="0"/>
              <a:t>Proposed a definition of exercise induced pulmonary hypertension (PH)</a:t>
            </a:r>
          </a:p>
        </p:txBody>
      </p:sp>
      <p:sp>
        <p:nvSpPr>
          <p:cNvPr id="7" name="Content Placeholder 2">
            <a:extLst>
              <a:ext uri="{FF2B5EF4-FFF2-40B4-BE49-F238E27FC236}">
                <a16:creationId xmlns:a16="http://schemas.microsoft.com/office/drawing/2014/main" id="{87E425ED-F4D5-B510-492F-F414C0D6FF9E}"/>
              </a:ext>
            </a:extLst>
          </p:cNvPr>
          <p:cNvSpPr>
            <a:spLocks noGrp="1"/>
          </p:cNvSpPr>
          <p:nvPr>
            <p:ph sz="half" idx="2"/>
          </p:nvPr>
        </p:nvSpPr>
        <p:spPr>
          <a:xfrm>
            <a:off x="267732" y="1430665"/>
            <a:ext cx="5724939" cy="4563346"/>
          </a:xfrm>
          <a:solidFill>
            <a:schemeClr val="accent2">
              <a:alpha val="29871"/>
            </a:schemeClr>
          </a:solidFill>
          <a:ln w="28575"/>
        </p:spPr>
        <p:style>
          <a:lnRef idx="2">
            <a:schemeClr val="dk1"/>
          </a:lnRef>
          <a:fillRef idx="1">
            <a:schemeClr val="lt1"/>
          </a:fillRef>
          <a:effectRef idx="0">
            <a:schemeClr val="dk1"/>
          </a:effectRef>
          <a:fontRef idx="minor">
            <a:schemeClr val="dk1"/>
          </a:fontRef>
        </p:style>
        <p:txBody>
          <a:bodyPr>
            <a:noAutofit/>
          </a:bodyPr>
          <a:lstStyle/>
          <a:p>
            <a:r>
              <a:rPr lang="en-US" dirty="0"/>
              <a:t>New definitions of PH have been endorsed and expanded in the 2022 ESC/ERS  guidelines</a:t>
            </a:r>
          </a:p>
          <a:p>
            <a:r>
              <a:rPr lang="en-US" dirty="0"/>
              <a:t>Definitions for PH are based on hemodynamic assessment by right heart catheterization (RHC)</a:t>
            </a:r>
          </a:p>
          <a:p>
            <a:r>
              <a:rPr lang="en-US" dirty="0"/>
              <a:t>Hemodynamics represent the central element of characterizing PH but the final diagnosis and classification should reflect the entire clinical context and results of all investigations</a:t>
            </a:r>
          </a:p>
        </p:txBody>
      </p:sp>
      <p:sp>
        <p:nvSpPr>
          <p:cNvPr id="4" name="Footer Placeholder 3">
            <a:extLst>
              <a:ext uri="{FF2B5EF4-FFF2-40B4-BE49-F238E27FC236}">
                <a16:creationId xmlns:a16="http://schemas.microsoft.com/office/drawing/2014/main" id="{856C5E92-F8F6-116A-4640-33381766D999}"/>
              </a:ext>
            </a:extLst>
          </p:cNvPr>
          <p:cNvSpPr>
            <a:spLocks noGrp="1"/>
          </p:cNvSpPr>
          <p:nvPr>
            <p:ph type="ftr" sz="quarter" idx="3"/>
          </p:nvPr>
        </p:nvSpPr>
        <p:spPr>
          <a:xfrm>
            <a:off x="152400" y="6394098"/>
            <a:ext cx="10515599" cy="442131"/>
          </a:xfrm>
        </p:spPr>
        <p:txBody>
          <a:bodyPr/>
          <a:lstStyle/>
          <a:p>
            <a:pPr>
              <a:spcAft>
                <a:spcPts val="400"/>
              </a:spcAft>
            </a:pPr>
            <a:r>
              <a:rPr lang="en-US" sz="1000" dirty="0" err="1"/>
              <a:t>mPAP</a:t>
            </a:r>
            <a:r>
              <a:rPr lang="en-US" sz="1000" dirty="0"/>
              <a:t>, mean pulmonary arterial hypertension; PVR, pulmonary vascular resistance; RHC, right heart catheterization; WSPH, World Symposium on Pulmonary Hypertension. 
Humbert M, et al</a:t>
            </a:r>
            <a:r>
              <a:rPr lang="en-US" sz="1000" i="1" dirty="0"/>
              <a:t>. </a:t>
            </a:r>
            <a:r>
              <a:rPr lang="en-US" sz="1000" i="1" dirty="0" err="1"/>
              <a:t>Eur</a:t>
            </a:r>
            <a:r>
              <a:rPr lang="en-US" sz="1000" i="1" dirty="0"/>
              <a:t> Heart J. </a:t>
            </a:r>
            <a:r>
              <a:rPr lang="en-US" sz="1000" dirty="0"/>
              <a:t>2022;43:3618-731.</a:t>
            </a:r>
          </a:p>
        </p:txBody>
      </p:sp>
    </p:spTree>
    <p:extLst>
      <p:ext uri="{BB962C8B-B14F-4D97-AF65-F5344CB8AC3E}">
        <p14:creationId xmlns:p14="http://schemas.microsoft.com/office/powerpoint/2010/main" val="78431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3156992B-979C-0816-337E-4750E4AA7AB2}"/>
              </a:ext>
            </a:extLst>
          </p:cNvPr>
          <p:cNvSpPr>
            <a:spLocks noGrp="1"/>
          </p:cNvSpPr>
          <p:nvPr>
            <p:ph type="ftr" sz="quarter" idx="3"/>
          </p:nvPr>
        </p:nvSpPr>
        <p:spPr>
          <a:xfrm>
            <a:off x="168726" y="6354513"/>
            <a:ext cx="10744199" cy="442131"/>
          </a:xfrm>
        </p:spPr>
        <p:txBody>
          <a:bodyPr/>
          <a:lstStyle/>
          <a:p>
            <a:pPr>
              <a:spcAft>
                <a:spcPts val="400"/>
              </a:spcAft>
            </a:pPr>
            <a:r>
              <a:rPr lang="en-US" dirty="0"/>
              <a:t>CO, cardiac output; PAWP, pulmonary artery wedge pressure; PVR, pulmonary vascular resistance; WU, Wood units.
Humbert M, et al. </a:t>
            </a:r>
            <a:r>
              <a:rPr lang="en-US" i="1" dirty="0" err="1"/>
              <a:t>Eur</a:t>
            </a:r>
            <a:r>
              <a:rPr lang="en-US" i="1" dirty="0"/>
              <a:t> Heart J. </a:t>
            </a:r>
            <a:r>
              <a:rPr lang="en-US" dirty="0"/>
              <a:t>2022;43:3618-731. </a:t>
            </a:r>
          </a:p>
        </p:txBody>
      </p:sp>
      <p:sp>
        <p:nvSpPr>
          <p:cNvPr id="2" name="Title 1">
            <a:extLst>
              <a:ext uri="{FF2B5EF4-FFF2-40B4-BE49-F238E27FC236}">
                <a16:creationId xmlns:a16="http://schemas.microsoft.com/office/drawing/2014/main" id="{037CC16D-26F6-1ADC-23FF-3B1D1E9E0114}"/>
              </a:ext>
            </a:extLst>
          </p:cNvPr>
          <p:cNvSpPr>
            <a:spLocks noGrp="1"/>
          </p:cNvSpPr>
          <p:nvPr>
            <p:ph type="title"/>
          </p:nvPr>
        </p:nvSpPr>
        <p:spPr/>
        <p:txBody>
          <a:bodyPr/>
          <a:lstStyle/>
          <a:p>
            <a:r>
              <a:rPr lang="en-US" dirty="0"/>
              <a:t>The 2022 Definitions of Pulmonary Hypertension</a:t>
            </a:r>
          </a:p>
        </p:txBody>
      </p:sp>
      <p:graphicFrame>
        <p:nvGraphicFramePr>
          <p:cNvPr id="5" name="Table 5">
            <a:extLst>
              <a:ext uri="{FF2B5EF4-FFF2-40B4-BE49-F238E27FC236}">
                <a16:creationId xmlns:a16="http://schemas.microsoft.com/office/drawing/2014/main" id="{8606B5DD-7B37-C082-56A9-2BAF972C66F6}"/>
              </a:ext>
            </a:extLst>
          </p:cNvPr>
          <p:cNvGraphicFramePr>
            <a:graphicFrameLocks noGrp="1"/>
          </p:cNvGraphicFramePr>
          <p:nvPr>
            <p:ph idx="1"/>
            <p:extLst>
              <p:ext uri="{D42A27DB-BD31-4B8C-83A1-F6EECF244321}">
                <p14:modId xmlns:p14="http://schemas.microsoft.com/office/powerpoint/2010/main" val="2922243575"/>
              </p:ext>
            </p:extLst>
          </p:nvPr>
        </p:nvGraphicFramePr>
        <p:xfrm>
          <a:off x="168726" y="1349149"/>
          <a:ext cx="11854543" cy="3855720"/>
        </p:xfrm>
        <a:graphic>
          <a:graphicData uri="http://schemas.openxmlformats.org/drawingml/2006/table">
            <a:tbl>
              <a:tblPr firstRow="1" bandRow="1">
                <a:tableStyleId>{5C22544A-7EE6-4342-B048-85BDC9FD1C3A}</a:tableStyleId>
              </a:tblPr>
              <a:tblGrid>
                <a:gridCol w="5018314">
                  <a:extLst>
                    <a:ext uri="{9D8B030D-6E8A-4147-A177-3AD203B41FA5}">
                      <a16:colId xmlns:a16="http://schemas.microsoft.com/office/drawing/2014/main" val="2548108174"/>
                    </a:ext>
                  </a:extLst>
                </a:gridCol>
                <a:gridCol w="6836229">
                  <a:extLst>
                    <a:ext uri="{9D8B030D-6E8A-4147-A177-3AD203B41FA5}">
                      <a16:colId xmlns:a16="http://schemas.microsoft.com/office/drawing/2014/main" val="12823025"/>
                    </a:ext>
                  </a:extLst>
                </a:gridCol>
              </a:tblGrid>
              <a:tr h="370840">
                <a:tc>
                  <a:txBody>
                    <a:bodyPr/>
                    <a:lstStyle/>
                    <a:p>
                      <a:pPr algn="ctr"/>
                      <a:r>
                        <a:rPr lang="en-US" dirty="0">
                          <a:effectLst>
                            <a:outerShdw blurRad="50800" dist="12700" dir="5400000" algn="ctr" rotWithShape="0">
                              <a:schemeClr val="tx1"/>
                            </a:outerShdw>
                          </a:effectLst>
                        </a:rPr>
                        <a:t>Definition</a:t>
                      </a:r>
                    </a:p>
                  </a:txBody>
                  <a:tcPr/>
                </a:tc>
                <a:tc>
                  <a:txBody>
                    <a:bodyPr/>
                    <a:lstStyle/>
                    <a:p>
                      <a:pPr algn="ctr"/>
                      <a:r>
                        <a:rPr lang="en-US" dirty="0">
                          <a:effectLst>
                            <a:outerShdw blurRad="50800" dist="12700" dir="5400000" algn="ctr" rotWithShape="0">
                              <a:schemeClr val="tx1"/>
                            </a:outerShdw>
                          </a:effectLst>
                        </a:rPr>
                        <a:t>Hemodynamic Characteristics</a:t>
                      </a:r>
                    </a:p>
                  </a:txBody>
                  <a:tcPr/>
                </a:tc>
                <a:extLst>
                  <a:ext uri="{0D108BD9-81ED-4DB2-BD59-A6C34878D82A}">
                    <a16:rowId xmlns:a16="http://schemas.microsoft.com/office/drawing/2014/main" val="3777880456"/>
                  </a:ext>
                </a:extLst>
              </a:tr>
              <a:tr h="370840">
                <a:tc>
                  <a:txBody>
                    <a:bodyPr/>
                    <a:lstStyle/>
                    <a:p>
                      <a:r>
                        <a:rPr lang="en-US" dirty="0"/>
                        <a:t>Pulmonary Hypertension</a:t>
                      </a:r>
                    </a:p>
                  </a:txBody>
                  <a:tcPr>
                    <a:lnB w="12700" cap="flat" cmpd="sng" algn="ctr">
                      <a:solidFill>
                        <a:schemeClr val="tx1"/>
                      </a:solidFill>
                      <a:prstDash val="solid"/>
                      <a:round/>
                      <a:headEnd type="none" w="med" len="med"/>
                      <a:tailEnd type="none" w="med" len="med"/>
                    </a:lnB>
                    <a:noFill/>
                  </a:tcPr>
                </a:tc>
                <a:tc>
                  <a:txBody>
                    <a:bodyPr/>
                    <a:lstStyle/>
                    <a:p>
                      <a:r>
                        <a:rPr lang="en-US" b="1" dirty="0" err="1"/>
                        <a:t>mPAP</a:t>
                      </a:r>
                      <a:r>
                        <a:rPr lang="en-US" b="1" dirty="0"/>
                        <a:t> &gt; 20 mmHg</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4775148"/>
                  </a:ext>
                </a:extLst>
              </a:tr>
              <a:tr h="370840">
                <a:tc>
                  <a:txBody>
                    <a:bodyPr/>
                    <a:lstStyle/>
                    <a:p>
                      <a:r>
                        <a:rPr lang="en-US" dirty="0"/>
                        <a:t>Pre-capillary Pulmonary Hypertension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err="1"/>
                        <a:t>mPAP</a:t>
                      </a:r>
                      <a:r>
                        <a:rPr lang="en-US" dirty="0"/>
                        <a:t> &gt; 20 mmHg</a:t>
                      </a:r>
                    </a:p>
                    <a:p>
                      <a:r>
                        <a:rPr lang="en-US" dirty="0"/>
                        <a:t>PAWP ≤ 15 mmHg</a:t>
                      </a:r>
                    </a:p>
                    <a:p>
                      <a:r>
                        <a:rPr lang="en-US" b="1" dirty="0"/>
                        <a:t>PVR &gt; 2 WU</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8744086"/>
                  </a:ext>
                </a:extLst>
              </a:tr>
              <a:tr h="370840">
                <a:tc>
                  <a:txBody>
                    <a:bodyPr/>
                    <a:lstStyle/>
                    <a:p>
                      <a:r>
                        <a:rPr lang="en-US" dirty="0">
                          <a:solidFill>
                            <a:schemeClr val="tx1"/>
                          </a:solidFill>
                        </a:rPr>
                        <a:t>Isolated Post-capillary Pulmonary Hypertension</a:t>
                      </a:r>
                    </a:p>
                    <a:p>
                      <a:r>
                        <a:rPr lang="en-US" dirty="0">
                          <a:solidFill>
                            <a:schemeClr val="tx1"/>
                          </a:solidFill>
                        </a:rPr>
                        <a:t>(</a:t>
                      </a:r>
                      <a:r>
                        <a:rPr lang="en-US" dirty="0" err="1">
                          <a:solidFill>
                            <a:schemeClr val="tx1"/>
                          </a:solidFill>
                        </a:rPr>
                        <a:t>IpcPH</a:t>
                      </a:r>
                      <a:r>
                        <a:rPr lang="en-US" dirty="0">
                          <a:solidFill>
                            <a:schemeClr val="tx1"/>
                          </a:solidFill>
                        </a:rPr>
                        <a: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err="1"/>
                        <a:t>mPAP</a:t>
                      </a:r>
                      <a:r>
                        <a:rPr lang="en-US" b="1" dirty="0"/>
                        <a:t> &gt; 20 mmHg</a:t>
                      </a:r>
                    </a:p>
                    <a:p>
                      <a:r>
                        <a:rPr lang="en-US" dirty="0"/>
                        <a:t>PAWP &gt; 15 mmHg</a:t>
                      </a:r>
                    </a:p>
                    <a:p>
                      <a:r>
                        <a:rPr lang="en-US" b="1" dirty="0"/>
                        <a:t>PVR ≤ 2 WU</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1673276"/>
                  </a:ext>
                </a:extLst>
              </a:tr>
              <a:tr h="370840">
                <a:tc>
                  <a:txBody>
                    <a:bodyPr/>
                    <a:lstStyle/>
                    <a:p>
                      <a:r>
                        <a:rPr lang="en-US" dirty="0">
                          <a:solidFill>
                            <a:schemeClr val="tx1"/>
                          </a:solidFill>
                        </a:rPr>
                        <a:t>Combined Pre- and Post-capillary Pulmonary Hypertension (</a:t>
                      </a:r>
                      <a:r>
                        <a:rPr lang="en-US" dirty="0" err="1">
                          <a:solidFill>
                            <a:schemeClr val="tx1"/>
                          </a:solidFill>
                        </a:rPr>
                        <a:t>CpcPH</a:t>
                      </a:r>
                      <a:r>
                        <a:rPr lang="en-US" dirty="0">
                          <a:solidFill>
                            <a:schemeClr val="tx1"/>
                          </a:solidFill>
                        </a:rPr>
                        <a: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err="1"/>
                        <a:t>mPAP</a:t>
                      </a:r>
                      <a:r>
                        <a:rPr lang="en-US" b="1" dirty="0"/>
                        <a:t> &gt; 20 mmHg</a:t>
                      </a:r>
                    </a:p>
                    <a:p>
                      <a:r>
                        <a:rPr lang="en-US" dirty="0"/>
                        <a:t>PAWP &gt; 15 mmHg</a:t>
                      </a:r>
                    </a:p>
                    <a:p>
                      <a:r>
                        <a:rPr lang="en-US" b="1" dirty="0"/>
                        <a:t>PVR &gt; 2 WU</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7343219"/>
                  </a:ext>
                </a:extLst>
              </a:tr>
              <a:tr h="370840">
                <a:tc>
                  <a:txBody>
                    <a:bodyPr/>
                    <a:lstStyle/>
                    <a:p>
                      <a:r>
                        <a:rPr lang="en-US" dirty="0"/>
                        <a:t>Exercise Pulmonary Hypertension</a:t>
                      </a:r>
                    </a:p>
                  </a:txBody>
                  <a:tcPr>
                    <a:lnT w="12700" cap="flat" cmpd="sng" algn="ctr">
                      <a:solidFill>
                        <a:schemeClr val="tx1"/>
                      </a:solidFill>
                      <a:prstDash val="solid"/>
                      <a:round/>
                      <a:headEnd type="none" w="med" len="med"/>
                      <a:tailEnd type="none" w="med" len="med"/>
                    </a:lnT>
                    <a:noFill/>
                  </a:tcPr>
                </a:tc>
                <a:tc>
                  <a:txBody>
                    <a:bodyPr/>
                    <a:lstStyle/>
                    <a:p>
                      <a:r>
                        <a:rPr lang="en-US" b="1" dirty="0" err="1"/>
                        <a:t>mPAP</a:t>
                      </a:r>
                      <a:r>
                        <a:rPr lang="en-US" b="1" dirty="0"/>
                        <a:t>/CO Slope between rests and exercise &gt;3mmHg/L/min</a:t>
                      </a: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490729992"/>
                  </a:ext>
                </a:extLst>
              </a:tr>
            </a:tbl>
          </a:graphicData>
        </a:graphic>
      </p:graphicFrame>
      <p:sp>
        <p:nvSpPr>
          <p:cNvPr id="6" name="TextBox 5">
            <a:extLst>
              <a:ext uri="{FF2B5EF4-FFF2-40B4-BE49-F238E27FC236}">
                <a16:creationId xmlns:a16="http://schemas.microsoft.com/office/drawing/2014/main" id="{482AD98F-B88C-5135-7D43-BBE773BB3F4C}"/>
              </a:ext>
            </a:extLst>
          </p:cNvPr>
          <p:cNvSpPr txBox="1"/>
          <p:nvPr/>
        </p:nvSpPr>
        <p:spPr>
          <a:xfrm>
            <a:off x="1393371" y="5618510"/>
            <a:ext cx="9176657"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a:effectLst/>
              </a:rPr>
              <a:t>Some patients present with elevated </a:t>
            </a:r>
            <a:r>
              <a:rPr lang="en-US" sz="1400" dirty="0" err="1">
                <a:effectLst/>
              </a:rPr>
              <a:t>mPAP</a:t>
            </a:r>
            <a:r>
              <a:rPr lang="en-US" sz="1400" dirty="0">
                <a:effectLst/>
              </a:rPr>
              <a:t> (&gt;20 mmHg) but low PVR (≤2 WU) and low PAWP (≤15 mmHg)</a:t>
            </a:r>
          </a:p>
          <a:p>
            <a:pPr marL="285750" indent="-285750">
              <a:buFont typeface="Arial" panose="020B0604020202020204" pitchFamily="34" charset="0"/>
              <a:buChar char="•"/>
            </a:pPr>
            <a:r>
              <a:rPr lang="en-US" sz="1400" dirty="0"/>
              <a:t>T</a:t>
            </a:r>
            <a:r>
              <a:rPr lang="en-US" sz="1400" dirty="0">
                <a:effectLst/>
              </a:rPr>
              <a:t>his hemodynamic condition may be described by the term ‘unclassified PH’ (see text for further details)</a:t>
            </a:r>
          </a:p>
        </p:txBody>
      </p:sp>
    </p:spTree>
    <p:extLst>
      <p:ext uri="{BB962C8B-B14F-4D97-AF65-F5344CB8AC3E}">
        <p14:creationId xmlns:p14="http://schemas.microsoft.com/office/powerpoint/2010/main" val="265701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4EE23-C557-6E34-FA24-011641367590}"/>
              </a:ext>
            </a:extLst>
          </p:cNvPr>
          <p:cNvSpPr>
            <a:spLocks noGrp="1"/>
          </p:cNvSpPr>
          <p:nvPr>
            <p:ph type="title"/>
          </p:nvPr>
        </p:nvSpPr>
        <p:spPr>
          <a:xfrm>
            <a:off x="491292" y="258990"/>
            <a:ext cx="10305290" cy="646331"/>
          </a:xfrm>
        </p:spPr>
        <p:txBody>
          <a:bodyPr>
            <a:normAutofit fontScale="90000"/>
          </a:bodyPr>
          <a:lstStyle/>
          <a:p>
            <a:r>
              <a:rPr lang="en-US" dirty="0"/>
              <a:t>Hemodynamic Definition Changes: Pulmonary Pressure</a:t>
            </a:r>
          </a:p>
        </p:txBody>
      </p:sp>
      <p:sp>
        <p:nvSpPr>
          <p:cNvPr id="3" name="Content Placeholder 2">
            <a:extLst>
              <a:ext uri="{FF2B5EF4-FFF2-40B4-BE49-F238E27FC236}">
                <a16:creationId xmlns:a16="http://schemas.microsoft.com/office/drawing/2014/main" id="{DB4A482D-AD8F-08D5-0A4A-847F62D3C01B}"/>
              </a:ext>
            </a:extLst>
          </p:cNvPr>
          <p:cNvSpPr>
            <a:spLocks noGrp="1"/>
          </p:cNvSpPr>
          <p:nvPr>
            <p:ph idx="1"/>
          </p:nvPr>
        </p:nvSpPr>
        <p:spPr>
          <a:xfrm>
            <a:off x="333031" y="1230760"/>
            <a:ext cx="2856325" cy="4747803"/>
          </a:xfrm>
          <a:solidFill>
            <a:schemeClr val="accent2">
              <a:alpha val="29851"/>
            </a:schemeClr>
          </a:solidFill>
        </p:spPr>
        <p:txBody>
          <a:bodyPr>
            <a:noAutofit/>
          </a:bodyPr>
          <a:lstStyle/>
          <a:p>
            <a:r>
              <a:rPr lang="en-US" sz="2000" dirty="0"/>
              <a:t>Comprehensive, systematic, literature review</a:t>
            </a:r>
          </a:p>
          <a:p>
            <a:r>
              <a:rPr lang="en-US" sz="2000" dirty="0"/>
              <a:t>Analyzed hemodynamic data obtained by RHC </a:t>
            </a:r>
          </a:p>
          <a:p>
            <a:r>
              <a:rPr lang="en-US" sz="2000" dirty="0"/>
              <a:t>1187 healthy individuals from 47 studies</a:t>
            </a:r>
          </a:p>
          <a:p>
            <a:r>
              <a:rPr lang="en-US" sz="2000" dirty="0"/>
              <a:t>Supine position at rest the normal </a:t>
            </a:r>
            <a:r>
              <a:rPr lang="en-US" sz="2000" dirty="0" err="1"/>
              <a:t>mPAP</a:t>
            </a:r>
            <a:r>
              <a:rPr lang="en-US" sz="2000" dirty="0"/>
              <a:t>: 14.0+3.3 mmHg</a:t>
            </a:r>
            <a:r>
              <a:rPr lang="en-US" sz="2000" baseline="30000" dirty="0"/>
              <a:t>1</a:t>
            </a:r>
            <a:endParaRPr lang="en-US" sz="2000" dirty="0"/>
          </a:p>
        </p:txBody>
      </p:sp>
      <p:sp>
        <p:nvSpPr>
          <p:cNvPr id="8" name="Text Placeholder 7">
            <a:extLst>
              <a:ext uri="{FF2B5EF4-FFF2-40B4-BE49-F238E27FC236}">
                <a16:creationId xmlns:a16="http://schemas.microsoft.com/office/drawing/2014/main" id="{8D590764-6456-F0A4-DB44-72513D33B90D}"/>
              </a:ext>
            </a:extLst>
          </p:cNvPr>
          <p:cNvSpPr>
            <a:spLocks noGrp="1"/>
          </p:cNvSpPr>
          <p:nvPr>
            <p:ph type="body" sz="half" idx="2"/>
          </p:nvPr>
        </p:nvSpPr>
        <p:spPr>
          <a:xfrm>
            <a:off x="3272490" y="2014468"/>
            <a:ext cx="4330094" cy="3670299"/>
          </a:xfrm>
        </p:spPr>
        <p:txBody>
          <a:bodyPr>
            <a:noAutofit/>
          </a:bodyPr>
          <a:lstStyle/>
          <a:p>
            <a:pPr marL="285750" indent="-285750">
              <a:buFont typeface="Arial" panose="020B0604020202020204" pitchFamily="34" charset="0"/>
              <a:buChar char="•"/>
            </a:pPr>
            <a:r>
              <a:rPr lang="en-US" sz="1800" dirty="0"/>
              <a:t>Several studies have shown increased risk mortality in patients with </a:t>
            </a:r>
            <a:r>
              <a:rPr lang="en-US" sz="1800" dirty="0" err="1"/>
              <a:t>mPAP</a:t>
            </a:r>
            <a:r>
              <a:rPr lang="en-US" sz="1800" dirty="0"/>
              <a:t> &gt; 20 mmHg</a:t>
            </a:r>
          </a:p>
          <a:p>
            <a:pPr marL="285750" indent="-285750">
              <a:buFont typeface="Arial" panose="020B0604020202020204" pitchFamily="34" charset="0"/>
              <a:buChar char="•"/>
            </a:pPr>
            <a:r>
              <a:rPr lang="en-US" sz="1800" dirty="0"/>
              <a:t>Retrospective analysis of US </a:t>
            </a:r>
            <a:r>
              <a:rPr lang="en-US" sz="1800" b="0" i="0" dirty="0">
                <a:solidFill>
                  <a:srgbClr val="212121"/>
                </a:solidFill>
                <a:effectLst/>
              </a:rPr>
              <a:t>Veterans’ </a:t>
            </a:r>
            <a:r>
              <a:rPr lang="en-US" sz="1800" dirty="0"/>
              <a:t>RHC </a:t>
            </a:r>
            <a:endParaRPr lang="en-US" sz="1800" b="0" i="0" dirty="0">
              <a:solidFill>
                <a:srgbClr val="212121"/>
              </a:solidFill>
              <a:effectLst/>
            </a:endParaRPr>
          </a:p>
          <a:p>
            <a:pPr marL="285750" indent="-285750">
              <a:buFont typeface="Arial" panose="020B0604020202020204" pitchFamily="34" charset="0"/>
              <a:buChar char="•"/>
            </a:pPr>
            <a:r>
              <a:rPr lang="en-US" sz="1800" dirty="0"/>
              <a:t>21,727 from 2007-2012</a:t>
            </a:r>
          </a:p>
          <a:p>
            <a:pPr marL="285750" indent="-285750">
              <a:buFont typeface="Arial" panose="020B0604020202020204" pitchFamily="34" charset="0"/>
              <a:buChar char="•"/>
            </a:pPr>
            <a:r>
              <a:rPr lang="en-US" sz="1800" dirty="0"/>
              <a:t>9</a:t>
            </a:r>
            <a:r>
              <a:rPr lang="en-US" sz="1800" dirty="0">
                <a:solidFill>
                  <a:schemeClr val="tx1"/>
                </a:solidFill>
              </a:rPr>
              <a:t>08-da</a:t>
            </a:r>
            <a:r>
              <a:rPr lang="en-US" sz="1800" dirty="0"/>
              <a:t>y median follow-up</a:t>
            </a:r>
          </a:p>
          <a:p>
            <a:pPr marL="285750" indent="-285750">
              <a:buFont typeface="Arial" panose="020B0604020202020204" pitchFamily="34" charset="0"/>
              <a:buChar char="•"/>
            </a:pPr>
            <a:r>
              <a:rPr lang="en-US" sz="1800" dirty="0"/>
              <a:t>Mortality hazard increased</a:t>
            </a:r>
            <a:r>
              <a:rPr lang="en-US" sz="1800" baseline="30000" dirty="0"/>
              <a:t>2</a:t>
            </a:r>
            <a:r>
              <a:rPr lang="en-US" sz="1800" dirty="0"/>
              <a:t> with </a:t>
            </a:r>
            <a:r>
              <a:rPr lang="en-US" sz="1800" dirty="0" err="1"/>
              <a:t>mPAP</a:t>
            </a:r>
            <a:r>
              <a:rPr lang="en-US" sz="1800" dirty="0"/>
              <a:t> as a continuous variable beginning at 19 mmHg</a:t>
            </a:r>
            <a:endParaRPr lang="en-US" sz="1800" baseline="30000" dirty="0"/>
          </a:p>
        </p:txBody>
      </p:sp>
      <p:graphicFrame>
        <p:nvGraphicFramePr>
          <p:cNvPr id="4" name="Table 3">
            <a:extLst>
              <a:ext uri="{FF2B5EF4-FFF2-40B4-BE49-F238E27FC236}">
                <a16:creationId xmlns:a16="http://schemas.microsoft.com/office/drawing/2014/main" id="{374888D3-58FF-6843-FD94-A55F6E882C3D}"/>
              </a:ext>
            </a:extLst>
          </p:cNvPr>
          <p:cNvGraphicFramePr>
            <a:graphicFrameLocks noGrp="1"/>
          </p:cNvGraphicFramePr>
          <p:nvPr>
            <p:extLst>
              <p:ext uri="{D42A27DB-BD31-4B8C-83A1-F6EECF244321}">
                <p14:modId xmlns:p14="http://schemas.microsoft.com/office/powerpoint/2010/main" val="2264614634"/>
              </p:ext>
            </p:extLst>
          </p:nvPr>
        </p:nvGraphicFramePr>
        <p:xfrm>
          <a:off x="3293038" y="1128210"/>
          <a:ext cx="8486159" cy="731520"/>
        </p:xfrm>
        <a:graphic>
          <a:graphicData uri="http://schemas.openxmlformats.org/drawingml/2006/table">
            <a:tbl>
              <a:tblPr>
                <a:effectLst/>
              </a:tblPr>
              <a:tblGrid>
                <a:gridCol w="4559971">
                  <a:extLst>
                    <a:ext uri="{9D8B030D-6E8A-4147-A177-3AD203B41FA5}">
                      <a16:colId xmlns:a16="http://schemas.microsoft.com/office/drawing/2014/main" val="90636970"/>
                    </a:ext>
                  </a:extLst>
                </a:gridCol>
                <a:gridCol w="3926188">
                  <a:extLst>
                    <a:ext uri="{9D8B030D-6E8A-4147-A177-3AD203B41FA5}">
                      <a16:colId xmlns:a16="http://schemas.microsoft.com/office/drawing/2014/main" val="2292567420"/>
                    </a:ext>
                  </a:extLst>
                </a:gridCol>
              </a:tblGrid>
              <a:tr h="0">
                <a:tc>
                  <a:txBody>
                    <a:bodyPr/>
                    <a:lstStyle/>
                    <a:p>
                      <a:pPr algn="l" fontAlgn="base"/>
                      <a:r>
                        <a:rPr lang="en-US" b="1" dirty="0">
                          <a:solidFill>
                            <a:schemeClr val="bg1"/>
                          </a:solidFill>
                          <a:effectLst>
                            <a:outerShdw blurRad="50800" dist="12700" dir="5400000" algn="ctr" rotWithShape="0">
                              <a:schemeClr val="tx1"/>
                            </a:outerShdw>
                          </a:effectLst>
                          <a:latin typeface="inherit"/>
                        </a:rPr>
                        <a:t>Definition</a:t>
                      </a:r>
                    </a:p>
                  </a:txBody>
                  <a:tcPr anchor="ctr">
                    <a:lnL>
                      <a:noFill/>
                    </a:lnL>
                    <a:lnR>
                      <a:noFill/>
                    </a:lnR>
                    <a:lnT>
                      <a:noFill/>
                    </a:lnT>
                    <a:lnB w="9525" cap="flat" cmpd="sng" algn="ctr">
                      <a:solidFill>
                        <a:srgbClr val="CFD5E4"/>
                      </a:solidFill>
                      <a:prstDash val="solid"/>
                      <a:round/>
                      <a:headEnd type="none" w="med" len="med"/>
                      <a:tailEnd type="none" w="med" len="med"/>
                    </a:lnB>
                    <a:solidFill>
                      <a:schemeClr val="accent1"/>
                    </a:solidFill>
                  </a:tcPr>
                </a:tc>
                <a:tc>
                  <a:txBody>
                    <a:bodyPr/>
                    <a:lstStyle/>
                    <a:p>
                      <a:pPr algn="l" fontAlgn="base"/>
                      <a:r>
                        <a:rPr lang="en-US" b="1" dirty="0">
                          <a:solidFill>
                            <a:schemeClr val="bg1"/>
                          </a:solidFill>
                          <a:effectLst>
                            <a:outerShdw blurRad="50800" dist="12700" dir="5400000" algn="ctr" rotWithShape="0">
                              <a:schemeClr val="tx1"/>
                            </a:outerShdw>
                          </a:effectLst>
                          <a:latin typeface="inherit"/>
                        </a:rPr>
                        <a:t>Hemodynamic characteristics</a:t>
                      </a:r>
                    </a:p>
                  </a:txBody>
                  <a:tcPr anchor="ctr">
                    <a:lnL>
                      <a:noFill/>
                    </a:lnL>
                    <a:lnR>
                      <a:noFill/>
                    </a:lnR>
                    <a:lnT>
                      <a:noFill/>
                    </a:lnT>
                    <a:lnB w="9525" cap="flat" cmpd="sng" algn="ctr">
                      <a:solidFill>
                        <a:srgbClr val="CFD5E4"/>
                      </a:solidFill>
                      <a:prstDash val="solid"/>
                      <a:round/>
                      <a:headEnd type="none" w="med" len="med"/>
                      <a:tailEnd type="none" w="med" len="med"/>
                    </a:lnB>
                    <a:solidFill>
                      <a:schemeClr val="accent1"/>
                    </a:solidFill>
                  </a:tcPr>
                </a:tc>
                <a:extLst>
                  <a:ext uri="{0D108BD9-81ED-4DB2-BD59-A6C34878D82A}">
                    <a16:rowId xmlns:a16="http://schemas.microsoft.com/office/drawing/2014/main" val="2694850757"/>
                  </a:ext>
                </a:extLst>
              </a:tr>
              <a:tr h="0">
                <a:tc>
                  <a:txBody>
                    <a:bodyPr/>
                    <a:lstStyle/>
                    <a:p>
                      <a:pPr algn="l" fontAlgn="t"/>
                      <a:r>
                        <a:rPr lang="en-US" dirty="0">
                          <a:effectLst/>
                          <a:latin typeface="inherit"/>
                        </a:rPr>
                        <a:t>PH</a:t>
                      </a:r>
                      <a:r>
                        <a:rPr lang="en-US" baseline="30000" dirty="0">
                          <a:effectLst/>
                          <a:latin typeface="inherit"/>
                        </a:rPr>
                        <a:t>3</a:t>
                      </a:r>
                      <a:r>
                        <a:rPr lang="en-US" dirty="0">
                          <a:effectLst/>
                          <a:latin typeface="inherit"/>
                        </a:rPr>
                        <a:t> </a:t>
                      </a:r>
                    </a:p>
                  </a:txBody>
                  <a:tcP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noFill/>
                  </a:tcPr>
                </a:tc>
                <a:tc>
                  <a:txBody>
                    <a:bodyPr/>
                    <a:lstStyle/>
                    <a:p>
                      <a:pPr algn="l" fontAlgn="t"/>
                      <a:r>
                        <a:rPr lang="en-US" dirty="0" err="1">
                          <a:effectLst/>
                          <a:latin typeface="inherit"/>
                        </a:rPr>
                        <a:t>mPAP</a:t>
                      </a:r>
                      <a:r>
                        <a:rPr lang="en-US" dirty="0">
                          <a:effectLst/>
                          <a:latin typeface="inherit"/>
                        </a:rPr>
                        <a:t> &gt;20 mmHg </a:t>
                      </a:r>
                    </a:p>
                  </a:txBody>
                  <a:tcP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noFill/>
                  </a:tcPr>
                </a:tc>
                <a:extLst>
                  <a:ext uri="{0D108BD9-81ED-4DB2-BD59-A6C34878D82A}">
                    <a16:rowId xmlns:a16="http://schemas.microsoft.com/office/drawing/2014/main" val="3871142626"/>
                  </a:ext>
                </a:extLst>
              </a:tr>
            </a:tbl>
          </a:graphicData>
        </a:graphic>
      </p:graphicFrame>
      <p:sp>
        <p:nvSpPr>
          <p:cNvPr id="6" name="Footer Placeholder 5">
            <a:extLst>
              <a:ext uri="{FF2B5EF4-FFF2-40B4-BE49-F238E27FC236}">
                <a16:creationId xmlns:a16="http://schemas.microsoft.com/office/drawing/2014/main" id="{E2C1719B-64AB-8FB6-9EF0-72CA4363BB4A}"/>
              </a:ext>
            </a:extLst>
          </p:cNvPr>
          <p:cNvSpPr>
            <a:spLocks noGrp="1"/>
          </p:cNvSpPr>
          <p:nvPr>
            <p:ph type="ftr" sz="quarter" idx="3"/>
          </p:nvPr>
        </p:nvSpPr>
        <p:spPr>
          <a:xfrm>
            <a:off x="0" y="6385330"/>
            <a:ext cx="9020174" cy="442131"/>
          </a:xfrm>
        </p:spPr>
        <p:txBody>
          <a:bodyPr/>
          <a:lstStyle/>
          <a:p>
            <a:r>
              <a:rPr lang="en-US" sz="1000" dirty="0"/>
              <a:t>1. Kovacs G,  et al. </a:t>
            </a:r>
            <a:r>
              <a:rPr lang="en-US" sz="1000" i="1" dirty="0" err="1"/>
              <a:t>Eur</a:t>
            </a:r>
            <a:r>
              <a:rPr lang="en-US" sz="1000" i="1" dirty="0"/>
              <a:t> Respir J. </a:t>
            </a:r>
            <a:r>
              <a:rPr lang="en-US" sz="1000" dirty="0"/>
              <a:t>2009;34:888–94; 2. Maron BA, et al. </a:t>
            </a:r>
            <a:r>
              <a:rPr lang="en-US" sz="1000" i="1" dirty="0"/>
              <a:t>Circulation</a:t>
            </a:r>
            <a:r>
              <a:rPr lang="en-US" sz="1000" dirty="0"/>
              <a:t>. 2016;133:1240–8; 3. Humbert M, et al. </a:t>
            </a:r>
            <a:r>
              <a:rPr lang="en-US" sz="1000" i="1" dirty="0" err="1"/>
              <a:t>Eur</a:t>
            </a:r>
            <a:r>
              <a:rPr lang="en-US" sz="1000" i="1" dirty="0"/>
              <a:t> Heart J. </a:t>
            </a:r>
            <a:r>
              <a:rPr lang="en-US" sz="1000" dirty="0"/>
              <a:t>2022;43:3618–731. </a:t>
            </a:r>
          </a:p>
        </p:txBody>
      </p:sp>
      <p:pic>
        <p:nvPicPr>
          <p:cNvPr id="5" name="Picture 2">
            <a:extLst>
              <a:ext uri="{FF2B5EF4-FFF2-40B4-BE49-F238E27FC236}">
                <a16:creationId xmlns:a16="http://schemas.microsoft.com/office/drawing/2014/main" id="{BA76284E-3292-587A-CA31-766700A8FDE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71000"/>
                    </a14:imgEffect>
                    <a14:imgEffect>
                      <a14:brightnessContrast contrast="32000"/>
                    </a14:imgEffect>
                  </a14:imgLayer>
                </a14:imgProps>
              </a:ext>
              <a:ext uri="{28A0092B-C50C-407E-A947-70E740481C1C}">
                <a14:useLocalDpi xmlns:a14="http://schemas.microsoft.com/office/drawing/2010/main" val="0"/>
              </a:ext>
            </a:extLst>
          </a:blip>
          <a:srcRect/>
          <a:stretch>
            <a:fillRect/>
          </a:stretch>
        </p:blipFill>
        <p:spPr bwMode="auto">
          <a:xfrm>
            <a:off x="7637414" y="2014468"/>
            <a:ext cx="4141783" cy="4089714"/>
          </a:xfrm>
          <a:prstGeom prst="rect">
            <a:avLst/>
          </a:prstGeom>
          <a:ln w="38100" cap="sq">
            <a:noFill/>
            <a:prstDash val="solid"/>
            <a:miter lim="800000"/>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791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4EE23-C557-6E34-FA24-011641367590}"/>
              </a:ext>
            </a:extLst>
          </p:cNvPr>
          <p:cNvSpPr>
            <a:spLocks noGrp="1"/>
          </p:cNvSpPr>
          <p:nvPr>
            <p:ph type="title"/>
          </p:nvPr>
        </p:nvSpPr>
        <p:spPr>
          <a:xfrm>
            <a:off x="0" y="154082"/>
            <a:ext cx="12192000" cy="646331"/>
          </a:xfrm>
        </p:spPr>
        <p:txBody>
          <a:bodyPr anchor="ctr">
            <a:normAutofit fontScale="90000"/>
          </a:bodyPr>
          <a:lstStyle/>
          <a:p>
            <a:r>
              <a:rPr lang="en-US" dirty="0"/>
              <a:t>Hemodynamic Definition Changes: Pulmonary Vascular Resistance</a:t>
            </a:r>
            <a:endParaRPr lang="en-US" dirty="0">
              <a:latin typeface="+mn-lt"/>
            </a:endParaRPr>
          </a:p>
        </p:txBody>
      </p:sp>
      <p:sp>
        <p:nvSpPr>
          <p:cNvPr id="3" name="Content Placeholder 2">
            <a:extLst>
              <a:ext uri="{FF2B5EF4-FFF2-40B4-BE49-F238E27FC236}">
                <a16:creationId xmlns:a16="http://schemas.microsoft.com/office/drawing/2014/main" id="{DB4A482D-AD8F-08D5-0A4A-847F62D3C01B}"/>
              </a:ext>
            </a:extLst>
          </p:cNvPr>
          <p:cNvSpPr>
            <a:spLocks noGrp="1"/>
          </p:cNvSpPr>
          <p:nvPr>
            <p:ph idx="1"/>
          </p:nvPr>
        </p:nvSpPr>
        <p:spPr>
          <a:xfrm>
            <a:off x="114403" y="2404824"/>
            <a:ext cx="2943998" cy="2560075"/>
          </a:xfrm>
          <a:solidFill>
            <a:schemeClr val="accent2">
              <a:alpha val="30979"/>
            </a:schemeClr>
          </a:solidFill>
        </p:spPr>
        <p:txBody>
          <a:bodyPr>
            <a:normAutofit/>
          </a:bodyPr>
          <a:lstStyle/>
          <a:p>
            <a:r>
              <a:rPr lang="en-US" sz="2000" dirty="0"/>
              <a:t>Based on the available data, PVR of ~ 2 Wood units (WU) is the upper limit of normal and the lowest prognostically relevant threshold</a:t>
            </a:r>
            <a:r>
              <a:rPr lang="en-US" sz="2000" baseline="30000" dirty="0"/>
              <a:t>1</a:t>
            </a:r>
          </a:p>
        </p:txBody>
      </p:sp>
      <p:sp>
        <p:nvSpPr>
          <p:cNvPr id="8" name="Text Placeholder 7">
            <a:extLst>
              <a:ext uri="{FF2B5EF4-FFF2-40B4-BE49-F238E27FC236}">
                <a16:creationId xmlns:a16="http://schemas.microsoft.com/office/drawing/2014/main" id="{8D590764-6456-F0A4-DB44-72513D33B90D}"/>
              </a:ext>
            </a:extLst>
          </p:cNvPr>
          <p:cNvSpPr>
            <a:spLocks noGrp="1"/>
          </p:cNvSpPr>
          <p:nvPr>
            <p:ph type="body" sz="half" idx="2"/>
          </p:nvPr>
        </p:nvSpPr>
        <p:spPr>
          <a:xfrm>
            <a:off x="3207024" y="2251383"/>
            <a:ext cx="3465987" cy="3611535"/>
          </a:xfrm>
        </p:spPr>
        <p:txBody>
          <a:bodyPr>
            <a:noAutofit/>
          </a:bodyPr>
          <a:lstStyle/>
          <a:p>
            <a:pPr marL="285750" indent="-285750">
              <a:buFont typeface="Arial" panose="020B0604020202020204" pitchFamily="34" charset="0"/>
              <a:buChar char="•"/>
            </a:pPr>
            <a:r>
              <a:rPr lang="en-US" sz="1800" dirty="0"/>
              <a:t>Retrospective analysis of US </a:t>
            </a:r>
            <a:r>
              <a:rPr lang="en-US" sz="1800" b="0" i="0" dirty="0">
                <a:solidFill>
                  <a:srgbClr val="212121"/>
                </a:solidFill>
                <a:effectLst/>
              </a:rPr>
              <a:t>Veterans’ </a:t>
            </a:r>
            <a:r>
              <a:rPr lang="en-US" sz="1800" dirty="0"/>
              <a:t>RHC </a:t>
            </a:r>
            <a:endParaRPr lang="en-US" sz="1800" b="0" i="0" dirty="0">
              <a:solidFill>
                <a:srgbClr val="212121"/>
              </a:solidFill>
              <a:effectLst/>
            </a:endParaRPr>
          </a:p>
          <a:p>
            <a:pPr marL="285750" indent="-285750">
              <a:buFont typeface="Arial" panose="020B0604020202020204" pitchFamily="34" charset="0"/>
              <a:buChar char="•"/>
            </a:pPr>
            <a:r>
              <a:rPr lang="en-US" sz="1800" b="0" i="0" dirty="0">
                <a:solidFill>
                  <a:srgbClr val="212121"/>
                </a:solidFill>
                <a:effectLst/>
              </a:rPr>
              <a:t>40,082 from </a:t>
            </a:r>
            <a:r>
              <a:rPr lang="en-US" sz="1800" dirty="0"/>
              <a:t>2007-2016 </a:t>
            </a:r>
          </a:p>
          <a:p>
            <a:pPr marL="285750" indent="-285750">
              <a:buFont typeface="Arial" panose="020B0604020202020204" pitchFamily="34" charset="0"/>
              <a:buChar char="•"/>
            </a:pPr>
            <a:r>
              <a:rPr lang="en-US" sz="1800" b="0" i="0" dirty="0">
                <a:solidFill>
                  <a:schemeClr val="tx1"/>
                </a:solidFill>
                <a:effectLst/>
              </a:rPr>
              <a:t>1,153</a:t>
            </a:r>
            <a:r>
              <a:rPr lang="en-US" sz="1800" dirty="0">
                <a:solidFill>
                  <a:schemeClr val="tx1"/>
                </a:solidFill>
              </a:rPr>
              <a:t>-day </a:t>
            </a:r>
            <a:r>
              <a:rPr lang="en-US" sz="1800" dirty="0"/>
              <a:t>follow-up</a:t>
            </a:r>
          </a:p>
          <a:p>
            <a:pPr marL="285750" indent="-285750">
              <a:buFont typeface="Arial" panose="020B0604020202020204" pitchFamily="34" charset="0"/>
              <a:buChar char="•"/>
            </a:pPr>
            <a:r>
              <a:rPr lang="en-US" sz="1800" dirty="0"/>
              <a:t>The adjusted HR for all-cause mortality was stratified by PVR</a:t>
            </a:r>
          </a:p>
          <a:p>
            <a:pPr marL="285750" indent="-285750">
              <a:buFont typeface="Arial" panose="020B0604020202020204" pitchFamily="34" charset="0"/>
              <a:buChar char="•"/>
            </a:pPr>
            <a:r>
              <a:rPr lang="en-US" sz="1800" b="0" i="0" dirty="0">
                <a:solidFill>
                  <a:srgbClr val="2E2E2E"/>
                </a:solidFill>
                <a:effectLst/>
              </a:rPr>
              <a:t>All-cause adjusted mortality HR increased progressively increasing PVR &gt;2.2</a:t>
            </a:r>
            <a:r>
              <a:rPr lang="en-US" sz="1800" baseline="30000" dirty="0"/>
              <a:t>2</a:t>
            </a:r>
          </a:p>
        </p:txBody>
      </p:sp>
      <p:graphicFrame>
        <p:nvGraphicFramePr>
          <p:cNvPr id="17" name="Table 16">
            <a:extLst>
              <a:ext uri="{FF2B5EF4-FFF2-40B4-BE49-F238E27FC236}">
                <a16:creationId xmlns:a16="http://schemas.microsoft.com/office/drawing/2014/main" id="{A667FACE-62A3-9DDA-331E-3D5B33D38F9A}"/>
              </a:ext>
            </a:extLst>
          </p:cNvPr>
          <p:cNvGraphicFramePr>
            <a:graphicFrameLocks noGrp="1"/>
          </p:cNvGraphicFramePr>
          <p:nvPr>
            <p:extLst>
              <p:ext uri="{D42A27DB-BD31-4B8C-83A1-F6EECF244321}">
                <p14:modId xmlns:p14="http://schemas.microsoft.com/office/powerpoint/2010/main" val="2028509864"/>
              </p:ext>
            </p:extLst>
          </p:nvPr>
        </p:nvGraphicFramePr>
        <p:xfrm>
          <a:off x="3207024" y="958491"/>
          <a:ext cx="8793299" cy="1188720"/>
        </p:xfrm>
        <a:graphic>
          <a:graphicData uri="http://schemas.openxmlformats.org/drawingml/2006/table">
            <a:tbl>
              <a:tblPr>
                <a:effectLst/>
              </a:tblPr>
              <a:tblGrid>
                <a:gridCol w="4725010">
                  <a:extLst>
                    <a:ext uri="{9D8B030D-6E8A-4147-A177-3AD203B41FA5}">
                      <a16:colId xmlns:a16="http://schemas.microsoft.com/office/drawing/2014/main" val="90636970"/>
                    </a:ext>
                  </a:extLst>
                </a:gridCol>
                <a:gridCol w="4068289">
                  <a:extLst>
                    <a:ext uri="{9D8B030D-6E8A-4147-A177-3AD203B41FA5}">
                      <a16:colId xmlns:a16="http://schemas.microsoft.com/office/drawing/2014/main" val="2292567420"/>
                    </a:ext>
                  </a:extLst>
                </a:gridCol>
              </a:tblGrid>
              <a:tr h="0">
                <a:tc>
                  <a:txBody>
                    <a:bodyPr/>
                    <a:lstStyle/>
                    <a:p>
                      <a:pPr algn="l" fontAlgn="base"/>
                      <a:r>
                        <a:rPr lang="en-US" b="1" dirty="0">
                          <a:solidFill>
                            <a:schemeClr val="bg1"/>
                          </a:solidFill>
                          <a:effectLst>
                            <a:outerShdw blurRad="50800" dist="12700" dir="5400000" algn="ctr" rotWithShape="0">
                              <a:schemeClr val="tx1"/>
                            </a:outerShdw>
                          </a:effectLst>
                          <a:latin typeface="inherit"/>
                        </a:rPr>
                        <a:t>Definition</a:t>
                      </a:r>
                    </a:p>
                  </a:txBody>
                  <a:tcPr anchor="ctr">
                    <a:lnL>
                      <a:noFill/>
                    </a:lnL>
                    <a:lnR>
                      <a:noFill/>
                    </a:lnR>
                    <a:lnT>
                      <a:noFill/>
                    </a:lnT>
                    <a:lnB w="9525" cap="flat" cmpd="sng" algn="ctr">
                      <a:solidFill>
                        <a:srgbClr val="CFD5E4"/>
                      </a:solidFill>
                      <a:prstDash val="solid"/>
                      <a:round/>
                      <a:headEnd type="none" w="med" len="med"/>
                      <a:tailEnd type="none" w="med" len="med"/>
                    </a:lnB>
                    <a:solidFill>
                      <a:schemeClr val="accent1"/>
                    </a:solidFill>
                  </a:tcPr>
                </a:tc>
                <a:tc>
                  <a:txBody>
                    <a:bodyPr/>
                    <a:lstStyle/>
                    <a:p>
                      <a:pPr algn="l" fontAlgn="base"/>
                      <a:r>
                        <a:rPr lang="en-US" b="1" dirty="0">
                          <a:solidFill>
                            <a:schemeClr val="bg1"/>
                          </a:solidFill>
                          <a:effectLst>
                            <a:outerShdw blurRad="50800" dist="12700" dir="5400000" algn="ctr" rotWithShape="0">
                              <a:schemeClr val="tx1"/>
                            </a:outerShdw>
                          </a:effectLst>
                          <a:latin typeface="inherit"/>
                        </a:rPr>
                        <a:t>Hemodynamic characteristics</a:t>
                      </a:r>
                    </a:p>
                  </a:txBody>
                  <a:tcPr anchor="ctr">
                    <a:lnL>
                      <a:noFill/>
                    </a:lnL>
                    <a:lnR>
                      <a:noFill/>
                    </a:lnR>
                    <a:lnT>
                      <a:noFill/>
                    </a:lnT>
                    <a:lnB w="9525" cap="flat" cmpd="sng" algn="ctr">
                      <a:solidFill>
                        <a:srgbClr val="CFD5E4"/>
                      </a:solidFill>
                      <a:prstDash val="solid"/>
                      <a:round/>
                      <a:headEnd type="none" w="med" len="med"/>
                      <a:tailEnd type="none" w="med" len="med"/>
                    </a:lnB>
                    <a:solidFill>
                      <a:schemeClr val="accent1"/>
                    </a:solidFill>
                  </a:tcPr>
                </a:tc>
                <a:extLst>
                  <a:ext uri="{0D108BD9-81ED-4DB2-BD59-A6C34878D82A}">
                    <a16:rowId xmlns:a16="http://schemas.microsoft.com/office/drawing/2014/main" val="2694850757"/>
                  </a:ext>
                </a:extLst>
              </a:tr>
              <a:tr h="0">
                <a:tc>
                  <a:txBody>
                    <a:bodyPr/>
                    <a:lstStyle/>
                    <a:p>
                      <a:pPr algn="l" fontAlgn="t"/>
                      <a:r>
                        <a:rPr lang="en-US" sz="1600" dirty="0">
                          <a:effectLst/>
                          <a:latin typeface="+mn-lt"/>
                        </a:rPr>
                        <a:t>Precapillary PH</a:t>
                      </a:r>
                      <a:r>
                        <a:rPr lang="en-US" sz="1600" baseline="30000" dirty="0">
                          <a:effectLst/>
                          <a:latin typeface="+mn-lt"/>
                        </a:rPr>
                        <a:t>2</a:t>
                      </a:r>
                      <a:r>
                        <a:rPr lang="en-US" sz="1600" dirty="0">
                          <a:effectLst/>
                          <a:latin typeface="+mn-lt"/>
                        </a:rPr>
                        <a:t> </a:t>
                      </a:r>
                    </a:p>
                  </a:txBody>
                  <a:tcP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noFill/>
                  </a:tcPr>
                </a:tc>
                <a:tc>
                  <a:txBody>
                    <a:bodyPr/>
                    <a:lstStyle/>
                    <a:p>
                      <a:pPr algn="l" fontAlgn="t"/>
                      <a:r>
                        <a:rPr lang="en-US" sz="1600" dirty="0" err="1">
                          <a:effectLst/>
                          <a:latin typeface="+mn-lt"/>
                        </a:rPr>
                        <a:t>mPAP</a:t>
                      </a:r>
                      <a:r>
                        <a:rPr lang="en-US" sz="1600" dirty="0">
                          <a:effectLst/>
                          <a:latin typeface="+mn-lt"/>
                        </a:rPr>
                        <a:t> &gt; 20 mmHg</a:t>
                      </a:r>
                    </a:p>
                    <a:p>
                      <a:pPr algn="l" fontAlgn="t"/>
                      <a:r>
                        <a:rPr lang="en-US" sz="1600" dirty="0">
                          <a:effectLst/>
                          <a:latin typeface="+mn-lt"/>
                        </a:rPr>
                        <a:t>PAWP ≤15 mmHg</a:t>
                      </a:r>
                    </a:p>
                    <a:p>
                      <a:pPr algn="l" fontAlgn="t"/>
                      <a:r>
                        <a:rPr lang="en-US" sz="1600" dirty="0">
                          <a:effectLst/>
                          <a:latin typeface="+mn-lt"/>
                        </a:rPr>
                        <a:t>PVR &gt; 2 WU</a:t>
                      </a:r>
                    </a:p>
                  </a:txBody>
                  <a:tcP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noFill/>
                  </a:tcPr>
                </a:tc>
                <a:extLst>
                  <a:ext uri="{0D108BD9-81ED-4DB2-BD59-A6C34878D82A}">
                    <a16:rowId xmlns:a16="http://schemas.microsoft.com/office/drawing/2014/main" val="3871142626"/>
                  </a:ext>
                </a:extLst>
              </a:tr>
            </a:tbl>
          </a:graphicData>
        </a:graphic>
      </p:graphicFrame>
      <p:sp>
        <p:nvSpPr>
          <p:cNvPr id="9" name="Footer Placeholder 8">
            <a:extLst>
              <a:ext uri="{FF2B5EF4-FFF2-40B4-BE49-F238E27FC236}">
                <a16:creationId xmlns:a16="http://schemas.microsoft.com/office/drawing/2014/main" id="{1D69E8B8-7C57-C70F-CD4C-EDCF66200050}"/>
              </a:ext>
            </a:extLst>
          </p:cNvPr>
          <p:cNvSpPr>
            <a:spLocks noGrp="1"/>
          </p:cNvSpPr>
          <p:nvPr>
            <p:ph type="ftr" sz="quarter" idx="3"/>
          </p:nvPr>
        </p:nvSpPr>
        <p:spPr>
          <a:xfrm>
            <a:off x="0" y="6415869"/>
            <a:ext cx="9020174" cy="442131"/>
          </a:xfrm>
        </p:spPr>
        <p:txBody>
          <a:bodyPr/>
          <a:lstStyle/>
          <a:p>
            <a:r>
              <a:rPr lang="en-US" sz="1000" dirty="0"/>
              <a:t>1. Maron BA, et al. </a:t>
            </a:r>
            <a:r>
              <a:rPr lang="en-US" sz="1000" i="1" dirty="0"/>
              <a:t>Lancet Respir Med. </a:t>
            </a:r>
            <a:r>
              <a:rPr lang="en-US" sz="1000" dirty="0"/>
              <a:t>2020;8:873–84; 2. Humbert M, et al. </a:t>
            </a:r>
            <a:r>
              <a:rPr lang="en-US" sz="1000" i="1" dirty="0" err="1"/>
              <a:t>Eur</a:t>
            </a:r>
            <a:r>
              <a:rPr lang="en-US" sz="1000" i="1" dirty="0"/>
              <a:t> Heart J. </a:t>
            </a:r>
            <a:r>
              <a:rPr lang="en-US" sz="1000" dirty="0"/>
              <a:t>2022;43:3618–731.</a:t>
            </a:r>
          </a:p>
        </p:txBody>
      </p:sp>
      <p:grpSp>
        <p:nvGrpSpPr>
          <p:cNvPr id="10" name="Group 9">
            <a:extLst>
              <a:ext uri="{FF2B5EF4-FFF2-40B4-BE49-F238E27FC236}">
                <a16:creationId xmlns:a16="http://schemas.microsoft.com/office/drawing/2014/main" id="{08DEB957-8B7E-7962-0110-D3DE3257A5F6}"/>
              </a:ext>
            </a:extLst>
          </p:cNvPr>
          <p:cNvGrpSpPr/>
          <p:nvPr/>
        </p:nvGrpSpPr>
        <p:grpSpPr>
          <a:xfrm>
            <a:off x="6744360" y="2283748"/>
            <a:ext cx="5119531" cy="3085563"/>
            <a:chOff x="2298700" y="1867437"/>
            <a:chExt cx="5119531" cy="3085563"/>
          </a:xfrm>
        </p:grpSpPr>
        <p:pic>
          <p:nvPicPr>
            <p:cNvPr id="11" name="Picture 10" descr="A picture containing line, plot, diagram, slope&#10;&#10;Description automatically generated">
              <a:extLst>
                <a:ext uri="{FF2B5EF4-FFF2-40B4-BE49-F238E27FC236}">
                  <a16:creationId xmlns:a16="http://schemas.microsoft.com/office/drawing/2014/main" id="{1FD2A450-051A-6731-461F-13F07777BA24}"/>
                </a:ext>
              </a:extLst>
            </p:cNvPr>
            <p:cNvPicPr>
              <a:picLocks noChangeAspect="1"/>
            </p:cNvPicPr>
            <p:nvPr/>
          </p:nvPicPr>
          <p:blipFill rotWithShape="1">
            <a:blip r:embed="rId2">
              <a:extLst>
                <a:ext uri="{28A0092B-C50C-407E-A947-70E740481C1C}">
                  <a14:useLocalDpi xmlns:a14="http://schemas.microsoft.com/office/drawing/2010/main" val="0"/>
                </a:ext>
              </a:extLst>
            </a:blip>
            <a:srcRect r="32590"/>
            <a:stretch/>
          </p:blipFill>
          <p:spPr>
            <a:xfrm>
              <a:off x="2298700" y="1905000"/>
              <a:ext cx="5119531" cy="3048000"/>
            </a:xfrm>
            <a:prstGeom prst="rect">
              <a:avLst/>
            </a:prstGeom>
          </p:spPr>
        </p:pic>
        <p:sp>
          <p:nvSpPr>
            <p:cNvPr id="12" name="Rectangle 11">
              <a:extLst>
                <a:ext uri="{FF2B5EF4-FFF2-40B4-BE49-F238E27FC236}">
                  <a16:creationId xmlns:a16="http://schemas.microsoft.com/office/drawing/2014/main" id="{53F6A83B-FAA6-1E5D-9FB1-A347F9C7983E}"/>
                </a:ext>
              </a:extLst>
            </p:cNvPr>
            <p:cNvSpPr/>
            <p:nvPr/>
          </p:nvSpPr>
          <p:spPr>
            <a:xfrm>
              <a:off x="2485623" y="1867437"/>
              <a:ext cx="154546" cy="1545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8B9D8C-D1D8-93AB-F59E-C2C8E854C08F}"/>
                </a:ext>
              </a:extLst>
            </p:cNvPr>
            <p:cNvSpPr/>
            <p:nvPr/>
          </p:nvSpPr>
          <p:spPr>
            <a:xfrm>
              <a:off x="5014175" y="1903927"/>
              <a:ext cx="154546" cy="1545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94486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4EE23-C557-6E34-FA24-011641367590}"/>
              </a:ext>
            </a:extLst>
          </p:cNvPr>
          <p:cNvSpPr>
            <a:spLocks noGrp="1"/>
          </p:cNvSpPr>
          <p:nvPr>
            <p:ph type="title"/>
          </p:nvPr>
        </p:nvSpPr>
        <p:spPr>
          <a:xfrm>
            <a:off x="-9805" y="-66376"/>
            <a:ext cx="12201805" cy="646331"/>
          </a:xfrm>
        </p:spPr>
        <p:txBody>
          <a:bodyPr>
            <a:noAutofit/>
          </a:bodyPr>
          <a:lstStyle/>
          <a:p>
            <a:r>
              <a:rPr lang="en-US" sz="2900" dirty="0"/>
              <a:t>Hemodynamic Definition Changes: Exercise Pulmonary Pressures</a:t>
            </a:r>
            <a:endParaRPr lang="en-US" sz="2900" dirty="0">
              <a:latin typeface="+mn-lt"/>
            </a:endParaRPr>
          </a:p>
        </p:txBody>
      </p:sp>
      <p:sp>
        <p:nvSpPr>
          <p:cNvPr id="3" name="Content Placeholder 2">
            <a:extLst>
              <a:ext uri="{FF2B5EF4-FFF2-40B4-BE49-F238E27FC236}">
                <a16:creationId xmlns:a16="http://schemas.microsoft.com/office/drawing/2014/main" id="{DB4A482D-AD8F-08D5-0A4A-847F62D3C01B}"/>
              </a:ext>
            </a:extLst>
          </p:cNvPr>
          <p:cNvSpPr>
            <a:spLocks noGrp="1"/>
          </p:cNvSpPr>
          <p:nvPr>
            <p:ph idx="1"/>
          </p:nvPr>
        </p:nvSpPr>
        <p:spPr>
          <a:xfrm>
            <a:off x="186249" y="1225610"/>
            <a:ext cx="2586004" cy="4109371"/>
          </a:xfrm>
          <a:solidFill>
            <a:schemeClr val="accent2">
              <a:alpha val="30497"/>
            </a:schemeClr>
          </a:solidFill>
        </p:spPr>
        <p:txBody>
          <a:bodyPr>
            <a:noAutofit/>
          </a:bodyPr>
          <a:lstStyle/>
          <a:p>
            <a:pPr>
              <a:spcAft>
                <a:spcPts val="1200"/>
              </a:spcAft>
            </a:pPr>
            <a:r>
              <a:rPr lang="en-US" sz="1800" dirty="0" err="1"/>
              <a:t>mPAP</a:t>
            </a:r>
            <a:r>
              <a:rPr lang="en-US" sz="1800" dirty="0"/>
              <a:t>/CO slope is age dependent and upper limit of normal ranges from 1.6–3.3 mmHg/L/min in the supine position</a:t>
            </a:r>
          </a:p>
          <a:p>
            <a:r>
              <a:rPr lang="en-US" sz="1800" dirty="0" err="1"/>
              <a:t>mPAP</a:t>
            </a:r>
            <a:r>
              <a:rPr lang="en-US" sz="1800" dirty="0"/>
              <a:t>/CO slope &gt;3 mmHg/L/min is not physiological in subjects &lt; 60 years and may rarely be present in healthy subjects &gt; 60 years</a:t>
            </a:r>
          </a:p>
        </p:txBody>
      </p:sp>
      <p:sp>
        <p:nvSpPr>
          <p:cNvPr id="8" name="Text Placeholder 7">
            <a:extLst>
              <a:ext uri="{FF2B5EF4-FFF2-40B4-BE49-F238E27FC236}">
                <a16:creationId xmlns:a16="http://schemas.microsoft.com/office/drawing/2014/main" id="{8D590764-6456-F0A4-DB44-72513D33B90D}"/>
              </a:ext>
            </a:extLst>
          </p:cNvPr>
          <p:cNvSpPr>
            <a:spLocks noGrp="1"/>
          </p:cNvSpPr>
          <p:nvPr>
            <p:ph type="body" sz="half" idx="2"/>
          </p:nvPr>
        </p:nvSpPr>
        <p:spPr>
          <a:xfrm>
            <a:off x="2937468" y="1396386"/>
            <a:ext cx="3748632" cy="3848254"/>
          </a:xfrm>
        </p:spPr>
        <p:txBody>
          <a:bodyPr>
            <a:normAutofit/>
          </a:bodyPr>
          <a:lstStyle/>
          <a:p>
            <a:pPr marL="285750" indent="-285750">
              <a:buFont typeface="Arial" panose="020B0604020202020204" pitchFamily="34" charset="0"/>
              <a:buChar char="•"/>
            </a:pPr>
            <a:r>
              <a:rPr lang="en-US" sz="1800" dirty="0"/>
              <a:t>Systematic literature review</a:t>
            </a:r>
          </a:p>
          <a:p>
            <a:pPr marL="285750" indent="-285750">
              <a:buFont typeface="Arial" panose="020B0604020202020204" pitchFamily="34" charset="0"/>
              <a:buChar char="•"/>
            </a:pPr>
            <a:r>
              <a:rPr lang="en-US" sz="1800" dirty="0"/>
              <a:t>45 eligible studies with a total of </a:t>
            </a:r>
            <a:r>
              <a:rPr lang="en-US" sz="1800" dirty="0">
                <a:solidFill>
                  <a:schemeClr val="tx1"/>
                </a:solidFill>
              </a:rPr>
              <a:t>5,598 </a:t>
            </a:r>
            <a:r>
              <a:rPr lang="en-US" sz="1800" dirty="0"/>
              <a:t>subjects</a:t>
            </a:r>
          </a:p>
          <a:p>
            <a:pPr marL="285750" indent="-285750">
              <a:buFont typeface="Arial" panose="020B0604020202020204" pitchFamily="34" charset="0"/>
              <a:buChar char="•"/>
            </a:pPr>
            <a:r>
              <a:rPr lang="en-US" sz="1800" b="0" i="0" dirty="0">
                <a:solidFill>
                  <a:srgbClr val="000000"/>
                </a:solidFill>
                <a:effectLst/>
              </a:rPr>
              <a:t>Increased </a:t>
            </a:r>
            <a:r>
              <a:rPr lang="en-US" sz="1800" b="0" i="0" dirty="0" err="1">
                <a:solidFill>
                  <a:srgbClr val="000000"/>
                </a:solidFill>
                <a:effectLst/>
              </a:rPr>
              <a:t>mPAP</a:t>
            </a:r>
            <a:r>
              <a:rPr lang="en-US" sz="1800" b="0" i="0" dirty="0">
                <a:solidFill>
                  <a:srgbClr val="000000"/>
                </a:solidFill>
                <a:effectLst/>
              </a:rPr>
              <a:t>/CO slope during exercise is associated with impaired survival </a:t>
            </a:r>
          </a:p>
          <a:p>
            <a:pPr marL="285750" indent="-285750">
              <a:buFont typeface="Arial" panose="020B0604020202020204" pitchFamily="34" charset="0"/>
              <a:buChar char="•"/>
            </a:pPr>
            <a:r>
              <a:rPr lang="en-US" sz="1800" dirty="0">
                <a:solidFill>
                  <a:srgbClr val="000000"/>
                </a:solidFill>
              </a:rPr>
              <a:t>I</a:t>
            </a:r>
            <a:r>
              <a:rPr lang="en-US" sz="1800" b="0" i="0" dirty="0">
                <a:solidFill>
                  <a:srgbClr val="000000"/>
                </a:solidFill>
                <a:effectLst/>
              </a:rPr>
              <a:t>ndependent, prognostically relevant cut-off &gt;3 WU has been validated</a:t>
            </a:r>
            <a:r>
              <a:rPr lang="en-US" sz="1800" b="0" i="0" baseline="30000" dirty="0">
                <a:solidFill>
                  <a:srgbClr val="000000"/>
                </a:solidFill>
                <a:effectLst/>
              </a:rPr>
              <a:t>2</a:t>
            </a:r>
            <a:endParaRPr lang="en-US" sz="1800" baseline="30000" dirty="0"/>
          </a:p>
        </p:txBody>
      </p:sp>
      <p:graphicFrame>
        <p:nvGraphicFramePr>
          <p:cNvPr id="4" name="Table 3">
            <a:extLst>
              <a:ext uri="{FF2B5EF4-FFF2-40B4-BE49-F238E27FC236}">
                <a16:creationId xmlns:a16="http://schemas.microsoft.com/office/drawing/2014/main" id="{374888D3-58FF-6843-FD94-A55F6E882C3D}"/>
              </a:ext>
            </a:extLst>
          </p:cNvPr>
          <p:cNvGraphicFramePr>
            <a:graphicFrameLocks noGrp="1"/>
          </p:cNvGraphicFramePr>
          <p:nvPr>
            <p:extLst>
              <p:ext uri="{D42A27DB-BD31-4B8C-83A1-F6EECF244321}">
                <p14:modId xmlns:p14="http://schemas.microsoft.com/office/powerpoint/2010/main" val="3683281010"/>
              </p:ext>
            </p:extLst>
          </p:nvPr>
        </p:nvGraphicFramePr>
        <p:xfrm>
          <a:off x="3602426" y="563287"/>
          <a:ext cx="8397897" cy="914400"/>
        </p:xfrm>
        <a:graphic>
          <a:graphicData uri="http://schemas.openxmlformats.org/drawingml/2006/table">
            <a:tbl>
              <a:tblPr>
                <a:effectLst/>
              </a:tblPr>
              <a:tblGrid>
                <a:gridCol w="4512544">
                  <a:extLst>
                    <a:ext uri="{9D8B030D-6E8A-4147-A177-3AD203B41FA5}">
                      <a16:colId xmlns:a16="http://schemas.microsoft.com/office/drawing/2014/main" val="90636970"/>
                    </a:ext>
                  </a:extLst>
                </a:gridCol>
                <a:gridCol w="3885353">
                  <a:extLst>
                    <a:ext uri="{9D8B030D-6E8A-4147-A177-3AD203B41FA5}">
                      <a16:colId xmlns:a16="http://schemas.microsoft.com/office/drawing/2014/main" val="2292567420"/>
                    </a:ext>
                  </a:extLst>
                </a:gridCol>
              </a:tblGrid>
              <a:tr h="0">
                <a:tc>
                  <a:txBody>
                    <a:bodyPr/>
                    <a:lstStyle/>
                    <a:p>
                      <a:pPr algn="l" fontAlgn="base"/>
                      <a:r>
                        <a:rPr lang="en-US" sz="1600" b="1" dirty="0">
                          <a:solidFill>
                            <a:schemeClr val="bg1"/>
                          </a:solidFill>
                          <a:effectLst/>
                          <a:latin typeface="+mn-lt"/>
                        </a:rPr>
                        <a:t>Definition</a:t>
                      </a:r>
                    </a:p>
                  </a:txBody>
                  <a:tcPr anchor="ctr">
                    <a:lnL>
                      <a:noFill/>
                    </a:lnL>
                    <a:lnR>
                      <a:noFill/>
                    </a:lnR>
                    <a:lnT>
                      <a:noFill/>
                    </a:lnT>
                    <a:lnB w="9525" cap="flat" cmpd="sng" algn="ctr">
                      <a:solidFill>
                        <a:srgbClr val="CFD5E4"/>
                      </a:solidFill>
                      <a:prstDash val="solid"/>
                      <a:round/>
                      <a:headEnd type="none" w="med" len="med"/>
                      <a:tailEnd type="none" w="med" len="med"/>
                    </a:lnB>
                    <a:solidFill>
                      <a:schemeClr val="accent1"/>
                    </a:solidFill>
                  </a:tcPr>
                </a:tc>
                <a:tc>
                  <a:txBody>
                    <a:bodyPr/>
                    <a:lstStyle/>
                    <a:p>
                      <a:pPr algn="l" fontAlgn="base"/>
                      <a:r>
                        <a:rPr lang="en-US" sz="1600" b="1" dirty="0">
                          <a:solidFill>
                            <a:schemeClr val="bg1"/>
                          </a:solidFill>
                          <a:effectLst/>
                          <a:latin typeface="+mn-lt"/>
                        </a:rPr>
                        <a:t>Hemodynamic characteristics</a:t>
                      </a:r>
                    </a:p>
                  </a:txBody>
                  <a:tcPr anchor="ctr">
                    <a:lnL>
                      <a:noFill/>
                    </a:lnL>
                    <a:lnR>
                      <a:noFill/>
                    </a:lnR>
                    <a:lnT>
                      <a:noFill/>
                    </a:lnT>
                    <a:lnB w="9525" cap="flat" cmpd="sng" algn="ctr">
                      <a:solidFill>
                        <a:srgbClr val="CFD5E4"/>
                      </a:solidFill>
                      <a:prstDash val="solid"/>
                      <a:round/>
                      <a:headEnd type="none" w="med" len="med"/>
                      <a:tailEnd type="none" w="med" len="med"/>
                    </a:lnB>
                    <a:solidFill>
                      <a:schemeClr val="accent1"/>
                    </a:solidFill>
                  </a:tcPr>
                </a:tc>
                <a:extLst>
                  <a:ext uri="{0D108BD9-81ED-4DB2-BD59-A6C34878D82A}">
                    <a16:rowId xmlns:a16="http://schemas.microsoft.com/office/drawing/2014/main" val="2694850757"/>
                  </a:ext>
                </a:extLst>
              </a:tr>
              <a:tr h="0">
                <a:tc>
                  <a:txBody>
                    <a:bodyPr/>
                    <a:lstStyle/>
                    <a:p>
                      <a:pPr algn="l" fontAlgn="t"/>
                      <a:r>
                        <a:rPr lang="en-US" sz="1600" dirty="0">
                          <a:effectLst/>
                          <a:latin typeface="+mn-lt"/>
                        </a:rPr>
                        <a:t>Exercise PH</a:t>
                      </a:r>
                      <a:r>
                        <a:rPr lang="en-US" sz="1600" baseline="30000" dirty="0">
                          <a:effectLst/>
                          <a:latin typeface="+mn-lt"/>
                        </a:rPr>
                        <a:t>1</a:t>
                      </a:r>
                    </a:p>
                  </a:txBody>
                  <a:tcP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noFill/>
                  </a:tcPr>
                </a:tc>
                <a:tc>
                  <a:txBody>
                    <a:bodyPr/>
                    <a:lstStyle/>
                    <a:p>
                      <a:pPr algn="l" fontAlgn="t"/>
                      <a:r>
                        <a:rPr lang="en-US" sz="1600" dirty="0" err="1">
                          <a:latin typeface="+mn-lt"/>
                        </a:rPr>
                        <a:t>mPAP</a:t>
                      </a:r>
                      <a:r>
                        <a:rPr lang="en-US" sz="1600" dirty="0">
                          <a:latin typeface="+mn-lt"/>
                        </a:rPr>
                        <a:t>/CO slope between rest and exercise &gt;3 mmHg/L/min</a:t>
                      </a:r>
                      <a:endParaRPr lang="en-US" sz="1600" dirty="0">
                        <a:effectLst/>
                        <a:latin typeface="+mn-lt"/>
                      </a:endParaRPr>
                    </a:p>
                  </a:txBody>
                  <a:tcP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noFill/>
                  </a:tcPr>
                </a:tc>
                <a:extLst>
                  <a:ext uri="{0D108BD9-81ED-4DB2-BD59-A6C34878D82A}">
                    <a16:rowId xmlns:a16="http://schemas.microsoft.com/office/drawing/2014/main" val="3871142626"/>
                  </a:ext>
                </a:extLst>
              </a:tr>
            </a:tbl>
          </a:graphicData>
        </a:graphic>
      </p:graphicFrame>
      <p:sp>
        <p:nvSpPr>
          <p:cNvPr id="6" name="Footer Placeholder 5">
            <a:extLst>
              <a:ext uri="{FF2B5EF4-FFF2-40B4-BE49-F238E27FC236}">
                <a16:creationId xmlns:a16="http://schemas.microsoft.com/office/drawing/2014/main" id="{15848CCB-B1C7-327A-2943-8C42027162A2}"/>
              </a:ext>
            </a:extLst>
          </p:cNvPr>
          <p:cNvSpPr>
            <a:spLocks noGrp="1"/>
          </p:cNvSpPr>
          <p:nvPr>
            <p:ph type="ftr" sz="quarter" idx="3"/>
          </p:nvPr>
        </p:nvSpPr>
        <p:spPr>
          <a:xfrm>
            <a:off x="-9805" y="6415869"/>
            <a:ext cx="9020174" cy="442131"/>
          </a:xfrm>
        </p:spPr>
        <p:txBody>
          <a:bodyPr/>
          <a:lstStyle/>
          <a:p>
            <a:r>
              <a:rPr lang="en-US" sz="1000" dirty="0"/>
              <a:t>1. Humbert M, et al. </a:t>
            </a:r>
            <a:r>
              <a:rPr lang="en-US" sz="1000" i="1" dirty="0" err="1"/>
              <a:t>Eur</a:t>
            </a:r>
            <a:r>
              <a:rPr lang="en-US" sz="1000" i="1" dirty="0"/>
              <a:t> Heart J. </a:t>
            </a:r>
            <a:r>
              <a:rPr lang="en-US" sz="1000" dirty="0"/>
              <a:t>2022;43:3618–3731; 2. </a:t>
            </a:r>
            <a:r>
              <a:rPr lang="en-US" sz="1000" dirty="0" err="1"/>
              <a:t>Zeder</a:t>
            </a:r>
            <a:r>
              <a:rPr lang="en-US" sz="1000" dirty="0"/>
              <a:t> K, et al. </a:t>
            </a:r>
            <a:r>
              <a:rPr lang="en-US" sz="1000" i="1" dirty="0" err="1"/>
              <a:t>Eur</a:t>
            </a:r>
            <a:r>
              <a:rPr lang="en-US" sz="1000" i="1" dirty="0"/>
              <a:t> Respir J. </a:t>
            </a:r>
            <a:r>
              <a:rPr lang="en-US" sz="1000" dirty="0"/>
              <a:t>2022; 60: 2103181.</a:t>
            </a:r>
          </a:p>
        </p:txBody>
      </p:sp>
      <p:grpSp>
        <p:nvGrpSpPr>
          <p:cNvPr id="86" name="Group 85">
            <a:extLst>
              <a:ext uri="{FF2B5EF4-FFF2-40B4-BE49-F238E27FC236}">
                <a16:creationId xmlns:a16="http://schemas.microsoft.com/office/drawing/2014/main" id="{94F4D04D-66B3-813A-8AB1-4BB1DA0AA600}"/>
              </a:ext>
            </a:extLst>
          </p:cNvPr>
          <p:cNvGrpSpPr/>
          <p:nvPr/>
        </p:nvGrpSpPr>
        <p:grpSpPr>
          <a:xfrm>
            <a:off x="6424583" y="1560370"/>
            <a:ext cx="5563679" cy="3126922"/>
            <a:chOff x="6424583" y="1560370"/>
            <a:chExt cx="5563679" cy="3126922"/>
          </a:xfrm>
        </p:grpSpPr>
        <p:sp>
          <p:nvSpPr>
            <p:cNvPr id="9" name="TextBox 8">
              <a:extLst>
                <a:ext uri="{FF2B5EF4-FFF2-40B4-BE49-F238E27FC236}">
                  <a16:creationId xmlns:a16="http://schemas.microsoft.com/office/drawing/2014/main" id="{6692520F-15B3-5C4A-E790-17512F154E60}"/>
                </a:ext>
              </a:extLst>
            </p:cNvPr>
            <p:cNvSpPr txBox="1"/>
            <p:nvPr/>
          </p:nvSpPr>
          <p:spPr>
            <a:xfrm>
              <a:off x="8694522" y="4379515"/>
              <a:ext cx="453970" cy="307777"/>
            </a:xfrm>
            <a:prstGeom prst="rect">
              <a:avLst/>
            </a:prstGeom>
            <a:noFill/>
          </p:spPr>
          <p:txBody>
            <a:bodyPr wrap="none" rtlCol="0">
              <a:spAutoFit/>
            </a:bodyPr>
            <a:lstStyle/>
            <a:p>
              <a:r>
                <a:rPr lang="en-US" sz="1400" dirty="0"/>
                <a:t>CO</a:t>
              </a:r>
            </a:p>
          </p:txBody>
        </p:sp>
        <p:grpSp>
          <p:nvGrpSpPr>
            <p:cNvPr id="14" name="Group 13">
              <a:extLst>
                <a:ext uri="{FF2B5EF4-FFF2-40B4-BE49-F238E27FC236}">
                  <a16:creationId xmlns:a16="http://schemas.microsoft.com/office/drawing/2014/main" id="{4FB671C1-6011-3D99-136E-CCF1BC58D5D8}"/>
                </a:ext>
              </a:extLst>
            </p:cNvPr>
            <p:cNvGrpSpPr/>
            <p:nvPr/>
          </p:nvGrpSpPr>
          <p:grpSpPr>
            <a:xfrm>
              <a:off x="7084872" y="1934021"/>
              <a:ext cx="3506463" cy="2225747"/>
              <a:chOff x="4835233" y="879912"/>
              <a:chExt cx="6276115" cy="4467740"/>
            </a:xfrm>
          </p:grpSpPr>
          <p:grpSp>
            <p:nvGrpSpPr>
              <p:cNvPr id="65" name="Group 64">
                <a:extLst>
                  <a:ext uri="{FF2B5EF4-FFF2-40B4-BE49-F238E27FC236}">
                    <a16:creationId xmlns:a16="http://schemas.microsoft.com/office/drawing/2014/main" id="{44BCA2BB-3C12-F431-978D-83C97337C5EF}"/>
                  </a:ext>
                </a:extLst>
              </p:cNvPr>
              <p:cNvGrpSpPr/>
              <p:nvPr/>
            </p:nvGrpSpPr>
            <p:grpSpPr>
              <a:xfrm>
                <a:off x="4835233" y="879912"/>
                <a:ext cx="173179" cy="4467740"/>
                <a:chOff x="4835233" y="879912"/>
                <a:chExt cx="173179" cy="4467740"/>
              </a:xfrm>
            </p:grpSpPr>
            <p:cxnSp>
              <p:nvCxnSpPr>
                <p:cNvPr id="72" name="Straight Connector 71">
                  <a:extLst>
                    <a:ext uri="{FF2B5EF4-FFF2-40B4-BE49-F238E27FC236}">
                      <a16:creationId xmlns:a16="http://schemas.microsoft.com/office/drawing/2014/main" id="{65426A7A-951F-2EB0-5582-BCDD137DFDC0}"/>
                    </a:ext>
                  </a:extLst>
                </p:cNvPr>
                <p:cNvCxnSpPr>
                  <a:cxnSpLocks/>
                </p:cNvCxnSpPr>
                <p:nvPr/>
              </p:nvCxnSpPr>
              <p:spPr>
                <a:xfrm>
                  <a:off x="4987633" y="879912"/>
                  <a:ext cx="13856" cy="446774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0608643-10BF-F746-A69B-F396D920E923}"/>
                    </a:ext>
                  </a:extLst>
                </p:cNvPr>
                <p:cNvCxnSpPr>
                  <a:cxnSpLocks/>
                </p:cNvCxnSpPr>
                <p:nvPr/>
              </p:nvCxnSpPr>
              <p:spPr>
                <a:xfrm>
                  <a:off x="4835233" y="4468646"/>
                  <a:ext cx="152400"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6A87A09-7D6E-8FC5-5642-695BA4B51F8A}"/>
                    </a:ext>
                  </a:extLst>
                </p:cNvPr>
                <p:cNvCxnSpPr>
                  <a:cxnSpLocks/>
                </p:cNvCxnSpPr>
                <p:nvPr/>
              </p:nvCxnSpPr>
              <p:spPr>
                <a:xfrm>
                  <a:off x="4856012" y="2673447"/>
                  <a:ext cx="152400"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33C811F-84CB-EE2F-C427-932FB68A508A}"/>
                    </a:ext>
                  </a:extLst>
                </p:cNvPr>
                <p:cNvCxnSpPr>
                  <a:cxnSpLocks/>
                </p:cNvCxnSpPr>
                <p:nvPr/>
              </p:nvCxnSpPr>
              <p:spPr>
                <a:xfrm>
                  <a:off x="4835233" y="1753156"/>
                  <a:ext cx="152400"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8183FF5-F0DE-9E27-8E3A-2E3BD0708F17}"/>
                    </a:ext>
                  </a:extLst>
                </p:cNvPr>
                <p:cNvCxnSpPr>
                  <a:cxnSpLocks/>
                </p:cNvCxnSpPr>
                <p:nvPr/>
              </p:nvCxnSpPr>
              <p:spPr>
                <a:xfrm>
                  <a:off x="4856012" y="3554042"/>
                  <a:ext cx="152400"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3522C9B-2CF0-5695-7ED3-F4B83DA1232C}"/>
                    </a:ext>
                  </a:extLst>
                </p:cNvPr>
                <p:cNvCxnSpPr>
                  <a:cxnSpLocks/>
                </p:cNvCxnSpPr>
                <p:nvPr/>
              </p:nvCxnSpPr>
              <p:spPr>
                <a:xfrm>
                  <a:off x="4835233" y="879912"/>
                  <a:ext cx="152400"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2B2F3081-F2B8-87D0-4B74-E090EF92452F}"/>
                  </a:ext>
                </a:extLst>
              </p:cNvPr>
              <p:cNvGrpSpPr/>
              <p:nvPr/>
            </p:nvGrpSpPr>
            <p:grpSpPr>
              <a:xfrm rot="16200000">
                <a:off x="7886693" y="2095309"/>
                <a:ext cx="173199" cy="6276111"/>
                <a:chOff x="4835215" y="879912"/>
                <a:chExt cx="173199" cy="6276111"/>
              </a:xfrm>
            </p:grpSpPr>
            <p:cxnSp>
              <p:nvCxnSpPr>
                <p:cNvPr id="67" name="Straight Connector 66">
                  <a:extLst>
                    <a:ext uri="{FF2B5EF4-FFF2-40B4-BE49-F238E27FC236}">
                      <a16:creationId xmlns:a16="http://schemas.microsoft.com/office/drawing/2014/main" id="{391F79BC-13F2-44C9-3CCF-CD816D3CC5E2}"/>
                    </a:ext>
                  </a:extLst>
                </p:cNvPr>
                <p:cNvCxnSpPr>
                  <a:cxnSpLocks/>
                </p:cNvCxnSpPr>
                <p:nvPr/>
              </p:nvCxnSpPr>
              <p:spPr>
                <a:xfrm rot="5400000" flipV="1">
                  <a:off x="1859968" y="4007577"/>
                  <a:ext cx="6276111" cy="20781"/>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123F578-59DE-E3C5-0B84-B0B201B41476}"/>
                    </a:ext>
                  </a:extLst>
                </p:cNvPr>
                <p:cNvCxnSpPr>
                  <a:cxnSpLocks/>
                </p:cNvCxnSpPr>
                <p:nvPr/>
              </p:nvCxnSpPr>
              <p:spPr>
                <a:xfrm>
                  <a:off x="4835234" y="5563151"/>
                  <a:ext cx="152400"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8FC6388-C77C-CCC7-609A-036C875528F8}"/>
                    </a:ext>
                  </a:extLst>
                </p:cNvPr>
                <p:cNvCxnSpPr>
                  <a:cxnSpLocks/>
                </p:cNvCxnSpPr>
                <p:nvPr/>
              </p:nvCxnSpPr>
              <p:spPr>
                <a:xfrm>
                  <a:off x="4842362" y="4017970"/>
                  <a:ext cx="152400"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7F8097A-F9D3-341F-9473-A83911F3D9EB}"/>
                    </a:ext>
                  </a:extLst>
                </p:cNvPr>
                <p:cNvCxnSpPr>
                  <a:cxnSpLocks/>
                </p:cNvCxnSpPr>
                <p:nvPr/>
              </p:nvCxnSpPr>
              <p:spPr>
                <a:xfrm>
                  <a:off x="4835215" y="2376631"/>
                  <a:ext cx="152400"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C60F1BE-C401-3F5A-4B03-FD60965AB1C4}"/>
                    </a:ext>
                  </a:extLst>
                </p:cNvPr>
                <p:cNvCxnSpPr>
                  <a:cxnSpLocks/>
                </p:cNvCxnSpPr>
                <p:nvPr/>
              </p:nvCxnSpPr>
              <p:spPr>
                <a:xfrm>
                  <a:off x="4849089" y="7148743"/>
                  <a:ext cx="152400"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grpSp>
        <p:cxnSp>
          <p:nvCxnSpPr>
            <p:cNvPr id="15" name="Straight Connector 14">
              <a:extLst>
                <a:ext uri="{FF2B5EF4-FFF2-40B4-BE49-F238E27FC236}">
                  <a16:creationId xmlns:a16="http://schemas.microsoft.com/office/drawing/2014/main" id="{A89FCC24-F09E-707B-97C1-26399DC87DEF}"/>
                </a:ext>
              </a:extLst>
            </p:cNvPr>
            <p:cNvCxnSpPr>
              <a:cxnSpLocks/>
            </p:cNvCxnSpPr>
            <p:nvPr/>
          </p:nvCxnSpPr>
          <p:spPr>
            <a:xfrm flipV="1">
              <a:off x="7181627" y="1934021"/>
              <a:ext cx="2852390" cy="2125669"/>
            </a:xfrm>
            <a:prstGeom prst="line">
              <a:avLst/>
            </a:prstGeom>
            <a:ln w="317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69389AF-438C-F95B-3717-ACD31B3CCAA6}"/>
                </a:ext>
              </a:extLst>
            </p:cNvPr>
            <p:cNvCxnSpPr>
              <a:cxnSpLocks/>
            </p:cNvCxnSpPr>
            <p:nvPr/>
          </p:nvCxnSpPr>
          <p:spPr>
            <a:xfrm>
              <a:off x="7170017" y="2827375"/>
              <a:ext cx="3487792" cy="0"/>
            </a:xfrm>
            <a:prstGeom prst="line">
              <a:avLst/>
            </a:prstGeom>
            <a:ln w="317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1931B28-530B-442A-2039-2F53331CA3F4}"/>
                </a:ext>
              </a:extLst>
            </p:cNvPr>
            <p:cNvSpPr txBox="1"/>
            <p:nvPr/>
          </p:nvSpPr>
          <p:spPr>
            <a:xfrm>
              <a:off x="6775528" y="1779269"/>
              <a:ext cx="383438" cy="307777"/>
            </a:xfrm>
            <a:prstGeom prst="rect">
              <a:avLst/>
            </a:prstGeom>
            <a:noFill/>
          </p:spPr>
          <p:txBody>
            <a:bodyPr wrap="none" rtlCol="0">
              <a:spAutoFit/>
            </a:bodyPr>
            <a:lstStyle/>
            <a:p>
              <a:r>
                <a:rPr lang="en-US" sz="1400" dirty="0"/>
                <a:t>50</a:t>
              </a:r>
            </a:p>
          </p:txBody>
        </p:sp>
        <p:sp>
          <p:nvSpPr>
            <p:cNvPr id="18" name="TextBox 17">
              <a:extLst>
                <a:ext uri="{FF2B5EF4-FFF2-40B4-BE49-F238E27FC236}">
                  <a16:creationId xmlns:a16="http://schemas.microsoft.com/office/drawing/2014/main" id="{44BA8183-7714-C458-BCA9-6D428EFCD7A2}"/>
                </a:ext>
              </a:extLst>
            </p:cNvPr>
            <p:cNvSpPr txBox="1"/>
            <p:nvPr/>
          </p:nvSpPr>
          <p:spPr>
            <a:xfrm>
              <a:off x="6775528" y="2214303"/>
              <a:ext cx="383438" cy="307777"/>
            </a:xfrm>
            <a:prstGeom prst="rect">
              <a:avLst/>
            </a:prstGeom>
            <a:noFill/>
          </p:spPr>
          <p:txBody>
            <a:bodyPr wrap="none" rtlCol="0">
              <a:spAutoFit/>
            </a:bodyPr>
            <a:lstStyle/>
            <a:p>
              <a:r>
                <a:rPr lang="en-US" sz="1400" dirty="0"/>
                <a:t>40</a:t>
              </a:r>
            </a:p>
          </p:txBody>
        </p:sp>
        <p:sp>
          <p:nvSpPr>
            <p:cNvPr id="19" name="TextBox 18">
              <a:extLst>
                <a:ext uri="{FF2B5EF4-FFF2-40B4-BE49-F238E27FC236}">
                  <a16:creationId xmlns:a16="http://schemas.microsoft.com/office/drawing/2014/main" id="{13F14B89-EA98-086F-B2C7-738555732016}"/>
                </a:ext>
              </a:extLst>
            </p:cNvPr>
            <p:cNvSpPr txBox="1"/>
            <p:nvPr/>
          </p:nvSpPr>
          <p:spPr>
            <a:xfrm>
              <a:off x="6775528" y="2669799"/>
              <a:ext cx="383438" cy="307777"/>
            </a:xfrm>
            <a:prstGeom prst="rect">
              <a:avLst/>
            </a:prstGeom>
            <a:noFill/>
          </p:spPr>
          <p:txBody>
            <a:bodyPr wrap="none" rtlCol="0">
              <a:spAutoFit/>
            </a:bodyPr>
            <a:lstStyle/>
            <a:p>
              <a:r>
                <a:rPr lang="en-US" sz="1400" dirty="0"/>
                <a:t>30</a:t>
              </a:r>
            </a:p>
          </p:txBody>
        </p:sp>
        <p:sp>
          <p:nvSpPr>
            <p:cNvPr id="20" name="TextBox 19">
              <a:extLst>
                <a:ext uri="{FF2B5EF4-FFF2-40B4-BE49-F238E27FC236}">
                  <a16:creationId xmlns:a16="http://schemas.microsoft.com/office/drawing/2014/main" id="{858CA777-4E81-DC00-13A3-0920931448F6}"/>
                </a:ext>
              </a:extLst>
            </p:cNvPr>
            <p:cNvSpPr txBox="1"/>
            <p:nvPr/>
          </p:nvSpPr>
          <p:spPr>
            <a:xfrm>
              <a:off x="6775528" y="3111471"/>
              <a:ext cx="383438" cy="307777"/>
            </a:xfrm>
            <a:prstGeom prst="rect">
              <a:avLst/>
            </a:prstGeom>
            <a:noFill/>
          </p:spPr>
          <p:txBody>
            <a:bodyPr wrap="none" rtlCol="0">
              <a:spAutoFit/>
            </a:bodyPr>
            <a:lstStyle/>
            <a:p>
              <a:r>
                <a:rPr lang="en-US" sz="1400" dirty="0"/>
                <a:t>20</a:t>
              </a:r>
            </a:p>
          </p:txBody>
        </p:sp>
        <p:sp>
          <p:nvSpPr>
            <p:cNvPr id="21" name="TextBox 20">
              <a:extLst>
                <a:ext uri="{FF2B5EF4-FFF2-40B4-BE49-F238E27FC236}">
                  <a16:creationId xmlns:a16="http://schemas.microsoft.com/office/drawing/2014/main" id="{E967C761-B2B3-965F-7974-A1F7E70BD404}"/>
                </a:ext>
              </a:extLst>
            </p:cNvPr>
            <p:cNvSpPr txBox="1"/>
            <p:nvPr/>
          </p:nvSpPr>
          <p:spPr>
            <a:xfrm>
              <a:off x="6775528" y="3567112"/>
              <a:ext cx="383438" cy="307777"/>
            </a:xfrm>
            <a:prstGeom prst="rect">
              <a:avLst/>
            </a:prstGeom>
            <a:noFill/>
          </p:spPr>
          <p:txBody>
            <a:bodyPr wrap="none" rtlCol="0">
              <a:spAutoFit/>
            </a:bodyPr>
            <a:lstStyle/>
            <a:p>
              <a:r>
                <a:rPr lang="en-US" sz="1400" dirty="0"/>
                <a:t>10</a:t>
              </a:r>
            </a:p>
          </p:txBody>
        </p:sp>
        <p:sp>
          <p:nvSpPr>
            <p:cNvPr id="22" name="TextBox 21">
              <a:extLst>
                <a:ext uri="{FF2B5EF4-FFF2-40B4-BE49-F238E27FC236}">
                  <a16:creationId xmlns:a16="http://schemas.microsoft.com/office/drawing/2014/main" id="{E5AFB256-478C-48C8-E4FD-9869993F06BA}"/>
                </a:ext>
              </a:extLst>
            </p:cNvPr>
            <p:cNvSpPr txBox="1"/>
            <p:nvPr/>
          </p:nvSpPr>
          <p:spPr>
            <a:xfrm>
              <a:off x="6880978" y="3967693"/>
              <a:ext cx="284052" cy="307777"/>
            </a:xfrm>
            <a:prstGeom prst="rect">
              <a:avLst/>
            </a:prstGeom>
            <a:noFill/>
          </p:spPr>
          <p:txBody>
            <a:bodyPr wrap="none" rtlCol="0">
              <a:spAutoFit/>
            </a:bodyPr>
            <a:lstStyle/>
            <a:p>
              <a:r>
                <a:rPr lang="en-US" sz="1400" dirty="0"/>
                <a:t>0</a:t>
              </a:r>
            </a:p>
          </p:txBody>
        </p:sp>
        <p:sp>
          <p:nvSpPr>
            <p:cNvPr id="23" name="TextBox 22">
              <a:extLst>
                <a:ext uri="{FF2B5EF4-FFF2-40B4-BE49-F238E27FC236}">
                  <a16:creationId xmlns:a16="http://schemas.microsoft.com/office/drawing/2014/main" id="{835CF631-1184-F21E-2BDE-3816AF60A05E}"/>
                </a:ext>
              </a:extLst>
            </p:cNvPr>
            <p:cNvSpPr txBox="1"/>
            <p:nvPr/>
          </p:nvSpPr>
          <p:spPr>
            <a:xfrm>
              <a:off x="7761574" y="4145966"/>
              <a:ext cx="284052" cy="307777"/>
            </a:xfrm>
            <a:prstGeom prst="rect">
              <a:avLst/>
            </a:prstGeom>
            <a:noFill/>
          </p:spPr>
          <p:txBody>
            <a:bodyPr wrap="none" rtlCol="0">
              <a:spAutoFit/>
            </a:bodyPr>
            <a:lstStyle/>
            <a:p>
              <a:pPr algn="ctr"/>
              <a:r>
                <a:rPr lang="en-US" sz="1400" dirty="0"/>
                <a:t>5</a:t>
              </a:r>
            </a:p>
          </p:txBody>
        </p:sp>
        <p:sp>
          <p:nvSpPr>
            <p:cNvPr id="24" name="TextBox 23">
              <a:extLst>
                <a:ext uri="{FF2B5EF4-FFF2-40B4-BE49-F238E27FC236}">
                  <a16:creationId xmlns:a16="http://schemas.microsoft.com/office/drawing/2014/main" id="{7FE56268-4635-A4A9-559C-8E1CCBE8ADD3}"/>
                </a:ext>
              </a:extLst>
            </p:cNvPr>
            <p:cNvSpPr txBox="1"/>
            <p:nvPr/>
          </p:nvSpPr>
          <p:spPr>
            <a:xfrm>
              <a:off x="8639879" y="4159768"/>
              <a:ext cx="383438" cy="307777"/>
            </a:xfrm>
            <a:prstGeom prst="rect">
              <a:avLst/>
            </a:prstGeom>
            <a:noFill/>
          </p:spPr>
          <p:txBody>
            <a:bodyPr wrap="none" rtlCol="0">
              <a:spAutoFit/>
            </a:bodyPr>
            <a:lstStyle/>
            <a:p>
              <a:pPr algn="ctr"/>
              <a:r>
                <a:rPr lang="en-US" sz="1400" dirty="0"/>
                <a:t>10</a:t>
              </a:r>
            </a:p>
          </p:txBody>
        </p:sp>
        <p:sp>
          <p:nvSpPr>
            <p:cNvPr id="25" name="TextBox 24">
              <a:extLst>
                <a:ext uri="{FF2B5EF4-FFF2-40B4-BE49-F238E27FC236}">
                  <a16:creationId xmlns:a16="http://schemas.microsoft.com/office/drawing/2014/main" id="{4511B4E5-667E-AC8D-BC38-899CD6CCB976}"/>
                </a:ext>
              </a:extLst>
            </p:cNvPr>
            <p:cNvSpPr txBox="1"/>
            <p:nvPr/>
          </p:nvSpPr>
          <p:spPr>
            <a:xfrm>
              <a:off x="9506445" y="4146319"/>
              <a:ext cx="383438" cy="307777"/>
            </a:xfrm>
            <a:prstGeom prst="rect">
              <a:avLst/>
            </a:prstGeom>
            <a:noFill/>
          </p:spPr>
          <p:txBody>
            <a:bodyPr wrap="none" rtlCol="0">
              <a:spAutoFit/>
            </a:bodyPr>
            <a:lstStyle/>
            <a:p>
              <a:pPr algn="ctr"/>
              <a:r>
                <a:rPr lang="en-US" sz="1400" dirty="0"/>
                <a:t>15</a:t>
              </a:r>
            </a:p>
          </p:txBody>
        </p:sp>
        <p:sp>
          <p:nvSpPr>
            <p:cNvPr id="26" name="TextBox 25">
              <a:extLst>
                <a:ext uri="{FF2B5EF4-FFF2-40B4-BE49-F238E27FC236}">
                  <a16:creationId xmlns:a16="http://schemas.microsoft.com/office/drawing/2014/main" id="{1995B623-C860-ACCE-177B-AC237B2B576C}"/>
                </a:ext>
              </a:extLst>
            </p:cNvPr>
            <p:cNvSpPr txBox="1"/>
            <p:nvPr/>
          </p:nvSpPr>
          <p:spPr>
            <a:xfrm>
              <a:off x="10396381" y="4145965"/>
              <a:ext cx="383438" cy="307777"/>
            </a:xfrm>
            <a:prstGeom prst="rect">
              <a:avLst/>
            </a:prstGeom>
            <a:noFill/>
          </p:spPr>
          <p:txBody>
            <a:bodyPr wrap="none" rtlCol="0">
              <a:spAutoFit/>
            </a:bodyPr>
            <a:lstStyle/>
            <a:p>
              <a:pPr algn="ctr"/>
              <a:r>
                <a:rPr lang="en-US" sz="1400" dirty="0"/>
                <a:t>20</a:t>
              </a:r>
            </a:p>
          </p:txBody>
        </p:sp>
        <p:sp>
          <p:nvSpPr>
            <p:cNvPr id="27" name="TextBox 26">
              <a:extLst>
                <a:ext uri="{FF2B5EF4-FFF2-40B4-BE49-F238E27FC236}">
                  <a16:creationId xmlns:a16="http://schemas.microsoft.com/office/drawing/2014/main" id="{526F41BB-187F-F4E5-1B5F-F3A0F59CFEAF}"/>
                </a:ext>
              </a:extLst>
            </p:cNvPr>
            <p:cNvSpPr txBox="1"/>
            <p:nvPr/>
          </p:nvSpPr>
          <p:spPr>
            <a:xfrm>
              <a:off x="7024762" y="4145965"/>
              <a:ext cx="284052" cy="307777"/>
            </a:xfrm>
            <a:prstGeom prst="rect">
              <a:avLst/>
            </a:prstGeom>
            <a:noFill/>
          </p:spPr>
          <p:txBody>
            <a:bodyPr wrap="none" rtlCol="0">
              <a:spAutoFit/>
            </a:bodyPr>
            <a:lstStyle/>
            <a:p>
              <a:pPr algn="ctr"/>
              <a:r>
                <a:rPr lang="en-US" sz="1400" dirty="0"/>
                <a:t>0</a:t>
              </a:r>
            </a:p>
          </p:txBody>
        </p:sp>
        <p:grpSp>
          <p:nvGrpSpPr>
            <p:cNvPr id="28" name="Group 27">
              <a:extLst>
                <a:ext uri="{FF2B5EF4-FFF2-40B4-BE49-F238E27FC236}">
                  <a16:creationId xmlns:a16="http://schemas.microsoft.com/office/drawing/2014/main" id="{7315A237-3489-D38A-1962-1198E220AF3A}"/>
                </a:ext>
              </a:extLst>
            </p:cNvPr>
            <p:cNvGrpSpPr/>
            <p:nvPr/>
          </p:nvGrpSpPr>
          <p:grpSpPr>
            <a:xfrm>
              <a:off x="7827311" y="2336359"/>
              <a:ext cx="1912790" cy="1212994"/>
              <a:chOff x="6164103" y="1687524"/>
              <a:chExt cx="3423646" cy="2434843"/>
            </a:xfrm>
          </p:grpSpPr>
          <p:cxnSp>
            <p:nvCxnSpPr>
              <p:cNvPr id="62" name="Straight Connector 61">
                <a:extLst>
                  <a:ext uri="{FF2B5EF4-FFF2-40B4-BE49-F238E27FC236}">
                    <a16:creationId xmlns:a16="http://schemas.microsoft.com/office/drawing/2014/main" id="{308DC366-55F7-A8BB-0810-1B4657983082}"/>
                  </a:ext>
                </a:extLst>
              </p:cNvPr>
              <p:cNvCxnSpPr>
                <a:cxnSpLocks/>
              </p:cNvCxnSpPr>
              <p:nvPr/>
            </p:nvCxnSpPr>
            <p:spPr>
              <a:xfrm flipV="1">
                <a:off x="6220665" y="1753156"/>
                <a:ext cx="3297811" cy="2302220"/>
              </a:xfrm>
              <a:prstGeom prst="line">
                <a:avLst/>
              </a:prstGeom>
              <a:ln w="12700">
                <a:solidFill>
                  <a:srgbClr val="7BB3E0"/>
                </a:solidFill>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5A5B8117-DE30-16F6-64E0-3DC7CB5AA18B}"/>
                  </a:ext>
                </a:extLst>
              </p:cNvPr>
              <p:cNvSpPr/>
              <p:nvPr/>
            </p:nvSpPr>
            <p:spPr>
              <a:xfrm>
                <a:off x="9510106" y="1687524"/>
                <a:ext cx="77643" cy="91774"/>
              </a:xfrm>
              <a:prstGeom prst="ellipse">
                <a:avLst/>
              </a:prstGeom>
              <a:solidFill>
                <a:srgbClr val="7BB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4" name="Oval 63">
                <a:extLst>
                  <a:ext uri="{FF2B5EF4-FFF2-40B4-BE49-F238E27FC236}">
                    <a16:creationId xmlns:a16="http://schemas.microsoft.com/office/drawing/2014/main" id="{25934F8C-5CBC-5F18-09A6-CF2098B96B3B}"/>
                  </a:ext>
                </a:extLst>
              </p:cNvPr>
              <p:cNvSpPr/>
              <p:nvPr/>
            </p:nvSpPr>
            <p:spPr>
              <a:xfrm>
                <a:off x="6164103" y="4030593"/>
                <a:ext cx="77643" cy="91774"/>
              </a:xfrm>
              <a:prstGeom prst="ellipse">
                <a:avLst/>
              </a:prstGeom>
              <a:solidFill>
                <a:srgbClr val="7BB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29" name="Group 28">
              <a:extLst>
                <a:ext uri="{FF2B5EF4-FFF2-40B4-BE49-F238E27FC236}">
                  <a16:creationId xmlns:a16="http://schemas.microsoft.com/office/drawing/2014/main" id="{78914CAE-0657-8150-9BD6-49EDA4AD3968}"/>
                </a:ext>
              </a:extLst>
            </p:cNvPr>
            <p:cNvGrpSpPr/>
            <p:nvPr/>
          </p:nvGrpSpPr>
          <p:grpSpPr>
            <a:xfrm>
              <a:off x="7942543" y="2750341"/>
              <a:ext cx="1644323" cy="809330"/>
              <a:chOff x="6157049" y="1659993"/>
              <a:chExt cx="3448952" cy="2469055"/>
            </a:xfrm>
          </p:grpSpPr>
          <p:cxnSp>
            <p:nvCxnSpPr>
              <p:cNvPr id="59" name="Straight Connector 58">
                <a:extLst>
                  <a:ext uri="{FF2B5EF4-FFF2-40B4-BE49-F238E27FC236}">
                    <a16:creationId xmlns:a16="http://schemas.microsoft.com/office/drawing/2014/main" id="{61367EE3-2B30-4134-9E61-8E6FD23579EC}"/>
                  </a:ext>
                </a:extLst>
              </p:cNvPr>
              <p:cNvCxnSpPr>
                <a:cxnSpLocks/>
              </p:cNvCxnSpPr>
              <p:nvPr/>
            </p:nvCxnSpPr>
            <p:spPr>
              <a:xfrm flipV="1">
                <a:off x="6220665" y="1753156"/>
                <a:ext cx="3297811" cy="2302220"/>
              </a:xfrm>
              <a:prstGeom prst="line">
                <a:avLst/>
              </a:prstGeom>
              <a:ln w="12700">
                <a:solidFill>
                  <a:srgbClr val="7BB3E0"/>
                </a:solidFill>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BC855FEE-7D05-B703-2EF5-E8DEF8A02993}"/>
                  </a:ext>
                </a:extLst>
              </p:cNvPr>
              <p:cNvSpPr/>
              <p:nvPr/>
            </p:nvSpPr>
            <p:spPr>
              <a:xfrm>
                <a:off x="9510104" y="1659993"/>
                <a:ext cx="95897" cy="139480"/>
              </a:xfrm>
              <a:prstGeom prst="ellipse">
                <a:avLst/>
              </a:prstGeom>
              <a:solidFill>
                <a:srgbClr val="7BB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1" name="Oval 60">
                <a:extLst>
                  <a:ext uri="{FF2B5EF4-FFF2-40B4-BE49-F238E27FC236}">
                    <a16:creationId xmlns:a16="http://schemas.microsoft.com/office/drawing/2014/main" id="{BAE87D49-E13E-FB71-8723-7944B2123BEC}"/>
                  </a:ext>
                </a:extLst>
              </p:cNvPr>
              <p:cNvSpPr/>
              <p:nvPr/>
            </p:nvSpPr>
            <p:spPr>
              <a:xfrm>
                <a:off x="6157049" y="3989568"/>
                <a:ext cx="95897" cy="139480"/>
              </a:xfrm>
              <a:prstGeom prst="ellipse">
                <a:avLst/>
              </a:prstGeom>
              <a:solidFill>
                <a:srgbClr val="7BB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30" name="Group 29">
              <a:extLst>
                <a:ext uri="{FF2B5EF4-FFF2-40B4-BE49-F238E27FC236}">
                  <a16:creationId xmlns:a16="http://schemas.microsoft.com/office/drawing/2014/main" id="{31244E8C-9370-B73B-7A8D-F27BC7364060}"/>
                </a:ext>
              </a:extLst>
            </p:cNvPr>
            <p:cNvGrpSpPr/>
            <p:nvPr/>
          </p:nvGrpSpPr>
          <p:grpSpPr>
            <a:xfrm>
              <a:off x="8008115" y="2745779"/>
              <a:ext cx="1930593" cy="826144"/>
              <a:chOff x="6164103" y="1660880"/>
              <a:chExt cx="3423646" cy="2466048"/>
            </a:xfrm>
          </p:grpSpPr>
          <p:cxnSp>
            <p:nvCxnSpPr>
              <p:cNvPr id="56" name="Straight Connector 55">
                <a:extLst>
                  <a:ext uri="{FF2B5EF4-FFF2-40B4-BE49-F238E27FC236}">
                    <a16:creationId xmlns:a16="http://schemas.microsoft.com/office/drawing/2014/main" id="{269FFB06-6749-049B-A826-539D21A1366F}"/>
                  </a:ext>
                </a:extLst>
              </p:cNvPr>
              <p:cNvCxnSpPr>
                <a:cxnSpLocks/>
              </p:cNvCxnSpPr>
              <p:nvPr/>
            </p:nvCxnSpPr>
            <p:spPr>
              <a:xfrm flipV="1">
                <a:off x="6220665" y="1753156"/>
                <a:ext cx="3297811" cy="2302220"/>
              </a:xfrm>
              <a:prstGeom prst="line">
                <a:avLst/>
              </a:prstGeom>
              <a:ln w="12700">
                <a:solidFill>
                  <a:srgbClr val="70A6D5"/>
                </a:solidFill>
              </a:ln>
            </p:spPr>
            <p:style>
              <a:lnRef idx="1">
                <a:schemeClr val="accent1"/>
              </a:lnRef>
              <a:fillRef idx="0">
                <a:schemeClr val="accent1"/>
              </a:fillRef>
              <a:effectRef idx="0">
                <a:schemeClr val="accent1"/>
              </a:effectRef>
              <a:fontRef idx="minor">
                <a:schemeClr val="tx1"/>
              </a:fontRef>
            </p:style>
          </p:cxnSp>
          <p:sp>
            <p:nvSpPr>
              <p:cNvPr id="57" name="Oval 56">
                <a:extLst>
                  <a:ext uri="{FF2B5EF4-FFF2-40B4-BE49-F238E27FC236}">
                    <a16:creationId xmlns:a16="http://schemas.microsoft.com/office/drawing/2014/main" id="{639B289A-B442-30EF-DA78-AD275D0B434C}"/>
                  </a:ext>
                </a:extLst>
              </p:cNvPr>
              <p:cNvSpPr/>
              <p:nvPr/>
            </p:nvSpPr>
            <p:spPr>
              <a:xfrm>
                <a:off x="9510106" y="1660880"/>
                <a:ext cx="77643" cy="136474"/>
              </a:xfrm>
              <a:prstGeom prst="ellipse">
                <a:avLst/>
              </a:prstGeom>
              <a:solidFill>
                <a:srgbClr val="70A6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i="1"/>
              </a:p>
            </p:txBody>
          </p:sp>
          <p:sp>
            <p:nvSpPr>
              <p:cNvPr id="58" name="Oval 57">
                <a:extLst>
                  <a:ext uri="{FF2B5EF4-FFF2-40B4-BE49-F238E27FC236}">
                    <a16:creationId xmlns:a16="http://schemas.microsoft.com/office/drawing/2014/main" id="{2B768D4B-E8C7-6C8A-D637-48777C68BF37}"/>
                  </a:ext>
                </a:extLst>
              </p:cNvPr>
              <p:cNvSpPr/>
              <p:nvPr/>
            </p:nvSpPr>
            <p:spPr>
              <a:xfrm>
                <a:off x="6164103" y="3990453"/>
                <a:ext cx="77643" cy="136475"/>
              </a:xfrm>
              <a:prstGeom prst="ellipse">
                <a:avLst/>
              </a:prstGeom>
              <a:solidFill>
                <a:srgbClr val="70A6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i="1"/>
              </a:p>
            </p:txBody>
          </p:sp>
        </p:grpSp>
        <p:grpSp>
          <p:nvGrpSpPr>
            <p:cNvPr id="31" name="Group 30">
              <a:extLst>
                <a:ext uri="{FF2B5EF4-FFF2-40B4-BE49-F238E27FC236}">
                  <a16:creationId xmlns:a16="http://schemas.microsoft.com/office/drawing/2014/main" id="{4E685263-F95A-CEC3-052A-B9FFB0F35CB2}"/>
                </a:ext>
              </a:extLst>
            </p:cNvPr>
            <p:cNvGrpSpPr/>
            <p:nvPr/>
          </p:nvGrpSpPr>
          <p:grpSpPr>
            <a:xfrm>
              <a:off x="8019893" y="2834644"/>
              <a:ext cx="1555204" cy="723822"/>
              <a:chOff x="6164101" y="1666545"/>
              <a:chExt cx="3416905" cy="2474371"/>
            </a:xfrm>
          </p:grpSpPr>
          <p:cxnSp>
            <p:nvCxnSpPr>
              <p:cNvPr id="53" name="Straight Connector 52">
                <a:extLst>
                  <a:ext uri="{FF2B5EF4-FFF2-40B4-BE49-F238E27FC236}">
                    <a16:creationId xmlns:a16="http://schemas.microsoft.com/office/drawing/2014/main" id="{7B5E1F96-011E-9D74-D6E5-B6F46D785E18}"/>
                  </a:ext>
                </a:extLst>
              </p:cNvPr>
              <p:cNvCxnSpPr>
                <a:cxnSpLocks/>
              </p:cNvCxnSpPr>
              <p:nvPr/>
            </p:nvCxnSpPr>
            <p:spPr>
              <a:xfrm flipV="1">
                <a:off x="6220665" y="1753156"/>
                <a:ext cx="3297811" cy="2302220"/>
              </a:xfrm>
              <a:prstGeom prst="line">
                <a:avLst/>
              </a:prstGeom>
              <a:ln w="12700">
                <a:solidFill>
                  <a:srgbClr val="7BB3E0"/>
                </a:solidFill>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1A683243-12F7-C74C-353D-41BAA6F136F7}"/>
                  </a:ext>
                </a:extLst>
              </p:cNvPr>
              <p:cNvSpPr/>
              <p:nvPr/>
            </p:nvSpPr>
            <p:spPr>
              <a:xfrm>
                <a:off x="9480556" y="1666545"/>
                <a:ext cx="100450" cy="156293"/>
              </a:xfrm>
              <a:prstGeom prst="ellipse">
                <a:avLst/>
              </a:prstGeom>
              <a:solidFill>
                <a:srgbClr val="7BB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5" name="Oval 54">
                <a:extLst>
                  <a:ext uri="{FF2B5EF4-FFF2-40B4-BE49-F238E27FC236}">
                    <a16:creationId xmlns:a16="http://schemas.microsoft.com/office/drawing/2014/main" id="{8A9CE20A-61AB-DB07-DB08-1250D24D5613}"/>
                  </a:ext>
                </a:extLst>
              </p:cNvPr>
              <p:cNvSpPr/>
              <p:nvPr/>
            </p:nvSpPr>
            <p:spPr>
              <a:xfrm>
                <a:off x="6164101" y="3984623"/>
                <a:ext cx="100450" cy="156293"/>
              </a:xfrm>
              <a:prstGeom prst="ellipse">
                <a:avLst/>
              </a:prstGeom>
              <a:solidFill>
                <a:srgbClr val="7BB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32" name="Group 31">
              <a:extLst>
                <a:ext uri="{FF2B5EF4-FFF2-40B4-BE49-F238E27FC236}">
                  <a16:creationId xmlns:a16="http://schemas.microsoft.com/office/drawing/2014/main" id="{F2C1D1ED-78B9-B1F3-8E96-E1DED889E2D2}"/>
                </a:ext>
              </a:extLst>
            </p:cNvPr>
            <p:cNvGrpSpPr/>
            <p:nvPr/>
          </p:nvGrpSpPr>
          <p:grpSpPr>
            <a:xfrm>
              <a:off x="7982923" y="2831810"/>
              <a:ext cx="2390759" cy="791817"/>
              <a:chOff x="6164103" y="1659036"/>
              <a:chExt cx="3406355" cy="2472319"/>
            </a:xfrm>
          </p:grpSpPr>
          <p:cxnSp>
            <p:nvCxnSpPr>
              <p:cNvPr id="50" name="Straight Connector 49">
                <a:extLst>
                  <a:ext uri="{FF2B5EF4-FFF2-40B4-BE49-F238E27FC236}">
                    <a16:creationId xmlns:a16="http://schemas.microsoft.com/office/drawing/2014/main" id="{144E08E5-96E6-A412-2F31-67746588A18D}"/>
                  </a:ext>
                </a:extLst>
              </p:cNvPr>
              <p:cNvCxnSpPr>
                <a:cxnSpLocks/>
              </p:cNvCxnSpPr>
              <p:nvPr/>
            </p:nvCxnSpPr>
            <p:spPr>
              <a:xfrm flipV="1">
                <a:off x="6220665" y="1753156"/>
                <a:ext cx="3297811" cy="2302220"/>
              </a:xfrm>
              <a:prstGeom prst="line">
                <a:avLst/>
              </a:prstGeom>
              <a:ln w="12700">
                <a:solidFill>
                  <a:srgbClr val="3C679F"/>
                </a:solidFil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815869DD-0CB5-C80A-F3C5-7B8B50D8C852}"/>
                  </a:ext>
                </a:extLst>
              </p:cNvPr>
              <p:cNvSpPr/>
              <p:nvPr/>
            </p:nvSpPr>
            <p:spPr>
              <a:xfrm>
                <a:off x="9505316" y="1659036"/>
                <a:ext cx="65142" cy="142753"/>
              </a:xfrm>
              <a:prstGeom prst="ellipse">
                <a:avLst/>
              </a:prstGeom>
              <a:solidFill>
                <a:srgbClr val="3C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2" name="Oval 51">
                <a:extLst>
                  <a:ext uri="{FF2B5EF4-FFF2-40B4-BE49-F238E27FC236}">
                    <a16:creationId xmlns:a16="http://schemas.microsoft.com/office/drawing/2014/main" id="{1C018D02-6828-38EF-A22D-731CFF159F13}"/>
                  </a:ext>
                </a:extLst>
              </p:cNvPr>
              <p:cNvSpPr/>
              <p:nvPr/>
            </p:nvSpPr>
            <p:spPr>
              <a:xfrm>
                <a:off x="6164103" y="3988602"/>
                <a:ext cx="65142" cy="142753"/>
              </a:xfrm>
              <a:prstGeom prst="ellipse">
                <a:avLst/>
              </a:prstGeom>
              <a:solidFill>
                <a:srgbClr val="3C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33" name="Group 32">
              <a:extLst>
                <a:ext uri="{FF2B5EF4-FFF2-40B4-BE49-F238E27FC236}">
                  <a16:creationId xmlns:a16="http://schemas.microsoft.com/office/drawing/2014/main" id="{DA551AFA-BB10-552F-098B-633261A267A2}"/>
                </a:ext>
              </a:extLst>
            </p:cNvPr>
            <p:cNvGrpSpPr/>
            <p:nvPr/>
          </p:nvGrpSpPr>
          <p:grpSpPr>
            <a:xfrm>
              <a:off x="8008116" y="2907732"/>
              <a:ext cx="2452715" cy="725679"/>
              <a:chOff x="6164103" y="1654717"/>
              <a:chExt cx="3409558" cy="2498564"/>
            </a:xfrm>
          </p:grpSpPr>
          <p:cxnSp>
            <p:nvCxnSpPr>
              <p:cNvPr id="47" name="Straight Connector 46">
                <a:extLst>
                  <a:ext uri="{FF2B5EF4-FFF2-40B4-BE49-F238E27FC236}">
                    <a16:creationId xmlns:a16="http://schemas.microsoft.com/office/drawing/2014/main" id="{04A80643-AB6B-544F-F6A7-6E4948ACCD59}"/>
                  </a:ext>
                </a:extLst>
              </p:cNvPr>
              <p:cNvCxnSpPr>
                <a:cxnSpLocks/>
              </p:cNvCxnSpPr>
              <p:nvPr/>
            </p:nvCxnSpPr>
            <p:spPr>
              <a:xfrm flipV="1">
                <a:off x="6220665" y="1753156"/>
                <a:ext cx="3297811" cy="2302220"/>
              </a:xfrm>
              <a:prstGeom prst="line">
                <a:avLst/>
              </a:prstGeom>
              <a:ln w="12700">
                <a:solidFill>
                  <a:srgbClr val="3C679F"/>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D9CB01FC-FC97-D171-83C7-C6B3FC625763}"/>
                  </a:ext>
                </a:extLst>
              </p:cNvPr>
              <p:cNvSpPr/>
              <p:nvPr/>
            </p:nvSpPr>
            <p:spPr>
              <a:xfrm>
                <a:off x="9510105" y="1654717"/>
                <a:ext cx="63556" cy="157417"/>
              </a:xfrm>
              <a:prstGeom prst="ellipse">
                <a:avLst/>
              </a:prstGeom>
              <a:solidFill>
                <a:srgbClr val="3C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9" name="Oval 48">
                <a:extLst>
                  <a:ext uri="{FF2B5EF4-FFF2-40B4-BE49-F238E27FC236}">
                    <a16:creationId xmlns:a16="http://schemas.microsoft.com/office/drawing/2014/main" id="{0E8A6B3A-BF79-E207-0E7C-617D93F5FA7E}"/>
                  </a:ext>
                </a:extLst>
              </p:cNvPr>
              <p:cNvSpPr/>
              <p:nvPr/>
            </p:nvSpPr>
            <p:spPr>
              <a:xfrm>
                <a:off x="6164103" y="3995864"/>
                <a:ext cx="63556" cy="157417"/>
              </a:xfrm>
              <a:prstGeom prst="ellipse">
                <a:avLst/>
              </a:prstGeom>
              <a:solidFill>
                <a:srgbClr val="3C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34" name="Group 33">
              <a:extLst>
                <a:ext uri="{FF2B5EF4-FFF2-40B4-BE49-F238E27FC236}">
                  <a16:creationId xmlns:a16="http://schemas.microsoft.com/office/drawing/2014/main" id="{C99B99F6-6885-820D-2745-44BF5907CA12}"/>
                </a:ext>
              </a:extLst>
            </p:cNvPr>
            <p:cNvGrpSpPr/>
            <p:nvPr/>
          </p:nvGrpSpPr>
          <p:grpSpPr>
            <a:xfrm>
              <a:off x="8012216" y="3160778"/>
              <a:ext cx="1803585" cy="511201"/>
              <a:chOff x="6164103" y="1633715"/>
              <a:chExt cx="3406962" cy="2558385"/>
            </a:xfrm>
          </p:grpSpPr>
          <p:cxnSp>
            <p:nvCxnSpPr>
              <p:cNvPr id="44" name="Straight Connector 43">
                <a:extLst>
                  <a:ext uri="{FF2B5EF4-FFF2-40B4-BE49-F238E27FC236}">
                    <a16:creationId xmlns:a16="http://schemas.microsoft.com/office/drawing/2014/main" id="{780FA86C-ADCD-AE59-23FA-D80E055FCC6E}"/>
                  </a:ext>
                </a:extLst>
              </p:cNvPr>
              <p:cNvCxnSpPr>
                <a:cxnSpLocks/>
              </p:cNvCxnSpPr>
              <p:nvPr/>
            </p:nvCxnSpPr>
            <p:spPr>
              <a:xfrm flipV="1">
                <a:off x="6220665" y="1753156"/>
                <a:ext cx="3297811" cy="230222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24FBFD85-5B36-F201-0864-E9B33D2AD24F}"/>
                  </a:ext>
                </a:extLst>
              </p:cNvPr>
              <p:cNvSpPr/>
              <p:nvPr/>
            </p:nvSpPr>
            <p:spPr>
              <a:xfrm>
                <a:off x="9484700" y="1633715"/>
                <a:ext cx="86365" cy="22881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6" name="Oval 45">
                <a:extLst>
                  <a:ext uri="{FF2B5EF4-FFF2-40B4-BE49-F238E27FC236}">
                    <a16:creationId xmlns:a16="http://schemas.microsoft.com/office/drawing/2014/main" id="{6CFD9990-BEA9-8967-8391-75D210301EA9}"/>
                  </a:ext>
                </a:extLst>
              </p:cNvPr>
              <p:cNvSpPr/>
              <p:nvPr/>
            </p:nvSpPr>
            <p:spPr>
              <a:xfrm>
                <a:off x="6164103" y="3963287"/>
                <a:ext cx="77643" cy="22881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35" name="Group 34">
              <a:extLst>
                <a:ext uri="{FF2B5EF4-FFF2-40B4-BE49-F238E27FC236}">
                  <a16:creationId xmlns:a16="http://schemas.microsoft.com/office/drawing/2014/main" id="{F08C6B51-494C-3F50-739B-137F7E60FC26}"/>
                </a:ext>
              </a:extLst>
            </p:cNvPr>
            <p:cNvGrpSpPr/>
            <p:nvPr/>
          </p:nvGrpSpPr>
          <p:grpSpPr>
            <a:xfrm>
              <a:off x="8012216" y="2965715"/>
              <a:ext cx="1817033" cy="658828"/>
              <a:chOff x="6164103" y="1649928"/>
              <a:chExt cx="3432366" cy="2503290"/>
            </a:xfrm>
          </p:grpSpPr>
          <p:cxnSp>
            <p:nvCxnSpPr>
              <p:cNvPr id="41" name="Straight Connector 40">
                <a:extLst>
                  <a:ext uri="{FF2B5EF4-FFF2-40B4-BE49-F238E27FC236}">
                    <a16:creationId xmlns:a16="http://schemas.microsoft.com/office/drawing/2014/main" id="{46800153-72F4-6DD7-A169-258D599460B9}"/>
                  </a:ext>
                </a:extLst>
              </p:cNvPr>
              <p:cNvCxnSpPr>
                <a:cxnSpLocks/>
              </p:cNvCxnSpPr>
              <p:nvPr/>
            </p:nvCxnSpPr>
            <p:spPr>
              <a:xfrm flipV="1">
                <a:off x="6220665" y="1753156"/>
                <a:ext cx="3297811" cy="2302220"/>
              </a:xfrm>
              <a:prstGeom prst="line">
                <a:avLst/>
              </a:prstGeom>
              <a:ln w="12700">
                <a:solidFill>
                  <a:srgbClr val="5B8DBF"/>
                </a:solidFill>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DBEDDCAB-2DE4-79CA-6703-172EAFCB46D6}"/>
                  </a:ext>
                </a:extLst>
              </p:cNvPr>
              <p:cNvSpPr/>
              <p:nvPr/>
            </p:nvSpPr>
            <p:spPr>
              <a:xfrm>
                <a:off x="9510104" y="1649928"/>
                <a:ext cx="86365" cy="173718"/>
              </a:xfrm>
              <a:prstGeom prst="ellipse">
                <a:avLst/>
              </a:prstGeom>
              <a:solidFill>
                <a:srgbClr val="5B8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3" name="Oval 42">
                <a:extLst>
                  <a:ext uri="{FF2B5EF4-FFF2-40B4-BE49-F238E27FC236}">
                    <a16:creationId xmlns:a16="http://schemas.microsoft.com/office/drawing/2014/main" id="{096337D0-2301-1227-8FCE-EC703C21464D}"/>
                  </a:ext>
                </a:extLst>
              </p:cNvPr>
              <p:cNvSpPr/>
              <p:nvPr/>
            </p:nvSpPr>
            <p:spPr>
              <a:xfrm>
                <a:off x="6164103" y="3979500"/>
                <a:ext cx="77643" cy="173718"/>
              </a:xfrm>
              <a:prstGeom prst="ellipse">
                <a:avLst/>
              </a:prstGeom>
              <a:solidFill>
                <a:srgbClr val="5B8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7" name="Group 6">
              <a:extLst>
                <a:ext uri="{FF2B5EF4-FFF2-40B4-BE49-F238E27FC236}">
                  <a16:creationId xmlns:a16="http://schemas.microsoft.com/office/drawing/2014/main" id="{D41CE41E-7E9A-7420-BD0A-1645BEF16DC1}"/>
                </a:ext>
              </a:extLst>
            </p:cNvPr>
            <p:cNvGrpSpPr/>
            <p:nvPr/>
          </p:nvGrpSpPr>
          <p:grpSpPr>
            <a:xfrm>
              <a:off x="7873122" y="2825686"/>
              <a:ext cx="2069540" cy="815606"/>
              <a:chOff x="7873122" y="2825686"/>
              <a:chExt cx="2069540" cy="815606"/>
            </a:xfrm>
          </p:grpSpPr>
          <p:cxnSp>
            <p:nvCxnSpPr>
              <p:cNvPr id="36" name="Straight Connector 35">
                <a:extLst>
                  <a:ext uri="{FF2B5EF4-FFF2-40B4-BE49-F238E27FC236}">
                    <a16:creationId xmlns:a16="http://schemas.microsoft.com/office/drawing/2014/main" id="{DF853B6A-DD86-31DC-9A63-21C6F96A6FE4}"/>
                  </a:ext>
                </a:extLst>
              </p:cNvPr>
              <p:cNvCxnSpPr/>
              <p:nvPr/>
            </p:nvCxnSpPr>
            <p:spPr>
              <a:xfrm flipV="1">
                <a:off x="7921091" y="2859979"/>
                <a:ext cx="1973834" cy="731376"/>
              </a:xfrm>
              <a:prstGeom prst="line">
                <a:avLst/>
              </a:prstGeom>
              <a:ln w="158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E39B06C3-E022-EF0C-C6A8-C9B7963C2D3D}"/>
                  </a:ext>
                </a:extLst>
              </p:cNvPr>
              <p:cNvSpPr/>
              <p:nvPr/>
            </p:nvSpPr>
            <p:spPr>
              <a:xfrm>
                <a:off x="7873122" y="3549852"/>
                <a:ext cx="95476" cy="9144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8" name="Rectangle 37">
                <a:extLst>
                  <a:ext uri="{FF2B5EF4-FFF2-40B4-BE49-F238E27FC236}">
                    <a16:creationId xmlns:a16="http://schemas.microsoft.com/office/drawing/2014/main" id="{7A365E89-8FEB-AB44-EBE8-20F15650FC0B}"/>
                  </a:ext>
                </a:extLst>
              </p:cNvPr>
              <p:cNvSpPr/>
              <p:nvPr/>
            </p:nvSpPr>
            <p:spPr>
              <a:xfrm>
                <a:off x="9847186" y="2825686"/>
                <a:ext cx="95476" cy="9144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39" name="TextBox 38">
              <a:extLst>
                <a:ext uri="{FF2B5EF4-FFF2-40B4-BE49-F238E27FC236}">
                  <a16:creationId xmlns:a16="http://schemas.microsoft.com/office/drawing/2014/main" id="{044E5026-BE03-ACDC-EE82-821922954BD8}"/>
                </a:ext>
              </a:extLst>
            </p:cNvPr>
            <p:cNvSpPr txBox="1"/>
            <p:nvPr/>
          </p:nvSpPr>
          <p:spPr>
            <a:xfrm>
              <a:off x="8027217" y="1560370"/>
              <a:ext cx="1847493" cy="369332"/>
            </a:xfrm>
            <a:prstGeom prst="rect">
              <a:avLst/>
            </a:prstGeom>
            <a:noFill/>
          </p:spPr>
          <p:txBody>
            <a:bodyPr wrap="none" rtlCol="0">
              <a:spAutoFit/>
            </a:bodyPr>
            <a:lstStyle/>
            <a:p>
              <a:r>
                <a:rPr lang="en-US" dirty="0" err="1"/>
                <a:t>mPAP</a:t>
              </a:r>
              <a:r>
                <a:rPr lang="en-US" dirty="0"/>
                <a:t>/CO slope</a:t>
              </a:r>
            </a:p>
          </p:txBody>
        </p:sp>
        <p:sp>
          <p:nvSpPr>
            <p:cNvPr id="40" name="TextBox 39">
              <a:extLst>
                <a:ext uri="{FF2B5EF4-FFF2-40B4-BE49-F238E27FC236}">
                  <a16:creationId xmlns:a16="http://schemas.microsoft.com/office/drawing/2014/main" id="{C89137EB-3869-76EF-7651-639D7E1D25F2}"/>
                </a:ext>
              </a:extLst>
            </p:cNvPr>
            <p:cNvSpPr txBox="1"/>
            <p:nvPr/>
          </p:nvSpPr>
          <p:spPr>
            <a:xfrm rot="16200000">
              <a:off x="6198463" y="2885593"/>
              <a:ext cx="821572" cy="369332"/>
            </a:xfrm>
            <a:prstGeom prst="rect">
              <a:avLst/>
            </a:prstGeom>
            <a:noFill/>
          </p:spPr>
          <p:txBody>
            <a:bodyPr wrap="none" rtlCol="0">
              <a:spAutoFit/>
            </a:bodyPr>
            <a:lstStyle/>
            <a:p>
              <a:r>
                <a:rPr lang="en-US" dirty="0" err="1"/>
                <a:t>mPAP</a:t>
              </a:r>
              <a:endParaRPr lang="en-US" dirty="0"/>
            </a:p>
          </p:txBody>
        </p:sp>
        <p:sp>
          <p:nvSpPr>
            <p:cNvPr id="11" name="Rectangle 10">
              <a:extLst>
                <a:ext uri="{FF2B5EF4-FFF2-40B4-BE49-F238E27FC236}">
                  <a16:creationId xmlns:a16="http://schemas.microsoft.com/office/drawing/2014/main" id="{2BCF1A26-E5AF-F42C-6CDD-7425344FA246}"/>
                </a:ext>
              </a:extLst>
            </p:cNvPr>
            <p:cNvSpPr/>
            <p:nvPr/>
          </p:nvSpPr>
          <p:spPr>
            <a:xfrm>
              <a:off x="11165014" y="2764497"/>
              <a:ext cx="231476" cy="834296"/>
            </a:xfrm>
            <a:prstGeom prst="rect">
              <a:avLst/>
            </a:prstGeom>
            <a:gradFill flip="none" rotWithShape="1">
              <a:gsLst>
                <a:gs pos="0">
                  <a:srgbClr val="002060"/>
                </a:gs>
                <a:gs pos="100000">
                  <a:srgbClr val="7BB3E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 name="TextBox 11">
              <a:extLst>
                <a:ext uri="{FF2B5EF4-FFF2-40B4-BE49-F238E27FC236}">
                  <a16:creationId xmlns:a16="http://schemas.microsoft.com/office/drawing/2014/main" id="{1C0CDB20-D0A6-8DC3-8DB9-822078426B6C}"/>
                </a:ext>
              </a:extLst>
            </p:cNvPr>
            <p:cNvSpPr txBox="1"/>
            <p:nvPr/>
          </p:nvSpPr>
          <p:spPr>
            <a:xfrm>
              <a:off x="10878663" y="2446723"/>
              <a:ext cx="1109599" cy="307777"/>
            </a:xfrm>
            <a:prstGeom prst="rect">
              <a:avLst/>
            </a:prstGeom>
            <a:noFill/>
          </p:spPr>
          <p:txBody>
            <a:bodyPr wrap="none" rtlCol="0">
              <a:spAutoFit/>
            </a:bodyPr>
            <a:lstStyle/>
            <a:p>
              <a:r>
                <a:rPr lang="en-US" sz="1400" dirty="0"/>
                <a:t>Age (years)</a:t>
              </a:r>
            </a:p>
          </p:txBody>
        </p:sp>
        <p:sp>
          <p:nvSpPr>
            <p:cNvPr id="13" name="TextBox 12">
              <a:extLst>
                <a:ext uri="{FF2B5EF4-FFF2-40B4-BE49-F238E27FC236}">
                  <a16:creationId xmlns:a16="http://schemas.microsoft.com/office/drawing/2014/main" id="{0A1B17AC-4A7E-6FD8-249A-7B85C4B9F860}"/>
                </a:ext>
              </a:extLst>
            </p:cNvPr>
            <p:cNvSpPr txBox="1"/>
            <p:nvPr/>
          </p:nvSpPr>
          <p:spPr>
            <a:xfrm>
              <a:off x="11401691" y="2734333"/>
              <a:ext cx="383438" cy="954107"/>
            </a:xfrm>
            <a:prstGeom prst="rect">
              <a:avLst/>
            </a:prstGeom>
            <a:noFill/>
          </p:spPr>
          <p:txBody>
            <a:bodyPr wrap="none" rtlCol="0">
              <a:spAutoFit/>
            </a:bodyPr>
            <a:lstStyle/>
            <a:p>
              <a:r>
                <a:rPr lang="en-US" sz="1400" dirty="0"/>
                <a:t>60</a:t>
              </a:r>
            </a:p>
            <a:p>
              <a:r>
                <a:rPr lang="en-US" sz="1400" dirty="0"/>
                <a:t>50</a:t>
              </a:r>
            </a:p>
            <a:p>
              <a:r>
                <a:rPr lang="en-US" sz="1400" dirty="0"/>
                <a:t>40</a:t>
              </a:r>
            </a:p>
            <a:p>
              <a:r>
                <a:rPr lang="en-US" sz="1400" dirty="0"/>
                <a:t>30</a:t>
              </a:r>
            </a:p>
          </p:txBody>
        </p:sp>
      </p:grpSp>
      <p:grpSp>
        <p:nvGrpSpPr>
          <p:cNvPr id="78" name="Group 77">
            <a:extLst>
              <a:ext uri="{FF2B5EF4-FFF2-40B4-BE49-F238E27FC236}">
                <a16:creationId xmlns:a16="http://schemas.microsoft.com/office/drawing/2014/main" id="{4A0CD5E3-90CD-D378-2431-A3E1C75B097B}"/>
              </a:ext>
            </a:extLst>
          </p:cNvPr>
          <p:cNvGrpSpPr/>
          <p:nvPr/>
        </p:nvGrpSpPr>
        <p:grpSpPr>
          <a:xfrm>
            <a:off x="7058210" y="4750000"/>
            <a:ext cx="3616037" cy="1978557"/>
            <a:chOff x="6106891" y="1518635"/>
            <a:chExt cx="3616037" cy="4136232"/>
          </a:xfrm>
        </p:grpSpPr>
        <p:sp>
          <p:nvSpPr>
            <p:cNvPr id="79" name="Rectangle 78">
              <a:extLst>
                <a:ext uri="{FF2B5EF4-FFF2-40B4-BE49-F238E27FC236}">
                  <a16:creationId xmlns:a16="http://schemas.microsoft.com/office/drawing/2014/main" id="{193274BD-5855-6E5C-62C5-6B21A258625A}"/>
                </a:ext>
              </a:extLst>
            </p:cNvPr>
            <p:cNvSpPr/>
            <p:nvPr/>
          </p:nvSpPr>
          <p:spPr>
            <a:xfrm>
              <a:off x="6106891" y="3962491"/>
              <a:ext cx="3616037" cy="1692376"/>
            </a:xfrm>
            <a:prstGeom prst="rect">
              <a:avLst/>
            </a:prstGeom>
            <a:solidFill>
              <a:srgbClr val="E084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275724D6-0EA2-145E-BEC3-F6E96761EB09}"/>
                </a:ext>
              </a:extLst>
            </p:cNvPr>
            <p:cNvSpPr/>
            <p:nvPr/>
          </p:nvSpPr>
          <p:spPr>
            <a:xfrm>
              <a:off x="6106891" y="2729389"/>
              <a:ext cx="3616037" cy="646331"/>
            </a:xfrm>
            <a:prstGeom prst="rect">
              <a:avLst/>
            </a:prstGeom>
            <a:solidFill>
              <a:srgbClr val="E084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77AD376B-3088-6236-2B6C-A73E71D6F1D5}"/>
                </a:ext>
              </a:extLst>
            </p:cNvPr>
            <p:cNvSpPr/>
            <p:nvPr/>
          </p:nvSpPr>
          <p:spPr>
            <a:xfrm>
              <a:off x="6106891" y="1568446"/>
              <a:ext cx="3616037" cy="997528"/>
            </a:xfrm>
            <a:prstGeom prst="rect">
              <a:avLst/>
            </a:prstGeom>
            <a:solidFill>
              <a:srgbClr val="E084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BAA486E7-FE11-86C5-4A5F-F5935C955FBA}"/>
                </a:ext>
              </a:extLst>
            </p:cNvPr>
            <p:cNvSpPr txBox="1"/>
            <p:nvPr/>
          </p:nvSpPr>
          <p:spPr>
            <a:xfrm>
              <a:off x="7029324" y="1518635"/>
              <a:ext cx="1914307" cy="1093807"/>
            </a:xfrm>
            <a:prstGeom prst="rect">
              <a:avLst/>
            </a:prstGeom>
            <a:noFill/>
          </p:spPr>
          <p:txBody>
            <a:bodyPr wrap="none" rtlCol="0">
              <a:spAutoFit/>
            </a:bodyPr>
            <a:lstStyle/>
            <a:p>
              <a:r>
                <a:rPr lang="en-US" sz="1400" dirty="0"/>
                <a:t>Normal ≤1.6-3.3 WU, </a:t>
              </a:r>
            </a:p>
            <a:p>
              <a:r>
                <a:rPr lang="en-US" sz="1400" dirty="0"/>
                <a:t>dependent on age</a:t>
              </a:r>
            </a:p>
          </p:txBody>
        </p:sp>
        <p:sp>
          <p:nvSpPr>
            <p:cNvPr id="83" name="TextBox 82">
              <a:extLst>
                <a:ext uri="{FF2B5EF4-FFF2-40B4-BE49-F238E27FC236}">
                  <a16:creationId xmlns:a16="http://schemas.microsoft.com/office/drawing/2014/main" id="{AD76329D-8D61-F28A-5BB2-D52D9ED7BEA0}"/>
                </a:ext>
              </a:extLst>
            </p:cNvPr>
            <p:cNvSpPr txBox="1"/>
            <p:nvPr/>
          </p:nvSpPr>
          <p:spPr>
            <a:xfrm>
              <a:off x="7443289" y="2769401"/>
              <a:ext cx="737702" cy="643417"/>
            </a:xfrm>
            <a:prstGeom prst="rect">
              <a:avLst/>
            </a:prstGeom>
            <a:noFill/>
          </p:spPr>
          <p:txBody>
            <a:bodyPr wrap="none" rtlCol="0">
              <a:spAutoFit/>
            </a:bodyPr>
            <a:lstStyle/>
            <a:p>
              <a:r>
                <a:rPr lang="en-US" sz="1400" dirty="0"/>
                <a:t>&gt;3 WU</a:t>
              </a:r>
            </a:p>
          </p:txBody>
        </p:sp>
        <p:sp>
          <p:nvSpPr>
            <p:cNvPr id="84" name="TextBox 83">
              <a:extLst>
                <a:ext uri="{FF2B5EF4-FFF2-40B4-BE49-F238E27FC236}">
                  <a16:creationId xmlns:a16="http://schemas.microsoft.com/office/drawing/2014/main" id="{0A8E2FA1-F876-5171-CBDC-6F46C3400E27}"/>
                </a:ext>
              </a:extLst>
            </p:cNvPr>
            <p:cNvSpPr txBox="1"/>
            <p:nvPr/>
          </p:nvSpPr>
          <p:spPr>
            <a:xfrm>
              <a:off x="6398862" y="3999590"/>
              <a:ext cx="3065518" cy="1544199"/>
            </a:xfrm>
            <a:prstGeom prst="rect">
              <a:avLst/>
            </a:prstGeom>
            <a:noFill/>
          </p:spPr>
          <p:txBody>
            <a:bodyPr wrap="square" rtlCol="0">
              <a:spAutoFit/>
            </a:bodyPr>
            <a:lstStyle/>
            <a:p>
              <a:pPr algn="ctr"/>
              <a:r>
                <a:rPr lang="en-US" sz="1400" dirty="0"/>
                <a:t>Survival </a:t>
              </a:r>
              <a:r>
                <a:rPr lang="en-US" sz="1400" dirty="0">
                  <a:latin typeface="Calibri" panose="020F0502020204030204" pitchFamily="34" charset="0"/>
                  <a:cs typeface="Calibri" panose="020F0502020204030204" pitchFamily="34" charset="0"/>
                </a:rPr>
                <a:t>↓</a:t>
              </a:r>
            </a:p>
            <a:p>
              <a:pPr algn="ctr"/>
              <a:r>
                <a:rPr lang="en-US" sz="1400" dirty="0"/>
                <a:t>Heart failure-related</a:t>
              </a:r>
            </a:p>
            <a:p>
              <a:pPr algn="ctr"/>
              <a:r>
                <a:rPr lang="en-US" sz="1400" dirty="0"/>
                <a:t>hospitalization </a:t>
              </a:r>
              <a:r>
                <a:rPr lang="en-US" sz="1400" dirty="0">
                  <a:latin typeface="Calibri" panose="020F0502020204030204" pitchFamily="34" charset="0"/>
                  <a:cs typeface="Calibri" panose="020F0502020204030204" pitchFamily="34" charset="0"/>
                </a:rPr>
                <a:t>↑</a:t>
              </a:r>
            </a:p>
          </p:txBody>
        </p:sp>
        <p:cxnSp>
          <p:nvCxnSpPr>
            <p:cNvPr id="85" name="Straight Arrow Connector 84">
              <a:extLst>
                <a:ext uri="{FF2B5EF4-FFF2-40B4-BE49-F238E27FC236}">
                  <a16:creationId xmlns:a16="http://schemas.microsoft.com/office/drawing/2014/main" id="{60FD31D5-A3C2-CFAF-E6CF-6BBFA3B5162F}"/>
                </a:ext>
              </a:extLst>
            </p:cNvPr>
            <p:cNvCxnSpPr>
              <a:cxnSpLocks/>
            </p:cNvCxnSpPr>
            <p:nvPr/>
          </p:nvCxnSpPr>
          <p:spPr>
            <a:xfrm>
              <a:off x="7812140" y="3375720"/>
              <a:ext cx="0" cy="531306"/>
            </a:xfrm>
            <a:prstGeom prst="straightConnector1">
              <a:avLst/>
            </a:prstGeom>
            <a:ln w="19050">
              <a:solidFill>
                <a:schemeClr val="bg2">
                  <a:lumMod val="10000"/>
                </a:schemeClr>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46852489"/>
      </p:ext>
    </p:extLst>
  </p:cSld>
  <p:clrMapOvr>
    <a:masterClrMapping/>
  </p:clrMapOvr>
</p:sld>
</file>

<file path=ppt/theme/theme1.xml><?xml version="1.0" encoding="utf-8"?>
<a:theme xmlns:a="http://schemas.openxmlformats.org/drawingml/2006/main" name="Lungs (PCC20)">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ngs (PCC20)" id="{F1AA3C1C-28C3-5E42-8727-DE40D222A1D1}" vid="{0C330F8A-EF4F-2143-86D1-0EF471940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Lungs (PCC20)</Template>
  <TotalTime>237</TotalTime>
  <Words>1181</Words>
  <Application>Microsoft Macintosh PowerPoint</Application>
  <PresentationFormat>Widescreen</PresentationFormat>
  <Paragraphs>137</Paragraphs>
  <Slides>10</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Calibri</vt:lpstr>
      <vt:lpstr>Calibri Light</vt:lpstr>
      <vt:lpstr>Century Gothic</vt:lpstr>
      <vt:lpstr>inherit</vt:lpstr>
      <vt:lpstr>Trebuchet MS</vt:lpstr>
      <vt:lpstr>Lungs (PCC20)</vt:lpstr>
      <vt:lpstr>Office Theme</vt:lpstr>
      <vt:lpstr>2022 ERS/ESC PH Guidelines on Diagnosis</vt:lpstr>
      <vt:lpstr>PowerPoint Presentation</vt:lpstr>
      <vt:lpstr>Disclaimer</vt:lpstr>
      <vt:lpstr>Do you know the new hemodynamic cutoff values for PH as proposed by the ERS/ESC?</vt:lpstr>
      <vt:lpstr>2022 ESC/ERS Guidelines: New PH Definitions</vt:lpstr>
      <vt:lpstr>The 2022 Definitions of Pulmonary Hypertension</vt:lpstr>
      <vt:lpstr>Hemodynamic Definition Changes: Pulmonary Pressure</vt:lpstr>
      <vt:lpstr>Hemodynamic Definition Changes: Pulmonary Vascular Resistance</vt:lpstr>
      <vt:lpstr>Hemodynamic Definition Changes: Exercise Pulmonary Pressures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MedEd On The Go</dc:creator>
  <cp:keywords/>
  <dc:description/>
  <cp:lastModifiedBy>Moriah Diethorn</cp:lastModifiedBy>
  <cp:revision>41</cp:revision>
  <dcterms:created xsi:type="dcterms:W3CDTF">2019-05-10T15:43:12Z</dcterms:created>
  <dcterms:modified xsi:type="dcterms:W3CDTF">2023-07-25T16:33:23Z</dcterms:modified>
  <cp:category/>
</cp:coreProperties>
</file>