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7"/>
  </p:notesMasterIdLst>
  <p:handoutMasterIdLst>
    <p:handoutMasterId r:id="rId18"/>
  </p:handoutMasterIdLst>
  <p:sldIdLst>
    <p:sldId id="715" r:id="rId3"/>
    <p:sldId id="265" r:id="rId4"/>
    <p:sldId id="256" r:id="rId5"/>
    <p:sldId id="716" r:id="rId6"/>
    <p:sldId id="2134959255" r:id="rId7"/>
    <p:sldId id="2134959256" r:id="rId8"/>
    <p:sldId id="2134959312" r:id="rId9"/>
    <p:sldId id="2134959313" r:id="rId10"/>
    <p:sldId id="2134959314" r:id="rId11"/>
    <p:sldId id="2134959257" r:id="rId12"/>
    <p:sldId id="2134959396" r:id="rId13"/>
    <p:sldId id="2134959362" r:id="rId14"/>
    <p:sldId id="2134959397"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4231C20-65D9-1B1D-0BE3-C208C6288E8A}" name="Karen Lebo" initials="KRL" userId="Karen Lebo" providerId="None"/>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2" autoAdjust="0"/>
    <p:restoredTop sz="94694"/>
  </p:normalViewPr>
  <p:slideViewPr>
    <p:cSldViewPr snapToGrid="0">
      <p:cViewPr varScale="1">
        <p:scale>
          <a:sx n="117" d="100"/>
          <a:sy n="117" d="100"/>
        </p:scale>
        <p:origin x="1304" y="16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56676B-AC05-E246-BACD-FA09BDA66D7F}" type="slidenum">
              <a:rPr lang="en-US" smtClean="0"/>
              <a:t>5</a:t>
            </a:fld>
            <a:endParaRPr lang="en-US"/>
          </a:p>
        </p:txBody>
      </p:sp>
    </p:spTree>
    <p:extLst>
      <p:ext uri="{BB962C8B-B14F-4D97-AF65-F5344CB8AC3E}">
        <p14:creationId xmlns:p14="http://schemas.microsoft.com/office/powerpoint/2010/main" val="346458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6</a:t>
            </a:fld>
            <a:endParaRPr lang="en-US"/>
          </a:p>
        </p:txBody>
      </p:sp>
    </p:spTree>
    <p:extLst>
      <p:ext uri="{BB962C8B-B14F-4D97-AF65-F5344CB8AC3E}">
        <p14:creationId xmlns:p14="http://schemas.microsoft.com/office/powerpoint/2010/main" val="410773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12</a:t>
            </a:fld>
            <a:endParaRPr lang="en-US"/>
          </a:p>
        </p:txBody>
      </p:sp>
    </p:spTree>
    <p:extLst>
      <p:ext uri="{BB962C8B-B14F-4D97-AF65-F5344CB8AC3E}">
        <p14:creationId xmlns:p14="http://schemas.microsoft.com/office/powerpoint/2010/main" val="224466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7EAA9B15-2DD8-87E2-8CDD-AE93CF3604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AC86ECF7-431C-250B-CCCC-ED536FCB8BC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2385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547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3546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4027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83539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1605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792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792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455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0170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1696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09196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50316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82069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17513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70724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045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9820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85975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00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506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3541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4550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5239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49C8429-ADE1-6986-40C8-6FD9AD87DE68}"/>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8708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400271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hyperlink" Target="http://www.mededotg.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www.mededonthego.com/" TargetMode="External"/><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721D-BAD0-1E85-DBFE-EF058B14A555}"/>
              </a:ext>
            </a:extLst>
          </p:cNvPr>
          <p:cNvSpPr>
            <a:spLocks noGrp="1"/>
          </p:cNvSpPr>
          <p:nvPr>
            <p:ph type="title"/>
          </p:nvPr>
        </p:nvSpPr>
        <p:spPr>
          <a:xfrm>
            <a:off x="609601" y="1709738"/>
            <a:ext cx="10515600" cy="2852737"/>
          </a:xfrm>
        </p:spPr>
        <p:txBody>
          <a:bodyPr/>
          <a:lstStyle/>
          <a:p>
            <a:r>
              <a:rPr lang="en-US" dirty="0"/>
              <a:t>2022 ERS/ESC PAH Guidelines on Echocardiography</a:t>
            </a:r>
          </a:p>
        </p:txBody>
      </p:sp>
      <p:sp>
        <p:nvSpPr>
          <p:cNvPr id="5" name="Text Placeholder 4">
            <a:extLst>
              <a:ext uri="{FF2B5EF4-FFF2-40B4-BE49-F238E27FC236}">
                <a16:creationId xmlns:a16="http://schemas.microsoft.com/office/drawing/2014/main" id="{0F485DFB-A51D-BA38-A95E-73AECD338FBD}"/>
              </a:ext>
            </a:extLst>
          </p:cNvPr>
          <p:cNvSpPr>
            <a:spLocks noGrp="1"/>
          </p:cNvSpPr>
          <p:nvPr>
            <p:ph type="body" idx="1"/>
          </p:nvPr>
        </p:nvSpPr>
        <p:spPr>
          <a:xfrm>
            <a:off x="609601" y="4589463"/>
            <a:ext cx="10515600" cy="1500187"/>
          </a:xfrm>
        </p:spPr>
        <p:txBody>
          <a:bodyPr>
            <a:normAutofit fontScale="85000" lnSpcReduction="20000"/>
          </a:bodyPr>
          <a:lstStyle/>
          <a:p>
            <a:pPr>
              <a:spcBef>
                <a:spcPts val="400"/>
              </a:spcBef>
            </a:pPr>
            <a:r>
              <a:rPr lang="en-US" dirty="0"/>
              <a:t>Jean </a:t>
            </a:r>
            <a:r>
              <a:rPr lang="en-US" dirty="0" err="1"/>
              <a:t>Elwing</a:t>
            </a:r>
            <a:r>
              <a:rPr lang="en-US" dirty="0"/>
              <a:t>, MD</a:t>
            </a:r>
          </a:p>
          <a:p>
            <a:pPr>
              <a:spcBef>
                <a:spcPts val="400"/>
              </a:spcBef>
            </a:pPr>
            <a:r>
              <a:rPr lang="en-US" dirty="0"/>
              <a:t>Professor of Medicine</a:t>
            </a:r>
          </a:p>
          <a:p>
            <a:pPr>
              <a:spcBef>
                <a:spcPts val="400"/>
              </a:spcBef>
            </a:pPr>
            <a:r>
              <a:rPr lang="en-US" dirty="0"/>
              <a:t>Director, Pulmonary Hypertension Program                                                                    </a:t>
            </a:r>
          </a:p>
          <a:p>
            <a:pPr>
              <a:spcBef>
                <a:spcPts val="400"/>
              </a:spcBef>
            </a:pPr>
            <a:r>
              <a:rPr lang="en-US" dirty="0"/>
              <a:t>Division of Pulmonary, Critical Care and Sleep Medicine</a:t>
            </a:r>
          </a:p>
          <a:p>
            <a:pPr>
              <a:spcBef>
                <a:spcPts val="400"/>
              </a:spcBef>
            </a:pPr>
            <a:r>
              <a:rPr lang="en-US" dirty="0"/>
              <a:t>University of Cincinnati </a:t>
            </a:r>
          </a:p>
          <a:p>
            <a:pPr>
              <a:spcBef>
                <a:spcPts val="400"/>
              </a:spcBef>
            </a:pPr>
            <a:r>
              <a:rPr lang="en-US" dirty="0"/>
              <a:t>Cincinnati, OH</a:t>
            </a:r>
          </a:p>
        </p:txBody>
      </p:sp>
    </p:spTree>
    <p:extLst>
      <p:ext uri="{BB962C8B-B14F-4D97-AF65-F5344CB8AC3E}">
        <p14:creationId xmlns:p14="http://schemas.microsoft.com/office/powerpoint/2010/main" val="11663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4421-4E6E-CFC9-D410-4F28B6DEC207}"/>
              </a:ext>
            </a:extLst>
          </p:cNvPr>
          <p:cNvSpPr>
            <a:spLocks noGrp="1"/>
          </p:cNvSpPr>
          <p:nvPr>
            <p:ph type="title"/>
          </p:nvPr>
        </p:nvSpPr>
        <p:spPr>
          <a:xfrm>
            <a:off x="609600" y="199505"/>
            <a:ext cx="10744200" cy="1185577"/>
          </a:xfrm>
        </p:spPr>
        <p:txBody>
          <a:bodyPr/>
          <a:lstStyle/>
          <a:p>
            <a:r>
              <a:rPr lang="en-US" dirty="0"/>
              <a:t>The Eight Signs of Pulmonary Hypertension </a:t>
            </a:r>
          </a:p>
        </p:txBody>
      </p:sp>
      <p:pic>
        <p:nvPicPr>
          <p:cNvPr id="17" name="Picture 16" descr="A collage of medical images&#10;&#10;Description automatically generated">
            <a:extLst>
              <a:ext uri="{FF2B5EF4-FFF2-40B4-BE49-F238E27FC236}">
                <a16:creationId xmlns:a16="http://schemas.microsoft.com/office/drawing/2014/main" id="{E8C8363B-98F5-B91B-13D9-771C49428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336" y="1393092"/>
            <a:ext cx="11604043" cy="4712558"/>
          </a:xfrm>
          <a:prstGeom prst="rect">
            <a:avLst/>
          </a:prstGeom>
        </p:spPr>
      </p:pic>
    </p:spTree>
    <p:extLst>
      <p:ext uri="{BB962C8B-B14F-4D97-AF65-F5344CB8AC3E}">
        <p14:creationId xmlns:p14="http://schemas.microsoft.com/office/powerpoint/2010/main" val="379356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3AFC-7327-41FB-B410-C4BFDB8E9016}"/>
              </a:ext>
            </a:extLst>
          </p:cNvPr>
          <p:cNvSpPr>
            <a:spLocks noGrp="1"/>
          </p:cNvSpPr>
          <p:nvPr>
            <p:ph type="title"/>
          </p:nvPr>
        </p:nvSpPr>
        <p:spPr>
          <a:xfrm>
            <a:off x="609600" y="199505"/>
            <a:ext cx="10744200" cy="1185577"/>
          </a:xfrm>
        </p:spPr>
        <p:txBody>
          <a:bodyPr>
            <a:normAutofit/>
          </a:bodyPr>
          <a:lstStyle/>
          <a:p>
            <a:r>
              <a:rPr lang="en-US"/>
              <a:t>Key Features for the Diagnosis of PH/Pulmonary Vascular Disease</a:t>
            </a:r>
            <a:endParaRPr lang="en-US" dirty="0"/>
          </a:p>
        </p:txBody>
      </p:sp>
      <p:sp>
        <p:nvSpPr>
          <p:cNvPr id="4" name="Footer Placeholder 3">
            <a:extLst>
              <a:ext uri="{FF2B5EF4-FFF2-40B4-BE49-F238E27FC236}">
                <a16:creationId xmlns:a16="http://schemas.microsoft.com/office/drawing/2014/main" id="{BCF7CDD3-13B2-D7EA-6185-0A921BD854E7}"/>
              </a:ext>
            </a:extLst>
          </p:cNvPr>
          <p:cNvSpPr>
            <a:spLocks noGrp="1"/>
          </p:cNvSpPr>
          <p:nvPr>
            <p:ph type="ftr" sz="quarter" idx="3"/>
          </p:nvPr>
        </p:nvSpPr>
        <p:spPr>
          <a:xfrm>
            <a:off x="609600" y="6356350"/>
            <a:ext cx="10744199" cy="442131"/>
          </a:xfrm>
        </p:spPr>
        <p:txBody>
          <a:bodyPr/>
          <a:lstStyle/>
          <a:p>
            <a:r>
              <a:rPr lang="en-US" dirty="0"/>
              <a:t>LVEI, left ventricular excursion index.</a:t>
            </a:r>
          </a:p>
          <a:p>
            <a:r>
              <a:rPr lang="en-US" dirty="0"/>
              <a:t>
Humbert M, et al. </a:t>
            </a:r>
            <a:r>
              <a:rPr lang="en-US" i="1" dirty="0" err="1"/>
              <a:t>Eur</a:t>
            </a:r>
            <a:r>
              <a:rPr lang="en-US" i="1" dirty="0"/>
              <a:t> Heart J. </a:t>
            </a:r>
            <a:r>
              <a:rPr lang="en-US" dirty="0"/>
              <a:t>2022;43(38):3618-731.</a:t>
            </a:r>
          </a:p>
        </p:txBody>
      </p:sp>
      <p:sp>
        <p:nvSpPr>
          <p:cNvPr id="6" name="TextBox 5">
            <a:extLst>
              <a:ext uri="{FF2B5EF4-FFF2-40B4-BE49-F238E27FC236}">
                <a16:creationId xmlns:a16="http://schemas.microsoft.com/office/drawing/2014/main" id="{9C4B5172-8966-46CE-97F8-7FF8AFF9813E}"/>
              </a:ext>
            </a:extLst>
          </p:cNvPr>
          <p:cNvSpPr txBox="1"/>
          <p:nvPr/>
        </p:nvSpPr>
        <p:spPr>
          <a:xfrm>
            <a:off x="1022684" y="4870825"/>
            <a:ext cx="2478505" cy="369332"/>
          </a:xfrm>
          <a:prstGeom prst="rect">
            <a:avLst/>
          </a:prstGeom>
          <a:noFill/>
        </p:spPr>
        <p:txBody>
          <a:bodyPr wrap="square" rtlCol="0">
            <a:spAutoFit/>
          </a:bodyPr>
          <a:lstStyle/>
          <a:p>
            <a:r>
              <a:rPr lang="en-US" b="1" dirty="0"/>
              <a:t>Supportive signs </a:t>
            </a:r>
          </a:p>
        </p:txBody>
      </p:sp>
      <p:sp>
        <p:nvSpPr>
          <p:cNvPr id="9" name="TextBox 8">
            <a:extLst>
              <a:ext uri="{FF2B5EF4-FFF2-40B4-BE49-F238E27FC236}">
                <a16:creationId xmlns:a16="http://schemas.microsoft.com/office/drawing/2014/main" id="{501D3D25-C1AA-4B91-96A5-2A64ACCEBB74}"/>
              </a:ext>
            </a:extLst>
          </p:cNvPr>
          <p:cNvSpPr txBox="1"/>
          <p:nvPr/>
        </p:nvSpPr>
        <p:spPr>
          <a:xfrm>
            <a:off x="609599" y="2176617"/>
            <a:ext cx="2891590" cy="923330"/>
          </a:xfrm>
          <a:prstGeom prst="rect">
            <a:avLst/>
          </a:prstGeom>
          <a:noFill/>
        </p:spPr>
        <p:txBody>
          <a:bodyPr wrap="square" rtlCol="0">
            <a:spAutoFit/>
          </a:bodyPr>
          <a:lstStyle/>
          <a:p>
            <a:pPr algn="ctr"/>
            <a:r>
              <a:rPr lang="en-US" b="1" dirty="0"/>
              <a:t>Central role hemodynamic measures (TRV)</a:t>
            </a:r>
          </a:p>
        </p:txBody>
      </p:sp>
      <p:pic>
        <p:nvPicPr>
          <p:cNvPr id="12" name="Picture 11">
            <a:extLst>
              <a:ext uri="{FF2B5EF4-FFF2-40B4-BE49-F238E27FC236}">
                <a16:creationId xmlns:a16="http://schemas.microsoft.com/office/drawing/2014/main" id="{400BEF97-F834-4323-8F05-E5A235FDDA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0263" y="3823245"/>
            <a:ext cx="7902343" cy="2433714"/>
          </a:xfrm>
          <a:prstGeom prst="rect">
            <a:avLst/>
          </a:prstGeom>
        </p:spPr>
      </p:pic>
      <p:graphicFrame>
        <p:nvGraphicFramePr>
          <p:cNvPr id="13" name="Content Placeholder 4">
            <a:extLst>
              <a:ext uri="{FF2B5EF4-FFF2-40B4-BE49-F238E27FC236}">
                <a16:creationId xmlns:a16="http://schemas.microsoft.com/office/drawing/2014/main" id="{9DC06F43-DEBE-0CDE-4B75-34634E49C155}"/>
              </a:ext>
            </a:extLst>
          </p:cNvPr>
          <p:cNvGraphicFramePr>
            <a:graphicFrameLocks/>
          </p:cNvGraphicFramePr>
          <p:nvPr>
            <p:extLst>
              <p:ext uri="{D42A27DB-BD31-4B8C-83A1-F6EECF244321}">
                <p14:modId xmlns:p14="http://schemas.microsoft.com/office/powerpoint/2010/main" val="2499925674"/>
              </p:ext>
            </p:extLst>
          </p:nvPr>
        </p:nvGraphicFramePr>
        <p:xfrm>
          <a:off x="3590263" y="1432684"/>
          <a:ext cx="7837714" cy="2072640"/>
        </p:xfrm>
        <a:graphic>
          <a:graphicData uri="http://schemas.openxmlformats.org/drawingml/2006/table">
            <a:tbl>
              <a:tblPr firstRow="1" bandRow="1">
                <a:tableStyleId>{21E4AEA4-8DFA-4A89-87EB-49C32662AFE0}</a:tableStyleId>
              </a:tblPr>
              <a:tblGrid>
                <a:gridCol w="3211871">
                  <a:extLst>
                    <a:ext uri="{9D8B030D-6E8A-4147-A177-3AD203B41FA5}">
                      <a16:colId xmlns:a16="http://schemas.microsoft.com/office/drawing/2014/main" val="778456587"/>
                    </a:ext>
                  </a:extLst>
                </a:gridCol>
                <a:gridCol w="2558464">
                  <a:extLst>
                    <a:ext uri="{9D8B030D-6E8A-4147-A177-3AD203B41FA5}">
                      <a16:colId xmlns:a16="http://schemas.microsoft.com/office/drawing/2014/main" val="3968630007"/>
                    </a:ext>
                  </a:extLst>
                </a:gridCol>
                <a:gridCol w="2067379">
                  <a:extLst>
                    <a:ext uri="{9D8B030D-6E8A-4147-A177-3AD203B41FA5}">
                      <a16:colId xmlns:a16="http://schemas.microsoft.com/office/drawing/2014/main" val="1046671707"/>
                    </a:ext>
                  </a:extLst>
                </a:gridCol>
              </a:tblGrid>
              <a:tr h="550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effectLst/>
                        </a:rPr>
                        <a:t>Peak tricuspid regurgitation velocity m・sec</a:t>
                      </a:r>
                      <a:r>
                        <a:rPr lang="en-US" sz="1400" kern="1200" baseline="30000" dirty="0">
                          <a:effectLst/>
                        </a:rPr>
                        <a:t>-1</a:t>
                      </a:r>
                      <a:endParaRPr lang="en-US" sz="1400" b="1" kern="1200" baseline="30000" dirty="0">
                        <a:solidFill>
                          <a:schemeClr val="lt1"/>
                        </a:solidFill>
                        <a:effectLst/>
                        <a:latin typeface="+mn-lt"/>
                        <a:ea typeface="+mn-ea"/>
                        <a:cs typeface="+mn-cs"/>
                      </a:endParaRPr>
                    </a:p>
                  </a:txBody>
                  <a:tcPr marL="98914" marR="98914" anchor="ctr">
                    <a:solidFill>
                      <a:schemeClr val="accent4">
                        <a:lumMod val="75000"/>
                      </a:schemeClr>
                    </a:solidFill>
                  </a:tcPr>
                </a:tc>
                <a:tc>
                  <a:txBody>
                    <a:bodyPr/>
                    <a:lstStyle/>
                    <a:p>
                      <a:pPr algn="ctr"/>
                      <a:r>
                        <a:rPr lang="en-US" sz="1400" kern="1200" dirty="0">
                          <a:effectLst/>
                        </a:rPr>
                        <a:t>Presence of other</a:t>
                      </a:r>
                    </a:p>
                    <a:p>
                      <a:pPr algn="ctr"/>
                      <a:r>
                        <a:rPr lang="en-US" sz="1400" kern="1200" dirty="0">
                          <a:effectLst/>
                        </a:rPr>
                        <a:t>echocardiographic PH signs</a:t>
                      </a:r>
                      <a:endParaRPr lang="en-US" sz="1400" b="1" kern="1200" dirty="0">
                        <a:solidFill>
                          <a:schemeClr val="lt1"/>
                        </a:solidFill>
                        <a:effectLst/>
                        <a:latin typeface="+mn-lt"/>
                        <a:ea typeface="+mn-ea"/>
                        <a:cs typeface="+mn-cs"/>
                      </a:endParaRPr>
                    </a:p>
                  </a:txBody>
                  <a:tcPr marL="98914" marR="98914" anchor="ctr">
                    <a:solidFill>
                      <a:schemeClr val="accent4">
                        <a:lumMod val="75000"/>
                      </a:schemeClr>
                    </a:solidFill>
                  </a:tcPr>
                </a:tc>
                <a:tc>
                  <a:txBody>
                    <a:bodyPr/>
                    <a:lstStyle/>
                    <a:p>
                      <a:pPr algn="ctr"/>
                      <a:r>
                        <a:rPr lang="en-US" sz="1400" kern="1200" dirty="0">
                          <a:effectLst/>
                        </a:rPr>
                        <a:t>Echocardiographic</a:t>
                      </a:r>
                    </a:p>
                    <a:p>
                      <a:pPr algn="ctr"/>
                      <a:r>
                        <a:rPr lang="en-US" sz="1400" kern="1200" dirty="0">
                          <a:effectLst/>
                        </a:rPr>
                        <a:t>probability of PH</a:t>
                      </a:r>
                      <a:endParaRPr lang="en-US" sz="1400" b="1" kern="1200" dirty="0">
                        <a:solidFill>
                          <a:schemeClr val="lt1"/>
                        </a:solidFill>
                        <a:effectLst/>
                        <a:latin typeface="+mn-lt"/>
                        <a:ea typeface="+mn-ea"/>
                        <a:cs typeface="+mn-cs"/>
                      </a:endParaRPr>
                    </a:p>
                  </a:txBody>
                  <a:tcPr marL="98914" marR="98914" anchor="ctr">
                    <a:solidFill>
                      <a:schemeClr val="accent4">
                        <a:lumMod val="75000"/>
                      </a:schemeClr>
                    </a:solidFill>
                  </a:tcPr>
                </a:tc>
                <a:extLst>
                  <a:ext uri="{0D108BD9-81ED-4DB2-BD59-A6C34878D82A}">
                    <a16:rowId xmlns:a16="http://schemas.microsoft.com/office/drawing/2014/main" val="2933265425"/>
                  </a:ext>
                </a:extLst>
              </a:tr>
              <a:tr h="2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≤2.8 or not measurable</a:t>
                      </a:r>
                      <a:endParaRPr lang="en-US" sz="1400" b="1" kern="1200" dirty="0">
                        <a:solidFill>
                          <a:schemeClr val="dk1"/>
                        </a:solidFill>
                        <a:effectLst/>
                        <a:latin typeface="+mn-lt"/>
                        <a:ea typeface="+mn-ea"/>
                        <a:cs typeface="+mn-cs"/>
                      </a:endParaRPr>
                    </a:p>
                  </a:txBody>
                  <a:tcPr marL="98914" marR="98914" anchor="ctr">
                    <a:solidFill>
                      <a:srgbClr val="92D050"/>
                    </a:solidFill>
                  </a:tcPr>
                </a:tc>
                <a:tc>
                  <a:txBody>
                    <a:bodyPr/>
                    <a:lstStyle/>
                    <a:p>
                      <a:pPr algn="ctr"/>
                      <a:r>
                        <a:rPr lang="en-US" sz="1400" dirty="0"/>
                        <a:t>No</a:t>
                      </a:r>
                      <a:endParaRPr lang="en-US" sz="1400" b="1" dirty="0"/>
                    </a:p>
                  </a:txBody>
                  <a:tcPr marL="98914" marR="98914" anchor="ctr">
                    <a:solidFill>
                      <a:srgbClr val="92D050"/>
                    </a:solidFill>
                  </a:tcPr>
                </a:tc>
                <a:tc>
                  <a:txBody>
                    <a:bodyPr/>
                    <a:lstStyle/>
                    <a:p>
                      <a:pPr algn="ctr"/>
                      <a:r>
                        <a:rPr lang="en-US" sz="1400" dirty="0"/>
                        <a:t>Low</a:t>
                      </a:r>
                      <a:endParaRPr lang="en-US" sz="1400" b="1" dirty="0"/>
                    </a:p>
                  </a:txBody>
                  <a:tcPr marL="98914" marR="98914" anchor="ctr">
                    <a:solidFill>
                      <a:srgbClr val="92D050"/>
                    </a:solidFill>
                  </a:tcPr>
                </a:tc>
                <a:extLst>
                  <a:ext uri="{0D108BD9-81ED-4DB2-BD59-A6C34878D82A}">
                    <a16:rowId xmlns:a16="http://schemas.microsoft.com/office/drawing/2014/main" val="7544456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≤2.8 or not measurable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2.9-3.4</a:t>
                      </a:r>
                      <a:endParaRPr lang="en-US" sz="1400" b="1" kern="1200" dirty="0">
                        <a:solidFill>
                          <a:schemeClr val="dk1"/>
                        </a:solidFill>
                        <a:effectLst/>
                        <a:latin typeface="+mn-lt"/>
                        <a:ea typeface="+mn-ea"/>
                        <a:cs typeface="+mn-cs"/>
                      </a:endParaRPr>
                    </a:p>
                  </a:txBody>
                  <a:tcPr marL="98914" marR="98914" anchor="ctr">
                    <a:solidFill>
                      <a:srgbClr val="FFC000"/>
                    </a:solidFill>
                  </a:tcPr>
                </a:tc>
                <a:tc>
                  <a:txBody>
                    <a:bodyPr/>
                    <a:lstStyle/>
                    <a:p>
                      <a:pPr algn="ctr"/>
                      <a:r>
                        <a:rPr lang="en-US" sz="1400" dirty="0"/>
                        <a:t>Yes</a:t>
                      </a:r>
                    </a:p>
                    <a:p>
                      <a:pPr algn="ctr"/>
                      <a:r>
                        <a:rPr lang="en-US" sz="1400" dirty="0"/>
                        <a:t>No</a:t>
                      </a:r>
                      <a:endParaRPr lang="en-US" sz="1400" b="1" dirty="0"/>
                    </a:p>
                  </a:txBody>
                  <a:tcPr marL="98914" marR="98914" anchor="ctr">
                    <a:solidFill>
                      <a:srgbClr val="FFC000"/>
                    </a:solidFill>
                  </a:tcPr>
                </a:tc>
                <a:tc>
                  <a:txBody>
                    <a:bodyPr/>
                    <a:lstStyle/>
                    <a:p>
                      <a:pPr algn="ctr"/>
                      <a:r>
                        <a:rPr lang="en-US" sz="1400" dirty="0"/>
                        <a:t>Intermediate</a:t>
                      </a:r>
                      <a:endParaRPr lang="en-US" sz="1400" b="1" dirty="0"/>
                    </a:p>
                  </a:txBody>
                  <a:tcPr marL="98914" marR="98914" anchor="ctr">
                    <a:solidFill>
                      <a:srgbClr val="FFC000"/>
                    </a:solidFill>
                  </a:tcPr>
                </a:tc>
                <a:extLst>
                  <a:ext uri="{0D108BD9-81ED-4DB2-BD59-A6C34878D82A}">
                    <a16:rowId xmlns:a16="http://schemas.microsoft.com/office/drawing/2014/main" val="1566749027"/>
                  </a:ext>
                </a:extLst>
              </a:tr>
              <a:tr h="385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outerShdw blurRad="50800" dist="12700" dir="5400000" algn="ctr" rotWithShape="0">
                              <a:schemeClr val="tx1"/>
                            </a:outerShdw>
                          </a:effectLst>
                        </a:rPr>
                        <a:t>2.9-3.4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solidFill>
                          <a:effectLst>
                            <a:outerShdw blurRad="50800" dist="12700" dir="5400000" algn="ctr" rotWithShape="0">
                              <a:schemeClr val="tx1"/>
                            </a:outerShdw>
                          </a:effectLst>
                        </a:rPr>
                        <a:t>&gt;3.4</a:t>
                      </a:r>
                      <a:endParaRPr lang="en-US" sz="1400" b="1" kern="1200" dirty="0">
                        <a:solidFill>
                          <a:schemeClr val="bg1"/>
                        </a:solidFill>
                        <a:effectLst>
                          <a:outerShdw blurRad="50800" dist="12700" dir="5400000" algn="ctr" rotWithShape="0">
                            <a:schemeClr val="tx1"/>
                          </a:outerShdw>
                        </a:effectLst>
                        <a:latin typeface="+mn-lt"/>
                        <a:ea typeface="+mn-ea"/>
                        <a:cs typeface="+mn-cs"/>
                      </a:endParaRPr>
                    </a:p>
                  </a:txBody>
                  <a:tcPr marL="98914" marR="98914" anchor="ctr">
                    <a:solidFill>
                      <a:schemeClr val="accent1"/>
                    </a:solidFill>
                  </a:tcPr>
                </a:tc>
                <a:tc>
                  <a:txBody>
                    <a:bodyPr/>
                    <a:lstStyle/>
                    <a:p>
                      <a:pPr algn="ctr"/>
                      <a:r>
                        <a:rPr lang="en-US" sz="1400" dirty="0">
                          <a:solidFill>
                            <a:schemeClr val="bg1"/>
                          </a:solidFill>
                          <a:effectLst>
                            <a:outerShdw blurRad="50800" dist="12700" dir="5400000" algn="ctr" rotWithShape="0">
                              <a:schemeClr val="tx1"/>
                            </a:outerShdw>
                          </a:effectLst>
                        </a:rPr>
                        <a:t>Yes</a:t>
                      </a:r>
                    </a:p>
                    <a:p>
                      <a:pPr algn="ctr"/>
                      <a:r>
                        <a:rPr lang="en-US" sz="1400" dirty="0">
                          <a:solidFill>
                            <a:schemeClr val="bg1"/>
                          </a:solidFill>
                          <a:effectLst>
                            <a:outerShdw blurRad="50800" dist="12700" dir="5400000" algn="ctr" rotWithShape="0">
                              <a:schemeClr val="tx1"/>
                            </a:outerShdw>
                          </a:effectLst>
                        </a:rPr>
                        <a:t>Not required</a:t>
                      </a:r>
                      <a:endParaRPr lang="en-US" sz="1400" b="1" dirty="0">
                        <a:solidFill>
                          <a:schemeClr val="bg1"/>
                        </a:solidFill>
                        <a:effectLst>
                          <a:outerShdw blurRad="50800" dist="12700" dir="5400000" algn="ctr" rotWithShape="0">
                            <a:schemeClr val="tx1"/>
                          </a:outerShdw>
                        </a:effectLst>
                      </a:endParaRPr>
                    </a:p>
                  </a:txBody>
                  <a:tcPr marL="98914" marR="98914" anchor="ctr">
                    <a:solidFill>
                      <a:schemeClr val="accent1"/>
                    </a:solidFill>
                  </a:tcPr>
                </a:tc>
                <a:tc>
                  <a:txBody>
                    <a:bodyPr/>
                    <a:lstStyle/>
                    <a:p>
                      <a:pPr algn="ctr"/>
                      <a:r>
                        <a:rPr lang="en-US" sz="1400" dirty="0">
                          <a:solidFill>
                            <a:schemeClr val="bg1"/>
                          </a:solidFill>
                          <a:effectLst>
                            <a:outerShdw blurRad="50800" dist="12700" dir="5400000" algn="ctr" rotWithShape="0">
                              <a:schemeClr val="tx1"/>
                            </a:outerShdw>
                          </a:effectLst>
                        </a:rPr>
                        <a:t>High</a:t>
                      </a:r>
                      <a:endParaRPr lang="en-US" sz="1400" b="1" dirty="0">
                        <a:solidFill>
                          <a:schemeClr val="bg1"/>
                        </a:solidFill>
                        <a:effectLst>
                          <a:outerShdw blurRad="50800" dist="12700" dir="5400000" algn="ctr" rotWithShape="0">
                            <a:schemeClr val="tx1"/>
                          </a:outerShdw>
                        </a:effectLst>
                      </a:endParaRPr>
                    </a:p>
                  </a:txBody>
                  <a:tcPr marL="98914" marR="98914" anchor="ctr">
                    <a:solidFill>
                      <a:schemeClr val="accent1"/>
                    </a:solidFill>
                  </a:tcPr>
                </a:tc>
                <a:extLst>
                  <a:ext uri="{0D108BD9-81ED-4DB2-BD59-A6C34878D82A}">
                    <a16:rowId xmlns:a16="http://schemas.microsoft.com/office/drawing/2014/main" val="303662207"/>
                  </a:ext>
                </a:extLst>
              </a:tr>
            </a:tbl>
          </a:graphicData>
        </a:graphic>
      </p:graphicFrame>
    </p:spTree>
    <p:extLst>
      <p:ext uri="{BB962C8B-B14F-4D97-AF65-F5344CB8AC3E}">
        <p14:creationId xmlns:p14="http://schemas.microsoft.com/office/powerpoint/2010/main" val="3455463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E97C-C254-A498-0BDD-22DDE168EEF9}"/>
              </a:ext>
            </a:extLst>
          </p:cNvPr>
          <p:cNvSpPr>
            <a:spLocks noGrp="1"/>
          </p:cNvSpPr>
          <p:nvPr>
            <p:ph type="title"/>
          </p:nvPr>
        </p:nvSpPr>
        <p:spPr/>
        <p:txBody>
          <a:bodyPr>
            <a:normAutofit/>
          </a:bodyPr>
          <a:lstStyle/>
          <a:p>
            <a:r>
              <a:rPr lang="en-US" dirty="0"/>
              <a:t>Echocardiographic Probability of PH and Recommendations for Further Assessment</a:t>
            </a:r>
          </a:p>
        </p:txBody>
      </p:sp>
      <p:sp>
        <p:nvSpPr>
          <p:cNvPr id="3" name="Footer Placeholder 2">
            <a:extLst>
              <a:ext uri="{FF2B5EF4-FFF2-40B4-BE49-F238E27FC236}">
                <a16:creationId xmlns:a16="http://schemas.microsoft.com/office/drawing/2014/main" id="{18226FA3-291C-63F7-46EF-9D6E19AD3AD0}"/>
              </a:ext>
            </a:extLst>
          </p:cNvPr>
          <p:cNvSpPr>
            <a:spLocks noGrp="1"/>
          </p:cNvSpPr>
          <p:nvPr>
            <p:ph type="ftr" sz="quarter" idx="3"/>
          </p:nvPr>
        </p:nvSpPr>
        <p:spPr/>
        <p:txBody>
          <a:bodyPr/>
          <a:lstStyle/>
          <a:p>
            <a:r>
              <a:rPr lang="en-US" dirty="0"/>
              <a:t>Humbert M, et al. </a:t>
            </a:r>
            <a:r>
              <a:rPr lang="en-US" i="1" dirty="0" err="1"/>
              <a:t>Eur</a:t>
            </a:r>
            <a:r>
              <a:rPr lang="en-US" i="1" dirty="0"/>
              <a:t> Heart J. </a:t>
            </a:r>
            <a:r>
              <a:rPr lang="en-US" dirty="0"/>
              <a:t>2022. 00, 1–114.</a:t>
            </a:r>
          </a:p>
        </p:txBody>
      </p:sp>
      <p:pic>
        <p:nvPicPr>
          <p:cNvPr id="7" name="Picture 6" descr="A diagram of a flowchart&#10;&#10;Description automatically generated">
            <a:extLst>
              <a:ext uri="{FF2B5EF4-FFF2-40B4-BE49-F238E27FC236}">
                <a16:creationId xmlns:a16="http://schemas.microsoft.com/office/drawing/2014/main" id="{3E383D03-ED27-A9BF-251E-2E0E7E9B89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8931" y="1467140"/>
            <a:ext cx="7772400" cy="4940300"/>
          </a:xfrm>
          <a:prstGeom prst="rect">
            <a:avLst/>
          </a:prstGeom>
        </p:spPr>
      </p:pic>
    </p:spTree>
    <p:extLst>
      <p:ext uri="{BB962C8B-B14F-4D97-AF65-F5344CB8AC3E}">
        <p14:creationId xmlns:p14="http://schemas.microsoft.com/office/powerpoint/2010/main" val="85488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B7DD-869B-8847-D307-6131389904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2104EC0-46BD-0032-29CC-8E3F08AF8B45}"/>
              </a:ext>
            </a:extLst>
          </p:cNvPr>
          <p:cNvSpPr>
            <a:spLocks noGrp="1"/>
          </p:cNvSpPr>
          <p:nvPr>
            <p:ph idx="1"/>
          </p:nvPr>
        </p:nvSpPr>
        <p:spPr>
          <a:xfrm>
            <a:off x="609600" y="1477906"/>
            <a:ext cx="10744200" cy="5265794"/>
          </a:xfrm>
        </p:spPr>
        <p:txBody>
          <a:bodyPr>
            <a:normAutofit/>
          </a:bodyPr>
          <a:lstStyle/>
          <a:p>
            <a:pPr>
              <a:spcAft>
                <a:spcPts val="1200"/>
              </a:spcAft>
            </a:pPr>
            <a:r>
              <a:rPr lang="en-US" sz="2800" dirty="0"/>
              <a:t>Echocardiography is essential in the evaluation of dyspnea and suspected PH</a:t>
            </a:r>
          </a:p>
          <a:p>
            <a:pPr>
              <a:spcAft>
                <a:spcPts val="1200"/>
              </a:spcAft>
            </a:pPr>
            <a:r>
              <a:rPr lang="en-US" sz="2800" dirty="0"/>
              <a:t>Echocardiographic evidence of PH is useful to help determine when to proceed to RHC</a:t>
            </a:r>
          </a:p>
          <a:p>
            <a:pPr>
              <a:spcAft>
                <a:spcPts val="1200"/>
              </a:spcAft>
            </a:pPr>
            <a:r>
              <a:rPr lang="en-US" sz="2800" dirty="0"/>
              <a:t>Multiple echocardiographic parameters are assessed in addition to TR jet to help determine likelihood of PH</a:t>
            </a:r>
          </a:p>
          <a:p>
            <a:pPr>
              <a:spcAft>
                <a:spcPts val="1200"/>
              </a:spcAft>
            </a:pPr>
            <a:r>
              <a:rPr lang="en-US" sz="2800" dirty="0"/>
              <a:t>Echocardiographic parameters are employed in the current ERS/ESC PH Guidelines to trigger further assessment of PH with invasive RHC</a:t>
            </a:r>
          </a:p>
        </p:txBody>
      </p:sp>
    </p:spTree>
    <p:extLst>
      <p:ext uri="{BB962C8B-B14F-4D97-AF65-F5344CB8AC3E}">
        <p14:creationId xmlns:p14="http://schemas.microsoft.com/office/powerpoint/2010/main" val="120785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srcRect/>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418" t="41261" r="53427" b="50079"/>
          <a:stretch/>
        </p:blipFill>
        <p:spPr>
          <a:xfrm flipH="1" flipV="1">
            <a:off x="-1" y="3543956"/>
            <a:ext cx="6948177" cy="3314044"/>
          </a:xfrm>
          <a:prstGeom prst="rect">
            <a:avLst/>
          </a:prstGeom>
        </p:spPr>
      </p:pic>
      <p:sp>
        <p:nvSpPr>
          <p:cNvPr id="2" name="TextBox 1">
            <a:hlinkClick r:id="rId6"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7"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47EADF-819D-B584-8466-983992F9D2DA}"/>
              </a:ext>
            </a:extLst>
          </p:cNvPr>
          <p:cNvSpPr>
            <a:spLocks noGrp="1"/>
          </p:cNvSpPr>
          <p:nvPr>
            <p:ph type="title"/>
          </p:nvPr>
        </p:nvSpPr>
        <p:spPr>
          <a:xfrm>
            <a:off x="723900" y="1290695"/>
            <a:ext cx="10744200" cy="3832148"/>
          </a:xfrm>
        </p:spPr>
        <p:txBody>
          <a:bodyPr>
            <a:normAutofit/>
          </a:bodyPr>
          <a:lstStyle/>
          <a:p>
            <a:pPr algn="ctr"/>
            <a:r>
              <a:rPr lang="en-US" sz="4800" dirty="0"/>
              <a:t>What echo values indicate the patient must be referred for RHC?</a:t>
            </a:r>
          </a:p>
        </p:txBody>
      </p:sp>
      <p:sp>
        <p:nvSpPr>
          <p:cNvPr id="3" name="Footer Placeholder 2">
            <a:extLst>
              <a:ext uri="{FF2B5EF4-FFF2-40B4-BE49-F238E27FC236}">
                <a16:creationId xmlns:a16="http://schemas.microsoft.com/office/drawing/2014/main" id="{BDCE571C-7A84-D38C-D812-F18545C014EE}"/>
              </a:ext>
            </a:extLst>
          </p:cNvPr>
          <p:cNvSpPr>
            <a:spLocks noGrp="1"/>
          </p:cNvSpPr>
          <p:nvPr>
            <p:ph type="ftr" sz="quarter" idx="3"/>
          </p:nvPr>
        </p:nvSpPr>
        <p:spPr/>
        <p:txBody>
          <a:bodyPr/>
          <a:lstStyle/>
          <a:p>
            <a:r>
              <a:rPr lang="en-US" sz="1000" dirty="0"/>
              <a:t>Echo, echocardiogram; RHC, right heart catheterization.</a:t>
            </a:r>
          </a:p>
        </p:txBody>
      </p:sp>
      <p:cxnSp>
        <p:nvCxnSpPr>
          <p:cNvPr id="4" name="Straight Connector 3">
            <a:extLst>
              <a:ext uri="{FF2B5EF4-FFF2-40B4-BE49-F238E27FC236}">
                <a16:creationId xmlns:a16="http://schemas.microsoft.com/office/drawing/2014/main" id="{A584E22C-BE40-F0D9-F49B-80F7FA31D750}"/>
              </a:ext>
            </a:extLst>
          </p:cNvPr>
          <p:cNvCxnSpPr>
            <a:cxnSpLocks/>
          </p:cNvCxnSpPr>
          <p:nvPr/>
        </p:nvCxnSpPr>
        <p:spPr>
          <a:xfrm>
            <a:off x="1901190" y="1943100"/>
            <a:ext cx="838962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8233B3B-5BC4-CBB2-A9EE-1EF8DDCF16DB}"/>
              </a:ext>
            </a:extLst>
          </p:cNvPr>
          <p:cNvCxnSpPr>
            <a:cxnSpLocks/>
          </p:cNvCxnSpPr>
          <p:nvPr/>
        </p:nvCxnSpPr>
        <p:spPr>
          <a:xfrm>
            <a:off x="1901190" y="4632960"/>
            <a:ext cx="8389620"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2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atient's flowchart&#10;&#10;Description automatically generated">
            <a:extLst>
              <a:ext uri="{FF2B5EF4-FFF2-40B4-BE49-F238E27FC236}">
                <a16:creationId xmlns:a16="http://schemas.microsoft.com/office/drawing/2014/main" id="{26BD3523-889E-8052-F0DD-CA47547033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2031" y="159450"/>
            <a:ext cx="6311900" cy="6223000"/>
          </a:xfrm>
          <a:prstGeom prst="rect">
            <a:avLst/>
          </a:prstGeom>
        </p:spPr>
      </p:pic>
      <p:sp>
        <p:nvSpPr>
          <p:cNvPr id="2" name="Title 1">
            <a:extLst>
              <a:ext uri="{FF2B5EF4-FFF2-40B4-BE49-F238E27FC236}">
                <a16:creationId xmlns:a16="http://schemas.microsoft.com/office/drawing/2014/main" id="{76C612D7-0798-D289-18E6-C87D8DDD83A3}"/>
              </a:ext>
            </a:extLst>
          </p:cNvPr>
          <p:cNvSpPr>
            <a:spLocks noGrp="1"/>
          </p:cNvSpPr>
          <p:nvPr>
            <p:ph type="title"/>
          </p:nvPr>
        </p:nvSpPr>
        <p:spPr>
          <a:xfrm>
            <a:off x="514712" y="174758"/>
            <a:ext cx="5027749" cy="1330306"/>
          </a:xfrm>
        </p:spPr>
        <p:txBody>
          <a:bodyPr>
            <a:normAutofit fontScale="90000"/>
          </a:bodyPr>
          <a:lstStyle/>
          <a:p>
            <a:r>
              <a:rPr lang="en-US" sz="3200" dirty="0"/>
              <a:t>Echocardiography in the Evaluation of Dyspnea and Suspected PH</a:t>
            </a:r>
            <a:endParaRPr lang="en-US" sz="2000" dirty="0"/>
          </a:p>
        </p:txBody>
      </p:sp>
      <p:sp>
        <p:nvSpPr>
          <p:cNvPr id="9" name="Content Placeholder 8">
            <a:extLst>
              <a:ext uri="{FF2B5EF4-FFF2-40B4-BE49-F238E27FC236}">
                <a16:creationId xmlns:a16="http://schemas.microsoft.com/office/drawing/2014/main" id="{9752731A-FC7D-F378-60E1-88E74CD2B556}"/>
              </a:ext>
            </a:extLst>
          </p:cNvPr>
          <p:cNvSpPr>
            <a:spLocks noGrp="1"/>
          </p:cNvSpPr>
          <p:nvPr>
            <p:ph idx="1"/>
          </p:nvPr>
        </p:nvSpPr>
        <p:spPr>
          <a:xfrm>
            <a:off x="609600" y="1603519"/>
            <a:ext cx="4875349" cy="4451287"/>
          </a:xfrm>
        </p:spPr>
        <p:txBody>
          <a:bodyPr>
            <a:noAutofit/>
          </a:bodyPr>
          <a:lstStyle/>
          <a:p>
            <a:pPr marL="0" indent="0">
              <a:buNone/>
            </a:pPr>
            <a:r>
              <a:rPr lang="en-US" sz="1500" b="1" dirty="0"/>
              <a:t>Legend</a:t>
            </a:r>
          </a:p>
          <a:p>
            <a:pPr marL="342900" indent="-342900">
              <a:buFont typeface="+mj-lt"/>
              <a:buAutoNum type="alphaLcParenR"/>
            </a:pPr>
            <a:r>
              <a:rPr lang="en-US" sz="1500" dirty="0"/>
              <a:t>Warning signs include rapid progression of symptoms, severely reduced exercise capacity, pre-syncope or syncope on mild exertion, signs of right heart failure</a:t>
            </a:r>
          </a:p>
          <a:p>
            <a:pPr marL="342900" indent="-342900">
              <a:buFont typeface="+mj-lt"/>
              <a:buAutoNum type="alphaLcParenR"/>
            </a:pPr>
            <a:r>
              <a:rPr lang="en-US" sz="1500" dirty="0"/>
              <a:t>Lung and heart assessment by specialist as per local practice</a:t>
            </a:r>
          </a:p>
          <a:p>
            <a:pPr marL="342900" indent="-342900">
              <a:buFont typeface="+mj-lt"/>
              <a:buAutoNum type="alphaLcParenR"/>
            </a:pPr>
            <a:r>
              <a:rPr lang="en-US" sz="1500" dirty="0"/>
              <a:t>As indicated; CT pulmonary angiography recommended if PH suspected</a:t>
            </a:r>
          </a:p>
          <a:p>
            <a:pPr marL="342900" indent="-342900">
              <a:buFont typeface="+mj-lt"/>
              <a:buAutoNum type="alphaLcParenR"/>
            </a:pPr>
            <a:r>
              <a:rPr lang="en-US" sz="1500" dirty="0"/>
              <a:t>Includes connective tissue disease (especially systemic sclerosis), portal hypertension, HIV infection, and family history of PAH</a:t>
            </a:r>
          </a:p>
          <a:p>
            <a:pPr marL="342900" indent="-342900">
              <a:buFont typeface="+mj-lt"/>
              <a:buAutoNum type="alphaLcParenR"/>
            </a:pPr>
            <a:r>
              <a:rPr lang="en-US" sz="1500" dirty="0"/>
              <a:t>History of PE, permanent intravascular devices, inflammatory bowel diseases, essential thrombocythemia, splenectomy, high-dose thyroid hormone replacement, and malignancy</a:t>
            </a:r>
          </a:p>
        </p:txBody>
      </p:sp>
      <p:sp>
        <p:nvSpPr>
          <p:cNvPr id="3" name="Rounded Rectangle 2">
            <a:extLst>
              <a:ext uri="{FF2B5EF4-FFF2-40B4-BE49-F238E27FC236}">
                <a16:creationId xmlns:a16="http://schemas.microsoft.com/office/drawing/2014/main" id="{517C3F2F-18AE-AE33-BCDA-2F746531EC41}"/>
              </a:ext>
            </a:extLst>
          </p:cNvPr>
          <p:cNvSpPr/>
          <p:nvPr/>
        </p:nvSpPr>
        <p:spPr>
          <a:xfrm>
            <a:off x="9483634" y="2886795"/>
            <a:ext cx="1253842" cy="1084409"/>
          </a:xfrm>
          <a:prstGeom prst="round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276F3A3D-FE8F-66B5-43F2-BC21F78E99EC}"/>
              </a:ext>
            </a:extLst>
          </p:cNvPr>
          <p:cNvSpPr>
            <a:spLocks noGrp="1"/>
          </p:cNvSpPr>
          <p:nvPr>
            <p:ph type="ftr" sz="quarter" idx="3"/>
          </p:nvPr>
        </p:nvSpPr>
        <p:spPr>
          <a:xfrm>
            <a:off x="250371" y="6418160"/>
            <a:ext cx="11773036" cy="442131"/>
          </a:xfrm>
        </p:spPr>
        <p:txBody>
          <a:bodyPr/>
          <a:lstStyle/>
          <a:p>
            <a:pPr>
              <a:spcAft>
                <a:spcPts val="400"/>
              </a:spcAft>
            </a:pPr>
            <a:r>
              <a:rPr lang="en-US" sz="900" dirty="0"/>
              <a:t>ABG, arterial blood gas analysis; BNP, brain natriuretic peptide; CPET, cardiopulmonary exercise testing; CT, computed tomography; CTEPH, chronic thromboembolic pulmonary hypertension; ECG, electrocardiogram; NT-</a:t>
            </a:r>
            <a:r>
              <a:rPr lang="en-US" sz="900" dirty="0" err="1"/>
              <a:t>proBNP</a:t>
            </a:r>
            <a:r>
              <a:rPr lang="en-US" sz="900" dirty="0"/>
              <a:t>, N-terminal pro-brain natriuretic peptide; PAH, pulmonary arterial hypertension; PE, pulmonary embolism; PH, pulmonary hypertension; PFT, pulmonary function test.</a:t>
            </a:r>
          </a:p>
          <a:p>
            <a:pPr>
              <a:spcAft>
                <a:spcPts val="400"/>
              </a:spcAft>
            </a:pPr>
            <a:r>
              <a:rPr lang="en-US" sz="900" dirty="0"/>
              <a:t>Humbert M, et al. </a:t>
            </a:r>
            <a:r>
              <a:rPr lang="en-US" sz="900" i="1" dirty="0" err="1"/>
              <a:t>Eur</a:t>
            </a:r>
            <a:r>
              <a:rPr lang="en-US" sz="900" i="1" dirty="0"/>
              <a:t> Heart J. </a:t>
            </a:r>
            <a:r>
              <a:rPr lang="en-US" sz="900" dirty="0"/>
              <a:t>2022;43(38)3618-731.</a:t>
            </a:r>
          </a:p>
        </p:txBody>
      </p:sp>
    </p:spTree>
    <p:extLst>
      <p:ext uri="{BB962C8B-B14F-4D97-AF65-F5344CB8AC3E}">
        <p14:creationId xmlns:p14="http://schemas.microsoft.com/office/powerpoint/2010/main" val="274440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3AE7-AF15-4790-FD57-635F036F347C}"/>
              </a:ext>
            </a:extLst>
          </p:cNvPr>
          <p:cNvSpPr>
            <a:spLocks noGrp="1"/>
          </p:cNvSpPr>
          <p:nvPr>
            <p:ph type="title"/>
          </p:nvPr>
        </p:nvSpPr>
        <p:spPr>
          <a:xfrm>
            <a:off x="363370" y="201387"/>
            <a:ext cx="4118517" cy="1841592"/>
          </a:xfrm>
        </p:spPr>
        <p:txBody>
          <a:bodyPr>
            <a:normAutofit/>
          </a:bodyPr>
          <a:lstStyle/>
          <a:p>
            <a:r>
              <a:rPr lang="en-US" dirty="0"/>
              <a:t>ERS/ESC 2022: Echo Parameters for Assessing PH</a:t>
            </a:r>
          </a:p>
        </p:txBody>
      </p:sp>
      <p:sp>
        <p:nvSpPr>
          <p:cNvPr id="3" name="TextBox 2">
            <a:extLst>
              <a:ext uri="{FF2B5EF4-FFF2-40B4-BE49-F238E27FC236}">
                <a16:creationId xmlns:a16="http://schemas.microsoft.com/office/drawing/2014/main" id="{E08D0949-A12B-136C-17DC-137A7C31EA82}"/>
              </a:ext>
            </a:extLst>
          </p:cNvPr>
          <p:cNvSpPr txBox="1"/>
          <p:nvPr/>
        </p:nvSpPr>
        <p:spPr>
          <a:xfrm>
            <a:off x="158560" y="2551837"/>
            <a:ext cx="4528139" cy="1754326"/>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Echocardiography is an essential tool for assessing patients at risk for PH</a:t>
            </a:r>
          </a:p>
          <a:p>
            <a:endParaRPr lang="en-US" dirty="0"/>
          </a:p>
          <a:p>
            <a:r>
              <a:rPr lang="en-US" dirty="0"/>
              <a:t>Echocardiographic evidence of PH is useful to help determine when to proceed to RHC</a:t>
            </a:r>
          </a:p>
        </p:txBody>
      </p:sp>
      <p:sp>
        <p:nvSpPr>
          <p:cNvPr id="5" name="Footer Placeholder 4">
            <a:extLst>
              <a:ext uri="{FF2B5EF4-FFF2-40B4-BE49-F238E27FC236}">
                <a16:creationId xmlns:a16="http://schemas.microsoft.com/office/drawing/2014/main" id="{58471569-1202-459C-94B0-C3DF806300D8}"/>
              </a:ext>
            </a:extLst>
          </p:cNvPr>
          <p:cNvSpPr>
            <a:spLocks noGrp="1"/>
          </p:cNvSpPr>
          <p:nvPr>
            <p:ph type="ftr" sz="quarter" idx="3"/>
          </p:nvPr>
        </p:nvSpPr>
        <p:spPr>
          <a:xfrm>
            <a:off x="158560" y="6368671"/>
            <a:ext cx="11728640" cy="442131"/>
          </a:xfrm>
        </p:spPr>
        <p:txBody>
          <a:bodyPr/>
          <a:lstStyle/>
          <a:p>
            <a:pPr>
              <a:spcAft>
                <a:spcPts val="400"/>
              </a:spcAft>
            </a:pPr>
            <a:r>
              <a:rPr lang="en-US" sz="900" dirty="0" err="1"/>
              <a:t>Ao</a:t>
            </a:r>
            <a:r>
              <a:rPr lang="en-US" sz="900" dirty="0"/>
              <a:t>, aorta; ERS, European Respiratory Society; ESC, European Society of Cardiology; IVC, inferior vena cava; LA, left atrium; LV, left ventricle; RA, right atrium; RAP, right atrial pressure; RV, right ventricle; RVOT AT, right ventricular outflow tract acceleration time; </a:t>
            </a:r>
            <a:r>
              <a:rPr lang="en-US" sz="900" dirty="0" err="1"/>
              <a:t>sPAP</a:t>
            </a:r>
            <a:r>
              <a:rPr lang="en-US" sz="900" dirty="0"/>
              <a:t>, systolic pulmonary artery pressure; TAPSE, tricuspid annular plane systolic excursion; TR, tricuspid regurgitation; TRV, tricuspid regurgitation velocity. </a:t>
            </a:r>
          </a:p>
          <a:p>
            <a:pPr>
              <a:spcAft>
                <a:spcPts val="400"/>
              </a:spcAft>
            </a:pPr>
            <a:r>
              <a:rPr lang="en-US" sz="900" dirty="0"/>
              <a:t>Humbert M, et al. </a:t>
            </a:r>
            <a:r>
              <a:rPr lang="en-US" sz="900" i="1" dirty="0" err="1"/>
              <a:t>Eur</a:t>
            </a:r>
            <a:r>
              <a:rPr lang="en-US" sz="900" i="1" dirty="0"/>
              <a:t> Heart J. </a:t>
            </a:r>
            <a:r>
              <a:rPr lang="en-US" sz="900" dirty="0"/>
              <a:t>2022. 00, 1–114.</a:t>
            </a:r>
          </a:p>
        </p:txBody>
      </p:sp>
      <p:pic>
        <p:nvPicPr>
          <p:cNvPr id="8" name="Picture 7" descr="A diagram of the human organs&#10;&#10;Description automatically generated">
            <a:extLst>
              <a:ext uri="{FF2B5EF4-FFF2-40B4-BE49-F238E27FC236}">
                <a16:creationId xmlns:a16="http://schemas.microsoft.com/office/drawing/2014/main" id="{0C1F8A47-41FC-0381-B35A-DAC5EDC53F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9540" y="205944"/>
            <a:ext cx="7073900" cy="6096000"/>
          </a:xfrm>
          <a:prstGeom prst="rect">
            <a:avLst/>
          </a:prstGeom>
        </p:spPr>
      </p:pic>
    </p:spTree>
    <p:extLst>
      <p:ext uri="{BB962C8B-B14F-4D97-AF65-F5344CB8AC3E}">
        <p14:creationId xmlns:p14="http://schemas.microsoft.com/office/powerpoint/2010/main" val="347611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iagram of the heart&#10;&#10;Description automatically generated">
            <a:extLst>
              <a:ext uri="{FF2B5EF4-FFF2-40B4-BE49-F238E27FC236}">
                <a16:creationId xmlns:a16="http://schemas.microsoft.com/office/drawing/2014/main" id="{2D4E256C-7681-F71B-5038-95AE6DD54A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822315"/>
            <a:ext cx="11273572" cy="3161169"/>
          </a:xfrm>
          <a:prstGeom prst="rect">
            <a:avLst/>
          </a:prstGeom>
        </p:spPr>
      </p:pic>
      <p:sp>
        <p:nvSpPr>
          <p:cNvPr id="4" name="Title 1">
            <a:extLst>
              <a:ext uri="{FF2B5EF4-FFF2-40B4-BE49-F238E27FC236}">
                <a16:creationId xmlns:a16="http://schemas.microsoft.com/office/drawing/2014/main" id="{C5ACBEE6-64C7-F1BF-D1B6-E9AF01621918}"/>
              </a:ext>
            </a:extLst>
          </p:cNvPr>
          <p:cNvSpPr>
            <a:spLocks noGrp="1"/>
          </p:cNvSpPr>
          <p:nvPr>
            <p:ph type="title"/>
          </p:nvPr>
        </p:nvSpPr>
        <p:spPr>
          <a:xfrm>
            <a:off x="609600" y="199505"/>
            <a:ext cx="10744200" cy="1185577"/>
          </a:xfrm>
        </p:spPr>
        <p:txBody>
          <a:bodyPr anchor="t"/>
          <a:lstStyle/>
          <a:p>
            <a:r>
              <a:rPr lang="en-US" dirty="0"/>
              <a:t>ERS/ESC 2022: Echo Parameters for Assessing PH</a:t>
            </a:r>
          </a:p>
        </p:txBody>
      </p:sp>
      <p:sp>
        <p:nvSpPr>
          <p:cNvPr id="2" name="Footer Placeholder 1">
            <a:extLst>
              <a:ext uri="{FF2B5EF4-FFF2-40B4-BE49-F238E27FC236}">
                <a16:creationId xmlns:a16="http://schemas.microsoft.com/office/drawing/2014/main" id="{4F1EA7D8-4288-F0B5-F447-2841A8B15E4D}"/>
              </a:ext>
            </a:extLst>
          </p:cNvPr>
          <p:cNvSpPr>
            <a:spLocks noGrp="1"/>
          </p:cNvSpPr>
          <p:nvPr>
            <p:ph type="ftr" sz="quarter" idx="3"/>
          </p:nvPr>
        </p:nvSpPr>
        <p:spPr>
          <a:xfrm>
            <a:off x="609600" y="6356350"/>
            <a:ext cx="10744199" cy="442131"/>
          </a:xfrm>
        </p:spPr>
        <p:txBody>
          <a:bodyPr/>
          <a:lstStyle/>
          <a:p>
            <a:r>
              <a:rPr lang="en-US" dirty="0"/>
              <a:t>Humbert M, et al. </a:t>
            </a:r>
            <a:r>
              <a:rPr lang="en-US" i="1" dirty="0" err="1"/>
              <a:t>Eur</a:t>
            </a:r>
            <a:r>
              <a:rPr lang="en-US" i="1" dirty="0"/>
              <a:t> Heart J. </a:t>
            </a:r>
            <a:r>
              <a:rPr lang="en-US" dirty="0"/>
              <a:t>2022;43(38):3618-731.</a:t>
            </a:r>
          </a:p>
        </p:txBody>
      </p:sp>
      <p:sp>
        <p:nvSpPr>
          <p:cNvPr id="18" name="TextBox 17">
            <a:extLst>
              <a:ext uri="{FF2B5EF4-FFF2-40B4-BE49-F238E27FC236}">
                <a16:creationId xmlns:a16="http://schemas.microsoft.com/office/drawing/2014/main" id="{DD0B37E8-58DD-B2DD-8611-A964018E02FB}"/>
              </a:ext>
            </a:extLst>
          </p:cNvPr>
          <p:cNvSpPr txBox="1"/>
          <p:nvPr/>
        </p:nvSpPr>
        <p:spPr>
          <a:xfrm>
            <a:off x="2814977" y="5009019"/>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effectLst>
                  <a:outerShdw blurRad="50800" dist="12700" dir="5400000" algn="ctr" rotWithShape="0">
                    <a:schemeClr val="tx1"/>
                  </a:outerShdw>
                </a:effectLst>
              </a:rPr>
              <a:t>jet-based estimation of systolic pulmonary arterial pressure,</a:t>
            </a:r>
          </a:p>
        </p:txBody>
      </p:sp>
      <p:sp>
        <p:nvSpPr>
          <p:cNvPr id="3" name="TextBox 2">
            <a:extLst>
              <a:ext uri="{FF2B5EF4-FFF2-40B4-BE49-F238E27FC236}">
                <a16:creationId xmlns:a16="http://schemas.microsoft.com/office/drawing/2014/main" id="{F61507BD-2BE9-AE86-1EA3-C5D6374DA5DF}"/>
              </a:ext>
            </a:extLst>
          </p:cNvPr>
          <p:cNvSpPr txBox="1"/>
          <p:nvPr/>
        </p:nvSpPr>
        <p:spPr>
          <a:xfrm>
            <a:off x="725868" y="991318"/>
            <a:ext cx="10532613" cy="830997"/>
          </a:xfrm>
          <a:prstGeom prst="rect">
            <a:avLst/>
          </a:prstGeom>
          <a:ln w="28575">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Echocardiography is an essential tool for assessing patients at risk for PH</a:t>
            </a:r>
          </a:p>
          <a:p>
            <a:pPr algn="ctr"/>
            <a:endParaRPr lang="en-US" sz="1600" dirty="0"/>
          </a:p>
          <a:p>
            <a:pPr algn="ctr"/>
            <a:r>
              <a:rPr lang="en-US" sz="1600" dirty="0"/>
              <a:t>Echocardiographic evidence of PH is useful to help determine when to proceed to RHC</a:t>
            </a:r>
          </a:p>
        </p:txBody>
      </p:sp>
    </p:spTree>
    <p:extLst>
      <p:ext uri="{BB962C8B-B14F-4D97-AF65-F5344CB8AC3E}">
        <p14:creationId xmlns:p14="http://schemas.microsoft.com/office/powerpoint/2010/main" val="234278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A4A909-2032-82DB-0E7E-ABD931760FCF}"/>
              </a:ext>
            </a:extLst>
          </p:cNvPr>
          <p:cNvSpPr>
            <a:spLocks noGrp="1"/>
          </p:cNvSpPr>
          <p:nvPr>
            <p:ph type="title"/>
          </p:nvPr>
        </p:nvSpPr>
        <p:spPr/>
        <p:txBody>
          <a:bodyPr anchor="t"/>
          <a:lstStyle/>
          <a:p>
            <a:r>
              <a:rPr lang="en-US" dirty="0"/>
              <a:t>ERS/ESC 2022: Echo Parameters for Assessing PH</a:t>
            </a:r>
          </a:p>
        </p:txBody>
      </p:sp>
      <p:sp>
        <p:nvSpPr>
          <p:cNvPr id="2" name="Footer Placeholder 1">
            <a:extLst>
              <a:ext uri="{FF2B5EF4-FFF2-40B4-BE49-F238E27FC236}">
                <a16:creationId xmlns:a16="http://schemas.microsoft.com/office/drawing/2014/main" id="{CDC859BA-F3B3-F92D-BA98-AE486BC20CC3}"/>
              </a:ext>
            </a:extLst>
          </p:cNvPr>
          <p:cNvSpPr>
            <a:spLocks noGrp="1"/>
          </p:cNvSpPr>
          <p:nvPr>
            <p:ph type="ftr" sz="quarter" idx="3"/>
          </p:nvPr>
        </p:nvSpPr>
        <p:spPr/>
        <p:txBody>
          <a:bodyPr/>
          <a:lstStyle/>
          <a:p>
            <a:r>
              <a:rPr lang="en-US" dirty="0"/>
              <a:t>Humbert M, et al. </a:t>
            </a:r>
            <a:r>
              <a:rPr lang="en-US" i="1" dirty="0" err="1"/>
              <a:t>Eur</a:t>
            </a:r>
            <a:r>
              <a:rPr lang="en-US" i="1" dirty="0"/>
              <a:t> Heart J. </a:t>
            </a:r>
            <a:r>
              <a:rPr lang="en-US" dirty="0"/>
              <a:t>2022;43(38):3618-731.</a:t>
            </a:r>
          </a:p>
        </p:txBody>
      </p:sp>
      <p:grpSp>
        <p:nvGrpSpPr>
          <p:cNvPr id="15" name="Group 14">
            <a:extLst>
              <a:ext uri="{FF2B5EF4-FFF2-40B4-BE49-F238E27FC236}">
                <a16:creationId xmlns:a16="http://schemas.microsoft.com/office/drawing/2014/main" id="{E3ACEE78-9BEF-D109-5193-1EA166AF7374}"/>
              </a:ext>
            </a:extLst>
          </p:cNvPr>
          <p:cNvGrpSpPr/>
          <p:nvPr/>
        </p:nvGrpSpPr>
        <p:grpSpPr>
          <a:xfrm>
            <a:off x="343034" y="1077274"/>
            <a:ext cx="11504847" cy="3157417"/>
            <a:chOff x="385758" y="1417217"/>
            <a:chExt cx="11504847" cy="3157417"/>
          </a:xfrm>
        </p:grpSpPr>
        <p:pic>
          <p:nvPicPr>
            <p:cNvPr id="7" name="Picture 6">
              <a:extLst>
                <a:ext uri="{FF2B5EF4-FFF2-40B4-BE49-F238E27FC236}">
                  <a16:creationId xmlns:a16="http://schemas.microsoft.com/office/drawing/2014/main" id="{705F4DFC-5F46-7A80-CA09-ABC50A5436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4760" y="1563492"/>
              <a:ext cx="11375845" cy="2921422"/>
            </a:xfrm>
            <a:prstGeom prst="rect">
              <a:avLst/>
            </a:prstGeom>
          </p:spPr>
        </p:pic>
        <p:sp>
          <p:nvSpPr>
            <p:cNvPr id="8" name="Rectangle 7">
              <a:extLst>
                <a:ext uri="{FF2B5EF4-FFF2-40B4-BE49-F238E27FC236}">
                  <a16:creationId xmlns:a16="http://schemas.microsoft.com/office/drawing/2014/main" id="{105AFF77-016D-FACC-D07C-75DD9EC3E048}"/>
                </a:ext>
              </a:extLst>
            </p:cNvPr>
            <p:cNvSpPr/>
            <p:nvPr/>
          </p:nvSpPr>
          <p:spPr>
            <a:xfrm>
              <a:off x="385758" y="1436914"/>
              <a:ext cx="572185"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EAAB718-6696-91E0-2020-5E0ED8D42906}"/>
                </a:ext>
              </a:extLst>
            </p:cNvPr>
            <p:cNvSpPr/>
            <p:nvPr/>
          </p:nvSpPr>
          <p:spPr>
            <a:xfrm>
              <a:off x="3308302"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9DC055B-404B-D1F8-7A1E-5FDDB50D4685}"/>
                </a:ext>
              </a:extLst>
            </p:cNvPr>
            <p:cNvSpPr/>
            <p:nvPr/>
          </p:nvSpPr>
          <p:spPr>
            <a:xfrm>
              <a:off x="6249625"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E176E99-384B-BCDD-F931-393BE0F1BE56}"/>
                </a:ext>
              </a:extLst>
            </p:cNvPr>
            <p:cNvSpPr/>
            <p:nvPr/>
          </p:nvSpPr>
          <p:spPr>
            <a:xfrm>
              <a:off x="9190948" y="1417217"/>
              <a:ext cx="479927" cy="63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DDA56FE-FAAE-2BD2-6D78-808DA7F07272}"/>
                </a:ext>
              </a:extLst>
            </p:cNvPr>
            <p:cNvSpPr/>
            <p:nvPr/>
          </p:nvSpPr>
          <p:spPr>
            <a:xfrm>
              <a:off x="3091543" y="3320110"/>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19F2AFF-2066-7C32-EB8E-CFC550447688}"/>
                </a:ext>
              </a:extLst>
            </p:cNvPr>
            <p:cNvSpPr/>
            <p:nvPr/>
          </p:nvSpPr>
          <p:spPr>
            <a:xfrm>
              <a:off x="5872344" y="3369081"/>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2618B27-FF01-1170-29F9-A24BABB62E50}"/>
                </a:ext>
              </a:extLst>
            </p:cNvPr>
            <p:cNvSpPr/>
            <p:nvPr/>
          </p:nvSpPr>
          <p:spPr>
            <a:xfrm>
              <a:off x="9029480" y="3409831"/>
              <a:ext cx="330338" cy="1164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a:extLst>
              <a:ext uri="{FF2B5EF4-FFF2-40B4-BE49-F238E27FC236}">
                <a16:creationId xmlns:a16="http://schemas.microsoft.com/office/drawing/2014/main" id="{F91A2780-2921-73C2-BE5D-535FE9CF6390}"/>
              </a:ext>
            </a:extLst>
          </p:cNvPr>
          <p:cNvSpPr txBox="1"/>
          <p:nvPr/>
        </p:nvSpPr>
        <p:spPr>
          <a:xfrm>
            <a:off x="2814436" y="4700357"/>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effectLst>
                  <a:outerShdw blurRad="50800" dist="12700" dir="5400000" algn="ctr" rotWithShape="0">
                    <a:schemeClr val="tx1"/>
                  </a:outerShdw>
                </a:effectLst>
              </a:rPr>
              <a:t>jet-based estimation of systolic pulmonary arterial pressure</a:t>
            </a:r>
          </a:p>
        </p:txBody>
      </p:sp>
    </p:spTree>
    <p:extLst>
      <p:ext uri="{BB962C8B-B14F-4D97-AF65-F5344CB8AC3E}">
        <p14:creationId xmlns:p14="http://schemas.microsoft.com/office/powerpoint/2010/main" val="178260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E3D548-0E66-9A98-F6D1-FEC83D56AA7D}"/>
              </a:ext>
            </a:extLst>
          </p:cNvPr>
          <p:cNvSpPr>
            <a:spLocks noGrp="1"/>
          </p:cNvSpPr>
          <p:nvPr>
            <p:ph type="title"/>
          </p:nvPr>
        </p:nvSpPr>
        <p:spPr/>
        <p:txBody>
          <a:bodyPr anchor="t">
            <a:normAutofit/>
          </a:bodyPr>
          <a:lstStyle/>
          <a:p>
            <a:r>
              <a:rPr lang="en-US" dirty="0"/>
              <a:t>ERS/ESC 2022: Echo Parameters for Assessing PH</a:t>
            </a:r>
          </a:p>
        </p:txBody>
      </p:sp>
      <p:sp>
        <p:nvSpPr>
          <p:cNvPr id="2" name="Footer Placeholder 1">
            <a:extLst>
              <a:ext uri="{FF2B5EF4-FFF2-40B4-BE49-F238E27FC236}">
                <a16:creationId xmlns:a16="http://schemas.microsoft.com/office/drawing/2014/main" id="{CE84225E-E45A-B0C1-8520-AC83E08A00F6}"/>
              </a:ext>
            </a:extLst>
          </p:cNvPr>
          <p:cNvSpPr>
            <a:spLocks noGrp="1"/>
          </p:cNvSpPr>
          <p:nvPr>
            <p:ph type="ftr" sz="quarter" idx="3"/>
          </p:nvPr>
        </p:nvSpPr>
        <p:spPr/>
        <p:txBody>
          <a:bodyPr/>
          <a:lstStyle/>
          <a:p>
            <a:r>
              <a:rPr lang="en-US" dirty="0"/>
              <a:t>Humbert M, et al. </a:t>
            </a:r>
            <a:r>
              <a:rPr lang="en-US" i="1" dirty="0" err="1"/>
              <a:t>Eur</a:t>
            </a:r>
            <a:r>
              <a:rPr lang="en-US" i="1" dirty="0"/>
              <a:t> Heart J. </a:t>
            </a:r>
            <a:r>
              <a:rPr lang="en-US" dirty="0"/>
              <a:t>2022;43(38):3618-731.</a:t>
            </a:r>
          </a:p>
        </p:txBody>
      </p:sp>
      <p:grpSp>
        <p:nvGrpSpPr>
          <p:cNvPr id="15" name="Group 14">
            <a:extLst>
              <a:ext uri="{FF2B5EF4-FFF2-40B4-BE49-F238E27FC236}">
                <a16:creationId xmlns:a16="http://schemas.microsoft.com/office/drawing/2014/main" id="{757939A8-CFC4-12C5-3E59-2CFBCBC923AB}"/>
              </a:ext>
            </a:extLst>
          </p:cNvPr>
          <p:cNvGrpSpPr/>
          <p:nvPr/>
        </p:nvGrpSpPr>
        <p:grpSpPr>
          <a:xfrm>
            <a:off x="663880" y="937724"/>
            <a:ext cx="10863156" cy="3331024"/>
            <a:chOff x="239486" y="1042445"/>
            <a:chExt cx="11620373" cy="3900626"/>
          </a:xfrm>
        </p:grpSpPr>
        <p:pic>
          <p:nvPicPr>
            <p:cNvPr id="7" name="Picture 6">
              <a:extLst>
                <a:ext uri="{FF2B5EF4-FFF2-40B4-BE49-F238E27FC236}">
                  <a16:creationId xmlns:a16="http://schemas.microsoft.com/office/drawing/2014/main" id="{D5648725-CA04-6111-CF96-42B48E59F1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758" y="1310437"/>
              <a:ext cx="11474101" cy="3584942"/>
            </a:xfrm>
            <a:prstGeom prst="rect">
              <a:avLst/>
            </a:prstGeom>
          </p:spPr>
        </p:pic>
        <p:sp>
          <p:nvSpPr>
            <p:cNvPr id="8" name="Rectangle 7">
              <a:extLst>
                <a:ext uri="{FF2B5EF4-FFF2-40B4-BE49-F238E27FC236}">
                  <a16:creationId xmlns:a16="http://schemas.microsoft.com/office/drawing/2014/main" id="{5AAC5FD3-E7A2-A72E-7383-96BDEA32EFAE}"/>
                </a:ext>
              </a:extLst>
            </p:cNvPr>
            <p:cNvSpPr/>
            <p:nvPr/>
          </p:nvSpPr>
          <p:spPr>
            <a:xfrm>
              <a:off x="239486" y="1186543"/>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75FDCA-7877-82FE-3206-9119EC67183F}"/>
                </a:ext>
              </a:extLst>
            </p:cNvPr>
            <p:cNvSpPr/>
            <p:nvPr/>
          </p:nvSpPr>
          <p:spPr>
            <a:xfrm>
              <a:off x="3063373" y="1103608"/>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0FC337C-75EB-FA2F-E99E-DCA2DC9063E9}"/>
                </a:ext>
              </a:extLst>
            </p:cNvPr>
            <p:cNvSpPr/>
            <p:nvPr/>
          </p:nvSpPr>
          <p:spPr>
            <a:xfrm>
              <a:off x="6049672" y="1042445"/>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33C9CA6-2D61-D376-5F70-028340D044DC}"/>
                </a:ext>
              </a:extLst>
            </p:cNvPr>
            <p:cNvSpPr/>
            <p:nvPr/>
          </p:nvSpPr>
          <p:spPr>
            <a:xfrm>
              <a:off x="9087614" y="1042445"/>
              <a:ext cx="489857" cy="664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0584F9D-FBBF-2128-2558-231260D4EA13}"/>
                </a:ext>
              </a:extLst>
            </p:cNvPr>
            <p:cNvSpPr/>
            <p:nvPr/>
          </p:nvSpPr>
          <p:spPr>
            <a:xfrm>
              <a:off x="2810606" y="3763873"/>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7E0CEBC-9A17-2199-F654-02CA17133656}"/>
                </a:ext>
              </a:extLst>
            </p:cNvPr>
            <p:cNvSpPr/>
            <p:nvPr/>
          </p:nvSpPr>
          <p:spPr>
            <a:xfrm>
              <a:off x="5859262" y="3811566"/>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13D63B7-7232-4296-8F59-2EAE7D46683C}"/>
                </a:ext>
              </a:extLst>
            </p:cNvPr>
            <p:cNvSpPr/>
            <p:nvPr/>
          </p:nvSpPr>
          <p:spPr>
            <a:xfrm>
              <a:off x="8872651" y="3763872"/>
              <a:ext cx="371312" cy="1131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2A2B8F35-018E-18FB-951A-DBDAD035BA24}"/>
              </a:ext>
            </a:extLst>
          </p:cNvPr>
          <p:cNvSpPr txBox="1"/>
          <p:nvPr/>
        </p:nvSpPr>
        <p:spPr>
          <a:xfrm>
            <a:off x="2814436" y="4700357"/>
            <a:ext cx="6562045" cy="1477328"/>
          </a:xfrm>
          <a:prstGeom prst="rect">
            <a:avLst/>
          </a:prstGeom>
          <a:solidFill>
            <a:schemeClr val="accent4">
              <a:lumMod val="75000"/>
            </a:schemeClr>
          </a:solidFill>
        </p:spPr>
        <p:txBody>
          <a:bodyPr wrap="square" rtlCol="0">
            <a:spAutoFit/>
          </a:bodyPr>
          <a:lstStyle/>
          <a:p>
            <a:pPr marL="350838" indent="-341313" algn="ctr"/>
            <a:r>
              <a:rPr lang="en-US" b="1" dirty="0">
                <a:solidFill>
                  <a:schemeClr val="bg2"/>
                </a:solidFill>
                <a:effectLst>
                  <a:outerShdw blurRad="50800" dist="12700" dir="5400000" algn="ctr" rotWithShape="0">
                    <a:schemeClr val="tx1"/>
                  </a:outerShdw>
                </a:effectLst>
              </a:rPr>
              <a:t>Important Echo Measurements</a:t>
            </a:r>
          </a:p>
          <a:p>
            <a:pPr marL="350838" indent="-341313"/>
            <a:r>
              <a:rPr lang="en-US" dirty="0">
                <a:solidFill>
                  <a:schemeClr val="bg2"/>
                </a:solidFill>
                <a:effectLst>
                  <a:outerShdw blurRad="50800" dist="12700" dir="5400000" algn="ctr" rotWithShape="0">
                    <a:schemeClr val="tx1"/>
                  </a:outerShdw>
                </a:effectLst>
              </a:rPr>
              <a:t>Apical 4-chamber</a:t>
            </a:r>
          </a:p>
          <a:p>
            <a:pPr marL="350838" indent="-341313"/>
            <a:r>
              <a:rPr lang="en-US" dirty="0">
                <a:solidFill>
                  <a:schemeClr val="bg2"/>
                </a:solidFill>
                <a:effectLst>
                  <a:outerShdw blurRad="50800" dist="12700" dir="5400000" algn="ctr" rotWithShape="0">
                    <a:schemeClr val="tx1"/>
                  </a:outerShdw>
                </a:effectLst>
              </a:rPr>
              <a:t>Parasternal short axis</a:t>
            </a:r>
          </a:p>
          <a:p>
            <a:pPr marL="350838" indent="-341313"/>
            <a:r>
              <a:rPr lang="en-US" dirty="0">
                <a:solidFill>
                  <a:schemeClr val="bg2"/>
                </a:solidFill>
                <a:effectLst>
                  <a:outerShdw blurRad="50800" dist="12700" dir="5400000" algn="ctr" rotWithShape="0">
                    <a:schemeClr val="tx1"/>
                  </a:outerShdw>
                </a:effectLst>
              </a:rPr>
              <a:t>Tricuspid annular plane systolic excursion (TAPSE)</a:t>
            </a:r>
          </a:p>
          <a:p>
            <a:pPr marL="350838" indent="-341313"/>
            <a:r>
              <a:rPr lang="en-US" dirty="0">
                <a:solidFill>
                  <a:schemeClr val="bg2"/>
                </a:solidFill>
                <a:effectLst>
                  <a:outerShdw blurRad="50800" dist="12700" dir="5400000" algn="ctr" rotWithShape="0">
                    <a:schemeClr val="tx1"/>
                  </a:outerShdw>
                </a:effectLst>
              </a:rPr>
              <a:t>TR</a:t>
            </a:r>
            <a:r>
              <a:rPr lang="en-US" baseline="-25000" dirty="0">
                <a:solidFill>
                  <a:schemeClr val="bg2"/>
                </a:solidFill>
                <a:effectLst>
                  <a:outerShdw blurRad="50800" dist="12700" dir="5400000" algn="ctr" rotWithShape="0">
                    <a:schemeClr val="tx1"/>
                  </a:outerShdw>
                </a:effectLst>
              </a:rPr>
              <a:t> </a:t>
            </a:r>
            <a:r>
              <a:rPr lang="en-US" dirty="0">
                <a:solidFill>
                  <a:schemeClr val="bg2"/>
                </a:solidFill>
                <a:effectLst>
                  <a:outerShdw blurRad="50800" dist="12700" dir="5400000" algn="ctr" rotWithShape="0">
                    <a:schemeClr val="tx1"/>
                  </a:outerShdw>
                </a:effectLst>
              </a:rPr>
              <a:t>jet-based estimation of systolic pulmonary arterial pressure</a:t>
            </a:r>
          </a:p>
        </p:txBody>
      </p:sp>
    </p:spTree>
    <p:extLst>
      <p:ext uri="{BB962C8B-B14F-4D97-AF65-F5344CB8AC3E}">
        <p14:creationId xmlns:p14="http://schemas.microsoft.com/office/powerpoint/2010/main" val="2052783202"/>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218</TotalTime>
  <Words>1085</Words>
  <Application>Microsoft Macintosh PowerPoint</Application>
  <PresentationFormat>Widescreen</PresentationFormat>
  <Paragraphs>111</Paragraphs>
  <Slides>14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Century Gothic</vt:lpstr>
      <vt:lpstr>Trebuchet MS</vt:lpstr>
      <vt:lpstr>Lungs (PCC20)</vt:lpstr>
      <vt:lpstr>Office Theme</vt:lpstr>
      <vt:lpstr>2022 ERS/ESC PAH Guidelines on Echocardiography</vt:lpstr>
      <vt:lpstr>PowerPoint Presentation</vt:lpstr>
      <vt:lpstr>Disclaimer</vt:lpstr>
      <vt:lpstr>What echo values indicate the patient must be referred for RHC?</vt:lpstr>
      <vt:lpstr>Echocardiography in the Evaluation of Dyspnea and Suspected PH</vt:lpstr>
      <vt:lpstr>ERS/ESC 2022: Echo Parameters for Assessing PH</vt:lpstr>
      <vt:lpstr>ERS/ESC 2022: Echo Parameters for Assessing PH</vt:lpstr>
      <vt:lpstr>ERS/ESC 2022: Echo Parameters for Assessing PH</vt:lpstr>
      <vt:lpstr>ERS/ESC 2022: Echo Parameters for Assessing PH</vt:lpstr>
      <vt:lpstr>The Eight Signs of Pulmonary Hypertension </vt:lpstr>
      <vt:lpstr>Key Features for the Diagnosis of PH/Pulmonary Vascular Disease</vt:lpstr>
      <vt:lpstr>Echocardiographic Probability of PH and Recommendations for Further Assessment</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48</cp:revision>
  <dcterms:created xsi:type="dcterms:W3CDTF">2019-05-10T15:43:12Z</dcterms:created>
  <dcterms:modified xsi:type="dcterms:W3CDTF">2023-07-25T16:32:03Z</dcterms:modified>
  <cp:category/>
</cp:coreProperties>
</file>