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4" r:id="rId2"/>
  </p:sldMasterIdLst>
  <p:notesMasterIdLst>
    <p:notesMasterId r:id="rId11"/>
  </p:notesMasterIdLst>
  <p:handoutMasterIdLst>
    <p:handoutMasterId r:id="rId12"/>
  </p:handoutMasterIdLst>
  <p:sldIdLst>
    <p:sldId id="732" r:id="rId3"/>
    <p:sldId id="265" r:id="rId4"/>
    <p:sldId id="256" r:id="rId5"/>
    <p:sldId id="745" r:id="rId6"/>
    <p:sldId id="2145707620" r:id="rId7"/>
    <p:sldId id="2145707621" r:id="rId8"/>
    <p:sldId id="214570762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1" autoAdjust="0"/>
    <p:restoredTop sz="94694"/>
  </p:normalViewPr>
  <p:slideViewPr>
    <p:cSldViewPr snapToGrid="0">
      <p:cViewPr varScale="1">
        <p:scale>
          <a:sx n="117" d="100"/>
          <a:sy n="117" d="100"/>
        </p:scale>
        <p:origin x="1272"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F4AFC8-61B9-4DAF-8C77-9E75544EE5C5}" type="slidenum">
              <a:rPr kumimoji="0" lang="fr-FR" altLang="en-US" sz="1200" b="0" i="0" u="none" strike="noStrike" kern="1200" cap="none" spc="0" normalizeH="0" baseline="0" noProof="0" smtClean="0">
                <a:ln>
                  <a:noFill/>
                </a:ln>
                <a:solidFill>
                  <a:srgbClr val="000000"/>
                </a:solidFill>
                <a:effectLst/>
                <a:uLnTx/>
                <a:uFillTx/>
                <a:latin typeface="Lucida Grande" pitchFamily="-8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altLang="en-US" sz="1200" b="0" i="0" u="none" strike="noStrike" kern="1200" cap="none" spc="0" normalizeH="0" baseline="0" noProof="0">
              <a:ln>
                <a:noFill/>
              </a:ln>
              <a:solidFill>
                <a:srgbClr val="000000"/>
              </a:solidFill>
              <a:effectLst/>
              <a:uLnTx/>
              <a:uFillTx/>
              <a:latin typeface="Lucida Grande" pitchFamily="-84" charset="0"/>
              <a:ea typeface="ＭＳ Ｐゴシック" panose="020B0600070205080204" pitchFamily="34" charset="-128"/>
              <a:cs typeface="+mn-cs"/>
            </a:endParaRPr>
          </a:p>
        </p:txBody>
      </p:sp>
    </p:spTree>
    <p:extLst>
      <p:ext uri="{BB962C8B-B14F-4D97-AF65-F5344CB8AC3E}">
        <p14:creationId xmlns:p14="http://schemas.microsoft.com/office/powerpoint/2010/main" val="35870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5</a:t>
            </a:fld>
            <a:endParaRPr lang="en-US"/>
          </a:p>
        </p:txBody>
      </p:sp>
    </p:spTree>
    <p:extLst>
      <p:ext uri="{BB962C8B-B14F-4D97-AF65-F5344CB8AC3E}">
        <p14:creationId xmlns:p14="http://schemas.microsoft.com/office/powerpoint/2010/main" val="391402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6</a:t>
            </a:fld>
            <a:endParaRPr lang="en-US"/>
          </a:p>
        </p:txBody>
      </p:sp>
    </p:spTree>
    <p:extLst>
      <p:ext uri="{BB962C8B-B14F-4D97-AF65-F5344CB8AC3E}">
        <p14:creationId xmlns:p14="http://schemas.microsoft.com/office/powerpoint/2010/main" val="104864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B5EEF90-9F26-10AF-FE44-D82577796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0B81EEA0-F9B0-5ED8-20F9-AFEEF2FA62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6552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0950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91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8511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5605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387798"/>
          </a:xfrm>
        </p:spPr>
        <p:txBody>
          <a:bodyPr/>
          <a:lstStyle>
            <a:lvl1pPr>
              <a:defRPr sz="2800">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6" name="Text Placeholder 1">
            <a:extLst>
              <a:ext uri="{FF2B5EF4-FFF2-40B4-BE49-F238E27FC236}">
                <a16:creationId xmlns:a16="http://schemas.microsoft.com/office/drawing/2014/main" id="{96D72E1E-B984-4549-A167-F13A2D8494E7}"/>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Tree>
    <p:extLst>
      <p:ext uri="{BB962C8B-B14F-4D97-AF65-F5344CB8AC3E}">
        <p14:creationId xmlns:p14="http://schemas.microsoft.com/office/powerpoint/2010/main" val="17195979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927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0838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698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44010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395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61818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501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66536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3417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2970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71967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005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8425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98437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0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3997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3699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6716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7063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9A1A8D-1129-57A7-BC19-C0D94FDE68D7}"/>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07986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059581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BDD8-E6D6-6CB0-FC13-ADAFBEF26770}"/>
              </a:ext>
            </a:extLst>
          </p:cNvPr>
          <p:cNvSpPr>
            <a:spLocks noGrp="1"/>
          </p:cNvSpPr>
          <p:nvPr>
            <p:ph type="title"/>
          </p:nvPr>
        </p:nvSpPr>
        <p:spPr>
          <a:xfrm>
            <a:off x="609601" y="1709738"/>
            <a:ext cx="10515600" cy="2852737"/>
          </a:xfrm>
        </p:spPr>
        <p:txBody>
          <a:bodyPr>
            <a:normAutofit fontScale="90000"/>
          </a:bodyPr>
          <a:lstStyle/>
          <a:p>
            <a:r>
              <a:rPr lang="en-US" dirty="0"/>
              <a:t>Essential Aspects of the New ERS/ESC Guidelines on PH Treatment: An Overview</a:t>
            </a:r>
            <a:br>
              <a:rPr lang="en-US" altLang="en-US" dirty="0"/>
            </a:br>
            <a:endParaRPr lang="en-US" dirty="0"/>
          </a:p>
        </p:txBody>
      </p:sp>
      <p:sp>
        <p:nvSpPr>
          <p:cNvPr id="6" name="Text Placeholder 5">
            <a:extLst>
              <a:ext uri="{FF2B5EF4-FFF2-40B4-BE49-F238E27FC236}">
                <a16:creationId xmlns:a16="http://schemas.microsoft.com/office/drawing/2014/main" id="{7F48E9AF-0A31-24E4-0578-9C14694B9D8B}"/>
              </a:ext>
            </a:extLst>
          </p:cNvPr>
          <p:cNvSpPr>
            <a:spLocks noGrp="1"/>
          </p:cNvSpPr>
          <p:nvPr>
            <p:ph type="body" idx="1"/>
          </p:nvPr>
        </p:nvSpPr>
        <p:spPr>
          <a:xfrm>
            <a:off x="609600" y="4589463"/>
            <a:ext cx="10515600" cy="1855404"/>
          </a:xfrm>
        </p:spPr>
        <p:txBody>
          <a:bodyPr>
            <a:normAutofit/>
          </a:bodyPr>
          <a:lstStyle/>
          <a:p>
            <a:pPr>
              <a:spcBef>
                <a:spcPts val="0"/>
              </a:spcBef>
            </a:pPr>
            <a:r>
              <a:rPr lang="en-US" sz="1200" dirty="0"/>
              <a:t>Richard </a:t>
            </a:r>
            <a:r>
              <a:rPr lang="en-US" sz="1200" dirty="0" err="1"/>
              <a:t>Channick</a:t>
            </a:r>
            <a:r>
              <a:rPr lang="en-US" sz="1200" dirty="0"/>
              <a:t>, MD</a:t>
            </a:r>
          </a:p>
          <a:p>
            <a:pPr>
              <a:spcBef>
                <a:spcPts val="0"/>
              </a:spcBef>
            </a:pPr>
            <a:r>
              <a:rPr lang="en-US" sz="1200" dirty="0"/>
              <a:t>Saul Brandman Endowed Chair in Pulmonary Arterial Hypertension</a:t>
            </a:r>
          </a:p>
          <a:p>
            <a:pPr>
              <a:spcBef>
                <a:spcPts val="0"/>
              </a:spcBef>
            </a:pPr>
            <a:r>
              <a:rPr lang="en-US" sz="1200" dirty="0"/>
              <a:t>Co-Director, Pulmonary Vascular Disease Program</a:t>
            </a:r>
          </a:p>
          <a:p>
            <a:pPr>
              <a:spcBef>
                <a:spcPts val="0"/>
              </a:spcBef>
            </a:pPr>
            <a:r>
              <a:rPr lang="en-US" sz="1200" dirty="0"/>
              <a:t>Director, Acute and Chronic Thromboembolic Disease Program</a:t>
            </a:r>
          </a:p>
          <a:p>
            <a:pPr>
              <a:spcBef>
                <a:spcPts val="0"/>
              </a:spcBef>
            </a:pPr>
            <a:r>
              <a:rPr lang="en-US" sz="1200" dirty="0"/>
              <a:t>Professor of Medicine</a:t>
            </a:r>
          </a:p>
          <a:p>
            <a:pPr>
              <a:spcBef>
                <a:spcPts val="0"/>
              </a:spcBef>
            </a:pPr>
            <a:r>
              <a:rPr lang="en-US" sz="1200" dirty="0"/>
              <a:t>Pulmonary and Critical Care Division</a:t>
            </a:r>
          </a:p>
          <a:p>
            <a:pPr>
              <a:spcBef>
                <a:spcPts val="0"/>
              </a:spcBef>
            </a:pPr>
            <a:r>
              <a:rPr lang="en-US" sz="1200" dirty="0"/>
              <a:t>David Geffen School of Medicine at UCLA</a:t>
            </a:r>
          </a:p>
          <a:p>
            <a:pPr>
              <a:spcBef>
                <a:spcPts val="0"/>
              </a:spcBef>
            </a:pPr>
            <a:r>
              <a:rPr lang="en-US" sz="1200" dirty="0"/>
              <a:t>Los Angeles, CA</a:t>
            </a:r>
          </a:p>
          <a:p>
            <a:pPr>
              <a:spcBef>
                <a:spcPts val="0"/>
              </a:spcBef>
            </a:pPr>
            <a:endParaRPr lang="en-US" altLang="en-US" sz="1200" dirty="0"/>
          </a:p>
          <a:p>
            <a:pPr>
              <a:spcBef>
                <a:spcPts val="0"/>
              </a:spcBef>
            </a:pPr>
            <a:endParaRPr lang="en-US" sz="1200" dirty="0"/>
          </a:p>
        </p:txBody>
      </p:sp>
    </p:spTree>
    <p:extLst>
      <p:ext uri="{BB962C8B-B14F-4D97-AF65-F5344CB8AC3E}">
        <p14:creationId xmlns:p14="http://schemas.microsoft.com/office/powerpoint/2010/main" val="42643317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The Overall Strategy Is Clear</a:t>
            </a:r>
          </a:p>
        </p:txBody>
      </p:sp>
      <p:sp>
        <p:nvSpPr>
          <p:cNvPr id="3" name="Content Placeholder 2"/>
          <p:cNvSpPr>
            <a:spLocks noGrp="1"/>
          </p:cNvSpPr>
          <p:nvPr>
            <p:ph idx="1"/>
          </p:nvPr>
        </p:nvSpPr>
        <p:spPr/>
        <p:txBody>
          <a:bodyPr>
            <a:normAutofit/>
          </a:bodyPr>
          <a:lstStyle/>
          <a:p>
            <a:pPr>
              <a:spcAft>
                <a:spcPts val="1200"/>
              </a:spcAft>
            </a:pPr>
            <a:r>
              <a:rPr lang="en-US" sz="2800" dirty="0"/>
              <a:t>Basic principles:  </a:t>
            </a:r>
          </a:p>
          <a:p>
            <a:pPr marL="457200" lvl="1" indent="0">
              <a:spcAft>
                <a:spcPts val="1200"/>
              </a:spcAft>
              <a:buNone/>
            </a:pPr>
            <a:r>
              <a:rPr lang="en-US" sz="2800" dirty="0"/>
              <a:t>Proper diagnosis: Make sure it’s PAH!</a:t>
            </a:r>
          </a:p>
          <a:p>
            <a:pPr marL="457200" lvl="1" indent="0">
              <a:spcAft>
                <a:spcPts val="1200"/>
              </a:spcAft>
              <a:buNone/>
            </a:pPr>
            <a:r>
              <a:rPr lang="en-US" sz="2800" dirty="0"/>
              <a:t>Risk assessment</a:t>
            </a:r>
          </a:p>
          <a:p>
            <a:pPr marL="457200" lvl="1" indent="0">
              <a:spcAft>
                <a:spcPts val="1200"/>
              </a:spcAft>
              <a:buNone/>
            </a:pPr>
            <a:r>
              <a:rPr lang="en-US" sz="2800" dirty="0"/>
              <a:t>Close follow-up</a:t>
            </a:r>
          </a:p>
          <a:p>
            <a:pPr>
              <a:spcAft>
                <a:spcPts val="1200"/>
              </a:spcAft>
            </a:pPr>
            <a:r>
              <a:rPr lang="en-US" sz="2800" dirty="0"/>
              <a:t>Combination therapy is now proven</a:t>
            </a:r>
          </a:p>
          <a:p>
            <a:pPr>
              <a:spcAft>
                <a:spcPts val="1200"/>
              </a:spcAft>
            </a:pPr>
            <a:r>
              <a:rPr lang="en-US" sz="2800" dirty="0"/>
              <a:t>Focus on treatment strategy: Treat to achieve low risk status </a:t>
            </a:r>
          </a:p>
        </p:txBody>
      </p:sp>
      <p:sp>
        <p:nvSpPr>
          <p:cNvPr id="9" name="Footer Placeholder 8">
            <a:extLst>
              <a:ext uri="{FF2B5EF4-FFF2-40B4-BE49-F238E27FC236}">
                <a16:creationId xmlns:a16="http://schemas.microsoft.com/office/drawing/2014/main" id="{464F13C1-391F-DE2A-8A7E-79703AB5EFD8}"/>
              </a:ext>
            </a:extLst>
          </p:cNvPr>
          <p:cNvSpPr>
            <a:spLocks noGrp="1"/>
          </p:cNvSpPr>
          <p:nvPr>
            <p:ph type="ftr" sz="quarter" idx="3"/>
          </p:nvPr>
        </p:nvSpPr>
        <p:spPr/>
        <p:txBody>
          <a:bodyPr/>
          <a:lstStyle/>
          <a:p>
            <a:r>
              <a:rPr lang="en-US" sz="1000"/>
              <a:t>PAH, pulmonary arterial hypertension. </a:t>
            </a:r>
          </a:p>
        </p:txBody>
      </p:sp>
    </p:spTree>
    <p:extLst>
      <p:ext uri="{BB962C8B-B14F-4D97-AF65-F5344CB8AC3E}">
        <p14:creationId xmlns:p14="http://schemas.microsoft.com/office/powerpoint/2010/main" val="393888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8D55FB-7CE4-5B94-65A9-0B14DDC634DE}"/>
              </a:ext>
            </a:extLst>
          </p:cNvPr>
          <p:cNvSpPr>
            <a:spLocks noGrp="1"/>
          </p:cNvSpPr>
          <p:nvPr>
            <p:ph type="ftr" sz="quarter" idx="3"/>
          </p:nvPr>
        </p:nvSpPr>
        <p:spPr>
          <a:xfrm>
            <a:off x="169127" y="6363264"/>
            <a:ext cx="11853746" cy="442131"/>
          </a:xfrm>
        </p:spPr>
        <p:txBody>
          <a:bodyPr/>
          <a:lstStyle/>
          <a:p>
            <a:pPr>
              <a:spcAft>
                <a:spcPts val="400"/>
              </a:spcAft>
            </a:pPr>
            <a:r>
              <a:rPr lang="en-US" sz="900" dirty="0"/>
              <a:t>ERA, endothelin receptor antagonist; ERS, European Respiratory Society; ESC, European Society of Cardiology; I/H/D-PAH, idiopathic/hereditary/drug-induced pulmonary arterial hypertension; </a:t>
            </a:r>
            <a:r>
              <a:rPr lang="en-US" sz="900" dirty="0" err="1"/>
              <a:t>i.v.</a:t>
            </a:r>
            <a:r>
              <a:rPr lang="en-US" sz="900" dirty="0"/>
              <a:t>, intravenous; PAH-CTD, PAH-associated connective tissue disease; PDE5i, phosphodiesterase type 5 inhibiter; PCA, prostacyclin analog; PRA, prostacyclin receptor agonist; </a:t>
            </a:r>
            <a:r>
              <a:rPr lang="en-US" sz="900" dirty="0" err="1"/>
              <a:t>s.c.</a:t>
            </a:r>
            <a:r>
              <a:rPr lang="en-US" sz="900" dirty="0"/>
              <a:t>, subcutaneous; </a:t>
            </a:r>
            <a:r>
              <a:rPr lang="en-US" sz="900" dirty="0" err="1"/>
              <a:t>sGCs</a:t>
            </a:r>
            <a:r>
              <a:rPr lang="en-US" sz="900" dirty="0"/>
              <a:t>, soluble guanylate cyclase stimulator. </a:t>
            </a:r>
          </a:p>
          <a:p>
            <a:pPr>
              <a:spcAft>
                <a:spcPts val="400"/>
              </a:spcAft>
            </a:pPr>
            <a:r>
              <a:rPr lang="en-US" sz="900" dirty="0"/>
              <a:t>Humbert M, et al</a:t>
            </a:r>
            <a:r>
              <a:rPr lang="en-US" sz="900" i="1" dirty="0"/>
              <a:t>. </a:t>
            </a:r>
            <a:r>
              <a:rPr lang="en-US" sz="900" i="1" dirty="0" err="1"/>
              <a:t>Eur</a:t>
            </a:r>
            <a:r>
              <a:rPr lang="en-US" sz="900" i="1" dirty="0"/>
              <a:t> Heart J. </a:t>
            </a:r>
            <a:r>
              <a:rPr lang="en-US" sz="900" dirty="0"/>
              <a:t>2022;43:3618-731.</a:t>
            </a:r>
          </a:p>
        </p:txBody>
      </p:sp>
      <p:sp>
        <p:nvSpPr>
          <p:cNvPr id="2" name="Title 1"/>
          <p:cNvSpPr>
            <a:spLocks noGrp="1"/>
          </p:cNvSpPr>
          <p:nvPr>
            <p:ph type="title"/>
          </p:nvPr>
        </p:nvSpPr>
        <p:spPr>
          <a:xfrm>
            <a:off x="609600" y="-196282"/>
            <a:ext cx="10744200" cy="1185577"/>
          </a:xfrm>
        </p:spPr>
        <p:txBody>
          <a:bodyPr/>
          <a:lstStyle/>
          <a:p>
            <a:r>
              <a:rPr lang="en-US" dirty="0"/>
              <a:t>The 2022 ESC/ERS Treatment Algorithm Is Risk-based</a:t>
            </a:r>
          </a:p>
        </p:txBody>
      </p:sp>
      <p:grpSp>
        <p:nvGrpSpPr>
          <p:cNvPr id="9" name="Group 8">
            <a:extLst>
              <a:ext uri="{FF2B5EF4-FFF2-40B4-BE49-F238E27FC236}">
                <a16:creationId xmlns:a16="http://schemas.microsoft.com/office/drawing/2014/main" id="{373E6329-FDDE-3E9E-AB80-74691DFC3ABB}"/>
              </a:ext>
            </a:extLst>
          </p:cNvPr>
          <p:cNvGrpSpPr/>
          <p:nvPr/>
        </p:nvGrpSpPr>
        <p:grpSpPr>
          <a:xfrm>
            <a:off x="5932225" y="673286"/>
            <a:ext cx="5445137" cy="5626128"/>
            <a:chOff x="5989754" y="886654"/>
            <a:chExt cx="5551383" cy="5717197"/>
          </a:xfrm>
        </p:grpSpPr>
        <p:grpSp>
          <p:nvGrpSpPr>
            <p:cNvPr id="10" name="Group 9">
              <a:extLst>
                <a:ext uri="{FF2B5EF4-FFF2-40B4-BE49-F238E27FC236}">
                  <a16:creationId xmlns:a16="http://schemas.microsoft.com/office/drawing/2014/main" id="{3CF9CEA8-CDC7-F933-728B-F7EFF50999BD}"/>
                </a:ext>
              </a:extLst>
            </p:cNvPr>
            <p:cNvGrpSpPr/>
            <p:nvPr/>
          </p:nvGrpSpPr>
          <p:grpSpPr>
            <a:xfrm>
              <a:off x="5989754" y="886654"/>
              <a:ext cx="5551383" cy="5717197"/>
              <a:chOff x="5989754" y="886654"/>
              <a:chExt cx="5551383" cy="5717197"/>
            </a:xfrm>
          </p:grpSpPr>
          <p:pic>
            <p:nvPicPr>
              <p:cNvPr id="12" name="Picture 11" descr="Diagram&#10;&#10;Description automatically generated">
                <a:extLst>
                  <a:ext uri="{FF2B5EF4-FFF2-40B4-BE49-F238E27FC236}">
                    <a16:creationId xmlns:a16="http://schemas.microsoft.com/office/drawing/2014/main" id="{CABFD025-A59D-39F5-37E9-4A0D8633ABF8}"/>
                  </a:ext>
                </a:extLst>
              </p:cNvPr>
              <p:cNvPicPr>
                <a:picLocks noChangeAspect="1"/>
              </p:cNvPicPr>
              <p:nvPr/>
            </p:nvPicPr>
            <p:blipFill rotWithShape="1">
              <a:blip r:embed="rId3">
                <a:extLst>
                  <a:ext uri="{28A0092B-C50C-407E-A947-70E740481C1C}">
                    <a14:useLocalDpi xmlns:a14="http://schemas.microsoft.com/office/drawing/2010/main" val="0"/>
                  </a:ext>
                </a:extLst>
              </a:blip>
              <a:srcRect b="398"/>
              <a:stretch/>
            </p:blipFill>
            <p:spPr>
              <a:xfrm>
                <a:off x="5989754" y="886656"/>
                <a:ext cx="5392357" cy="5694394"/>
              </a:xfrm>
              <a:prstGeom prst="rect">
                <a:avLst/>
              </a:prstGeom>
            </p:spPr>
          </p:pic>
          <p:sp>
            <p:nvSpPr>
              <p:cNvPr id="13" name="Rectangle 12">
                <a:extLst>
                  <a:ext uri="{FF2B5EF4-FFF2-40B4-BE49-F238E27FC236}">
                    <a16:creationId xmlns:a16="http://schemas.microsoft.com/office/drawing/2014/main" id="{81F90898-417C-F3E5-B962-BAC7E062700B}"/>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929214EE-E21C-EF81-17D7-EB26F9E1E9F3}"/>
                </a:ext>
              </a:extLst>
            </p:cNvPr>
            <p:cNvSpPr/>
            <p:nvPr/>
          </p:nvSpPr>
          <p:spPr>
            <a:xfrm>
              <a:off x="6675819" y="2539971"/>
              <a:ext cx="4734710" cy="8447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 name="TextBox 13">
            <a:extLst>
              <a:ext uri="{FF2B5EF4-FFF2-40B4-BE49-F238E27FC236}">
                <a16:creationId xmlns:a16="http://schemas.microsoft.com/office/drawing/2014/main" id="{5508BE09-894E-F129-C390-2D06D6398C48}"/>
              </a:ext>
            </a:extLst>
          </p:cNvPr>
          <p:cNvSpPr txBox="1"/>
          <p:nvPr/>
        </p:nvSpPr>
        <p:spPr>
          <a:xfrm>
            <a:off x="734544" y="1391202"/>
            <a:ext cx="4697266" cy="3785652"/>
          </a:xfrm>
          <a:prstGeom prst="rect">
            <a:avLst/>
          </a:prstGeom>
          <a:noFill/>
          <a:ln>
            <a:solidFill>
              <a:schemeClr val="tx1"/>
            </a:solidFill>
          </a:ln>
        </p:spPr>
        <p:txBody>
          <a:bodyPr wrap="square">
            <a:spAutoFit/>
          </a:bodyPr>
          <a:lstStyle/>
          <a:p>
            <a:pPr marL="342900" indent="-342900">
              <a:buClr>
                <a:srgbClr val="C00000"/>
              </a:buClr>
              <a:buSzPct val="150000"/>
              <a:buFont typeface="Arial" panose="020B0604020202020204" pitchFamily="34" charset="0"/>
              <a:buChar char="•"/>
            </a:pPr>
            <a:r>
              <a:rPr lang="en-US" sz="2000" dirty="0"/>
              <a:t>Treatment algorithm divides management approach based on presence of cardiopulmonary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Risk assessment and combination therapy recommended for those without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Initial oral monotherapy recommended for those with cardiopulmonary comorbidities</a:t>
            </a:r>
          </a:p>
        </p:txBody>
      </p:sp>
    </p:spTree>
    <p:extLst>
      <p:ext uri="{BB962C8B-B14F-4D97-AF65-F5344CB8AC3E}">
        <p14:creationId xmlns:p14="http://schemas.microsoft.com/office/powerpoint/2010/main" val="92454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CFBC631F-5B91-5CEA-1D82-98E6A40CB924}"/>
              </a:ext>
            </a:extLst>
          </p:cNvPr>
          <p:cNvSpPr>
            <a:spLocks noGrp="1"/>
          </p:cNvSpPr>
          <p:nvPr>
            <p:ph type="ftr" sz="quarter" idx="3"/>
          </p:nvPr>
        </p:nvSpPr>
        <p:spPr>
          <a:xfrm>
            <a:off x="22302" y="6415869"/>
            <a:ext cx="11925300" cy="442131"/>
          </a:xfrm>
        </p:spPr>
        <p:txBody>
          <a:bodyPr/>
          <a:lstStyle/>
          <a:p>
            <a:pPr>
              <a:spcAft>
                <a:spcPts val="400"/>
              </a:spcAft>
            </a:pPr>
            <a:r>
              <a:rPr lang="en-US" sz="900" dirty="0"/>
              <a:t>6MWD, 6-minute walk  distance; BNP, brain natriuretic peptide; CI, cardiac index; </a:t>
            </a:r>
            <a:r>
              <a:rPr lang="en-US" sz="900" dirty="0" err="1"/>
              <a:t>cMRI</a:t>
            </a:r>
            <a:r>
              <a:rPr lang="en-US" sz="900" dirty="0"/>
              <a:t>, cardiac magnetic resonance imaging; CPET, cardiopulmonary exercise testing; HF, heart failure; NT-</a:t>
            </a:r>
            <a:r>
              <a:rPr lang="en-US" sz="900" dirty="0" err="1"/>
              <a:t>proBNP</a:t>
            </a:r>
            <a:r>
              <a:rPr lang="en-US" sz="900" dirty="0"/>
              <a:t>, N-terminal pro brain natriuretic peptide; RAP, right atrial pressure; RVEF, right ventricular ejection fraction; RVESVI, right ventricular stroke volume index; </a:t>
            </a:r>
            <a:r>
              <a:rPr lang="en-US" sz="900" dirty="0" err="1"/>
              <a:t>sPAP</a:t>
            </a:r>
            <a:r>
              <a:rPr lang="en-US" sz="900" dirty="0"/>
              <a:t>, systolic pulmonary arterial pressure; SVI, stroke volume index; SVO</a:t>
            </a:r>
            <a:r>
              <a:rPr lang="en-US" sz="900" baseline="-25000" dirty="0"/>
              <a:t>2</a:t>
            </a:r>
            <a:r>
              <a:rPr lang="en-US" sz="900" dirty="0"/>
              <a:t>, venous oxygen saturation; TAPSE, tricuspid annular plane systolic excursion; VE/VCO</a:t>
            </a:r>
            <a:r>
              <a:rPr lang="en-US" sz="900" baseline="-25000" dirty="0"/>
              <a:t>2</a:t>
            </a:r>
            <a:r>
              <a:rPr lang="en-US" sz="900" dirty="0"/>
              <a:t>, minute ventilation/carbon dioxide production; VO</a:t>
            </a:r>
            <a:r>
              <a:rPr lang="en-US" sz="900" baseline="-25000" dirty="0"/>
              <a:t>2</a:t>
            </a:r>
            <a:r>
              <a:rPr lang="en-US" sz="900" dirty="0"/>
              <a:t>, maximal oxygen consumption; WHO-FC, World Health Organization Functional Class. </a:t>
            </a:r>
          </a:p>
          <a:p>
            <a:pPr>
              <a:spcAft>
                <a:spcPts val="400"/>
              </a:spcAft>
            </a:pPr>
            <a:r>
              <a:rPr lang="en-US" sz="900" dirty="0"/>
              <a:t>Humbert M, et al. </a:t>
            </a:r>
            <a:r>
              <a:rPr lang="en-US" sz="900" i="1" dirty="0" err="1"/>
              <a:t>Eur</a:t>
            </a:r>
            <a:r>
              <a:rPr lang="en-US" sz="900" i="1" dirty="0"/>
              <a:t> Heart J. </a:t>
            </a:r>
            <a:r>
              <a:rPr lang="en-US" sz="900" dirty="0"/>
              <a:t>2022;43:3618-731. </a:t>
            </a:r>
          </a:p>
        </p:txBody>
      </p:sp>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27296" y="-207412"/>
            <a:ext cx="12130356" cy="1185577"/>
          </a:xfrm>
        </p:spPr>
        <p:txBody>
          <a:bodyPr>
            <a:normAutofit/>
          </a:bodyPr>
          <a:lstStyle/>
          <a:p>
            <a:r>
              <a:rPr lang="en-US" sz="2900" dirty="0"/>
              <a:t>Risk Stratification: 3 Strata For Diagnosis; 4 Strata for Management</a:t>
            </a:r>
          </a:p>
        </p:txBody>
      </p:sp>
      <p:graphicFrame>
        <p:nvGraphicFramePr>
          <p:cNvPr id="2" name="Table 1">
            <a:extLst>
              <a:ext uri="{FF2B5EF4-FFF2-40B4-BE49-F238E27FC236}">
                <a16:creationId xmlns:a16="http://schemas.microsoft.com/office/drawing/2014/main" id="{AC471A69-9F49-BEE5-455C-82DA26C787FC}"/>
              </a:ext>
            </a:extLst>
          </p:cNvPr>
          <p:cNvGraphicFramePr>
            <a:graphicFrameLocks noGrp="1"/>
          </p:cNvGraphicFramePr>
          <p:nvPr>
            <p:extLst>
              <p:ext uri="{D42A27DB-BD31-4B8C-83A1-F6EECF244321}">
                <p14:modId xmlns:p14="http://schemas.microsoft.com/office/powerpoint/2010/main" val="2953101112"/>
              </p:ext>
            </p:extLst>
          </p:nvPr>
        </p:nvGraphicFramePr>
        <p:xfrm>
          <a:off x="493783" y="958777"/>
          <a:ext cx="5763796" cy="5184929"/>
        </p:xfrm>
        <a:graphic>
          <a:graphicData uri="http://schemas.openxmlformats.org/drawingml/2006/table">
            <a:tbl>
              <a:tblPr>
                <a:effectLst/>
              </a:tblPr>
              <a:tblGrid>
                <a:gridCol w="1440949">
                  <a:extLst>
                    <a:ext uri="{9D8B030D-6E8A-4147-A177-3AD203B41FA5}">
                      <a16:colId xmlns:a16="http://schemas.microsoft.com/office/drawing/2014/main" val="1342283628"/>
                    </a:ext>
                  </a:extLst>
                </a:gridCol>
                <a:gridCol w="1440949">
                  <a:extLst>
                    <a:ext uri="{9D8B030D-6E8A-4147-A177-3AD203B41FA5}">
                      <a16:colId xmlns:a16="http://schemas.microsoft.com/office/drawing/2014/main" val="1348984080"/>
                    </a:ext>
                  </a:extLst>
                </a:gridCol>
                <a:gridCol w="1440949">
                  <a:extLst>
                    <a:ext uri="{9D8B030D-6E8A-4147-A177-3AD203B41FA5}">
                      <a16:colId xmlns:a16="http://schemas.microsoft.com/office/drawing/2014/main" val="1046372888"/>
                    </a:ext>
                  </a:extLst>
                </a:gridCol>
                <a:gridCol w="1440949">
                  <a:extLst>
                    <a:ext uri="{9D8B030D-6E8A-4147-A177-3AD203B41FA5}">
                      <a16:colId xmlns:a16="http://schemas.microsoft.com/office/drawing/2014/main" val="1636534164"/>
                    </a:ext>
                  </a:extLst>
                </a:gridCol>
              </a:tblGrid>
              <a:tr h="750702">
                <a:tc>
                  <a:txBody>
                    <a:bodyPr/>
                    <a:lstStyle/>
                    <a:p>
                      <a:pPr algn="l" fontAlgn="base"/>
                      <a:r>
                        <a:rPr lang="en-US" sz="1200" b="1" dirty="0">
                          <a:effectLst/>
                          <a:latin typeface="+mn-lt"/>
                        </a:rPr>
                        <a:t>Determinants of prognosis (estimated 1-year mortality)</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5F9"/>
                    </a:solidFill>
                  </a:tcPr>
                </a:tc>
                <a:tc>
                  <a:txBody>
                    <a:bodyPr/>
                    <a:lstStyle/>
                    <a:p>
                      <a:pPr algn="ctr" fontAlgn="base"/>
                      <a:r>
                        <a:rPr lang="en-US" sz="1200" b="1" dirty="0">
                          <a:solidFill>
                            <a:schemeClr val="bg1"/>
                          </a:solidFill>
                          <a:effectLst>
                            <a:outerShdw blurRad="50800" dist="12700" dir="2700000" algn="tl" rotWithShape="0">
                              <a:prstClr val="black">
                                <a:alpha val="40000"/>
                              </a:prstClr>
                            </a:outerShdw>
                          </a:effectLst>
                          <a:latin typeface="+mn-lt"/>
                        </a:rPr>
                        <a:t>Low risk</a:t>
                      </a:r>
                      <a:br>
                        <a:rPr lang="en-US" sz="1200" b="1" dirty="0">
                          <a:solidFill>
                            <a:schemeClr val="bg1"/>
                          </a:solidFill>
                          <a:effectLst>
                            <a:outerShdw blurRad="50800" dist="12700" dir="2700000" algn="tl" rotWithShape="0">
                              <a:prstClr val="black">
                                <a:alpha val="40000"/>
                              </a:prstClr>
                            </a:outerShdw>
                          </a:effectLst>
                          <a:latin typeface="+mn-lt"/>
                        </a:rPr>
                      </a:br>
                      <a:r>
                        <a:rPr lang="en-US" sz="1200" b="1" dirty="0">
                          <a:solidFill>
                            <a:schemeClr val="bg1"/>
                          </a:solidFill>
                          <a:effectLst>
                            <a:outerShdw blurRad="50800" dist="12700" dir="2700000" algn="tl" rotWithShape="0">
                              <a:prstClr val="black">
                                <a:alpha val="40000"/>
                              </a:prstClr>
                            </a:outerShdw>
                          </a:effectLst>
                          <a:latin typeface="+mn-lt"/>
                        </a:rPr>
                        <a:t>(&lt;5%)</a:t>
                      </a:r>
                    </a:p>
                  </a:txBody>
                  <a:tcPr marL="41441" marR="41441" marT="20721" marB="2072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fontAlgn="base"/>
                      <a:r>
                        <a:rPr lang="en-US" sz="1200" b="1" dirty="0">
                          <a:effectLst/>
                          <a:latin typeface="+mn-lt"/>
                        </a:rPr>
                        <a:t>Intermediate risk</a:t>
                      </a:r>
                      <a:br>
                        <a:rPr lang="en-US" sz="1200" b="1" dirty="0">
                          <a:effectLst/>
                          <a:latin typeface="+mn-lt"/>
                        </a:rPr>
                      </a:br>
                      <a:r>
                        <a:rPr lang="en-US" sz="1200" b="1" dirty="0">
                          <a:effectLst/>
                          <a:latin typeface="+mn-lt"/>
                        </a:rPr>
                        <a:t>(5–20%)</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fontAlgn="base"/>
                      <a:r>
                        <a:rPr lang="en-US" sz="1200" b="1" dirty="0">
                          <a:solidFill>
                            <a:schemeClr val="bg1">
                              <a:lumMod val="95000"/>
                            </a:schemeClr>
                          </a:solidFill>
                          <a:effectLst>
                            <a:outerShdw blurRad="50800" dist="12700" dir="5400000" algn="ctr" rotWithShape="0">
                              <a:schemeClr val="tx1"/>
                            </a:outerShdw>
                          </a:effectLst>
                          <a:latin typeface="+mn-lt"/>
                        </a:rPr>
                        <a:t>High risk</a:t>
                      </a:r>
                      <a:br>
                        <a:rPr lang="en-US" sz="1200" b="1" dirty="0">
                          <a:solidFill>
                            <a:schemeClr val="bg1">
                              <a:lumMod val="95000"/>
                            </a:schemeClr>
                          </a:solidFill>
                          <a:effectLst>
                            <a:outerShdw blurRad="50800" dist="12700" dir="5400000" algn="ctr" rotWithShape="0">
                              <a:schemeClr val="tx1"/>
                            </a:outerShdw>
                          </a:effectLst>
                          <a:latin typeface="+mn-lt"/>
                        </a:rPr>
                      </a:br>
                      <a:r>
                        <a:rPr lang="en-US" sz="1200" b="1" dirty="0">
                          <a:solidFill>
                            <a:schemeClr val="bg1">
                              <a:lumMod val="95000"/>
                            </a:schemeClr>
                          </a:solidFill>
                          <a:effectLst>
                            <a:outerShdw blurRad="50800" dist="12700" dir="5400000" algn="ctr" rotWithShape="0">
                              <a:schemeClr val="tx1"/>
                            </a:outerShdw>
                          </a:effectLst>
                          <a:latin typeface="+mn-lt"/>
                        </a:rPr>
                        <a:t>(&gt;20%)</a:t>
                      </a:r>
                    </a:p>
                  </a:txBody>
                  <a:tcPr marL="41441" marR="41441" marT="20721" marB="20721" anchor="ctr">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35076707"/>
                  </a:ext>
                </a:extLst>
              </a:tr>
              <a:tr h="185767">
                <a:tc gridSpan="4">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Clinical observations and modifiable variables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219061"/>
                  </a:ext>
                </a:extLst>
              </a:tr>
              <a:tr h="185767">
                <a:tc>
                  <a:txBody>
                    <a:bodyPr/>
                    <a:lstStyle/>
                    <a:p>
                      <a:pPr algn="l" fontAlgn="t"/>
                      <a:r>
                        <a:rPr lang="en-US" sz="800" b="1" dirty="0">
                          <a:effectLst>
                            <a:outerShdw blurRad="50800" dist="12700" dir="2700000" algn="tl" rotWithShape="0">
                              <a:prstClr val="black">
                                <a:alpha val="40000"/>
                              </a:prstClr>
                            </a:outerShdw>
                          </a:effectLst>
                          <a:latin typeface="+mn-lt"/>
                        </a:rPr>
                        <a:t>Signs of right HF</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Present</a:t>
                      </a:r>
                    </a:p>
                  </a:txBody>
                  <a:tcPr marL="41441" marR="41441" marT="20721" marB="20721">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831247582"/>
                  </a:ext>
                </a:extLst>
              </a:tr>
              <a:tr h="464417">
                <a:tc>
                  <a:txBody>
                    <a:bodyPr/>
                    <a:lstStyle/>
                    <a:p>
                      <a:pPr algn="l" fontAlgn="t"/>
                      <a:r>
                        <a:rPr lang="en-US" sz="800" b="1" dirty="0">
                          <a:effectLst>
                            <a:outerShdw blurRad="50800" dist="12700" dir="2700000" algn="tl" rotWithShape="0">
                              <a:prstClr val="black">
                                <a:alpha val="40000"/>
                              </a:prstClr>
                            </a:outerShdw>
                          </a:effectLst>
                          <a:latin typeface="+mn-lt"/>
                        </a:rPr>
                        <a:t>Progression of symptoms and clinical manifestations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Slow</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Rapid</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963543516"/>
                  </a:ext>
                </a:extLst>
              </a:tr>
              <a:tr h="185767">
                <a:tc>
                  <a:txBody>
                    <a:bodyPr/>
                    <a:lstStyle/>
                    <a:p>
                      <a:pPr algn="l" fontAlgn="t"/>
                      <a:r>
                        <a:rPr lang="en-US" sz="800" b="1" dirty="0">
                          <a:effectLst>
                            <a:outerShdw blurRad="50800" dist="12700" dir="2700000" algn="tl" rotWithShape="0">
                              <a:prstClr val="black">
                                <a:alpha val="40000"/>
                              </a:prstClr>
                            </a:outerShdw>
                          </a:effectLst>
                          <a:latin typeface="+mn-lt"/>
                        </a:rPr>
                        <a:t>Syncope</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Occasional syncope</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Repeated syncope</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026650342"/>
                  </a:ext>
                </a:extLst>
              </a:tr>
              <a:tr h="185767">
                <a:tc>
                  <a:txBody>
                    <a:bodyPr/>
                    <a:lstStyle/>
                    <a:p>
                      <a:pPr algn="l" fontAlgn="t"/>
                      <a:r>
                        <a:rPr lang="en-US" sz="800" b="1" dirty="0">
                          <a:effectLst>
                            <a:outerShdw blurRad="50800" dist="12700" dir="2700000" algn="tl" rotWithShape="0">
                              <a:prstClr val="black">
                                <a:alpha val="40000"/>
                              </a:prstClr>
                            </a:outerShdw>
                          </a:effectLst>
                          <a:latin typeface="+mn-lt"/>
                        </a:rPr>
                        <a:t>WHO-FC</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I, II</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III</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IV</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958953734"/>
                  </a:ext>
                </a:extLst>
              </a:tr>
              <a:tr h="185767">
                <a:tc>
                  <a:txBody>
                    <a:bodyPr/>
                    <a:lstStyle/>
                    <a:p>
                      <a:pPr algn="l" fontAlgn="t"/>
                      <a:r>
                        <a:rPr lang="en-US" sz="800" b="1" dirty="0">
                          <a:effectLst>
                            <a:outerShdw blurRad="50800" dist="12700" dir="2700000" algn="tl" rotWithShape="0">
                              <a:prstClr val="black">
                                <a:alpha val="40000"/>
                              </a:prstClr>
                            </a:outerShdw>
                          </a:effectLst>
                          <a:latin typeface="+mn-lt"/>
                        </a:rPr>
                        <a:t>6MWD</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&gt;440 m</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165–440 m</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&lt;165 m</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3458056307"/>
                  </a:ext>
                </a:extLst>
              </a:tr>
              <a:tr h="603743">
                <a:tc>
                  <a:txBody>
                    <a:bodyPr/>
                    <a:lstStyle/>
                    <a:p>
                      <a:pPr algn="l" fontAlgn="t"/>
                      <a:r>
                        <a:rPr lang="en-US" sz="800" b="1" dirty="0">
                          <a:effectLst>
                            <a:outerShdw blurRad="50800" dist="12700" dir="2700000" algn="tl" rotWithShape="0">
                              <a:prstClr val="black">
                                <a:alpha val="40000"/>
                              </a:prstClr>
                            </a:outerShdw>
                          </a:effectLst>
                          <a:latin typeface="+mn-lt"/>
                        </a:rPr>
                        <a:t>CPET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Peak VO</a:t>
                      </a:r>
                      <a:r>
                        <a:rPr lang="en-US" sz="800" b="1" baseline="-51000" dirty="0">
                          <a:solidFill>
                            <a:schemeClr val="bg1"/>
                          </a:solidFill>
                          <a:effectLst>
                            <a:outerShdw blurRad="50800" dist="12700" dir="2700000" algn="tl" rotWithShape="0">
                              <a:prstClr val="black">
                                <a:alpha val="40000"/>
                              </a:prstClr>
                            </a:outerShdw>
                          </a:effectLst>
                          <a:latin typeface="+mn-lt"/>
                        </a:rPr>
                        <a:t>2 </a:t>
                      </a:r>
                      <a:r>
                        <a:rPr lang="en-US" sz="800" b="1" dirty="0">
                          <a:solidFill>
                            <a:schemeClr val="bg1"/>
                          </a:solidFill>
                          <a:effectLst>
                            <a:outerShdw blurRad="50800" dist="12700" dir="2700000" algn="tl" rotWithShape="0">
                              <a:prstClr val="black">
                                <a:alpha val="40000"/>
                              </a:prstClr>
                            </a:outerShdw>
                          </a:effectLst>
                          <a:latin typeface="+mn-lt"/>
                        </a:rPr>
                        <a:t>&gt;15 mL/min/kg (&gt;65% pred.)</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VE/VCO</a:t>
                      </a:r>
                      <a:r>
                        <a:rPr lang="en-US" sz="800" b="1" baseline="-51000" dirty="0">
                          <a:solidFill>
                            <a:schemeClr val="bg1"/>
                          </a:solidFill>
                          <a:effectLst>
                            <a:outerShdw blurRad="50800" dist="12700" dir="2700000" algn="tl" rotWithShape="0">
                              <a:prstClr val="black">
                                <a:alpha val="40000"/>
                              </a:prstClr>
                            </a:outerShdw>
                          </a:effectLst>
                          <a:latin typeface="+mn-lt"/>
                        </a:rPr>
                        <a:t>2</a:t>
                      </a:r>
                      <a:r>
                        <a:rPr lang="en-US" sz="800" b="1" dirty="0">
                          <a:solidFill>
                            <a:schemeClr val="bg1"/>
                          </a:solidFill>
                          <a:effectLst>
                            <a:outerShdw blurRad="50800" dist="12700" dir="2700000" algn="tl" rotWithShape="0">
                              <a:prstClr val="black">
                                <a:alpha val="40000"/>
                              </a:prstClr>
                            </a:outerShdw>
                          </a:effectLst>
                          <a:latin typeface="+mn-lt"/>
                        </a:rPr>
                        <a:t> slope &lt;36</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Peak </a:t>
                      </a:r>
                      <a:r>
                        <a:rPr lang="en-US" sz="800" b="1" dirty="0">
                          <a:solidFill>
                            <a:schemeClr val="tx1"/>
                          </a:solidFill>
                          <a:effectLst/>
                          <a:latin typeface="+mn-lt"/>
                        </a:rPr>
                        <a:t>VO</a:t>
                      </a:r>
                      <a:r>
                        <a:rPr lang="en-US" sz="800" b="1" baseline="-51000" dirty="0">
                          <a:solidFill>
                            <a:schemeClr val="tx1"/>
                          </a:solidFill>
                          <a:effectLst/>
                          <a:latin typeface="+mn-lt"/>
                        </a:rPr>
                        <a:t>2</a:t>
                      </a:r>
                      <a:r>
                        <a:rPr lang="en-US" sz="800" b="1" dirty="0">
                          <a:effectLst/>
                          <a:latin typeface="+mn-lt"/>
                        </a:rPr>
                        <a:t> 11–15 mL/min/kg</a:t>
                      </a:r>
                      <a:br>
                        <a:rPr lang="en-US" sz="800" b="1" dirty="0">
                          <a:effectLst/>
                          <a:latin typeface="+mn-lt"/>
                        </a:rPr>
                      </a:br>
                      <a:r>
                        <a:rPr lang="en-US" sz="800" b="1" dirty="0">
                          <a:effectLst/>
                          <a:latin typeface="+mn-lt"/>
                        </a:rPr>
                        <a:t>(35–65% pred.)</a:t>
                      </a:r>
                      <a:br>
                        <a:rPr lang="en-US" sz="800" b="1" dirty="0">
                          <a:effectLst/>
                          <a:latin typeface="+mn-lt"/>
                        </a:rPr>
                      </a:br>
                      <a:r>
                        <a:rPr lang="en-US" sz="800" b="1" dirty="0">
                          <a:effectLst/>
                          <a:latin typeface="+mn-lt"/>
                        </a:rPr>
                        <a:t>VE/VCO</a:t>
                      </a:r>
                      <a:r>
                        <a:rPr lang="en-US" sz="800" b="1" baseline="-51000" dirty="0">
                          <a:effectLst/>
                          <a:latin typeface="+mn-lt"/>
                        </a:rPr>
                        <a:t>2</a:t>
                      </a:r>
                      <a:r>
                        <a:rPr lang="en-US" sz="800" b="1" dirty="0">
                          <a:effectLst/>
                          <a:latin typeface="+mn-lt"/>
                        </a:rPr>
                        <a:t> slope 36–44</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Peak </a:t>
                      </a:r>
                      <a:r>
                        <a:rPr lang="en-US" sz="800" b="1" dirty="0">
                          <a:solidFill>
                            <a:schemeClr val="bg1"/>
                          </a:solidFill>
                          <a:effectLst>
                            <a:outerShdw blurRad="50800" dist="12700" dir="2700000" algn="tl" rotWithShape="0">
                              <a:prstClr val="black">
                                <a:alpha val="40000"/>
                              </a:prstClr>
                            </a:outerShdw>
                          </a:effectLst>
                          <a:latin typeface="+mn-lt"/>
                        </a:rPr>
                        <a:t>VO</a:t>
                      </a:r>
                      <a:r>
                        <a:rPr lang="en-US" sz="800" b="1" baseline="-51000" dirty="0">
                          <a:solidFill>
                            <a:schemeClr val="bg1"/>
                          </a:solidFill>
                          <a:effectLst>
                            <a:outerShdw blurRad="50800" dist="12700" dir="2700000" algn="tl" rotWithShape="0">
                              <a:prstClr val="black">
                                <a:alpha val="40000"/>
                              </a:prstClr>
                            </a:outerShdw>
                          </a:effectLst>
                          <a:latin typeface="+mn-lt"/>
                        </a:rPr>
                        <a:t>2</a:t>
                      </a:r>
                      <a:r>
                        <a:rPr lang="en-US" sz="800" b="1" dirty="0">
                          <a:solidFill>
                            <a:schemeClr val="bg1">
                              <a:lumMod val="95000"/>
                            </a:schemeClr>
                          </a:solidFill>
                          <a:effectLst>
                            <a:outerShdw blurRad="50800" dist="12700" dir="5400000" algn="ctr" rotWithShape="0">
                              <a:schemeClr val="tx1"/>
                            </a:outerShdw>
                          </a:effectLst>
                          <a:latin typeface="+mn-lt"/>
                        </a:rPr>
                        <a:t> &lt;11 mL/min/kg (&lt;35% pred.)</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VE/VCO</a:t>
                      </a:r>
                      <a:r>
                        <a:rPr lang="en-US" sz="800" b="1" baseline="-51000" dirty="0">
                          <a:solidFill>
                            <a:schemeClr val="bg1">
                              <a:lumMod val="95000"/>
                            </a:schemeClr>
                          </a:solidFill>
                          <a:effectLst>
                            <a:outerShdw blurRad="50800" dist="12700" dir="5400000" algn="ctr" rotWithShape="0">
                              <a:schemeClr val="tx1"/>
                            </a:outerShdw>
                          </a:effectLst>
                          <a:latin typeface="+mn-lt"/>
                        </a:rPr>
                        <a:t>2</a:t>
                      </a:r>
                      <a:r>
                        <a:rPr lang="en-US" sz="800" b="1" dirty="0">
                          <a:solidFill>
                            <a:schemeClr val="bg1">
                              <a:lumMod val="95000"/>
                            </a:schemeClr>
                          </a:solidFill>
                          <a:effectLst>
                            <a:outerShdw blurRad="50800" dist="12700" dir="5400000" algn="ctr" rotWithShape="0">
                              <a:schemeClr val="tx1"/>
                            </a:outerShdw>
                          </a:effectLst>
                          <a:latin typeface="+mn-lt"/>
                        </a:rPr>
                        <a:t> slope &gt;44</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633957900"/>
                  </a:ext>
                </a:extLst>
              </a:tr>
              <a:tr h="464417">
                <a:tc>
                  <a:txBody>
                    <a:bodyPr/>
                    <a:lstStyle/>
                    <a:p>
                      <a:pPr algn="l" fontAlgn="t"/>
                      <a:r>
                        <a:rPr lang="en-US" sz="800" b="1" dirty="0">
                          <a:effectLst>
                            <a:outerShdw blurRad="50800" dist="12700" dir="2700000" algn="tl" rotWithShape="0">
                              <a:prstClr val="black">
                                <a:alpha val="40000"/>
                              </a:prstClr>
                            </a:outerShdw>
                          </a:effectLst>
                          <a:latin typeface="+mn-lt"/>
                        </a:rPr>
                        <a:t>Biomarkers: BNP or NT-</a:t>
                      </a:r>
                      <a:r>
                        <a:rPr lang="en-US" sz="800" b="1" dirty="0" err="1">
                          <a:effectLst>
                            <a:outerShdw blurRad="50800" dist="12700" dir="2700000" algn="tl" rotWithShape="0">
                              <a:prstClr val="black">
                                <a:alpha val="40000"/>
                              </a:prstClr>
                            </a:outerShdw>
                          </a:effectLst>
                          <a:latin typeface="+mn-lt"/>
                        </a:rPr>
                        <a:t>proBNP</a:t>
                      </a:r>
                      <a:endParaRPr lang="en-US" sz="8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BNP &lt;50 ng/L</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NT-</a:t>
                      </a:r>
                      <a:r>
                        <a:rPr lang="en-US" sz="800" b="1" dirty="0" err="1">
                          <a:solidFill>
                            <a:schemeClr val="bg1"/>
                          </a:solidFill>
                          <a:effectLst>
                            <a:outerShdw blurRad="50800" dist="12700" dir="2700000" algn="tl" rotWithShape="0">
                              <a:prstClr val="black">
                                <a:alpha val="40000"/>
                              </a:prstClr>
                            </a:outerShdw>
                          </a:effectLst>
                          <a:latin typeface="+mn-lt"/>
                        </a:rPr>
                        <a:t>proBNP</a:t>
                      </a:r>
                      <a:r>
                        <a:rPr lang="en-US" sz="800" b="1" dirty="0">
                          <a:solidFill>
                            <a:schemeClr val="bg1"/>
                          </a:solidFill>
                          <a:effectLst>
                            <a:outerShdw blurRad="50800" dist="12700" dir="2700000" algn="tl" rotWithShape="0">
                              <a:prstClr val="black">
                                <a:alpha val="40000"/>
                              </a:prstClr>
                            </a:outerShdw>
                          </a:effectLst>
                          <a:latin typeface="+mn-lt"/>
                        </a:rPr>
                        <a:t> &lt;300 ng/L</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BNP 50–800 ng/L</a:t>
                      </a:r>
                      <a:br>
                        <a:rPr lang="en-US" sz="800" b="1" dirty="0">
                          <a:effectLst/>
                          <a:latin typeface="+mn-lt"/>
                        </a:rPr>
                      </a:br>
                      <a:r>
                        <a:rPr lang="en-US" sz="800" b="1" dirty="0">
                          <a:effectLst/>
                          <a:latin typeface="+mn-lt"/>
                        </a:rPr>
                        <a:t>NT-</a:t>
                      </a:r>
                      <a:r>
                        <a:rPr lang="en-US" sz="800" b="1" dirty="0" err="1">
                          <a:effectLst/>
                          <a:latin typeface="+mn-lt"/>
                        </a:rPr>
                        <a:t>proBNP</a:t>
                      </a:r>
                      <a:r>
                        <a:rPr lang="en-US" sz="800" b="1" dirty="0">
                          <a:effectLst/>
                          <a:latin typeface="+mn-lt"/>
                        </a:rPr>
                        <a:t> 300–1100 ng/L</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BNP &gt;800 ng/L</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NT-</a:t>
                      </a:r>
                      <a:r>
                        <a:rPr lang="en-US" sz="800" b="1" dirty="0" err="1">
                          <a:solidFill>
                            <a:schemeClr val="bg1">
                              <a:lumMod val="95000"/>
                            </a:schemeClr>
                          </a:solidFill>
                          <a:effectLst>
                            <a:outerShdw blurRad="50800" dist="12700" dir="5400000" algn="ctr" rotWithShape="0">
                              <a:schemeClr val="tx1"/>
                            </a:outerShdw>
                          </a:effectLst>
                          <a:latin typeface="+mn-lt"/>
                        </a:rPr>
                        <a:t>proBNP</a:t>
                      </a:r>
                      <a:r>
                        <a:rPr lang="en-US" sz="800" b="1" dirty="0">
                          <a:solidFill>
                            <a:schemeClr val="bg1">
                              <a:lumMod val="95000"/>
                            </a:schemeClr>
                          </a:solidFill>
                          <a:effectLst>
                            <a:outerShdw blurRad="50800" dist="12700" dir="5400000" algn="ctr" rotWithShape="0">
                              <a:schemeClr val="tx1"/>
                            </a:outerShdw>
                          </a:effectLst>
                          <a:latin typeface="+mn-lt"/>
                        </a:rPr>
                        <a:t> &gt;1100 ng/L</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85182450"/>
                  </a:ext>
                </a:extLst>
              </a:tr>
              <a:tr h="743069">
                <a:tc>
                  <a:txBody>
                    <a:bodyPr/>
                    <a:lstStyle/>
                    <a:p>
                      <a:pPr algn="l" fontAlgn="t"/>
                      <a:r>
                        <a:rPr lang="en-US" sz="800" b="1" dirty="0">
                          <a:effectLst>
                            <a:outerShdw blurRad="50800" dist="12700" dir="2700000" algn="tl" rotWithShape="0">
                              <a:prstClr val="black">
                                <a:alpha val="40000"/>
                              </a:prstClr>
                            </a:outerShdw>
                          </a:effectLst>
                          <a:latin typeface="+mn-lt"/>
                        </a:rPr>
                        <a:t>Echocardiography</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RA area &lt;18 cm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TAPSE/</a:t>
                      </a:r>
                      <a:r>
                        <a:rPr lang="en-US" sz="800" b="1" dirty="0" err="1">
                          <a:solidFill>
                            <a:schemeClr val="bg1"/>
                          </a:solidFill>
                          <a:effectLst>
                            <a:outerShdw blurRad="50800" dist="12700" dir="2700000" algn="tl" rotWithShape="0">
                              <a:prstClr val="black">
                                <a:alpha val="40000"/>
                              </a:prstClr>
                            </a:outerShdw>
                          </a:effectLst>
                          <a:latin typeface="+mn-lt"/>
                        </a:rPr>
                        <a:t>sPAP</a:t>
                      </a:r>
                      <a:r>
                        <a:rPr lang="en-US" sz="800" b="1" dirty="0">
                          <a:solidFill>
                            <a:schemeClr val="bg1"/>
                          </a:solidFill>
                          <a:effectLst>
                            <a:outerShdw blurRad="50800" dist="12700" dir="2700000" algn="tl" rotWithShape="0">
                              <a:prstClr val="black">
                                <a:alpha val="40000"/>
                              </a:prstClr>
                            </a:outerShdw>
                          </a:effectLst>
                          <a:latin typeface="+mn-lt"/>
                        </a:rPr>
                        <a:t> &gt;0.32 mm/mmHg</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No pericardial effusion</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it-IT" sz="800" b="1" dirty="0">
                          <a:effectLst/>
                          <a:latin typeface="+mn-lt"/>
                        </a:rPr>
                        <a:t>RA area 18–26 cm</a:t>
                      </a:r>
                      <a:r>
                        <a:rPr lang="it-IT" sz="800" b="1" baseline="30000" dirty="0">
                          <a:effectLst/>
                          <a:latin typeface="+mn-lt"/>
                        </a:rPr>
                        <a:t>2</a:t>
                      </a:r>
                      <a:br>
                        <a:rPr lang="it-IT" sz="800" b="1" dirty="0">
                          <a:effectLst/>
                          <a:latin typeface="+mn-lt"/>
                        </a:rPr>
                      </a:br>
                      <a:r>
                        <a:rPr lang="it-IT" sz="800" b="1" dirty="0">
                          <a:effectLst/>
                          <a:latin typeface="+mn-lt"/>
                        </a:rPr>
                        <a:t>TAPSE/sPAP 0.19–0.32 mm/mmHg</a:t>
                      </a:r>
                      <a:br>
                        <a:rPr lang="it-IT" sz="800" b="1" dirty="0">
                          <a:effectLst/>
                          <a:latin typeface="+mn-lt"/>
                        </a:rPr>
                      </a:br>
                      <a:r>
                        <a:rPr lang="it-IT" sz="800" b="1" dirty="0">
                          <a:effectLst/>
                          <a:latin typeface="+mn-lt"/>
                        </a:rPr>
                        <a:t>Minimal pericardial effusion</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 area &gt;26 cm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TAPSE/</a:t>
                      </a:r>
                      <a:r>
                        <a:rPr lang="en-US" sz="800" b="1" dirty="0" err="1">
                          <a:solidFill>
                            <a:schemeClr val="bg1">
                              <a:lumMod val="95000"/>
                            </a:schemeClr>
                          </a:solidFill>
                          <a:effectLst>
                            <a:outerShdw blurRad="50800" dist="12700" dir="5400000" algn="ctr" rotWithShape="0">
                              <a:schemeClr val="tx1"/>
                            </a:outerShdw>
                          </a:effectLst>
                          <a:latin typeface="+mn-lt"/>
                        </a:rPr>
                        <a:t>sPAP</a:t>
                      </a:r>
                      <a:r>
                        <a:rPr lang="en-US" sz="800" b="1" dirty="0">
                          <a:solidFill>
                            <a:schemeClr val="bg1">
                              <a:lumMod val="95000"/>
                            </a:schemeClr>
                          </a:solidFill>
                          <a:effectLst>
                            <a:outerShdw blurRad="50800" dist="12700" dir="5400000" algn="ctr" rotWithShape="0">
                              <a:schemeClr val="tx1"/>
                            </a:outerShdw>
                          </a:effectLst>
                          <a:latin typeface="+mn-lt"/>
                        </a:rPr>
                        <a:t> &lt;0.19 mm/mmHg</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Moderate or large pericardial effusion</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071185626"/>
                  </a:ext>
                </a:extLst>
              </a:tr>
              <a:tr h="603743">
                <a:tc>
                  <a:txBody>
                    <a:bodyPr/>
                    <a:lstStyle/>
                    <a:p>
                      <a:pPr algn="l" fontAlgn="t"/>
                      <a:r>
                        <a:rPr lang="en-US" sz="800" b="1" dirty="0" err="1">
                          <a:effectLst>
                            <a:outerShdw blurRad="50800" dist="12700" dir="2700000" algn="tl" rotWithShape="0">
                              <a:prstClr val="black">
                                <a:alpha val="40000"/>
                              </a:prstClr>
                            </a:outerShdw>
                          </a:effectLst>
                          <a:latin typeface="+mn-lt"/>
                        </a:rPr>
                        <a:t>cMRI</a:t>
                      </a:r>
                      <a:endParaRPr lang="en-US" sz="8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RVEF &gt;54%</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SVI &gt;40 mL/m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RVESVI &lt;42 mL/m</a:t>
                      </a:r>
                      <a:r>
                        <a:rPr lang="en-US" sz="800" b="1" baseline="30000" dirty="0">
                          <a:solidFill>
                            <a:schemeClr val="bg1"/>
                          </a:solidFill>
                          <a:effectLst>
                            <a:outerShdw blurRad="50800" dist="12700" dir="2700000" algn="tl" rotWithShape="0">
                              <a:prstClr val="black">
                                <a:alpha val="40000"/>
                              </a:prstClr>
                            </a:outerShdw>
                          </a:effectLst>
                          <a:latin typeface="+mn-lt"/>
                        </a:rPr>
                        <a:t>2</a:t>
                      </a:r>
                      <a:endParaRPr lang="en-US" sz="800" b="1" dirty="0">
                        <a:solidFill>
                          <a:schemeClr val="bg1"/>
                        </a:solidFill>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RVEF 37–54%</a:t>
                      </a:r>
                      <a:br>
                        <a:rPr lang="en-US" sz="800" b="1" dirty="0">
                          <a:effectLst/>
                          <a:latin typeface="+mn-lt"/>
                        </a:rPr>
                      </a:br>
                      <a:r>
                        <a:rPr lang="en-US" sz="800" b="1" dirty="0">
                          <a:effectLst/>
                          <a:latin typeface="+mn-lt"/>
                        </a:rPr>
                        <a:t>SVI 26–40 mL/m</a:t>
                      </a:r>
                      <a:r>
                        <a:rPr lang="en-US" sz="800" b="1" baseline="30000" dirty="0">
                          <a:effectLst/>
                          <a:latin typeface="+mn-lt"/>
                        </a:rPr>
                        <a:t>2</a:t>
                      </a:r>
                      <a:br>
                        <a:rPr lang="en-US" sz="800" b="1" dirty="0">
                          <a:effectLst/>
                          <a:latin typeface="+mn-lt"/>
                        </a:rPr>
                      </a:br>
                      <a:r>
                        <a:rPr lang="en-US" sz="800" b="1" dirty="0">
                          <a:effectLst/>
                          <a:latin typeface="+mn-lt"/>
                        </a:rPr>
                        <a:t>RVESVI</a:t>
                      </a:r>
                      <a:br>
                        <a:rPr lang="en-US" sz="800" b="1" dirty="0">
                          <a:effectLst/>
                          <a:latin typeface="+mn-lt"/>
                        </a:rPr>
                      </a:br>
                      <a:r>
                        <a:rPr lang="en-US" sz="800" b="1" dirty="0">
                          <a:effectLst/>
                          <a:latin typeface="+mn-lt"/>
                        </a:rPr>
                        <a:t>42–54 mL/m</a:t>
                      </a:r>
                      <a:r>
                        <a:rPr lang="en-US" sz="800" b="1" baseline="30000" dirty="0">
                          <a:effectLst/>
                          <a:latin typeface="+mn-lt"/>
                        </a:rPr>
                        <a:t>2</a:t>
                      </a:r>
                      <a:endParaRPr lang="en-US" sz="800" b="1" dirty="0">
                        <a:effectLst/>
                        <a:latin typeface="+mn-lt"/>
                      </a:endParaRP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RVEF &lt;37%</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SVI &lt;26 mL/m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RVESVI &gt;54 mL/m</a:t>
                      </a:r>
                      <a:r>
                        <a:rPr lang="en-US" sz="800" b="1" baseline="30000" dirty="0">
                          <a:solidFill>
                            <a:schemeClr val="bg1">
                              <a:lumMod val="95000"/>
                            </a:schemeClr>
                          </a:solidFill>
                          <a:effectLst>
                            <a:outerShdw blurRad="50800" dist="12700" dir="5400000" algn="ctr" rotWithShape="0">
                              <a:schemeClr val="tx1"/>
                            </a:outerShdw>
                          </a:effectLst>
                          <a:latin typeface="+mn-lt"/>
                        </a:rPr>
                        <a:t>2</a:t>
                      </a:r>
                      <a:endParaRPr lang="en-US" sz="800" b="1" dirty="0">
                        <a:solidFill>
                          <a:schemeClr val="bg1">
                            <a:lumMod val="95000"/>
                          </a:schemeClr>
                        </a:solidFill>
                        <a:effectLst>
                          <a:outerShdw blurRad="50800" dist="12700" dir="5400000" algn="ctr" rotWithShape="0">
                            <a:schemeClr val="tx1"/>
                          </a:outerShdw>
                        </a:effectLst>
                        <a:latin typeface="+mn-lt"/>
                      </a:endParaRP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0736538"/>
                  </a:ext>
                </a:extLst>
              </a:tr>
              <a:tr h="603743">
                <a:tc>
                  <a:txBody>
                    <a:bodyPr/>
                    <a:lstStyle/>
                    <a:p>
                      <a:pPr algn="l" fontAlgn="t"/>
                      <a:r>
                        <a:rPr lang="en-US" sz="800" b="1" dirty="0">
                          <a:effectLst>
                            <a:outerShdw blurRad="50800" dist="12700" dir="2700000" algn="tl" rotWithShape="0">
                              <a:prstClr val="black">
                                <a:alpha val="40000"/>
                              </a:prstClr>
                            </a:outerShdw>
                          </a:effectLst>
                          <a:latin typeface="+mn-lt"/>
                        </a:rPr>
                        <a:t>Hemodynamics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800" b="1" dirty="0">
                          <a:solidFill>
                            <a:schemeClr val="bg1"/>
                          </a:solidFill>
                          <a:effectLst>
                            <a:outerShdw blurRad="50800" dist="12700" dir="2700000" algn="tl" rotWithShape="0">
                              <a:prstClr val="black">
                                <a:alpha val="40000"/>
                              </a:prstClr>
                            </a:outerShdw>
                          </a:effectLst>
                          <a:latin typeface="+mn-lt"/>
                        </a:rPr>
                        <a:t>RAP &lt;8 mmHg</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CI ≥2.5 L/min/m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SVI &gt;38 mL/m</a:t>
                      </a:r>
                      <a:r>
                        <a:rPr lang="en-US" sz="800" b="1" baseline="30000" dirty="0">
                          <a:solidFill>
                            <a:schemeClr val="bg1"/>
                          </a:solidFill>
                          <a:effectLst>
                            <a:outerShdw blurRad="50800" dist="12700" dir="2700000" algn="tl" rotWithShape="0">
                              <a:prstClr val="black">
                                <a:alpha val="40000"/>
                              </a:prstClr>
                            </a:outerShdw>
                          </a:effectLst>
                          <a:latin typeface="+mn-lt"/>
                        </a:rPr>
                        <a:t>2</a:t>
                      </a:r>
                      <a:br>
                        <a:rPr lang="en-US" sz="800" b="1" dirty="0">
                          <a:solidFill>
                            <a:schemeClr val="bg1"/>
                          </a:solidFill>
                          <a:effectLst>
                            <a:outerShdw blurRad="50800" dist="12700" dir="2700000" algn="tl" rotWithShape="0">
                              <a:prstClr val="black">
                                <a:alpha val="40000"/>
                              </a:prstClr>
                            </a:outerShdw>
                          </a:effectLst>
                          <a:latin typeface="+mn-lt"/>
                        </a:rPr>
                      </a:br>
                      <a:r>
                        <a:rPr lang="en-US" sz="800" b="1" dirty="0">
                          <a:solidFill>
                            <a:schemeClr val="bg1"/>
                          </a:solidFill>
                          <a:effectLst>
                            <a:outerShdw blurRad="50800" dist="12700" dir="2700000" algn="tl" rotWithShape="0">
                              <a:prstClr val="black">
                                <a:alpha val="40000"/>
                              </a:prstClr>
                            </a:outerShdw>
                          </a:effectLst>
                          <a:latin typeface="+mn-lt"/>
                        </a:rPr>
                        <a:t>SvO</a:t>
                      </a:r>
                      <a:r>
                        <a:rPr lang="en-US" sz="800" b="1" baseline="-52000" dirty="0">
                          <a:solidFill>
                            <a:schemeClr val="bg1"/>
                          </a:solidFill>
                          <a:effectLst>
                            <a:outerShdw blurRad="50800" dist="12700" dir="2700000" algn="tl" rotWithShape="0">
                              <a:prstClr val="black">
                                <a:alpha val="40000"/>
                              </a:prstClr>
                            </a:outerShdw>
                          </a:effectLst>
                          <a:latin typeface="+mn-lt"/>
                        </a:rPr>
                        <a:t>2 </a:t>
                      </a:r>
                      <a:r>
                        <a:rPr lang="en-US" sz="800" b="1" dirty="0">
                          <a:solidFill>
                            <a:schemeClr val="bg1"/>
                          </a:solidFill>
                          <a:effectLst>
                            <a:outerShdw blurRad="50800" dist="12700" dir="2700000" algn="tl" rotWithShape="0">
                              <a:prstClr val="black">
                                <a:alpha val="40000"/>
                              </a:prstClr>
                            </a:outerShdw>
                          </a:effectLst>
                          <a:latin typeface="+mn-lt"/>
                        </a:rPr>
                        <a:t>&gt;65%</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fontAlgn="t"/>
                      <a:r>
                        <a:rPr lang="en-US" sz="800" b="1" dirty="0">
                          <a:effectLst/>
                          <a:latin typeface="+mn-lt"/>
                        </a:rPr>
                        <a:t>RAP 8–14 mmHg</a:t>
                      </a:r>
                      <a:br>
                        <a:rPr lang="en-US" sz="800" b="1" dirty="0">
                          <a:effectLst/>
                          <a:latin typeface="+mn-lt"/>
                        </a:rPr>
                      </a:br>
                      <a:r>
                        <a:rPr lang="en-US" sz="800" b="1" dirty="0">
                          <a:effectLst/>
                          <a:latin typeface="+mn-lt"/>
                        </a:rPr>
                        <a:t>CI 2.0–2.4 L/min/m</a:t>
                      </a:r>
                      <a:r>
                        <a:rPr lang="en-US" sz="800" b="1" baseline="30000" dirty="0">
                          <a:effectLst/>
                          <a:latin typeface="+mn-lt"/>
                        </a:rPr>
                        <a:t>2</a:t>
                      </a:r>
                      <a:br>
                        <a:rPr lang="en-US" sz="800" b="1" dirty="0">
                          <a:effectLst/>
                          <a:latin typeface="+mn-lt"/>
                        </a:rPr>
                      </a:br>
                      <a:r>
                        <a:rPr lang="en-US" sz="800" b="1" dirty="0">
                          <a:effectLst/>
                          <a:latin typeface="+mn-lt"/>
                        </a:rPr>
                        <a:t>SVI 31–38 mL/m</a:t>
                      </a:r>
                      <a:r>
                        <a:rPr lang="en-US" sz="800" b="1" baseline="30000" dirty="0">
                          <a:effectLst/>
                          <a:latin typeface="+mn-lt"/>
                        </a:rPr>
                        <a:t>2</a:t>
                      </a:r>
                      <a:br>
                        <a:rPr lang="en-US" sz="800" b="1" dirty="0">
                          <a:effectLst/>
                          <a:latin typeface="+mn-lt"/>
                        </a:rPr>
                      </a:br>
                      <a:r>
                        <a:rPr lang="en-US" sz="800" b="1" dirty="0">
                          <a:effectLst/>
                          <a:latin typeface="+mn-lt"/>
                        </a:rPr>
                        <a:t>SvO</a:t>
                      </a:r>
                      <a:r>
                        <a:rPr lang="en-US" sz="800" b="1" baseline="-51000" dirty="0">
                          <a:effectLst/>
                          <a:latin typeface="+mn-lt"/>
                        </a:rPr>
                        <a:t>2</a:t>
                      </a:r>
                      <a:r>
                        <a:rPr lang="en-US" sz="800" b="1" dirty="0">
                          <a:effectLst/>
                          <a:latin typeface="+mn-lt"/>
                        </a:rPr>
                        <a:t> 60–65%</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l" fontAlgn="t"/>
                      <a:r>
                        <a:rPr lang="en-US" sz="800" b="1" dirty="0">
                          <a:solidFill>
                            <a:schemeClr val="bg1">
                              <a:lumMod val="95000"/>
                            </a:schemeClr>
                          </a:solidFill>
                          <a:effectLst>
                            <a:outerShdw blurRad="50800" dist="12700" dir="5400000" algn="ctr" rotWithShape="0">
                              <a:schemeClr val="tx1"/>
                            </a:outerShdw>
                          </a:effectLst>
                          <a:latin typeface="+mn-lt"/>
                        </a:rPr>
                        <a:t>RAP &gt;14 mmHg</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CI &lt;2.0 L/min/m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SVI &lt;31 mL/m</a:t>
                      </a:r>
                      <a:r>
                        <a:rPr lang="en-US" sz="800" b="1" baseline="30000" dirty="0">
                          <a:solidFill>
                            <a:schemeClr val="bg1">
                              <a:lumMod val="95000"/>
                            </a:schemeClr>
                          </a:solidFill>
                          <a:effectLst>
                            <a:outerShdw blurRad="50800" dist="12700" dir="5400000" algn="ctr" rotWithShape="0">
                              <a:schemeClr val="tx1"/>
                            </a:outerShdw>
                          </a:effectLst>
                          <a:latin typeface="+mn-lt"/>
                        </a:rPr>
                        <a:t>2</a:t>
                      </a:r>
                      <a:br>
                        <a:rPr lang="en-US" sz="800" b="1" dirty="0">
                          <a:solidFill>
                            <a:schemeClr val="bg1">
                              <a:lumMod val="95000"/>
                            </a:schemeClr>
                          </a:solidFill>
                          <a:effectLst>
                            <a:outerShdw blurRad="50800" dist="12700" dir="5400000" algn="ctr" rotWithShape="0">
                              <a:schemeClr val="tx1"/>
                            </a:outerShdw>
                          </a:effectLst>
                          <a:latin typeface="+mn-lt"/>
                        </a:rPr>
                      </a:br>
                      <a:r>
                        <a:rPr lang="en-US" sz="800" b="1" dirty="0">
                          <a:solidFill>
                            <a:schemeClr val="bg1">
                              <a:lumMod val="95000"/>
                            </a:schemeClr>
                          </a:solidFill>
                          <a:effectLst>
                            <a:outerShdw blurRad="50800" dist="12700" dir="5400000" algn="ctr" rotWithShape="0">
                              <a:schemeClr val="tx1"/>
                            </a:outerShdw>
                          </a:effectLst>
                          <a:latin typeface="+mn-lt"/>
                        </a:rPr>
                        <a:t>SvO</a:t>
                      </a:r>
                      <a:r>
                        <a:rPr lang="en-US" sz="800" b="1" baseline="-51000" dirty="0">
                          <a:solidFill>
                            <a:schemeClr val="bg1">
                              <a:lumMod val="95000"/>
                            </a:schemeClr>
                          </a:solidFill>
                          <a:effectLst>
                            <a:outerShdw blurRad="50800" dist="12700" dir="5400000" algn="ctr" rotWithShape="0">
                              <a:schemeClr val="tx1"/>
                            </a:outerShdw>
                          </a:effectLst>
                          <a:latin typeface="+mn-lt"/>
                        </a:rPr>
                        <a:t>2</a:t>
                      </a:r>
                      <a:r>
                        <a:rPr lang="en-US" sz="800" b="1" dirty="0">
                          <a:solidFill>
                            <a:schemeClr val="bg1">
                              <a:lumMod val="95000"/>
                            </a:schemeClr>
                          </a:solidFill>
                          <a:effectLst>
                            <a:outerShdw blurRad="50800" dist="12700" dir="5400000" algn="ctr" rotWithShape="0">
                              <a:schemeClr val="tx1"/>
                            </a:outerShdw>
                          </a:effectLst>
                          <a:latin typeface="+mn-lt"/>
                        </a:rPr>
                        <a:t> &lt;60%</a:t>
                      </a:r>
                    </a:p>
                  </a:txBody>
                  <a:tcPr marL="41441" marR="41441" marT="20721" marB="20721">
                    <a:lnL>
                      <a:noFill/>
                    </a:lnL>
                    <a:lnR w="28575" cap="flat" cmpd="sng" algn="ctr">
                      <a:no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98771335"/>
                  </a:ext>
                </a:extLst>
              </a:tr>
            </a:tbl>
          </a:graphicData>
        </a:graphic>
      </p:graphicFrame>
      <p:graphicFrame>
        <p:nvGraphicFramePr>
          <p:cNvPr id="8" name="Table 6">
            <a:extLst>
              <a:ext uri="{FF2B5EF4-FFF2-40B4-BE49-F238E27FC236}">
                <a16:creationId xmlns:a16="http://schemas.microsoft.com/office/drawing/2014/main" id="{7F8F5FDD-E09C-5EB3-D6C3-A9ACD159A354}"/>
              </a:ext>
            </a:extLst>
          </p:cNvPr>
          <p:cNvGraphicFramePr>
            <a:graphicFrameLocks noGrp="1"/>
          </p:cNvGraphicFramePr>
          <p:nvPr>
            <p:extLst>
              <p:ext uri="{D42A27DB-BD31-4B8C-83A1-F6EECF244321}">
                <p14:modId xmlns:p14="http://schemas.microsoft.com/office/powerpoint/2010/main" val="2281585854"/>
              </p:ext>
            </p:extLst>
          </p:nvPr>
        </p:nvGraphicFramePr>
        <p:xfrm>
          <a:off x="6366560" y="2630456"/>
          <a:ext cx="5763796" cy="1890248"/>
        </p:xfrm>
        <a:graphic>
          <a:graphicData uri="http://schemas.openxmlformats.org/drawingml/2006/table">
            <a:tbl>
              <a:tblPr firstRow="1" bandRow="1">
                <a:tableStyleId>{5C22544A-7EE6-4342-B048-85BDC9FD1C3A}</a:tableStyleId>
              </a:tblPr>
              <a:tblGrid>
                <a:gridCol w="1541701">
                  <a:extLst>
                    <a:ext uri="{9D8B030D-6E8A-4147-A177-3AD203B41FA5}">
                      <a16:colId xmlns:a16="http://schemas.microsoft.com/office/drawing/2014/main" val="2932884808"/>
                    </a:ext>
                  </a:extLst>
                </a:gridCol>
                <a:gridCol w="763818">
                  <a:extLst>
                    <a:ext uri="{9D8B030D-6E8A-4147-A177-3AD203B41FA5}">
                      <a16:colId xmlns:a16="http://schemas.microsoft.com/office/drawing/2014/main" val="4116974967"/>
                    </a:ext>
                  </a:extLst>
                </a:gridCol>
                <a:gridCol w="1152759">
                  <a:extLst>
                    <a:ext uri="{9D8B030D-6E8A-4147-A177-3AD203B41FA5}">
                      <a16:colId xmlns:a16="http://schemas.microsoft.com/office/drawing/2014/main" val="3179219813"/>
                    </a:ext>
                  </a:extLst>
                </a:gridCol>
                <a:gridCol w="1152759">
                  <a:extLst>
                    <a:ext uri="{9D8B030D-6E8A-4147-A177-3AD203B41FA5}">
                      <a16:colId xmlns:a16="http://schemas.microsoft.com/office/drawing/2014/main" val="4060306834"/>
                    </a:ext>
                  </a:extLst>
                </a:gridCol>
                <a:gridCol w="1152759">
                  <a:extLst>
                    <a:ext uri="{9D8B030D-6E8A-4147-A177-3AD203B41FA5}">
                      <a16:colId xmlns:a16="http://schemas.microsoft.com/office/drawing/2014/main" val="623844067"/>
                    </a:ext>
                  </a:extLst>
                </a:gridCol>
              </a:tblGrid>
              <a:tr h="514159">
                <a:tc>
                  <a:txBody>
                    <a:bodyPr/>
                    <a:lstStyle/>
                    <a:p>
                      <a:pPr algn="ctr"/>
                      <a:r>
                        <a:rPr lang="en-US" sz="1200" dirty="0"/>
                        <a:t>Determinants of Prognosis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sz="1200" dirty="0">
                          <a:effectLst>
                            <a:outerShdw blurRad="50800" dist="12700" dir="5400000" algn="ctr" rotWithShape="0">
                              <a:schemeClr val="tx1"/>
                            </a:outerShdw>
                          </a:effectLst>
                        </a:rPr>
                        <a:t>Low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200" dirty="0">
                          <a:solidFill>
                            <a:schemeClr val="tx1"/>
                          </a:solidFill>
                        </a:rPr>
                        <a:t>Intermediate-Low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a:r>
                        <a:rPr lang="en-US" sz="1200" dirty="0">
                          <a:solidFill>
                            <a:schemeClr val="tx1"/>
                          </a:solidFill>
                        </a:rPr>
                        <a:t>Intermediate-High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effectLst>
                            <a:outerShdw blurRad="50800" dist="12700" dir="5400000" algn="ctr" rotWithShape="0">
                              <a:schemeClr val="tx1"/>
                            </a:outerShdw>
                          </a:effectLst>
                        </a:rPr>
                        <a:t>High Risk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80268746"/>
                  </a:ext>
                </a:extLst>
              </a:tr>
              <a:tr h="293805">
                <a:tc>
                  <a:txBody>
                    <a:bodyPr/>
                    <a:lstStyle/>
                    <a:p>
                      <a:r>
                        <a:rPr lang="en-US" sz="1200" dirty="0"/>
                        <a:t>Points Assigned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effectLst>
                            <a:outerShdw blurRad="50800" dist="12700" dir="5400000" algn="ctr" rotWithShape="0">
                              <a:schemeClr val="tx1"/>
                            </a:outerShdw>
                          </a:effectLst>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sz="1200" dirty="0">
                          <a:solidFill>
                            <a:schemeClr val="tx1"/>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sz="1200" dirty="0">
                          <a:solidFill>
                            <a:schemeClr val="tx1"/>
                          </a:solidFill>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sz="1200" dirty="0">
                          <a:solidFill>
                            <a:schemeClr val="bg1"/>
                          </a:solidFill>
                          <a:effectLst>
                            <a:outerShdw blurRad="50800" dist="12700" dir="5400000" algn="ctr" rotWithShape="0">
                              <a:schemeClr val="tx1"/>
                            </a:outerShdw>
                          </a:effectLst>
                        </a:rPr>
                        <a:t>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979439810"/>
                  </a:ext>
                </a:extLst>
              </a:tr>
              <a:tr h="0">
                <a:tc>
                  <a:txBody>
                    <a:bodyPr/>
                    <a:lstStyle/>
                    <a:p>
                      <a:r>
                        <a:rPr lang="en-US" sz="1200" dirty="0"/>
                        <a:t>WHO-FC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effectLst>
                            <a:outerShdw blurRad="50800" dist="12700" dir="5400000" algn="ctr" rotWithShape="0">
                              <a:schemeClr val="tx1"/>
                            </a:outerShdw>
                          </a:effectLst>
                        </a:rPr>
                        <a:t>I or II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sz="1200" dirty="0">
                          <a:solidFill>
                            <a:schemeClr val="tx1"/>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sz="1200" dirty="0">
                          <a:solidFill>
                            <a:schemeClr val="tx1"/>
                          </a:solidFill>
                        </a:rPr>
                        <a:t>III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sz="1200" dirty="0">
                          <a:solidFill>
                            <a:schemeClr val="bg1"/>
                          </a:solidFill>
                          <a:effectLst>
                            <a:outerShdw blurRad="50800" dist="12700" dir="5400000" algn="ctr" rotWithShape="0">
                              <a:schemeClr val="tx1"/>
                            </a:outerShdw>
                          </a:effectLst>
                        </a:rPr>
                        <a:t>IV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3407259730"/>
                  </a:ext>
                </a:extLst>
              </a:tr>
              <a:tr h="293805">
                <a:tc>
                  <a:txBody>
                    <a:bodyPr/>
                    <a:lstStyle/>
                    <a:p>
                      <a:r>
                        <a:rPr lang="en-US" sz="1200" dirty="0"/>
                        <a:t>6MWD, 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effectLst>
                            <a:outerShdw blurRad="50800" dist="12700" dir="5400000" algn="ctr" rotWithShape="0">
                              <a:schemeClr val="tx1"/>
                            </a:outerShdw>
                          </a:effectLst>
                        </a:rPr>
                        <a:t>&gt; 440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6">
                        <a:lumMod val="50000"/>
                      </a:schemeClr>
                    </a:solidFill>
                  </a:tcPr>
                </a:tc>
                <a:tc>
                  <a:txBody>
                    <a:bodyPr/>
                    <a:lstStyle/>
                    <a:p>
                      <a:pPr algn="ctr"/>
                      <a:r>
                        <a:rPr lang="en-US" sz="1200" dirty="0">
                          <a:solidFill>
                            <a:schemeClr val="tx1"/>
                          </a:solidFill>
                        </a:rPr>
                        <a:t>320 - 440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FC00"/>
                    </a:solidFill>
                  </a:tcPr>
                </a:tc>
                <a:tc>
                  <a:txBody>
                    <a:bodyPr/>
                    <a:lstStyle/>
                    <a:p>
                      <a:pPr algn="ctr"/>
                      <a:r>
                        <a:rPr lang="en-US" sz="1200" dirty="0">
                          <a:solidFill>
                            <a:schemeClr val="tx1"/>
                          </a:solidFill>
                        </a:rPr>
                        <a:t>165 - 319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FC000"/>
                    </a:solidFill>
                  </a:tcPr>
                </a:tc>
                <a:tc>
                  <a:txBody>
                    <a:bodyPr/>
                    <a:lstStyle/>
                    <a:p>
                      <a:pPr algn="ctr"/>
                      <a:r>
                        <a:rPr lang="en-US" sz="1200" dirty="0">
                          <a:solidFill>
                            <a:schemeClr val="bg1"/>
                          </a:solidFill>
                          <a:effectLst>
                            <a:outerShdw blurRad="50800" dist="12700" dir="5400000" algn="ctr" rotWithShape="0">
                              <a:schemeClr val="tx1"/>
                            </a:outerShdw>
                          </a:effectLst>
                        </a:rPr>
                        <a:t>&lt; 165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3948241606"/>
                  </a:ext>
                </a:extLst>
              </a:tr>
              <a:tr h="514159">
                <a:tc>
                  <a:txBody>
                    <a:bodyPr/>
                    <a:lstStyle/>
                    <a:p>
                      <a:r>
                        <a:rPr lang="en-US" sz="1200" dirty="0"/>
                        <a:t>BNP or </a:t>
                      </a:r>
                    </a:p>
                    <a:p>
                      <a:r>
                        <a:rPr lang="en-US" sz="1200" dirty="0"/>
                        <a:t>NT-</a:t>
                      </a:r>
                      <a:r>
                        <a:rPr lang="en-US" sz="1200" dirty="0" err="1"/>
                        <a:t>proBNP</a:t>
                      </a:r>
                      <a:r>
                        <a:rPr lang="en-US" sz="1200" dirty="0"/>
                        <a:t>, ng/L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effectLst>
                            <a:outerShdw blurRad="50800" dist="12700" dir="5400000" algn="ctr" rotWithShape="0">
                              <a:schemeClr val="tx1"/>
                            </a:outerShdw>
                          </a:effectLst>
                        </a:rPr>
                        <a:t>&lt; 50</a:t>
                      </a:r>
                    </a:p>
                    <a:p>
                      <a:pPr algn="ctr"/>
                      <a:r>
                        <a:rPr lang="en-US" sz="1200" dirty="0">
                          <a:solidFill>
                            <a:schemeClr val="bg1"/>
                          </a:solidFill>
                          <a:effectLst>
                            <a:outerShdw blurRad="50800" dist="12700" dir="5400000" algn="ctr" rotWithShape="0">
                              <a:schemeClr val="tx1"/>
                            </a:outerShdw>
                          </a:effectLst>
                        </a:rPr>
                        <a:t>&lt; 300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200" dirty="0">
                          <a:solidFill>
                            <a:schemeClr val="tx1"/>
                          </a:solidFill>
                        </a:rPr>
                        <a:t>50 – 199</a:t>
                      </a:r>
                    </a:p>
                    <a:p>
                      <a:pPr algn="ctr"/>
                      <a:r>
                        <a:rPr lang="en-US" sz="1200" dirty="0">
                          <a:solidFill>
                            <a:schemeClr val="tx1"/>
                          </a:solidFill>
                        </a:rPr>
                        <a:t>300 - 649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a:r>
                        <a:rPr lang="en-US" sz="1200" dirty="0">
                          <a:solidFill>
                            <a:schemeClr val="tx1"/>
                          </a:solidFill>
                        </a:rPr>
                        <a:t>200 – 800</a:t>
                      </a:r>
                    </a:p>
                    <a:p>
                      <a:pPr algn="ctr"/>
                      <a:r>
                        <a:rPr lang="en-US" sz="1200" dirty="0">
                          <a:solidFill>
                            <a:schemeClr val="tx1"/>
                          </a:solidFill>
                        </a:rPr>
                        <a:t>650 - 1100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indent="0" algn="ctr">
                        <a:buFontTx/>
                        <a:buNone/>
                      </a:pPr>
                      <a:r>
                        <a:rPr lang="en-US" sz="1200" dirty="0">
                          <a:solidFill>
                            <a:schemeClr val="bg1"/>
                          </a:solidFill>
                          <a:effectLst>
                            <a:outerShdw blurRad="50800" dist="12700" dir="5400000" algn="ctr" rotWithShape="0">
                              <a:schemeClr val="tx1"/>
                            </a:outerShdw>
                          </a:effectLst>
                        </a:rPr>
                        <a:t>&gt; 800</a:t>
                      </a:r>
                    </a:p>
                    <a:p>
                      <a:pPr marL="0" indent="0" algn="ctr">
                        <a:buFontTx/>
                        <a:buNone/>
                      </a:pPr>
                      <a:r>
                        <a:rPr lang="en-US" sz="1200" dirty="0">
                          <a:solidFill>
                            <a:schemeClr val="bg1"/>
                          </a:solidFill>
                          <a:effectLst>
                            <a:outerShdw blurRad="50800" dist="12700" dir="5400000" algn="ctr" rotWithShape="0">
                              <a:schemeClr val="tx1"/>
                            </a:outerShdw>
                          </a:effectLst>
                        </a:rPr>
                        <a:t>&gt; 1100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7921263"/>
                  </a:ext>
                </a:extLst>
              </a:tr>
            </a:tbl>
          </a:graphicData>
        </a:graphic>
      </p:graphicFrame>
      <p:sp>
        <p:nvSpPr>
          <p:cNvPr id="10" name="TextBox 9">
            <a:extLst>
              <a:ext uri="{FF2B5EF4-FFF2-40B4-BE49-F238E27FC236}">
                <a16:creationId xmlns:a16="http://schemas.microsoft.com/office/drawing/2014/main" id="{DE1C0CFF-203F-ECDD-9CA3-E9F135791D7E}"/>
              </a:ext>
            </a:extLst>
          </p:cNvPr>
          <p:cNvSpPr txBox="1"/>
          <p:nvPr/>
        </p:nvSpPr>
        <p:spPr>
          <a:xfrm>
            <a:off x="7933366" y="2252932"/>
            <a:ext cx="2630184" cy="369332"/>
          </a:xfrm>
          <a:prstGeom prst="rect">
            <a:avLst/>
          </a:prstGeom>
          <a:noFill/>
        </p:spPr>
        <p:txBody>
          <a:bodyPr wrap="square" rtlCol="0">
            <a:spAutoFit/>
          </a:bodyPr>
          <a:lstStyle/>
          <a:p>
            <a:pPr algn="ctr"/>
            <a:r>
              <a:rPr lang="en-US" b="1" dirty="0"/>
              <a:t>For Management</a:t>
            </a:r>
          </a:p>
        </p:txBody>
      </p:sp>
      <p:sp>
        <p:nvSpPr>
          <p:cNvPr id="13" name="TextBox 12">
            <a:extLst>
              <a:ext uri="{FF2B5EF4-FFF2-40B4-BE49-F238E27FC236}">
                <a16:creationId xmlns:a16="http://schemas.microsoft.com/office/drawing/2014/main" id="{2F83784A-4D7D-CC24-B9AF-4F3B9477BBEB}"/>
              </a:ext>
            </a:extLst>
          </p:cNvPr>
          <p:cNvSpPr txBox="1"/>
          <p:nvPr/>
        </p:nvSpPr>
        <p:spPr>
          <a:xfrm>
            <a:off x="2538373" y="609611"/>
            <a:ext cx="1723550" cy="369332"/>
          </a:xfrm>
          <a:prstGeom prst="rect">
            <a:avLst/>
          </a:prstGeom>
          <a:noFill/>
          <a:effectLst>
            <a:glow rad="127000">
              <a:srgbClr val="FF0000"/>
            </a:glow>
          </a:effectLst>
        </p:spPr>
        <p:txBody>
          <a:bodyPr wrap="none" rtlCol="0">
            <a:spAutoFit/>
          </a:bodyPr>
          <a:lstStyle/>
          <a:p>
            <a:pPr algn="ctr"/>
            <a:r>
              <a:rPr lang="en-US" b="1" dirty="0"/>
              <a:t>For Diagnosis</a:t>
            </a:r>
          </a:p>
        </p:txBody>
      </p:sp>
    </p:spTree>
    <p:extLst>
      <p:ext uri="{BB962C8B-B14F-4D97-AF65-F5344CB8AC3E}">
        <p14:creationId xmlns:p14="http://schemas.microsoft.com/office/powerpoint/2010/main" val="144930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95"/>
            <a:ext cx="10744200" cy="1185577"/>
          </a:xfrm>
        </p:spPr>
        <p:txBody>
          <a:bodyPr/>
          <a:lstStyle/>
          <a:p>
            <a:r>
              <a:rPr lang="en-US" dirty="0"/>
              <a:t>2022 ESC/ERS Treatment Algorithm: Notable Changes</a:t>
            </a:r>
          </a:p>
        </p:txBody>
      </p:sp>
      <p:sp>
        <p:nvSpPr>
          <p:cNvPr id="4" name="Content Placeholder 3">
            <a:extLst>
              <a:ext uri="{FF2B5EF4-FFF2-40B4-BE49-F238E27FC236}">
                <a16:creationId xmlns:a16="http://schemas.microsoft.com/office/drawing/2014/main" id="{432CB6AC-E15F-4129-922C-0E085959A450}"/>
              </a:ext>
            </a:extLst>
          </p:cNvPr>
          <p:cNvSpPr>
            <a:spLocks noGrp="1"/>
          </p:cNvSpPr>
          <p:nvPr>
            <p:ph sz="half" idx="1"/>
          </p:nvPr>
        </p:nvSpPr>
        <p:spPr/>
        <p:txBody>
          <a:bodyPr/>
          <a:lstStyle/>
          <a:p>
            <a:pPr>
              <a:spcAft>
                <a:spcPts val="1200"/>
              </a:spcAft>
            </a:pPr>
            <a:r>
              <a:rPr lang="en-US" dirty="0"/>
              <a:t>Different recommendations for PAH with comorbidities</a:t>
            </a:r>
          </a:p>
          <a:p>
            <a:pPr>
              <a:spcAft>
                <a:spcPts val="1200"/>
              </a:spcAft>
            </a:pPr>
            <a:r>
              <a:rPr lang="en-US" dirty="0"/>
              <a:t>Addition of 4 strata risk assessment on follow-up</a:t>
            </a:r>
          </a:p>
          <a:p>
            <a:pPr>
              <a:spcAft>
                <a:spcPts val="1200"/>
              </a:spcAft>
            </a:pPr>
            <a:r>
              <a:rPr lang="en-US" dirty="0"/>
              <a:t>Option of switch from PDE5i to </a:t>
            </a:r>
            <a:r>
              <a:rPr lang="en-US" dirty="0" err="1"/>
              <a:t>sGCs</a:t>
            </a:r>
            <a:endParaRPr lang="en-US" dirty="0"/>
          </a:p>
          <a:p>
            <a:endParaRPr lang="en-US" dirty="0"/>
          </a:p>
        </p:txBody>
      </p:sp>
      <p:sp>
        <p:nvSpPr>
          <p:cNvPr id="5" name="Footer Placeholder 4">
            <a:extLst>
              <a:ext uri="{FF2B5EF4-FFF2-40B4-BE49-F238E27FC236}">
                <a16:creationId xmlns:a16="http://schemas.microsoft.com/office/drawing/2014/main" id="{7A9FE9D1-7C05-AFD2-EF6D-368C01582579}"/>
              </a:ext>
            </a:extLst>
          </p:cNvPr>
          <p:cNvSpPr>
            <a:spLocks noGrp="1"/>
          </p:cNvSpPr>
          <p:nvPr>
            <p:ph type="ftr" sz="quarter" idx="3"/>
          </p:nvPr>
        </p:nvSpPr>
        <p:spPr/>
        <p:txBody>
          <a:bodyPr/>
          <a:lstStyle/>
          <a:p>
            <a:r>
              <a:rPr lang="en-US" dirty="0"/>
              <a:t>Humbert M, et al. </a:t>
            </a:r>
            <a:r>
              <a:rPr lang="en-US" i="1" dirty="0" err="1"/>
              <a:t>Eur</a:t>
            </a:r>
            <a:r>
              <a:rPr lang="en-US" i="1" dirty="0"/>
              <a:t> Heart J. </a:t>
            </a:r>
            <a:r>
              <a:rPr lang="en-US" dirty="0"/>
              <a:t>2022;43:3618-731. </a:t>
            </a:r>
          </a:p>
        </p:txBody>
      </p:sp>
      <p:grpSp>
        <p:nvGrpSpPr>
          <p:cNvPr id="13" name="Group 12">
            <a:extLst>
              <a:ext uri="{FF2B5EF4-FFF2-40B4-BE49-F238E27FC236}">
                <a16:creationId xmlns:a16="http://schemas.microsoft.com/office/drawing/2014/main" id="{3037294B-6527-9F3C-CA66-A9ECF890AE0B}"/>
              </a:ext>
            </a:extLst>
          </p:cNvPr>
          <p:cNvGrpSpPr/>
          <p:nvPr/>
        </p:nvGrpSpPr>
        <p:grpSpPr>
          <a:xfrm>
            <a:off x="5989754" y="630708"/>
            <a:ext cx="5592646" cy="6077164"/>
            <a:chOff x="5989754" y="780836"/>
            <a:chExt cx="5558846" cy="5836771"/>
          </a:xfrm>
        </p:grpSpPr>
        <p:grpSp>
          <p:nvGrpSpPr>
            <p:cNvPr id="12" name="Group 11">
              <a:extLst>
                <a:ext uri="{FF2B5EF4-FFF2-40B4-BE49-F238E27FC236}">
                  <a16:creationId xmlns:a16="http://schemas.microsoft.com/office/drawing/2014/main" id="{92285130-05DE-388A-1202-BA2B3F173946}"/>
                </a:ext>
              </a:extLst>
            </p:cNvPr>
            <p:cNvGrpSpPr/>
            <p:nvPr/>
          </p:nvGrpSpPr>
          <p:grpSpPr>
            <a:xfrm>
              <a:off x="5989754" y="886654"/>
              <a:ext cx="5551383" cy="5717199"/>
              <a:chOff x="5989754" y="886654"/>
              <a:chExt cx="5551383" cy="5717199"/>
            </a:xfrm>
          </p:grpSpPr>
          <p:sp>
            <p:nvSpPr>
              <p:cNvPr id="15" name="Rectangle 14">
                <a:extLst>
                  <a:ext uri="{FF2B5EF4-FFF2-40B4-BE49-F238E27FC236}">
                    <a16:creationId xmlns:a16="http://schemas.microsoft.com/office/drawing/2014/main" id="{64477590-00CC-EF92-5E5E-A91F1458EB8C}"/>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iagram&#10;&#10;Description automatically generated">
                <a:extLst>
                  <a:ext uri="{FF2B5EF4-FFF2-40B4-BE49-F238E27FC236}">
                    <a16:creationId xmlns:a16="http://schemas.microsoft.com/office/drawing/2014/main" id="{4FDD7799-7FF6-CA5A-B726-8A4D387F5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754" y="886655"/>
                <a:ext cx="5392357" cy="5717198"/>
              </a:xfrm>
              <a:prstGeom prst="rect">
                <a:avLst/>
              </a:prstGeom>
            </p:spPr>
          </p:pic>
          <p:sp>
            <p:nvSpPr>
              <p:cNvPr id="3" name="Rectangle 2"/>
              <p:cNvSpPr/>
              <p:nvPr/>
            </p:nvSpPr>
            <p:spPr>
              <a:xfrm>
                <a:off x="9618808" y="2600057"/>
                <a:ext cx="1709530" cy="7951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1473" y="5204241"/>
                <a:ext cx="1113577" cy="53179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26166" y="6102201"/>
                <a:ext cx="1887649" cy="5016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741978F-29C0-AC75-D8B7-838558F6455A}"/>
                </a:ext>
              </a:extLst>
            </p:cNvPr>
            <p:cNvSpPr/>
            <p:nvPr/>
          </p:nvSpPr>
          <p:spPr>
            <a:xfrm>
              <a:off x="11361563" y="780836"/>
              <a:ext cx="187037" cy="583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766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1068</TotalTime>
  <Words>1206</Words>
  <Application>Microsoft Macintosh PowerPoint</Application>
  <PresentationFormat>Widescreen</PresentationFormat>
  <Paragraphs>142</Paragraphs>
  <Slides>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Century Gothic</vt:lpstr>
      <vt:lpstr>Lucida Grande</vt:lpstr>
      <vt:lpstr>Trebuchet MS</vt:lpstr>
      <vt:lpstr>Verdana</vt:lpstr>
      <vt:lpstr>Lungs (PCC20)</vt:lpstr>
      <vt:lpstr>Office Theme</vt:lpstr>
      <vt:lpstr>Essential Aspects of the New ERS/ESC Guidelines on PH Treatment: An Overview </vt:lpstr>
      <vt:lpstr>PowerPoint Presentation</vt:lpstr>
      <vt:lpstr>Disclaimer</vt:lpstr>
      <vt:lpstr>Treatment: The Overall Strategy Is Clear</vt:lpstr>
      <vt:lpstr>The 2022 ESC/ERS Treatment Algorithm Is Risk-based</vt:lpstr>
      <vt:lpstr>Risk Stratification: 3 Strata For Diagnosis; 4 Strata for Management</vt:lpstr>
      <vt:lpstr>2022 ESC/ERS Treatment Algorithm: Notable Changes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Moriah Diethorn</cp:lastModifiedBy>
  <cp:revision>55</cp:revision>
  <dcterms:created xsi:type="dcterms:W3CDTF">2019-05-10T15:43:12Z</dcterms:created>
  <dcterms:modified xsi:type="dcterms:W3CDTF">2023-07-25T16:25:07Z</dcterms:modified>
</cp:coreProperties>
</file>