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1"/>
  </p:notesMasterIdLst>
  <p:sldIdLst>
    <p:sldId id="345" r:id="rId6"/>
    <p:sldId id="346" r:id="rId7"/>
    <p:sldId id="347" r:id="rId8"/>
    <p:sldId id="348" r:id="rId9"/>
    <p:sldId id="3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BAF4EB4E-4FB8-6B82-3AE1-0061C964EE13}" name="Emily Selverian" initials="ES" userId="S::eselverian@ushealthconnect.com::7243b05d-77ae-4911-9b60-9daf0f3e5e02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Selverian" userId="7243b05d-77ae-4911-9b60-9daf0f3e5e02" providerId="ADAL" clId="{4C6FDD60-C51C-414E-AFBB-15A3CDE36BFE}"/>
    <pc:docChg chg="custSel delSld modSld">
      <pc:chgData name="Emily Selverian" userId="7243b05d-77ae-4911-9b60-9daf0f3e5e02" providerId="ADAL" clId="{4C6FDD60-C51C-414E-AFBB-15A3CDE36BFE}" dt="2024-05-03T12:34:17.572" v="7" actId="478"/>
      <pc:docMkLst>
        <pc:docMk/>
      </pc:docMkLst>
      <pc:sldChg chg="del">
        <pc:chgData name="Emily Selverian" userId="7243b05d-77ae-4911-9b60-9daf0f3e5e02" providerId="ADAL" clId="{4C6FDD60-C51C-414E-AFBB-15A3CDE36BFE}" dt="2024-05-02T21:50:19.022" v="2" actId="47"/>
        <pc:sldMkLst>
          <pc:docMk/>
          <pc:sldMk cId="3400252775" sldId="316"/>
        </pc:sldMkLst>
      </pc:sldChg>
      <pc:sldChg chg="del">
        <pc:chgData name="Emily Selverian" userId="7243b05d-77ae-4911-9b60-9daf0f3e5e02" providerId="ADAL" clId="{4C6FDD60-C51C-414E-AFBB-15A3CDE36BFE}" dt="2024-05-02T21:50:17.629" v="0" actId="47"/>
        <pc:sldMkLst>
          <pc:docMk/>
          <pc:sldMk cId="3262272474" sldId="341"/>
        </pc:sldMkLst>
      </pc:sldChg>
      <pc:sldChg chg="del">
        <pc:chgData name="Emily Selverian" userId="7243b05d-77ae-4911-9b60-9daf0f3e5e02" providerId="ADAL" clId="{4C6FDD60-C51C-414E-AFBB-15A3CDE36BFE}" dt="2024-05-02T21:50:18.251" v="1" actId="47"/>
        <pc:sldMkLst>
          <pc:docMk/>
          <pc:sldMk cId="3481642367" sldId="342"/>
        </pc:sldMkLst>
      </pc:sldChg>
      <pc:sldChg chg="del">
        <pc:chgData name="Emily Selverian" userId="7243b05d-77ae-4911-9b60-9daf0f3e5e02" providerId="ADAL" clId="{4C6FDD60-C51C-414E-AFBB-15A3CDE36BFE}" dt="2024-05-02T21:50:19.745" v="3" actId="47"/>
        <pc:sldMkLst>
          <pc:docMk/>
          <pc:sldMk cId="33955625" sldId="343"/>
        </pc:sldMkLst>
      </pc:sldChg>
      <pc:sldChg chg="del">
        <pc:chgData name="Emily Selverian" userId="7243b05d-77ae-4911-9b60-9daf0f3e5e02" providerId="ADAL" clId="{4C6FDD60-C51C-414E-AFBB-15A3CDE36BFE}" dt="2024-05-02T21:50:20.710" v="4" actId="47"/>
        <pc:sldMkLst>
          <pc:docMk/>
          <pc:sldMk cId="4133508652" sldId="344"/>
        </pc:sldMkLst>
      </pc:sldChg>
      <pc:sldChg chg="delSp mod">
        <pc:chgData name="Emily Selverian" userId="7243b05d-77ae-4911-9b60-9daf0f3e5e02" providerId="ADAL" clId="{4C6FDD60-C51C-414E-AFBB-15A3CDE36BFE}" dt="2024-05-03T12:34:17.572" v="7" actId="478"/>
        <pc:sldMkLst>
          <pc:docMk/>
          <pc:sldMk cId="1294060333" sldId="345"/>
        </pc:sldMkLst>
        <pc:spChg chg="del">
          <ac:chgData name="Emily Selverian" userId="7243b05d-77ae-4911-9b60-9daf0f3e5e02" providerId="ADAL" clId="{4C6FDD60-C51C-414E-AFBB-15A3CDE36BFE}" dt="2024-05-03T12:34:17.572" v="7" actId="478"/>
          <ac:spMkLst>
            <pc:docMk/>
            <pc:sldMk cId="1294060333" sldId="345"/>
            <ac:spMk id="4" creationId="{111263B6-C5F2-C4F5-CCDE-E032DE126DE5}"/>
          </ac:spMkLst>
        </pc:spChg>
      </pc:sldChg>
      <pc:sldChg chg="delSp modSp mod">
        <pc:chgData name="Emily Selverian" userId="7243b05d-77ae-4911-9b60-9daf0f3e5e02" providerId="ADAL" clId="{4C6FDD60-C51C-414E-AFBB-15A3CDE36BFE}" dt="2024-05-03T12:28:58.478" v="6" actId="478"/>
        <pc:sldMkLst>
          <pc:docMk/>
          <pc:sldMk cId="3389666779" sldId="348"/>
        </pc:sldMkLst>
        <pc:spChg chg="mod">
          <ac:chgData name="Emily Selverian" userId="7243b05d-77ae-4911-9b60-9daf0f3e5e02" providerId="ADAL" clId="{4C6FDD60-C51C-414E-AFBB-15A3CDE36BFE}" dt="2024-05-03T12:28:55.231" v="5" actId="122"/>
          <ac:spMkLst>
            <pc:docMk/>
            <pc:sldMk cId="3389666779" sldId="348"/>
            <ac:spMk id="3" creationId="{FBAF223A-7459-6385-EFF1-B20D02020331}"/>
          </ac:spMkLst>
        </pc:spChg>
        <pc:spChg chg="del">
          <ac:chgData name="Emily Selverian" userId="7243b05d-77ae-4911-9b60-9daf0f3e5e02" providerId="ADAL" clId="{4C6FDD60-C51C-414E-AFBB-15A3CDE36BFE}" dt="2024-05-03T12:28:58.478" v="6" actId="478"/>
          <ac:spMkLst>
            <pc:docMk/>
            <pc:sldMk cId="3389666779" sldId="348"/>
            <ac:spMk id="4" creationId="{9AADC502-1BE0-4B01-8264-32581039F9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67FEF-7365-4823-9253-89B4AE1AE0A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3C6E4-463F-4022-A155-4FE04AC4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9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3C6E4-463F-4022-A155-4FE04AC45F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5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9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39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78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596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4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024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7683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1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4361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2421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3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783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7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275808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2183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145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1826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533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64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1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22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83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73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79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14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12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8A94-A5FD-FB66-E7BF-8AA327E3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Case: 65-Year-Old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E7B32-722B-7A7C-85B9-07D2DB594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Patient with a history of laryngeal cancer</a:t>
            </a:r>
          </a:p>
          <a:p>
            <a:r>
              <a:rPr lang="en-US" sz="2800" dirty="0"/>
              <a:t>Underwent total laryngectomy and received adjuvant cisplatin and radiation</a:t>
            </a:r>
          </a:p>
          <a:p>
            <a:r>
              <a:rPr lang="en-US" sz="2800" dirty="0"/>
              <a:t>3 months after completion of concurrent postoperative therapy, he presents for scan reviews</a:t>
            </a:r>
          </a:p>
          <a:p>
            <a:r>
              <a:rPr lang="en-US" sz="2800" dirty="0"/>
              <a:t>Evidence of pulmonary metastatic disease with 5 lung lesions, all &lt;1 cm in size</a:t>
            </a:r>
          </a:p>
          <a:p>
            <a:r>
              <a:rPr lang="en-US" sz="2800" dirty="0"/>
              <a:t>Biopsy confirms recurrence</a:t>
            </a:r>
          </a:p>
          <a:p>
            <a:r>
              <a:rPr lang="en-US" sz="2800" dirty="0"/>
              <a:t>Patient is asymptomatic and is started on pembrolizumab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60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968B-1770-E95E-62A1-F580D2CD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Biomarkers for Treatment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23D23-2DE2-A6E1-67FA-DCC3AFDAC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ICI monotherapy is an approved treatment approach for patients with HNSCC that relapses within 6 months of cisplatin-based definitive or postoperative therapy</a:t>
            </a:r>
            <a:r>
              <a:rPr lang="en-US" baseline="30000" dirty="0"/>
              <a:t>1,2</a:t>
            </a:r>
            <a:endParaRPr lang="en-US" dirty="0"/>
          </a:p>
          <a:p>
            <a:r>
              <a:rPr lang="en-US" dirty="0"/>
              <a:t>Although it is not mandatory to check PD-L1 status, it can further guide treatment choice, </a:t>
            </a:r>
            <a:r>
              <a:rPr lang="en-US" dirty="0" err="1"/>
              <a:t>eg</a:t>
            </a:r>
            <a:r>
              <a:rPr lang="en-US" dirty="0"/>
              <a:t>, patients with low PD-L1 status may be eligible for clinical trial enrollment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A12DB5-A34B-1B15-B0F0-7FB8FB2EE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1. Pembrolizumab. Prescribing information. Merck &amp; Co., Inc.; 2023. 2. Nivolumab. Prescribing information. Bristol Myers Squibb; 2024.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77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ED65-0803-173C-D8D9-25379328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EC53F-80CA-0205-D23E-433D2D93D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for response every 8-12 weeks</a:t>
            </a:r>
          </a:p>
          <a:p>
            <a:r>
              <a:rPr lang="en-US" dirty="0"/>
              <a:t>Currently available ICI therapies are indicated for 2 years of treatment</a:t>
            </a:r>
            <a:r>
              <a:rPr lang="en-US" baseline="30000" dirty="0"/>
              <a:t>1,2</a:t>
            </a:r>
          </a:p>
          <a:p>
            <a:r>
              <a:rPr lang="en-US" dirty="0"/>
              <a:t>Recent real-world evidence indicate that there is no great disadvantage to early discontinuation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1AB5-F691-AFBE-F3F7-3C86BE693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1. Pembrolizumab. Prescribing information. Merck &amp; Co., Inc.; 2023. 2. Nivolumab. Prescribing information. Bristol Myers Squibb; 2024.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F223A-7459-6385-EFF1-B20D02020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5339"/>
            <a:ext cx="10515600" cy="86858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Checking PD-L1 status can help treatment selection in recurrent </a:t>
            </a:r>
            <a:r>
              <a:rPr lang="en-US" dirty="0" err="1"/>
              <a:t>mHNSCC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6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D0516-29DF-2774-1E32-780E6D9F1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In patients with recurrent metastatic disease, regardless of the rapidity of progression, immunotherapy needs to be considered either alone or sometimes in combination [regimens]...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BCE1B-3B6C-CB75-160D-81C4D4DF3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Clinical Pearl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9B9D5-F85E-B9E5-86BA-7E04F96DB5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Nabil F. Saba, MD</a:t>
            </a:r>
          </a:p>
        </p:txBody>
      </p:sp>
    </p:spTree>
    <p:extLst>
      <p:ext uri="{BB962C8B-B14F-4D97-AF65-F5344CB8AC3E}">
        <p14:creationId xmlns:p14="http://schemas.microsoft.com/office/powerpoint/2010/main" val="41820856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115</Value>
      <Value>114</Value>
      <Value>79</Value>
      <Value>123</Value>
      <Value>111</Value>
      <Value>12</Value>
      <Value>106</Value>
      <Value>122</Value>
      <Value>121</Value>
    </TaxCatchAll>
    <Client_x0020_Name xmlns="3e3b0376-e8b9-4908-bff9-700406eddda5">Merck Sharp &amp; Dohme LLC</Client_x0020_Name>
    <Opportunity_x0020_Number_x0020_ xmlns="3e3b0376-e8b9-4908-bff9-700406eddda5">011575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CME</TermName>
          <TermId xmlns="http://schemas.microsoft.com/office/infopath/2007/PartnerControls">1f7b8709-f072-4db0-a1ee-0875ed2b4310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Samantha Keehn</TermName>
          <TermId xmlns="http://schemas.microsoft.com/office/infopath/2007/PartnerControls">beee19dd-c683-4d60-8e95-7386e9f81d52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Merck</TermName>
          <TermId xmlns="http://schemas.microsoft.com/office/infopath/2007/PartnerControls">56db2b6d-f16b-44c4-a04c-86ddbdfbbe30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IL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Wilma Guerra</TermName>
          <TermId xmlns="http://schemas.microsoft.com/office/infopath/2007/PartnerControls">8de0901e-cdd8-410a-a2a9-694794f669b9</TermId>
        </TermInfo>
      </Terms>
    </aec9593b9aef438a83de6b1b34161499>
    <abf3b563650f4febb83e81f8ea956346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Emily Selverian</TermName>
          <TermId xmlns="http://schemas.microsoft.com/office/infopath/2007/PartnerControls">afe9b9ea-ec01-44cc-9be2-a2cd5a24d099</TermId>
        </TermInfo>
      </Terms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Minute CME</TermName>
          <TermId xmlns="http://schemas.microsoft.com/office/infopath/2007/PartnerControls">c131ebcd-0b60-476d-9493-7c4335d13142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E1CFE0-638A-4646-8421-43D4F455008C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673E5C-8D2A-41D7-83B9-73C9685E48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734CD2-6713-4B91-A533-7E3EE0EA8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e3b0376-e8b9-4908-bff9-700406eddda5"/>
    <ds:schemaRef ds:uri="6d36001d-906c-42d8-9280-446ac03b1c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257</Words>
  <Application>Microsoft Office PowerPoint</Application>
  <PresentationFormat>Widescreen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Avenir Black</vt:lpstr>
      <vt:lpstr>Avenir Heavy</vt:lpstr>
      <vt:lpstr>Calibri</vt:lpstr>
      <vt:lpstr>Helvetica</vt:lpstr>
      <vt:lpstr>1_Office Theme</vt:lpstr>
      <vt:lpstr>Office Theme</vt:lpstr>
      <vt:lpstr>Patient Case: 65-Year-Old Man</vt:lpstr>
      <vt:lpstr>Role of Biomarkers for Treatment Selection</vt:lpstr>
      <vt:lpstr>Duration of Therapy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Emily Selverian</cp:lastModifiedBy>
  <cp:revision>11</cp:revision>
  <dcterms:created xsi:type="dcterms:W3CDTF">2024-04-08T19:38:40Z</dcterms:created>
  <dcterms:modified xsi:type="dcterms:W3CDTF">2024-05-03T12:34:20Z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Project Lead">
    <vt:lpwstr>121;#Samantha Keehn|beee19dd-c683-4d60-8e95-7386e9f81d52</vt:lpwstr>
  </property>
  <property fmtid="{D5CDD505-2E9C-101B-9397-08002B2CF9AE}" pid="6" name="MediaServiceImageTags">
    <vt:lpwstr/>
  </property>
  <property fmtid="{D5CDD505-2E9C-101B-9397-08002B2CF9AE}" pid="7" name="Initiative Lead">
    <vt:lpwstr>106;#IL|22222222-2222-2222-2222-222222222222</vt:lpwstr>
  </property>
  <property fmtid="{D5CDD505-2E9C-101B-9397-08002B2CF9AE}" pid="8" name="Supporter Name">
    <vt:lpwstr>111;#Merck|56db2b6d-f16b-44c4-a04c-86ddbdfbbe30</vt:lpwstr>
  </property>
  <property fmtid="{D5CDD505-2E9C-101B-9397-08002B2CF9AE}" pid="9" name="Opportunity Number">
    <vt:lpwstr>011575</vt:lpwstr>
  </property>
  <property fmtid="{D5CDD505-2E9C-101B-9397-08002B2CF9AE}" pid="10" name="_docset_NoMedatataSyncRequired">
    <vt:lpwstr>False</vt:lpwstr>
  </property>
  <property fmtid="{D5CDD505-2E9C-101B-9397-08002B2CF9AE}" pid="11" name="Product Type">
    <vt:lpwstr>114</vt:lpwstr>
  </property>
  <property fmtid="{D5CDD505-2E9C-101B-9397-08002B2CF9AE}" pid="12" name="Producer">
    <vt:lpwstr>122</vt:lpwstr>
  </property>
  <property fmtid="{D5CDD505-2E9C-101B-9397-08002B2CF9AE}" pid="13" name="Project Item">
    <vt:lpwstr>115</vt:lpwstr>
  </property>
  <property fmtid="{D5CDD505-2E9C-101B-9397-08002B2CF9AE}" pid="14" name="USH Subsidiary">
    <vt:lpwstr>79</vt:lpwstr>
  </property>
  <property fmtid="{D5CDD505-2E9C-101B-9397-08002B2CF9AE}" pid="15" name="Scientific Affairs">
    <vt:lpwstr>123</vt:lpwstr>
  </property>
  <property fmtid="{D5CDD505-2E9C-101B-9397-08002B2CF9AE}" pid="16" name="Therapeutic Area">
    <vt:lpwstr>12</vt:lpwstr>
  </property>
</Properties>
</file>