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sldIdLst>
    <p:sldId id="341" r:id="rId6"/>
    <p:sldId id="342" r:id="rId7"/>
    <p:sldId id="316" r:id="rId8"/>
    <p:sldId id="343" r:id="rId9"/>
    <p:sldId id="34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779A09-CB68-0502-5A71-E408D14C4D4A}" name="Wilma Guerra" initials="WG" userId="S::wguerra@ushealthconnect.com::1b80c500-1248-4c45-a524-dff2c1c60037" providerId="AD"/>
  <p188:author id="{BAF4EB4E-4FB8-6B82-3AE1-0061C964EE13}" name="Emily Selverian" initials="ES" userId="S::eselverian@ushealthconnect.com::7243b05d-77ae-4911-9b60-9daf0f3e5e02" providerId="AD"/>
  <p188:author id="{2BCAD4F5-E969-6771-D543-761CBAD5BD7E}" name="Cindy Davidson" initials="CD" userId="S::cdavidson@ushealthconnect.com::03062326-39c5-45f7-aba2-5036e27cfd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Selverian" userId="7243b05d-77ae-4911-9b60-9daf0f3e5e02" providerId="ADAL" clId="{AA074830-C1B8-4143-9A45-F904BBC1234D}"/>
    <pc:docChg chg="custSel delSld modSld">
      <pc:chgData name="Emily Selverian" userId="7243b05d-77ae-4911-9b60-9daf0f3e5e02" providerId="ADAL" clId="{AA074830-C1B8-4143-9A45-F904BBC1234D}" dt="2024-05-03T12:33:57.590" v="11" actId="478"/>
      <pc:docMkLst>
        <pc:docMk/>
      </pc:docMkLst>
      <pc:sldChg chg="del">
        <pc:chgData name="Emily Selverian" userId="7243b05d-77ae-4911-9b60-9daf0f3e5e02" providerId="ADAL" clId="{AA074830-C1B8-4143-9A45-F904BBC1234D}" dt="2024-05-02T21:49:58.677" v="5" actId="47"/>
        <pc:sldMkLst>
          <pc:docMk/>
          <pc:sldMk cId="795212375" sldId="307"/>
        </pc:sldMkLst>
      </pc:sldChg>
      <pc:sldChg chg="del">
        <pc:chgData name="Emily Selverian" userId="7243b05d-77ae-4911-9b60-9daf0f3e5e02" providerId="ADAL" clId="{AA074830-C1B8-4143-9A45-F904BBC1234D}" dt="2024-05-02T21:49:55.560" v="0" actId="47"/>
        <pc:sldMkLst>
          <pc:docMk/>
          <pc:sldMk cId="3863143980" sldId="310"/>
        </pc:sldMkLst>
      </pc:sldChg>
      <pc:sldChg chg="del">
        <pc:chgData name="Emily Selverian" userId="7243b05d-77ae-4911-9b60-9daf0f3e5e02" providerId="ADAL" clId="{AA074830-C1B8-4143-9A45-F904BBC1234D}" dt="2024-05-02T21:49:56.776" v="2" actId="47"/>
        <pc:sldMkLst>
          <pc:docMk/>
          <pc:sldMk cId="4023009008" sldId="312"/>
        </pc:sldMkLst>
      </pc:sldChg>
      <pc:sldChg chg="del">
        <pc:chgData name="Emily Selverian" userId="7243b05d-77ae-4911-9b60-9daf0f3e5e02" providerId="ADAL" clId="{AA074830-C1B8-4143-9A45-F904BBC1234D}" dt="2024-05-03T12:28:12.959" v="6" actId="47"/>
        <pc:sldMkLst>
          <pc:docMk/>
          <pc:sldMk cId="4182085665" sldId="324"/>
        </pc:sldMkLst>
      </pc:sldChg>
      <pc:sldChg chg="del">
        <pc:chgData name="Emily Selverian" userId="7243b05d-77ae-4911-9b60-9daf0f3e5e02" providerId="ADAL" clId="{AA074830-C1B8-4143-9A45-F904BBC1234D}" dt="2024-05-02T21:49:56.266" v="1" actId="47"/>
        <pc:sldMkLst>
          <pc:docMk/>
          <pc:sldMk cId="1413952158" sldId="338"/>
        </pc:sldMkLst>
      </pc:sldChg>
      <pc:sldChg chg="del">
        <pc:chgData name="Emily Selverian" userId="7243b05d-77ae-4911-9b60-9daf0f3e5e02" providerId="ADAL" clId="{AA074830-C1B8-4143-9A45-F904BBC1234D}" dt="2024-05-02T21:49:57.515" v="3" actId="47"/>
        <pc:sldMkLst>
          <pc:docMk/>
          <pc:sldMk cId="150319518" sldId="339"/>
        </pc:sldMkLst>
      </pc:sldChg>
      <pc:sldChg chg="del">
        <pc:chgData name="Emily Selverian" userId="7243b05d-77ae-4911-9b60-9daf0f3e5e02" providerId="ADAL" clId="{AA074830-C1B8-4143-9A45-F904BBC1234D}" dt="2024-05-02T21:49:58.031" v="4" actId="47"/>
        <pc:sldMkLst>
          <pc:docMk/>
          <pc:sldMk cId="3470461230" sldId="340"/>
        </pc:sldMkLst>
      </pc:sldChg>
      <pc:sldChg chg="delSp mod">
        <pc:chgData name="Emily Selverian" userId="7243b05d-77ae-4911-9b60-9daf0f3e5e02" providerId="ADAL" clId="{AA074830-C1B8-4143-9A45-F904BBC1234D}" dt="2024-05-03T12:33:57.590" v="11" actId="478"/>
        <pc:sldMkLst>
          <pc:docMk/>
          <pc:sldMk cId="4133508652" sldId="344"/>
        </pc:sldMkLst>
        <pc:spChg chg="del">
          <ac:chgData name="Emily Selverian" userId="7243b05d-77ae-4911-9b60-9daf0f3e5e02" providerId="ADAL" clId="{AA074830-C1B8-4143-9A45-F904BBC1234D}" dt="2024-05-03T12:33:57.590" v="11" actId="478"/>
          <ac:spMkLst>
            <pc:docMk/>
            <pc:sldMk cId="4133508652" sldId="344"/>
            <ac:spMk id="4" creationId="{B00E8009-FCEF-C54A-CC96-0BB7338FA1F9}"/>
          </ac:spMkLst>
        </pc:spChg>
      </pc:sldChg>
      <pc:sldChg chg="del">
        <pc:chgData name="Emily Selverian" userId="7243b05d-77ae-4911-9b60-9daf0f3e5e02" providerId="ADAL" clId="{AA074830-C1B8-4143-9A45-F904BBC1234D}" dt="2024-05-03T12:28:14.539" v="10" actId="47"/>
        <pc:sldMkLst>
          <pc:docMk/>
          <pc:sldMk cId="1294060333" sldId="345"/>
        </pc:sldMkLst>
      </pc:sldChg>
      <pc:sldChg chg="del">
        <pc:chgData name="Emily Selverian" userId="7243b05d-77ae-4911-9b60-9daf0f3e5e02" providerId="ADAL" clId="{AA074830-C1B8-4143-9A45-F904BBC1234D}" dt="2024-05-03T12:28:14.089" v="9" actId="47"/>
        <pc:sldMkLst>
          <pc:docMk/>
          <pc:sldMk cId="3435779388" sldId="346"/>
        </pc:sldMkLst>
      </pc:sldChg>
      <pc:sldChg chg="del">
        <pc:chgData name="Emily Selverian" userId="7243b05d-77ae-4911-9b60-9daf0f3e5e02" providerId="ADAL" clId="{AA074830-C1B8-4143-9A45-F904BBC1234D}" dt="2024-05-03T12:28:13.655" v="8" actId="47"/>
        <pc:sldMkLst>
          <pc:docMk/>
          <pc:sldMk cId="140157775" sldId="347"/>
        </pc:sldMkLst>
      </pc:sldChg>
      <pc:sldChg chg="del">
        <pc:chgData name="Emily Selverian" userId="7243b05d-77ae-4911-9b60-9daf0f3e5e02" providerId="ADAL" clId="{AA074830-C1B8-4143-9A45-F904BBC1234D}" dt="2024-05-03T12:28:13.308" v="7" actId="47"/>
        <pc:sldMkLst>
          <pc:docMk/>
          <pc:sldMk cId="3389666779" sldId="34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9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39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8786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65969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34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0248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7683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16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4361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2421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9540" y="800100"/>
            <a:ext cx="4113848" cy="388620"/>
          </a:xfrm>
        </p:spPr>
        <p:txBody>
          <a:bodyPr/>
          <a:lstStyle>
            <a:lvl1pPr marL="0" indent="0" algn="ctr">
              <a:buNone/>
              <a:defRPr sz="2150" b="1">
                <a:solidFill>
                  <a:schemeClr val="accent6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20BA1B-FDC5-E736-58E2-C744895E9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74635" y="1337628"/>
            <a:ext cx="3926205" cy="3829050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 marL="463550" indent="-227013">
              <a:buClr>
                <a:schemeClr val="accent3"/>
              </a:buClr>
              <a:tabLst/>
              <a:defRPr sz="1800"/>
            </a:lvl2pPr>
            <a:lvl3pPr marL="690563" indent="-227013">
              <a:buClr>
                <a:schemeClr val="accent3"/>
              </a:buClr>
              <a:tabLst/>
              <a:defRPr sz="1600"/>
            </a:lvl3pPr>
            <a:lvl4pPr marL="917575" indent="-227013">
              <a:buClr>
                <a:schemeClr val="accent3"/>
              </a:buClr>
              <a:tabLst/>
              <a:defRPr sz="1400"/>
            </a:lvl4pPr>
            <a:lvl5pPr marL="1030288" indent="-169863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F4E019D-8823-D1CB-C0D3-4ADA61718E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6992" y="5960586"/>
            <a:ext cx="4113848" cy="194628"/>
          </a:xfrm>
        </p:spPr>
        <p:txBody>
          <a:bodyPr/>
          <a:lstStyle>
            <a:lvl1pPr marL="0" indent="0" algn="l"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3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783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6690" y="182880"/>
            <a:ext cx="3371850" cy="100584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 Click to edit Master text styles 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57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26BEC-BBFA-533C-706F-5E248DC356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3825" y="2068513"/>
            <a:ext cx="9339263" cy="2789237"/>
          </a:xfrm>
        </p:spPr>
        <p:txBody>
          <a:bodyPr anchor="ctr"/>
          <a:lstStyle>
            <a:lvl1pPr marL="0" indent="0" algn="ctr">
              <a:buNone/>
              <a:defRPr sz="3600" b="1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6CD9BF-C289-0B32-910E-7A4482840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070" y="571500"/>
            <a:ext cx="4331970" cy="400050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C606CD-245D-D3EE-E2E4-6BBB7D8C59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30" y="5867400"/>
            <a:ext cx="5059680" cy="400050"/>
          </a:xfrm>
        </p:spPr>
        <p:txBody>
          <a:bodyPr anchor="ctr"/>
          <a:lstStyle>
            <a:lvl1pPr marL="0" indent="0" algn="l">
              <a:buNone/>
              <a:defRPr sz="1900"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GUEST NAME, MD</a:t>
            </a:r>
          </a:p>
        </p:txBody>
      </p:sp>
    </p:spTree>
    <p:extLst>
      <p:ext uri="{BB962C8B-B14F-4D97-AF65-F5344CB8AC3E}">
        <p14:creationId xmlns:p14="http://schemas.microsoft.com/office/powerpoint/2010/main" val="2758082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2183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145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1826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7533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64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1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22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83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73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79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14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12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7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4B1C2-19C6-2A6A-428E-6423D7FCB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Case: 65-Year-Old Man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AC6E9-D88E-A2C3-A7F7-3878D77F4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Comes to clinic after 1 year of completion of concurrent therapy for HPV-related disease</a:t>
            </a:r>
          </a:p>
          <a:p>
            <a:r>
              <a:rPr lang="en-US" sz="2800" dirty="0"/>
              <a:t>Enrolled on clinical trial; randomized to the control arm of single-agent pembrolizumab</a:t>
            </a:r>
          </a:p>
          <a:p>
            <a:r>
              <a:rPr lang="en-US" sz="2800" dirty="0"/>
              <a:t>2 weeks after initiation of therapy, he presents with shortness of breath and clinical picture of diabetic ketoacidosis</a:t>
            </a:r>
          </a:p>
          <a:p>
            <a:r>
              <a:rPr lang="en-US" sz="2800" dirty="0"/>
              <a:t>Cardiac evaluation shows evidence of acute infarct, elevated troponins, but no evidence of coronary obstructive disease</a:t>
            </a:r>
          </a:p>
          <a:p>
            <a:r>
              <a:rPr lang="en-US" sz="2800" dirty="0"/>
              <a:t>Pembrolizumab was discontinued; he was started on steroids after which troponins normalized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27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0221-2BC5-9AAA-628E-5C7A47F9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ICI-Related Cardiotoxicities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F4D62-565F-27AB-7BD2-EA03B6328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ICI-related myocarditis and cardiac vasculitis are extremely rare complications</a:t>
            </a:r>
          </a:p>
          <a:p>
            <a:r>
              <a:rPr lang="en-US" dirty="0"/>
              <a:t>Cardiac MRI should be used as a diagnostic tool; monitor patients during tapering-off period from steroids or other immunosuppressive regimens</a:t>
            </a:r>
          </a:p>
          <a:p>
            <a:r>
              <a:rPr lang="en-US" dirty="0"/>
              <a:t>Obtain cardiogram and baseline troponin levels as a comparator should a cardiotoxic event occur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9559F6-AFAE-1371-C493-66FEEF0F9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Schneider BJ, et al. </a:t>
            </a:r>
            <a:r>
              <a:rPr lang="en-US" i="1" dirty="0"/>
              <a:t>J Clin Oncol. </a:t>
            </a:r>
            <a:r>
              <a:rPr lang="en-US" dirty="0"/>
              <a:t>2021;39(36):4073-4126.</a:t>
            </a:r>
          </a:p>
        </p:txBody>
      </p:sp>
    </p:spTree>
    <p:extLst>
      <p:ext uri="{BB962C8B-B14F-4D97-AF65-F5344CB8AC3E}">
        <p14:creationId xmlns:p14="http://schemas.microsoft.com/office/powerpoint/2010/main" val="348164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EBF9F7-D572-BB64-E9C2-63193FAFB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56223" cy="1336851"/>
          </a:xfrm>
        </p:spPr>
        <p:txBody>
          <a:bodyPr/>
          <a:lstStyle/>
          <a:p>
            <a:r>
              <a:rPr lang="en-US"/>
              <a:t>Immune-Related Adverse Events in HNSCC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99DFCC-69D0-9DE5-21DA-5F3161E83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3682" cy="4351338"/>
          </a:xfrm>
        </p:spPr>
        <p:txBody>
          <a:bodyPr/>
          <a:lstStyle/>
          <a:p>
            <a:r>
              <a:rPr lang="en-US" sz="2400"/>
              <a:t>Commonly reported AEs include fatigue, low-grade rash</a:t>
            </a:r>
          </a:p>
          <a:p>
            <a:r>
              <a:rPr lang="en-US" sz="2400"/>
              <a:t>Rare AEs include pneumonitis, diarrhea, rheumatologic complications</a:t>
            </a:r>
          </a:p>
          <a:p>
            <a:r>
              <a:rPr lang="en-US" sz="2400"/>
              <a:t>High-grade toxicities leading to treatment discontinuation, steroids use, or hospitalization occur in ~17% of patients</a:t>
            </a:r>
          </a:p>
          <a:p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D15D53-AB91-11AE-C575-E7E9D89F4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153" y="1544127"/>
            <a:ext cx="6496042" cy="4833262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29ADF25-9A5A-71C3-B148-833237454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</p:spPr>
        <p:txBody>
          <a:bodyPr/>
          <a:lstStyle/>
          <a:p>
            <a:r>
              <a:rPr lang="en-US"/>
              <a:t>Kessler R, </a:t>
            </a:r>
            <a:r>
              <a:rPr lang="en-US" err="1"/>
              <a:t>Pandruvada</a:t>
            </a:r>
            <a:r>
              <a:rPr lang="en-US"/>
              <a:t> S. </a:t>
            </a:r>
            <a:r>
              <a:rPr lang="en-US" i="1"/>
              <a:t>Oral Oncol Rep. </a:t>
            </a:r>
            <a:r>
              <a:rPr lang="en-US"/>
              <a:t>2023;6:100036.</a:t>
            </a:r>
          </a:p>
        </p:txBody>
      </p:sp>
    </p:spTree>
    <p:extLst>
      <p:ext uri="{BB962C8B-B14F-4D97-AF65-F5344CB8AC3E}">
        <p14:creationId xmlns:p14="http://schemas.microsoft.com/office/powerpoint/2010/main" val="340025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87386-EFCF-D0AB-85AB-5A3B2C96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</a:t>
            </a:r>
            <a:r>
              <a:rPr lang="en-US" dirty="0" err="1"/>
              <a:t>irAEs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079DD-B1CD-8710-4C3E-15B80F372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Educate patients and their caregivers on </a:t>
            </a:r>
            <a:r>
              <a:rPr lang="en-US" sz="2400" dirty="0" err="1"/>
              <a:t>irAEs</a:t>
            </a:r>
            <a:endParaRPr lang="en-US" sz="2400" dirty="0"/>
          </a:p>
          <a:p>
            <a:r>
              <a:rPr lang="en-US" sz="2400" dirty="0"/>
              <a:t>If imaging or lab work show an anomaly but the patient is </a:t>
            </a:r>
            <a:br>
              <a:rPr lang="en-US" sz="2400" dirty="0"/>
            </a:br>
            <a:r>
              <a:rPr lang="en-US" sz="2400" dirty="0"/>
              <a:t>asymptomatic → continue pembrolizumab </a:t>
            </a:r>
          </a:p>
          <a:p>
            <a:r>
              <a:rPr lang="en-US" sz="2400" dirty="0"/>
              <a:t>For mild symptoms that do not require intervention and are not life-threatening → withhold pembrolizumab and observe</a:t>
            </a:r>
          </a:p>
          <a:p>
            <a:r>
              <a:rPr lang="en-US" sz="2400" dirty="0"/>
              <a:t>For grade 3 toxicity requiring oxygen, transfusions, etc. → withhold pembrolizumab, initiate steroids, monitor closely, and consider admitting patient </a:t>
            </a:r>
          </a:p>
          <a:p>
            <a:pPr lvl="1"/>
            <a:r>
              <a:rPr lang="en-US" sz="2000" dirty="0"/>
              <a:t>If no response to steroids within 7 days: consider mycophenolate or infliximab</a:t>
            </a:r>
          </a:p>
          <a:p>
            <a:pPr lvl="1"/>
            <a:r>
              <a:rPr lang="en-US" sz="2000" dirty="0"/>
              <a:t>If response to steroids: start tapering after 1 week and continue tapering over 1 month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A3C1B-DD05-F7F2-10F8-372134198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Schneider BJ, et al. </a:t>
            </a:r>
            <a:r>
              <a:rPr lang="en-US" i="1" dirty="0"/>
              <a:t>J Clin Oncol. </a:t>
            </a:r>
            <a:r>
              <a:rPr lang="en-US" dirty="0"/>
              <a:t>2021;39(36):4073-4126.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E57EF-68F0-B192-E84A-134CC7598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7753"/>
            <a:ext cx="10515600" cy="141559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Familiarity with </a:t>
            </a:r>
            <a:r>
              <a:rPr lang="en-US" dirty="0" err="1"/>
              <a:t>irAEs</a:t>
            </a:r>
            <a:r>
              <a:rPr lang="en-US" dirty="0"/>
              <a:t> is very important in the management of HNSCC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086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36001d-906c-42d8-9280-446ac03b1c48">
      <Value>115</Value>
      <Value>114</Value>
      <Value>79</Value>
      <Value>123</Value>
      <Value>111</Value>
      <Value>12</Value>
      <Value>106</Value>
      <Value>122</Value>
      <Value>121</Value>
    </TaxCatchAll>
    <Client_x0020_Name xmlns="3e3b0376-e8b9-4908-bff9-700406eddda5">Merck Sharp &amp; Dohme LLC</Client_x0020_Name>
    <Opportunity_x0020_Number_x0020_ xmlns="3e3b0376-e8b9-4908-bff9-700406eddda5">011575</Opportunity_x0020_Number_x0020_>
    <lcf76f155ced4ddcb4097134ff3c332f xmlns="3e3b0376-e8b9-4908-bff9-700406eddda5">
      <Terms xmlns="http://schemas.microsoft.com/office/infopath/2007/PartnerControls"/>
    </lcf76f155ced4ddcb4097134ff3c332f>
    <o4e0cc1c61e94069b6a8551b22c742a1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CME</TermName>
          <TermId xmlns="http://schemas.microsoft.com/office/infopath/2007/PartnerControls">1f7b8709-f072-4db0-a1ee-0875ed2b4310</TermId>
        </TermInfo>
      </Terms>
    </o4e0cc1c61e94069b6a8551b22c742a1>
    <h17b8e17546742428aecc4bb79eff81d xmlns="3e3b0376-e8b9-4908-bff9-700406eddda5" xsi:nil="true"/>
    <DocumentSetDescription xmlns="http://schemas.microsoft.com/sharepoint/v3" xsi:nil="true"/>
    <k7f9d3a4703b40dd85626795c271c875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Samantha Keehn</TermName>
          <TermId xmlns="http://schemas.microsoft.com/office/infopath/2007/PartnerControls">beee19dd-c683-4d60-8e95-7386e9f81d52</TermId>
        </TermInfo>
      </Terms>
    </k7f9d3a4703b40dd85626795c271c875>
    <aa680e92a1d245a0a6b58205b432afd7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Merck</TermName>
          <TermId xmlns="http://schemas.microsoft.com/office/infopath/2007/PartnerControls">56db2b6d-f16b-44c4-a04c-86ddbdfbbe30</TermId>
        </TermInfo>
      </Terms>
    </aa680e92a1d245a0a6b58205b432afd7>
    <j7bff3f86c6e47f9ae99a2d10c8c774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IL</TermName>
          <TermId xmlns="http://schemas.microsoft.com/office/infopath/2007/PartnerControls">22222222-2222-2222-2222-222222222222</TermId>
        </TermInfo>
      </Terms>
    </j7bff3f86c6e47f9ae99a2d10c8c7749>
    <aec9593b9aef438a83de6b1b3416149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Wilma Guerra</TermName>
          <TermId xmlns="http://schemas.microsoft.com/office/infopath/2007/PartnerControls">8de0901e-cdd8-410a-a2a9-694794f669b9</TermId>
        </TermInfo>
      </Terms>
    </aec9593b9aef438a83de6b1b34161499>
    <abf3b563650f4febb83e81f8ea956346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Emily Selverian</TermName>
          <TermId xmlns="http://schemas.microsoft.com/office/infopath/2007/PartnerControls">afe9b9ea-ec01-44cc-9be2-a2cd5a24d099</TermId>
        </TermInfo>
      </Terms>
    </abf3b563650f4febb83e81f8ea956346>
    <m2ce0a529c0c4170ae055dea480a0d9d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Minute CME</TermName>
          <TermId xmlns="http://schemas.microsoft.com/office/infopath/2007/PartnerControls">c131ebcd-0b60-476d-9493-7c4335d13142</TermId>
        </TermInfo>
      </Terms>
    </m2ce0a529c0c4170ae055dea480a0d9d>
    <jb4291d51d504da0b34e0839496c2755 xmlns="3e3b0376-e8b9-4908-bff9-700406eddda5" xsi:nil="true"/>
    <Brand_x0020_Name xmlns="3e3b0376-e8b9-4908-bff9-700406eddda5">TotalCME</Brand_x0020_Nam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E426CF2B61648A7F3CBC827209A36" ma:contentTypeVersion="15" ma:contentTypeDescription="Create a new document." ma:contentTypeScope="" ma:versionID="0ffa05fe785eabe88d25a14da3c399a0">
  <xsd:schema xmlns:xsd="http://www.w3.org/2001/XMLSchema" xmlns:xs="http://www.w3.org/2001/XMLSchema" xmlns:p="http://schemas.microsoft.com/office/2006/metadata/properties" xmlns:ns1="http://schemas.microsoft.com/sharepoint/v3" xmlns:ns2="3e3b0376-e8b9-4908-bff9-700406eddda5" xmlns:ns3="6d36001d-906c-42d8-9280-446ac03b1c48" targetNamespace="http://schemas.microsoft.com/office/2006/metadata/properties" ma:root="true" ma:fieldsID="8a73a090b897861d4b221cbc097714e4" ns1:_="" ns2:_="" ns3:_="">
    <xsd:import namespace="http://schemas.microsoft.com/sharepoint/v3"/>
    <xsd:import namespace="3e3b0376-e8b9-4908-bff9-700406eddda5"/>
    <xsd:import namespace="6d36001d-906c-42d8-9280-446ac03b1c48"/>
    <xsd:element name="properties">
      <xsd:complexType>
        <xsd:sequence>
          <xsd:element name="documentManagement">
            <xsd:complexType>
              <xsd:all>
                <xsd:element ref="ns2:h17b8e17546742428aecc4bb79eff81d" minOccurs="0"/>
                <xsd:element ref="ns3:TaxCatchAll" minOccurs="0"/>
                <xsd:element ref="ns2:TaxCatchAllLabel" minOccurs="0"/>
                <xsd:element ref="ns1:DocumentSetDescription" minOccurs="0"/>
                <xsd:element ref="ns2:Client_x0020_Name" minOccurs="0"/>
                <xsd:element ref="ns2:Brand_x0020_Name" minOccurs="0"/>
                <xsd:element ref="ns2:jb4291d51d504da0b34e0839496c2755" minOccurs="0"/>
                <xsd:element ref="ns2:Opportunity_x0020_Number_x0020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SharedWithUsers" minOccurs="0"/>
                <xsd:element ref="ns2:SharedWithDetails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3:aec9593b9aef438a83de6b1b34161499" minOccurs="0"/>
                <xsd:element ref="ns3:k7f9d3a4703b40dd85626795c271c875" minOccurs="0"/>
                <xsd:element ref="ns3:aa680e92a1d245a0a6b58205b432afd7" minOccurs="0"/>
                <xsd:element ref="ns3:abf3b563650f4febb83e81f8ea956346" minOccurs="0"/>
                <xsd:element ref="ns3:m2ce0a529c0c4170ae055dea480a0d9d" minOccurs="0"/>
                <xsd:element ref="ns3:o4e0cc1c61e94069b6a8551b22c742a1" minOccurs="0"/>
                <xsd:element ref="ns3:j7bff3f86c6e47f9ae99a2d10c8c774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2" nillable="true" ma:displayName="Description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b0376-e8b9-4908-bff9-700406eddda5" elementFormDefault="qualified">
    <xsd:import namespace="http://schemas.microsoft.com/office/2006/documentManagement/types"/>
    <xsd:import namespace="http://schemas.microsoft.com/office/infopath/2007/PartnerControls"/>
    <xsd:element name="h17b8e17546742428aecc4bb79eff81d" ma:index="8" nillable="true" ma:displayName="Therapeutic Area_0" ma:hidden="true" ma:internalName="h17b8e17546742428aecc4bb79eff81d">
      <xsd:simpleType>
        <xsd:restriction base="dms:Note"/>
      </xsd:simpleType>
    </xsd:element>
    <xsd:element name="TaxCatchAllLabel" ma:index="10" nillable="true" ma:displayName="Taxonomy Catch All Column1" ma:hidden="true" ma:list="{ab2aba6e-2a85-46a6-a9ea-c66e3688884c}" ma:internalName="TaxCatchAllLabel" ma:readOnly="true" ma:showField="CatchAllDataLabel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lient_x0020_Name" ma:index="13" nillable="true" ma:displayName="Client Name" ma:default="" ma:internalName="Client_x0020_Name" ma:readOnly="false">
      <xsd:simpleType>
        <xsd:restriction base="dms:Text">
          <xsd:maxLength value="255"/>
        </xsd:restriction>
      </xsd:simpleType>
    </xsd:element>
    <xsd:element name="Brand_x0020_Name" ma:index="14" nillable="true" ma:displayName="Brand Name" ma:default="" ma:internalName="Brand_x0020_Name" ma:readOnly="false">
      <xsd:simpleType>
        <xsd:restriction base="dms:Text">
          <xsd:maxLength value="255"/>
        </xsd:restriction>
      </xsd:simpleType>
    </xsd:element>
    <xsd:element name="jb4291d51d504da0b34e0839496c2755" ma:index="15" nillable="true" ma:displayName="USH Subsidiary_0" ma:hidden="true" ma:internalName="jb4291d51d504da0b34e0839496c2755">
      <xsd:simpleType>
        <xsd:restriction base="dms:Note"/>
      </xsd:simpleType>
    </xsd:element>
    <xsd:element name="Opportunity_x0020_Number_x0020_" ma:index="17" nillable="true" ma:displayName="Opportunity Number " ma:default="" ma:indexed="true" ma:internalName="Opportunity_x0020_Number_x0020_" ma:readOnly="false">
      <xsd:simpleType>
        <xsd:restriction base="dms:Text">
          <xsd:maxLength value="255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8c65fd77-5e27-4e0a-8152-efffb34179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6001d-906c-42d8-9280-446ac03b1c4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ab2aba6e-2a85-46a6-a9ea-c66e3688884c}" ma:internalName="TaxCatchAll" ma:showField="CatchAllData" ma:web="67bf13cc-d55c-47cd-84b4-2ed70e73e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c9593b9aef438a83de6b1b34161499" ma:index="31" nillable="true" ma:taxonomy="true" ma:internalName="aec9593b9aef438a83de6b1b34161499" ma:taxonomyFieldName="Scientific_x0020_Affairs" ma:displayName="Scientific Affairs" ma:readOnly="false" ma:default="" ma:fieldId="{aec9593b-9aef-438a-83de-6b1b34161499}" ma:sspId="8c65fd77-5e27-4e0a-8152-efffb3417915" ma:termSetId="f13c10fe-b0c3-48a7-bf7b-6437ac87d8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7f9d3a4703b40dd85626795c271c875" ma:index="33" nillable="true" ma:taxonomy="true" ma:internalName="k7f9d3a4703b40dd85626795c271c875" ma:taxonomyFieldName="Project_x0020_Lead" ma:displayName="Project Lead" ma:readOnly="false" ma:default="" ma:fieldId="{47f9d3a4-703b-40dd-8562-6795c271c875}" ma:taxonomyMulti="true" ma:sspId="8c65fd77-5e27-4e0a-8152-efffb3417915" ma:termSetId="ad729d48-8de6-41af-9ed2-fa142d308a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a680e92a1d245a0a6b58205b432afd7" ma:index="35" nillable="true" ma:taxonomy="true" ma:internalName="aa680e92a1d245a0a6b58205b432afd7" ma:taxonomyFieldName="Supporter_x0020_Name" ma:displayName="Supporter Name" ma:readOnly="false" ma:default="" ma:fieldId="{aa680e92-a1d2-45a0-a6b5-8205b432afd7}" ma:taxonomyMulti="true" ma:sspId="8c65fd77-5e27-4e0a-8152-efffb3417915" ma:termSetId="68c66213-f1f9-4c2c-8400-4fa8701a1d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f3b563650f4febb83e81f8ea956346" ma:index="37" nillable="true" ma:taxonomy="true" ma:internalName="abf3b563650f4febb83e81f8ea956346" ma:taxonomyFieldName="Producer" ma:displayName="Producer" ma:readOnly="false" ma:default="" ma:fieldId="{abf3b563-650f-4feb-b83e-81f8ea956346}" ma:sspId="8c65fd77-5e27-4e0a-8152-efffb3417915" ma:termSetId="81f03966-595b-4ea8-80e5-9ad37d0680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ce0a529c0c4170ae055dea480a0d9d" ma:index="39" nillable="true" ma:taxonomy="true" ma:internalName="m2ce0a529c0c4170ae055dea480a0d9d" ma:taxonomyFieldName="Product_x0020_Type" ma:displayName="Product Type" ma:readOnly="false" ma:default="" ma:fieldId="{62ce0a52-9c0c-4170-ae05-5dea480a0d9d}" ma:sspId="8c65fd77-5e27-4e0a-8152-efffb3417915" ma:termSetId="401074b2-685b-48cd-a7c4-a9af609bf6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e0cc1c61e94069b6a8551b22c742a1" ma:index="41" nillable="true" ma:taxonomy="true" ma:internalName="o4e0cc1c61e94069b6a8551b22c742a1" ma:taxonomyFieldName="Project_x0020_Item" ma:displayName="Project Item" ma:readOnly="false" ma:default="" ma:fieldId="{84e0cc1c-61e9-4069-b6a8-551b22c742a1}" ma:sspId="8c65fd77-5e27-4e0a-8152-efffb3417915" ma:termSetId="96d9c3b1-e9aa-482f-83eb-dc28aba662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bff3f86c6e47f9ae99a2d10c8c7749" ma:index="43" nillable="true" ma:taxonomy="true" ma:internalName="j7bff3f86c6e47f9ae99a2d10c8c7749" ma:taxonomyFieldName="Initiative_x0020_Lead" ma:displayName="Initiative Lead" ma:readOnly="false" ma:default="" ma:fieldId="{37bff3f8-6c6e-47f9-ae99-a2d10c8c7749}" ma:sspId="8c65fd77-5e27-4e0a-8152-efffb3417915" ma:termSetId="19b47b81-2f3d-468b-8a4c-261f3af1d5e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E1CFE0-638A-4646-8421-43D4F455008C}">
  <ds:schemaRefs>
    <ds:schemaRef ds:uri="3e3b0376-e8b9-4908-bff9-700406eddda5"/>
    <ds:schemaRef ds:uri="6d36001d-906c-42d8-9280-446ac03b1c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673E5C-8D2A-41D7-83B9-73C9685E48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734CD2-6713-4B91-A533-7E3EE0EA87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3b0376-e8b9-4908-bff9-700406eddda5"/>
    <ds:schemaRef ds:uri="6d36001d-906c-42d8-9280-446ac03b1c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318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Avenir Black</vt:lpstr>
      <vt:lpstr>Avenir Heavy</vt:lpstr>
      <vt:lpstr>Calibri</vt:lpstr>
      <vt:lpstr>Helvetica</vt:lpstr>
      <vt:lpstr>1_Office Theme</vt:lpstr>
      <vt:lpstr>Office Theme</vt:lpstr>
      <vt:lpstr>Patient Case: 65-Year-Old Man </vt:lpstr>
      <vt:lpstr>ICI-Related Cardiotoxicities</vt:lpstr>
      <vt:lpstr>Immune-Related Adverse Events in HNSCC</vt:lpstr>
      <vt:lpstr>Management of irAEs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Wilma Guerra</dc:creator>
  <cp:lastModifiedBy>Emily Selverian</cp:lastModifiedBy>
  <cp:revision>10</cp:revision>
  <dcterms:created xsi:type="dcterms:W3CDTF">2024-04-08T19:38:40Z</dcterms:created>
  <dcterms:modified xsi:type="dcterms:W3CDTF">2024-05-03T12:34:06Z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0x010100E18E426CF2B61648A7F3CBC827209A36</vt:lpwstr>
  </property>
  <property fmtid="{D5CDD505-2E9C-101B-9397-08002B2CF9AE}" pid="3" name="h17b8e17546742428aecc4bb79eff81d0">
    <vt:lpwstr>Oncology|c9cbe9ed-da43-4f1e-9f2c-ce5e7aa73910</vt:lpwstr>
  </property>
  <property fmtid="{D5CDD505-2E9C-101B-9397-08002B2CF9AE}" pid="4" name="jb4291d51d504da0b34e0839496c27550">
    <vt:lpwstr>TotalCME|c15e2972-8fde-4041-8c89-408610ae5290</vt:lpwstr>
  </property>
  <property fmtid="{D5CDD505-2E9C-101B-9397-08002B2CF9AE}" pid="5" name="Project Lead">
    <vt:lpwstr>121;#Samantha Keehn|beee19dd-c683-4d60-8e95-7386e9f81d52</vt:lpwstr>
  </property>
  <property fmtid="{D5CDD505-2E9C-101B-9397-08002B2CF9AE}" pid="6" name="MediaServiceImageTags">
    <vt:lpwstr/>
  </property>
  <property fmtid="{D5CDD505-2E9C-101B-9397-08002B2CF9AE}" pid="7" name="Initiative Lead">
    <vt:lpwstr>106;#IL|22222222-2222-2222-2222-222222222222</vt:lpwstr>
  </property>
  <property fmtid="{D5CDD505-2E9C-101B-9397-08002B2CF9AE}" pid="8" name="Supporter Name">
    <vt:lpwstr>111;#Merck|56db2b6d-f16b-44c4-a04c-86ddbdfbbe30</vt:lpwstr>
  </property>
  <property fmtid="{D5CDD505-2E9C-101B-9397-08002B2CF9AE}" pid="9" name="Opportunity Number">
    <vt:lpwstr>011575</vt:lpwstr>
  </property>
  <property fmtid="{D5CDD505-2E9C-101B-9397-08002B2CF9AE}" pid="10" name="_docset_NoMedatataSyncRequired">
    <vt:lpwstr>False</vt:lpwstr>
  </property>
  <property fmtid="{D5CDD505-2E9C-101B-9397-08002B2CF9AE}" pid="11" name="Product Type">
    <vt:lpwstr>114</vt:lpwstr>
  </property>
  <property fmtid="{D5CDD505-2E9C-101B-9397-08002B2CF9AE}" pid="12" name="Producer">
    <vt:lpwstr>122</vt:lpwstr>
  </property>
  <property fmtid="{D5CDD505-2E9C-101B-9397-08002B2CF9AE}" pid="13" name="Project Item">
    <vt:lpwstr>115</vt:lpwstr>
  </property>
  <property fmtid="{D5CDD505-2E9C-101B-9397-08002B2CF9AE}" pid="14" name="USH Subsidiary">
    <vt:lpwstr>79</vt:lpwstr>
  </property>
  <property fmtid="{D5CDD505-2E9C-101B-9397-08002B2CF9AE}" pid="15" name="Scientific Affairs">
    <vt:lpwstr>123</vt:lpwstr>
  </property>
  <property fmtid="{D5CDD505-2E9C-101B-9397-08002B2CF9AE}" pid="16" name="Therapeutic Area">
    <vt:lpwstr>12</vt:lpwstr>
  </property>
</Properties>
</file>