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310" r:id="rId6"/>
    <p:sldId id="338" r:id="rId7"/>
    <p:sldId id="312" r:id="rId8"/>
    <p:sldId id="339" r:id="rId9"/>
    <p:sldId id="340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BAF4EB4E-4FB8-6B82-3AE1-0061C964EE13}" name="Emily Selverian" initials="ES" userId="S::eselverian@ushealthconnect.com::7243b05d-77ae-4911-9b60-9daf0f3e5e0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verian" userId="7243b05d-77ae-4911-9b60-9daf0f3e5e02" providerId="ADAL" clId="{5EE13ADA-67AA-49A2-861E-B183918D0BD2}"/>
    <pc:docChg chg="custSel delSld modSld">
      <pc:chgData name="Emily Selverian" userId="7243b05d-77ae-4911-9b60-9daf0f3e5e02" providerId="ADAL" clId="{5EE13ADA-67AA-49A2-861E-B183918D0BD2}" dt="2024-05-03T12:33:22.094" v="16" actId="478"/>
      <pc:docMkLst>
        <pc:docMk/>
      </pc:docMkLst>
      <pc:sldChg chg="delSp mod delCm">
        <pc:chgData name="Emily Selverian" userId="7243b05d-77ae-4911-9b60-9daf0f3e5e02" providerId="ADAL" clId="{5EE13ADA-67AA-49A2-861E-B183918D0BD2}" dt="2024-05-03T12:33:22.094" v="16" actId="478"/>
        <pc:sldMkLst>
          <pc:docMk/>
          <pc:sldMk cId="795212375" sldId="307"/>
        </pc:sldMkLst>
        <pc:spChg chg="del">
          <ac:chgData name="Emily Selverian" userId="7243b05d-77ae-4911-9b60-9daf0f3e5e02" providerId="ADAL" clId="{5EE13ADA-67AA-49A2-861E-B183918D0BD2}" dt="2024-05-03T12:33:22.094" v="16" actId="478"/>
          <ac:spMkLst>
            <pc:docMk/>
            <pc:sldMk cId="795212375" sldId="307"/>
            <ac:spMk id="6" creationId="{49E7B723-1032-85A7-DB30-2DDDED8AA0DD}"/>
          </ac:spMkLst>
        </pc:spChg>
      </pc:sldChg>
      <pc:sldChg chg="del">
        <pc:chgData name="Emily Selverian" userId="7243b05d-77ae-4911-9b60-9daf0f3e5e02" providerId="ADAL" clId="{5EE13ADA-67AA-49A2-861E-B183918D0BD2}" dt="2024-05-03T12:27:27.026" v="12" actId="47"/>
        <pc:sldMkLst>
          <pc:docMk/>
          <pc:sldMk cId="3400252775" sldId="316"/>
        </pc:sldMkLst>
      </pc:sldChg>
      <pc:sldChg chg="del">
        <pc:chgData name="Emily Selverian" userId="7243b05d-77ae-4911-9b60-9daf0f3e5e02" providerId="ADAL" clId="{5EE13ADA-67AA-49A2-861E-B183918D0BD2}" dt="2024-05-03T12:27:23.611" v="5" actId="47"/>
        <pc:sldMkLst>
          <pc:docMk/>
          <pc:sldMk cId="4182085665" sldId="324"/>
        </pc:sldMkLst>
      </pc:sldChg>
      <pc:sldChg chg="del">
        <pc:chgData name="Emily Selverian" userId="7243b05d-77ae-4911-9b60-9daf0f3e5e02" providerId="ADAL" clId="{5EE13ADA-67AA-49A2-861E-B183918D0BD2}" dt="2024-05-02T21:49:36.500" v="2" actId="47"/>
        <pc:sldMkLst>
          <pc:docMk/>
          <pc:sldMk cId="1217774634" sldId="327"/>
        </pc:sldMkLst>
      </pc:sldChg>
      <pc:sldChg chg="del">
        <pc:chgData name="Emily Selverian" userId="7243b05d-77ae-4911-9b60-9daf0f3e5e02" providerId="ADAL" clId="{5EE13ADA-67AA-49A2-861E-B183918D0BD2}" dt="2024-05-02T21:49:35.388" v="0" actId="47"/>
        <pc:sldMkLst>
          <pc:docMk/>
          <pc:sldMk cId="2089021624" sldId="335"/>
        </pc:sldMkLst>
      </pc:sldChg>
      <pc:sldChg chg="del">
        <pc:chgData name="Emily Selverian" userId="7243b05d-77ae-4911-9b60-9daf0f3e5e02" providerId="ADAL" clId="{5EE13ADA-67AA-49A2-861E-B183918D0BD2}" dt="2024-05-02T21:49:35.858" v="1" actId="47"/>
        <pc:sldMkLst>
          <pc:docMk/>
          <pc:sldMk cId="1543522753" sldId="336"/>
        </pc:sldMkLst>
      </pc:sldChg>
      <pc:sldChg chg="del">
        <pc:chgData name="Emily Selverian" userId="7243b05d-77ae-4911-9b60-9daf0f3e5e02" providerId="ADAL" clId="{5EE13ADA-67AA-49A2-861E-B183918D0BD2}" dt="2024-05-02T21:49:37.026" v="3" actId="47"/>
        <pc:sldMkLst>
          <pc:docMk/>
          <pc:sldMk cId="992410703" sldId="337"/>
        </pc:sldMkLst>
      </pc:sldChg>
      <pc:sldChg chg="delSp mod">
        <pc:chgData name="Emily Selverian" userId="7243b05d-77ae-4911-9b60-9daf0f3e5e02" providerId="ADAL" clId="{5EE13ADA-67AA-49A2-861E-B183918D0BD2}" dt="2024-05-03T12:33:18.544" v="15" actId="478"/>
        <pc:sldMkLst>
          <pc:docMk/>
          <pc:sldMk cId="150319518" sldId="339"/>
        </pc:sldMkLst>
        <pc:spChg chg="del">
          <ac:chgData name="Emily Selverian" userId="7243b05d-77ae-4911-9b60-9daf0f3e5e02" providerId="ADAL" clId="{5EE13ADA-67AA-49A2-861E-B183918D0BD2}" dt="2024-05-03T12:33:18.544" v="15" actId="478"/>
          <ac:spMkLst>
            <pc:docMk/>
            <pc:sldMk cId="150319518" sldId="339"/>
            <ac:spMk id="4" creationId="{43275F8C-BA7D-AE93-8DA0-71CA7E6976AB}"/>
          </ac:spMkLst>
        </pc:spChg>
      </pc:sldChg>
      <pc:sldChg chg="del">
        <pc:chgData name="Emily Selverian" userId="7243b05d-77ae-4911-9b60-9daf0f3e5e02" providerId="ADAL" clId="{5EE13ADA-67AA-49A2-861E-B183918D0BD2}" dt="2024-05-03T12:27:27.963" v="14" actId="47"/>
        <pc:sldMkLst>
          <pc:docMk/>
          <pc:sldMk cId="3262272474" sldId="341"/>
        </pc:sldMkLst>
      </pc:sldChg>
      <pc:sldChg chg="del">
        <pc:chgData name="Emily Selverian" userId="7243b05d-77ae-4911-9b60-9daf0f3e5e02" providerId="ADAL" clId="{5EE13ADA-67AA-49A2-861E-B183918D0BD2}" dt="2024-05-03T12:27:27.436" v="13" actId="47"/>
        <pc:sldMkLst>
          <pc:docMk/>
          <pc:sldMk cId="3481642367" sldId="342"/>
        </pc:sldMkLst>
      </pc:sldChg>
      <pc:sldChg chg="del">
        <pc:chgData name="Emily Selverian" userId="7243b05d-77ae-4911-9b60-9daf0f3e5e02" providerId="ADAL" clId="{5EE13ADA-67AA-49A2-861E-B183918D0BD2}" dt="2024-05-03T12:27:26.743" v="11" actId="47"/>
        <pc:sldMkLst>
          <pc:docMk/>
          <pc:sldMk cId="33955625" sldId="343"/>
        </pc:sldMkLst>
      </pc:sldChg>
      <pc:sldChg chg="del">
        <pc:chgData name="Emily Selverian" userId="7243b05d-77ae-4911-9b60-9daf0f3e5e02" providerId="ADAL" clId="{5EE13ADA-67AA-49A2-861E-B183918D0BD2}" dt="2024-05-03T12:27:26.509" v="10" actId="47"/>
        <pc:sldMkLst>
          <pc:docMk/>
          <pc:sldMk cId="4133508652" sldId="344"/>
        </pc:sldMkLst>
      </pc:sldChg>
      <pc:sldChg chg="del">
        <pc:chgData name="Emily Selverian" userId="7243b05d-77ae-4911-9b60-9daf0f3e5e02" providerId="ADAL" clId="{5EE13ADA-67AA-49A2-861E-B183918D0BD2}" dt="2024-05-03T12:27:26.311" v="9" actId="47"/>
        <pc:sldMkLst>
          <pc:docMk/>
          <pc:sldMk cId="1294060333" sldId="345"/>
        </pc:sldMkLst>
      </pc:sldChg>
      <pc:sldChg chg="del">
        <pc:chgData name="Emily Selverian" userId="7243b05d-77ae-4911-9b60-9daf0f3e5e02" providerId="ADAL" clId="{5EE13ADA-67AA-49A2-861E-B183918D0BD2}" dt="2024-05-03T12:27:26.111" v="8" actId="47"/>
        <pc:sldMkLst>
          <pc:docMk/>
          <pc:sldMk cId="3435779388" sldId="346"/>
        </pc:sldMkLst>
      </pc:sldChg>
      <pc:sldChg chg="del">
        <pc:chgData name="Emily Selverian" userId="7243b05d-77ae-4911-9b60-9daf0f3e5e02" providerId="ADAL" clId="{5EE13ADA-67AA-49A2-861E-B183918D0BD2}" dt="2024-05-03T12:27:25.867" v="7" actId="47"/>
        <pc:sldMkLst>
          <pc:docMk/>
          <pc:sldMk cId="140157775" sldId="347"/>
        </pc:sldMkLst>
      </pc:sldChg>
      <pc:sldChg chg="del">
        <pc:chgData name="Emily Selverian" userId="7243b05d-77ae-4911-9b60-9daf0f3e5e02" providerId="ADAL" clId="{5EE13ADA-67AA-49A2-861E-B183918D0BD2}" dt="2024-05-03T12:27:25.573" v="6" actId="47"/>
        <pc:sldMkLst>
          <pc:docMk/>
          <pc:sldMk cId="3389666779" sldId="34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8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59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3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8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7580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1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8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5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6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7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6D4D-642C-67FD-8639-81965FCC7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508E7-65EA-CA03-9BE0-F8482E80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7500" cy="1325563"/>
          </a:xfrm>
        </p:spPr>
        <p:txBody>
          <a:bodyPr/>
          <a:lstStyle/>
          <a:p>
            <a:r>
              <a:rPr lang="en-US"/>
              <a:t>Racial/Ethnic Disparities in HNSCC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08B4B-F2E4-E456-8A11-CE39D586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9350" cy="4351338"/>
          </a:xfrm>
        </p:spPr>
        <p:txBody>
          <a:bodyPr/>
          <a:lstStyle/>
          <a:p>
            <a:r>
              <a:rPr lang="en-US"/>
              <a:t>Population-based retrospective cohort study that analyzed patients with HNSCC using the NCDB from 2000-2016 (N = 304,138)</a:t>
            </a:r>
          </a:p>
          <a:p>
            <a:r>
              <a:rPr lang="en-US"/>
              <a:t>Patient outcomes were stratified by R/E groups including White, Black, Hispanic, Native American/Other, and Asian</a:t>
            </a:r>
          </a:p>
          <a:p>
            <a:r>
              <a:rPr lang="en-US"/>
              <a:t>Primary outcome: 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A95EA-6014-783E-02FA-8C40163D1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" t="4544"/>
          <a:stretch/>
        </p:blipFill>
        <p:spPr>
          <a:xfrm>
            <a:off x="6944844" y="1690687"/>
            <a:ext cx="4809006" cy="4653392"/>
          </a:xfrm>
          <a:prstGeom prst="rect">
            <a:avLst/>
          </a:prstGeom>
          <a:ln w="15875">
            <a:noFill/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7C8523-268E-99F5-1F07-A19E5C6A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HNSCC, head and neck squamous cell carcinoma;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NCDB, National Cancer Database; OS, overall survival;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R/E, race/ethnicity.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Baliga S,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Cancers (Basel).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2023;15(6):1781.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4284D-2A3E-A576-3557-90A82C18AB15}"/>
              </a:ext>
            </a:extLst>
          </p:cNvPr>
          <p:cNvSpPr txBox="1"/>
          <p:nvPr/>
        </p:nvSpPr>
        <p:spPr>
          <a:xfrm>
            <a:off x="6659523" y="1388825"/>
            <a:ext cx="553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elvetica" pitchFamily="2" charset="0"/>
              </a:rPr>
              <a:t>OS by Race/Ethnicity, Entire Cohort and All Sites</a:t>
            </a:r>
          </a:p>
        </p:txBody>
      </p:sp>
    </p:spTree>
    <p:extLst>
      <p:ext uri="{BB962C8B-B14F-4D97-AF65-F5344CB8AC3E}">
        <p14:creationId xmlns:p14="http://schemas.microsoft.com/office/powerpoint/2010/main" val="386314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275D-E988-E9A2-F302-53B1EC12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SES Factors on HPV Status and OS on OPSCC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CE8E56E-0D25-D389-91C9-3D3CC650FBE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08685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Analysis of patients diagnosed with OPSCC from 2010-2014</a:t>
            </a:r>
            <a:br>
              <a:rPr lang="en-US" sz="2200" dirty="0"/>
            </a:br>
            <a:r>
              <a:rPr lang="en-US" sz="2200" dirty="0"/>
              <a:t>(N = 18,164) identified from the NCDB to assess the influence of </a:t>
            </a:r>
            <a:br>
              <a:rPr lang="en-US" sz="2200" dirty="0"/>
            </a:br>
            <a:r>
              <a:rPr lang="en-US" sz="2200" dirty="0"/>
              <a:t>SES factors on the relationship between HPV status and OS</a:t>
            </a:r>
          </a:p>
          <a:p>
            <a:r>
              <a:rPr lang="en-US" sz="2000" dirty="0"/>
              <a:t>Findings: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9BF99EE-9C4B-1AB8-9955-27BBC51A8BD4}"/>
              </a:ext>
            </a:extLst>
          </p:cNvPr>
          <p:cNvSpPr txBox="1">
            <a:spLocks/>
          </p:cNvSpPr>
          <p:nvPr/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HPV, human papillomavirus; NCDB, National Cancer Database; OPSCC, oropharyngeal squamous cell carcinoma; OS, overall survival; </a:t>
            </a:r>
            <a:b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SES, socioeconomic status.</a:t>
            </a:r>
            <a:b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Marks JA, et al. </a:t>
            </a:r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JCO Oncol </a:t>
            </a:r>
            <a:r>
              <a:rPr lang="en-US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Pract</a:t>
            </a:r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2021;17(3):e313-e322.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818C1-9A43-6CBA-9537-5689B0538F31}"/>
              </a:ext>
            </a:extLst>
          </p:cNvPr>
          <p:cNvSpPr txBox="1"/>
          <p:nvPr/>
        </p:nvSpPr>
        <p:spPr>
          <a:xfrm>
            <a:off x="1436164" y="3348434"/>
            <a:ext cx="4605703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tIns="182880" bIns="2743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HPV+ patients with private insurance had improved OS vs uninsured HPV+ patients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(HR, 0.51, 95% CI, 0.41 to 0.63,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&lt; 0.001)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05C513-EE1E-962B-DB41-52F8947E7CD2}"/>
              </a:ext>
            </a:extLst>
          </p:cNvPr>
          <p:cNvSpPr txBox="1"/>
          <p:nvPr/>
        </p:nvSpPr>
        <p:spPr>
          <a:xfrm>
            <a:off x="6150135" y="3348434"/>
            <a:ext cx="4616035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tIns="182880" bIns="2743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HPV- patients with private insurance had improved OS vs uninsured HPV- patients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(HR, 0.62, 95% CI, 0.53 to 0.73,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&lt; 0.001)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BBBB2-AFA0-8266-F5C7-912BA4B6898A}"/>
              </a:ext>
            </a:extLst>
          </p:cNvPr>
          <p:cNvSpPr txBox="1"/>
          <p:nvPr/>
        </p:nvSpPr>
        <p:spPr>
          <a:xfrm>
            <a:off x="1436164" y="4694179"/>
            <a:ext cx="4605703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tIns="182880" bIns="2743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HPV+ patients living in the south had improved OS vs HPV+ patients living in the west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(HR, 0.83, 95% CI, 0.72 to 0.96,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= 0.013)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735FD1-8925-FBD1-4BAF-A2224E3E8CCB}"/>
              </a:ext>
            </a:extLst>
          </p:cNvPr>
          <p:cNvSpPr txBox="1"/>
          <p:nvPr/>
        </p:nvSpPr>
        <p:spPr>
          <a:xfrm>
            <a:off x="6150135" y="4683700"/>
            <a:ext cx="4616034" cy="123110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tIns="18288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Relationships between survival and insurance (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= 0.004), rural-urban status (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= 0.009), and facility location (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P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</a:rPr>
              <a:t>= 0.021) statistically differed between HPV+ and HPV- patients</a:t>
            </a:r>
          </a:p>
        </p:txBody>
      </p:sp>
    </p:spTree>
    <p:extLst>
      <p:ext uri="{BB962C8B-B14F-4D97-AF65-F5344CB8AC3E}">
        <p14:creationId xmlns:p14="http://schemas.microsoft.com/office/powerpoint/2010/main" val="141395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F91A7-941B-6CA2-4B2A-BEBEF78A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1FF9-4789-D9A5-E5E7-4D5AADBC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Patient Navigation (PN) in Cancer Care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BA05F9-EC04-17A6-9AFA-100C2E9B4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822888"/>
              </p:ext>
            </p:extLst>
          </p:nvPr>
        </p:nvGraphicFramePr>
        <p:xfrm>
          <a:off x="838200" y="1825625"/>
          <a:ext cx="10515600" cy="419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391310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latin typeface="Helvetica" pitchFamily="2" charset="0"/>
                        </a:rPr>
                        <a:t>PN is an individualized intervention designed to address barriers and facilitate timely access to healthcare services, diagnosis, treatments, and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Helvetica" pitchFamily="2" charset="0"/>
                        </a:rPr>
                        <a:t>Characteristics: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Identifies barriers to accessing care experienced by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7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Overcomes barriers (</a:t>
                      </a:r>
                      <a:r>
                        <a:rPr lang="en-US" sz="1600" err="1">
                          <a:latin typeface="Helvetica" pitchFamily="2" charset="0"/>
                        </a:rPr>
                        <a:t>eg</a:t>
                      </a:r>
                      <a:r>
                        <a:rPr lang="en-US" sz="1600">
                          <a:latin typeface="Helvetica" pitchFamily="2" charset="0"/>
                        </a:rPr>
                        <a:t>, health system, literacy, language, cultural, social, financial, logistical) experienced by individuals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70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Addresses disparities from contextual barriers (eg, geographical, racial/ethnic, financial, socioeconomic)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0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Can occur anywhere along the cancer care continuum, from early detection to end of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Can be delivered by various personnel (including, but not limited to, the following), with or without a third-party facilitator (</a:t>
                      </a:r>
                      <a:r>
                        <a:rPr lang="en-US" sz="1600" err="1">
                          <a:latin typeface="Helvetica" pitchFamily="2" charset="0"/>
                        </a:rPr>
                        <a:t>eg</a:t>
                      </a:r>
                      <a:r>
                        <a:rPr lang="en-US" sz="1600">
                          <a:latin typeface="Helvetica" pitchFamily="2" charset="0"/>
                        </a:rPr>
                        <a:t>, digital technology or AI):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Clinical navigators: nurses and oncology social workers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Helvetica" pitchFamily="2" charset="0"/>
                        </a:rPr>
                        <a:t>Nonclinical navigators: case managers, outreach workers, community health workers/aides/representatives/ volunteers, counselors, educators, health coaches, peers, cancer survivors, and lay personnel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90568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CFADC-8CC2-C246-B67E-766BD9EE9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Chan RJ, et al. </a:t>
            </a:r>
            <a:r>
              <a:rPr lang="en-US" i="1"/>
              <a:t>CA Cancer J Clin. </a:t>
            </a:r>
            <a:r>
              <a:rPr lang="en-US"/>
              <a:t>2023;73(6):565-589.</a:t>
            </a:r>
          </a:p>
        </p:txBody>
      </p:sp>
    </p:spTree>
    <p:extLst>
      <p:ext uri="{BB962C8B-B14F-4D97-AF65-F5344CB8AC3E}">
        <p14:creationId xmlns:p14="http://schemas.microsoft.com/office/powerpoint/2010/main" val="402300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84C9-7503-2999-024C-3BADD793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697"/>
            <a:ext cx="10515600" cy="1244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Alcohol and tobacco cessation services are an integral part of HNSCC care</a:t>
            </a:r>
          </a:p>
        </p:txBody>
      </p:sp>
    </p:spTree>
    <p:extLst>
      <p:ext uri="{BB962C8B-B14F-4D97-AF65-F5344CB8AC3E}">
        <p14:creationId xmlns:p14="http://schemas.microsoft.com/office/powerpoint/2010/main" val="15031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B6DB-AC47-2C0C-9150-6EA880EB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Advocacy Organizations for Head and Neck Cancer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7A6428-2636-F416-B9FF-074073D54F46}"/>
              </a:ext>
            </a:extLst>
          </p:cNvPr>
          <p:cNvSpPr/>
          <p:nvPr/>
        </p:nvSpPr>
        <p:spPr>
          <a:xfrm>
            <a:off x="5909004" y="3854295"/>
            <a:ext cx="5145735" cy="2299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11EE27D-F462-CB63-1C49-FC0CD968E126}"/>
              </a:ext>
            </a:extLst>
          </p:cNvPr>
          <p:cNvSpPr/>
          <p:nvPr/>
        </p:nvSpPr>
        <p:spPr>
          <a:xfrm>
            <a:off x="838197" y="3971667"/>
            <a:ext cx="4823101" cy="21820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0D59BAF2-E3C5-559A-F29C-45D33FE7EAA5}"/>
              </a:ext>
            </a:extLst>
          </p:cNvPr>
          <p:cNvSpPr/>
          <p:nvPr/>
        </p:nvSpPr>
        <p:spPr>
          <a:xfrm>
            <a:off x="838197" y="1732044"/>
            <a:ext cx="5846618" cy="21222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1939E-AF56-7E9A-3B26-87046CF3C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05" y="4187977"/>
            <a:ext cx="4327686" cy="15695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39E61B-5F29-3722-B820-AC4A105B3B6D}"/>
              </a:ext>
            </a:extLst>
          </p:cNvPr>
          <p:cNvSpPr txBox="1"/>
          <p:nvPr/>
        </p:nvSpPr>
        <p:spPr>
          <a:xfrm>
            <a:off x="1085903" y="5757670"/>
            <a:ext cx="432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https://</a:t>
            </a:r>
            <a:r>
              <a:rPr lang="en-US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www.headandneck.org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E0F38-A697-44B3-153F-9863440A9644}"/>
              </a:ext>
            </a:extLst>
          </p:cNvPr>
          <p:cNvSpPr txBox="1"/>
          <p:nvPr/>
        </p:nvSpPr>
        <p:spPr>
          <a:xfrm>
            <a:off x="2739431" y="3485811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https://</a:t>
            </a:r>
            <a:r>
              <a:rPr lang="en-US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spohnc.org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B76B9E-3CF6-564B-25A7-C257532E5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96" y="4068842"/>
            <a:ext cx="1862471" cy="1878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031F90-25F9-101A-EF0D-FB4524454AD1}"/>
              </a:ext>
            </a:extLst>
          </p:cNvPr>
          <p:cNvSpPr txBox="1"/>
          <p:nvPr/>
        </p:nvSpPr>
        <p:spPr>
          <a:xfrm>
            <a:off x="8151080" y="4342285"/>
            <a:ext cx="2709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https://</a:t>
            </a:r>
            <a:r>
              <a:rPr lang="en-US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rarediseases.org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/organizations/support-for-people-with-oral-and-head-and-neck-cancer-</a:t>
            </a:r>
            <a:r>
              <a:rPr lang="en-US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inc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/</a:t>
            </a:r>
          </a:p>
        </p:txBody>
      </p:sp>
      <p:pic>
        <p:nvPicPr>
          <p:cNvPr id="13" name="Picture 2" descr="SPOHNC: Support for People with Oral and Head and Neck Cancer - SPOHNC:  Support for People with Oral and Head and Neck Cancer">
            <a:extLst>
              <a:ext uri="{FF2B5EF4-FFF2-40B4-BE49-F238E27FC236}">
                <a16:creationId xmlns:a16="http://schemas.microsoft.com/office/drawing/2014/main" id="{15E7152A-CD59-8618-E56A-284B9CF5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1993381"/>
            <a:ext cx="5846618" cy="12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6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A8D87-79DD-1A13-0D36-2665C8E40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DDD2E-D43B-BED8-2E51-A2758EA64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latin typeface="Helvetica"/>
                <a:cs typeface="Helvetica"/>
              </a:rPr>
              <a:t>Our efforts need to focus on identifying socioeconomic factors that impact outcome of patients and try to address them through focus research along those lines...</a:t>
            </a:r>
            <a:endParaRPr lang="en-US" sz="3200" dirty="0">
              <a:cs typeface="Helvetica"/>
            </a:endParaRPr>
          </a:p>
          <a:p>
            <a:r>
              <a:rPr lang="en-US" sz="3200" dirty="0">
                <a:latin typeface="Helvetica"/>
                <a:cs typeface="Helvetica"/>
              </a:rPr>
              <a:t>...designing clinical trials that target these specific populations and relying on, also, real-world data… </a:t>
            </a:r>
            <a:endParaRPr lang="en-US" sz="3200" dirty="0">
              <a:cs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342202-50C8-D27C-E278-2E7D109D8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Nabil Saba, MD</a:t>
            </a:r>
          </a:p>
        </p:txBody>
      </p:sp>
    </p:spTree>
    <p:extLst>
      <p:ext uri="{BB962C8B-B14F-4D97-AF65-F5344CB8AC3E}">
        <p14:creationId xmlns:p14="http://schemas.microsoft.com/office/powerpoint/2010/main" val="7952123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115</Value>
      <Value>114</Value>
      <Value>79</Value>
      <Value>123</Value>
      <Value>111</Value>
      <Value>12</Value>
      <Value>106</Value>
      <Value>122</Value>
      <Value>121</Value>
    </TaxCatchAll>
    <Client_x0020_Name xmlns="3e3b0376-e8b9-4908-bff9-700406eddda5">Merck Sharp &amp; Dohme LLC</Client_x0020_Name>
    <Opportunity_x0020_Number_x0020_ xmlns="3e3b0376-e8b9-4908-bff9-700406eddda5">011575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</TermName>
          <TermId xmlns="http://schemas.microsoft.com/office/infopath/2007/PartnerControls">1f7b8709-f072-4db0-a1ee-0875ed2b4310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Samantha Keehn</TermName>
          <TermId xmlns="http://schemas.microsoft.com/office/infopath/2007/PartnerControls">beee19dd-c683-4d60-8e95-7386e9f81d52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Merck</TermName>
          <TermId xmlns="http://schemas.microsoft.com/office/infopath/2007/PartnerControls">56db2b6d-f16b-44c4-a04c-86ddbdfbbe30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Wilma Guerra</TermName>
          <TermId xmlns="http://schemas.microsoft.com/office/infopath/2007/PartnerControls">8de0901e-cdd8-410a-a2a9-694794f669b9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Minute CME</TermName>
          <TermId xmlns="http://schemas.microsoft.com/office/infopath/2007/PartnerControls">c131ebcd-0b60-476d-9493-7c4335d13142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Props1.xml><?xml version="1.0" encoding="utf-8"?>
<ds:datastoreItem xmlns:ds="http://schemas.openxmlformats.org/officeDocument/2006/customXml" ds:itemID="{45673E5C-8D2A-41D7-83B9-73C9685E48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34CD2-6713-4B91-A533-7E3EE0EA8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3b0376-e8b9-4908-bff9-700406eddda5"/>
    <ds:schemaRef ds:uri="6d36001d-906c-42d8-9280-446ac03b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E1CFE0-638A-4646-8421-43D4F455008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610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Black</vt:lpstr>
      <vt:lpstr>Avenir Heavy</vt:lpstr>
      <vt:lpstr>Calibri</vt:lpstr>
      <vt:lpstr>Helvetica</vt:lpstr>
      <vt:lpstr>1_Office Theme</vt:lpstr>
      <vt:lpstr>Office Theme</vt:lpstr>
      <vt:lpstr>Racial/Ethnic Disparities in HNSCC</vt:lpstr>
      <vt:lpstr>Impact of SES Factors on HPV Status and OS on OPSCC</vt:lpstr>
      <vt:lpstr>The Role of Patient Navigation (PN) in Cancer Care </vt:lpstr>
      <vt:lpstr>PowerPoint Presentation</vt:lpstr>
      <vt:lpstr>Patient Advocacy Organizations for Head and Neck Cancer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Emily Selverian</cp:lastModifiedBy>
  <cp:revision>9</cp:revision>
  <dcterms:created xsi:type="dcterms:W3CDTF">2024-04-08T19:38:40Z</dcterms:created>
  <dcterms:modified xsi:type="dcterms:W3CDTF">2024-05-03T12:33:29Z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Project Lead">
    <vt:lpwstr>121;#Samantha Keehn|beee19dd-c683-4d60-8e95-7386e9f81d52</vt:lpwstr>
  </property>
  <property fmtid="{D5CDD505-2E9C-101B-9397-08002B2CF9AE}" pid="6" name="MediaServiceImageTags">
    <vt:lpwstr/>
  </property>
  <property fmtid="{D5CDD505-2E9C-101B-9397-08002B2CF9AE}" pid="7" name="Initiative Lead">
    <vt:lpwstr>106;#IL|22222222-2222-2222-2222-222222222222</vt:lpwstr>
  </property>
  <property fmtid="{D5CDD505-2E9C-101B-9397-08002B2CF9AE}" pid="8" name="Supporter Name">
    <vt:lpwstr>111;#Merck|56db2b6d-f16b-44c4-a04c-86ddbdfbbe30</vt:lpwstr>
  </property>
  <property fmtid="{D5CDD505-2E9C-101B-9397-08002B2CF9AE}" pid="9" name="Opportunity Number">
    <vt:lpwstr>011575</vt:lpwstr>
  </property>
  <property fmtid="{D5CDD505-2E9C-101B-9397-08002B2CF9AE}" pid="10" name="_docset_NoMedatataSyncRequired">
    <vt:lpwstr>False</vt:lpwstr>
  </property>
  <property fmtid="{D5CDD505-2E9C-101B-9397-08002B2CF9AE}" pid="11" name="Product Type">
    <vt:lpwstr>114</vt:lpwstr>
  </property>
  <property fmtid="{D5CDD505-2E9C-101B-9397-08002B2CF9AE}" pid="12" name="Producer">
    <vt:lpwstr>122</vt:lpwstr>
  </property>
  <property fmtid="{D5CDD505-2E9C-101B-9397-08002B2CF9AE}" pid="13" name="Project Item">
    <vt:lpwstr>115</vt:lpwstr>
  </property>
  <property fmtid="{D5CDD505-2E9C-101B-9397-08002B2CF9AE}" pid="14" name="USH Subsidiary">
    <vt:lpwstr>79</vt:lpwstr>
  </property>
  <property fmtid="{D5CDD505-2E9C-101B-9397-08002B2CF9AE}" pid="15" name="Scientific Affairs">
    <vt:lpwstr>123</vt:lpwstr>
  </property>
  <property fmtid="{D5CDD505-2E9C-101B-9397-08002B2CF9AE}" pid="16" name="Therapeutic Area">
    <vt:lpwstr>12</vt:lpwstr>
  </property>
</Properties>
</file>