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7" r:id="rId6"/>
    <p:sldId id="331" r:id="rId7"/>
    <p:sldId id="332" r:id="rId8"/>
    <p:sldId id="333" r:id="rId9"/>
    <p:sldId id="261" r:id="rId10"/>
    <p:sldId id="262" r:id="rId11"/>
    <p:sldId id="33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BAF4EB4E-4FB8-6B82-3AE1-0061C964EE13}" name="Emily Selverian" initials="ES" userId="S::eselverian@ushealthconnect.com::7243b05d-77ae-4911-9b60-9daf0f3e5e0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1A8B2-4807-4E0C-09B7-B3C85FF3BE0B}" v="2" dt="2024-05-02T21:18:2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verian" userId="7243b05d-77ae-4911-9b60-9daf0f3e5e02" providerId="ADAL" clId="{1E0AF751-5F8D-4071-8F0A-CBD7E4744636}"/>
    <pc:docChg chg="custSel modSld">
      <pc:chgData name="Emily Selverian" userId="7243b05d-77ae-4911-9b60-9daf0f3e5e02" providerId="ADAL" clId="{1E0AF751-5F8D-4071-8F0A-CBD7E4744636}" dt="2024-05-03T12:32:02.607" v="0" actId="478"/>
      <pc:docMkLst>
        <pc:docMk/>
      </pc:docMkLst>
      <pc:sldChg chg="delSp mod">
        <pc:chgData name="Emily Selverian" userId="7243b05d-77ae-4911-9b60-9daf0f3e5e02" providerId="ADAL" clId="{1E0AF751-5F8D-4071-8F0A-CBD7E4744636}" dt="2024-05-03T12:32:02.607" v="0" actId="478"/>
        <pc:sldMkLst>
          <pc:docMk/>
          <pc:sldMk cId="2508579302" sldId="305"/>
        </pc:sldMkLst>
        <pc:spChg chg="del">
          <ac:chgData name="Emily Selverian" userId="7243b05d-77ae-4911-9b60-9daf0f3e5e02" providerId="ADAL" clId="{1E0AF751-5F8D-4071-8F0A-CBD7E4744636}" dt="2024-05-03T12:32:02.607" v="0" actId="478"/>
          <ac:spMkLst>
            <pc:docMk/>
            <pc:sldMk cId="2508579302" sldId="305"/>
            <ac:spMk id="6" creationId="{05210EFA-EF25-7ABB-15A8-9DC7EE35FF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8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59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3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8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7580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1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8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5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6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7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B7E5-D02C-4497-15AE-7D30EEE9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KEYNOTE-048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ED64C-7863-2C19-0702-2DE3BCE5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Burtness B,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Lancet.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2019;394(10212):1915-1928.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C0FC9-3802-A427-ACBE-9E4B9EAE4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9" b="233"/>
          <a:stretch/>
        </p:blipFill>
        <p:spPr>
          <a:xfrm>
            <a:off x="1490295" y="1505985"/>
            <a:ext cx="9211408" cy="2170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E17574-6A42-1367-90A0-F7F980C9B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0" r="49983" b="4508"/>
          <a:stretch/>
        </p:blipFill>
        <p:spPr>
          <a:xfrm>
            <a:off x="1571165" y="4118982"/>
            <a:ext cx="4368518" cy="218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941A89-6518-9BAC-1A1C-DFC616B06C71}"/>
              </a:ext>
            </a:extLst>
          </p:cNvPr>
          <p:cNvSpPr txBox="1"/>
          <p:nvPr/>
        </p:nvSpPr>
        <p:spPr>
          <a:xfrm>
            <a:off x="5974538" y="102968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F5A10-AED3-4272-8378-8D114124D8CE}"/>
              </a:ext>
            </a:extLst>
          </p:cNvPr>
          <p:cNvSpPr txBox="1"/>
          <p:nvPr/>
        </p:nvSpPr>
        <p:spPr>
          <a:xfrm>
            <a:off x="3358768" y="1198208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PD-L1 CPS ≥20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13B9F-2511-E903-4822-09054854DE88}"/>
              </a:ext>
            </a:extLst>
          </p:cNvPr>
          <p:cNvSpPr txBox="1"/>
          <p:nvPr/>
        </p:nvSpPr>
        <p:spPr>
          <a:xfrm>
            <a:off x="7803677" y="1100081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PD-L1 CPS ≥1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48624-3BCF-0EFD-CEB6-B7FD4CBC8462}"/>
              </a:ext>
            </a:extLst>
          </p:cNvPr>
          <p:cNvSpPr txBox="1"/>
          <p:nvPr/>
        </p:nvSpPr>
        <p:spPr>
          <a:xfrm>
            <a:off x="5335731" y="3701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4C5F5-56DC-6185-66E9-826F29A8AF31}"/>
              </a:ext>
            </a:extLst>
          </p:cNvPr>
          <p:cNvSpPr txBox="1"/>
          <p:nvPr/>
        </p:nvSpPr>
        <p:spPr>
          <a:xfrm>
            <a:off x="3253274" y="3812065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PD-L1 CPS ≥20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08838-2007-612B-F942-CC281A6611A5}"/>
              </a:ext>
            </a:extLst>
          </p:cNvPr>
          <p:cNvSpPr txBox="1"/>
          <p:nvPr/>
        </p:nvSpPr>
        <p:spPr>
          <a:xfrm>
            <a:off x="7851973" y="3781841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PD-L1 CPS ≥1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26031-B246-00AD-92CA-4286F0BC6A09}"/>
              </a:ext>
            </a:extLst>
          </p:cNvPr>
          <p:cNvSpPr/>
          <p:nvPr/>
        </p:nvSpPr>
        <p:spPr>
          <a:xfrm>
            <a:off x="6597939" y="1026017"/>
            <a:ext cx="4204532" cy="26384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5144E-7AAC-88D5-5C90-561AEC035E03}"/>
              </a:ext>
            </a:extLst>
          </p:cNvPr>
          <p:cNvSpPr/>
          <p:nvPr/>
        </p:nvSpPr>
        <p:spPr>
          <a:xfrm>
            <a:off x="6054651" y="3698673"/>
            <a:ext cx="4706471" cy="259336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FEF04-1402-B23B-78C7-89FA24E995DB}"/>
              </a:ext>
            </a:extLst>
          </p:cNvPr>
          <p:cNvSpPr/>
          <p:nvPr/>
        </p:nvSpPr>
        <p:spPr>
          <a:xfrm>
            <a:off x="1389527" y="1026017"/>
            <a:ext cx="5156551" cy="26384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38551A-9FB6-07B9-B4A8-7D86A9DD1370}"/>
              </a:ext>
            </a:extLst>
          </p:cNvPr>
          <p:cNvSpPr/>
          <p:nvPr/>
        </p:nvSpPr>
        <p:spPr>
          <a:xfrm>
            <a:off x="1396926" y="3698673"/>
            <a:ext cx="4706471" cy="259336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02BCA-687D-79CB-9366-484A6A4B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8" t="8992" r="485" b="2929"/>
          <a:stretch/>
        </p:blipFill>
        <p:spPr>
          <a:xfrm>
            <a:off x="6362700" y="4071899"/>
            <a:ext cx="4332735" cy="22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4906-F43D-B717-EC9C-5DBDC300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KEYNOTE-048 Subset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DDE1-314C-7CEB-652E-A5B49CEE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Unplanned subset analyses showed compared with chemotherapy + cetuximab, </a:t>
            </a:r>
            <a:r>
              <a:rPr lang="en-US" dirty="0">
                <a:solidFill>
                  <a:schemeClr val="tx1"/>
                </a:solidFill>
              </a:rPr>
              <a:t>pembrolizumab monotherapy was: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Superior</a:t>
            </a:r>
            <a:r>
              <a:rPr lang="en-US" dirty="0">
                <a:solidFill>
                  <a:schemeClr val="tx1"/>
                </a:solidFill>
              </a:rPr>
              <a:t> in CPS 1-19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Numerically </a:t>
            </a:r>
            <a:r>
              <a:rPr lang="en-US" b="1" dirty="0">
                <a:solidFill>
                  <a:schemeClr val="accent6"/>
                </a:solidFill>
              </a:rPr>
              <a:t>inferior</a:t>
            </a:r>
            <a:r>
              <a:rPr lang="en-US" dirty="0">
                <a:solidFill>
                  <a:schemeClr val="tx1"/>
                </a:solidFill>
              </a:rPr>
              <a:t> in CPS ≤1</a:t>
            </a:r>
          </a:p>
          <a:p>
            <a:r>
              <a:rPr lang="en-US" dirty="0">
                <a:solidFill>
                  <a:schemeClr val="tx1"/>
                </a:solidFill>
              </a:rPr>
              <a:t>Response rates were higher with the addition of chemotherapy vs pembrolizumab monotherapy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992BD-8AB2-3A12-E8D4-8EB0AAF01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Harrington KJ, et al. </a:t>
            </a:r>
            <a:r>
              <a:rPr lang="en-US" i="1" dirty="0"/>
              <a:t>J Clin Oncol. </a:t>
            </a:r>
            <a:r>
              <a:rPr lang="en-US" dirty="0"/>
              <a:t>2023;41(4):790-802.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4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359C-30AA-9269-1201-DC6BA1D6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KESTREL: Durvalumab ± </a:t>
            </a:r>
            <a:r>
              <a:rPr lang="en-US" dirty="0" err="1"/>
              <a:t>Tremelimumab</a:t>
            </a:r>
            <a:r>
              <a:rPr lang="en-US" dirty="0"/>
              <a:t> vs EXTREME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DC7E1-1BD4-4A9D-2FC6-3AC6B7FA0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HNSCC, head and neck squamous cell carcinoma; IC, immune cells; OS, overall survival; R/M, recurrent/metastatic; TC, tumor cell.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Psyrri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Ann Oncol.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2023;34(3):262-274.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41C632D2-012A-A213-9CA6-87AD13FF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Randomized, open-label, phase 3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Primary objective: To assess the OS of durvalumab monotherapy vs the EXTREME regimen in R/M HSNCC with high PD-L1 (PD-L1 TC 50% or IC 25%)</a:t>
            </a:r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B1026-67BC-AFC0-A375-A30746F12480}"/>
              </a:ext>
            </a:extLst>
          </p:cNvPr>
          <p:cNvGrpSpPr/>
          <p:nvPr/>
        </p:nvGrpSpPr>
        <p:grpSpPr>
          <a:xfrm>
            <a:off x="673844" y="3077262"/>
            <a:ext cx="11130225" cy="2990053"/>
            <a:chOff x="546844" y="2928192"/>
            <a:chExt cx="11378836" cy="30584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0C6D7F-DA82-D870-57E4-F7831102A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55"/>
            <a:stretch/>
          </p:blipFill>
          <p:spPr>
            <a:xfrm>
              <a:off x="546844" y="2928192"/>
              <a:ext cx="5903961" cy="30584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1128AD-0C75-8D28-4857-DD5B73B11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56"/>
            <a:stretch/>
          </p:blipFill>
          <p:spPr>
            <a:xfrm>
              <a:off x="6310734" y="3008876"/>
              <a:ext cx="5614946" cy="294368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DC6BD5-DBF1-71D7-9CA1-1C1630273AED}"/>
                </a:ext>
              </a:extLst>
            </p:cNvPr>
            <p:cNvSpPr/>
            <p:nvPr/>
          </p:nvSpPr>
          <p:spPr>
            <a:xfrm>
              <a:off x="819528" y="3008876"/>
              <a:ext cx="345141" cy="245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A147A4-270F-1590-B486-86986AFE0D9C}"/>
                </a:ext>
              </a:extLst>
            </p:cNvPr>
            <p:cNvSpPr/>
            <p:nvPr/>
          </p:nvSpPr>
          <p:spPr>
            <a:xfrm>
              <a:off x="6848939" y="3022669"/>
              <a:ext cx="345141" cy="245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68B711-85AE-65A1-F2B6-7F02B2400188}"/>
                </a:ext>
              </a:extLst>
            </p:cNvPr>
            <p:cNvSpPr txBox="1"/>
            <p:nvPr/>
          </p:nvSpPr>
          <p:spPr>
            <a:xfrm>
              <a:off x="1246096" y="2956592"/>
              <a:ext cx="2069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OS in PD-L1-high patients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06676C-F66C-28BF-5E5F-9A255B1C6E7B}"/>
                </a:ext>
              </a:extLst>
            </p:cNvPr>
            <p:cNvSpPr txBox="1"/>
            <p:nvPr/>
          </p:nvSpPr>
          <p:spPr>
            <a:xfrm>
              <a:off x="6875445" y="2948786"/>
              <a:ext cx="21234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PFS in PD-L1-high patients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90C27-E3DF-A1F3-E371-FDA616CD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78" r="80581" b="18599"/>
          <a:stretch/>
        </p:blipFill>
        <p:spPr>
          <a:xfrm>
            <a:off x="7360980" y="5362834"/>
            <a:ext cx="1083398" cy="135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F74472-6D77-7D2D-57E2-FA9FCE197ACA}"/>
              </a:ext>
            </a:extLst>
          </p:cNvPr>
          <p:cNvSpPr txBox="1"/>
          <p:nvPr/>
        </p:nvSpPr>
        <p:spPr>
          <a:xfrm>
            <a:off x="1357818" y="3105027"/>
            <a:ext cx="2024450" cy="3008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OS in PD-L1-high patients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57152A-7A2F-7983-649F-C09370DC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78" r="80581" b="18599"/>
          <a:stretch/>
        </p:blipFill>
        <p:spPr>
          <a:xfrm>
            <a:off x="1731696" y="5362834"/>
            <a:ext cx="1083398" cy="1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AF30F-535B-04BA-0ED0-7BE4F3CE5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Haddad RI,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2023;41(12):2166-2180.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Harrington KJ,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JAMA Oncol.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9(6):779-789.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7D17D-2BFA-D2E4-C36E-9E38248C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4526"/>
            <a:ext cx="5947129" cy="2608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BFEC9-732A-603C-A824-AD2B7F24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11424"/>
            <a:ext cx="8574568" cy="750062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88D29-26FA-CA39-EBDA-E20220096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4223435"/>
            <a:ext cx="5947128" cy="1552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8B296-9AAB-65AE-7F74-834437BEF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122" y="4227316"/>
            <a:ext cx="4925291" cy="884604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9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AB9C-8D0B-3D3E-96AA-232E0C38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KEYNOTE-B10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7E81-BA25-07CD-38DE-E79796CE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3468"/>
            <a:ext cx="5181600" cy="4486275"/>
          </a:xfrm>
        </p:spPr>
        <p:txBody>
          <a:bodyPr/>
          <a:lstStyle/>
          <a:p>
            <a:r>
              <a:rPr lang="en-US" sz="2400"/>
              <a:t>Intervention: </a:t>
            </a:r>
          </a:p>
          <a:p>
            <a:pPr lvl="1"/>
            <a:r>
              <a:rPr lang="en-US" sz="2000"/>
              <a:t>Pembrolizumab 200 mg IV Q3W, carboplatin AUC 5 mg/mL/min IV Q3W, and paclitaxel 175 mg/m</a:t>
            </a:r>
            <a:r>
              <a:rPr lang="en-US" sz="2000" baseline="30000"/>
              <a:t>2</a:t>
            </a:r>
            <a:r>
              <a:rPr lang="en-US" sz="2000"/>
              <a:t> IV Q3W </a:t>
            </a:r>
          </a:p>
          <a:p>
            <a:pPr marL="457200" lvl="1" indent="0" algn="ctr">
              <a:buNone/>
            </a:pPr>
            <a:r>
              <a:rPr lang="en-US" sz="2000" b="1" i="1" u="sng"/>
              <a:t>or </a:t>
            </a:r>
          </a:p>
          <a:p>
            <a:pPr lvl="1"/>
            <a:r>
              <a:rPr lang="en-US" sz="2000"/>
              <a:t>100 mg/m</a:t>
            </a:r>
            <a:r>
              <a:rPr lang="en-US" sz="2000" baseline="30000"/>
              <a:t>2</a:t>
            </a:r>
            <a:r>
              <a:rPr lang="en-US" sz="2000"/>
              <a:t> IV Q1W on days 1 and 8, for ≤35 cycles of pembrolizumab, ≤6 cycles of carboplatin and paclitaxel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337288-2BA5-A97D-9CC3-BC20ABAF44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8292064"/>
              </p:ext>
            </p:extLst>
          </p:nvPr>
        </p:nvGraphicFramePr>
        <p:xfrm>
          <a:off x="6248400" y="917018"/>
          <a:ext cx="5181600" cy="519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8706">
                  <a:extLst>
                    <a:ext uri="{9D8B030D-6E8A-4147-A177-3AD203B41FA5}">
                      <a16:colId xmlns:a16="http://schemas.microsoft.com/office/drawing/2014/main" val="3418730791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110835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Measure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Patients, N = 101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4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ORR by BICR, n (% [95% CI])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 (48.5 [38.4-58.7])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2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CR by BICR, n (%)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 (6.9)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0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PR by BICR, n (%)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42 (41.6)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9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PD-L1 CPD ≥1, n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81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ORR by BICR, n (% [95% CI])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36 (44.4 [33.4-55.9])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29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PD-L1 CPS ≥20, n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41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0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ORR by BICR, n (% [95% CI])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 (43.9 [28.5-60.3])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6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DCR, n (% [95% CI])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76 (75.2 [65.7-83.3])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7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DOR, median (95% CI), mo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5.5 (4.2-6.7)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8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PFS, median (95% CI), mo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5.6 (5.1-6.7)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5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OS, median (95% CI), mo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13.1 (9.6-15.2)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6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12-mo OS rate, %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52.3 (42.1-61.5)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18-mo OS rate, %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37.8 (27.6-47.9)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975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AE0B-7237-7F58-DEC2-07ACFEADF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5334000" cy="544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Dzienis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MR, et al. 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ASTRO 2024. Abstract 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21045-E86B-9964-73ED-99198F4651FC}"/>
              </a:ext>
            </a:extLst>
          </p:cNvPr>
          <p:cNvSpPr/>
          <p:nvPr/>
        </p:nvSpPr>
        <p:spPr>
          <a:xfrm>
            <a:off x="6248400" y="1291460"/>
            <a:ext cx="5181600" cy="39444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35D47-15B9-69F1-455C-021150A0D851}"/>
              </a:ext>
            </a:extLst>
          </p:cNvPr>
          <p:cNvSpPr/>
          <p:nvPr/>
        </p:nvSpPr>
        <p:spPr>
          <a:xfrm>
            <a:off x="6248400" y="4561504"/>
            <a:ext cx="5181600" cy="76239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6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9508-9321-9DF9-B1D7-CBC65091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FRAIL-IMMUNE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D598-EA13-DBE4-24CD-3845307118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Intervention:</a:t>
            </a:r>
          </a:p>
          <a:p>
            <a:pPr lvl="1"/>
            <a:r>
              <a:rPr lang="en-US"/>
              <a:t>4 cycles of CT (carboplatin AUC2; paclitaxel 80 mg/m² both at day 1, day 8, day 15) and durvalumab 1500 mg repeated every 4 weeks for a maximum of 12 months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348250-3879-EB87-8453-F5A6F8BA18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115826"/>
              </p:ext>
            </p:extLst>
          </p:nvPr>
        </p:nvGraphicFramePr>
        <p:xfrm>
          <a:off x="6172200" y="1690688"/>
          <a:ext cx="51816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1118">
                  <a:extLst>
                    <a:ext uri="{9D8B030D-6E8A-4147-A177-3AD203B41FA5}">
                      <a16:colId xmlns:a16="http://schemas.microsoft.com/office/drawing/2014/main" val="2931918488"/>
                    </a:ext>
                  </a:extLst>
                </a:gridCol>
                <a:gridCol w="2290482">
                  <a:extLst>
                    <a:ext uri="{9D8B030D-6E8A-4147-A177-3AD203B41FA5}">
                      <a16:colId xmlns:a16="http://schemas.microsoft.com/office/drawing/2014/main" val="264204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Measure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Patients, N = 64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Median OS, mo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18.0 (11.9-NR)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3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24-mo rate, % (range)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45 (32-57)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0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Median PFS, mo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7.0 (5.4-9.9)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Median TTF, mo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6.0 (4.7-9.0)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94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Objective response, %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71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/>
                        <a:t>CR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11.3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7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/>
                        <a:t>PR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59.7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9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Median DOR, mo (95% CI)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5.9 (3.4-9.6)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62810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DECE-213B-3028-0063-31DE800FE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Fayette J,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Clin 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2023;41(16_suppl):6003.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EAE13-022C-3653-8612-17E4A1A9DE4B}"/>
              </a:ext>
            </a:extLst>
          </p:cNvPr>
          <p:cNvSpPr/>
          <p:nvPr/>
        </p:nvSpPr>
        <p:spPr>
          <a:xfrm>
            <a:off x="6172200" y="3552628"/>
            <a:ext cx="5181600" cy="110005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9BDE-53D1-60AD-EF6B-CE60AF7C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Investigational Regimens Without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E41F-4E21-1C1E-E616-10C9CD46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LEAP-010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 err="1"/>
              <a:t>Cabozantinib</a:t>
            </a:r>
            <a:r>
              <a:rPr lang="en-US" dirty="0"/>
              <a:t> + pembrolizumab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STELLAR-305 (</a:t>
            </a:r>
            <a:r>
              <a:rPr lang="en-US" dirty="0" err="1"/>
              <a:t>zanzalintinib</a:t>
            </a:r>
            <a:r>
              <a:rPr lang="en-US" dirty="0"/>
              <a:t> + pembrolizumab; phase 2/3 trial)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1CDEB-0722-44DD-F7F3-6E4B74E78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Licitra</a:t>
            </a:r>
            <a:r>
              <a:rPr lang="en-US" dirty="0"/>
              <a:t> L, et al. 2024 Multidisciplinary Head and Neck Cancers Symposium. Abstract 1. 2. Saba NF, et al. </a:t>
            </a:r>
            <a:r>
              <a:rPr lang="en-US" i="1" dirty="0"/>
              <a:t>Nat Med. </a:t>
            </a:r>
            <a:r>
              <a:rPr lang="en-US" dirty="0"/>
              <a:t>2023;29(4):880-887. 3. ClinicalTrials.gov identifier: NCT06082167.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09583-9AAB-3107-EDED-A03690295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Immunotherapy has clearly transformed the landscape and therapy in recurrent metastatic disease. And we expect this field to continue evolving rapidly, hopefully with novel combinations.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A2C05-E7F3-ADED-49B8-9A211F80D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Nabil Saba, MD</a:t>
            </a:r>
          </a:p>
        </p:txBody>
      </p:sp>
    </p:spTree>
    <p:extLst>
      <p:ext uri="{BB962C8B-B14F-4D97-AF65-F5344CB8AC3E}">
        <p14:creationId xmlns:p14="http://schemas.microsoft.com/office/powerpoint/2010/main" val="2508579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115</Value>
      <Value>114</Value>
      <Value>79</Value>
      <Value>123</Value>
      <Value>111</Value>
      <Value>12</Value>
      <Value>106</Value>
      <Value>122</Value>
      <Value>121</Value>
    </TaxCatchAll>
    <Client_x0020_Name xmlns="3e3b0376-e8b9-4908-bff9-700406eddda5">Merck Sharp &amp; Dohme LLC</Client_x0020_Name>
    <Opportunity_x0020_Number_x0020_ xmlns="3e3b0376-e8b9-4908-bff9-700406eddda5">011575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</TermName>
          <TermId xmlns="http://schemas.microsoft.com/office/infopath/2007/PartnerControls">1f7b8709-f072-4db0-a1ee-0875ed2b4310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Samantha Keehn</TermName>
          <TermId xmlns="http://schemas.microsoft.com/office/infopath/2007/PartnerControls">beee19dd-c683-4d60-8e95-7386e9f81d52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Merck</TermName>
          <TermId xmlns="http://schemas.microsoft.com/office/infopath/2007/PartnerControls">56db2b6d-f16b-44c4-a04c-86ddbdfbbe30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Wilma Guerra</TermName>
          <TermId xmlns="http://schemas.microsoft.com/office/infopath/2007/PartnerControls">8de0901e-cdd8-410a-a2a9-694794f669b9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Minute CME</TermName>
          <TermId xmlns="http://schemas.microsoft.com/office/infopath/2007/PartnerControls">c131ebcd-0b60-476d-9493-7c4335d13142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Props1.xml><?xml version="1.0" encoding="utf-8"?>
<ds:datastoreItem xmlns:ds="http://schemas.openxmlformats.org/officeDocument/2006/customXml" ds:itemID="{45673E5C-8D2A-41D7-83B9-73C9685E48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34CD2-6713-4B91-A533-7E3EE0EA8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3b0376-e8b9-4908-bff9-700406eddda5"/>
    <ds:schemaRef ds:uri="6d36001d-906c-42d8-9280-446ac03b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E1CFE0-638A-4646-8421-43D4F455008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Avenir Heavy</vt:lpstr>
      <vt:lpstr>Calibri</vt:lpstr>
      <vt:lpstr>Century Gothic</vt:lpstr>
      <vt:lpstr>Helvetica</vt:lpstr>
      <vt:lpstr>1_Office Theme</vt:lpstr>
      <vt:lpstr>Office Theme</vt:lpstr>
      <vt:lpstr>KEYNOTE-048 Results</vt:lpstr>
      <vt:lpstr>KEYNOTE-048 Subset Analyses</vt:lpstr>
      <vt:lpstr>KESTREL: Durvalumab ± Tremelimumab vs EXTREME</vt:lpstr>
      <vt:lpstr>PowerPoint Presentation</vt:lpstr>
      <vt:lpstr>KEYNOTE-B10</vt:lpstr>
      <vt:lpstr>FRAIL-IMMUNE</vt:lpstr>
      <vt:lpstr>Investigational Regimens Without Chemotherapy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Emily Selverian</cp:lastModifiedBy>
  <cp:revision>8</cp:revision>
  <dcterms:created xsi:type="dcterms:W3CDTF">2024-04-08T19:38:40Z</dcterms:created>
  <dcterms:modified xsi:type="dcterms:W3CDTF">2024-05-03T12:32:11Z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Project Lead">
    <vt:lpwstr>121;#Samantha Keehn|beee19dd-c683-4d60-8e95-7386e9f81d52</vt:lpwstr>
  </property>
  <property fmtid="{D5CDD505-2E9C-101B-9397-08002B2CF9AE}" pid="6" name="MediaServiceImageTags">
    <vt:lpwstr/>
  </property>
  <property fmtid="{D5CDD505-2E9C-101B-9397-08002B2CF9AE}" pid="7" name="Initiative Lead">
    <vt:lpwstr>106;#IL|22222222-2222-2222-2222-222222222222</vt:lpwstr>
  </property>
  <property fmtid="{D5CDD505-2E9C-101B-9397-08002B2CF9AE}" pid="8" name="Supporter Name">
    <vt:lpwstr>111;#Merck|56db2b6d-f16b-44c4-a04c-86ddbdfbbe30</vt:lpwstr>
  </property>
  <property fmtid="{D5CDD505-2E9C-101B-9397-08002B2CF9AE}" pid="9" name="Opportunity Number">
    <vt:lpwstr>011575</vt:lpwstr>
  </property>
  <property fmtid="{D5CDD505-2E9C-101B-9397-08002B2CF9AE}" pid="10" name="_docset_NoMedatataSyncRequired">
    <vt:lpwstr>False</vt:lpwstr>
  </property>
  <property fmtid="{D5CDD505-2E9C-101B-9397-08002B2CF9AE}" pid="11" name="Product Type">
    <vt:lpwstr>114</vt:lpwstr>
  </property>
  <property fmtid="{D5CDD505-2E9C-101B-9397-08002B2CF9AE}" pid="12" name="Producer">
    <vt:lpwstr>122</vt:lpwstr>
  </property>
  <property fmtid="{D5CDD505-2E9C-101B-9397-08002B2CF9AE}" pid="13" name="Project Item">
    <vt:lpwstr>115</vt:lpwstr>
  </property>
  <property fmtid="{D5CDD505-2E9C-101B-9397-08002B2CF9AE}" pid="14" name="USH Subsidiary">
    <vt:lpwstr>79</vt:lpwstr>
  </property>
  <property fmtid="{D5CDD505-2E9C-101B-9397-08002B2CF9AE}" pid="15" name="Scientific Affairs">
    <vt:lpwstr>123</vt:lpwstr>
  </property>
  <property fmtid="{D5CDD505-2E9C-101B-9397-08002B2CF9AE}" pid="16" name="Therapeutic Area">
    <vt:lpwstr>12</vt:lpwstr>
  </property>
</Properties>
</file>