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4"/>
  </p:notesMasterIdLst>
  <p:sldIdLst>
    <p:sldId id="256" r:id="rId3"/>
    <p:sldId id="266" r:id="rId4"/>
    <p:sldId id="267" r:id="rId5"/>
    <p:sldId id="257" r:id="rId6"/>
    <p:sldId id="258" r:id="rId7"/>
    <p:sldId id="260" r:id="rId8"/>
    <p:sldId id="259" r:id="rId9"/>
    <p:sldId id="261" r:id="rId10"/>
    <p:sldId id="265" r:id="rId11"/>
    <p:sldId id="264"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F42040-9854-C85D-2553-FFB58F3C2152}" name="Haemin Go" initials="HG" userId="S::hgo@ushealthconnect.com::f4f74a36-2ed4-469e-99f1-5e82f23575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94"/>
  </p:normalViewPr>
  <p:slideViewPr>
    <p:cSldViewPr snapToGrid="0">
      <p:cViewPr varScale="1">
        <p:scale>
          <a:sx n="117" d="100"/>
          <a:sy n="117"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0791A-3BE7-40B7-A512-9E798056AA14}" type="datetimeFigureOut">
              <a:rPr lang="en-US" smtClean="0"/>
              <a:t>5/29/24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132D0-C912-4759-AD3D-4AD0DF7FDB73}" type="slidenum">
              <a:rPr lang="en-US" smtClean="0"/>
              <a:t>‹#›</a:t>
            </a:fld>
            <a:endParaRPr lang="en-US"/>
          </a:p>
        </p:txBody>
      </p:sp>
    </p:spTree>
    <p:extLst>
      <p:ext uri="{BB962C8B-B14F-4D97-AF65-F5344CB8AC3E}">
        <p14:creationId xmlns:p14="http://schemas.microsoft.com/office/powerpoint/2010/main" val="423824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132D0-C912-4759-AD3D-4AD0DF7FDB73}" type="slidenum">
              <a:rPr lang="en-US" smtClean="0"/>
              <a:t>1</a:t>
            </a:fld>
            <a:endParaRPr lang="en-US"/>
          </a:p>
        </p:txBody>
      </p:sp>
    </p:spTree>
    <p:extLst>
      <p:ext uri="{BB962C8B-B14F-4D97-AF65-F5344CB8AC3E}">
        <p14:creationId xmlns:p14="http://schemas.microsoft.com/office/powerpoint/2010/main" val="369339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10AE76F-C939-76EC-E7E6-FB9D1D806D4F}"/>
              </a:ext>
            </a:extLst>
          </p:cNvPr>
          <p:cNvPicPr>
            <a:picLocks noChangeAspect="1"/>
          </p:cNvPicPr>
          <p:nvPr/>
        </p:nvPicPr>
        <p:blipFill>
          <a:blip r:embed="rId2"/>
          <a:stretch>
            <a:fillRect/>
          </a:stretch>
        </p:blipFill>
        <p:spPr>
          <a:xfrm>
            <a:off x="0" y="-2933"/>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0533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6196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6425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95289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0330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9481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364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8745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4145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331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3356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10904000-0A7A-2857-D9A1-D638CB970994}"/>
              </a:ext>
            </a:extLst>
          </p:cNvPr>
          <p:cNvPicPr>
            <a:picLocks noChangeAspect="1"/>
          </p:cNvPicPr>
          <p:nvPr/>
        </p:nvPicPr>
        <p:blipFill>
          <a:blip r:embed="rId2"/>
          <a:stretch>
            <a:fillRect/>
          </a:stretch>
        </p:blipFill>
        <p:spPr>
          <a:xfrm>
            <a:off x="0" y="-2933"/>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3293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5/29/24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1674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lvl1pPr>
              <a:buClr>
                <a:schemeClr val="accent2"/>
              </a:buClr>
              <a:defRPr/>
            </a:lvl1pPr>
            <a:lvl3pPr>
              <a:buClr>
                <a:schemeClr val="accent3"/>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269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3090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4423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04088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86407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84012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34242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ACD274"/>
              </a:gs>
              <a:gs pos="100000">
                <a:srgbClr val="759A4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98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5/29/24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8196047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47"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x.doi.org/10.3748/wjg.v24.i17.1868" TargetMode="External"/><Relationship Id="rId2" Type="http://schemas.openxmlformats.org/officeDocument/2006/relationships/hyperlink" Target="http://www.ncbi.nlm.nih.gov/pubmed/29740202" TargetMode="Externa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0E5BE-1AC2-1C89-8840-C51846712B0C}"/>
              </a:ext>
            </a:extLst>
          </p:cNvPr>
          <p:cNvSpPr>
            <a:spLocks noGrp="1"/>
          </p:cNvSpPr>
          <p:nvPr>
            <p:ph type="title"/>
          </p:nvPr>
        </p:nvSpPr>
        <p:spPr>
          <a:xfrm>
            <a:off x="609601" y="1709738"/>
            <a:ext cx="10515600" cy="2852737"/>
          </a:xfrm>
        </p:spPr>
        <p:txBody>
          <a:bodyPr>
            <a:normAutofit/>
          </a:bodyPr>
          <a:lstStyle/>
          <a:p>
            <a:r>
              <a:rPr lang="en-US" dirty="0"/>
              <a:t>Biologics for the</a:t>
            </a:r>
            <a:br>
              <a:rPr lang="en-US" dirty="0"/>
            </a:br>
            <a:r>
              <a:rPr lang="en-US" dirty="0"/>
              <a:t>Management of IBD</a:t>
            </a:r>
          </a:p>
        </p:txBody>
      </p:sp>
      <p:sp>
        <p:nvSpPr>
          <p:cNvPr id="3" name="Subtitle 2">
            <a:extLst>
              <a:ext uri="{FF2B5EF4-FFF2-40B4-BE49-F238E27FC236}">
                <a16:creationId xmlns:a16="http://schemas.microsoft.com/office/drawing/2014/main" id="{70E12044-4C1C-A8E3-15C9-B1B7FA145455}"/>
              </a:ext>
            </a:extLst>
          </p:cNvPr>
          <p:cNvSpPr>
            <a:spLocks noGrp="1"/>
          </p:cNvSpPr>
          <p:nvPr>
            <p:ph type="body" idx="1"/>
          </p:nvPr>
        </p:nvSpPr>
        <p:spPr>
          <a:xfrm>
            <a:off x="609600" y="4164920"/>
            <a:ext cx="10515600" cy="1500187"/>
          </a:xfrm>
        </p:spPr>
        <p:txBody>
          <a:bodyPr>
            <a:noAutofit/>
          </a:bodyPr>
          <a:lstStyle/>
          <a:p>
            <a:r>
              <a:rPr lang="en-US" dirty="0"/>
              <a:t>Ayanna Lewis, MD</a:t>
            </a:r>
          </a:p>
          <a:p>
            <a:r>
              <a:rPr lang="en-US" dirty="0"/>
              <a:t>Director, Inflammatory Bowel Disease Program</a:t>
            </a:r>
          </a:p>
          <a:p>
            <a:r>
              <a:rPr lang="en-US" dirty="0"/>
              <a:t>Assistant Professor of Medicine, Icahn School of Medicine at Mount Sinai</a:t>
            </a:r>
          </a:p>
          <a:p>
            <a:r>
              <a:rPr lang="en-US" dirty="0"/>
              <a:t>Department of Medicine, Division of Gastroenterology &amp; Hepatology</a:t>
            </a:r>
          </a:p>
          <a:p>
            <a:r>
              <a:rPr lang="en-US" dirty="0"/>
              <a:t>Mount Sinai West &amp; Mount Sinai Morningside Hospitals</a:t>
            </a:r>
          </a:p>
          <a:p>
            <a:r>
              <a:rPr lang="en-US" dirty="0"/>
              <a:t>New York, NY </a:t>
            </a:r>
          </a:p>
        </p:txBody>
      </p:sp>
    </p:spTree>
    <p:extLst>
      <p:ext uri="{BB962C8B-B14F-4D97-AF65-F5344CB8AC3E}">
        <p14:creationId xmlns:p14="http://schemas.microsoft.com/office/powerpoint/2010/main" val="42626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EC9A-FE7E-002C-D7A5-8E52765D192D}"/>
              </a:ext>
            </a:extLst>
          </p:cNvPr>
          <p:cNvSpPr>
            <a:spLocks noGrp="1"/>
          </p:cNvSpPr>
          <p:nvPr>
            <p:ph type="title"/>
          </p:nvPr>
        </p:nvSpPr>
        <p:spPr>
          <a:xfrm>
            <a:off x="609600" y="199505"/>
            <a:ext cx="10744200" cy="1185577"/>
          </a:xfrm>
        </p:spPr>
        <p:txBody>
          <a:bodyPr/>
          <a:lstStyle/>
          <a:p>
            <a:r>
              <a:rPr lang="en-US" dirty="0"/>
              <a:t>References</a:t>
            </a:r>
          </a:p>
        </p:txBody>
      </p:sp>
      <p:sp>
        <p:nvSpPr>
          <p:cNvPr id="3" name="Content Placeholder 2">
            <a:extLst>
              <a:ext uri="{FF2B5EF4-FFF2-40B4-BE49-F238E27FC236}">
                <a16:creationId xmlns:a16="http://schemas.microsoft.com/office/drawing/2014/main" id="{8CC1570E-C9D7-E2DC-440B-73B99AB1FA3E}"/>
              </a:ext>
            </a:extLst>
          </p:cNvPr>
          <p:cNvSpPr>
            <a:spLocks noGrp="1"/>
          </p:cNvSpPr>
          <p:nvPr>
            <p:ph idx="1"/>
          </p:nvPr>
        </p:nvSpPr>
        <p:spPr>
          <a:xfrm>
            <a:off x="609600" y="1477906"/>
            <a:ext cx="10744200" cy="4722477"/>
          </a:xfrm>
        </p:spPr>
        <p:txBody>
          <a:bodyPr>
            <a:normAutofit/>
          </a:bodyPr>
          <a:lstStyle/>
          <a:p>
            <a:r>
              <a:rPr lang="en-US" dirty="0" err="1"/>
              <a:t>Raad</a:t>
            </a:r>
            <a:r>
              <a:rPr lang="en-US" dirty="0"/>
              <a:t>, Mohamad &amp; Chams, Nour &amp; </a:t>
            </a:r>
            <a:r>
              <a:rPr lang="en-US" dirty="0" err="1"/>
              <a:t>Sharara</a:t>
            </a:r>
            <a:r>
              <a:rPr lang="en-US" dirty="0"/>
              <a:t>, Ala. (2016). New and Evolving Immunotherapy in Inflammatory Bowel Disease. Inflammatory Intestinal Diseases. 1. 10.1159/000445986.</a:t>
            </a:r>
          </a:p>
          <a:p>
            <a:r>
              <a:rPr lang="en-US" dirty="0" err="1"/>
              <a:t>Gubatan</a:t>
            </a:r>
            <a:r>
              <a:rPr lang="en-US" dirty="0"/>
              <a:t> J, </a:t>
            </a:r>
            <a:r>
              <a:rPr lang="en-US" dirty="0" err="1"/>
              <a:t>Keyashian</a:t>
            </a:r>
            <a:r>
              <a:rPr lang="en-US" dirty="0"/>
              <a:t> K, Rubin SJS, Wang J, Buckman CA, Sinha S. Anti-Integrins for the Treatment of Inflammatory Bowel Disease: Current Evidence and Perspectives. Clin Exp Gastroenterol. 2021 Aug 24;14:333-342. </a:t>
            </a:r>
            <a:r>
              <a:rPr lang="en-US" dirty="0" err="1"/>
              <a:t>doi</a:t>
            </a:r>
            <a:r>
              <a:rPr lang="en-US" dirty="0"/>
              <a:t>: 10.2147/CEG.S293272. PMID: 34466013; PMCID: PMC8402953</a:t>
            </a:r>
          </a:p>
          <a:p>
            <a:r>
              <a:rPr lang="en-US" dirty="0" err="1"/>
              <a:t>Moschen</a:t>
            </a:r>
            <a:r>
              <a:rPr lang="en-US" dirty="0"/>
              <a:t>, A.R., </a:t>
            </a:r>
            <a:r>
              <a:rPr lang="en-US" dirty="0" err="1"/>
              <a:t>Tilg</a:t>
            </a:r>
            <a:r>
              <a:rPr lang="en-US" dirty="0"/>
              <a:t>, H. &amp; Raine, T. IL-12, IL-23 and IL-17 in IBD: immunobiology and therapeutic targeting. Nat Rev Gastroenterol Hepatol 16, 185–196 (2019). https://doi.org/10.1038/s41575-018-0084-8</a:t>
            </a:r>
          </a:p>
        </p:txBody>
      </p:sp>
    </p:spTree>
    <p:extLst>
      <p:ext uri="{BB962C8B-B14F-4D97-AF65-F5344CB8AC3E}">
        <p14:creationId xmlns:p14="http://schemas.microsoft.com/office/powerpoint/2010/main" val="143172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IBD: Insights for Better Decisions</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the benefits, risks, and clinical utility of current and emerging drug therapies for patients with IBD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the implementation of IBD treatment strategies for gastroenterologists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Interpret and apply the latest guidelines for patients with IBD to improve clinical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AC05-E812-EBC6-A717-5589373741FB}"/>
              </a:ext>
            </a:extLst>
          </p:cNvPr>
          <p:cNvSpPr>
            <a:spLocks noGrp="1"/>
          </p:cNvSpPr>
          <p:nvPr>
            <p:ph type="title"/>
          </p:nvPr>
        </p:nvSpPr>
        <p:spPr>
          <a:xfrm>
            <a:off x="609600" y="199505"/>
            <a:ext cx="10744200" cy="1185577"/>
          </a:xfrm>
        </p:spPr>
        <p:txBody>
          <a:bodyPr/>
          <a:lstStyle/>
          <a:p>
            <a:r>
              <a:rPr lang="en-US" dirty="0"/>
              <a:t>Learning Objectives</a:t>
            </a:r>
          </a:p>
        </p:txBody>
      </p:sp>
      <p:sp>
        <p:nvSpPr>
          <p:cNvPr id="3" name="Content Placeholder 2">
            <a:extLst>
              <a:ext uri="{FF2B5EF4-FFF2-40B4-BE49-F238E27FC236}">
                <a16:creationId xmlns:a16="http://schemas.microsoft.com/office/drawing/2014/main" id="{9D2D3255-25CC-D0BB-964A-30E11BA8942E}"/>
              </a:ext>
            </a:extLst>
          </p:cNvPr>
          <p:cNvSpPr>
            <a:spLocks noGrp="1"/>
          </p:cNvSpPr>
          <p:nvPr>
            <p:ph idx="1"/>
          </p:nvPr>
        </p:nvSpPr>
        <p:spPr>
          <a:xfrm>
            <a:off x="609600" y="1477906"/>
            <a:ext cx="10744200" cy="4722477"/>
          </a:xfrm>
        </p:spPr>
        <p:txBody>
          <a:bodyPr>
            <a:normAutofit/>
          </a:bodyPr>
          <a:lstStyle/>
          <a:p>
            <a:r>
              <a:rPr lang="en-US" sz="2800" dirty="0"/>
              <a:t>Review available biologics for the treatment of IBD</a:t>
            </a:r>
            <a:endParaRPr lang="en-US" sz="900" dirty="0"/>
          </a:p>
          <a:p>
            <a:r>
              <a:rPr lang="en-US" sz="2800" dirty="0"/>
              <a:t>Review mechanisms of action of biologics</a:t>
            </a:r>
          </a:p>
        </p:txBody>
      </p:sp>
      <p:pic>
        <p:nvPicPr>
          <p:cNvPr id="4" name="Picture 2" descr="Creating Effective Objectives: Part 1">
            <a:extLst>
              <a:ext uri="{FF2B5EF4-FFF2-40B4-BE49-F238E27FC236}">
                <a16:creationId xmlns:a16="http://schemas.microsoft.com/office/drawing/2014/main" id="{2B822781-1ED7-66B5-4AB3-8924D65E79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6343" y="3118757"/>
            <a:ext cx="4985657" cy="373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2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2BC8-4D6D-A368-0DCC-41002B6D8134}"/>
              </a:ext>
            </a:extLst>
          </p:cNvPr>
          <p:cNvSpPr>
            <a:spLocks noGrp="1"/>
          </p:cNvSpPr>
          <p:nvPr>
            <p:ph type="title"/>
          </p:nvPr>
        </p:nvSpPr>
        <p:spPr/>
        <p:txBody>
          <a:bodyPr/>
          <a:lstStyle/>
          <a:p>
            <a:r>
              <a:rPr lang="en-US" dirty="0"/>
              <a:t>Mechanisms of Action</a:t>
            </a:r>
          </a:p>
        </p:txBody>
      </p:sp>
      <p:sp>
        <p:nvSpPr>
          <p:cNvPr id="3" name="Content Placeholder 2">
            <a:extLst>
              <a:ext uri="{FF2B5EF4-FFF2-40B4-BE49-F238E27FC236}">
                <a16:creationId xmlns:a16="http://schemas.microsoft.com/office/drawing/2014/main" id="{B29B706B-0D08-DF6C-6F3F-5A677FE3BA10}"/>
              </a:ext>
            </a:extLst>
          </p:cNvPr>
          <p:cNvSpPr>
            <a:spLocks noGrp="1"/>
          </p:cNvSpPr>
          <p:nvPr>
            <p:ph idx="1"/>
          </p:nvPr>
        </p:nvSpPr>
        <p:spPr/>
        <p:txBody>
          <a:bodyPr>
            <a:normAutofit/>
          </a:bodyPr>
          <a:lstStyle/>
          <a:p>
            <a:r>
              <a:rPr lang="en-US" sz="2800" dirty="0"/>
              <a:t>The biologic mechanisms of action available for treatment of inflammatory bowel disease (IBD) include:</a:t>
            </a:r>
          </a:p>
          <a:p>
            <a:pPr lvl="1"/>
            <a:r>
              <a:rPr lang="en-US" sz="2800" dirty="0"/>
              <a:t>Anti- Integrin</a:t>
            </a:r>
          </a:p>
          <a:p>
            <a:pPr lvl="1"/>
            <a:r>
              <a:rPr lang="en-US" sz="2800" dirty="0"/>
              <a:t>Anti- Interleukin </a:t>
            </a:r>
          </a:p>
          <a:p>
            <a:pPr lvl="1"/>
            <a:r>
              <a:rPr lang="en-US" sz="2800" dirty="0"/>
              <a:t>Anti- Tumor Necrosis Factor </a:t>
            </a:r>
          </a:p>
          <a:p>
            <a:pPr lvl="1"/>
            <a:endParaRPr lang="en-US" sz="3000" dirty="0"/>
          </a:p>
          <a:p>
            <a:pPr lvl="1"/>
            <a:endParaRPr lang="en-US" dirty="0"/>
          </a:p>
        </p:txBody>
      </p:sp>
      <p:pic>
        <p:nvPicPr>
          <p:cNvPr id="4" name="Picture 3">
            <a:extLst>
              <a:ext uri="{FF2B5EF4-FFF2-40B4-BE49-F238E27FC236}">
                <a16:creationId xmlns:a16="http://schemas.microsoft.com/office/drawing/2014/main" id="{F59DA47F-DA39-7F34-EC9D-ABB16E94FB20}"/>
              </a:ext>
            </a:extLst>
          </p:cNvPr>
          <p:cNvPicPr>
            <a:picLocks noChangeAspect="1"/>
          </p:cNvPicPr>
          <p:nvPr/>
        </p:nvPicPr>
        <p:blipFill>
          <a:blip r:embed="rId2"/>
          <a:stretch>
            <a:fillRect/>
          </a:stretch>
        </p:blipFill>
        <p:spPr>
          <a:xfrm>
            <a:off x="6003234" y="3187530"/>
            <a:ext cx="5950226" cy="3470965"/>
          </a:xfrm>
          <a:prstGeom prst="rect">
            <a:avLst/>
          </a:prstGeom>
        </p:spPr>
      </p:pic>
    </p:spTree>
    <p:extLst>
      <p:ext uri="{BB962C8B-B14F-4D97-AF65-F5344CB8AC3E}">
        <p14:creationId xmlns:p14="http://schemas.microsoft.com/office/powerpoint/2010/main" val="82332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1B71A-A524-081B-2E27-A39F2391A002}"/>
              </a:ext>
            </a:extLst>
          </p:cNvPr>
          <p:cNvSpPr>
            <a:spLocks noGrp="1"/>
          </p:cNvSpPr>
          <p:nvPr>
            <p:ph type="title"/>
          </p:nvPr>
        </p:nvSpPr>
        <p:spPr>
          <a:xfrm>
            <a:off x="609600" y="199505"/>
            <a:ext cx="10744200" cy="1185577"/>
          </a:xfrm>
          <a:ln>
            <a:noFill/>
          </a:ln>
        </p:spPr>
        <p:txBody>
          <a:bodyPr/>
          <a:lstStyle/>
          <a:p>
            <a:r>
              <a:rPr lang="en-US" dirty="0"/>
              <a:t>Anti- Integrin </a:t>
            </a:r>
          </a:p>
        </p:txBody>
      </p:sp>
      <p:sp>
        <p:nvSpPr>
          <p:cNvPr id="3" name="Content Placeholder 2">
            <a:extLst>
              <a:ext uri="{FF2B5EF4-FFF2-40B4-BE49-F238E27FC236}">
                <a16:creationId xmlns:a16="http://schemas.microsoft.com/office/drawing/2014/main" id="{8AD0561E-05E8-C28F-04F2-5F2C3001B075}"/>
              </a:ext>
            </a:extLst>
          </p:cNvPr>
          <p:cNvSpPr>
            <a:spLocks noGrp="1"/>
          </p:cNvSpPr>
          <p:nvPr>
            <p:ph idx="1"/>
          </p:nvPr>
        </p:nvSpPr>
        <p:spPr>
          <a:xfrm>
            <a:off x="609600" y="1477906"/>
            <a:ext cx="10744200" cy="4722477"/>
          </a:xfrm>
        </p:spPr>
        <p:txBody>
          <a:bodyPr/>
          <a:lstStyle/>
          <a:p>
            <a:r>
              <a:rPr lang="en-US" sz="2800" dirty="0" err="1"/>
              <a:t>Natalizumab</a:t>
            </a:r>
            <a:r>
              <a:rPr lang="en-US" sz="2800" dirty="0"/>
              <a:t> (Historically) </a:t>
            </a:r>
          </a:p>
          <a:p>
            <a:r>
              <a:rPr lang="en-US" sz="2800" dirty="0"/>
              <a:t>Vedolizumab</a:t>
            </a:r>
          </a:p>
          <a:p>
            <a:endParaRPr lang="en-US" dirty="0"/>
          </a:p>
        </p:txBody>
      </p:sp>
      <p:sp>
        <p:nvSpPr>
          <p:cNvPr id="11" name="Footer Placeholder 10">
            <a:extLst>
              <a:ext uri="{FF2B5EF4-FFF2-40B4-BE49-F238E27FC236}">
                <a16:creationId xmlns:a16="http://schemas.microsoft.com/office/drawing/2014/main" id="{C6ED1DB3-314D-1FD5-28C1-58D87C94DC42}"/>
              </a:ext>
            </a:extLst>
          </p:cNvPr>
          <p:cNvSpPr>
            <a:spLocks noGrp="1"/>
          </p:cNvSpPr>
          <p:nvPr>
            <p:ph type="ftr" sz="quarter" idx="3"/>
          </p:nvPr>
        </p:nvSpPr>
        <p:spPr/>
        <p:txBody>
          <a:bodyPr/>
          <a:lstStyle/>
          <a:p>
            <a:r>
              <a:rPr lang="en-US" dirty="0" err="1"/>
              <a:t>Gubatan</a:t>
            </a:r>
            <a:r>
              <a:rPr lang="en-US" dirty="0"/>
              <a:t> J et al</a:t>
            </a:r>
            <a:r>
              <a:rPr lang="en-US" i="1" dirty="0"/>
              <a:t>. Clin Exp Gastroenterol</a:t>
            </a:r>
            <a:r>
              <a:rPr lang="en-US" dirty="0"/>
              <a:t>. 2021 </a:t>
            </a:r>
            <a:r>
              <a:rPr lang="en-US" sz="1000" dirty="0"/>
              <a:t>World J Gastroenterol. May 7, 2018; 24(17): 1868-1880</a:t>
            </a:r>
            <a:br>
              <a:rPr lang="en-US" sz="1000" dirty="0"/>
            </a:br>
            <a:br>
              <a:rPr lang="en-US" sz="1000" dirty="0"/>
            </a:br>
            <a:r>
              <a:rPr lang="en-US" sz="1000" dirty="0"/>
              <a:t>Park SC, </a:t>
            </a:r>
            <a:r>
              <a:rPr lang="en-US" sz="1000" dirty="0" err="1"/>
              <a:t>Jeen</a:t>
            </a:r>
            <a:r>
              <a:rPr lang="en-US" sz="1000" dirty="0"/>
              <a:t> YT. </a:t>
            </a:r>
            <a:r>
              <a:rPr lang="en-US" sz="1000" i="1" dirty="0"/>
              <a:t>World J Gastroenterol</a:t>
            </a:r>
            <a:r>
              <a:rPr lang="en-US" sz="1000" dirty="0"/>
              <a:t> 2018; 24(17): 1868-1880 [PMID: </a:t>
            </a:r>
            <a:r>
              <a:rPr lang="en-US" sz="1000" dirty="0">
                <a:hlinkClick r:id="rId2"/>
              </a:rPr>
              <a:t>29740202</a:t>
            </a:r>
            <a:r>
              <a:rPr lang="en-US" sz="1000" dirty="0"/>
              <a:t> DOI: </a:t>
            </a:r>
            <a:r>
              <a:rPr lang="en-US" sz="1000" dirty="0">
                <a:hlinkClick r:id="rId3"/>
              </a:rPr>
              <a:t>10.3748/wjg.v24.i17.1868</a:t>
            </a:r>
            <a:r>
              <a:rPr lang="en-US" sz="1000" dirty="0"/>
              <a:t>]</a:t>
            </a:r>
          </a:p>
        </p:txBody>
      </p:sp>
      <p:pic>
        <p:nvPicPr>
          <p:cNvPr id="12" name="Picture 11">
            <a:extLst>
              <a:ext uri="{FF2B5EF4-FFF2-40B4-BE49-F238E27FC236}">
                <a16:creationId xmlns:a16="http://schemas.microsoft.com/office/drawing/2014/main" id="{B8AA1C3C-95A4-9853-C7EA-B9D57FFE5CB1}"/>
              </a:ext>
            </a:extLst>
          </p:cNvPr>
          <p:cNvPicPr>
            <a:picLocks noChangeAspect="1"/>
          </p:cNvPicPr>
          <p:nvPr/>
        </p:nvPicPr>
        <p:blipFill>
          <a:blip r:embed="rId4"/>
          <a:stretch>
            <a:fillRect/>
          </a:stretch>
        </p:blipFill>
        <p:spPr>
          <a:xfrm>
            <a:off x="6265861" y="1467019"/>
            <a:ext cx="5775831" cy="4066185"/>
          </a:xfrm>
          <a:prstGeom prst="rect">
            <a:avLst/>
          </a:prstGeom>
        </p:spPr>
      </p:pic>
      <p:sp>
        <p:nvSpPr>
          <p:cNvPr id="13" name="Oval 12">
            <a:extLst>
              <a:ext uri="{FF2B5EF4-FFF2-40B4-BE49-F238E27FC236}">
                <a16:creationId xmlns:a16="http://schemas.microsoft.com/office/drawing/2014/main" id="{977B900B-C703-0AB4-4FBA-2DF7BD91B93D}"/>
              </a:ext>
            </a:extLst>
          </p:cNvPr>
          <p:cNvSpPr/>
          <p:nvPr/>
        </p:nvSpPr>
        <p:spPr>
          <a:xfrm>
            <a:off x="6622912" y="1635840"/>
            <a:ext cx="800100" cy="6762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Oval 13">
            <a:extLst>
              <a:ext uri="{FF2B5EF4-FFF2-40B4-BE49-F238E27FC236}">
                <a16:creationId xmlns:a16="http://schemas.microsoft.com/office/drawing/2014/main" id="{8B684386-F00F-AEA6-F740-72703E94A26F}"/>
              </a:ext>
            </a:extLst>
          </p:cNvPr>
          <p:cNvSpPr/>
          <p:nvPr/>
        </p:nvSpPr>
        <p:spPr>
          <a:xfrm>
            <a:off x="7496770" y="3185488"/>
            <a:ext cx="97154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nti-integrin therapy for inflammatory bowel disease">
            <a:extLst>
              <a:ext uri="{FF2B5EF4-FFF2-40B4-BE49-F238E27FC236}">
                <a16:creationId xmlns:a16="http://schemas.microsoft.com/office/drawing/2014/main" id="{69AFF7D1-0B97-2E7C-6459-DD73B87EB82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1756" y="2870770"/>
            <a:ext cx="5819375" cy="2414288"/>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Curved Right 3">
            <a:extLst>
              <a:ext uri="{FF2B5EF4-FFF2-40B4-BE49-F238E27FC236}">
                <a16:creationId xmlns:a16="http://schemas.microsoft.com/office/drawing/2014/main" id="{C3D71425-1A68-A31A-C350-E418ABE98A17}"/>
              </a:ext>
            </a:extLst>
          </p:cNvPr>
          <p:cNvSpPr/>
          <p:nvPr/>
        </p:nvSpPr>
        <p:spPr>
          <a:xfrm rot="16200000" flipV="1">
            <a:off x="6385458" y="4550141"/>
            <a:ext cx="763480" cy="262592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640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0472-D1BD-9440-D920-0075CEE019D7}"/>
              </a:ext>
            </a:extLst>
          </p:cNvPr>
          <p:cNvSpPr>
            <a:spLocks noGrp="1"/>
          </p:cNvSpPr>
          <p:nvPr>
            <p:ph type="title"/>
          </p:nvPr>
        </p:nvSpPr>
        <p:spPr>
          <a:xfrm>
            <a:off x="609600" y="199505"/>
            <a:ext cx="10744200" cy="1185577"/>
          </a:xfrm>
        </p:spPr>
        <p:txBody>
          <a:bodyPr/>
          <a:lstStyle/>
          <a:p>
            <a:r>
              <a:rPr lang="en-US" dirty="0"/>
              <a:t>Anti- Tumor Necrosis Factor</a:t>
            </a:r>
          </a:p>
        </p:txBody>
      </p:sp>
      <p:sp>
        <p:nvSpPr>
          <p:cNvPr id="3" name="Content Placeholder 2">
            <a:extLst>
              <a:ext uri="{FF2B5EF4-FFF2-40B4-BE49-F238E27FC236}">
                <a16:creationId xmlns:a16="http://schemas.microsoft.com/office/drawing/2014/main" id="{F2AB80AC-1B7D-52F7-2828-2A08ED83A6B3}"/>
              </a:ext>
            </a:extLst>
          </p:cNvPr>
          <p:cNvSpPr>
            <a:spLocks noGrp="1"/>
          </p:cNvSpPr>
          <p:nvPr>
            <p:ph idx="1"/>
          </p:nvPr>
        </p:nvSpPr>
        <p:spPr>
          <a:xfrm>
            <a:off x="609600" y="1477907"/>
            <a:ext cx="5486400" cy="1305488"/>
          </a:xfrm>
        </p:spPr>
        <p:txBody>
          <a:bodyPr numCol="2">
            <a:normAutofit/>
          </a:bodyPr>
          <a:lstStyle/>
          <a:p>
            <a:r>
              <a:rPr lang="en-US" sz="2800" dirty="0"/>
              <a:t>Infliximab </a:t>
            </a:r>
          </a:p>
          <a:p>
            <a:r>
              <a:rPr lang="en-US" sz="2800" dirty="0"/>
              <a:t>Adalimumab </a:t>
            </a:r>
          </a:p>
          <a:p>
            <a:r>
              <a:rPr lang="en-US" sz="2800" dirty="0"/>
              <a:t>Golimumab</a:t>
            </a:r>
          </a:p>
          <a:p>
            <a:r>
              <a:rPr lang="en-US" sz="2800" dirty="0"/>
              <a:t>Certolizumab </a:t>
            </a:r>
          </a:p>
        </p:txBody>
      </p:sp>
      <p:pic>
        <p:nvPicPr>
          <p:cNvPr id="4" name="Picture 3">
            <a:extLst>
              <a:ext uri="{FF2B5EF4-FFF2-40B4-BE49-F238E27FC236}">
                <a16:creationId xmlns:a16="http://schemas.microsoft.com/office/drawing/2014/main" id="{5791DBC9-5F70-840D-E4D5-4C6DEC9D33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7564" y="1391156"/>
            <a:ext cx="4988984" cy="4754208"/>
          </a:xfrm>
          <a:prstGeom prst="rect">
            <a:avLst/>
          </a:prstGeom>
        </p:spPr>
      </p:pic>
      <p:sp>
        <p:nvSpPr>
          <p:cNvPr id="5" name="Oval 4">
            <a:extLst>
              <a:ext uri="{FF2B5EF4-FFF2-40B4-BE49-F238E27FC236}">
                <a16:creationId xmlns:a16="http://schemas.microsoft.com/office/drawing/2014/main" id="{B2CDB2B2-57F7-DA91-4874-9851C677AA8C}"/>
              </a:ext>
            </a:extLst>
          </p:cNvPr>
          <p:cNvSpPr/>
          <p:nvPr/>
        </p:nvSpPr>
        <p:spPr>
          <a:xfrm>
            <a:off x="10353998" y="2783394"/>
            <a:ext cx="1352550" cy="71228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D12A5845-99B4-29C6-DC25-59E53BFE847E}"/>
              </a:ext>
            </a:extLst>
          </p:cNvPr>
          <p:cNvSpPr>
            <a:spLocks noGrp="1"/>
          </p:cNvSpPr>
          <p:nvPr>
            <p:ph type="ftr" sz="quarter" idx="3"/>
          </p:nvPr>
        </p:nvSpPr>
        <p:spPr/>
        <p:txBody>
          <a:bodyPr/>
          <a:lstStyle/>
          <a:p>
            <a:endParaRPr lang="en-US" dirty="0"/>
          </a:p>
          <a:p>
            <a:r>
              <a:rPr lang="en-US" sz="1000" dirty="0"/>
              <a:t>Tumor Necrosis Factor and Anti-Tumor Necrosis Factor Therapies The Journal of Rheumatology</a:t>
            </a:r>
          </a:p>
          <a:p>
            <a:r>
              <a:rPr lang="en-US" dirty="0" err="1"/>
              <a:t>Raad</a:t>
            </a:r>
            <a:r>
              <a:rPr lang="en-US" dirty="0"/>
              <a:t>, M et al. </a:t>
            </a:r>
            <a:r>
              <a:rPr lang="en-US" i="1" dirty="0"/>
              <a:t>Inflammatory Intestinal Diseases</a:t>
            </a:r>
            <a:r>
              <a:rPr lang="en-US" dirty="0"/>
              <a:t>. 2016</a:t>
            </a:r>
          </a:p>
        </p:txBody>
      </p:sp>
      <p:pic>
        <p:nvPicPr>
          <p:cNvPr id="6" name="Picture 5">
            <a:extLst>
              <a:ext uri="{FF2B5EF4-FFF2-40B4-BE49-F238E27FC236}">
                <a16:creationId xmlns:a16="http://schemas.microsoft.com/office/drawing/2014/main" id="{EEA99E50-2ACB-C24A-1BD8-54672CE3240E}"/>
              </a:ext>
            </a:extLst>
          </p:cNvPr>
          <p:cNvPicPr>
            <a:picLocks noChangeAspect="1"/>
          </p:cNvPicPr>
          <p:nvPr/>
        </p:nvPicPr>
        <p:blipFill>
          <a:blip r:embed="rId3"/>
          <a:stretch>
            <a:fillRect/>
          </a:stretch>
        </p:blipFill>
        <p:spPr>
          <a:xfrm>
            <a:off x="485452" y="2992796"/>
            <a:ext cx="5610548" cy="3167094"/>
          </a:xfrm>
          <a:prstGeom prst="rect">
            <a:avLst/>
          </a:prstGeom>
        </p:spPr>
      </p:pic>
    </p:spTree>
    <p:extLst>
      <p:ext uri="{BB962C8B-B14F-4D97-AF65-F5344CB8AC3E}">
        <p14:creationId xmlns:p14="http://schemas.microsoft.com/office/powerpoint/2010/main" val="80274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6B0C-5B8B-B9B2-DB20-3A22FD0E8DF2}"/>
              </a:ext>
            </a:extLst>
          </p:cNvPr>
          <p:cNvSpPr>
            <a:spLocks noGrp="1"/>
          </p:cNvSpPr>
          <p:nvPr>
            <p:ph type="title"/>
          </p:nvPr>
        </p:nvSpPr>
        <p:spPr/>
        <p:txBody>
          <a:bodyPr/>
          <a:lstStyle/>
          <a:p>
            <a:r>
              <a:rPr lang="en-US" dirty="0"/>
              <a:t>Anti- Interleukin</a:t>
            </a:r>
          </a:p>
        </p:txBody>
      </p:sp>
      <p:sp>
        <p:nvSpPr>
          <p:cNvPr id="3" name="Content Placeholder 2">
            <a:extLst>
              <a:ext uri="{FF2B5EF4-FFF2-40B4-BE49-F238E27FC236}">
                <a16:creationId xmlns:a16="http://schemas.microsoft.com/office/drawing/2014/main" id="{0FF2546A-595C-9899-4ED5-4BA385EE76BA}"/>
              </a:ext>
            </a:extLst>
          </p:cNvPr>
          <p:cNvSpPr>
            <a:spLocks noGrp="1"/>
          </p:cNvSpPr>
          <p:nvPr>
            <p:ph idx="1"/>
          </p:nvPr>
        </p:nvSpPr>
        <p:spPr/>
        <p:txBody>
          <a:bodyPr>
            <a:normAutofit/>
          </a:bodyPr>
          <a:lstStyle/>
          <a:p>
            <a:r>
              <a:rPr lang="en-US" sz="2800" dirty="0"/>
              <a:t>Ustekinumab</a:t>
            </a:r>
          </a:p>
          <a:p>
            <a:r>
              <a:rPr lang="en-US" sz="2800" dirty="0" err="1"/>
              <a:t>Rizankizumab</a:t>
            </a:r>
            <a:endParaRPr lang="en-US" sz="2800" dirty="0"/>
          </a:p>
          <a:p>
            <a:r>
              <a:rPr lang="en-US" sz="2800" dirty="0" err="1"/>
              <a:t>Mirikizumab</a:t>
            </a:r>
            <a:endParaRPr lang="en-US" sz="2800" dirty="0"/>
          </a:p>
        </p:txBody>
      </p:sp>
      <p:pic>
        <p:nvPicPr>
          <p:cNvPr id="4" name="Picture 3">
            <a:extLst>
              <a:ext uri="{FF2B5EF4-FFF2-40B4-BE49-F238E27FC236}">
                <a16:creationId xmlns:a16="http://schemas.microsoft.com/office/drawing/2014/main" id="{F61D48D6-621F-78C1-36C6-B53EFA7A841A}"/>
              </a:ext>
            </a:extLst>
          </p:cNvPr>
          <p:cNvPicPr>
            <a:picLocks noChangeAspect="1"/>
          </p:cNvPicPr>
          <p:nvPr/>
        </p:nvPicPr>
        <p:blipFill>
          <a:blip r:embed="rId2"/>
          <a:stretch>
            <a:fillRect/>
          </a:stretch>
        </p:blipFill>
        <p:spPr>
          <a:xfrm>
            <a:off x="4651095" y="972031"/>
            <a:ext cx="7096782" cy="5384319"/>
          </a:xfrm>
          <a:prstGeom prst="rect">
            <a:avLst/>
          </a:prstGeom>
        </p:spPr>
      </p:pic>
      <p:sp>
        <p:nvSpPr>
          <p:cNvPr id="5" name="Oval 4">
            <a:extLst>
              <a:ext uri="{FF2B5EF4-FFF2-40B4-BE49-F238E27FC236}">
                <a16:creationId xmlns:a16="http://schemas.microsoft.com/office/drawing/2014/main" id="{4D90C144-11A1-CA60-6ED0-011CD26E215F}"/>
              </a:ext>
            </a:extLst>
          </p:cNvPr>
          <p:cNvSpPr/>
          <p:nvPr/>
        </p:nvSpPr>
        <p:spPr>
          <a:xfrm>
            <a:off x="6226278" y="1103684"/>
            <a:ext cx="1348064" cy="43709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7373E22-7220-C55C-2D4A-10A170F31D86}"/>
              </a:ext>
            </a:extLst>
          </p:cNvPr>
          <p:cNvSpPr/>
          <p:nvPr/>
        </p:nvSpPr>
        <p:spPr>
          <a:xfrm>
            <a:off x="8736212" y="1306825"/>
            <a:ext cx="1348064" cy="1181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56A7B-EF68-14A0-875D-FAF4EFC646B1}"/>
              </a:ext>
            </a:extLst>
          </p:cNvPr>
          <p:cNvSpPr/>
          <p:nvPr/>
        </p:nvSpPr>
        <p:spPr>
          <a:xfrm>
            <a:off x="8736212" y="1559906"/>
            <a:ext cx="1348064" cy="1181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AD5CB068-7168-2312-9490-8C0072963483}"/>
              </a:ext>
            </a:extLst>
          </p:cNvPr>
          <p:cNvSpPr>
            <a:spLocks noGrp="1"/>
          </p:cNvSpPr>
          <p:nvPr>
            <p:ph type="ftr" sz="quarter" idx="3"/>
          </p:nvPr>
        </p:nvSpPr>
        <p:spPr/>
        <p:txBody>
          <a:bodyPr/>
          <a:lstStyle/>
          <a:p>
            <a:endParaRPr lang="en-US" dirty="0"/>
          </a:p>
          <a:p>
            <a:r>
              <a:rPr lang="en-US" sz="1000" dirty="0" err="1"/>
              <a:t>Almradi</a:t>
            </a:r>
            <a:r>
              <a:rPr lang="en-US" sz="1000" dirty="0"/>
              <a:t>, A., </a:t>
            </a:r>
            <a:r>
              <a:rPr lang="en-US" sz="1000" dirty="0" err="1"/>
              <a:t>Hanzel</a:t>
            </a:r>
            <a:r>
              <a:rPr lang="en-US" sz="1000" dirty="0"/>
              <a:t>, J., </a:t>
            </a:r>
            <a:r>
              <a:rPr lang="en-US" sz="1000" dirty="0" err="1"/>
              <a:t>Sedano</a:t>
            </a:r>
            <a:r>
              <a:rPr lang="en-US" sz="1000" dirty="0"/>
              <a:t>, R. et al. </a:t>
            </a:r>
            <a:r>
              <a:rPr lang="en-US" sz="1000" dirty="0" err="1"/>
              <a:t>BioDrugs</a:t>
            </a:r>
            <a:r>
              <a:rPr lang="en-US" sz="1000" dirty="0"/>
              <a:t> 34, 713–721 (2020). https://</a:t>
            </a:r>
            <a:r>
              <a:rPr lang="en-US" sz="1000" dirty="0" err="1"/>
              <a:t>doi.org</a:t>
            </a:r>
            <a:r>
              <a:rPr lang="en-US" sz="1000" dirty="0"/>
              <a:t>/10.1007/s40259-020-00451-w</a:t>
            </a:r>
          </a:p>
          <a:p>
            <a:r>
              <a:rPr lang="en-US" dirty="0" err="1"/>
              <a:t>Moschen</a:t>
            </a:r>
            <a:r>
              <a:rPr lang="en-US" dirty="0"/>
              <a:t>, AR. Et al. </a:t>
            </a:r>
            <a:r>
              <a:rPr lang="en-US" i="1" dirty="0"/>
              <a:t>Nat Rev Gastroenterol Hepatol</a:t>
            </a:r>
            <a:r>
              <a:rPr lang="en-US" dirty="0"/>
              <a:t>. 2019</a:t>
            </a:r>
          </a:p>
        </p:txBody>
      </p:sp>
      <p:pic>
        <p:nvPicPr>
          <p:cNvPr id="8" name="Picture 7">
            <a:extLst>
              <a:ext uri="{FF2B5EF4-FFF2-40B4-BE49-F238E27FC236}">
                <a16:creationId xmlns:a16="http://schemas.microsoft.com/office/drawing/2014/main" id="{55540D82-A240-5108-564B-25B8BEEC0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23647"/>
            <a:ext cx="3573426" cy="3132703"/>
          </a:xfrm>
          <a:prstGeom prst="rect">
            <a:avLst/>
          </a:prstGeom>
        </p:spPr>
      </p:pic>
    </p:spTree>
    <p:extLst>
      <p:ext uri="{BB962C8B-B14F-4D97-AF65-F5344CB8AC3E}">
        <p14:creationId xmlns:p14="http://schemas.microsoft.com/office/powerpoint/2010/main" val="226515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60+ Succinct Stock Illustrations, Royalty-Free Vector Graphics &amp; Clip Art -  iStock | Succinct icon">
            <a:extLst>
              <a:ext uri="{FF2B5EF4-FFF2-40B4-BE49-F238E27FC236}">
                <a16:creationId xmlns:a16="http://schemas.microsoft.com/office/drawing/2014/main" id="{11FD9954-41DB-F749-DCC2-19B91AE6AB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24530" y="3207398"/>
            <a:ext cx="4867469" cy="3650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D2ABE8-3334-391B-CE10-72A104635AE3}"/>
              </a:ext>
            </a:extLst>
          </p:cNvPr>
          <p:cNvSpPr>
            <a:spLocks noGrp="1"/>
          </p:cNvSpPr>
          <p:nvPr>
            <p:ph type="title"/>
          </p:nvPr>
        </p:nvSpPr>
        <p:spPr>
          <a:xfrm>
            <a:off x="609600" y="199505"/>
            <a:ext cx="10744200" cy="1185577"/>
          </a:xfrm>
        </p:spPr>
        <p:txBody>
          <a:bodyPr/>
          <a:lstStyle/>
          <a:p>
            <a:r>
              <a:rPr lang="en-US" dirty="0"/>
              <a:t>Summary</a:t>
            </a:r>
          </a:p>
        </p:txBody>
      </p:sp>
      <p:sp>
        <p:nvSpPr>
          <p:cNvPr id="3" name="Content Placeholder 2">
            <a:extLst>
              <a:ext uri="{FF2B5EF4-FFF2-40B4-BE49-F238E27FC236}">
                <a16:creationId xmlns:a16="http://schemas.microsoft.com/office/drawing/2014/main" id="{894DC31A-41F1-ADE6-DBF4-1C339B914A66}"/>
              </a:ext>
            </a:extLst>
          </p:cNvPr>
          <p:cNvSpPr>
            <a:spLocks noGrp="1"/>
          </p:cNvSpPr>
          <p:nvPr>
            <p:ph idx="1"/>
          </p:nvPr>
        </p:nvSpPr>
        <p:spPr>
          <a:xfrm>
            <a:off x="609600" y="1477906"/>
            <a:ext cx="10744200" cy="4722477"/>
          </a:xfrm>
        </p:spPr>
        <p:txBody>
          <a:bodyPr/>
          <a:lstStyle/>
          <a:p>
            <a:r>
              <a:rPr lang="en-US" sz="2800" dirty="0"/>
              <a:t>Three major biologic mechanisms of action can be utilized for the treatment of inflammatory bowel disease</a:t>
            </a:r>
          </a:p>
          <a:p>
            <a:r>
              <a:rPr lang="en-US" sz="2800" dirty="0"/>
              <a:t>The available therapies for the treatment of patients with ulcerative colitis and Crohn’s disease continue to expand</a:t>
            </a:r>
          </a:p>
          <a:p>
            <a:endParaRPr lang="en-US" dirty="0"/>
          </a:p>
        </p:txBody>
      </p:sp>
    </p:spTree>
    <p:extLst>
      <p:ext uri="{BB962C8B-B14F-4D97-AF65-F5344CB8AC3E}">
        <p14:creationId xmlns:p14="http://schemas.microsoft.com/office/powerpoint/2010/main" val="3969338507"/>
      </p:ext>
    </p:extLst>
  </p:cSld>
  <p:clrMapOvr>
    <a:masterClrMapping/>
  </p:clrMapOvr>
</p:sld>
</file>

<file path=ppt/theme/theme1.xml><?xml version="1.0" encoding="utf-8"?>
<a:theme xmlns:a="http://schemas.openxmlformats.org/drawingml/2006/main" name="Gastro24">
  <a:themeElements>
    <a:clrScheme name="MedEd_Gastro24">
      <a:dk1>
        <a:srgbClr val="3F3F3F"/>
      </a:dk1>
      <a:lt1>
        <a:srgbClr val="FFFFFF"/>
      </a:lt1>
      <a:dk2>
        <a:srgbClr val="5E5E5E"/>
      </a:dk2>
      <a:lt2>
        <a:srgbClr val="FFFFFF"/>
      </a:lt2>
      <a:accent1>
        <a:srgbClr val="4886D9"/>
      </a:accent1>
      <a:accent2>
        <a:srgbClr val="A3CA69"/>
      </a:accent2>
      <a:accent3>
        <a:srgbClr val="7E7CFF"/>
      </a:accent3>
      <a:accent4>
        <a:srgbClr val="FF7680"/>
      </a:accent4>
      <a:accent5>
        <a:srgbClr val="FAE58E"/>
      </a:accent5>
      <a:accent6>
        <a:srgbClr val="D9B082"/>
      </a:accent6>
      <a:hlink>
        <a:srgbClr val="4A86D9"/>
      </a:hlink>
      <a:folHlink>
        <a:srgbClr val="7E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Ed Generic" id="{60123721-9A33-A040-8F2D-B6FF6846B3D9}" vid="{604FDD60-BD6E-AD40-92BC-0C0A013D44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422</TotalTime>
  <Words>727</Words>
  <Application>Microsoft Macintosh PowerPoint</Application>
  <PresentationFormat>Widescreen</PresentationFormat>
  <Paragraphs>70</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Arial</vt:lpstr>
      <vt:lpstr>Calibri</vt:lpstr>
      <vt:lpstr>Calibri Light</vt:lpstr>
      <vt:lpstr>Century Gothic</vt:lpstr>
      <vt:lpstr>Trebuchet MS</vt:lpstr>
      <vt:lpstr>Gastro24</vt:lpstr>
      <vt:lpstr>Office Theme</vt:lpstr>
      <vt:lpstr>Biologics for the Management of IBD</vt:lpstr>
      <vt:lpstr>PowerPoint Presentation</vt:lpstr>
      <vt:lpstr>Disclaimer</vt:lpstr>
      <vt:lpstr>Learning Objectives</vt:lpstr>
      <vt:lpstr>Mechanisms of Action</vt:lpstr>
      <vt:lpstr>Anti- Integrin </vt:lpstr>
      <vt:lpstr>Anti- Tumor Necrosis Factor</vt:lpstr>
      <vt:lpstr>Anti- Interleukin</vt:lpstr>
      <vt:lpstr>Summary</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Biologics for the Management of IBD</dc:title>
  <dc:subject/>
  <dc:creator>MedEd On The Go</dc:creator>
  <cp:keywords/>
  <dc:description/>
  <cp:lastModifiedBy>Harley Kidner</cp:lastModifiedBy>
  <cp:revision>20</cp:revision>
  <dcterms:created xsi:type="dcterms:W3CDTF">2024-05-02T05:51:38Z</dcterms:created>
  <dcterms:modified xsi:type="dcterms:W3CDTF">2024-05-29T17:10:52Z</dcterms:modified>
  <cp:category/>
</cp:coreProperties>
</file>