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0" r:id="rId5"/>
  </p:sldMasterIdLst>
  <p:notesMasterIdLst>
    <p:notesMasterId r:id="rId21"/>
  </p:notesMasterIdLst>
  <p:sldIdLst>
    <p:sldId id="256" r:id="rId6"/>
    <p:sldId id="269" r:id="rId7"/>
    <p:sldId id="270" r:id="rId8"/>
    <p:sldId id="257" r:id="rId9"/>
    <p:sldId id="265" r:id="rId10"/>
    <p:sldId id="267" r:id="rId11"/>
    <p:sldId id="258" r:id="rId12"/>
    <p:sldId id="266" r:id="rId13"/>
    <p:sldId id="262" r:id="rId14"/>
    <p:sldId id="264" r:id="rId15"/>
    <p:sldId id="259" r:id="rId16"/>
    <p:sldId id="260" r:id="rId17"/>
    <p:sldId id="261" r:id="rId18"/>
    <p:sldId id="268"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450A3C-4AD8-14C3-BE8D-52870263434C}" name="Canan Schumann" initials="CS" userId="S::cschumann@ushealthconnect.com::d28afc93-6bf0-45d0-b3c3-1d5d563b5562" providerId="AD"/>
  <p188:author id="{1FF42040-9854-C85D-2553-FFB58F3C2152}" name="Haemin Go" initials="HG" userId="S::hgo@ushealthconnect.com::f4f74a36-2ed4-469e-99f1-5e82f235753e" providerId="AD"/>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94694"/>
  </p:normalViewPr>
  <p:slideViewPr>
    <p:cSldViewPr snapToGrid="0">
      <p:cViewPr varScale="1">
        <p:scale>
          <a:sx n="117" d="100"/>
          <a:sy n="117" d="100"/>
        </p:scale>
        <p:origin x="9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C980E-D0F2-4F67-A1E6-1113C0F1E42A}" type="datetimeFigureOut">
              <a:rPr lang="en-US" smtClean="0"/>
              <a:t>3/22/24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FA7B4-1DEB-4657-852D-EE2C2B4557B1}" type="slidenum">
              <a:rPr lang="en-US" smtClean="0"/>
              <a:t>‹#›</a:t>
            </a:fld>
            <a:endParaRPr lang="en-US"/>
          </a:p>
        </p:txBody>
      </p:sp>
    </p:spTree>
    <p:extLst>
      <p:ext uri="{BB962C8B-B14F-4D97-AF65-F5344CB8AC3E}">
        <p14:creationId xmlns:p14="http://schemas.microsoft.com/office/powerpoint/2010/main" val="88064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10AE76F-C939-76EC-E7E6-FB9D1D806D4F}"/>
              </a:ext>
            </a:extLst>
          </p:cNvPr>
          <p:cNvPicPr>
            <a:picLocks noChangeAspect="1"/>
          </p:cNvPicPr>
          <p:nvPr/>
        </p:nvPicPr>
        <p:blipFill>
          <a:blip r:embed="rId2"/>
          <a:stretch>
            <a:fillRect/>
          </a:stretch>
        </p:blipFill>
        <p:spPr>
          <a:xfrm>
            <a:off x="0" y="-2933"/>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7301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8943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8707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46452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80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91009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2252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80988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13753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76712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1698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10904000-0A7A-2857-D9A1-D638CB970994}"/>
              </a:ext>
            </a:extLst>
          </p:cNvPr>
          <p:cNvPicPr>
            <a:picLocks noChangeAspect="1"/>
          </p:cNvPicPr>
          <p:nvPr/>
        </p:nvPicPr>
        <p:blipFill>
          <a:blip r:embed="rId2"/>
          <a:stretch>
            <a:fillRect/>
          </a:stretch>
        </p:blipFill>
        <p:spPr>
          <a:xfrm>
            <a:off x="0" y="-2933"/>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37445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3/22/24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0672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lvl1pPr>
              <a:buClr>
                <a:schemeClr val="accent2"/>
              </a:buClr>
              <a:defRPr/>
            </a:lvl1pPr>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70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65532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9673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08459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40518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54723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99434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ACD274"/>
              </a:gs>
              <a:gs pos="100000">
                <a:srgbClr val="759A4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126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3/22/24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0941090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47"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E9BC-F1DF-3B67-F3B4-ECB3E6C6024B}"/>
              </a:ext>
            </a:extLst>
          </p:cNvPr>
          <p:cNvSpPr>
            <a:spLocks noGrp="1"/>
          </p:cNvSpPr>
          <p:nvPr>
            <p:ph type="title"/>
          </p:nvPr>
        </p:nvSpPr>
        <p:spPr>
          <a:xfrm>
            <a:off x="609600" y="1709738"/>
            <a:ext cx="10515600" cy="1865669"/>
          </a:xfrm>
        </p:spPr>
        <p:txBody>
          <a:bodyPr/>
          <a:lstStyle/>
          <a:p>
            <a:r>
              <a:rPr lang="en-US"/>
              <a:t>STRIDE II Guidelines &amp; Updates</a:t>
            </a:r>
            <a:endParaRPr lang="en-US" dirty="0"/>
          </a:p>
        </p:txBody>
      </p:sp>
      <p:sp>
        <p:nvSpPr>
          <p:cNvPr id="3" name="Subtitle 2">
            <a:extLst>
              <a:ext uri="{FF2B5EF4-FFF2-40B4-BE49-F238E27FC236}">
                <a16:creationId xmlns:a16="http://schemas.microsoft.com/office/drawing/2014/main" id="{A6F3CE86-5EEC-6193-5449-3393768EBA2E}"/>
              </a:ext>
            </a:extLst>
          </p:cNvPr>
          <p:cNvSpPr>
            <a:spLocks noGrp="1"/>
          </p:cNvSpPr>
          <p:nvPr>
            <p:ph type="body" idx="1"/>
          </p:nvPr>
        </p:nvSpPr>
        <p:spPr>
          <a:xfrm>
            <a:off x="609600" y="3575407"/>
            <a:ext cx="10515600" cy="2514244"/>
          </a:xfrm>
        </p:spPr>
        <p:txBody>
          <a:bodyPr>
            <a:normAutofit/>
          </a:bodyPr>
          <a:lstStyle/>
          <a:p>
            <a:r>
              <a:rPr lang="en-US"/>
              <a:t>Ayanna Lewis, MD </a:t>
            </a:r>
          </a:p>
          <a:p>
            <a:r>
              <a:rPr lang="en-US"/>
              <a:t>Director, Inflammatory Bowel Disease Program</a:t>
            </a:r>
          </a:p>
          <a:p>
            <a:r>
              <a:rPr lang="en-US"/>
              <a:t>Assistant Professor of Medicine, Icahn School of Medicine at Mount Sinai</a:t>
            </a:r>
          </a:p>
          <a:p>
            <a:r>
              <a:rPr lang="en-US"/>
              <a:t>Department of Medicine, Division of Gastroenterology &amp; Hepatology</a:t>
            </a:r>
          </a:p>
          <a:p>
            <a:r>
              <a:rPr lang="en-US"/>
              <a:t>Mount Sinai West &amp; Mount Sinai Morningside Hospitals</a:t>
            </a:r>
          </a:p>
          <a:p>
            <a:r>
              <a:rPr lang="en-US"/>
              <a:t>New York, NY </a:t>
            </a:r>
            <a:endParaRPr lang="en-US" dirty="0"/>
          </a:p>
        </p:txBody>
      </p:sp>
    </p:spTree>
    <p:extLst>
      <p:ext uri="{BB962C8B-B14F-4D97-AF65-F5344CB8AC3E}">
        <p14:creationId xmlns:p14="http://schemas.microsoft.com/office/powerpoint/2010/main" val="253409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80B4-5709-7741-AE66-53D5D7CEAB90}"/>
              </a:ext>
            </a:extLst>
          </p:cNvPr>
          <p:cNvSpPr>
            <a:spLocks noGrp="1"/>
          </p:cNvSpPr>
          <p:nvPr>
            <p:ph type="title"/>
          </p:nvPr>
        </p:nvSpPr>
        <p:spPr>
          <a:xfrm>
            <a:off x="609600" y="199505"/>
            <a:ext cx="10744200" cy="1185577"/>
          </a:xfrm>
        </p:spPr>
        <p:txBody>
          <a:bodyPr/>
          <a:lstStyle/>
          <a:p>
            <a:r>
              <a:rPr lang="en-US" dirty="0"/>
              <a:t>Endoscopic and Transmural Assessment </a:t>
            </a:r>
          </a:p>
        </p:txBody>
      </p:sp>
      <p:sp>
        <p:nvSpPr>
          <p:cNvPr id="3" name="Content Placeholder 2">
            <a:extLst>
              <a:ext uri="{FF2B5EF4-FFF2-40B4-BE49-F238E27FC236}">
                <a16:creationId xmlns:a16="http://schemas.microsoft.com/office/drawing/2014/main" id="{DAF53055-B010-2F6B-4DF2-EF9281D14703}"/>
              </a:ext>
            </a:extLst>
          </p:cNvPr>
          <p:cNvSpPr>
            <a:spLocks noGrp="1"/>
          </p:cNvSpPr>
          <p:nvPr>
            <p:ph idx="1"/>
          </p:nvPr>
        </p:nvSpPr>
        <p:spPr>
          <a:xfrm>
            <a:off x="609600" y="1477906"/>
            <a:ext cx="10744200" cy="4722477"/>
          </a:xfrm>
        </p:spPr>
        <p:txBody>
          <a:bodyPr>
            <a:normAutofit/>
          </a:bodyPr>
          <a:lstStyle/>
          <a:p>
            <a:r>
              <a:rPr lang="en-US" dirty="0"/>
              <a:t>Endoscopic healing should be measured by:</a:t>
            </a:r>
          </a:p>
          <a:p>
            <a:pPr lvl="1"/>
            <a:r>
              <a:rPr lang="en-US" u="sng" dirty="0"/>
              <a:t>CD</a:t>
            </a:r>
            <a:r>
              <a:rPr lang="en-US" dirty="0"/>
              <a:t>: </a:t>
            </a:r>
          </a:p>
          <a:p>
            <a:pPr lvl="2"/>
            <a:r>
              <a:rPr lang="en-US" dirty="0"/>
              <a:t>SES-CD &lt;3 points or absence of ulcerations (e.g. SES-CD ulceration </a:t>
            </a:r>
            <a:r>
              <a:rPr lang="en-US" dirty="0" err="1"/>
              <a:t>subscores</a:t>
            </a:r>
            <a:r>
              <a:rPr lang="en-US" dirty="0"/>
              <a:t> = 0)</a:t>
            </a:r>
          </a:p>
          <a:p>
            <a:pPr lvl="1"/>
            <a:r>
              <a:rPr lang="en-US" u="sng" dirty="0"/>
              <a:t>UC</a:t>
            </a:r>
            <a:r>
              <a:rPr lang="en-US" dirty="0"/>
              <a:t>: </a:t>
            </a:r>
          </a:p>
          <a:p>
            <a:pPr lvl="2"/>
            <a:r>
              <a:rPr lang="en-US" dirty="0"/>
              <a:t>Mayo endoscopic </a:t>
            </a:r>
            <a:r>
              <a:rPr lang="en-US" dirty="0" err="1"/>
              <a:t>subscore</a:t>
            </a:r>
            <a:r>
              <a:rPr lang="en-US" dirty="0"/>
              <a:t> = 0 points, or UCEIS ≤1 points</a:t>
            </a:r>
          </a:p>
          <a:p>
            <a:r>
              <a:rPr lang="en-US" dirty="0"/>
              <a:t>Endoscopic healing is a long-term target </a:t>
            </a:r>
          </a:p>
          <a:p>
            <a:r>
              <a:rPr lang="en-US" dirty="0"/>
              <a:t>Assessment of endoscopic healing can be achieved by sigmoidoscopy or colonoscopy. When not feasible, alternatives in CD can be capsule endoscopy or balloon </a:t>
            </a:r>
            <a:r>
              <a:rPr lang="en-US" dirty="0" err="1"/>
              <a:t>enteroscopy</a:t>
            </a:r>
            <a:endParaRPr lang="en-US" dirty="0"/>
          </a:p>
          <a:p>
            <a:endParaRPr lang="en-US" dirty="0"/>
          </a:p>
          <a:p>
            <a:pPr lvl="2"/>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243B3205-B07E-4197-918B-38A5607B9B32}"/>
              </a:ext>
            </a:extLst>
          </p:cNvPr>
          <p:cNvSpPr>
            <a:spLocks noGrp="1"/>
          </p:cNvSpPr>
          <p:nvPr>
            <p:ph type="ftr" sz="quarter" idx="3"/>
          </p:nvPr>
        </p:nvSpPr>
        <p:spPr/>
        <p:txBody>
          <a:bodyPr/>
          <a:lstStyle/>
          <a:p>
            <a:r>
              <a:rPr lang="en-US" dirty="0"/>
              <a:t>SES-CD, simple endoscopic score for Crohn’s disease; UCEIS, ulcerative colitis endoscopic index of severity.
Turner D, et al. </a:t>
            </a:r>
            <a:r>
              <a:rPr lang="en-US" i="1" dirty="0"/>
              <a:t>Gastroenterology</a:t>
            </a:r>
            <a:r>
              <a:rPr lang="en-US" dirty="0"/>
              <a:t>. 2021; 160(5):1570-83.</a:t>
            </a:r>
          </a:p>
        </p:txBody>
      </p:sp>
    </p:spTree>
    <p:extLst>
      <p:ext uri="{BB962C8B-B14F-4D97-AF65-F5344CB8AC3E}">
        <p14:creationId xmlns:p14="http://schemas.microsoft.com/office/powerpoint/2010/main" val="2765431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57A8-E358-9E07-2C01-CF37DD33967D}"/>
              </a:ext>
            </a:extLst>
          </p:cNvPr>
          <p:cNvSpPr>
            <a:spLocks noGrp="1"/>
          </p:cNvSpPr>
          <p:nvPr>
            <p:ph type="title"/>
          </p:nvPr>
        </p:nvSpPr>
        <p:spPr>
          <a:xfrm>
            <a:off x="609600" y="199505"/>
            <a:ext cx="10744200" cy="1185577"/>
          </a:xfrm>
        </p:spPr>
        <p:txBody>
          <a:bodyPr/>
          <a:lstStyle/>
          <a:p>
            <a:r>
              <a:rPr lang="en-US" dirty="0"/>
              <a:t>Endoscopic and Transmural Assessment </a:t>
            </a:r>
          </a:p>
        </p:txBody>
      </p:sp>
      <p:sp>
        <p:nvSpPr>
          <p:cNvPr id="3" name="Content Placeholder 2">
            <a:extLst>
              <a:ext uri="{FF2B5EF4-FFF2-40B4-BE49-F238E27FC236}">
                <a16:creationId xmlns:a16="http://schemas.microsoft.com/office/drawing/2014/main" id="{E0767E07-8099-0B0C-2973-E5566AFACC33}"/>
              </a:ext>
            </a:extLst>
          </p:cNvPr>
          <p:cNvSpPr>
            <a:spLocks noGrp="1"/>
          </p:cNvSpPr>
          <p:nvPr>
            <p:ph idx="1"/>
          </p:nvPr>
        </p:nvSpPr>
        <p:spPr>
          <a:xfrm>
            <a:off x="609600" y="1477906"/>
            <a:ext cx="10744200" cy="4722477"/>
          </a:xfrm>
        </p:spPr>
        <p:txBody>
          <a:bodyPr>
            <a:normAutofit/>
          </a:bodyPr>
          <a:lstStyle/>
          <a:p>
            <a:r>
              <a:rPr lang="en-US" dirty="0"/>
              <a:t>Histologic remission is not a treatment-target in either CD or UC. Nonetheless, in UC it could be used as an adjunct to endoscopic remission to represent a deeper level of healing</a:t>
            </a:r>
          </a:p>
          <a:p>
            <a:r>
              <a:rPr lang="en-US" dirty="0"/>
              <a:t>Transmural healing (assessed by CTE, MRE, or bowel ultrasound) is not a treatment-target in either CD or UC. Nonetheless, in CD it should be used as an adjunct to endoscopic remission to represent a deeper level of healing</a:t>
            </a:r>
          </a:p>
          <a:p>
            <a:endParaRPr lang="en-US" dirty="0"/>
          </a:p>
          <a:p>
            <a:endParaRPr lang="en-US" dirty="0"/>
          </a:p>
        </p:txBody>
      </p:sp>
      <p:sp>
        <p:nvSpPr>
          <p:cNvPr id="7" name="Footer Placeholder 6">
            <a:extLst>
              <a:ext uri="{FF2B5EF4-FFF2-40B4-BE49-F238E27FC236}">
                <a16:creationId xmlns:a16="http://schemas.microsoft.com/office/drawing/2014/main" id="{FB357D45-50EC-8689-3034-F48031CE1312}"/>
              </a:ext>
            </a:extLst>
          </p:cNvPr>
          <p:cNvSpPr>
            <a:spLocks noGrp="1"/>
          </p:cNvSpPr>
          <p:nvPr>
            <p:ph type="ftr" sz="quarter" idx="3"/>
          </p:nvPr>
        </p:nvSpPr>
        <p:spPr/>
        <p:txBody>
          <a:bodyPr/>
          <a:lstStyle/>
          <a:p>
            <a:r>
              <a:rPr lang="en-US" dirty="0"/>
              <a:t>CTE, computed tomography </a:t>
            </a:r>
            <a:r>
              <a:rPr lang="en-US" dirty="0" err="1"/>
              <a:t>enterography</a:t>
            </a:r>
            <a:r>
              <a:rPr lang="en-US" dirty="0"/>
              <a:t>; MRE, magnetic resonance </a:t>
            </a:r>
            <a:r>
              <a:rPr lang="en-US" dirty="0" err="1"/>
              <a:t>enterography</a:t>
            </a:r>
            <a:r>
              <a:rPr lang="en-US" dirty="0"/>
              <a:t>. 
Turner D, et al. </a:t>
            </a:r>
            <a:r>
              <a:rPr lang="en-US" i="1" dirty="0"/>
              <a:t>Gastroenterology</a:t>
            </a:r>
            <a:r>
              <a:rPr lang="en-US" dirty="0"/>
              <a:t>. 2021; 160(5):1570-83.</a:t>
            </a:r>
          </a:p>
        </p:txBody>
      </p:sp>
    </p:spTree>
    <p:extLst>
      <p:ext uri="{BB962C8B-B14F-4D97-AF65-F5344CB8AC3E}">
        <p14:creationId xmlns:p14="http://schemas.microsoft.com/office/powerpoint/2010/main" val="109369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74BE-9C0E-4BBD-F431-8D7DD9C3B255}"/>
              </a:ext>
            </a:extLst>
          </p:cNvPr>
          <p:cNvSpPr>
            <a:spLocks noGrp="1"/>
          </p:cNvSpPr>
          <p:nvPr>
            <p:ph type="title"/>
          </p:nvPr>
        </p:nvSpPr>
        <p:spPr>
          <a:xfrm>
            <a:off x="609600" y="199505"/>
            <a:ext cx="10744200" cy="1185577"/>
          </a:xfrm>
        </p:spPr>
        <p:txBody>
          <a:bodyPr/>
          <a:lstStyle/>
          <a:p>
            <a:r>
              <a:rPr lang="en-US" dirty="0"/>
              <a:t>Biomarkers</a:t>
            </a:r>
          </a:p>
        </p:txBody>
      </p:sp>
      <p:sp>
        <p:nvSpPr>
          <p:cNvPr id="3" name="Content Placeholder 2">
            <a:extLst>
              <a:ext uri="{FF2B5EF4-FFF2-40B4-BE49-F238E27FC236}">
                <a16:creationId xmlns:a16="http://schemas.microsoft.com/office/drawing/2014/main" id="{AB4F2847-C0F6-E76C-02E8-10A65DFB6818}"/>
              </a:ext>
            </a:extLst>
          </p:cNvPr>
          <p:cNvSpPr>
            <a:spLocks noGrp="1"/>
          </p:cNvSpPr>
          <p:nvPr>
            <p:ph idx="1"/>
          </p:nvPr>
        </p:nvSpPr>
        <p:spPr>
          <a:xfrm>
            <a:off x="609600" y="1477906"/>
            <a:ext cx="10744200" cy="4722477"/>
          </a:xfrm>
        </p:spPr>
        <p:txBody>
          <a:bodyPr>
            <a:normAutofit/>
          </a:bodyPr>
          <a:lstStyle/>
          <a:p>
            <a:r>
              <a:rPr lang="en-US" sz="2800" dirty="0"/>
              <a:t>Normalization of biomarkers is an is an intermediate treatment target in UC and CD. </a:t>
            </a:r>
          </a:p>
          <a:p>
            <a:r>
              <a:rPr lang="en-US" sz="2800" dirty="0"/>
              <a:t>These include: </a:t>
            </a:r>
          </a:p>
          <a:p>
            <a:pPr lvl="1"/>
            <a:r>
              <a:rPr lang="en-US" sz="2400" dirty="0"/>
              <a:t>C Reactive Protein (CRP) to values under the upper limit of normal</a:t>
            </a:r>
          </a:p>
          <a:p>
            <a:pPr lvl="1"/>
            <a:r>
              <a:rPr lang="en-US" sz="2400" dirty="0"/>
              <a:t>Fecal Calprotectin (to 100–250 </a:t>
            </a:r>
            <a:r>
              <a:rPr lang="en-US" sz="2400" dirty="0" err="1"/>
              <a:t>μg</a:t>
            </a:r>
            <a:r>
              <a:rPr lang="en-US" sz="2400" dirty="0"/>
              <a:t>/g)</a:t>
            </a:r>
          </a:p>
        </p:txBody>
      </p:sp>
      <p:sp>
        <p:nvSpPr>
          <p:cNvPr id="6" name="TextBox 5">
            <a:extLst>
              <a:ext uri="{FF2B5EF4-FFF2-40B4-BE49-F238E27FC236}">
                <a16:creationId xmlns:a16="http://schemas.microsoft.com/office/drawing/2014/main" id="{564E75E4-B210-372D-6E99-E3B31A267E93}"/>
              </a:ext>
            </a:extLst>
          </p:cNvPr>
          <p:cNvSpPr txBox="1"/>
          <p:nvPr/>
        </p:nvSpPr>
        <p:spPr>
          <a:xfrm>
            <a:off x="224117" y="6441515"/>
            <a:ext cx="6992471"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Turner D, et al. </a:t>
            </a:r>
            <a:r>
              <a:rPr lang="en-US" sz="1200" i="1" dirty="0">
                <a:latin typeface="Calibri" panose="020F0502020204030204" pitchFamily="34" charset="0"/>
                <a:cs typeface="Calibri" panose="020F0502020204030204" pitchFamily="34" charset="0"/>
              </a:rPr>
              <a:t>Gastroenterology.</a:t>
            </a:r>
            <a:r>
              <a:rPr lang="en-US" sz="1200" dirty="0">
                <a:latin typeface="Calibri" panose="020F0502020204030204" pitchFamily="34" charset="0"/>
                <a:cs typeface="Calibri" panose="020F0502020204030204" pitchFamily="34" charset="0"/>
              </a:rPr>
              <a:t> 2021; </a:t>
            </a:r>
            <a:r>
              <a:rPr lang="en-US" sz="1200" b="0" i="0" u="none" strike="noStrike" dirty="0">
                <a:effectLst/>
                <a:latin typeface="Calibri" panose="020F0502020204030204" pitchFamily="34" charset="0"/>
                <a:cs typeface="Calibri" panose="020F0502020204030204" pitchFamily="34" charset="0"/>
              </a:rPr>
              <a:t>160(5):1570-83.</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2318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FF8-A654-479C-6207-711C5D8453AA}"/>
              </a:ext>
            </a:extLst>
          </p:cNvPr>
          <p:cNvSpPr>
            <a:spLocks noGrp="1"/>
          </p:cNvSpPr>
          <p:nvPr>
            <p:ph type="title"/>
          </p:nvPr>
        </p:nvSpPr>
        <p:spPr>
          <a:xfrm>
            <a:off x="609600" y="199505"/>
            <a:ext cx="10744200" cy="1185577"/>
          </a:xfrm>
        </p:spPr>
        <p:txBody>
          <a:bodyPr/>
          <a:lstStyle/>
          <a:p>
            <a:r>
              <a:rPr lang="en-US" dirty="0"/>
              <a:t>Quality of Life and Disability</a:t>
            </a:r>
          </a:p>
        </p:txBody>
      </p:sp>
      <p:sp>
        <p:nvSpPr>
          <p:cNvPr id="3" name="Content Placeholder 2">
            <a:extLst>
              <a:ext uri="{FF2B5EF4-FFF2-40B4-BE49-F238E27FC236}">
                <a16:creationId xmlns:a16="http://schemas.microsoft.com/office/drawing/2014/main" id="{35025AED-D4C8-5C11-A7E9-95DD27350FD5}"/>
              </a:ext>
            </a:extLst>
          </p:cNvPr>
          <p:cNvSpPr>
            <a:spLocks noGrp="1"/>
          </p:cNvSpPr>
          <p:nvPr>
            <p:ph idx="1"/>
          </p:nvPr>
        </p:nvSpPr>
        <p:spPr>
          <a:xfrm>
            <a:off x="609600" y="1477906"/>
            <a:ext cx="10744200" cy="4722477"/>
          </a:xfrm>
        </p:spPr>
        <p:txBody>
          <a:bodyPr>
            <a:normAutofit/>
          </a:bodyPr>
          <a:lstStyle/>
          <a:p>
            <a:r>
              <a:rPr lang="en-US" sz="2800" dirty="0"/>
              <a:t>Absence of disability is a long-term treatment target</a:t>
            </a:r>
          </a:p>
          <a:p>
            <a:r>
              <a:rPr lang="en-US" sz="2800" dirty="0"/>
              <a:t>Normalized health-related quality of life is a long-term treatment target</a:t>
            </a:r>
          </a:p>
        </p:txBody>
      </p:sp>
      <p:sp>
        <p:nvSpPr>
          <p:cNvPr id="9" name="Footer Placeholder 8">
            <a:extLst>
              <a:ext uri="{FF2B5EF4-FFF2-40B4-BE49-F238E27FC236}">
                <a16:creationId xmlns:a16="http://schemas.microsoft.com/office/drawing/2014/main" id="{8F77AF6F-A82C-C27B-4CB9-D1CF09DE5B41}"/>
              </a:ext>
            </a:extLst>
          </p:cNvPr>
          <p:cNvSpPr>
            <a:spLocks noGrp="1"/>
          </p:cNvSpPr>
          <p:nvPr>
            <p:ph type="ftr" sz="quarter" idx="3"/>
          </p:nvPr>
        </p:nvSpPr>
        <p:spPr/>
        <p:txBody>
          <a:bodyPr/>
          <a:lstStyle/>
          <a:p>
            <a:r>
              <a:rPr lang="en-US" dirty="0"/>
              <a:t>Turner D, et al. </a:t>
            </a:r>
            <a:r>
              <a:rPr lang="en-US" i="1" dirty="0"/>
              <a:t>Gastroenterology</a:t>
            </a:r>
            <a:r>
              <a:rPr lang="en-US" dirty="0"/>
              <a:t>. 2021; 160(5):1570-83.</a:t>
            </a:r>
          </a:p>
        </p:txBody>
      </p:sp>
    </p:spTree>
    <p:extLst>
      <p:ext uri="{BB962C8B-B14F-4D97-AF65-F5344CB8AC3E}">
        <p14:creationId xmlns:p14="http://schemas.microsoft.com/office/powerpoint/2010/main" val="1240701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Summary </a:t>
            </a:r>
          </a:p>
        </p:txBody>
      </p:sp>
      <p:sp>
        <p:nvSpPr>
          <p:cNvPr id="3" name="Content Placeholder 2"/>
          <p:cNvSpPr>
            <a:spLocks noGrp="1"/>
          </p:cNvSpPr>
          <p:nvPr>
            <p:ph idx="1"/>
          </p:nvPr>
        </p:nvSpPr>
        <p:spPr>
          <a:xfrm>
            <a:off x="609600" y="1477906"/>
            <a:ext cx="10744200" cy="4722477"/>
          </a:xfrm>
        </p:spPr>
        <p:txBody>
          <a:bodyPr>
            <a:normAutofit/>
          </a:bodyPr>
          <a:lstStyle/>
          <a:p>
            <a:r>
              <a:rPr lang="en-US" dirty="0"/>
              <a:t>A Treat to target approach should be employed across the domains of:</a:t>
            </a:r>
          </a:p>
          <a:p>
            <a:pPr lvl="1"/>
            <a:r>
              <a:rPr lang="en-US" dirty="0"/>
              <a:t>Clinical Assessment</a:t>
            </a:r>
          </a:p>
          <a:p>
            <a:pPr lvl="1"/>
            <a:r>
              <a:rPr lang="en-US" dirty="0"/>
              <a:t>Endoscopic and Transmural Assessment </a:t>
            </a:r>
          </a:p>
          <a:p>
            <a:pPr lvl="1"/>
            <a:r>
              <a:rPr lang="en-US" dirty="0"/>
              <a:t>Biomarkers </a:t>
            </a:r>
          </a:p>
          <a:p>
            <a:pPr lvl="1"/>
            <a:r>
              <a:rPr lang="en-US" dirty="0"/>
              <a:t>Quality of Life and Disability </a:t>
            </a:r>
          </a:p>
          <a:p>
            <a:r>
              <a:rPr lang="en-US" dirty="0"/>
              <a:t>Consideration should be given for changes in therapy if targets are not met in short-term, intermediate or long-term assessments of inflammatory bowel disease response</a:t>
            </a:r>
          </a:p>
          <a:p>
            <a:endParaRPr lang="en-US" dirty="0"/>
          </a:p>
          <a:p>
            <a:endParaRPr lang="en-US" dirty="0"/>
          </a:p>
        </p:txBody>
      </p:sp>
    </p:spTree>
    <p:extLst>
      <p:ext uri="{BB962C8B-B14F-4D97-AF65-F5344CB8AC3E}">
        <p14:creationId xmlns:p14="http://schemas.microsoft.com/office/powerpoint/2010/main" val="127883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IBD: Insights for Better Decisions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the benefits, risks, and clinical utility of current and emerging drug therapies for patients with inflammatory bowel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the implementation of IBD treatment strategies for gastroenterologists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Interpret and apply the latest guidelines for patients with IBD to improve clinical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1A07-5D98-845A-FB4E-EAD16455F1E1}"/>
              </a:ext>
            </a:extLst>
          </p:cNvPr>
          <p:cNvSpPr>
            <a:spLocks noGrp="1" noRot="1" noMove="1" noResize="1" noEditPoints="1" noAdjustHandles="1" noChangeArrowheads="1" noChangeShapeType="1"/>
          </p:cNvSpPr>
          <p:nvPr>
            <p:ph type="title"/>
          </p:nvPr>
        </p:nvSpPr>
        <p:spPr>
          <a:xfrm>
            <a:off x="609600" y="199505"/>
            <a:ext cx="10744200" cy="1185577"/>
          </a:xfrm>
        </p:spPr>
        <p:txBody>
          <a:bodyPr/>
          <a:lstStyle/>
          <a:p>
            <a:r>
              <a:rPr lang="en-US" dirty="0"/>
              <a:t>Learning Objectives</a:t>
            </a:r>
          </a:p>
        </p:txBody>
      </p:sp>
      <p:sp>
        <p:nvSpPr>
          <p:cNvPr id="3" name="Content Placeholder 2">
            <a:extLst>
              <a:ext uri="{FF2B5EF4-FFF2-40B4-BE49-F238E27FC236}">
                <a16:creationId xmlns:a16="http://schemas.microsoft.com/office/drawing/2014/main" id="{4D960C20-150B-CA2B-6435-7833F984F7E0}"/>
              </a:ext>
            </a:extLst>
          </p:cNvPr>
          <p:cNvSpPr>
            <a:spLocks noGrp="1"/>
          </p:cNvSpPr>
          <p:nvPr>
            <p:ph idx="1"/>
          </p:nvPr>
        </p:nvSpPr>
        <p:spPr>
          <a:xfrm>
            <a:off x="609600" y="1477906"/>
            <a:ext cx="10744200" cy="4722477"/>
          </a:xfrm>
        </p:spPr>
        <p:txBody>
          <a:bodyPr>
            <a:normAutofit/>
          </a:bodyPr>
          <a:lstStyle/>
          <a:p>
            <a:r>
              <a:rPr lang="en-US" dirty="0"/>
              <a:t>Discuss the updates to the 2015 STRIDE Guidelines made in 2021</a:t>
            </a:r>
          </a:p>
          <a:p>
            <a:r>
              <a:rPr lang="en-US" dirty="0"/>
              <a:t>Review 13 new recommendations across 4 target domains</a:t>
            </a:r>
          </a:p>
          <a:p>
            <a:pPr lvl="1"/>
            <a:r>
              <a:rPr lang="en-US" dirty="0"/>
              <a:t>Clinical Assessment</a:t>
            </a:r>
          </a:p>
          <a:p>
            <a:pPr lvl="1"/>
            <a:r>
              <a:rPr lang="en-US" dirty="0"/>
              <a:t>Endoscopic and Transmural Assessment </a:t>
            </a:r>
          </a:p>
          <a:p>
            <a:pPr lvl="1"/>
            <a:r>
              <a:rPr lang="en-US" dirty="0"/>
              <a:t>Biomarkers </a:t>
            </a:r>
          </a:p>
          <a:p>
            <a:pPr lvl="1"/>
            <a:r>
              <a:rPr lang="en-US" dirty="0"/>
              <a:t>Quality of Life and Disability </a:t>
            </a:r>
          </a:p>
          <a:p>
            <a:r>
              <a:rPr lang="en-US" dirty="0"/>
              <a:t>Consideration should be given for a change in therapy if the treatment targets are not met</a:t>
            </a:r>
          </a:p>
          <a:p>
            <a:pPr lvl="1"/>
            <a:endParaRPr lang="en-US" dirty="0"/>
          </a:p>
          <a:p>
            <a:pPr lvl="1"/>
            <a:endParaRPr lang="en-US" dirty="0"/>
          </a:p>
        </p:txBody>
      </p:sp>
      <p:sp>
        <p:nvSpPr>
          <p:cNvPr id="7" name="Footer Placeholder 6">
            <a:extLst>
              <a:ext uri="{FF2B5EF4-FFF2-40B4-BE49-F238E27FC236}">
                <a16:creationId xmlns:a16="http://schemas.microsoft.com/office/drawing/2014/main" id="{EBCD1D45-8FD4-8961-9189-D66443959800}"/>
              </a:ext>
            </a:extLst>
          </p:cNvPr>
          <p:cNvSpPr>
            <a:spLocks noGrp="1"/>
          </p:cNvSpPr>
          <p:nvPr>
            <p:ph type="ftr" sz="quarter" idx="3"/>
          </p:nvPr>
        </p:nvSpPr>
        <p:spPr/>
        <p:txBody>
          <a:bodyPr/>
          <a:lstStyle/>
          <a:p>
            <a:r>
              <a:rPr lang="en-US"/>
              <a:t>STRIDE, Selecting Therapeutic Targets in Inflammatory Bowel. Disease.</a:t>
            </a:r>
          </a:p>
        </p:txBody>
      </p:sp>
    </p:spTree>
    <p:extLst>
      <p:ext uri="{BB962C8B-B14F-4D97-AF65-F5344CB8AC3E}">
        <p14:creationId xmlns:p14="http://schemas.microsoft.com/office/powerpoint/2010/main" val="183839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rs.els-cdn.com/content/image/1-s2.0-S0016508520355724-gr2_lr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8335" y="734699"/>
            <a:ext cx="10695330" cy="520640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B75CC7D-C344-522A-F726-0B37E3E3536B}"/>
              </a:ext>
            </a:extLst>
          </p:cNvPr>
          <p:cNvSpPr>
            <a:spLocks noGrp="1"/>
          </p:cNvSpPr>
          <p:nvPr>
            <p:ph type="ftr" sz="quarter" idx="3"/>
          </p:nvPr>
        </p:nvSpPr>
        <p:spPr/>
        <p:txBody>
          <a:bodyPr/>
          <a:lstStyle/>
          <a:p>
            <a:r>
              <a:rPr lang="en-US" dirty="0"/>
              <a:t>CRP, c-reactive protein; IBD, inflammatory bowel disease; QoL, quality of life.
Turner D, et al. </a:t>
            </a:r>
            <a:r>
              <a:rPr lang="en-US" i="1" dirty="0"/>
              <a:t>Gastroenterology</a:t>
            </a:r>
            <a:r>
              <a:rPr lang="en-US" dirty="0"/>
              <a:t>. 2021; 60(5):1570-83.</a:t>
            </a:r>
          </a:p>
        </p:txBody>
      </p:sp>
    </p:spTree>
    <p:extLst>
      <p:ext uri="{BB962C8B-B14F-4D97-AF65-F5344CB8AC3E}">
        <p14:creationId xmlns:p14="http://schemas.microsoft.com/office/powerpoint/2010/main" val="342694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32EEF0A-8E21-6610-4563-994501EF1476}"/>
              </a:ext>
            </a:extLst>
          </p:cNvPr>
          <p:cNvSpPr>
            <a:spLocks noGrp="1"/>
          </p:cNvSpPr>
          <p:nvPr>
            <p:ph type="body" idx="1"/>
          </p:nvPr>
        </p:nvSpPr>
        <p:spPr>
          <a:xfrm>
            <a:off x="609601" y="1192006"/>
            <a:ext cx="4465833" cy="651538"/>
          </a:xfrm>
        </p:spPr>
        <p:txBody>
          <a:bodyPr anchor="t">
            <a:normAutofit/>
          </a:bodyPr>
          <a:lstStyle/>
          <a:p>
            <a:r>
              <a:rPr lang="en-US" sz="1600" dirty="0"/>
              <a:t>Crohn’s Disease Activity Index (CDAI) </a:t>
            </a:r>
          </a:p>
        </p:txBody>
      </p:sp>
      <p:pic>
        <p:nvPicPr>
          <p:cNvPr id="4" name="Content Placeholder 3"/>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tretch/>
        </p:blipFill>
        <p:spPr>
          <a:xfrm>
            <a:off x="731287" y="1624877"/>
            <a:ext cx="3579455" cy="4685436"/>
          </a:xfrm>
          <a:prstGeom prst="rect">
            <a:avLst/>
          </a:prstGeom>
        </p:spPr>
      </p:pic>
      <p:sp>
        <p:nvSpPr>
          <p:cNvPr id="10" name="Text Placeholder 9">
            <a:extLst>
              <a:ext uri="{FF2B5EF4-FFF2-40B4-BE49-F238E27FC236}">
                <a16:creationId xmlns:a16="http://schemas.microsoft.com/office/drawing/2014/main" id="{689E60FA-65D7-6592-1540-3EA417587DD3}"/>
              </a:ext>
            </a:extLst>
          </p:cNvPr>
          <p:cNvSpPr>
            <a:spLocks noGrp="1"/>
          </p:cNvSpPr>
          <p:nvPr>
            <p:ph type="body" idx="3"/>
          </p:nvPr>
        </p:nvSpPr>
        <p:spPr>
          <a:xfrm>
            <a:off x="5304033" y="1192006"/>
            <a:ext cx="6049767" cy="651538"/>
          </a:xfrm>
        </p:spPr>
        <p:txBody>
          <a:bodyPr>
            <a:normAutofit/>
          </a:bodyPr>
          <a:lstStyle/>
          <a:p>
            <a:r>
              <a:rPr lang="en-US" sz="1600" dirty="0">
                <a:solidFill>
                  <a:schemeClr val="accent2"/>
                </a:solidFill>
              </a:rPr>
              <a:t>Two-Item Patient Reported Outcomes </a:t>
            </a:r>
            <a:br>
              <a:rPr lang="en-US" sz="1600" dirty="0">
                <a:solidFill>
                  <a:schemeClr val="accent2"/>
                </a:solidFill>
              </a:rPr>
            </a:br>
            <a:r>
              <a:rPr lang="en-US" sz="1600" dirty="0">
                <a:solidFill>
                  <a:schemeClr val="accent2"/>
                </a:solidFill>
              </a:rPr>
              <a:t>for Ulcerative Colitis (PRO2)</a:t>
            </a:r>
          </a:p>
        </p:txBody>
      </p:sp>
      <p:sp>
        <p:nvSpPr>
          <p:cNvPr id="2" name="Title 1"/>
          <p:cNvSpPr>
            <a:spLocks noGrp="1"/>
          </p:cNvSpPr>
          <p:nvPr>
            <p:ph type="title"/>
          </p:nvPr>
        </p:nvSpPr>
        <p:spPr/>
        <p:txBody>
          <a:bodyPr/>
          <a:lstStyle/>
          <a:p>
            <a:r>
              <a:rPr lang="en-US" dirty="0"/>
              <a:t>Clinical Assessment: Disease Activity Scores</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0052" y="1929471"/>
            <a:ext cx="5263168" cy="3563011"/>
          </a:xfrm>
          <a:prstGeom prst="rect">
            <a:avLst/>
          </a:prstGeom>
        </p:spPr>
      </p:pic>
      <p:sp>
        <p:nvSpPr>
          <p:cNvPr id="12" name="Footer Placeholder 11">
            <a:extLst>
              <a:ext uri="{FF2B5EF4-FFF2-40B4-BE49-F238E27FC236}">
                <a16:creationId xmlns:a16="http://schemas.microsoft.com/office/drawing/2014/main" id="{0EC1425E-56FD-AE2D-D726-8556D189E5CA}"/>
              </a:ext>
            </a:extLst>
          </p:cNvPr>
          <p:cNvSpPr>
            <a:spLocks noGrp="1"/>
          </p:cNvSpPr>
          <p:nvPr>
            <p:ph type="ftr" sz="quarter" idx="12"/>
          </p:nvPr>
        </p:nvSpPr>
        <p:spPr/>
        <p:txBody>
          <a:bodyPr/>
          <a:lstStyle/>
          <a:p>
            <a:r>
              <a:rPr lang="en-US" dirty="0"/>
              <a:t>CDAI, Crohn’s Disease Activity Index; PRO2, two-item patient reported outcomes. 
O'Connor A, et al. </a:t>
            </a:r>
            <a:r>
              <a:rPr lang="en-US" i="1" dirty="0"/>
              <a:t>Gastroenterology</a:t>
            </a:r>
            <a:r>
              <a:rPr lang="en-US" dirty="0"/>
              <a:t>. 2016; Palma J, et al. </a:t>
            </a:r>
            <a:r>
              <a:rPr lang="en-US" i="1" dirty="0"/>
              <a:t>Gastroenterology &amp; Hepatology</a:t>
            </a:r>
            <a:r>
              <a:rPr lang="en-US" dirty="0"/>
              <a:t>. 2011.</a:t>
            </a:r>
          </a:p>
        </p:txBody>
      </p:sp>
    </p:spTree>
    <p:extLst>
      <p:ext uri="{BB962C8B-B14F-4D97-AF65-F5344CB8AC3E}">
        <p14:creationId xmlns:p14="http://schemas.microsoft.com/office/powerpoint/2010/main" val="385624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B8FB-8513-B4EA-86DA-FB1DF981B593}"/>
              </a:ext>
            </a:extLst>
          </p:cNvPr>
          <p:cNvSpPr>
            <a:spLocks noGrp="1"/>
          </p:cNvSpPr>
          <p:nvPr>
            <p:ph type="title"/>
          </p:nvPr>
        </p:nvSpPr>
        <p:spPr>
          <a:xfrm>
            <a:off x="609600" y="199505"/>
            <a:ext cx="10744200" cy="1185577"/>
          </a:xfrm>
        </p:spPr>
        <p:txBody>
          <a:bodyPr/>
          <a:lstStyle/>
          <a:p>
            <a:r>
              <a:rPr lang="en-US" dirty="0"/>
              <a:t>Clinical Assessment</a:t>
            </a:r>
          </a:p>
        </p:txBody>
      </p:sp>
      <p:sp>
        <p:nvSpPr>
          <p:cNvPr id="3" name="Content Placeholder 2">
            <a:extLst>
              <a:ext uri="{FF2B5EF4-FFF2-40B4-BE49-F238E27FC236}">
                <a16:creationId xmlns:a16="http://schemas.microsoft.com/office/drawing/2014/main" id="{9764C2AC-06A8-C41A-FD54-497223E65DDF}"/>
              </a:ext>
            </a:extLst>
          </p:cNvPr>
          <p:cNvSpPr>
            <a:spLocks noGrp="1"/>
          </p:cNvSpPr>
          <p:nvPr>
            <p:ph idx="1"/>
          </p:nvPr>
        </p:nvSpPr>
        <p:spPr>
          <a:xfrm>
            <a:off x="609600" y="1477906"/>
            <a:ext cx="10744200" cy="4722477"/>
          </a:xfrm>
        </p:spPr>
        <p:txBody>
          <a:bodyPr>
            <a:noAutofit/>
          </a:bodyPr>
          <a:lstStyle/>
          <a:p>
            <a:r>
              <a:rPr lang="en-US" dirty="0"/>
              <a:t>Clinical response should be defined as:</a:t>
            </a:r>
          </a:p>
          <a:p>
            <a:pPr lvl="1"/>
            <a:r>
              <a:rPr lang="en-US" u="sng" dirty="0"/>
              <a:t>Crohn’s Disease (CD)</a:t>
            </a:r>
            <a:r>
              <a:rPr lang="en-US" dirty="0"/>
              <a:t>: </a:t>
            </a:r>
          </a:p>
          <a:p>
            <a:pPr lvl="2"/>
            <a:r>
              <a:rPr lang="en-US" dirty="0"/>
              <a:t>In adults: </a:t>
            </a:r>
          </a:p>
          <a:p>
            <a:pPr lvl="3"/>
            <a:r>
              <a:rPr lang="en-US" dirty="0"/>
              <a:t>decrease of at least 50% in two-item Patient Reported Outcomes (PRO2): abdominal pain and stool frequency</a:t>
            </a:r>
          </a:p>
          <a:p>
            <a:pPr lvl="2"/>
            <a:r>
              <a:rPr lang="en-US" dirty="0"/>
              <a:t>In children:</a:t>
            </a:r>
          </a:p>
          <a:p>
            <a:pPr lvl="3"/>
            <a:r>
              <a:rPr lang="en-US" dirty="0"/>
              <a:t>decrease in the Pediatric Crohn’s Disease Activity Index (PCDAI) of at least 12.5 points </a:t>
            </a:r>
          </a:p>
          <a:p>
            <a:pPr lvl="3"/>
            <a:r>
              <a:rPr lang="en-US" dirty="0"/>
              <a:t>decrease in weighted Pediatric Crohn’s Disease Activity Index (</a:t>
            </a:r>
            <a:r>
              <a:rPr lang="en-US" dirty="0" err="1"/>
              <a:t>wPCDAI</a:t>
            </a:r>
            <a:r>
              <a:rPr lang="en-US" dirty="0"/>
              <a:t>) of at least 17.5 points</a:t>
            </a:r>
          </a:p>
          <a:p>
            <a:pPr lvl="1"/>
            <a:r>
              <a:rPr lang="en-US" u="sng" dirty="0"/>
              <a:t>Ulcerative Colitis (UC)</a:t>
            </a:r>
            <a:r>
              <a:rPr lang="en-US" dirty="0"/>
              <a:t>: </a:t>
            </a:r>
          </a:p>
          <a:p>
            <a:pPr lvl="2"/>
            <a:r>
              <a:rPr lang="en-US" dirty="0"/>
              <a:t>In adults: </a:t>
            </a:r>
          </a:p>
          <a:p>
            <a:pPr lvl="3"/>
            <a:r>
              <a:rPr lang="en-US" dirty="0"/>
              <a:t>decrease of at least 50% in PRO2: rectal bleeding and stool frequency</a:t>
            </a:r>
          </a:p>
          <a:p>
            <a:pPr lvl="2"/>
            <a:r>
              <a:rPr lang="en-US" dirty="0"/>
              <a:t>In children:</a:t>
            </a:r>
          </a:p>
          <a:p>
            <a:pPr lvl="3"/>
            <a:r>
              <a:rPr lang="en-US" dirty="0"/>
              <a:t> decrease in Pediatric Ulcerative Colitis Activity Index (PUCAI) of at least 20 points</a:t>
            </a:r>
          </a:p>
          <a:p>
            <a:pPr lvl="1"/>
            <a:endParaRPr lang="en-US" dirty="0"/>
          </a:p>
          <a:p>
            <a:pPr lvl="1"/>
            <a:endParaRPr lang="en-US" dirty="0"/>
          </a:p>
          <a:p>
            <a:pPr lvl="1"/>
            <a:endParaRPr lang="en-US" dirty="0"/>
          </a:p>
          <a:p>
            <a:endParaRPr lang="en-US" dirty="0"/>
          </a:p>
        </p:txBody>
      </p:sp>
      <p:sp>
        <p:nvSpPr>
          <p:cNvPr id="10" name="Footer Placeholder 9">
            <a:extLst>
              <a:ext uri="{FF2B5EF4-FFF2-40B4-BE49-F238E27FC236}">
                <a16:creationId xmlns:a16="http://schemas.microsoft.com/office/drawing/2014/main" id="{3BD5CC79-49D2-FAB2-6DCB-0BCB75882D02}"/>
              </a:ext>
            </a:extLst>
          </p:cNvPr>
          <p:cNvSpPr>
            <a:spLocks noGrp="1"/>
          </p:cNvSpPr>
          <p:nvPr>
            <p:ph type="ftr" sz="quarter" idx="3"/>
          </p:nvPr>
        </p:nvSpPr>
        <p:spPr/>
        <p:txBody>
          <a:bodyPr/>
          <a:lstStyle/>
          <a:p>
            <a:r>
              <a:rPr lang="en-US" dirty="0"/>
              <a:t>CD, Crohn’s disease; PCDAI, Pediatric </a:t>
            </a:r>
            <a:r>
              <a:rPr lang="en-US" dirty="0" err="1"/>
              <a:t>Frohn’s</a:t>
            </a:r>
            <a:r>
              <a:rPr lang="en-US" dirty="0"/>
              <a:t> Disease Activity Index; PUCAI, Pediatric Ulcerative Colitis Activity Index; UC, ulcerative colitis; </a:t>
            </a:r>
            <a:r>
              <a:rPr lang="en-US" dirty="0" err="1"/>
              <a:t>wPCDAI</a:t>
            </a:r>
            <a:r>
              <a:rPr lang="en-US" dirty="0"/>
              <a:t>, weighted Pediatric Crohn’s Disease Activity Index.
Turner D, et al. </a:t>
            </a:r>
            <a:r>
              <a:rPr lang="en-US" i="1" dirty="0"/>
              <a:t>Gastroenterology</a:t>
            </a:r>
            <a:r>
              <a:rPr lang="en-US" dirty="0"/>
              <a:t>. 2021; 160(5):1570-83.</a:t>
            </a:r>
          </a:p>
        </p:txBody>
      </p:sp>
    </p:spTree>
    <p:extLst>
      <p:ext uri="{BB962C8B-B14F-4D97-AF65-F5344CB8AC3E}">
        <p14:creationId xmlns:p14="http://schemas.microsoft.com/office/powerpoint/2010/main" val="303258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lstStyle/>
          <a:p>
            <a:r>
              <a:rPr lang="en-US" dirty="0"/>
              <a:t>Clinical Assessment</a:t>
            </a:r>
          </a:p>
        </p:txBody>
      </p:sp>
      <p:sp>
        <p:nvSpPr>
          <p:cNvPr id="3" name="Content Placeholder 2"/>
          <p:cNvSpPr>
            <a:spLocks noGrp="1"/>
          </p:cNvSpPr>
          <p:nvPr>
            <p:ph idx="1"/>
          </p:nvPr>
        </p:nvSpPr>
        <p:spPr>
          <a:xfrm>
            <a:off x="609600" y="1477906"/>
            <a:ext cx="10744200" cy="4722477"/>
          </a:xfrm>
        </p:spPr>
        <p:txBody>
          <a:bodyPr>
            <a:noAutofit/>
          </a:bodyPr>
          <a:lstStyle/>
          <a:p>
            <a:r>
              <a:rPr lang="en-US" sz="2800" dirty="0"/>
              <a:t>Clinical remission should be defined as:</a:t>
            </a:r>
          </a:p>
          <a:p>
            <a:pPr lvl="1"/>
            <a:r>
              <a:rPr lang="en-US" sz="2400" u="sng" dirty="0"/>
              <a:t>CD</a:t>
            </a:r>
            <a:r>
              <a:rPr lang="en-US" sz="2400" dirty="0"/>
              <a:t>: </a:t>
            </a:r>
          </a:p>
          <a:p>
            <a:pPr lvl="2"/>
            <a:r>
              <a:rPr lang="en-US" sz="2000" dirty="0"/>
              <a:t>In adults </a:t>
            </a:r>
          </a:p>
          <a:p>
            <a:pPr lvl="3"/>
            <a:r>
              <a:rPr lang="en-US" sz="1800" dirty="0"/>
              <a:t>PRO2 (abdominal pain ≤1 and stool frequency ≤3) or HBI &lt;5 </a:t>
            </a:r>
          </a:p>
          <a:p>
            <a:pPr lvl="2"/>
            <a:r>
              <a:rPr lang="en-US" sz="2000" dirty="0"/>
              <a:t>In children </a:t>
            </a:r>
          </a:p>
          <a:p>
            <a:pPr lvl="3"/>
            <a:r>
              <a:rPr lang="en-US" sz="1800" dirty="0"/>
              <a:t>PCDAI (&lt;10 points or &lt;7.5 excluding the height item) or </a:t>
            </a:r>
            <a:r>
              <a:rPr lang="en-US" sz="1800" dirty="0" err="1"/>
              <a:t>wPCDAI</a:t>
            </a:r>
            <a:r>
              <a:rPr lang="en-US" sz="1800" dirty="0"/>
              <a:t> (&lt;12.5 points)</a:t>
            </a:r>
          </a:p>
          <a:p>
            <a:pPr lvl="1"/>
            <a:r>
              <a:rPr lang="en-US" sz="2400" u="sng" dirty="0"/>
              <a:t>UC</a:t>
            </a:r>
            <a:r>
              <a:rPr lang="en-US" sz="2400" dirty="0"/>
              <a:t>: </a:t>
            </a:r>
          </a:p>
          <a:p>
            <a:pPr lvl="2"/>
            <a:r>
              <a:rPr lang="en-US" sz="2000" dirty="0"/>
              <a:t>In adults </a:t>
            </a:r>
          </a:p>
          <a:p>
            <a:pPr lvl="3"/>
            <a:r>
              <a:rPr lang="en-US" sz="1800" dirty="0"/>
              <a:t>PRO2 (rectal bleeding=0 and stool frequency=0) or partial Mayo (&lt;3 and no score &gt;1) </a:t>
            </a:r>
          </a:p>
          <a:p>
            <a:pPr lvl="2"/>
            <a:r>
              <a:rPr lang="en-US" sz="2000" dirty="0"/>
              <a:t>In children </a:t>
            </a:r>
          </a:p>
          <a:p>
            <a:pPr lvl="3"/>
            <a:r>
              <a:rPr lang="en-US" sz="1800" dirty="0"/>
              <a:t>PUCAI &lt;10 points</a:t>
            </a:r>
          </a:p>
          <a:p>
            <a:endParaRPr lang="en-US" dirty="0"/>
          </a:p>
        </p:txBody>
      </p:sp>
      <p:sp>
        <p:nvSpPr>
          <p:cNvPr id="7" name="Footer Placeholder 6">
            <a:extLst>
              <a:ext uri="{FF2B5EF4-FFF2-40B4-BE49-F238E27FC236}">
                <a16:creationId xmlns:a16="http://schemas.microsoft.com/office/drawing/2014/main" id="{0801C066-035B-BF9E-92DA-A08D22F8CF14}"/>
              </a:ext>
            </a:extLst>
          </p:cNvPr>
          <p:cNvSpPr>
            <a:spLocks noGrp="1"/>
          </p:cNvSpPr>
          <p:nvPr>
            <p:ph type="ftr" sz="quarter" idx="3"/>
          </p:nvPr>
        </p:nvSpPr>
        <p:spPr/>
        <p:txBody>
          <a:bodyPr/>
          <a:lstStyle/>
          <a:p>
            <a:r>
              <a:rPr lang="en-US" dirty="0"/>
              <a:t>HBI, Harvey-Bradshaw Index.
Turner D, et al. </a:t>
            </a:r>
            <a:r>
              <a:rPr lang="en-US" i="1" dirty="0"/>
              <a:t>Gastroenterology</a:t>
            </a:r>
            <a:r>
              <a:rPr lang="en-US" dirty="0"/>
              <a:t>. 2021; 160(5):1570-83.</a:t>
            </a:r>
          </a:p>
        </p:txBody>
      </p:sp>
    </p:spTree>
    <p:extLst>
      <p:ext uri="{BB962C8B-B14F-4D97-AF65-F5344CB8AC3E}">
        <p14:creationId xmlns:p14="http://schemas.microsoft.com/office/powerpoint/2010/main" val="84089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B2A7-69BF-C082-1114-EB457C189A2D}"/>
              </a:ext>
            </a:extLst>
          </p:cNvPr>
          <p:cNvSpPr>
            <a:spLocks noGrp="1"/>
          </p:cNvSpPr>
          <p:nvPr>
            <p:ph type="title"/>
          </p:nvPr>
        </p:nvSpPr>
        <p:spPr/>
        <p:txBody>
          <a:bodyPr/>
          <a:lstStyle/>
          <a:p>
            <a:r>
              <a:rPr lang="en-US" b="1" dirty="0"/>
              <a:t>Clinical Assessment</a:t>
            </a:r>
          </a:p>
        </p:txBody>
      </p:sp>
      <p:sp>
        <p:nvSpPr>
          <p:cNvPr id="3" name="Content Placeholder 2">
            <a:extLst>
              <a:ext uri="{FF2B5EF4-FFF2-40B4-BE49-F238E27FC236}">
                <a16:creationId xmlns:a16="http://schemas.microsoft.com/office/drawing/2014/main" id="{76D63F7C-1A30-5D86-D25B-D6511FAB16E5}"/>
              </a:ext>
            </a:extLst>
          </p:cNvPr>
          <p:cNvSpPr>
            <a:spLocks noGrp="1"/>
          </p:cNvSpPr>
          <p:nvPr>
            <p:ph idx="1"/>
          </p:nvPr>
        </p:nvSpPr>
        <p:spPr/>
        <p:txBody>
          <a:bodyPr>
            <a:normAutofit/>
          </a:bodyPr>
          <a:lstStyle/>
          <a:p>
            <a:r>
              <a:rPr lang="en-US" sz="2800" dirty="0">
                <a:latin typeface="Helvetica" panose="020B0604020202020204" pitchFamily="34" charset="0"/>
              </a:rPr>
              <a:t>Clinical response is an immediate treatment target</a:t>
            </a:r>
            <a:endParaRPr lang="en-US" sz="2800" i="0" dirty="0">
              <a:effectLst/>
              <a:latin typeface="Helvetica" panose="020B0604020202020204" pitchFamily="34" charset="0"/>
            </a:endParaRPr>
          </a:p>
          <a:p>
            <a:r>
              <a:rPr lang="en-US" sz="2800" dirty="0">
                <a:latin typeface="Helvetica" panose="020B0604020202020204" pitchFamily="34" charset="0"/>
              </a:rPr>
              <a:t>Clinical remission is an intermediate treatment target</a:t>
            </a:r>
            <a:endParaRPr lang="en-US" sz="2800" i="0" dirty="0">
              <a:effectLst/>
              <a:latin typeface="Helvetica" panose="020B0604020202020204" pitchFamily="34" charset="0"/>
            </a:endParaRPr>
          </a:p>
          <a:p>
            <a:r>
              <a:rPr lang="en-US" sz="2800" i="0" dirty="0">
                <a:effectLst/>
                <a:latin typeface="Helvetica" panose="020B0604020202020204" pitchFamily="34" charset="0"/>
              </a:rPr>
              <a:t>In children, restoration of normal growth is a long-term treatment target</a:t>
            </a:r>
          </a:p>
          <a:p>
            <a:r>
              <a:rPr lang="en-US" sz="2800" dirty="0">
                <a:latin typeface="Helvetica" panose="020B0604020202020204" pitchFamily="34" charset="0"/>
              </a:rPr>
              <a:t>Clinical response or remission are insufficient to be used as long-term treatment targets</a:t>
            </a:r>
          </a:p>
          <a:p>
            <a:endParaRPr lang="en-US" sz="2800" dirty="0"/>
          </a:p>
          <a:p>
            <a:endParaRPr lang="en-US" sz="2000" dirty="0"/>
          </a:p>
        </p:txBody>
      </p:sp>
      <p:sp>
        <p:nvSpPr>
          <p:cNvPr id="4" name="Footer Placeholder 3">
            <a:extLst>
              <a:ext uri="{FF2B5EF4-FFF2-40B4-BE49-F238E27FC236}">
                <a16:creationId xmlns:a16="http://schemas.microsoft.com/office/drawing/2014/main" id="{2B36AE08-8B74-DD61-31DA-E32FC81CF208}"/>
              </a:ext>
            </a:extLst>
          </p:cNvPr>
          <p:cNvSpPr>
            <a:spLocks noGrp="1"/>
          </p:cNvSpPr>
          <p:nvPr>
            <p:ph type="ftr" sz="quarter" idx="3"/>
          </p:nvPr>
        </p:nvSpPr>
        <p:spPr/>
        <p:txBody>
          <a:bodyPr/>
          <a:lstStyle/>
          <a:p>
            <a:r>
              <a:rPr lang="en-US" dirty="0"/>
              <a:t>Turner D, et al. </a:t>
            </a:r>
            <a:r>
              <a:rPr lang="en-US" i="1" dirty="0"/>
              <a:t>Gastroenterology</a:t>
            </a:r>
            <a:r>
              <a:rPr lang="en-US" dirty="0"/>
              <a:t>. 2021; 160(5):1570-83.</a:t>
            </a:r>
          </a:p>
        </p:txBody>
      </p:sp>
    </p:spTree>
    <p:extLst>
      <p:ext uri="{BB962C8B-B14F-4D97-AF65-F5344CB8AC3E}">
        <p14:creationId xmlns:p14="http://schemas.microsoft.com/office/powerpoint/2010/main" val="423113570"/>
      </p:ext>
    </p:extLst>
  </p:cSld>
  <p:clrMapOvr>
    <a:masterClrMapping/>
  </p:clrMapOvr>
</p:sld>
</file>

<file path=ppt/theme/theme1.xml><?xml version="1.0" encoding="utf-8"?>
<a:theme xmlns:a="http://schemas.openxmlformats.org/drawingml/2006/main" name="Gastro24">
  <a:themeElements>
    <a:clrScheme name="MedEd_Gastro24">
      <a:dk1>
        <a:srgbClr val="3F3F3F"/>
      </a:dk1>
      <a:lt1>
        <a:srgbClr val="FFFFFF"/>
      </a:lt1>
      <a:dk2>
        <a:srgbClr val="5E5E5E"/>
      </a:dk2>
      <a:lt2>
        <a:srgbClr val="FFFFFF"/>
      </a:lt2>
      <a:accent1>
        <a:srgbClr val="4886D9"/>
      </a:accent1>
      <a:accent2>
        <a:srgbClr val="A3CA69"/>
      </a:accent2>
      <a:accent3>
        <a:srgbClr val="7E7CFF"/>
      </a:accent3>
      <a:accent4>
        <a:srgbClr val="FF7680"/>
      </a:accent4>
      <a:accent5>
        <a:srgbClr val="FAE58E"/>
      </a:accent5>
      <a:accent6>
        <a:srgbClr val="D9B082"/>
      </a:accent6>
      <a:hlink>
        <a:srgbClr val="4A86D9"/>
      </a:hlink>
      <a:folHlink>
        <a:srgbClr val="7E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Ed Generic" id="{60123721-9A33-A040-8F2D-B6FF6846B3D9}" vid="{604FDD60-BD6E-AD40-92BC-0C0A013D44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08ED9-06F5-4F7D-901E-6153E824FB64}">
  <ds:schemaRefs>
    <ds:schemaRef ds:uri="http://schemas.microsoft.com/sharepoint/v3/contenttype/forms"/>
  </ds:schemaRefs>
</ds:datastoreItem>
</file>

<file path=customXml/itemProps2.xml><?xml version="1.0" encoding="utf-8"?>
<ds:datastoreItem xmlns:ds="http://schemas.openxmlformats.org/officeDocument/2006/customXml" ds:itemID="{49A3EB57-017A-4682-B73F-8D705FA35F7A}">
  <ds:schemaRefs>
    <ds:schemaRef ds:uri="http://schemas.microsoft.com/office/2006/documentManagement/types"/>
    <ds:schemaRef ds:uri="a9d8bbac-cce3-475c-b9fe-65ecbcec7edd"/>
    <ds:schemaRef ds:uri="http://purl.org/dc/elements/1.1/"/>
    <ds:schemaRef ds:uri="http://schemas.openxmlformats.org/package/2006/metadata/core-properties"/>
    <ds:schemaRef ds:uri="http://purl.org/dc/terms/"/>
    <ds:schemaRef ds:uri="http://www.w3.org/XML/1998/namespace"/>
    <ds:schemaRef ds:uri="http://schemas.microsoft.com/office/2006/metadata/properties"/>
    <ds:schemaRef ds:uri="http://schemas.microsoft.com/office/infopath/2007/PartnerControls"/>
    <ds:schemaRef ds:uri="f55e9ad1-4522-4e5b-8d2e-6f450f6d945f"/>
    <ds:schemaRef ds:uri="http://purl.org/dc/dcmitype/"/>
  </ds:schemaRefs>
</ds:datastoreItem>
</file>

<file path=customXml/itemProps3.xml><?xml version="1.0" encoding="utf-8"?>
<ds:datastoreItem xmlns:ds="http://schemas.openxmlformats.org/officeDocument/2006/customXml" ds:itemID="{8CDFC41A-5494-445A-A1EE-357B9D319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MedEd Gastro_Template</Template>
  <TotalTime>707</TotalTime>
  <Words>1209</Words>
  <Application>Microsoft Macintosh PowerPoint</Application>
  <PresentationFormat>Widescreen</PresentationFormat>
  <Paragraphs>115</Paragraphs>
  <Slides>15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Century Gothic</vt:lpstr>
      <vt:lpstr>Helvetica</vt:lpstr>
      <vt:lpstr>Trebuchet MS</vt:lpstr>
      <vt:lpstr>Gastro24</vt:lpstr>
      <vt:lpstr>Office Theme</vt:lpstr>
      <vt:lpstr>STRIDE II Guidelines &amp; Updates</vt:lpstr>
      <vt:lpstr>PowerPoint Presentation</vt:lpstr>
      <vt:lpstr>Disclaimer</vt:lpstr>
      <vt:lpstr>Learning Objectives</vt:lpstr>
      <vt:lpstr>PowerPoint Presentation</vt:lpstr>
      <vt:lpstr>Clinical Assessment: Disease Activity Scores</vt:lpstr>
      <vt:lpstr>Clinical Assessment</vt:lpstr>
      <vt:lpstr>Clinical Assessment</vt:lpstr>
      <vt:lpstr>Clinical Assessment</vt:lpstr>
      <vt:lpstr>Endoscopic and Transmural Assessment </vt:lpstr>
      <vt:lpstr>Endoscopic and Transmural Assessment </vt:lpstr>
      <vt:lpstr>Biomarkers</vt:lpstr>
      <vt:lpstr>Quality of Life and Disability</vt:lpstr>
      <vt:lpstr>Summary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STRIDE II Guidelines &amp; Updates</dc:title>
  <dc:subject/>
  <dc:creator>MedEd On The Go</dc:creator>
  <cp:keywords/>
  <dc:description/>
  <cp:lastModifiedBy>Harley Kidner</cp:lastModifiedBy>
  <cp:revision>32</cp:revision>
  <dcterms:created xsi:type="dcterms:W3CDTF">2024-02-13T23:49:02Z</dcterms:created>
  <dcterms:modified xsi:type="dcterms:W3CDTF">2024-03-22T14:22:03Z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