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4"/>
    <p:sldMasterId id="2147483685" r:id="rId5"/>
  </p:sldMasterIdLst>
  <p:notesMasterIdLst>
    <p:notesMasterId r:id="rId37"/>
  </p:notesMasterIdLst>
  <p:sldIdLst>
    <p:sldId id="256" r:id="rId6"/>
    <p:sldId id="265" r:id="rId7"/>
    <p:sldId id="311" r:id="rId8"/>
    <p:sldId id="280" r:id="rId9"/>
    <p:sldId id="260" r:id="rId10"/>
    <p:sldId id="258" r:id="rId11"/>
    <p:sldId id="267" r:id="rId12"/>
    <p:sldId id="285" r:id="rId13"/>
    <p:sldId id="279" r:id="rId14"/>
    <p:sldId id="269" r:id="rId15"/>
    <p:sldId id="286" r:id="rId16"/>
    <p:sldId id="287" r:id="rId17"/>
    <p:sldId id="262" r:id="rId18"/>
    <p:sldId id="306" r:id="rId19"/>
    <p:sldId id="264" r:id="rId20"/>
    <p:sldId id="294" r:id="rId21"/>
    <p:sldId id="288" r:id="rId22"/>
    <p:sldId id="304" r:id="rId23"/>
    <p:sldId id="307" r:id="rId24"/>
    <p:sldId id="275" r:id="rId25"/>
    <p:sldId id="309" r:id="rId26"/>
    <p:sldId id="296" r:id="rId27"/>
    <p:sldId id="290" r:id="rId28"/>
    <p:sldId id="305" r:id="rId29"/>
    <p:sldId id="271" r:id="rId30"/>
    <p:sldId id="310" r:id="rId31"/>
    <p:sldId id="308" r:id="rId32"/>
    <p:sldId id="274" r:id="rId33"/>
    <p:sldId id="284" r:id="rId34"/>
    <p:sldId id="297" r:id="rId35"/>
    <p:sldId id="31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450A3C-4AD8-14C3-BE8D-52870263434C}" name="Canan Schumann" initials="CS" userId="S::cschumann@ushealthconnect.com::d28afc93-6bf0-45d0-b3c3-1d5d563b5562" providerId="AD"/>
  <p188:author id="{1FF42040-9854-C85D-2553-FFB58F3C2152}" name="Haemin Go" initials="HG" userId="S::hgo@ushealthconnect.com::f4f74a36-2ed4-469e-99f1-5e82f235753e" providerId="AD"/>
  <p188:author id="{05341193-EDEB-15BA-A04D-1C19DAE92384}" name="William Uptegraph" initials="WU" userId="S::wuptegraph@ushealthconnect.com::b7ecc398-b3fc-407a-aa03-a771d983fb2c" providerId="AD"/>
  <p188:author id="{6EB12EAF-BC4E-6B6B-0102-503011D8EEE7}" name="Emily Jebing" initials="EJ" userId="Emily Jebi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59A44"/>
    <a:srgbClr val="ACD274"/>
    <a:srgbClr val="98C36B"/>
    <a:srgbClr val="2A3A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0"/>
    <p:restoredTop sz="96122"/>
  </p:normalViewPr>
  <p:slideViewPr>
    <p:cSldViewPr snapToGrid="0">
      <p:cViewPr varScale="1">
        <p:scale>
          <a:sx n="118" d="100"/>
          <a:sy n="118" d="100"/>
        </p:scale>
        <p:origin x="1040" y="2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ley Kidner" userId="5b13863f-857f-45ba-b29d-d3555fa5f842" providerId="ADAL" clId="{A0583BE9-8B04-1440-AA77-8A0768793D34}"/>
    <pc:docChg chg="addSld delSld modSld sldOrd">
      <pc:chgData name="Harley Kidner" userId="5b13863f-857f-45ba-b29d-d3555fa5f842" providerId="ADAL" clId="{A0583BE9-8B04-1440-AA77-8A0768793D34}" dt="2024-03-22T14:19:44.594" v="24" actId="20578"/>
      <pc:docMkLst>
        <pc:docMk/>
      </pc:docMkLst>
      <pc:sldChg chg="delCm">
        <pc:chgData name="Harley Kidner" userId="5b13863f-857f-45ba-b29d-d3555fa5f842" providerId="ADAL" clId="{A0583BE9-8B04-1440-AA77-8A0768793D34}" dt="2024-03-22T14:14:56.521" v="1"/>
        <pc:sldMkLst>
          <pc:docMk/>
          <pc:sldMk cId="3700969135" sldId="256"/>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4:56.521" v="1"/>
              <pc2:cmMkLst xmlns:pc2="http://schemas.microsoft.com/office/powerpoint/2019/9/main/command">
                <pc:docMk/>
                <pc:sldMk cId="3700969135" sldId="256"/>
                <pc2:cmMk id="{74D35006-1A45-477D-8AF8-845746AD6A6B}"/>
              </pc2:cmMkLst>
            </pc226:cmChg>
            <pc226:cmChg xmlns:pc226="http://schemas.microsoft.com/office/powerpoint/2022/06/main/command" chg="del">
              <pc226:chgData name="Harley Kidner" userId="5b13863f-857f-45ba-b29d-d3555fa5f842" providerId="ADAL" clId="{A0583BE9-8B04-1440-AA77-8A0768793D34}" dt="2024-03-22T14:14:53.757" v="0"/>
              <pc2:cmMkLst xmlns:pc2="http://schemas.microsoft.com/office/powerpoint/2019/9/main/command">
                <pc:docMk/>
                <pc:sldMk cId="3700969135" sldId="256"/>
                <pc2:cmMk id="{876528A0-B620-476C-BAA8-8B10347CCEBE}"/>
              </pc2:cmMkLst>
            </pc226:cmChg>
          </p:ext>
        </pc:extLst>
      </pc:sldChg>
      <pc:sldChg chg="modSp delCm">
        <pc:chgData name="Harley Kidner" userId="5b13863f-857f-45ba-b29d-d3555fa5f842" providerId="ADAL" clId="{A0583BE9-8B04-1440-AA77-8A0768793D34}" dt="2024-03-22T14:16:55.677" v="20" actId="18331"/>
        <pc:sldMkLst>
          <pc:docMk/>
          <pc:sldMk cId="1059669007" sldId="260"/>
        </pc:sldMkLst>
        <pc:picChg chg="mod">
          <ac:chgData name="Harley Kidner" userId="5b13863f-857f-45ba-b29d-d3555fa5f842" providerId="ADAL" clId="{A0583BE9-8B04-1440-AA77-8A0768793D34}" dt="2024-03-22T14:16:55.677" v="20" actId="18331"/>
          <ac:picMkLst>
            <pc:docMk/>
            <pc:sldMk cId="1059669007" sldId="260"/>
            <ac:picMk id="7" creationId="{D6809818-E36C-FEAB-8E0E-728500A166A1}"/>
          </ac:picMkLst>
        </pc:picChg>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5:06.189" v="3"/>
              <pc2:cmMkLst xmlns:pc2="http://schemas.microsoft.com/office/powerpoint/2019/9/main/command">
                <pc:docMk/>
                <pc:sldMk cId="1059669007" sldId="260"/>
                <pc2:cmMk id="{3DCF421E-9567-3148-BFC6-B55FB1BF88D6}"/>
              </pc2:cmMkLst>
            </pc226:cmChg>
            <pc226:cmChg xmlns:pc226="http://schemas.microsoft.com/office/powerpoint/2022/06/main/command" chg="del">
              <pc226:chgData name="Harley Kidner" userId="5b13863f-857f-45ba-b29d-d3555fa5f842" providerId="ADAL" clId="{A0583BE9-8B04-1440-AA77-8A0768793D34}" dt="2024-03-22T14:15:04.358" v="2"/>
              <pc2:cmMkLst xmlns:pc2="http://schemas.microsoft.com/office/powerpoint/2019/9/main/command">
                <pc:docMk/>
                <pc:sldMk cId="1059669007" sldId="260"/>
                <pc2:cmMk id="{6ACE8FF4-9521-4C95-AB8C-2995CDBC475E}"/>
              </pc2:cmMkLst>
            </pc226:cmChg>
          </p:ext>
        </pc:extLst>
      </pc:sldChg>
      <pc:sldChg chg="add del">
        <pc:chgData name="Harley Kidner" userId="5b13863f-857f-45ba-b29d-d3555fa5f842" providerId="ADAL" clId="{A0583BE9-8B04-1440-AA77-8A0768793D34}" dt="2024-03-22T14:19:37.581" v="23"/>
        <pc:sldMkLst>
          <pc:docMk/>
          <pc:sldMk cId="2600770121" sldId="265"/>
        </pc:sldMkLst>
      </pc:sldChg>
      <pc:sldChg chg="delCm">
        <pc:chgData name="Harley Kidner" userId="5b13863f-857f-45ba-b29d-d3555fa5f842" providerId="ADAL" clId="{A0583BE9-8B04-1440-AA77-8A0768793D34}" dt="2024-03-22T14:15:13.919" v="4"/>
        <pc:sldMkLst>
          <pc:docMk/>
          <pc:sldMk cId="862247548" sldId="267"/>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5:13.919" v="4"/>
              <pc2:cmMkLst xmlns:pc2="http://schemas.microsoft.com/office/powerpoint/2019/9/main/command">
                <pc:docMk/>
                <pc:sldMk cId="862247548" sldId="267"/>
                <pc2:cmMk id="{53A07901-3722-4FD2-A13A-23B7E7B3966B}"/>
              </pc2:cmMkLst>
            </pc226:cmChg>
          </p:ext>
        </pc:extLst>
      </pc:sldChg>
      <pc:sldChg chg="delCm">
        <pc:chgData name="Harley Kidner" userId="5b13863f-857f-45ba-b29d-d3555fa5f842" providerId="ADAL" clId="{A0583BE9-8B04-1440-AA77-8A0768793D34}" dt="2024-03-22T14:16:32.549" v="17"/>
        <pc:sldMkLst>
          <pc:docMk/>
          <pc:sldMk cId="975322536" sldId="274"/>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6:30.957" v="16"/>
              <pc2:cmMkLst xmlns:pc2="http://schemas.microsoft.com/office/powerpoint/2019/9/main/command">
                <pc:docMk/>
                <pc:sldMk cId="975322536" sldId="274"/>
                <pc2:cmMk id="{144EBE39-4F4A-3C4E-A625-AADA9D19DFAE}"/>
              </pc2:cmMkLst>
            </pc226:cmChg>
            <pc226:cmChg xmlns:pc226="http://schemas.microsoft.com/office/powerpoint/2022/06/main/command" chg="del">
              <pc226:chgData name="Harley Kidner" userId="5b13863f-857f-45ba-b29d-d3555fa5f842" providerId="ADAL" clId="{A0583BE9-8B04-1440-AA77-8A0768793D34}" dt="2024-03-22T14:16:32.549" v="17"/>
              <pc2:cmMkLst xmlns:pc2="http://schemas.microsoft.com/office/powerpoint/2019/9/main/command">
                <pc:docMk/>
                <pc:sldMk cId="975322536" sldId="274"/>
                <pc2:cmMk id="{D23A32A6-A553-4246-AD49-2A592D50525C}"/>
              </pc2:cmMkLst>
            </pc226:cmChg>
          </p:ext>
        </pc:extLst>
      </pc:sldChg>
      <pc:sldChg chg="delCm">
        <pc:chgData name="Harley Kidner" userId="5b13863f-857f-45ba-b29d-d3555fa5f842" providerId="ADAL" clId="{A0583BE9-8B04-1440-AA77-8A0768793D34}" dt="2024-03-22T14:16:03.129" v="12"/>
        <pc:sldMkLst>
          <pc:docMk/>
          <pc:sldMk cId="3978821961" sldId="275"/>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6:03.129" v="12"/>
              <pc2:cmMkLst xmlns:pc2="http://schemas.microsoft.com/office/powerpoint/2019/9/main/command">
                <pc:docMk/>
                <pc:sldMk cId="3978821961" sldId="275"/>
                <pc2:cmMk id="{11D5C523-873F-4FC5-9171-B51C9464D52D}"/>
              </pc2:cmMkLst>
            </pc226:cmChg>
          </p:ext>
        </pc:extLst>
      </pc:sldChg>
      <pc:sldChg chg="delCm">
        <pc:chgData name="Harley Kidner" userId="5b13863f-857f-45ba-b29d-d3555fa5f842" providerId="ADAL" clId="{A0583BE9-8B04-1440-AA77-8A0768793D34}" dt="2024-03-22T14:15:27.105" v="7"/>
        <pc:sldMkLst>
          <pc:docMk/>
          <pc:sldMk cId="609231641" sldId="279"/>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5:22.490" v="5"/>
              <pc2:cmMkLst xmlns:pc2="http://schemas.microsoft.com/office/powerpoint/2019/9/main/command">
                <pc:docMk/>
                <pc:sldMk cId="609231641" sldId="279"/>
                <pc2:cmMk id="{D1254114-F169-2A43-892C-F93352C83C5C}"/>
              </pc2:cmMkLst>
            </pc226:cmChg>
            <pc226:cmChg xmlns:pc226="http://schemas.microsoft.com/office/powerpoint/2022/06/main/command" chg="del">
              <pc226:chgData name="Harley Kidner" userId="5b13863f-857f-45ba-b29d-d3555fa5f842" providerId="ADAL" clId="{A0583BE9-8B04-1440-AA77-8A0768793D34}" dt="2024-03-22T14:15:24.845" v="6"/>
              <pc2:cmMkLst xmlns:pc2="http://schemas.microsoft.com/office/powerpoint/2019/9/main/command">
                <pc:docMk/>
                <pc:sldMk cId="609231641" sldId="279"/>
                <pc2:cmMk id="{E04A2435-443F-6442-ABBF-E9A6F8284EEE}"/>
              </pc2:cmMkLst>
            </pc226:cmChg>
            <pc226:cmChg xmlns:pc226="http://schemas.microsoft.com/office/powerpoint/2022/06/main/command" chg="del">
              <pc226:chgData name="Harley Kidner" userId="5b13863f-857f-45ba-b29d-d3555fa5f842" providerId="ADAL" clId="{A0583BE9-8B04-1440-AA77-8A0768793D34}" dt="2024-03-22T14:15:27.105" v="7"/>
              <pc2:cmMkLst xmlns:pc2="http://schemas.microsoft.com/office/powerpoint/2019/9/main/command">
                <pc:docMk/>
                <pc:sldMk cId="609231641" sldId="279"/>
                <pc2:cmMk id="{AF2E05BC-A739-441D-8675-B34B15CDC554}"/>
              </pc2:cmMkLst>
            </pc226:cmChg>
          </p:ext>
        </pc:extLst>
      </pc:sldChg>
      <pc:sldChg chg="delCm">
        <pc:chgData name="Harley Kidner" userId="5b13863f-857f-45ba-b29d-d3555fa5f842" providerId="ADAL" clId="{A0583BE9-8B04-1440-AA77-8A0768793D34}" dt="2024-03-22T14:16:37.072" v="19"/>
        <pc:sldMkLst>
          <pc:docMk/>
          <pc:sldMk cId="2619113139" sldId="284"/>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6:37.072" v="19"/>
              <pc2:cmMkLst xmlns:pc2="http://schemas.microsoft.com/office/powerpoint/2019/9/main/command">
                <pc:docMk/>
                <pc:sldMk cId="2619113139" sldId="284"/>
                <pc2:cmMk id="{0894583F-9CFC-4BE2-AABD-6EE7B0D4D8BC}"/>
              </pc2:cmMkLst>
            </pc226:cmChg>
            <pc226:cmChg xmlns:pc226="http://schemas.microsoft.com/office/powerpoint/2022/06/main/command" chg="del">
              <pc226:chgData name="Harley Kidner" userId="5b13863f-857f-45ba-b29d-d3555fa5f842" providerId="ADAL" clId="{A0583BE9-8B04-1440-AA77-8A0768793D34}" dt="2024-03-22T14:16:35.459" v="18"/>
              <pc2:cmMkLst xmlns:pc2="http://schemas.microsoft.com/office/powerpoint/2019/9/main/command">
                <pc:docMk/>
                <pc:sldMk cId="2619113139" sldId="284"/>
                <pc2:cmMk id="{2365D59C-27E7-BA4A-81EB-6458F5210E8D}"/>
              </pc2:cmMkLst>
            </pc226:cmChg>
          </p:ext>
        </pc:extLst>
      </pc:sldChg>
      <pc:sldChg chg="delCm">
        <pc:chgData name="Harley Kidner" userId="5b13863f-857f-45ba-b29d-d3555fa5f842" providerId="ADAL" clId="{A0583BE9-8B04-1440-AA77-8A0768793D34}" dt="2024-03-22T14:15:35.404" v="8"/>
        <pc:sldMkLst>
          <pc:docMk/>
          <pc:sldMk cId="961330997" sldId="286"/>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5:35.404" v="8"/>
              <pc2:cmMkLst xmlns:pc2="http://schemas.microsoft.com/office/powerpoint/2019/9/main/command">
                <pc:docMk/>
                <pc:sldMk cId="961330997" sldId="286"/>
                <pc2:cmMk id="{AC7A3BF0-499A-4334-82E9-DBE17D1E5DBE}"/>
              </pc2:cmMkLst>
            </pc226:cmChg>
          </p:ext>
        </pc:extLst>
      </pc:sldChg>
      <pc:sldChg chg="delCm">
        <pc:chgData name="Harley Kidner" userId="5b13863f-857f-45ba-b29d-d3555fa5f842" providerId="ADAL" clId="{A0583BE9-8B04-1440-AA77-8A0768793D34}" dt="2024-03-22T14:15:50.643" v="10"/>
        <pc:sldMkLst>
          <pc:docMk/>
          <pc:sldMk cId="1390102495" sldId="288"/>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5:50.643" v="10"/>
              <pc2:cmMkLst xmlns:pc2="http://schemas.microsoft.com/office/powerpoint/2019/9/main/command">
                <pc:docMk/>
                <pc:sldMk cId="1390102495" sldId="288"/>
                <pc2:cmMk id="{81E81D0C-32BE-4FC1-BDE5-64B4E4CC4A87}"/>
              </pc2:cmMkLst>
            </pc226:cmChg>
          </p:ext>
        </pc:extLst>
      </pc:sldChg>
      <pc:sldChg chg="delCm">
        <pc:chgData name="Harley Kidner" userId="5b13863f-857f-45ba-b29d-d3555fa5f842" providerId="ADAL" clId="{A0583BE9-8B04-1440-AA77-8A0768793D34}" dt="2024-03-22T14:16:17.265" v="14"/>
        <pc:sldMkLst>
          <pc:docMk/>
          <pc:sldMk cId="129492328" sldId="290"/>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6:17.265" v="14"/>
              <pc2:cmMkLst xmlns:pc2="http://schemas.microsoft.com/office/powerpoint/2019/9/main/command">
                <pc:docMk/>
                <pc:sldMk cId="129492328" sldId="290"/>
                <pc2:cmMk id="{F98B6FCB-289C-4585-BEDE-09D091EB40BD}"/>
              </pc2:cmMkLst>
            </pc226:cmChg>
          </p:ext>
        </pc:extLst>
      </pc:sldChg>
      <pc:sldChg chg="delCm">
        <pc:chgData name="Harley Kidner" userId="5b13863f-857f-45ba-b29d-d3555fa5f842" providerId="ADAL" clId="{A0583BE9-8B04-1440-AA77-8A0768793D34}" dt="2024-03-22T14:15:43.786" v="9"/>
        <pc:sldMkLst>
          <pc:docMk/>
          <pc:sldMk cId="3601648496" sldId="306"/>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5:43.786" v="9"/>
              <pc2:cmMkLst xmlns:pc2="http://schemas.microsoft.com/office/powerpoint/2019/9/main/command">
                <pc:docMk/>
                <pc:sldMk cId="3601648496" sldId="306"/>
                <pc2:cmMk id="{7A2B4049-4317-4516-95B2-978967C7EBA8}"/>
              </pc2:cmMkLst>
            </pc226:cmChg>
          </p:ext>
        </pc:extLst>
      </pc:sldChg>
      <pc:sldChg chg="delCm">
        <pc:chgData name="Harley Kidner" userId="5b13863f-857f-45ba-b29d-d3555fa5f842" providerId="ADAL" clId="{A0583BE9-8B04-1440-AA77-8A0768793D34}" dt="2024-03-22T14:15:58.093" v="11"/>
        <pc:sldMkLst>
          <pc:docMk/>
          <pc:sldMk cId="2281354774" sldId="307"/>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5:58.093" v="11"/>
              <pc2:cmMkLst xmlns:pc2="http://schemas.microsoft.com/office/powerpoint/2019/9/main/command">
                <pc:docMk/>
                <pc:sldMk cId="2281354774" sldId="307"/>
                <pc2:cmMk id="{2CFCFB3F-5522-4338-B6F1-F63E72BD6A97}"/>
              </pc2:cmMkLst>
            </pc226:cmChg>
          </p:ext>
        </pc:extLst>
      </pc:sldChg>
      <pc:sldChg chg="delCm">
        <pc:chgData name="Harley Kidner" userId="5b13863f-857f-45ba-b29d-d3555fa5f842" providerId="ADAL" clId="{A0583BE9-8B04-1440-AA77-8A0768793D34}" dt="2024-03-22T14:16:23.539" v="15"/>
        <pc:sldMkLst>
          <pc:docMk/>
          <pc:sldMk cId="1129353242" sldId="308"/>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6:23.539" v="15"/>
              <pc2:cmMkLst xmlns:pc2="http://schemas.microsoft.com/office/powerpoint/2019/9/main/command">
                <pc:docMk/>
                <pc:sldMk cId="1129353242" sldId="308"/>
                <pc2:cmMk id="{7810214A-86B9-4D35-A8F8-4CD92F4517A4}"/>
              </pc2:cmMkLst>
            </pc226:cmChg>
          </p:ext>
        </pc:extLst>
      </pc:sldChg>
      <pc:sldChg chg="delCm">
        <pc:chgData name="Harley Kidner" userId="5b13863f-857f-45ba-b29d-d3555fa5f842" providerId="ADAL" clId="{A0583BE9-8B04-1440-AA77-8A0768793D34}" dt="2024-03-22T14:16:07.549" v="13"/>
        <pc:sldMkLst>
          <pc:docMk/>
          <pc:sldMk cId="2609978146" sldId="309"/>
        </pc:sldMkLst>
        <pc:extLst>
          <p:ext xmlns:p="http://schemas.openxmlformats.org/presentationml/2006/main" uri="{D6D511B9-2390-475A-947B-AFAB55BFBCF1}">
            <pc226:cmChg xmlns:pc226="http://schemas.microsoft.com/office/powerpoint/2022/06/main/command" chg="del">
              <pc226:chgData name="Harley Kidner" userId="5b13863f-857f-45ba-b29d-d3555fa5f842" providerId="ADAL" clId="{A0583BE9-8B04-1440-AA77-8A0768793D34}" dt="2024-03-22T14:16:07.549" v="13"/>
              <pc2:cmMkLst xmlns:pc2="http://schemas.microsoft.com/office/powerpoint/2019/9/main/command">
                <pc:docMk/>
                <pc:sldMk cId="2609978146" sldId="309"/>
                <pc2:cmMk id="{11D5C523-873F-4FC5-9171-B51C9464D52D}"/>
              </pc2:cmMkLst>
            </pc226:cmChg>
          </p:ext>
        </pc:extLst>
      </pc:sldChg>
      <pc:sldChg chg="add del">
        <pc:chgData name="Harley Kidner" userId="5b13863f-857f-45ba-b29d-d3555fa5f842" providerId="ADAL" clId="{A0583BE9-8B04-1440-AA77-8A0768793D34}" dt="2024-03-22T14:19:37.581" v="23"/>
        <pc:sldMkLst>
          <pc:docMk/>
          <pc:sldMk cId="3306514557" sldId="311"/>
        </pc:sldMkLst>
      </pc:sldChg>
      <pc:sldChg chg="add del ord">
        <pc:chgData name="Harley Kidner" userId="5b13863f-857f-45ba-b29d-d3555fa5f842" providerId="ADAL" clId="{A0583BE9-8B04-1440-AA77-8A0768793D34}" dt="2024-03-22T14:19:44.594" v="24" actId="20578"/>
        <pc:sldMkLst>
          <pc:docMk/>
          <pc:sldMk cId="2405816164" sldId="31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2:59.873"/>
    </inkml:context>
    <inkml:brush xml:id="br0">
      <inkml:brushProperty name="width" value="0.035" units="cm"/>
      <inkml:brushProperty name="height" value="0.03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2:59.873"/>
    </inkml:context>
    <inkml:brush xml:id="br0">
      <inkml:brushProperty name="width" value="0.035" units="cm"/>
      <inkml:brushProperty name="height" value="0.035"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3:04.234"/>
    </inkml:context>
    <inkml:brush xml:id="br0">
      <inkml:brushProperty name="width" value="0.035" units="cm"/>
      <inkml:brushProperty name="height" value="0.035" units="cm"/>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2:59.873"/>
    </inkml:context>
    <inkml:brush xml:id="br0">
      <inkml:brushProperty name="width" value="0.035" units="cm"/>
      <inkml:brushProperty name="height" value="0.03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3:04.234"/>
    </inkml:context>
    <inkml:brush xml:id="br0">
      <inkml:brushProperty name="width" value="0.035" units="cm"/>
      <inkml:brushProperty name="height" value="0.035" units="cm"/>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2:59.873"/>
    </inkml:context>
    <inkml:brush xml:id="br0">
      <inkml:brushProperty name="width" value="0.035" units="cm"/>
      <inkml:brushProperty name="height" value="0.03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3:04.234"/>
    </inkml:context>
    <inkml:brush xml:id="br0">
      <inkml:brushProperty name="width" value="0.035" units="cm"/>
      <inkml:brushProperty name="height" value="0.035" units="cm"/>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2:59.873"/>
    </inkml:context>
    <inkml:brush xml:id="br0">
      <inkml:brushProperty name="width" value="0.035" units="cm"/>
      <inkml:brushProperty name="height" value="0.035" units="cm"/>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5T05:33:04.234"/>
    </inkml:context>
    <inkml:brush xml:id="br0">
      <inkml:brushProperty name="width" value="0.035" units="cm"/>
      <inkml:brushProperty name="height" value="0.03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0FC8D-55AB-D44D-AA35-0E4EA628FF9D}"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6E6E7-9293-4247-BC2A-143E4943AB2E}" type="slidenum">
              <a:rPr lang="en-US" smtClean="0"/>
              <a:t>‹#›</a:t>
            </a:fld>
            <a:endParaRPr lang="en-US"/>
          </a:p>
        </p:txBody>
      </p:sp>
    </p:spTree>
    <p:extLst>
      <p:ext uri="{BB962C8B-B14F-4D97-AF65-F5344CB8AC3E}">
        <p14:creationId xmlns:p14="http://schemas.microsoft.com/office/powerpoint/2010/main" val="180237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dirty="0"/>
              <a:t>Click to edit Master title style</a:t>
            </a:r>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A632F408-3A85-44BA-9DC9-E8F0D6C40C97}"/>
              </a:ext>
            </a:extLst>
          </p:cNvPr>
          <p:cNvSpPr/>
          <p:nvPr/>
        </p:nvSpPr>
        <p:spPr>
          <a:xfrm>
            <a:off x="10365698" y="6356350"/>
            <a:ext cx="175385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10AE76F-C939-76EC-E7E6-FB9D1D806D4F}"/>
              </a:ext>
            </a:extLst>
          </p:cNvPr>
          <p:cNvPicPr>
            <a:picLocks noChangeAspect="1"/>
          </p:cNvPicPr>
          <p:nvPr userDrawn="1"/>
        </p:nvPicPr>
        <p:blipFill>
          <a:blip r:embed="rId2"/>
          <a:stretch>
            <a:fillRect/>
          </a:stretch>
        </p:blipFill>
        <p:spPr>
          <a:xfrm>
            <a:off x="0" y="-2933"/>
            <a:ext cx="12192000" cy="975360"/>
          </a:xfrm>
          <a:prstGeom prst="rect">
            <a:avLst/>
          </a:prstGeom>
        </p:spPr>
      </p:pic>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4" name="Picture 3">
            <a:extLst>
              <a:ext uri="{FF2B5EF4-FFF2-40B4-BE49-F238E27FC236}">
                <a16:creationId xmlns:a16="http://schemas.microsoft.com/office/drawing/2014/main" id="{7F769840-AFB3-41D5-B8CE-7626D91553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210970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165994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250C-6EEA-B1A1-B491-104225484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BD3599-E485-39AC-03C7-74F93F01C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F96DE3-09DA-C553-4E03-25C8490BF4CE}"/>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5" name="Footer Placeholder 4">
            <a:extLst>
              <a:ext uri="{FF2B5EF4-FFF2-40B4-BE49-F238E27FC236}">
                <a16:creationId xmlns:a16="http://schemas.microsoft.com/office/drawing/2014/main" id="{EFA9A60E-868C-52C6-C825-19BA338FF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1579E-803B-BD28-2DBB-13250B0CA552}"/>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626305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FC08-534A-8154-8815-A5BFFB686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4B8B7-FC0D-4F40-EC2B-62E119F7C5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7CCE6-3E70-D9AF-F696-4DDE3281A5DF}"/>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5" name="Footer Placeholder 4">
            <a:extLst>
              <a:ext uri="{FF2B5EF4-FFF2-40B4-BE49-F238E27FC236}">
                <a16:creationId xmlns:a16="http://schemas.microsoft.com/office/drawing/2014/main" id="{3693B666-A55A-067A-E47A-F4A087A8B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8EFF9-3F62-FFA8-F4BC-890344B8B66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389372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25A2-2765-239F-A15A-3F2C72B2A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EDEC4F-96BF-9190-2B7F-6CE6BF421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41C397-E997-3E50-0FFF-FB8BD85539E4}"/>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5" name="Footer Placeholder 4">
            <a:extLst>
              <a:ext uri="{FF2B5EF4-FFF2-40B4-BE49-F238E27FC236}">
                <a16:creationId xmlns:a16="http://schemas.microsoft.com/office/drawing/2014/main" id="{54973FE1-6DFF-CDB4-7A32-D3D242B7A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263AC-E06E-CCF8-C678-2295416D6BF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473911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2703-6067-83C5-B7B3-BFB874451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7963D-72B5-EAAA-B532-937561249D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478CC-A6AE-5BA5-0C93-2ABD2CB9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BF93BF-43F9-E86C-2186-7EE4544814C4}"/>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6" name="Footer Placeholder 5">
            <a:extLst>
              <a:ext uri="{FF2B5EF4-FFF2-40B4-BE49-F238E27FC236}">
                <a16:creationId xmlns:a16="http://schemas.microsoft.com/office/drawing/2014/main" id="{42E5678A-92ED-3CA8-25E7-1697F7B10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A367E-BEF6-76B2-B494-82E3A4FFFA0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178472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067C-F02F-CA51-C76E-9AFAA77F46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DFFB7-D356-0068-C081-0037355B3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46DE1-B636-ED1B-AB2F-C49A63505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E0272-F65F-ED84-720C-CA73A9D14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50EF4-AE51-FB58-8AAB-D7B6106A86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D4A651-BC82-2322-E0B4-F301EE08EC72}"/>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8" name="Footer Placeholder 7">
            <a:extLst>
              <a:ext uri="{FF2B5EF4-FFF2-40B4-BE49-F238E27FC236}">
                <a16:creationId xmlns:a16="http://schemas.microsoft.com/office/drawing/2014/main" id="{36DE80AA-357E-6C98-0356-40E44CEA86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AEBF76-C709-17B1-7646-653B310FA635}"/>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29276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9F76-DC18-5638-D2F2-A8C5E27ACA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2889F-0B2E-7251-3AFB-6AE4AC334F59}"/>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4" name="Footer Placeholder 3">
            <a:extLst>
              <a:ext uri="{FF2B5EF4-FFF2-40B4-BE49-F238E27FC236}">
                <a16:creationId xmlns:a16="http://schemas.microsoft.com/office/drawing/2014/main" id="{7303151B-2399-38C2-5A12-67FB2C493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D54789-EB7D-63FF-798A-50C671590E5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180928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AC998-1345-0A1E-D969-E2343D24E5B0}"/>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3" name="Footer Placeholder 2">
            <a:extLst>
              <a:ext uri="{FF2B5EF4-FFF2-40B4-BE49-F238E27FC236}">
                <a16:creationId xmlns:a16="http://schemas.microsoft.com/office/drawing/2014/main" id="{24CBE583-98EF-E399-09BA-BD0061BEF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234487-D257-CCB4-7728-4674E825B93B}"/>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818363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6936-E1B0-0DD5-1952-04504CECD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D911E-6386-4271-B6E9-40C5066E2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E8560E-7E00-2A07-7AE0-12A12B709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F7A04-C019-9FFD-A565-15FD384B2CBA}"/>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6" name="Footer Placeholder 5">
            <a:extLst>
              <a:ext uri="{FF2B5EF4-FFF2-40B4-BE49-F238E27FC236}">
                <a16:creationId xmlns:a16="http://schemas.microsoft.com/office/drawing/2014/main" id="{3C619466-C547-5950-58EE-EE1847F6B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F1FB8-9D79-225C-2626-783076682BD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19690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1F79-9E23-3848-6F69-35488B4C9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EC5418-1A70-E059-01EC-1D7218641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7CE12-2BFD-3001-A50F-144325830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FDA66-E22F-675F-FEB8-63150CF7F0F3}"/>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6" name="Footer Placeholder 5">
            <a:extLst>
              <a:ext uri="{FF2B5EF4-FFF2-40B4-BE49-F238E27FC236}">
                <a16:creationId xmlns:a16="http://schemas.microsoft.com/office/drawing/2014/main" id="{10C83DCB-B75E-E3B9-1D31-F97DD2D65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1B311-4B71-A04A-F24B-8930E95E38DC}"/>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08345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pisode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10904000-0A7A-2857-D9A1-D638CB970994}"/>
              </a:ext>
            </a:extLst>
          </p:cNvPr>
          <p:cNvPicPr>
            <a:picLocks noChangeAspect="1"/>
          </p:cNvPicPr>
          <p:nvPr userDrawn="1"/>
        </p:nvPicPr>
        <p:blipFill>
          <a:blip r:embed="rId2"/>
          <a:stretch>
            <a:fillRect/>
          </a:stretch>
        </p:blipFill>
        <p:spPr>
          <a:xfrm>
            <a:off x="0" y="-2933"/>
            <a:ext cx="12192000" cy="975360"/>
          </a:xfrm>
          <a:prstGeom prst="rect">
            <a:avLst/>
          </a:prstGeom>
        </p:spPr>
      </p:pic>
      <p:sp>
        <p:nvSpPr>
          <p:cNvPr id="7" name="Rectangle 6">
            <a:extLst>
              <a:ext uri="{FF2B5EF4-FFF2-40B4-BE49-F238E27FC236}">
                <a16:creationId xmlns:a16="http://schemas.microsoft.com/office/drawing/2014/main" id="{A632F408-3A85-44BA-9DC9-E8F0D6C40C97}"/>
              </a:ext>
            </a:extLst>
          </p:cNvPr>
          <p:cNvSpPr/>
          <p:nvPr/>
        </p:nvSpPr>
        <p:spPr>
          <a:xfrm>
            <a:off x="10365698" y="6356350"/>
            <a:ext cx="175385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2" name="Picture 1">
            <a:extLst>
              <a:ext uri="{FF2B5EF4-FFF2-40B4-BE49-F238E27FC236}">
                <a16:creationId xmlns:a16="http://schemas.microsoft.com/office/drawing/2014/main" id="{B8243155-C1BE-4C8F-A1B8-E05BE1DC5B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205959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74C5-0A9B-18F3-9CAF-A2B1A25B9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D017D1-B693-49B4-3D5E-A85798E93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F5442-7CBE-77D1-A385-C70394651352}"/>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5" name="Footer Placeholder 4">
            <a:extLst>
              <a:ext uri="{FF2B5EF4-FFF2-40B4-BE49-F238E27FC236}">
                <a16:creationId xmlns:a16="http://schemas.microsoft.com/office/drawing/2014/main" id="{D87A6695-506E-F21D-883F-09C59CE1C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E03CC-E804-AE4F-BC35-01C4F6A9E24A}"/>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46087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0CF5B-1288-5AE1-2A77-4AA7451944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6E1E66-A92E-A10E-28AA-282CAF269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6E619-06E1-63C2-881D-5EC5E6E70BD2}"/>
              </a:ext>
            </a:extLst>
          </p:cNvPr>
          <p:cNvSpPr>
            <a:spLocks noGrp="1"/>
          </p:cNvSpPr>
          <p:nvPr>
            <p:ph type="dt" sz="half" idx="10"/>
          </p:nvPr>
        </p:nvSpPr>
        <p:spPr/>
        <p:txBody>
          <a:bodyPr/>
          <a:lstStyle/>
          <a:p>
            <a:fld id="{68607845-940D-AF42-90E6-0A3F0004BE78}" type="datetimeFigureOut">
              <a:rPr lang="en-US" smtClean="0"/>
              <a:t>3/22/24</a:t>
            </a:fld>
            <a:endParaRPr lang="en-US"/>
          </a:p>
        </p:txBody>
      </p:sp>
      <p:sp>
        <p:nvSpPr>
          <p:cNvPr id="5" name="Footer Placeholder 4">
            <a:extLst>
              <a:ext uri="{FF2B5EF4-FFF2-40B4-BE49-F238E27FC236}">
                <a16:creationId xmlns:a16="http://schemas.microsoft.com/office/drawing/2014/main" id="{F76803AB-03EE-7B44-B956-081B88BE2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1B24F-3185-E413-DA86-85FF758C4669}"/>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032390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dirty="0"/>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lvl1pPr>
              <a:buClr>
                <a:schemeClr val="accent2"/>
              </a:buClr>
              <a:defRPr/>
            </a:lvl1pPr>
            <a:lvl3pPr>
              <a:buClr>
                <a:schemeClr val="accent3"/>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60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418864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2"/>
              </a:buClr>
              <a:buSzPct val="100000"/>
              <a:buFont typeface="Arial" panose="020B0604020202020204" pitchFamily="34" charset="0"/>
              <a:buChar char="•"/>
              <a:defRPr/>
            </a:lvl1pPr>
            <a:lvl2pPr marL="685800" indent="-228600">
              <a:buClr>
                <a:schemeClr val="accent2"/>
              </a:buClr>
              <a:buSzPct val="100000"/>
              <a:buFont typeface="Arial" panose="020B0604020202020204" pitchFamily="34" charset="0"/>
              <a:buChar char="•"/>
              <a:defRPr/>
            </a:lvl2pPr>
            <a:lvl3pPr marL="1143000" indent="-228600">
              <a:buClr>
                <a:schemeClr val="accent2"/>
              </a:buClr>
              <a:buSzPct val="100000"/>
              <a:buFont typeface="Arial" panose="020B0604020202020204" pitchFamily="34" charset="0"/>
              <a:buChar char="•"/>
              <a:defRPr/>
            </a:lvl3pPr>
            <a:lvl4pPr marL="1600200" indent="-228600">
              <a:buClr>
                <a:schemeClr val="accent2"/>
              </a:buClr>
              <a:buSzPct val="100000"/>
              <a:buFont typeface="Arial" panose="020B0604020202020204" pitchFamily="34" charset="0"/>
              <a:buChar char="•"/>
              <a:defRPr/>
            </a:lvl4pPr>
            <a:lvl5pPr marL="2057400" indent="-228600">
              <a:buClr>
                <a:schemeClr val="accent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76100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50148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264843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22557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0" y="6356350"/>
            <a:ext cx="10745787"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90146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28BAFC7C-C4EC-4B09-AB0B-7ABA6DA3C09F}"/>
              </a:ext>
            </a:extLst>
          </p:cNvPr>
          <p:cNvSpPr/>
          <p:nvPr/>
        </p:nvSpPr>
        <p:spPr>
          <a:xfrm>
            <a:off x="0" y="0"/>
            <a:ext cx="12192000" cy="106681"/>
          </a:xfrm>
          <a:prstGeom prst="rect">
            <a:avLst/>
          </a:prstGeom>
          <a:gradFill>
            <a:gsLst>
              <a:gs pos="0">
                <a:srgbClr val="ACD274"/>
              </a:gs>
              <a:gs pos="100000">
                <a:srgbClr val="759A4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74153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3" r:id="rId9"/>
    <p:sldLayoutId id="2147483684" r:id="rId10"/>
  </p:sldLayoutIdLst>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bg1">
            <a:lumMod val="65000"/>
          </a:schemeClr>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C1509-97F9-9AC9-3004-0444397C1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83713C-9A88-4E7F-B7F0-88A5DDA06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2F71-44E5-6941-7F1B-4DA15FB3D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07845-940D-AF42-90E6-0A3F0004BE78}" type="datetimeFigureOut">
              <a:rPr lang="en-US" smtClean="0"/>
              <a:t>3/22/24</a:t>
            </a:fld>
            <a:endParaRPr lang="en-US"/>
          </a:p>
        </p:txBody>
      </p:sp>
      <p:sp>
        <p:nvSpPr>
          <p:cNvPr id="5" name="Footer Placeholder 4">
            <a:extLst>
              <a:ext uri="{FF2B5EF4-FFF2-40B4-BE49-F238E27FC236}">
                <a16:creationId xmlns:a16="http://schemas.microsoft.com/office/drawing/2014/main" id="{2D5F44EC-2508-285C-261A-6C6D471B1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461F35-DC72-C444-9401-DB6D23619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C78B3-0045-9547-874D-082F52276EB6}" type="slidenum">
              <a:rPr lang="en-US" smtClean="0"/>
              <a:t>‹#›</a:t>
            </a:fld>
            <a:endParaRPr lang="en-US"/>
          </a:p>
        </p:txBody>
      </p:sp>
    </p:spTree>
    <p:extLst>
      <p:ext uri="{BB962C8B-B14F-4D97-AF65-F5344CB8AC3E}">
        <p14:creationId xmlns:p14="http://schemas.microsoft.com/office/powerpoint/2010/main" val="26014972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ustomXml" Target="../ink/ink2.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customXml" Target="../ink/ink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mededonthego.com/Video/program/1147" TargetMode="External"/><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hyperlink" Target="mailto:support@MedEdOTG.com" TargetMode="External"/><Relationship Id="rId10" Type="http://schemas.openxmlformats.org/officeDocument/2006/relationships/image" Target="../media/image7.png"/><Relationship Id="rId4" Type="http://schemas.openxmlformats.org/officeDocument/2006/relationships/hyperlink" Target="http://www.mededonthego.com/" TargetMode="External"/><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customXml" Target="../ink/ink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customXml" Target="../ink/ink5.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customXml" Target="../ink/ink6.xml"/><Relationship Id="rId1" Type="http://schemas.openxmlformats.org/officeDocument/2006/relationships/slideLayout" Target="../slideLayouts/slideLayout6.xml"/><Relationship Id="rId6" Type="http://schemas.openxmlformats.org/officeDocument/2006/relationships/image" Target="../media/image18.tiff"/><Relationship Id="rId5" Type="http://schemas.openxmlformats.org/officeDocument/2006/relationships/customXml" Target="../ink/ink7.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ustomXml" Target="../ink/ink8.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customXml" Target="../ink/ink9.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24.png"/><Relationship Id="rId7" Type="http://schemas.openxmlformats.org/officeDocument/2006/relationships/hyperlink" Target="http://www.mededonthego.com/"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5F62-6943-CB62-0745-068C1B9B6BBA}"/>
              </a:ext>
            </a:extLst>
          </p:cNvPr>
          <p:cNvSpPr>
            <a:spLocks noGrp="1"/>
          </p:cNvSpPr>
          <p:nvPr>
            <p:ph type="title"/>
          </p:nvPr>
        </p:nvSpPr>
        <p:spPr/>
        <p:txBody>
          <a:bodyPr>
            <a:normAutofit/>
          </a:bodyPr>
          <a:lstStyle/>
          <a:p>
            <a:r>
              <a:rPr lang="en-US" b="1" dirty="0"/>
              <a:t>IBD &amp; The Evolution of Targeted Therapies – How Far Have We Come?</a:t>
            </a:r>
          </a:p>
        </p:txBody>
      </p:sp>
      <p:sp>
        <p:nvSpPr>
          <p:cNvPr id="3" name="Subtitle 2">
            <a:extLst>
              <a:ext uri="{FF2B5EF4-FFF2-40B4-BE49-F238E27FC236}">
                <a16:creationId xmlns:a16="http://schemas.microsoft.com/office/drawing/2014/main" id="{4E223EB3-E47D-A0D1-52C0-8CC1EF01B02B}"/>
              </a:ext>
            </a:extLst>
          </p:cNvPr>
          <p:cNvSpPr>
            <a:spLocks noGrp="1"/>
          </p:cNvSpPr>
          <p:nvPr>
            <p:ph type="body" idx="1"/>
          </p:nvPr>
        </p:nvSpPr>
        <p:spPr/>
        <p:txBody>
          <a:bodyPr>
            <a:normAutofit lnSpcReduction="10000"/>
          </a:bodyPr>
          <a:lstStyle/>
          <a:p>
            <a:pPr algn="l"/>
            <a:r>
              <a:rPr lang="en-US" dirty="0"/>
              <a:t>Ugo </a:t>
            </a:r>
            <a:r>
              <a:rPr lang="en-US" dirty="0" err="1"/>
              <a:t>Iroku</a:t>
            </a:r>
            <a:r>
              <a:rPr lang="en-US" dirty="0"/>
              <a:t>, MD, MHS</a:t>
            </a:r>
          </a:p>
          <a:p>
            <a:pPr algn="l"/>
            <a:r>
              <a:rPr lang="en-US" dirty="0"/>
              <a:t>Clinical Assistant Professor</a:t>
            </a:r>
          </a:p>
          <a:p>
            <a:pPr algn="l"/>
            <a:r>
              <a:rPr lang="en-US" dirty="0"/>
              <a:t>Mount Sinai Hospital</a:t>
            </a:r>
          </a:p>
          <a:p>
            <a:pPr algn="l"/>
            <a:r>
              <a:rPr lang="en-US" dirty="0"/>
              <a:t>New York, NY</a:t>
            </a:r>
          </a:p>
        </p:txBody>
      </p:sp>
    </p:spTree>
    <p:extLst>
      <p:ext uri="{BB962C8B-B14F-4D97-AF65-F5344CB8AC3E}">
        <p14:creationId xmlns:p14="http://schemas.microsoft.com/office/powerpoint/2010/main" val="3700969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66D5B-5F63-E716-A2BF-2E4815FD6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F9A19-A5A2-07F4-408C-54846CC1651E}"/>
              </a:ext>
            </a:extLst>
          </p:cNvPr>
          <p:cNvSpPr>
            <a:spLocks noGrp="1"/>
          </p:cNvSpPr>
          <p:nvPr>
            <p:ph type="title"/>
          </p:nvPr>
        </p:nvSpPr>
        <p:spPr>
          <a:xfrm>
            <a:off x="609600" y="199505"/>
            <a:ext cx="10744200" cy="1185577"/>
          </a:xfrm>
        </p:spPr>
        <p:txBody>
          <a:bodyPr/>
          <a:lstStyle/>
          <a:p>
            <a:r>
              <a:rPr lang="en-US"/>
              <a:t>Anti-TNF Broad Mechanism of Action</a:t>
            </a:r>
          </a:p>
        </p:txBody>
      </p:sp>
      <p:pic>
        <p:nvPicPr>
          <p:cNvPr id="7" name="Picture 4" descr="nrgastro.2015.104-f1.jpg">
            <a:extLst>
              <a:ext uri="{FF2B5EF4-FFF2-40B4-BE49-F238E27FC236}">
                <a16:creationId xmlns:a16="http://schemas.microsoft.com/office/drawing/2014/main" id="{A10297D1-CD04-E137-5EDD-4A592B6D0299}"/>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bwMode="auto">
          <a:xfrm>
            <a:off x="609601" y="1555750"/>
            <a:ext cx="10744200" cy="40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80A8524A-1AF2-BF04-348C-1384970CF729}"/>
              </a:ext>
            </a:extLst>
          </p:cNvPr>
          <p:cNvSpPr>
            <a:spLocks noGrp="1"/>
          </p:cNvSpPr>
          <p:nvPr>
            <p:ph type="ftr" sz="quarter" idx="3"/>
          </p:nvPr>
        </p:nvSpPr>
        <p:spPr/>
        <p:txBody>
          <a:bodyPr/>
          <a:lstStyle/>
          <a:p>
            <a:r>
              <a:rPr lang="en-US"/>
              <a:t>mAB, monoclonal antibody; sTNF, soluble TNF; tmTNF, transmembrane TNF.
Casteele NV, et al. </a:t>
            </a:r>
            <a:r>
              <a:rPr lang="en-US" i="1"/>
              <a:t>Nat Rev Gastroenterol Hepatol</a:t>
            </a:r>
            <a:r>
              <a:rPr lang="en-US"/>
              <a:t>. 2015; 12: 373-4. </a:t>
            </a:r>
            <a:endParaRPr lang="en-US" dirty="0"/>
          </a:p>
        </p:txBody>
      </p:sp>
    </p:spTree>
    <p:extLst>
      <p:ext uri="{BB962C8B-B14F-4D97-AF65-F5344CB8AC3E}">
        <p14:creationId xmlns:p14="http://schemas.microsoft.com/office/powerpoint/2010/main" val="1396587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90838-3F94-7E7C-6B1F-84F5862CF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D216D-BA6B-A938-1153-3F0FBC68D962}"/>
              </a:ext>
            </a:extLst>
          </p:cNvPr>
          <p:cNvSpPr>
            <a:spLocks noGrp="1"/>
          </p:cNvSpPr>
          <p:nvPr>
            <p:ph type="title"/>
          </p:nvPr>
        </p:nvSpPr>
        <p:spPr>
          <a:xfrm>
            <a:off x="609600" y="199505"/>
            <a:ext cx="10744200" cy="1185577"/>
          </a:xfrm>
        </p:spPr>
        <p:txBody>
          <a:bodyPr>
            <a:normAutofit/>
          </a:bodyPr>
          <a:lstStyle/>
          <a:p>
            <a:r>
              <a:rPr lang="en-US"/>
              <a:t>Broad &amp; Targeted IBD Therapy Mechanisms of Action</a:t>
            </a:r>
          </a:p>
        </p:txBody>
      </p:sp>
      <p:pic>
        <p:nvPicPr>
          <p:cNvPr id="11" name="Content Placeholder 10" descr="A diagram of a cell&#10;&#10;Description automatically generated">
            <a:extLst>
              <a:ext uri="{FF2B5EF4-FFF2-40B4-BE49-F238E27FC236}">
                <a16:creationId xmlns:a16="http://schemas.microsoft.com/office/drawing/2014/main" id="{0CE5E409-4617-62A4-4C74-EBFBB5C3191E}"/>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880634" y="1259350"/>
            <a:ext cx="6953252" cy="4974000"/>
          </a:xfrm>
        </p:spPr>
      </p:pic>
      <p:sp>
        <p:nvSpPr>
          <p:cNvPr id="5" name="Footer Placeholder 4">
            <a:extLst>
              <a:ext uri="{FF2B5EF4-FFF2-40B4-BE49-F238E27FC236}">
                <a16:creationId xmlns:a16="http://schemas.microsoft.com/office/drawing/2014/main" id="{A54D0CEC-A9F0-B3DB-86B9-88DB8A99B806}"/>
              </a:ext>
            </a:extLst>
          </p:cNvPr>
          <p:cNvSpPr>
            <a:spLocks noGrp="1"/>
          </p:cNvSpPr>
          <p:nvPr>
            <p:ph type="ftr" sz="quarter" idx="3"/>
          </p:nvPr>
        </p:nvSpPr>
        <p:spPr/>
        <p:txBody>
          <a:bodyPr/>
          <a:lstStyle/>
          <a:p>
            <a:r>
              <a:rPr lang="en-US" dirty="0" err="1"/>
              <a:t>Casteele</a:t>
            </a:r>
            <a:r>
              <a:rPr lang="en-US" dirty="0"/>
              <a:t> NV, et al. </a:t>
            </a:r>
            <a:r>
              <a:rPr lang="en-US" i="1" dirty="0"/>
              <a:t>Nat Rev Gastroenterol Hepatol</a:t>
            </a:r>
            <a:r>
              <a:rPr lang="en-US" dirty="0"/>
              <a:t>. 2015; 12: 373-4.  </a:t>
            </a:r>
          </a:p>
        </p:txBody>
      </p:sp>
    </p:spTree>
    <p:extLst>
      <p:ext uri="{BB962C8B-B14F-4D97-AF65-F5344CB8AC3E}">
        <p14:creationId xmlns:p14="http://schemas.microsoft.com/office/powerpoint/2010/main" val="96133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5DF6C-1246-7B46-16A6-7139707F9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95EC5-9B7B-D056-E891-F746D13B341D}"/>
              </a:ext>
            </a:extLst>
          </p:cNvPr>
          <p:cNvSpPr>
            <a:spLocks noGrp="1"/>
          </p:cNvSpPr>
          <p:nvPr>
            <p:ph type="title"/>
          </p:nvPr>
        </p:nvSpPr>
        <p:spPr>
          <a:xfrm>
            <a:off x="609600" y="199505"/>
            <a:ext cx="10744200" cy="1185577"/>
          </a:xfrm>
        </p:spPr>
        <p:txBody>
          <a:bodyPr>
            <a:normAutofit/>
          </a:bodyPr>
          <a:lstStyle/>
          <a:p>
            <a:r>
              <a:rPr lang="en-US"/>
              <a:t>Broad &amp; Targeted IBD Therapy Mechanisms of Action</a:t>
            </a:r>
          </a:p>
        </p:txBody>
      </p:sp>
      <p:pic>
        <p:nvPicPr>
          <p:cNvPr id="11" name="Content Placeholder 10" descr="A diagram of a cell&#10;&#10;Description automatically generated">
            <a:extLst>
              <a:ext uri="{FF2B5EF4-FFF2-40B4-BE49-F238E27FC236}">
                <a16:creationId xmlns:a16="http://schemas.microsoft.com/office/drawing/2014/main" id="{150D81C8-F227-6F19-12B1-D95E54458062}"/>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886132" y="1267244"/>
            <a:ext cx="6943668" cy="4966802"/>
          </a:xfrm>
        </p:spPr>
      </p:pic>
      <p:sp>
        <p:nvSpPr>
          <p:cNvPr id="3" name="Arrow: Down 2">
            <a:extLst>
              <a:ext uri="{FF2B5EF4-FFF2-40B4-BE49-F238E27FC236}">
                <a16:creationId xmlns:a16="http://schemas.microsoft.com/office/drawing/2014/main" id="{55595E7E-F0C7-4010-F81F-74E81F145A5A}"/>
              </a:ext>
            </a:extLst>
          </p:cNvPr>
          <p:cNvSpPr/>
          <p:nvPr/>
        </p:nvSpPr>
        <p:spPr>
          <a:xfrm rot="3220803">
            <a:off x="9341908" y="3510737"/>
            <a:ext cx="771438" cy="47981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313D2267-8A04-AE6D-92ED-71E4F68B838B}"/>
              </a:ext>
            </a:extLst>
          </p:cNvPr>
          <p:cNvSpPr>
            <a:spLocks noGrp="1"/>
          </p:cNvSpPr>
          <p:nvPr>
            <p:ph type="ftr" sz="quarter" idx="3"/>
          </p:nvPr>
        </p:nvSpPr>
        <p:spPr/>
        <p:txBody>
          <a:bodyPr/>
          <a:lstStyle/>
          <a:p>
            <a:r>
              <a:rPr lang="en-US" dirty="0" err="1"/>
              <a:t>Casteele</a:t>
            </a:r>
            <a:r>
              <a:rPr lang="en-US" dirty="0"/>
              <a:t> NV, et al. </a:t>
            </a:r>
            <a:r>
              <a:rPr lang="en-US" i="1" dirty="0"/>
              <a:t>Nat Rev Gastroenterol Hepatol</a:t>
            </a:r>
            <a:r>
              <a:rPr lang="en-US" dirty="0"/>
              <a:t>. 2015; 12: 373-4.  </a:t>
            </a:r>
          </a:p>
        </p:txBody>
      </p:sp>
    </p:spTree>
    <p:extLst>
      <p:ext uri="{BB962C8B-B14F-4D97-AF65-F5344CB8AC3E}">
        <p14:creationId xmlns:p14="http://schemas.microsoft.com/office/powerpoint/2010/main" val="2384038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F6C3F-ADD2-0162-76B3-164C2BB62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A1DD9-F26A-4CA2-7734-BEA5E180384B}"/>
              </a:ext>
            </a:extLst>
          </p:cNvPr>
          <p:cNvSpPr>
            <a:spLocks noGrp="1"/>
          </p:cNvSpPr>
          <p:nvPr>
            <p:ph type="title"/>
          </p:nvPr>
        </p:nvSpPr>
        <p:spPr>
          <a:xfrm>
            <a:off x="609600" y="199505"/>
            <a:ext cx="10744200" cy="1185577"/>
          </a:xfrm>
        </p:spPr>
        <p:txBody>
          <a:bodyPr/>
          <a:lstStyle/>
          <a:p>
            <a:r>
              <a:rPr lang="en-US" dirty="0"/>
              <a:t>Slide 5 – S1P Receptor Modulators</a:t>
            </a:r>
          </a:p>
        </p:txBody>
      </p:sp>
      <p:sp>
        <p:nvSpPr>
          <p:cNvPr id="12" name="Footer Placeholder 11">
            <a:extLst>
              <a:ext uri="{FF2B5EF4-FFF2-40B4-BE49-F238E27FC236}">
                <a16:creationId xmlns:a16="http://schemas.microsoft.com/office/drawing/2014/main" id="{4D4FE9DD-A1ED-4C5A-6D0E-41188E59D92D}"/>
              </a:ext>
            </a:extLst>
          </p:cNvPr>
          <p:cNvSpPr>
            <a:spLocks noGrp="1"/>
          </p:cNvSpPr>
          <p:nvPr>
            <p:ph type="ftr" sz="quarter" idx="3"/>
          </p:nvPr>
        </p:nvSpPr>
        <p:spPr>
          <a:xfrm>
            <a:off x="609600" y="6356350"/>
            <a:ext cx="10744199" cy="442131"/>
          </a:xfrm>
        </p:spPr>
        <p:txBody>
          <a:bodyPr/>
          <a:lstStyle/>
          <a:p>
            <a:r>
              <a:rPr lang="en-US" dirty="0"/>
              <a:t>S1PR1, S1P receptor 1.
Wang J, et al. </a:t>
            </a:r>
            <a:r>
              <a:rPr lang="en-US" i="1" dirty="0"/>
              <a:t>Aliment </a:t>
            </a:r>
            <a:r>
              <a:rPr lang="en-US" i="1" dirty="0" err="1"/>
              <a:t>Pharmacol</a:t>
            </a:r>
            <a:r>
              <a:rPr lang="en-US" i="1" dirty="0"/>
              <a:t> </a:t>
            </a:r>
            <a:r>
              <a:rPr lang="en-US" i="1" dirty="0" err="1"/>
              <a:t>Ther</a:t>
            </a:r>
            <a:r>
              <a:rPr lang="en-US" dirty="0"/>
              <a:t>. 2021.</a:t>
            </a:r>
          </a:p>
        </p:txBody>
      </p:sp>
      <p:pic>
        <p:nvPicPr>
          <p:cNvPr id="7" name="Content Placeholder 4" descr="A diagram of a human body&#10;&#10;Description automatically generated">
            <a:extLst>
              <a:ext uri="{FF2B5EF4-FFF2-40B4-BE49-F238E27FC236}">
                <a16:creationId xmlns:a16="http://schemas.microsoft.com/office/drawing/2014/main" id="{D74EBCC1-EFCA-C627-87CA-FDBF5AF6381A}"/>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2472644" y="1295682"/>
            <a:ext cx="8416352" cy="5100356"/>
          </a:xfrm>
        </p:spPr>
      </p:pic>
      <p:pic>
        <p:nvPicPr>
          <p:cNvPr id="9" name="Picture 8" descr="Diagram of a diagram of a structure&#10;&#10;Description automatically generated with medium confidence">
            <a:extLst>
              <a:ext uri="{FF2B5EF4-FFF2-40B4-BE49-F238E27FC236}">
                <a16:creationId xmlns:a16="http://schemas.microsoft.com/office/drawing/2014/main" id="{ED264716-A964-2835-A947-66EE59E435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2871" y="4060543"/>
            <a:ext cx="2918204" cy="1832433"/>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594C4255-BF07-DE18-0037-4366D9C8432D}"/>
                  </a:ext>
                </a:extLst>
              </p14:cNvPr>
              <p14:cNvContentPartPr/>
              <p14:nvPr/>
            </p14:nvContentPartPr>
            <p14:xfrm>
              <a:off x="4835873" y="2898676"/>
              <a:ext cx="360" cy="360"/>
            </p14:xfrm>
          </p:contentPart>
        </mc:Choice>
        <mc:Fallback xmlns="">
          <p:pic>
            <p:nvPicPr>
              <p:cNvPr id="10" name="Ink 9">
                <a:extLst>
                  <a:ext uri="{FF2B5EF4-FFF2-40B4-BE49-F238E27FC236}">
                    <a16:creationId xmlns:a16="http://schemas.microsoft.com/office/drawing/2014/main" id="{594C4255-BF07-DE18-0037-4366D9C8432D}"/>
                  </a:ext>
                </a:extLst>
              </p:cNvPr>
              <p:cNvPicPr/>
              <p:nvPr/>
            </p:nvPicPr>
            <p:blipFill>
              <a:blip r:embed="rId5"/>
              <a:stretch>
                <a:fillRect/>
              </a:stretch>
            </p:blipFill>
            <p:spPr>
              <a:xfrm>
                <a:off x="4829753" y="2892556"/>
                <a:ext cx="12600" cy="12600"/>
              </a:xfrm>
              <a:prstGeom prst="rect">
                <a:avLst/>
              </a:prstGeom>
            </p:spPr>
          </p:pic>
        </mc:Fallback>
      </mc:AlternateContent>
      <p:sp>
        <p:nvSpPr>
          <p:cNvPr id="19" name="Rectangle 18">
            <a:extLst>
              <a:ext uri="{FF2B5EF4-FFF2-40B4-BE49-F238E27FC236}">
                <a16:creationId xmlns:a16="http://schemas.microsoft.com/office/drawing/2014/main" id="{5B90FB74-A94B-6C47-D3A0-924759D7689F}"/>
              </a:ext>
            </a:extLst>
          </p:cNvPr>
          <p:cNvSpPr/>
          <p:nvPr/>
        </p:nvSpPr>
        <p:spPr>
          <a:xfrm>
            <a:off x="7026373" y="4799899"/>
            <a:ext cx="297508" cy="2581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D89CFC6-448D-321F-5BA5-7AE06236AE42}"/>
              </a:ext>
            </a:extLst>
          </p:cNvPr>
          <p:cNvCxnSpPr>
            <a:cxnSpLocks/>
          </p:cNvCxnSpPr>
          <p:nvPr/>
        </p:nvCxnSpPr>
        <p:spPr>
          <a:xfrm flipH="1" flipV="1">
            <a:off x="4120355" y="4060543"/>
            <a:ext cx="2906018" cy="739356"/>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E5218D96-851C-C301-1220-D51CD509AF86}"/>
              </a:ext>
            </a:extLst>
          </p:cNvPr>
          <p:cNvCxnSpPr>
            <a:cxnSpLocks/>
          </p:cNvCxnSpPr>
          <p:nvPr/>
        </p:nvCxnSpPr>
        <p:spPr>
          <a:xfrm flipH="1">
            <a:off x="4120355" y="5058071"/>
            <a:ext cx="2906018" cy="828065"/>
          </a:xfrm>
          <a:prstGeom prst="line">
            <a:avLst/>
          </a:prstGeom>
        </p:spPr>
        <p:style>
          <a:lnRef idx="2">
            <a:schemeClr val="dk1"/>
          </a:lnRef>
          <a:fillRef idx="0">
            <a:schemeClr val="dk1"/>
          </a:fillRef>
          <a:effectRef idx="1">
            <a:schemeClr val="dk1"/>
          </a:effectRef>
          <a:fontRef idx="minor">
            <a:schemeClr val="tx1"/>
          </a:fontRef>
        </p:style>
      </p:cxnSp>
      <p:sp>
        <p:nvSpPr>
          <p:cNvPr id="26" name="Rectangle 25">
            <a:extLst>
              <a:ext uri="{FF2B5EF4-FFF2-40B4-BE49-F238E27FC236}">
                <a16:creationId xmlns:a16="http://schemas.microsoft.com/office/drawing/2014/main" id="{C794B9B8-5261-B269-B16C-21122A0F01D0}"/>
              </a:ext>
            </a:extLst>
          </p:cNvPr>
          <p:cNvSpPr/>
          <p:nvPr/>
        </p:nvSpPr>
        <p:spPr>
          <a:xfrm>
            <a:off x="1202871" y="4060543"/>
            <a:ext cx="2917484" cy="1825593"/>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558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7488-898A-83DB-E59B-9C028D3CA448}"/>
              </a:ext>
            </a:extLst>
          </p:cNvPr>
          <p:cNvSpPr>
            <a:spLocks noGrp="1"/>
          </p:cNvSpPr>
          <p:nvPr>
            <p:ph type="title"/>
          </p:nvPr>
        </p:nvSpPr>
        <p:spPr>
          <a:xfrm>
            <a:off x="609600" y="199505"/>
            <a:ext cx="10744200" cy="1185577"/>
          </a:xfrm>
        </p:spPr>
        <p:txBody>
          <a:bodyPr>
            <a:normAutofit/>
          </a:bodyPr>
          <a:lstStyle/>
          <a:p>
            <a:r>
              <a:rPr lang="en-US" dirty="0"/>
              <a:t>FDA Approved S1P Receptor Modulators </a:t>
            </a:r>
          </a:p>
        </p:txBody>
      </p:sp>
      <p:sp>
        <p:nvSpPr>
          <p:cNvPr id="3" name="TextBox 2">
            <a:extLst>
              <a:ext uri="{FF2B5EF4-FFF2-40B4-BE49-F238E27FC236}">
                <a16:creationId xmlns:a16="http://schemas.microsoft.com/office/drawing/2014/main" id="{1726B021-AAFF-8B15-D85E-106BA973904D}"/>
              </a:ext>
            </a:extLst>
          </p:cNvPr>
          <p:cNvSpPr txBox="1"/>
          <p:nvPr/>
        </p:nvSpPr>
        <p:spPr>
          <a:xfrm>
            <a:off x="906320" y="3019923"/>
            <a:ext cx="7554338" cy="1754326"/>
          </a:xfrm>
          <a:prstGeom prst="rect">
            <a:avLst/>
          </a:prstGeom>
          <a:noFill/>
        </p:spPr>
        <p:txBody>
          <a:bodyPr wrap="square" rtlCol="0">
            <a:spAutoFit/>
          </a:bodyPr>
          <a:lstStyle/>
          <a:p>
            <a:r>
              <a:rPr lang="en-US" dirty="0"/>
              <a:t>Infliximab</a:t>
            </a:r>
          </a:p>
          <a:p>
            <a:r>
              <a:rPr lang="en-US" dirty="0"/>
              <a:t>Adalimumab</a:t>
            </a:r>
          </a:p>
          <a:p>
            <a:r>
              <a:rPr lang="en-US" dirty="0"/>
              <a:t>Certolizumab</a:t>
            </a:r>
          </a:p>
          <a:p>
            <a:r>
              <a:rPr lang="en-US" dirty="0"/>
              <a:t>Golimumab</a:t>
            </a:r>
          </a:p>
          <a:p>
            <a:endParaRPr lang="en-US" dirty="0"/>
          </a:p>
          <a:p>
            <a:endParaRPr lang="en-US" dirty="0"/>
          </a:p>
        </p:txBody>
      </p:sp>
      <p:sp>
        <p:nvSpPr>
          <p:cNvPr id="8" name="TextBox 7">
            <a:extLst>
              <a:ext uri="{FF2B5EF4-FFF2-40B4-BE49-F238E27FC236}">
                <a16:creationId xmlns:a16="http://schemas.microsoft.com/office/drawing/2014/main" id="{1270D855-0597-1A82-CBEC-A9806BE82FD1}"/>
              </a:ext>
            </a:extLst>
          </p:cNvPr>
          <p:cNvSpPr txBox="1"/>
          <p:nvPr/>
        </p:nvSpPr>
        <p:spPr>
          <a:xfrm>
            <a:off x="906320" y="2316551"/>
            <a:ext cx="1242028" cy="369332"/>
          </a:xfrm>
          <a:prstGeom prst="rect">
            <a:avLst/>
          </a:prstGeom>
          <a:noFill/>
        </p:spPr>
        <p:txBody>
          <a:bodyPr wrap="square" rtlCol="0">
            <a:spAutoFit/>
          </a:bodyPr>
          <a:lstStyle/>
          <a:p>
            <a:r>
              <a:rPr lang="en-US" dirty="0"/>
              <a:t>Anti-TNF’s</a:t>
            </a:r>
          </a:p>
        </p:txBody>
      </p:sp>
      <p:sp>
        <p:nvSpPr>
          <p:cNvPr id="10" name="TextBox 9">
            <a:extLst>
              <a:ext uri="{FF2B5EF4-FFF2-40B4-BE49-F238E27FC236}">
                <a16:creationId xmlns:a16="http://schemas.microsoft.com/office/drawing/2014/main" id="{5FE1A8DE-77B7-F93C-285C-4C72FAE24782}"/>
              </a:ext>
            </a:extLst>
          </p:cNvPr>
          <p:cNvSpPr txBox="1"/>
          <p:nvPr/>
        </p:nvSpPr>
        <p:spPr>
          <a:xfrm>
            <a:off x="2946513" y="2298905"/>
            <a:ext cx="2812033" cy="369332"/>
          </a:xfrm>
          <a:prstGeom prst="rect">
            <a:avLst/>
          </a:prstGeom>
          <a:noFill/>
        </p:spPr>
        <p:txBody>
          <a:bodyPr wrap="square" rtlCol="0">
            <a:spAutoFit/>
          </a:bodyPr>
          <a:lstStyle/>
          <a:p>
            <a:r>
              <a:rPr lang="en-US" dirty="0"/>
              <a:t>S1P Receptor Modulators</a:t>
            </a:r>
          </a:p>
        </p:txBody>
      </p:sp>
      <p:sp>
        <p:nvSpPr>
          <p:cNvPr id="12" name="TextBox 11">
            <a:extLst>
              <a:ext uri="{FF2B5EF4-FFF2-40B4-BE49-F238E27FC236}">
                <a16:creationId xmlns:a16="http://schemas.microsoft.com/office/drawing/2014/main" id="{00A631CE-36AD-F663-22A2-29F284F5C96B}"/>
              </a:ext>
            </a:extLst>
          </p:cNvPr>
          <p:cNvSpPr txBox="1"/>
          <p:nvPr/>
        </p:nvSpPr>
        <p:spPr>
          <a:xfrm>
            <a:off x="2946512" y="3157042"/>
            <a:ext cx="2812033" cy="646331"/>
          </a:xfrm>
          <a:prstGeom prst="rect">
            <a:avLst/>
          </a:prstGeom>
          <a:noFill/>
        </p:spPr>
        <p:txBody>
          <a:bodyPr wrap="square" rtlCol="0">
            <a:spAutoFit/>
          </a:bodyPr>
          <a:lstStyle/>
          <a:p>
            <a:r>
              <a:rPr lang="en-US" dirty="0"/>
              <a:t>Ozanimod</a:t>
            </a:r>
          </a:p>
          <a:p>
            <a:r>
              <a:rPr lang="en-US" dirty="0" err="1"/>
              <a:t>Etrasimod</a:t>
            </a:r>
            <a:r>
              <a:rPr lang="en-US" dirty="0"/>
              <a:t> </a:t>
            </a:r>
          </a:p>
        </p:txBody>
      </p:sp>
      <p:sp>
        <p:nvSpPr>
          <p:cNvPr id="13" name="Rectangle 12">
            <a:extLst>
              <a:ext uri="{FF2B5EF4-FFF2-40B4-BE49-F238E27FC236}">
                <a16:creationId xmlns:a16="http://schemas.microsoft.com/office/drawing/2014/main" id="{075D4BCB-470C-864B-484D-CAECC62B3AD0}"/>
              </a:ext>
            </a:extLst>
          </p:cNvPr>
          <p:cNvSpPr/>
          <p:nvPr/>
        </p:nvSpPr>
        <p:spPr>
          <a:xfrm>
            <a:off x="2946513" y="1924664"/>
            <a:ext cx="2812032" cy="300867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TextBox 13">
            <a:extLst>
              <a:ext uri="{FF2B5EF4-FFF2-40B4-BE49-F238E27FC236}">
                <a16:creationId xmlns:a16="http://schemas.microsoft.com/office/drawing/2014/main" id="{394460A6-3F81-2E30-0BEA-EAD47CAAF269}"/>
              </a:ext>
            </a:extLst>
          </p:cNvPr>
          <p:cNvSpPr txBox="1"/>
          <p:nvPr/>
        </p:nvSpPr>
        <p:spPr>
          <a:xfrm>
            <a:off x="6092843" y="2298905"/>
            <a:ext cx="2367816" cy="369332"/>
          </a:xfrm>
          <a:prstGeom prst="rect">
            <a:avLst/>
          </a:prstGeom>
          <a:noFill/>
        </p:spPr>
        <p:txBody>
          <a:bodyPr wrap="square" rtlCol="0">
            <a:spAutoFit/>
          </a:bodyPr>
          <a:lstStyle/>
          <a:p>
            <a:r>
              <a:rPr lang="en-US" dirty="0"/>
              <a:t>JAK-STAT inhibitors</a:t>
            </a:r>
          </a:p>
        </p:txBody>
      </p:sp>
      <p:sp>
        <p:nvSpPr>
          <p:cNvPr id="16" name="TextBox 15">
            <a:extLst>
              <a:ext uri="{FF2B5EF4-FFF2-40B4-BE49-F238E27FC236}">
                <a16:creationId xmlns:a16="http://schemas.microsoft.com/office/drawing/2014/main" id="{AF3E9A68-F43D-7946-FF23-CB3B81B32EB1}"/>
              </a:ext>
            </a:extLst>
          </p:cNvPr>
          <p:cNvSpPr txBox="1"/>
          <p:nvPr/>
        </p:nvSpPr>
        <p:spPr>
          <a:xfrm>
            <a:off x="6092842" y="3157042"/>
            <a:ext cx="2367816" cy="646331"/>
          </a:xfrm>
          <a:prstGeom prst="rect">
            <a:avLst/>
          </a:prstGeom>
          <a:noFill/>
        </p:spPr>
        <p:txBody>
          <a:bodyPr wrap="square" rtlCol="0">
            <a:spAutoFit/>
          </a:bodyPr>
          <a:lstStyle/>
          <a:p>
            <a:r>
              <a:rPr lang="en-US" dirty="0" err="1"/>
              <a:t>Upadacitnib</a:t>
            </a:r>
            <a:endParaRPr lang="en-US" dirty="0"/>
          </a:p>
          <a:p>
            <a:r>
              <a:rPr lang="en-US" dirty="0"/>
              <a:t>Tofacitinib</a:t>
            </a:r>
          </a:p>
        </p:txBody>
      </p:sp>
      <p:sp>
        <p:nvSpPr>
          <p:cNvPr id="18" name="TextBox 17">
            <a:extLst>
              <a:ext uri="{FF2B5EF4-FFF2-40B4-BE49-F238E27FC236}">
                <a16:creationId xmlns:a16="http://schemas.microsoft.com/office/drawing/2014/main" id="{C1E4C83F-BFB8-8510-50A6-E784746153C5}"/>
              </a:ext>
            </a:extLst>
          </p:cNvPr>
          <p:cNvSpPr txBox="1"/>
          <p:nvPr/>
        </p:nvSpPr>
        <p:spPr>
          <a:xfrm>
            <a:off x="8986691" y="2298905"/>
            <a:ext cx="2298989" cy="646331"/>
          </a:xfrm>
          <a:prstGeom prst="rect">
            <a:avLst/>
          </a:prstGeom>
          <a:noFill/>
        </p:spPr>
        <p:txBody>
          <a:bodyPr wrap="square">
            <a:spAutoFit/>
          </a:bodyPr>
          <a:lstStyle/>
          <a:p>
            <a:r>
              <a:rPr lang="en-US" dirty="0"/>
              <a:t>IL23 Selective Inhibitors</a:t>
            </a:r>
          </a:p>
        </p:txBody>
      </p:sp>
      <p:sp>
        <p:nvSpPr>
          <p:cNvPr id="19" name="TextBox 18">
            <a:extLst>
              <a:ext uri="{FF2B5EF4-FFF2-40B4-BE49-F238E27FC236}">
                <a16:creationId xmlns:a16="http://schemas.microsoft.com/office/drawing/2014/main" id="{19053EEE-7119-0F12-4110-18D0D045D21F}"/>
              </a:ext>
            </a:extLst>
          </p:cNvPr>
          <p:cNvSpPr txBox="1"/>
          <p:nvPr/>
        </p:nvSpPr>
        <p:spPr>
          <a:xfrm>
            <a:off x="8986691" y="3157042"/>
            <a:ext cx="2298989" cy="646331"/>
          </a:xfrm>
          <a:prstGeom prst="rect">
            <a:avLst/>
          </a:prstGeom>
          <a:noFill/>
        </p:spPr>
        <p:txBody>
          <a:bodyPr wrap="square" rtlCol="0">
            <a:spAutoFit/>
          </a:bodyPr>
          <a:lstStyle/>
          <a:p>
            <a:r>
              <a:rPr lang="en-US" dirty="0"/>
              <a:t>Risankizumab</a:t>
            </a:r>
          </a:p>
          <a:p>
            <a:r>
              <a:rPr lang="en-US" dirty="0" err="1"/>
              <a:t>Mirikizumab</a:t>
            </a:r>
            <a:endParaRPr lang="en-US" dirty="0"/>
          </a:p>
        </p:txBody>
      </p:sp>
      <p:sp>
        <p:nvSpPr>
          <p:cNvPr id="7" name="Footer Placeholder 6">
            <a:extLst>
              <a:ext uri="{FF2B5EF4-FFF2-40B4-BE49-F238E27FC236}">
                <a16:creationId xmlns:a16="http://schemas.microsoft.com/office/drawing/2014/main" id="{CC7E7835-A97C-C82A-C950-D8CD3A7CD505}"/>
              </a:ext>
            </a:extLst>
          </p:cNvPr>
          <p:cNvSpPr>
            <a:spLocks noGrp="1"/>
          </p:cNvSpPr>
          <p:nvPr>
            <p:ph type="ftr" sz="quarter" idx="3"/>
          </p:nvPr>
        </p:nvSpPr>
        <p:spPr/>
        <p:txBody>
          <a:bodyPr/>
          <a:lstStyle/>
          <a:p>
            <a:r>
              <a:rPr lang="en-US" dirty="0"/>
              <a:t>TNF – Tumor Necrosis Factor, S1P - spingosine-1-phosphate, JAK-STAT -Janus kinase signal transducer and activator of transcription, IL – Interleukin </a:t>
            </a:r>
          </a:p>
        </p:txBody>
      </p:sp>
    </p:spTree>
    <p:extLst>
      <p:ext uri="{BB962C8B-B14F-4D97-AF65-F5344CB8AC3E}">
        <p14:creationId xmlns:p14="http://schemas.microsoft.com/office/powerpoint/2010/main" val="3601648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76563-9ACF-AEF6-7DF6-FB59057D3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32A03-6CA7-EA4F-33D4-ECA73BE988FB}"/>
              </a:ext>
            </a:extLst>
          </p:cNvPr>
          <p:cNvSpPr>
            <a:spLocks noGrp="1"/>
          </p:cNvSpPr>
          <p:nvPr>
            <p:ph type="title"/>
          </p:nvPr>
        </p:nvSpPr>
        <p:spPr>
          <a:xfrm>
            <a:off x="609600" y="199505"/>
            <a:ext cx="10744200" cy="1185577"/>
          </a:xfrm>
        </p:spPr>
        <p:txBody>
          <a:bodyPr/>
          <a:lstStyle/>
          <a:p>
            <a:r>
              <a:rPr lang="en-US"/>
              <a:t>Ozanimod in UC: True North Study</a:t>
            </a: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8A6EA80B-620A-202F-E157-B412EA693BB0}"/>
                  </a:ext>
                </a:extLst>
              </p14:cNvPr>
              <p14:cNvContentPartPr/>
              <p14:nvPr/>
            </p14:nvContentPartPr>
            <p14:xfrm>
              <a:off x="2769399" y="2974878"/>
              <a:ext cx="360" cy="360"/>
            </p14:xfrm>
          </p:contentPart>
        </mc:Choice>
        <mc:Fallback xmlns="">
          <p:pic>
            <p:nvPicPr>
              <p:cNvPr id="10" name="Ink 9">
                <a:extLst>
                  <a:ext uri="{FF2B5EF4-FFF2-40B4-BE49-F238E27FC236}">
                    <a16:creationId xmlns:a16="http://schemas.microsoft.com/office/drawing/2014/main" id="{8A6EA80B-620A-202F-E157-B412EA693BB0}"/>
                  </a:ext>
                </a:extLst>
              </p:cNvPr>
              <p:cNvPicPr/>
              <p:nvPr/>
            </p:nvPicPr>
            <p:blipFill>
              <a:blip r:embed="rId3"/>
              <a:stretch>
                <a:fillRect/>
              </a:stretch>
            </p:blipFill>
            <p:spPr>
              <a:xfrm>
                <a:off x="2763279" y="296875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AC5462B-8C51-E3A7-ED1D-61495336F6D8}"/>
                  </a:ext>
                </a:extLst>
              </p14:cNvPr>
              <p14:cNvContentPartPr/>
              <p14:nvPr/>
            </p14:nvContentPartPr>
            <p14:xfrm>
              <a:off x="494199" y="3771198"/>
              <a:ext cx="360" cy="360"/>
            </p14:xfrm>
          </p:contentPart>
        </mc:Choice>
        <mc:Fallback xmlns="">
          <p:pic>
            <p:nvPicPr>
              <p:cNvPr id="11" name="Ink 10">
                <a:extLst>
                  <a:ext uri="{FF2B5EF4-FFF2-40B4-BE49-F238E27FC236}">
                    <a16:creationId xmlns:a16="http://schemas.microsoft.com/office/drawing/2014/main" id="{8AC5462B-8C51-E3A7-ED1D-61495336F6D8}"/>
                  </a:ext>
                </a:extLst>
              </p:cNvPr>
              <p:cNvPicPr/>
              <p:nvPr/>
            </p:nvPicPr>
            <p:blipFill>
              <a:blip r:embed="rId3"/>
              <a:stretch>
                <a:fillRect/>
              </a:stretch>
            </p:blipFill>
            <p:spPr>
              <a:xfrm>
                <a:off x="488079" y="3765078"/>
                <a:ext cx="12600" cy="12600"/>
              </a:xfrm>
              <a:prstGeom prst="rect">
                <a:avLst/>
              </a:prstGeom>
            </p:spPr>
          </p:pic>
        </mc:Fallback>
      </mc:AlternateContent>
      <p:pic>
        <p:nvPicPr>
          <p:cNvPr id="5" name="Picture 4">
            <a:extLst>
              <a:ext uri="{FF2B5EF4-FFF2-40B4-BE49-F238E27FC236}">
                <a16:creationId xmlns:a16="http://schemas.microsoft.com/office/drawing/2014/main" id="{A2517AA4-69D1-9F8B-6EDC-C650B78108A3}"/>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716124" y="1602360"/>
            <a:ext cx="10744199" cy="4188936"/>
          </a:xfrm>
          <a:prstGeom prst="rect">
            <a:avLst/>
          </a:prstGeom>
          <a:ln w="19050">
            <a:solidFill>
              <a:schemeClr val="tx2">
                <a:lumMod val="60000"/>
                <a:lumOff val="40000"/>
              </a:schemeClr>
            </a:solidFill>
          </a:ln>
        </p:spPr>
      </p:pic>
      <p:sp>
        <p:nvSpPr>
          <p:cNvPr id="7" name="Footer Placeholder 6">
            <a:extLst>
              <a:ext uri="{FF2B5EF4-FFF2-40B4-BE49-F238E27FC236}">
                <a16:creationId xmlns:a16="http://schemas.microsoft.com/office/drawing/2014/main" id="{1E1F8EE7-E6C5-F46B-4CB6-9284F895AE2B}"/>
              </a:ext>
            </a:extLst>
          </p:cNvPr>
          <p:cNvSpPr>
            <a:spLocks noGrp="1"/>
          </p:cNvSpPr>
          <p:nvPr>
            <p:ph type="ftr" sz="quarter" idx="3"/>
          </p:nvPr>
        </p:nvSpPr>
        <p:spPr/>
        <p:txBody>
          <a:bodyPr/>
          <a:lstStyle/>
          <a:p>
            <a:r>
              <a:rPr lang="en-US" dirty="0"/>
              <a:t>CI, confidence interval.
Wang J, et al. </a:t>
            </a:r>
            <a:r>
              <a:rPr lang="en-US" i="1" dirty="0"/>
              <a:t>Aliment </a:t>
            </a:r>
            <a:r>
              <a:rPr lang="en-US" i="1" dirty="0" err="1"/>
              <a:t>Pharmacol</a:t>
            </a:r>
            <a:r>
              <a:rPr lang="en-US" i="1" dirty="0"/>
              <a:t> </a:t>
            </a:r>
            <a:r>
              <a:rPr lang="en-US" i="1" dirty="0" err="1"/>
              <a:t>Ther</a:t>
            </a:r>
            <a:r>
              <a:rPr lang="en-US" dirty="0"/>
              <a:t>. 2021.</a:t>
            </a:r>
          </a:p>
        </p:txBody>
      </p:sp>
    </p:spTree>
    <p:extLst>
      <p:ext uri="{BB962C8B-B14F-4D97-AF65-F5344CB8AC3E}">
        <p14:creationId xmlns:p14="http://schemas.microsoft.com/office/powerpoint/2010/main" val="1564187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4C142-720D-A47F-A519-4B8769E46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CB649-85CA-0CEA-D688-FAC0A4B41CDD}"/>
              </a:ext>
            </a:extLst>
          </p:cNvPr>
          <p:cNvSpPr>
            <a:spLocks noGrp="1"/>
          </p:cNvSpPr>
          <p:nvPr>
            <p:ph type="title"/>
          </p:nvPr>
        </p:nvSpPr>
        <p:spPr>
          <a:xfrm>
            <a:off x="609600" y="199505"/>
            <a:ext cx="10744200" cy="1185577"/>
          </a:xfrm>
        </p:spPr>
        <p:txBody>
          <a:bodyPr/>
          <a:lstStyle/>
          <a:p>
            <a:r>
              <a:rPr lang="en-US" dirty="0" err="1"/>
              <a:t>Etrasimod</a:t>
            </a:r>
            <a:r>
              <a:rPr lang="en-US" dirty="0"/>
              <a:t> in UC: ELEVATE Study</a:t>
            </a:r>
          </a:p>
        </p:txBody>
      </p:sp>
      <p:pic>
        <p:nvPicPr>
          <p:cNvPr id="3" name="Content Placeholder 4" descr="A graph of a patient's reaction&#10;&#10;Description automatically generated with medium confidence">
            <a:extLst>
              <a:ext uri="{FF2B5EF4-FFF2-40B4-BE49-F238E27FC236}">
                <a16:creationId xmlns:a16="http://schemas.microsoft.com/office/drawing/2014/main" id="{E11384E7-9479-6FE3-F1A3-A564D2641398}"/>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3343280" y="1384300"/>
            <a:ext cx="5505439" cy="4865209"/>
          </a:xfrm>
        </p:spPr>
      </p:pic>
      <p:sp>
        <p:nvSpPr>
          <p:cNvPr id="8" name="Footer Placeholder 7">
            <a:extLst>
              <a:ext uri="{FF2B5EF4-FFF2-40B4-BE49-F238E27FC236}">
                <a16:creationId xmlns:a16="http://schemas.microsoft.com/office/drawing/2014/main" id="{93BCE4CC-4D21-BC47-9C22-5CB62E21B1A3}"/>
              </a:ext>
            </a:extLst>
          </p:cNvPr>
          <p:cNvSpPr>
            <a:spLocks noGrp="1"/>
          </p:cNvSpPr>
          <p:nvPr>
            <p:ph type="ftr" sz="quarter" idx="3"/>
          </p:nvPr>
        </p:nvSpPr>
        <p:spPr/>
        <p:txBody>
          <a:bodyPr/>
          <a:lstStyle/>
          <a:p>
            <a:r>
              <a:rPr lang="en-US" dirty="0"/>
              <a:t>Wang J, et al. </a:t>
            </a:r>
            <a:r>
              <a:rPr lang="en-US" i="1" dirty="0"/>
              <a:t>Aliment </a:t>
            </a:r>
            <a:r>
              <a:rPr lang="en-US" i="1" dirty="0" err="1"/>
              <a:t>Pharmacol</a:t>
            </a:r>
            <a:r>
              <a:rPr lang="en-US" i="1" dirty="0"/>
              <a:t> </a:t>
            </a:r>
            <a:r>
              <a:rPr lang="en-US" i="1" dirty="0" err="1"/>
              <a:t>Ther</a:t>
            </a:r>
            <a:r>
              <a:rPr lang="en-US" dirty="0"/>
              <a:t>. 2021.</a:t>
            </a:r>
          </a:p>
        </p:txBody>
      </p:sp>
    </p:spTree>
    <p:extLst>
      <p:ext uri="{BB962C8B-B14F-4D97-AF65-F5344CB8AC3E}">
        <p14:creationId xmlns:p14="http://schemas.microsoft.com/office/powerpoint/2010/main" val="3933548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10EE-3A81-5652-7D3F-122BF39F6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CACA0-FA34-ED43-DCD3-96CC8618EA0B}"/>
              </a:ext>
            </a:extLst>
          </p:cNvPr>
          <p:cNvSpPr>
            <a:spLocks noGrp="1"/>
          </p:cNvSpPr>
          <p:nvPr>
            <p:ph type="title"/>
          </p:nvPr>
        </p:nvSpPr>
        <p:spPr>
          <a:xfrm>
            <a:off x="609600" y="199505"/>
            <a:ext cx="10744200" cy="1185577"/>
          </a:xfrm>
        </p:spPr>
        <p:txBody>
          <a:bodyPr>
            <a:normAutofit/>
          </a:bodyPr>
          <a:lstStyle/>
          <a:p>
            <a:r>
              <a:rPr lang="en-US"/>
              <a:t>Broad &amp; Targeted IBD Therapy Mechanisms of Action</a:t>
            </a:r>
          </a:p>
        </p:txBody>
      </p:sp>
      <p:pic>
        <p:nvPicPr>
          <p:cNvPr id="11" name="Content Placeholder 10" descr="A diagram of a cell&#10;&#10;Description automatically generated">
            <a:extLst>
              <a:ext uri="{FF2B5EF4-FFF2-40B4-BE49-F238E27FC236}">
                <a16:creationId xmlns:a16="http://schemas.microsoft.com/office/drawing/2014/main" id="{1585C513-7E7B-0346-3710-A2BC0B27B74D}"/>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944812" y="1363752"/>
            <a:ext cx="6808787" cy="4870913"/>
          </a:xfrm>
        </p:spPr>
      </p:pic>
      <p:sp>
        <p:nvSpPr>
          <p:cNvPr id="6" name="Footer Placeholder 5">
            <a:extLst>
              <a:ext uri="{FF2B5EF4-FFF2-40B4-BE49-F238E27FC236}">
                <a16:creationId xmlns:a16="http://schemas.microsoft.com/office/drawing/2014/main" id="{495DEEBA-9FEF-D3AB-2355-FC00EF33805F}"/>
              </a:ext>
            </a:extLst>
          </p:cNvPr>
          <p:cNvSpPr>
            <a:spLocks noGrp="1"/>
          </p:cNvSpPr>
          <p:nvPr>
            <p:ph type="ftr" sz="quarter" idx="3"/>
          </p:nvPr>
        </p:nvSpPr>
        <p:spPr/>
        <p:txBody>
          <a:bodyPr/>
          <a:lstStyle/>
          <a:p>
            <a:r>
              <a:rPr lang="en-US" dirty="0" err="1"/>
              <a:t>Casteele</a:t>
            </a:r>
            <a:r>
              <a:rPr lang="en-US" dirty="0"/>
              <a:t> NV, et al. </a:t>
            </a:r>
            <a:r>
              <a:rPr lang="en-US" i="1" dirty="0"/>
              <a:t>Nat Rev Gastroenterol Hepatol</a:t>
            </a:r>
            <a:r>
              <a:rPr lang="en-US" dirty="0"/>
              <a:t>. 2015; 12: 373-4.  </a:t>
            </a:r>
          </a:p>
        </p:txBody>
      </p:sp>
    </p:spTree>
    <p:extLst>
      <p:ext uri="{BB962C8B-B14F-4D97-AF65-F5344CB8AC3E}">
        <p14:creationId xmlns:p14="http://schemas.microsoft.com/office/powerpoint/2010/main" val="1390102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10EE-3A81-5652-7D3F-122BF39F6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CACA0-FA34-ED43-DCD3-96CC8618EA0B}"/>
              </a:ext>
            </a:extLst>
          </p:cNvPr>
          <p:cNvSpPr>
            <a:spLocks noGrp="1"/>
          </p:cNvSpPr>
          <p:nvPr>
            <p:ph type="title"/>
          </p:nvPr>
        </p:nvSpPr>
        <p:spPr>
          <a:xfrm>
            <a:off x="609600" y="199505"/>
            <a:ext cx="10744200" cy="1185577"/>
          </a:xfrm>
        </p:spPr>
        <p:txBody>
          <a:bodyPr>
            <a:normAutofit/>
          </a:bodyPr>
          <a:lstStyle/>
          <a:p>
            <a:r>
              <a:rPr lang="en-US"/>
              <a:t>Broad &amp; Targeted IBD Therapy Mechanisms of Action</a:t>
            </a:r>
          </a:p>
        </p:txBody>
      </p:sp>
      <p:pic>
        <p:nvPicPr>
          <p:cNvPr id="11" name="Content Placeholder 10" descr="A diagram of a cell&#10;&#10;Description automatically generated">
            <a:extLst>
              <a:ext uri="{FF2B5EF4-FFF2-40B4-BE49-F238E27FC236}">
                <a16:creationId xmlns:a16="http://schemas.microsoft.com/office/drawing/2014/main" id="{1585C513-7E7B-0346-3710-A2BC0B27B74D}"/>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944812" y="1363752"/>
            <a:ext cx="6808787" cy="4870913"/>
          </a:xfrm>
        </p:spPr>
      </p:pic>
      <p:sp>
        <p:nvSpPr>
          <p:cNvPr id="6" name="Footer Placeholder 5">
            <a:extLst>
              <a:ext uri="{FF2B5EF4-FFF2-40B4-BE49-F238E27FC236}">
                <a16:creationId xmlns:a16="http://schemas.microsoft.com/office/drawing/2014/main" id="{495DEEBA-9FEF-D3AB-2355-FC00EF33805F}"/>
              </a:ext>
            </a:extLst>
          </p:cNvPr>
          <p:cNvSpPr>
            <a:spLocks noGrp="1"/>
          </p:cNvSpPr>
          <p:nvPr>
            <p:ph type="ftr" sz="quarter" idx="3"/>
          </p:nvPr>
        </p:nvSpPr>
        <p:spPr/>
        <p:txBody>
          <a:bodyPr/>
          <a:lstStyle/>
          <a:p>
            <a:r>
              <a:rPr lang="en-US" dirty="0" err="1"/>
              <a:t>Casteele</a:t>
            </a:r>
            <a:r>
              <a:rPr lang="en-US" dirty="0"/>
              <a:t> NV, et al. </a:t>
            </a:r>
            <a:r>
              <a:rPr lang="en-US" i="1" dirty="0"/>
              <a:t>Nat Rev Gastroenterol Hepatol</a:t>
            </a:r>
            <a:r>
              <a:rPr lang="en-US" dirty="0"/>
              <a:t>. 2015; 12: 373-4.  </a:t>
            </a:r>
          </a:p>
        </p:txBody>
      </p:sp>
      <p:sp>
        <p:nvSpPr>
          <p:cNvPr id="3" name="Arrow: Down 2">
            <a:extLst>
              <a:ext uri="{FF2B5EF4-FFF2-40B4-BE49-F238E27FC236}">
                <a16:creationId xmlns:a16="http://schemas.microsoft.com/office/drawing/2014/main" id="{C9CEECB1-D542-206F-E400-34DE7A75D2E1}"/>
              </a:ext>
            </a:extLst>
          </p:cNvPr>
          <p:cNvSpPr/>
          <p:nvPr/>
        </p:nvSpPr>
        <p:spPr>
          <a:xfrm rot="16200000">
            <a:off x="2085262" y="4198173"/>
            <a:ext cx="895927" cy="53801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917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7488-898A-83DB-E59B-9C028D3CA448}"/>
              </a:ext>
            </a:extLst>
          </p:cNvPr>
          <p:cNvSpPr>
            <a:spLocks noGrp="1"/>
          </p:cNvSpPr>
          <p:nvPr>
            <p:ph type="title"/>
          </p:nvPr>
        </p:nvSpPr>
        <p:spPr>
          <a:xfrm>
            <a:off x="609600" y="199505"/>
            <a:ext cx="10744200" cy="1185577"/>
          </a:xfrm>
        </p:spPr>
        <p:txBody>
          <a:bodyPr>
            <a:normAutofit/>
          </a:bodyPr>
          <a:lstStyle/>
          <a:p>
            <a:r>
              <a:rPr lang="en-US" dirty="0"/>
              <a:t>FDA Approved JAK-STAT inhibitors </a:t>
            </a:r>
          </a:p>
        </p:txBody>
      </p:sp>
      <p:sp>
        <p:nvSpPr>
          <p:cNvPr id="3" name="TextBox 2">
            <a:extLst>
              <a:ext uri="{FF2B5EF4-FFF2-40B4-BE49-F238E27FC236}">
                <a16:creationId xmlns:a16="http://schemas.microsoft.com/office/drawing/2014/main" id="{1726B021-AAFF-8B15-D85E-106BA973904D}"/>
              </a:ext>
            </a:extLst>
          </p:cNvPr>
          <p:cNvSpPr txBox="1"/>
          <p:nvPr/>
        </p:nvSpPr>
        <p:spPr>
          <a:xfrm>
            <a:off x="906320" y="3019923"/>
            <a:ext cx="7554338" cy="1754326"/>
          </a:xfrm>
          <a:prstGeom prst="rect">
            <a:avLst/>
          </a:prstGeom>
          <a:noFill/>
        </p:spPr>
        <p:txBody>
          <a:bodyPr wrap="square" rtlCol="0">
            <a:spAutoFit/>
          </a:bodyPr>
          <a:lstStyle/>
          <a:p>
            <a:r>
              <a:rPr lang="en-US" dirty="0"/>
              <a:t>Infliximab</a:t>
            </a:r>
          </a:p>
          <a:p>
            <a:r>
              <a:rPr lang="en-US" dirty="0"/>
              <a:t>Adalimumab</a:t>
            </a:r>
          </a:p>
          <a:p>
            <a:r>
              <a:rPr lang="en-US" dirty="0"/>
              <a:t>Certolizumab</a:t>
            </a:r>
          </a:p>
          <a:p>
            <a:r>
              <a:rPr lang="en-US" dirty="0"/>
              <a:t>Golimumab</a:t>
            </a:r>
          </a:p>
          <a:p>
            <a:endParaRPr lang="en-US" dirty="0"/>
          </a:p>
          <a:p>
            <a:endParaRPr lang="en-US" dirty="0"/>
          </a:p>
        </p:txBody>
      </p:sp>
      <p:sp>
        <p:nvSpPr>
          <p:cNvPr id="8" name="TextBox 7">
            <a:extLst>
              <a:ext uri="{FF2B5EF4-FFF2-40B4-BE49-F238E27FC236}">
                <a16:creationId xmlns:a16="http://schemas.microsoft.com/office/drawing/2014/main" id="{1270D855-0597-1A82-CBEC-A9806BE82FD1}"/>
              </a:ext>
            </a:extLst>
          </p:cNvPr>
          <p:cNvSpPr txBox="1"/>
          <p:nvPr/>
        </p:nvSpPr>
        <p:spPr>
          <a:xfrm>
            <a:off x="906320" y="2316551"/>
            <a:ext cx="1242028" cy="369332"/>
          </a:xfrm>
          <a:prstGeom prst="rect">
            <a:avLst/>
          </a:prstGeom>
          <a:noFill/>
        </p:spPr>
        <p:txBody>
          <a:bodyPr wrap="square" rtlCol="0">
            <a:spAutoFit/>
          </a:bodyPr>
          <a:lstStyle/>
          <a:p>
            <a:r>
              <a:rPr lang="en-US" dirty="0"/>
              <a:t>Anti-TNF’s</a:t>
            </a:r>
          </a:p>
        </p:txBody>
      </p:sp>
      <p:sp>
        <p:nvSpPr>
          <p:cNvPr id="10" name="TextBox 9">
            <a:extLst>
              <a:ext uri="{FF2B5EF4-FFF2-40B4-BE49-F238E27FC236}">
                <a16:creationId xmlns:a16="http://schemas.microsoft.com/office/drawing/2014/main" id="{5FE1A8DE-77B7-F93C-285C-4C72FAE24782}"/>
              </a:ext>
            </a:extLst>
          </p:cNvPr>
          <p:cNvSpPr txBox="1"/>
          <p:nvPr/>
        </p:nvSpPr>
        <p:spPr>
          <a:xfrm>
            <a:off x="2946513" y="2298905"/>
            <a:ext cx="2812033" cy="369332"/>
          </a:xfrm>
          <a:prstGeom prst="rect">
            <a:avLst/>
          </a:prstGeom>
          <a:noFill/>
        </p:spPr>
        <p:txBody>
          <a:bodyPr wrap="square" rtlCol="0">
            <a:spAutoFit/>
          </a:bodyPr>
          <a:lstStyle/>
          <a:p>
            <a:r>
              <a:rPr lang="en-US" dirty="0"/>
              <a:t>S1P Receptor Modulators</a:t>
            </a:r>
          </a:p>
        </p:txBody>
      </p:sp>
      <p:sp>
        <p:nvSpPr>
          <p:cNvPr id="12" name="TextBox 11">
            <a:extLst>
              <a:ext uri="{FF2B5EF4-FFF2-40B4-BE49-F238E27FC236}">
                <a16:creationId xmlns:a16="http://schemas.microsoft.com/office/drawing/2014/main" id="{00A631CE-36AD-F663-22A2-29F284F5C96B}"/>
              </a:ext>
            </a:extLst>
          </p:cNvPr>
          <p:cNvSpPr txBox="1"/>
          <p:nvPr/>
        </p:nvSpPr>
        <p:spPr>
          <a:xfrm>
            <a:off x="2946512" y="3157042"/>
            <a:ext cx="2812033" cy="646331"/>
          </a:xfrm>
          <a:prstGeom prst="rect">
            <a:avLst/>
          </a:prstGeom>
          <a:noFill/>
        </p:spPr>
        <p:txBody>
          <a:bodyPr wrap="square" rtlCol="0">
            <a:spAutoFit/>
          </a:bodyPr>
          <a:lstStyle/>
          <a:p>
            <a:r>
              <a:rPr lang="en-US" dirty="0"/>
              <a:t>Ozanimod</a:t>
            </a:r>
          </a:p>
          <a:p>
            <a:r>
              <a:rPr lang="en-US" dirty="0" err="1"/>
              <a:t>Etrasimod</a:t>
            </a:r>
            <a:r>
              <a:rPr lang="en-US" dirty="0"/>
              <a:t> </a:t>
            </a:r>
          </a:p>
        </p:txBody>
      </p:sp>
      <p:sp>
        <p:nvSpPr>
          <p:cNvPr id="13" name="Rectangle 12">
            <a:extLst>
              <a:ext uri="{FF2B5EF4-FFF2-40B4-BE49-F238E27FC236}">
                <a16:creationId xmlns:a16="http://schemas.microsoft.com/office/drawing/2014/main" id="{075D4BCB-470C-864B-484D-CAECC62B3AD0}"/>
              </a:ext>
            </a:extLst>
          </p:cNvPr>
          <p:cNvSpPr/>
          <p:nvPr/>
        </p:nvSpPr>
        <p:spPr>
          <a:xfrm>
            <a:off x="6092843" y="1652706"/>
            <a:ext cx="2333402" cy="300867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4" name="TextBox 13">
            <a:extLst>
              <a:ext uri="{FF2B5EF4-FFF2-40B4-BE49-F238E27FC236}">
                <a16:creationId xmlns:a16="http://schemas.microsoft.com/office/drawing/2014/main" id="{394460A6-3F81-2E30-0BEA-EAD47CAAF269}"/>
              </a:ext>
            </a:extLst>
          </p:cNvPr>
          <p:cNvSpPr txBox="1"/>
          <p:nvPr/>
        </p:nvSpPr>
        <p:spPr>
          <a:xfrm>
            <a:off x="6092843" y="2298905"/>
            <a:ext cx="2367816" cy="369332"/>
          </a:xfrm>
          <a:prstGeom prst="rect">
            <a:avLst/>
          </a:prstGeom>
          <a:noFill/>
        </p:spPr>
        <p:txBody>
          <a:bodyPr wrap="square" rtlCol="0">
            <a:spAutoFit/>
          </a:bodyPr>
          <a:lstStyle/>
          <a:p>
            <a:r>
              <a:rPr lang="en-US" dirty="0"/>
              <a:t>JAK-STAT inhibitors</a:t>
            </a:r>
          </a:p>
        </p:txBody>
      </p:sp>
      <p:sp>
        <p:nvSpPr>
          <p:cNvPr id="16" name="TextBox 15">
            <a:extLst>
              <a:ext uri="{FF2B5EF4-FFF2-40B4-BE49-F238E27FC236}">
                <a16:creationId xmlns:a16="http://schemas.microsoft.com/office/drawing/2014/main" id="{AF3E9A68-F43D-7946-FF23-CB3B81B32EB1}"/>
              </a:ext>
            </a:extLst>
          </p:cNvPr>
          <p:cNvSpPr txBox="1"/>
          <p:nvPr/>
        </p:nvSpPr>
        <p:spPr>
          <a:xfrm>
            <a:off x="6092842" y="3157042"/>
            <a:ext cx="2367816" cy="646331"/>
          </a:xfrm>
          <a:prstGeom prst="rect">
            <a:avLst/>
          </a:prstGeom>
          <a:noFill/>
        </p:spPr>
        <p:txBody>
          <a:bodyPr wrap="square" rtlCol="0">
            <a:spAutoFit/>
          </a:bodyPr>
          <a:lstStyle/>
          <a:p>
            <a:r>
              <a:rPr lang="en-US" dirty="0" err="1"/>
              <a:t>Upadacitnib</a:t>
            </a:r>
            <a:endParaRPr lang="en-US" dirty="0"/>
          </a:p>
          <a:p>
            <a:r>
              <a:rPr lang="en-US" dirty="0"/>
              <a:t>Tofacitinib</a:t>
            </a:r>
          </a:p>
        </p:txBody>
      </p:sp>
      <p:sp>
        <p:nvSpPr>
          <p:cNvPr id="18" name="TextBox 17">
            <a:extLst>
              <a:ext uri="{FF2B5EF4-FFF2-40B4-BE49-F238E27FC236}">
                <a16:creationId xmlns:a16="http://schemas.microsoft.com/office/drawing/2014/main" id="{C1E4C83F-BFB8-8510-50A6-E784746153C5}"/>
              </a:ext>
            </a:extLst>
          </p:cNvPr>
          <p:cNvSpPr txBox="1"/>
          <p:nvPr/>
        </p:nvSpPr>
        <p:spPr>
          <a:xfrm>
            <a:off x="8986691" y="2298905"/>
            <a:ext cx="2298989" cy="646331"/>
          </a:xfrm>
          <a:prstGeom prst="rect">
            <a:avLst/>
          </a:prstGeom>
          <a:noFill/>
        </p:spPr>
        <p:txBody>
          <a:bodyPr wrap="square">
            <a:spAutoFit/>
          </a:bodyPr>
          <a:lstStyle/>
          <a:p>
            <a:r>
              <a:rPr lang="en-US" dirty="0"/>
              <a:t>IL23 Selective Inhibitors</a:t>
            </a:r>
          </a:p>
        </p:txBody>
      </p:sp>
      <p:sp>
        <p:nvSpPr>
          <p:cNvPr id="19" name="TextBox 18">
            <a:extLst>
              <a:ext uri="{FF2B5EF4-FFF2-40B4-BE49-F238E27FC236}">
                <a16:creationId xmlns:a16="http://schemas.microsoft.com/office/drawing/2014/main" id="{19053EEE-7119-0F12-4110-18D0D045D21F}"/>
              </a:ext>
            </a:extLst>
          </p:cNvPr>
          <p:cNvSpPr txBox="1"/>
          <p:nvPr/>
        </p:nvSpPr>
        <p:spPr>
          <a:xfrm>
            <a:off x="8986691" y="3157042"/>
            <a:ext cx="2298989" cy="646331"/>
          </a:xfrm>
          <a:prstGeom prst="rect">
            <a:avLst/>
          </a:prstGeom>
          <a:noFill/>
        </p:spPr>
        <p:txBody>
          <a:bodyPr wrap="square" rtlCol="0">
            <a:spAutoFit/>
          </a:bodyPr>
          <a:lstStyle/>
          <a:p>
            <a:r>
              <a:rPr lang="en-US" dirty="0"/>
              <a:t>Risankizumab</a:t>
            </a:r>
          </a:p>
          <a:p>
            <a:r>
              <a:rPr lang="en-US" dirty="0" err="1"/>
              <a:t>Mirikizumab</a:t>
            </a:r>
            <a:endParaRPr lang="en-US" dirty="0"/>
          </a:p>
        </p:txBody>
      </p:sp>
      <p:sp>
        <p:nvSpPr>
          <p:cNvPr id="7" name="Footer Placeholder 6">
            <a:extLst>
              <a:ext uri="{FF2B5EF4-FFF2-40B4-BE49-F238E27FC236}">
                <a16:creationId xmlns:a16="http://schemas.microsoft.com/office/drawing/2014/main" id="{CC7E7835-A97C-C82A-C950-D8CD3A7CD505}"/>
              </a:ext>
            </a:extLst>
          </p:cNvPr>
          <p:cNvSpPr>
            <a:spLocks noGrp="1"/>
          </p:cNvSpPr>
          <p:nvPr>
            <p:ph type="ftr" sz="quarter" idx="3"/>
          </p:nvPr>
        </p:nvSpPr>
        <p:spPr/>
        <p:txBody>
          <a:bodyPr/>
          <a:lstStyle/>
          <a:p>
            <a:r>
              <a:rPr lang="en-US"/>
              <a:t>TNF – Tumor Necrosis Factor, S1P - spingosine-1-phosphate, JAK-STAT -Janus kinase signal transducer and activator of transcription, IL – Interleukin </a:t>
            </a:r>
          </a:p>
        </p:txBody>
      </p:sp>
    </p:spTree>
    <p:extLst>
      <p:ext uri="{BB962C8B-B14F-4D97-AF65-F5344CB8AC3E}">
        <p14:creationId xmlns:p14="http://schemas.microsoft.com/office/powerpoint/2010/main" val="2281354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1239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hlinkClick r:id="rId3"/>
              </a:rPr>
              <a:t>IBD: Insights for Better Decisions</a:t>
            </a:r>
            <a:endParaRPr kumimoji="0" lang="en-US" sz="1500" b="0" i="0" u="sng"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Identify the benefits, risks, and clinical utility of current and emerging drug therapies for patients with inflammatory bowel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Discuss the implementation of IBD treatment strategies for gastroenterologists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747474"/>
                </a:solidFill>
                <a:effectLst/>
                <a:uLnTx/>
                <a:uFillTx/>
                <a:latin typeface="Arial" panose="020B0604020202020204" pitchFamily="34" charset="0"/>
                <a:ea typeface="+mn-ea"/>
                <a:cs typeface="Arial" panose="020B0604020202020204" pitchFamily="34" charset="0"/>
              </a:rPr>
              <a:t>Interpret and apply the latest guidelines for patients with IBD to improve clinical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FB35-D24F-2632-4DC0-48113F9DC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2D4B8-D605-1680-6FC0-2DCAD1C49CD7}"/>
              </a:ext>
            </a:extLst>
          </p:cNvPr>
          <p:cNvSpPr>
            <a:spLocks noGrp="1"/>
          </p:cNvSpPr>
          <p:nvPr>
            <p:ph type="title"/>
          </p:nvPr>
        </p:nvSpPr>
        <p:spPr>
          <a:xfrm>
            <a:off x="609600" y="199505"/>
            <a:ext cx="10744200" cy="1185577"/>
          </a:xfrm>
        </p:spPr>
        <p:txBody>
          <a:bodyPr/>
          <a:lstStyle/>
          <a:p>
            <a:r>
              <a:rPr lang="en-US" dirty="0"/>
              <a:t>Upadacitinib in Crohn’s Disease</a:t>
            </a: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31911863-26F0-6F6D-BE9E-0A0DFD062AB9}"/>
                  </a:ext>
                </a:extLst>
              </p14:cNvPr>
              <p14:cNvContentPartPr/>
              <p14:nvPr/>
            </p14:nvContentPartPr>
            <p14:xfrm>
              <a:off x="2769399" y="2974878"/>
              <a:ext cx="360" cy="360"/>
            </p14:xfrm>
          </p:contentPart>
        </mc:Choice>
        <mc:Fallback xmlns="">
          <p:pic>
            <p:nvPicPr>
              <p:cNvPr id="10" name="Ink 9">
                <a:extLst>
                  <a:ext uri="{FF2B5EF4-FFF2-40B4-BE49-F238E27FC236}">
                    <a16:creationId xmlns:a16="http://schemas.microsoft.com/office/drawing/2014/main" id="{31911863-26F0-6F6D-BE9E-0A0DFD062AB9}"/>
                  </a:ext>
                </a:extLst>
              </p:cNvPr>
              <p:cNvPicPr/>
              <p:nvPr/>
            </p:nvPicPr>
            <p:blipFill>
              <a:blip r:embed="rId4"/>
              <a:stretch>
                <a:fillRect/>
              </a:stretch>
            </p:blipFill>
            <p:spPr>
              <a:xfrm>
                <a:off x="2763279" y="296875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86B5403E-EC86-A3F3-48B2-F9489080F5A1}"/>
                  </a:ext>
                </a:extLst>
              </p14:cNvPr>
              <p14:cNvContentPartPr/>
              <p14:nvPr/>
            </p14:nvContentPartPr>
            <p14:xfrm>
              <a:off x="494199" y="3771198"/>
              <a:ext cx="360" cy="360"/>
            </p14:xfrm>
          </p:contentPart>
        </mc:Choice>
        <mc:Fallback xmlns="">
          <p:pic>
            <p:nvPicPr>
              <p:cNvPr id="11" name="Ink 10">
                <a:extLst>
                  <a:ext uri="{FF2B5EF4-FFF2-40B4-BE49-F238E27FC236}">
                    <a16:creationId xmlns:a16="http://schemas.microsoft.com/office/drawing/2014/main" id="{86B5403E-EC86-A3F3-48B2-F9489080F5A1}"/>
                  </a:ext>
                </a:extLst>
              </p:cNvPr>
              <p:cNvPicPr/>
              <p:nvPr/>
            </p:nvPicPr>
            <p:blipFill>
              <a:blip r:embed="rId4"/>
              <a:stretch>
                <a:fillRect/>
              </a:stretch>
            </p:blipFill>
            <p:spPr>
              <a:xfrm>
                <a:off x="488079" y="3765078"/>
                <a:ext cx="12600" cy="12600"/>
              </a:xfrm>
              <a:prstGeom prst="rect">
                <a:avLst/>
              </a:prstGeom>
            </p:spPr>
          </p:pic>
        </mc:Fallback>
      </mc:AlternateContent>
      <p:pic>
        <p:nvPicPr>
          <p:cNvPr id="3" name="Picture 2" descr="A graph of a patient with numbers and a number of patients&#10;&#10;Description automatically generated with medium confidence">
            <a:extLst>
              <a:ext uri="{FF2B5EF4-FFF2-40B4-BE49-F238E27FC236}">
                <a16:creationId xmlns:a16="http://schemas.microsoft.com/office/drawing/2014/main" id="{8C9DE8B9-80FE-A729-F743-12D46EC926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4484" y="1328584"/>
            <a:ext cx="6021553" cy="5043126"/>
          </a:xfrm>
          <a:prstGeom prst="rect">
            <a:avLst/>
          </a:prstGeom>
        </p:spPr>
      </p:pic>
      <p:sp>
        <p:nvSpPr>
          <p:cNvPr id="8" name="Footer Placeholder 7">
            <a:extLst>
              <a:ext uri="{FF2B5EF4-FFF2-40B4-BE49-F238E27FC236}">
                <a16:creationId xmlns:a16="http://schemas.microsoft.com/office/drawing/2014/main" id="{14D9CE56-2105-2D29-7A09-FCCECFD448F7}"/>
              </a:ext>
            </a:extLst>
          </p:cNvPr>
          <p:cNvSpPr>
            <a:spLocks noGrp="1"/>
          </p:cNvSpPr>
          <p:nvPr>
            <p:ph type="ftr" sz="quarter" idx="3"/>
          </p:nvPr>
        </p:nvSpPr>
        <p:spPr/>
        <p:txBody>
          <a:bodyPr/>
          <a:lstStyle/>
          <a:p>
            <a:r>
              <a:rPr lang="en-US" dirty="0"/>
              <a:t>Wang J, et al. </a:t>
            </a:r>
            <a:r>
              <a:rPr lang="en-US" i="1" dirty="0"/>
              <a:t>Aliment </a:t>
            </a:r>
            <a:r>
              <a:rPr lang="en-US" i="1" dirty="0" err="1"/>
              <a:t>Pharmacol</a:t>
            </a:r>
            <a:r>
              <a:rPr lang="en-US" i="1" dirty="0"/>
              <a:t> </a:t>
            </a:r>
            <a:r>
              <a:rPr lang="en-US" i="1" dirty="0" err="1"/>
              <a:t>Ther</a:t>
            </a:r>
            <a:r>
              <a:rPr lang="en-US" dirty="0"/>
              <a:t>. 2021.</a:t>
            </a:r>
          </a:p>
        </p:txBody>
      </p:sp>
    </p:spTree>
    <p:extLst>
      <p:ext uri="{BB962C8B-B14F-4D97-AF65-F5344CB8AC3E}">
        <p14:creationId xmlns:p14="http://schemas.microsoft.com/office/powerpoint/2010/main" val="397882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FB35-D24F-2632-4DC0-48113F9DC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2D4B8-D605-1680-6FC0-2DCAD1C49CD7}"/>
              </a:ext>
            </a:extLst>
          </p:cNvPr>
          <p:cNvSpPr>
            <a:spLocks noGrp="1"/>
          </p:cNvSpPr>
          <p:nvPr>
            <p:ph type="title"/>
          </p:nvPr>
        </p:nvSpPr>
        <p:spPr>
          <a:xfrm>
            <a:off x="609600" y="199505"/>
            <a:ext cx="10744200" cy="1185577"/>
          </a:xfrm>
        </p:spPr>
        <p:txBody>
          <a:bodyPr/>
          <a:lstStyle/>
          <a:p>
            <a:r>
              <a:rPr lang="en-US" dirty="0" err="1"/>
              <a:t>Upadacitinib</a:t>
            </a:r>
            <a:r>
              <a:rPr lang="en-US" dirty="0"/>
              <a:t> – JAK Kinase Inhibitor</a:t>
            </a: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31911863-26F0-6F6D-BE9E-0A0DFD062AB9}"/>
                  </a:ext>
                </a:extLst>
              </p14:cNvPr>
              <p14:cNvContentPartPr/>
              <p14:nvPr/>
            </p14:nvContentPartPr>
            <p14:xfrm>
              <a:off x="2769399" y="2974878"/>
              <a:ext cx="360" cy="360"/>
            </p14:xfrm>
          </p:contentPart>
        </mc:Choice>
        <mc:Fallback xmlns="">
          <p:pic>
            <p:nvPicPr>
              <p:cNvPr id="10" name="Ink 9">
                <a:extLst>
                  <a:ext uri="{FF2B5EF4-FFF2-40B4-BE49-F238E27FC236}">
                    <a16:creationId xmlns:a16="http://schemas.microsoft.com/office/drawing/2014/main" id="{31911863-26F0-6F6D-BE9E-0A0DFD062AB9}"/>
                  </a:ext>
                </a:extLst>
              </p:cNvPr>
              <p:cNvPicPr/>
              <p:nvPr/>
            </p:nvPicPr>
            <p:blipFill>
              <a:blip r:embed="rId4"/>
              <a:stretch>
                <a:fillRect/>
              </a:stretch>
            </p:blipFill>
            <p:spPr>
              <a:xfrm>
                <a:off x="2763279" y="296875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86B5403E-EC86-A3F3-48B2-F9489080F5A1}"/>
                  </a:ext>
                </a:extLst>
              </p14:cNvPr>
              <p14:cNvContentPartPr/>
              <p14:nvPr/>
            </p14:nvContentPartPr>
            <p14:xfrm>
              <a:off x="494199" y="3771198"/>
              <a:ext cx="360" cy="360"/>
            </p14:xfrm>
          </p:contentPart>
        </mc:Choice>
        <mc:Fallback xmlns="">
          <p:pic>
            <p:nvPicPr>
              <p:cNvPr id="11" name="Ink 10">
                <a:extLst>
                  <a:ext uri="{FF2B5EF4-FFF2-40B4-BE49-F238E27FC236}">
                    <a16:creationId xmlns:a16="http://schemas.microsoft.com/office/drawing/2014/main" id="{86B5403E-EC86-A3F3-48B2-F9489080F5A1}"/>
                  </a:ext>
                </a:extLst>
              </p:cNvPr>
              <p:cNvPicPr/>
              <p:nvPr/>
            </p:nvPicPr>
            <p:blipFill>
              <a:blip r:embed="rId4"/>
              <a:stretch>
                <a:fillRect/>
              </a:stretch>
            </p:blipFill>
            <p:spPr>
              <a:xfrm>
                <a:off x="488079" y="3765078"/>
                <a:ext cx="12600" cy="12600"/>
              </a:xfrm>
              <a:prstGeom prst="rect">
                <a:avLst/>
              </a:prstGeom>
            </p:spPr>
          </p:pic>
        </mc:Fallback>
      </mc:AlternateContent>
      <p:pic>
        <p:nvPicPr>
          <p:cNvPr id="5" name="Picture 4">
            <a:extLst>
              <a:ext uri="{FF2B5EF4-FFF2-40B4-BE49-F238E27FC236}">
                <a16:creationId xmlns:a16="http://schemas.microsoft.com/office/drawing/2014/main" id="{0E89B547-5B0D-8540-8F32-B286799DDC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33928"/>
          <a:stretch/>
        </p:blipFill>
        <p:spPr>
          <a:xfrm>
            <a:off x="0" y="1689100"/>
            <a:ext cx="12192000" cy="6858000"/>
          </a:xfrm>
          <a:prstGeom prst="rect">
            <a:avLst/>
          </a:prstGeom>
        </p:spPr>
      </p:pic>
    </p:spTree>
    <p:extLst>
      <p:ext uri="{BB962C8B-B14F-4D97-AF65-F5344CB8AC3E}">
        <p14:creationId xmlns:p14="http://schemas.microsoft.com/office/powerpoint/2010/main" val="2609978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B3BC1-B715-4373-E751-BFE5A2A2C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CAF66-160A-AD9A-4B42-5DA8E349E295}"/>
              </a:ext>
            </a:extLst>
          </p:cNvPr>
          <p:cNvSpPr>
            <a:spLocks noGrp="1"/>
          </p:cNvSpPr>
          <p:nvPr>
            <p:ph type="title"/>
          </p:nvPr>
        </p:nvSpPr>
        <p:spPr>
          <a:xfrm>
            <a:off x="609600" y="199505"/>
            <a:ext cx="10744200" cy="1185577"/>
          </a:xfrm>
        </p:spPr>
        <p:txBody>
          <a:bodyPr/>
          <a:lstStyle/>
          <a:p>
            <a:r>
              <a:rPr lang="en-US"/>
              <a:t>Upadacitinib in Ulcerative Colitis</a:t>
            </a:r>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319DFADD-061A-D76C-60DB-46FAF6701AB0}"/>
                  </a:ext>
                </a:extLst>
              </p14:cNvPr>
              <p14:cNvContentPartPr/>
              <p14:nvPr/>
            </p14:nvContentPartPr>
            <p14:xfrm>
              <a:off x="2769399" y="2974878"/>
              <a:ext cx="360" cy="360"/>
            </p14:xfrm>
          </p:contentPart>
        </mc:Choice>
        <mc:Fallback xmlns="">
          <p:pic>
            <p:nvPicPr>
              <p:cNvPr id="10" name="Ink 9">
                <a:extLst>
                  <a:ext uri="{FF2B5EF4-FFF2-40B4-BE49-F238E27FC236}">
                    <a16:creationId xmlns:a16="http://schemas.microsoft.com/office/drawing/2014/main" id="{319DFADD-061A-D76C-60DB-46FAF6701AB0}"/>
                  </a:ext>
                </a:extLst>
              </p:cNvPr>
              <p:cNvPicPr/>
              <p:nvPr/>
            </p:nvPicPr>
            <p:blipFill>
              <a:blip r:embed="rId3"/>
              <a:stretch>
                <a:fillRect/>
              </a:stretch>
            </p:blipFill>
            <p:spPr>
              <a:xfrm>
                <a:off x="2763279" y="296875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C8AF7A80-B97B-64F9-6F93-3736E8C6E950}"/>
                  </a:ext>
                </a:extLst>
              </p14:cNvPr>
              <p14:cNvContentPartPr/>
              <p14:nvPr/>
            </p14:nvContentPartPr>
            <p14:xfrm>
              <a:off x="494199" y="3771198"/>
              <a:ext cx="360" cy="360"/>
            </p14:xfrm>
          </p:contentPart>
        </mc:Choice>
        <mc:Fallback xmlns="">
          <p:pic>
            <p:nvPicPr>
              <p:cNvPr id="11" name="Ink 10">
                <a:extLst>
                  <a:ext uri="{FF2B5EF4-FFF2-40B4-BE49-F238E27FC236}">
                    <a16:creationId xmlns:a16="http://schemas.microsoft.com/office/drawing/2014/main" id="{C8AF7A80-B97B-64F9-6F93-3736E8C6E950}"/>
                  </a:ext>
                </a:extLst>
              </p:cNvPr>
              <p:cNvPicPr/>
              <p:nvPr/>
            </p:nvPicPr>
            <p:blipFill>
              <a:blip r:embed="rId3"/>
              <a:stretch>
                <a:fillRect/>
              </a:stretch>
            </p:blipFill>
            <p:spPr>
              <a:xfrm>
                <a:off x="488079" y="3765078"/>
                <a:ext cx="12600" cy="12600"/>
              </a:xfrm>
              <a:prstGeom prst="rect">
                <a:avLst/>
              </a:prstGeom>
            </p:spPr>
          </p:pic>
        </mc:Fallback>
      </mc:AlternateContent>
      <p:pic>
        <p:nvPicPr>
          <p:cNvPr id="5" name="Picture 4">
            <a:extLst>
              <a:ext uri="{FF2B5EF4-FFF2-40B4-BE49-F238E27FC236}">
                <a16:creationId xmlns:a16="http://schemas.microsoft.com/office/drawing/2014/main" id="{A05E55A7-472C-A60E-FCA5-9363D2F7D9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91179" y="1663936"/>
            <a:ext cx="10062620" cy="4214524"/>
          </a:xfrm>
          <a:prstGeom prst="rect">
            <a:avLst/>
          </a:prstGeom>
        </p:spPr>
      </p:pic>
      <p:sp>
        <p:nvSpPr>
          <p:cNvPr id="7" name="Footer Placeholder 6">
            <a:extLst>
              <a:ext uri="{FF2B5EF4-FFF2-40B4-BE49-F238E27FC236}">
                <a16:creationId xmlns:a16="http://schemas.microsoft.com/office/drawing/2014/main" id="{3A4F78E7-4A60-7922-DAA0-839CC3D44357}"/>
              </a:ext>
            </a:extLst>
          </p:cNvPr>
          <p:cNvSpPr>
            <a:spLocks noGrp="1"/>
          </p:cNvSpPr>
          <p:nvPr>
            <p:ph type="ftr" sz="quarter" idx="3"/>
          </p:nvPr>
        </p:nvSpPr>
        <p:spPr/>
        <p:txBody>
          <a:bodyPr/>
          <a:lstStyle/>
          <a:p>
            <a:r>
              <a:rPr lang="en-US" dirty="0"/>
              <a:t>UPA, </a:t>
            </a:r>
            <a:r>
              <a:rPr lang="en-US" dirty="0" err="1"/>
              <a:t>upadacitinib</a:t>
            </a:r>
            <a:r>
              <a:rPr lang="en-US" dirty="0"/>
              <a:t>; QD, once daily.
</a:t>
            </a:r>
            <a:r>
              <a:rPr lang="en-US" dirty="0" err="1"/>
              <a:t>Sandborn</a:t>
            </a:r>
            <a:r>
              <a:rPr lang="en-US" dirty="0"/>
              <a:t> WJ, et al. </a:t>
            </a:r>
            <a:r>
              <a:rPr lang="en-US" i="1" dirty="0"/>
              <a:t>Gastroenterology</a:t>
            </a:r>
            <a:r>
              <a:rPr lang="en-US" dirty="0"/>
              <a:t>. 2020. 158(8):2139-49.e14. </a:t>
            </a:r>
          </a:p>
        </p:txBody>
      </p:sp>
    </p:spTree>
    <p:extLst>
      <p:ext uri="{BB962C8B-B14F-4D97-AF65-F5344CB8AC3E}">
        <p14:creationId xmlns:p14="http://schemas.microsoft.com/office/powerpoint/2010/main" val="787533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3B760-1A57-9F6C-BD7D-811C5783C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06E30-5941-D0A1-5A33-057C7B0B4EFD}"/>
              </a:ext>
            </a:extLst>
          </p:cNvPr>
          <p:cNvSpPr>
            <a:spLocks noGrp="1"/>
          </p:cNvSpPr>
          <p:nvPr>
            <p:ph type="title"/>
          </p:nvPr>
        </p:nvSpPr>
        <p:spPr>
          <a:xfrm>
            <a:off x="609600" y="199505"/>
            <a:ext cx="10744200" cy="1185577"/>
          </a:xfrm>
        </p:spPr>
        <p:txBody>
          <a:bodyPr>
            <a:normAutofit/>
          </a:bodyPr>
          <a:lstStyle/>
          <a:p>
            <a:r>
              <a:rPr lang="en-US"/>
              <a:t>Broad &amp; Targeted IBD Therapy Mechanisms of Action</a:t>
            </a:r>
          </a:p>
        </p:txBody>
      </p:sp>
      <p:pic>
        <p:nvPicPr>
          <p:cNvPr id="11" name="Content Placeholder 10" descr="A diagram of a cell&#10;&#10;Description automatically generated">
            <a:extLst>
              <a:ext uri="{FF2B5EF4-FFF2-40B4-BE49-F238E27FC236}">
                <a16:creationId xmlns:a16="http://schemas.microsoft.com/office/drawing/2014/main" id="{093CF60B-AF48-5B51-D277-74A2510B17B5}"/>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3048112" y="1301549"/>
            <a:ext cx="6808600" cy="4869641"/>
          </a:xfrm>
        </p:spPr>
      </p:pic>
      <p:sp>
        <p:nvSpPr>
          <p:cNvPr id="5" name="Footer Placeholder 4">
            <a:extLst>
              <a:ext uri="{FF2B5EF4-FFF2-40B4-BE49-F238E27FC236}">
                <a16:creationId xmlns:a16="http://schemas.microsoft.com/office/drawing/2014/main" id="{688996D5-3B55-A556-A831-84AC8F7FAE37}"/>
              </a:ext>
            </a:extLst>
          </p:cNvPr>
          <p:cNvSpPr>
            <a:spLocks noGrp="1"/>
          </p:cNvSpPr>
          <p:nvPr>
            <p:ph type="ftr" sz="quarter" idx="3"/>
          </p:nvPr>
        </p:nvSpPr>
        <p:spPr/>
        <p:txBody>
          <a:bodyPr/>
          <a:lstStyle/>
          <a:p>
            <a:r>
              <a:rPr lang="en-US" dirty="0" err="1"/>
              <a:t>Casteele</a:t>
            </a:r>
            <a:r>
              <a:rPr lang="en-US" dirty="0"/>
              <a:t> NV, et al. </a:t>
            </a:r>
            <a:r>
              <a:rPr lang="en-US" i="1" dirty="0"/>
              <a:t>Nat Rev Gastroenterol Hepatol</a:t>
            </a:r>
            <a:r>
              <a:rPr lang="en-US" dirty="0"/>
              <a:t>. 2015; 12: 373-4.</a:t>
            </a:r>
          </a:p>
        </p:txBody>
      </p:sp>
    </p:spTree>
    <p:extLst>
      <p:ext uri="{BB962C8B-B14F-4D97-AF65-F5344CB8AC3E}">
        <p14:creationId xmlns:p14="http://schemas.microsoft.com/office/powerpoint/2010/main" val="129492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3B760-1A57-9F6C-BD7D-811C5783C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06E30-5941-D0A1-5A33-057C7B0B4EFD}"/>
              </a:ext>
            </a:extLst>
          </p:cNvPr>
          <p:cNvSpPr>
            <a:spLocks noGrp="1"/>
          </p:cNvSpPr>
          <p:nvPr>
            <p:ph type="title"/>
          </p:nvPr>
        </p:nvSpPr>
        <p:spPr>
          <a:xfrm>
            <a:off x="609600" y="199505"/>
            <a:ext cx="10744200" cy="1185577"/>
          </a:xfrm>
        </p:spPr>
        <p:txBody>
          <a:bodyPr>
            <a:normAutofit/>
          </a:bodyPr>
          <a:lstStyle/>
          <a:p>
            <a:r>
              <a:rPr lang="en-US"/>
              <a:t>Broad &amp; Targeted IBD Therapy Mechanisms of Action</a:t>
            </a:r>
          </a:p>
        </p:txBody>
      </p:sp>
      <p:pic>
        <p:nvPicPr>
          <p:cNvPr id="11" name="Content Placeholder 10" descr="A diagram of a cell&#10;&#10;Description automatically generated">
            <a:extLst>
              <a:ext uri="{FF2B5EF4-FFF2-40B4-BE49-F238E27FC236}">
                <a16:creationId xmlns:a16="http://schemas.microsoft.com/office/drawing/2014/main" id="{093CF60B-AF48-5B51-D277-74A2510B17B5}"/>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3048112" y="1301549"/>
            <a:ext cx="6808600" cy="4869641"/>
          </a:xfrm>
        </p:spPr>
      </p:pic>
      <p:sp>
        <p:nvSpPr>
          <p:cNvPr id="5" name="Footer Placeholder 4">
            <a:extLst>
              <a:ext uri="{FF2B5EF4-FFF2-40B4-BE49-F238E27FC236}">
                <a16:creationId xmlns:a16="http://schemas.microsoft.com/office/drawing/2014/main" id="{688996D5-3B55-A556-A831-84AC8F7FAE37}"/>
              </a:ext>
            </a:extLst>
          </p:cNvPr>
          <p:cNvSpPr>
            <a:spLocks noGrp="1"/>
          </p:cNvSpPr>
          <p:nvPr>
            <p:ph type="ftr" sz="quarter" idx="3"/>
          </p:nvPr>
        </p:nvSpPr>
        <p:spPr/>
        <p:txBody>
          <a:bodyPr/>
          <a:lstStyle/>
          <a:p>
            <a:r>
              <a:rPr lang="en-US" dirty="0" err="1"/>
              <a:t>Casteele</a:t>
            </a:r>
            <a:r>
              <a:rPr lang="en-US" dirty="0"/>
              <a:t> NV, et al. </a:t>
            </a:r>
            <a:r>
              <a:rPr lang="en-US" i="1" dirty="0"/>
              <a:t>Nat Rev Gastroenterol Hepatol</a:t>
            </a:r>
            <a:r>
              <a:rPr lang="en-US" dirty="0"/>
              <a:t>. 2015; 12: 373-4.</a:t>
            </a:r>
          </a:p>
        </p:txBody>
      </p:sp>
      <p:sp>
        <p:nvSpPr>
          <p:cNvPr id="3" name="Arrow: Down 2">
            <a:extLst>
              <a:ext uri="{FF2B5EF4-FFF2-40B4-BE49-F238E27FC236}">
                <a16:creationId xmlns:a16="http://schemas.microsoft.com/office/drawing/2014/main" id="{C397C520-6D85-6FAA-8241-843F20FA47B7}"/>
              </a:ext>
            </a:extLst>
          </p:cNvPr>
          <p:cNvSpPr/>
          <p:nvPr/>
        </p:nvSpPr>
        <p:spPr>
          <a:xfrm rot="16200000">
            <a:off x="2084358" y="2899209"/>
            <a:ext cx="895927" cy="53801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376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ell membrane&#10;&#10;Description automatically generated with medium confidence">
            <a:extLst>
              <a:ext uri="{FF2B5EF4-FFF2-40B4-BE49-F238E27FC236}">
                <a16:creationId xmlns:a16="http://schemas.microsoft.com/office/drawing/2014/main" id="{8EFE5E3C-2541-2EE5-9F71-C75D735D05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45160" y="1384300"/>
            <a:ext cx="4501679" cy="4892449"/>
          </a:xfrm>
          <a:prstGeom prst="rect">
            <a:avLst/>
          </a:prstGeom>
        </p:spPr>
      </p:pic>
      <p:sp>
        <p:nvSpPr>
          <p:cNvPr id="6" name="Title 1">
            <a:extLst>
              <a:ext uri="{FF2B5EF4-FFF2-40B4-BE49-F238E27FC236}">
                <a16:creationId xmlns:a16="http://schemas.microsoft.com/office/drawing/2014/main" id="{871A5C77-2534-9292-6BFE-441D0487450B}"/>
              </a:ext>
            </a:extLst>
          </p:cNvPr>
          <p:cNvSpPr>
            <a:spLocks noGrp="1"/>
          </p:cNvSpPr>
          <p:nvPr>
            <p:ph type="title"/>
          </p:nvPr>
        </p:nvSpPr>
        <p:spPr>
          <a:xfrm>
            <a:off x="609600" y="199505"/>
            <a:ext cx="10744200" cy="1185577"/>
          </a:xfrm>
        </p:spPr>
        <p:txBody>
          <a:bodyPr/>
          <a:lstStyle/>
          <a:p>
            <a:r>
              <a:rPr lang="en-US" dirty="0"/>
              <a:t>Risankizumab Mechanism of Action</a:t>
            </a:r>
          </a:p>
        </p:txBody>
      </p:sp>
    </p:spTree>
    <p:extLst>
      <p:ext uri="{BB962C8B-B14F-4D97-AF65-F5344CB8AC3E}">
        <p14:creationId xmlns:p14="http://schemas.microsoft.com/office/powerpoint/2010/main" val="125897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1A5C77-2534-9292-6BFE-441D0487450B}"/>
              </a:ext>
            </a:extLst>
          </p:cNvPr>
          <p:cNvSpPr>
            <a:spLocks noGrp="1"/>
          </p:cNvSpPr>
          <p:nvPr>
            <p:ph type="title"/>
          </p:nvPr>
        </p:nvSpPr>
        <p:spPr>
          <a:xfrm>
            <a:off x="609600" y="199505"/>
            <a:ext cx="10744200" cy="1185577"/>
          </a:xfrm>
        </p:spPr>
        <p:txBody>
          <a:bodyPr/>
          <a:lstStyle/>
          <a:p>
            <a:r>
              <a:rPr lang="en-US" dirty="0" err="1"/>
              <a:t>Risankizumab</a:t>
            </a:r>
            <a:r>
              <a:rPr lang="en-US" dirty="0"/>
              <a:t> – IL23 Inhibitor</a:t>
            </a:r>
          </a:p>
        </p:txBody>
      </p:sp>
      <p:pic>
        <p:nvPicPr>
          <p:cNvPr id="3" name="Picture 2">
            <a:extLst>
              <a:ext uri="{FF2B5EF4-FFF2-40B4-BE49-F238E27FC236}">
                <a16:creationId xmlns:a16="http://schemas.microsoft.com/office/drawing/2014/main" id="{E345B29C-D504-294F-A26F-F6C6FC294A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6364"/>
          <a:stretch/>
        </p:blipFill>
        <p:spPr>
          <a:xfrm>
            <a:off x="0" y="1676400"/>
            <a:ext cx="12192000" cy="6858000"/>
          </a:xfrm>
          <a:prstGeom prst="rect">
            <a:avLst/>
          </a:prstGeom>
        </p:spPr>
      </p:pic>
    </p:spTree>
    <p:extLst>
      <p:ext uri="{BB962C8B-B14F-4D97-AF65-F5344CB8AC3E}">
        <p14:creationId xmlns:p14="http://schemas.microsoft.com/office/powerpoint/2010/main" val="1108099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7488-898A-83DB-E59B-9C028D3CA448}"/>
              </a:ext>
            </a:extLst>
          </p:cNvPr>
          <p:cNvSpPr>
            <a:spLocks noGrp="1"/>
          </p:cNvSpPr>
          <p:nvPr>
            <p:ph type="title"/>
          </p:nvPr>
        </p:nvSpPr>
        <p:spPr>
          <a:xfrm>
            <a:off x="609600" y="199505"/>
            <a:ext cx="10744200" cy="1185577"/>
          </a:xfrm>
        </p:spPr>
        <p:txBody>
          <a:bodyPr>
            <a:normAutofit/>
          </a:bodyPr>
          <a:lstStyle/>
          <a:p>
            <a:r>
              <a:rPr lang="en-US" dirty="0"/>
              <a:t>FDA Approved IL23 Selective Inhibitors </a:t>
            </a:r>
          </a:p>
        </p:txBody>
      </p:sp>
      <p:sp>
        <p:nvSpPr>
          <p:cNvPr id="3" name="TextBox 2">
            <a:extLst>
              <a:ext uri="{FF2B5EF4-FFF2-40B4-BE49-F238E27FC236}">
                <a16:creationId xmlns:a16="http://schemas.microsoft.com/office/drawing/2014/main" id="{1726B021-AAFF-8B15-D85E-106BA973904D}"/>
              </a:ext>
            </a:extLst>
          </p:cNvPr>
          <p:cNvSpPr txBox="1"/>
          <p:nvPr/>
        </p:nvSpPr>
        <p:spPr>
          <a:xfrm>
            <a:off x="906320" y="2993553"/>
            <a:ext cx="7554338" cy="1754326"/>
          </a:xfrm>
          <a:prstGeom prst="rect">
            <a:avLst/>
          </a:prstGeom>
          <a:noFill/>
        </p:spPr>
        <p:txBody>
          <a:bodyPr wrap="square" rtlCol="0">
            <a:spAutoFit/>
          </a:bodyPr>
          <a:lstStyle/>
          <a:p>
            <a:r>
              <a:rPr lang="en-US" dirty="0"/>
              <a:t>Infliximab</a:t>
            </a:r>
          </a:p>
          <a:p>
            <a:r>
              <a:rPr lang="en-US" dirty="0"/>
              <a:t>Adalimumab</a:t>
            </a:r>
          </a:p>
          <a:p>
            <a:r>
              <a:rPr lang="en-US" dirty="0"/>
              <a:t>Certolizumab</a:t>
            </a:r>
          </a:p>
          <a:p>
            <a:r>
              <a:rPr lang="en-US" dirty="0"/>
              <a:t>Golimumab</a:t>
            </a:r>
          </a:p>
          <a:p>
            <a:endParaRPr lang="en-US" dirty="0"/>
          </a:p>
          <a:p>
            <a:endParaRPr lang="en-US" dirty="0"/>
          </a:p>
        </p:txBody>
      </p:sp>
      <p:sp>
        <p:nvSpPr>
          <p:cNvPr id="8" name="TextBox 7">
            <a:extLst>
              <a:ext uri="{FF2B5EF4-FFF2-40B4-BE49-F238E27FC236}">
                <a16:creationId xmlns:a16="http://schemas.microsoft.com/office/drawing/2014/main" id="{1270D855-0597-1A82-CBEC-A9806BE82FD1}"/>
              </a:ext>
            </a:extLst>
          </p:cNvPr>
          <p:cNvSpPr txBox="1"/>
          <p:nvPr/>
        </p:nvSpPr>
        <p:spPr>
          <a:xfrm>
            <a:off x="906320" y="2316551"/>
            <a:ext cx="1242028" cy="369332"/>
          </a:xfrm>
          <a:prstGeom prst="rect">
            <a:avLst/>
          </a:prstGeom>
          <a:noFill/>
        </p:spPr>
        <p:txBody>
          <a:bodyPr wrap="square" rtlCol="0">
            <a:spAutoFit/>
          </a:bodyPr>
          <a:lstStyle/>
          <a:p>
            <a:r>
              <a:rPr lang="en-US" dirty="0"/>
              <a:t>Anti-TNF’s</a:t>
            </a:r>
          </a:p>
        </p:txBody>
      </p:sp>
      <p:sp>
        <p:nvSpPr>
          <p:cNvPr id="10" name="TextBox 9">
            <a:extLst>
              <a:ext uri="{FF2B5EF4-FFF2-40B4-BE49-F238E27FC236}">
                <a16:creationId xmlns:a16="http://schemas.microsoft.com/office/drawing/2014/main" id="{5FE1A8DE-77B7-F93C-285C-4C72FAE24782}"/>
              </a:ext>
            </a:extLst>
          </p:cNvPr>
          <p:cNvSpPr txBox="1"/>
          <p:nvPr/>
        </p:nvSpPr>
        <p:spPr>
          <a:xfrm>
            <a:off x="2946513" y="2298905"/>
            <a:ext cx="2812033" cy="369332"/>
          </a:xfrm>
          <a:prstGeom prst="rect">
            <a:avLst/>
          </a:prstGeom>
          <a:noFill/>
        </p:spPr>
        <p:txBody>
          <a:bodyPr wrap="square" rtlCol="0">
            <a:spAutoFit/>
          </a:bodyPr>
          <a:lstStyle/>
          <a:p>
            <a:r>
              <a:rPr lang="en-US" dirty="0"/>
              <a:t>S1P Receptor Modulators</a:t>
            </a:r>
          </a:p>
        </p:txBody>
      </p:sp>
      <p:sp>
        <p:nvSpPr>
          <p:cNvPr id="12" name="TextBox 11">
            <a:extLst>
              <a:ext uri="{FF2B5EF4-FFF2-40B4-BE49-F238E27FC236}">
                <a16:creationId xmlns:a16="http://schemas.microsoft.com/office/drawing/2014/main" id="{00A631CE-36AD-F663-22A2-29F284F5C96B}"/>
              </a:ext>
            </a:extLst>
          </p:cNvPr>
          <p:cNvSpPr txBox="1"/>
          <p:nvPr/>
        </p:nvSpPr>
        <p:spPr>
          <a:xfrm>
            <a:off x="2946512" y="3157042"/>
            <a:ext cx="2812033" cy="646331"/>
          </a:xfrm>
          <a:prstGeom prst="rect">
            <a:avLst/>
          </a:prstGeom>
          <a:noFill/>
        </p:spPr>
        <p:txBody>
          <a:bodyPr wrap="square" rtlCol="0">
            <a:spAutoFit/>
          </a:bodyPr>
          <a:lstStyle/>
          <a:p>
            <a:r>
              <a:rPr lang="en-US" dirty="0"/>
              <a:t>Ozanimod</a:t>
            </a:r>
          </a:p>
          <a:p>
            <a:r>
              <a:rPr lang="en-US" dirty="0" err="1"/>
              <a:t>Etrasimod</a:t>
            </a:r>
            <a:r>
              <a:rPr lang="en-US" dirty="0"/>
              <a:t> </a:t>
            </a:r>
          </a:p>
        </p:txBody>
      </p:sp>
      <p:sp>
        <p:nvSpPr>
          <p:cNvPr id="13" name="Rectangle 12">
            <a:extLst>
              <a:ext uri="{FF2B5EF4-FFF2-40B4-BE49-F238E27FC236}">
                <a16:creationId xmlns:a16="http://schemas.microsoft.com/office/drawing/2014/main" id="{075D4BCB-470C-864B-484D-CAECC62B3AD0}"/>
              </a:ext>
            </a:extLst>
          </p:cNvPr>
          <p:cNvSpPr/>
          <p:nvPr/>
        </p:nvSpPr>
        <p:spPr>
          <a:xfrm>
            <a:off x="8986690" y="1787525"/>
            <a:ext cx="1720645" cy="300867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TextBox 13">
            <a:extLst>
              <a:ext uri="{FF2B5EF4-FFF2-40B4-BE49-F238E27FC236}">
                <a16:creationId xmlns:a16="http://schemas.microsoft.com/office/drawing/2014/main" id="{394460A6-3F81-2E30-0BEA-EAD47CAAF269}"/>
              </a:ext>
            </a:extLst>
          </p:cNvPr>
          <p:cNvSpPr txBox="1"/>
          <p:nvPr/>
        </p:nvSpPr>
        <p:spPr>
          <a:xfrm>
            <a:off x="6092843" y="2298905"/>
            <a:ext cx="2367816" cy="369332"/>
          </a:xfrm>
          <a:prstGeom prst="rect">
            <a:avLst/>
          </a:prstGeom>
          <a:noFill/>
        </p:spPr>
        <p:txBody>
          <a:bodyPr wrap="square" rtlCol="0">
            <a:spAutoFit/>
          </a:bodyPr>
          <a:lstStyle/>
          <a:p>
            <a:r>
              <a:rPr lang="en-US" dirty="0"/>
              <a:t>JAK-STAT inhibitors</a:t>
            </a:r>
          </a:p>
        </p:txBody>
      </p:sp>
      <p:sp>
        <p:nvSpPr>
          <p:cNvPr id="16" name="TextBox 15">
            <a:extLst>
              <a:ext uri="{FF2B5EF4-FFF2-40B4-BE49-F238E27FC236}">
                <a16:creationId xmlns:a16="http://schemas.microsoft.com/office/drawing/2014/main" id="{AF3E9A68-F43D-7946-FF23-CB3B81B32EB1}"/>
              </a:ext>
            </a:extLst>
          </p:cNvPr>
          <p:cNvSpPr txBox="1"/>
          <p:nvPr/>
        </p:nvSpPr>
        <p:spPr>
          <a:xfrm>
            <a:off x="6092842" y="3157042"/>
            <a:ext cx="2367816" cy="646331"/>
          </a:xfrm>
          <a:prstGeom prst="rect">
            <a:avLst/>
          </a:prstGeom>
          <a:noFill/>
        </p:spPr>
        <p:txBody>
          <a:bodyPr wrap="square" rtlCol="0">
            <a:spAutoFit/>
          </a:bodyPr>
          <a:lstStyle/>
          <a:p>
            <a:r>
              <a:rPr lang="en-US" dirty="0" err="1"/>
              <a:t>Upadacitnib</a:t>
            </a:r>
            <a:endParaRPr lang="en-US" dirty="0"/>
          </a:p>
          <a:p>
            <a:r>
              <a:rPr lang="en-US" dirty="0"/>
              <a:t>Tofacitinib</a:t>
            </a:r>
          </a:p>
        </p:txBody>
      </p:sp>
      <p:sp>
        <p:nvSpPr>
          <p:cNvPr id="18" name="TextBox 17">
            <a:extLst>
              <a:ext uri="{FF2B5EF4-FFF2-40B4-BE49-F238E27FC236}">
                <a16:creationId xmlns:a16="http://schemas.microsoft.com/office/drawing/2014/main" id="{C1E4C83F-BFB8-8510-50A6-E784746153C5}"/>
              </a:ext>
            </a:extLst>
          </p:cNvPr>
          <p:cNvSpPr txBox="1"/>
          <p:nvPr/>
        </p:nvSpPr>
        <p:spPr>
          <a:xfrm>
            <a:off x="8986691" y="2298905"/>
            <a:ext cx="2298989" cy="646331"/>
          </a:xfrm>
          <a:prstGeom prst="rect">
            <a:avLst/>
          </a:prstGeom>
          <a:noFill/>
        </p:spPr>
        <p:txBody>
          <a:bodyPr wrap="square">
            <a:spAutoFit/>
          </a:bodyPr>
          <a:lstStyle/>
          <a:p>
            <a:r>
              <a:rPr lang="en-US" dirty="0"/>
              <a:t>IL23 Selective Inhibitors</a:t>
            </a:r>
          </a:p>
        </p:txBody>
      </p:sp>
      <p:sp>
        <p:nvSpPr>
          <p:cNvPr id="19" name="TextBox 18">
            <a:extLst>
              <a:ext uri="{FF2B5EF4-FFF2-40B4-BE49-F238E27FC236}">
                <a16:creationId xmlns:a16="http://schemas.microsoft.com/office/drawing/2014/main" id="{19053EEE-7119-0F12-4110-18D0D045D21F}"/>
              </a:ext>
            </a:extLst>
          </p:cNvPr>
          <p:cNvSpPr txBox="1"/>
          <p:nvPr/>
        </p:nvSpPr>
        <p:spPr>
          <a:xfrm>
            <a:off x="8986691" y="3157042"/>
            <a:ext cx="2298989" cy="646331"/>
          </a:xfrm>
          <a:prstGeom prst="rect">
            <a:avLst/>
          </a:prstGeom>
          <a:noFill/>
        </p:spPr>
        <p:txBody>
          <a:bodyPr wrap="square" rtlCol="0">
            <a:spAutoFit/>
          </a:bodyPr>
          <a:lstStyle/>
          <a:p>
            <a:r>
              <a:rPr lang="en-US" dirty="0"/>
              <a:t>Risankizumab</a:t>
            </a:r>
          </a:p>
          <a:p>
            <a:r>
              <a:rPr lang="en-US" dirty="0" err="1"/>
              <a:t>Mirikizumab</a:t>
            </a:r>
            <a:endParaRPr lang="en-US" dirty="0"/>
          </a:p>
        </p:txBody>
      </p:sp>
      <p:sp>
        <p:nvSpPr>
          <p:cNvPr id="7" name="Footer Placeholder 6">
            <a:extLst>
              <a:ext uri="{FF2B5EF4-FFF2-40B4-BE49-F238E27FC236}">
                <a16:creationId xmlns:a16="http://schemas.microsoft.com/office/drawing/2014/main" id="{CC7E7835-A97C-C82A-C950-D8CD3A7CD505}"/>
              </a:ext>
            </a:extLst>
          </p:cNvPr>
          <p:cNvSpPr>
            <a:spLocks noGrp="1"/>
          </p:cNvSpPr>
          <p:nvPr>
            <p:ph type="ftr" sz="quarter" idx="3"/>
          </p:nvPr>
        </p:nvSpPr>
        <p:spPr/>
        <p:txBody>
          <a:bodyPr/>
          <a:lstStyle/>
          <a:p>
            <a:r>
              <a:rPr lang="en-US"/>
              <a:t>TNF – Tumor Necrosis Factor, S1P - spingosine-1-phosphate, JAK-STAT -Janus kinase signal transducer and activator of transcription, IL – Interleukin </a:t>
            </a:r>
          </a:p>
        </p:txBody>
      </p:sp>
    </p:spTree>
    <p:extLst>
      <p:ext uri="{BB962C8B-B14F-4D97-AF65-F5344CB8AC3E}">
        <p14:creationId xmlns:p14="http://schemas.microsoft.com/office/powerpoint/2010/main" val="1129353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E2E6C-81BC-3D5D-B6CD-036426861BFE}"/>
              </a:ext>
            </a:extLst>
          </p:cNvPr>
          <p:cNvSpPr>
            <a:spLocks noGrp="1"/>
          </p:cNvSpPr>
          <p:nvPr>
            <p:ph type="title"/>
          </p:nvPr>
        </p:nvSpPr>
        <p:spPr>
          <a:xfrm>
            <a:off x="609600" y="199505"/>
            <a:ext cx="10744200" cy="1185577"/>
          </a:xfrm>
        </p:spPr>
        <p:txBody>
          <a:bodyPr/>
          <a:lstStyle/>
          <a:p>
            <a:r>
              <a:rPr lang="en-US"/>
              <a:t>Risankizumab in Crohn’s Disease</a:t>
            </a:r>
          </a:p>
        </p:txBody>
      </p:sp>
      <p:pic>
        <p:nvPicPr>
          <p:cNvPr id="5" name="Picture 4" descr="A graph of different colored bars&#10;&#10;Description automatically generated with medium confidence">
            <a:extLst>
              <a:ext uri="{FF2B5EF4-FFF2-40B4-BE49-F238E27FC236}">
                <a16:creationId xmlns:a16="http://schemas.microsoft.com/office/drawing/2014/main" id="{D818463F-4EC9-9949-7CCB-8BF0137C59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 y="2338030"/>
            <a:ext cx="10744200" cy="3090603"/>
          </a:xfrm>
          <a:prstGeom prst="rect">
            <a:avLst/>
          </a:prstGeom>
        </p:spPr>
      </p:pic>
      <p:sp>
        <p:nvSpPr>
          <p:cNvPr id="6" name="Footer Placeholder 5">
            <a:extLst>
              <a:ext uri="{FF2B5EF4-FFF2-40B4-BE49-F238E27FC236}">
                <a16:creationId xmlns:a16="http://schemas.microsoft.com/office/drawing/2014/main" id="{49EDEDD4-D661-98A0-7824-A0C03D0EBC3F}"/>
              </a:ext>
            </a:extLst>
          </p:cNvPr>
          <p:cNvSpPr>
            <a:spLocks noGrp="1"/>
          </p:cNvSpPr>
          <p:nvPr>
            <p:ph type="ftr" sz="quarter" idx="3"/>
          </p:nvPr>
        </p:nvSpPr>
        <p:spPr/>
        <p:txBody>
          <a:bodyPr/>
          <a:lstStyle/>
          <a:p>
            <a:r>
              <a:rPr lang="en-US" sz="1000" dirty="0"/>
              <a:t>CDAI, Crohn’s disease activity index. </a:t>
            </a:r>
          </a:p>
        </p:txBody>
      </p:sp>
    </p:spTree>
    <p:extLst>
      <p:ext uri="{BB962C8B-B14F-4D97-AF65-F5344CB8AC3E}">
        <p14:creationId xmlns:p14="http://schemas.microsoft.com/office/powerpoint/2010/main" val="975322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FBD8-1B6C-5AF8-BDB1-1A22D3481425}"/>
              </a:ext>
            </a:extLst>
          </p:cNvPr>
          <p:cNvSpPr>
            <a:spLocks noGrp="1"/>
          </p:cNvSpPr>
          <p:nvPr>
            <p:ph type="title"/>
          </p:nvPr>
        </p:nvSpPr>
        <p:spPr>
          <a:xfrm>
            <a:off x="609600" y="199505"/>
            <a:ext cx="10744200" cy="1185577"/>
          </a:xfrm>
        </p:spPr>
        <p:txBody>
          <a:bodyPr/>
          <a:lstStyle/>
          <a:p>
            <a:r>
              <a:rPr lang="en-US" err="1"/>
              <a:t>Mirakizumab</a:t>
            </a:r>
            <a:r>
              <a:rPr lang="en-US"/>
              <a:t> in Ulcerative Colitis</a:t>
            </a:r>
          </a:p>
        </p:txBody>
      </p:sp>
      <p:pic>
        <p:nvPicPr>
          <p:cNvPr id="4" name="Picture 3">
            <a:extLst>
              <a:ext uri="{FF2B5EF4-FFF2-40B4-BE49-F238E27FC236}">
                <a16:creationId xmlns:a16="http://schemas.microsoft.com/office/drawing/2014/main" id="{CCEBA3CC-D57E-A63B-224D-891407F17842}"/>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47272" y="1726058"/>
            <a:ext cx="10706528" cy="4119937"/>
          </a:xfrm>
          <a:prstGeom prst="rect">
            <a:avLst/>
          </a:prstGeom>
          <a:ln>
            <a:noFill/>
          </a:ln>
        </p:spPr>
      </p:pic>
    </p:spTree>
    <p:extLst>
      <p:ext uri="{BB962C8B-B14F-4D97-AF65-F5344CB8AC3E}">
        <p14:creationId xmlns:p14="http://schemas.microsoft.com/office/powerpoint/2010/main" val="2619113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3C8E6-1679-D0E7-693E-7CB5479B8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349DB-8288-A71F-7350-405E34038BAF}"/>
              </a:ext>
            </a:extLst>
          </p:cNvPr>
          <p:cNvSpPr>
            <a:spLocks noGrp="1"/>
          </p:cNvSpPr>
          <p:nvPr>
            <p:ph type="title"/>
          </p:nvPr>
        </p:nvSpPr>
        <p:spPr>
          <a:xfrm>
            <a:off x="609600" y="199505"/>
            <a:ext cx="10744200" cy="1185577"/>
          </a:xfrm>
        </p:spPr>
        <p:txBody>
          <a:bodyPr/>
          <a:lstStyle/>
          <a:p>
            <a:r>
              <a:rPr lang="en-US" dirty="0"/>
              <a:t>Summary</a:t>
            </a:r>
          </a:p>
        </p:txBody>
      </p:sp>
      <p:sp>
        <p:nvSpPr>
          <p:cNvPr id="3" name="Content Placeholder 2">
            <a:extLst>
              <a:ext uri="{FF2B5EF4-FFF2-40B4-BE49-F238E27FC236}">
                <a16:creationId xmlns:a16="http://schemas.microsoft.com/office/drawing/2014/main" id="{C139FA29-3B3C-5523-C289-56A02E5A1BD0}"/>
              </a:ext>
            </a:extLst>
          </p:cNvPr>
          <p:cNvSpPr>
            <a:spLocks noGrp="1"/>
          </p:cNvSpPr>
          <p:nvPr>
            <p:ph idx="1"/>
          </p:nvPr>
        </p:nvSpPr>
        <p:spPr>
          <a:xfrm>
            <a:off x="609600" y="1477906"/>
            <a:ext cx="10744200" cy="4722477"/>
          </a:xfrm>
        </p:spPr>
        <p:txBody>
          <a:bodyPr>
            <a:normAutofit/>
          </a:bodyPr>
          <a:lstStyle/>
          <a:p>
            <a:r>
              <a:rPr lang="en-US" dirty="0"/>
              <a:t>New treatment mechanisms of actions are now available for treating Crohn’s and ulcerative colitis</a:t>
            </a:r>
          </a:p>
          <a:p>
            <a:r>
              <a:rPr lang="en-US" dirty="0"/>
              <a:t>These include increasingly targeted biological therapies such as IL-23 specific blockers</a:t>
            </a:r>
          </a:p>
          <a:p>
            <a:r>
              <a:rPr lang="en-US" dirty="0"/>
              <a:t>New and effective oral small molecule treatments are available for both ulcerative colitis and Crohn’s</a:t>
            </a:r>
          </a:p>
          <a:p>
            <a:endParaRPr lang="en-US" dirty="0"/>
          </a:p>
        </p:txBody>
      </p:sp>
    </p:spTree>
    <p:extLst>
      <p:ext uri="{BB962C8B-B14F-4D97-AF65-F5344CB8AC3E}">
        <p14:creationId xmlns:p14="http://schemas.microsoft.com/office/powerpoint/2010/main" val="1636095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E441F-E45F-BC0D-7887-38FCE00D5A63}"/>
              </a:ext>
            </a:extLst>
          </p:cNvPr>
          <p:cNvSpPr>
            <a:spLocks noGrp="1"/>
          </p:cNvSpPr>
          <p:nvPr>
            <p:ph type="title"/>
          </p:nvPr>
        </p:nvSpPr>
        <p:spPr>
          <a:xfrm>
            <a:off x="609600" y="199505"/>
            <a:ext cx="10744200" cy="1185577"/>
          </a:xfrm>
        </p:spPr>
        <p:txBody>
          <a:bodyPr/>
          <a:lstStyle/>
          <a:p>
            <a:r>
              <a:rPr lang="en-US" dirty="0"/>
              <a:t>Learning Objectives</a:t>
            </a:r>
          </a:p>
        </p:txBody>
      </p:sp>
      <p:sp>
        <p:nvSpPr>
          <p:cNvPr id="3" name="Content Placeholder 2">
            <a:extLst>
              <a:ext uri="{FF2B5EF4-FFF2-40B4-BE49-F238E27FC236}">
                <a16:creationId xmlns:a16="http://schemas.microsoft.com/office/drawing/2014/main" id="{D29C26DE-CAAA-7405-D76B-C5F917321364}"/>
              </a:ext>
            </a:extLst>
          </p:cNvPr>
          <p:cNvSpPr>
            <a:spLocks noGrp="1"/>
          </p:cNvSpPr>
          <p:nvPr>
            <p:ph idx="1"/>
          </p:nvPr>
        </p:nvSpPr>
        <p:spPr>
          <a:xfrm>
            <a:off x="609600" y="1477906"/>
            <a:ext cx="10744200" cy="4722477"/>
          </a:xfrm>
        </p:spPr>
        <p:txBody>
          <a:bodyPr>
            <a:normAutofit/>
          </a:bodyPr>
          <a:lstStyle/>
          <a:p>
            <a:r>
              <a:rPr lang="en-US" sz="3200" dirty="0"/>
              <a:t>Identify the benefits, risks, and clinical utility of current and emerging drug therapies for patients with inflammatory bowel disease</a:t>
            </a:r>
          </a:p>
        </p:txBody>
      </p:sp>
    </p:spTree>
    <p:extLst>
      <p:ext uri="{BB962C8B-B14F-4D97-AF65-F5344CB8AC3E}">
        <p14:creationId xmlns:p14="http://schemas.microsoft.com/office/powerpoint/2010/main" val="943792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817-E4B7-0837-4749-C47835D89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5013BB-1A3F-AA06-9945-DB89B641243B}"/>
              </a:ext>
            </a:extLst>
          </p:cNvPr>
          <p:cNvSpPr>
            <a:spLocks noGrp="1"/>
          </p:cNvSpPr>
          <p:nvPr>
            <p:ph type="title"/>
          </p:nvPr>
        </p:nvSpPr>
        <p:spPr>
          <a:xfrm>
            <a:off x="609599" y="200025"/>
            <a:ext cx="11185003" cy="1184275"/>
          </a:xfrm>
        </p:spPr>
        <p:txBody>
          <a:bodyPr>
            <a:normAutofit/>
          </a:bodyPr>
          <a:lstStyle/>
          <a:p>
            <a:r>
              <a:rPr lang="en-US" dirty="0"/>
              <a:t>Inflammatory Bowel Disease (IBD) Therapies Timeline (1)</a:t>
            </a:r>
          </a:p>
        </p:txBody>
      </p:sp>
      <p:pic>
        <p:nvPicPr>
          <p:cNvPr id="7" name="Content Placeholder 4" descr="A diagram of a diagram&#10;&#10;Description automatically generated">
            <a:extLst>
              <a:ext uri="{FF2B5EF4-FFF2-40B4-BE49-F238E27FC236}">
                <a16:creationId xmlns:a16="http://schemas.microsoft.com/office/drawing/2014/main" id="{D6809818-E36C-FEAB-8E0E-728500A166A1}"/>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878443" y="1193285"/>
            <a:ext cx="8611472" cy="4971059"/>
          </a:xfrm>
        </p:spPr>
      </p:pic>
      <p:sp>
        <p:nvSpPr>
          <p:cNvPr id="4" name="Rectangle 3">
            <a:extLst>
              <a:ext uri="{FF2B5EF4-FFF2-40B4-BE49-F238E27FC236}">
                <a16:creationId xmlns:a16="http://schemas.microsoft.com/office/drawing/2014/main" id="{19D3160B-48B6-FD38-B014-1899CF2254CA}"/>
              </a:ext>
            </a:extLst>
          </p:cNvPr>
          <p:cNvSpPr/>
          <p:nvPr/>
        </p:nvSpPr>
        <p:spPr>
          <a:xfrm>
            <a:off x="10274157" y="3429000"/>
            <a:ext cx="873304" cy="1389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C44F6BA8-50EE-CCB3-1DCC-3D77186815F4}"/>
              </a:ext>
            </a:extLst>
          </p:cNvPr>
          <p:cNvSpPr>
            <a:spLocks noGrp="1"/>
          </p:cNvSpPr>
          <p:nvPr>
            <p:ph type="ftr" sz="quarter" idx="3"/>
          </p:nvPr>
        </p:nvSpPr>
        <p:spPr/>
        <p:txBody>
          <a:bodyPr/>
          <a:lstStyle/>
          <a:p>
            <a:r>
              <a:rPr lang="en-US" dirty="0"/>
              <a:t>5ASA, 5-aminosalicylic acid; ASUC, acute severe ulcerative colitis; CD, Crohn’s disease; IBD, inflammatory bowel disease; UC, ulcerative colitis. 
IBD-EII. https://</a:t>
            </a:r>
            <a:r>
              <a:rPr lang="en-US" dirty="0" err="1"/>
              <a:t>ibd-eii.com</a:t>
            </a:r>
            <a:r>
              <a:rPr lang="en-US" dirty="0"/>
              <a:t>/</a:t>
            </a:r>
            <a:r>
              <a:rPr lang="en-US" dirty="0" err="1"/>
              <a:t>ibdcheatsheet</a:t>
            </a:r>
            <a:r>
              <a:rPr lang="en-US" dirty="0"/>
              <a:t>/</a:t>
            </a:r>
          </a:p>
        </p:txBody>
      </p:sp>
    </p:spTree>
    <p:extLst>
      <p:ext uri="{BB962C8B-B14F-4D97-AF65-F5344CB8AC3E}">
        <p14:creationId xmlns:p14="http://schemas.microsoft.com/office/powerpoint/2010/main" val="105966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F643-3649-985C-BDBC-7668AE10C3ED}"/>
              </a:ext>
            </a:extLst>
          </p:cNvPr>
          <p:cNvSpPr>
            <a:spLocks noGrp="1"/>
          </p:cNvSpPr>
          <p:nvPr>
            <p:ph type="title"/>
          </p:nvPr>
        </p:nvSpPr>
        <p:spPr>
          <a:xfrm>
            <a:off x="609600" y="199505"/>
            <a:ext cx="10744200" cy="1185577"/>
          </a:xfrm>
        </p:spPr>
        <p:txBody>
          <a:bodyPr/>
          <a:lstStyle/>
          <a:p>
            <a:r>
              <a:rPr lang="en-US"/>
              <a:t>IBD Therapies Timeline (2)</a:t>
            </a:r>
          </a:p>
        </p:txBody>
      </p:sp>
      <p:pic>
        <p:nvPicPr>
          <p:cNvPr id="5" name="Content Placeholder 4" descr="A diagram of a diagram&#10;&#10;Description automatically generated">
            <a:extLst>
              <a:ext uri="{FF2B5EF4-FFF2-40B4-BE49-F238E27FC236}">
                <a16:creationId xmlns:a16="http://schemas.microsoft.com/office/drawing/2014/main" id="{53598E98-5BFF-CA38-F9E2-4ED8E16E35B8}"/>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705428" y="1236684"/>
            <a:ext cx="9049658" cy="4975088"/>
          </a:xfrm>
        </p:spPr>
      </p:pic>
      <p:sp>
        <p:nvSpPr>
          <p:cNvPr id="8" name="Footer Placeholder 7">
            <a:extLst>
              <a:ext uri="{FF2B5EF4-FFF2-40B4-BE49-F238E27FC236}">
                <a16:creationId xmlns:a16="http://schemas.microsoft.com/office/drawing/2014/main" id="{9FB14792-5517-481A-0C19-856684F3D276}"/>
              </a:ext>
            </a:extLst>
          </p:cNvPr>
          <p:cNvSpPr>
            <a:spLocks noGrp="1"/>
          </p:cNvSpPr>
          <p:nvPr>
            <p:ph type="ftr" sz="quarter" idx="3"/>
          </p:nvPr>
        </p:nvSpPr>
        <p:spPr/>
        <p:txBody>
          <a:bodyPr/>
          <a:lstStyle/>
          <a:p>
            <a:r>
              <a:rPr lang="en-US"/>
              <a:t>IBD-EII. https://ibd-eii.com/ibdcheatsheet/</a:t>
            </a:r>
          </a:p>
        </p:txBody>
      </p:sp>
    </p:spTree>
    <p:extLst>
      <p:ext uri="{BB962C8B-B14F-4D97-AF65-F5344CB8AC3E}">
        <p14:creationId xmlns:p14="http://schemas.microsoft.com/office/powerpoint/2010/main" val="1954714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634C-9C12-29EA-6BDD-DCA721022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60829-B66E-8663-33F0-80CC81709A88}"/>
              </a:ext>
            </a:extLst>
          </p:cNvPr>
          <p:cNvSpPr>
            <a:spLocks noGrp="1"/>
          </p:cNvSpPr>
          <p:nvPr>
            <p:ph type="title"/>
          </p:nvPr>
        </p:nvSpPr>
        <p:spPr>
          <a:xfrm>
            <a:off x="609600" y="199505"/>
            <a:ext cx="10744200" cy="1185577"/>
          </a:xfrm>
        </p:spPr>
        <p:txBody>
          <a:bodyPr>
            <a:normAutofit/>
          </a:bodyPr>
          <a:lstStyle/>
          <a:p>
            <a:r>
              <a:rPr lang="en-US"/>
              <a:t>Broad &amp; Targeted IBD Therapy Mechanisms of Action</a:t>
            </a:r>
          </a:p>
        </p:txBody>
      </p:sp>
      <p:sp>
        <p:nvSpPr>
          <p:cNvPr id="9" name="Footer Placeholder 8">
            <a:extLst>
              <a:ext uri="{FF2B5EF4-FFF2-40B4-BE49-F238E27FC236}">
                <a16:creationId xmlns:a16="http://schemas.microsoft.com/office/drawing/2014/main" id="{86C956FD-71E8-2FEA-ADBD-BBEB195652FA}"/>
              </a:ext>
            </a:extLst>
          </p:cNvPr>
          <p:cNvSpPr>
            <a:spLocks noGrp="1"/>
          </p:cNvSpPr>
          <p:nvPr>
            <p:ph type="ftr" sz="quarter" idx="3"/>
          </p:nvPr>
        </p:nvSpPr>
        <p:spPr/>
        <p:txBody>
          <a:bodyPr/>
          <a:lstStyle/>
          <a:p>
            <a:r>
              <a:rPr lang="en-US" dirty="0"/>
              <a:t>IL, interleukin; JNK, Jun N-terminal kinase; </a:t>
            </a:r>
            <a:r>
              <a:rPr lang="en-US" dirty="0" err="1"/>
              <a:t>MadCAM</a:t>
            </a:r>
            <a:r>
              <a:rPr lang="en-US" dirty="0"/>
              <a:t>, Mucosal vascular </a:t>
            </a:r>
            <a:r>
              <a:rPr lang="en-US" dirty="0" err="1"/>
              <a:t>addressin</a:t>
            </a:r>
            <a:r>
              <a:rPr lang="en-US" dirty="0"/>
              <a:t> cell adhesion molecule; TNF, tumor necrosis factor.
</a:t>
            </a:r>
            <a:r>
              <a:rPr lang="en-US" dirty="0" err="1"/>
              <a:t>Casteele</a:t>
            </a:r>
            <a:r>
              <a:rPr lang="en-US" dirty="0"/>
              <a:t> NV, et al. </a:t>
            </a:r>
            <a:r>
              <a:rPr lang="en-US" i="1" dirty="0"/>
              <a:t>Nat Rev Gastroenterol Hepatol</a:t>
            </a:r>
            <a:r>
              <a:rPr lang="en-US" dirty="0"/>
              <a:t>. 2015; 12: 373-4.</a:t>
            </a:r>
          </a:p>
        </p:txBody>
      </p:sp>
      <p:pic>
        <p:nvPicPr>
          <p:cNvPr id="3" name="Content Placeholder 10" descr="A diagram of a cell&#10;&#10;Description automatically generated">
            <a:extLst>
              <a:ext uri="{FF2B5EF4-FFF2-40B4-BE49-F238E27FC236}">
                <a16:creationId xmlns:a16="http://schemas.microsoft.com/office/drawing/2014/main" id="{8AC481A0-61EC-D480-8C38-A809A2DA30C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64971" y="1384300"/>
            <a:ext cx="6662057" cy="4766722"/>
          </a:xfrm>
          <a:prstGeom prst="rect">
            <a:avLst/>
          </a:prstGeom>
        </p:spPr>
      </p:pic>
    </p:spTree>
    <p:extLst>
      <p:ext uri="{BB962C8B-B14F-4D97-AF65-F5344CB8AC3E}">
        <p14:creationId xmlns:p14="http://schemas.microsoft.com/office/powerpoint/2010/main" val="86224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3165C-E896-0067-7D54-8A3B5FA13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85F91-0C44-7C8E-9B49-15555B9938D8}"/>
              </a:ext>
            </a:extLst>
          </p:cNvPr>
          <p:cNvSpPr>
            <a:spLocks noGrp="1"/>
          </p:cNvSpPr>
          <p:nvPr>
            <p:ph type="title"/>
          </p:nvPr>
        </p:nvSpPr>
        <p:spPr>
          <a:xfrm>
            <a:off x="609600" y="199505"/>
            <a:ext cx="10744200" cy="1185577"/>
          </a:xfrm>
        </p:spPr>
        <p:txBody>
          <a:bodyPr>
            <a:normAutofit/>
          </a:bodyPr>
          <a:lstStyle/>
          <a:p>
            <a:r>
              <a:rPr lang="en-US"/>
              <a:t>Broad &amp; Targeted IBD Therapy Mechanisms of Action</a:t>
            </a:r>
          </a:p>
        </p:txBody>
      </p:sp>
      <p:pic>
        <p:nvPicPr>
          <p:cNvPr id="11" name="Content Placeholder 10" descr="A diagram of a cell&#10;&#10;Description automatically generated">
            <a:extLst>
              <a:ext uri="{FF2B5EF4-FFF2-40B4-BE49-F238E27FC236}">
                <a16:creationId xmlns:a16="http://schemas.microsoft.com/office/drawing/2014/main" id="{90323F87-96CD-5DB8-A3B7-DDA24F711DE8}"/>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64971" y="1384300"/>
            <a:ext cx="6662057" cy="4766722"/>
          </a:xfrm>
        </p:spPr>
      </p:pic>
      <p:sp>
        <p:nvSpPr>
          <p:cNvPr id="3" name="Arrow: Down 2">
            <a:extLst>
              <a:ext uri="{FF2B5EF4-FFF2-40B4-BE49-F238E27FC236}">
                <a16:creationId xmlns:a16="http://schemas.microsoft.com/office/drawing/2014/main" id="{7AC0867D-6192-8F5D-B655-60DF6881CD2B}"/>
              </a:ext>
            </a:extLst>
          </p:cNvPr>
          <p:cNvSpPr/>
          <p:nvPr/>
        </p:nvSpPr>
        <p:spPr>
          <a:xfrm rot="3220803">
            <a:off x="6594687" y="3533057"/>
            <a:ext cx="735938" cy="4692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65B54705-2D72-6549-5597-79921B7ACCE4}"/>
              </a:ext>
            </a:extLst>
          </p:cNvPr>
          <p:cNvSpPr>
            <a:spLocks noGrp="1"/>
          </p:cNvSpPr>
          <p:nvPr>
            <p:ph type="ftr" sz="quarter" idx="3"/>
          </p:nvPr>
        </p:nvSpPr>
        <p:spPr/>
        <p:txBody>
          <a:bodyPr/>
          <a:lstStyle/>
          <a:p>
            <a:r>
              <a:rPr lang="en-US" dirty="0" err="1"/>
              <a:t>Casteele</a:t>
            </a:r>
            <a:r>
              <a:rPr lang="en-US" dirty="0"/>
              <a:t> NV, et al. </a:t>
            </a:r>
            <a:r>
              <a:rPr lang="en-US" i="1" dirty="0"/>
              <a:t>Nat Rev Gastroenterol Hepatol</a:t>
            </a:r>
            <a:r>
              <a:rPr lang="en-US" dirty="0"/>
              <a:t>. 2015; 12: 373-4.  </a:t>
            </a:r>
          </a:p>
        </p:txBody>
      </p:sp>
    </p:spTree>
    <p:extLst>
      <p:ext uri="{BB962C8B-B14F-4D97-AF65-F5344CB8AC3E}">
        <p14:creationId xmlns:p14="http://schemas.microsoft.com/office/powerpoint/2010/main" val="124159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7488-898A-83DB-E59B-9C028D3CA448}"/>
              </a:ext>
            </a:extLst>
          </p:cNvPr>
          <p:cNvSpPr>
            <a:spLocks noGrp="1"/>
          </p:cNvSpPr>
          <p:nvPr>
            <p:ph type="title"/>
          </p:nvPr>
        </p:nvSpPr>
        <p:spPr>
          <a:xfrm>
            <a:off x="609600" y="199505"/>
            <a:ext cx="10744200" cy="1185577"/>
          </a:xfrm>
        </p:spPr>
        <p:txBody>
          <a:bodyPr>
            <a:normAutofit/>
          </a:bodyPr>
          <a:lstStyle/>
          <a:p>
            <a:r>
              <a:rPr lang="en-US" dirty="0"/>
              <a:t>FDA Approved Therapies for IBD </a:t>
            </a:r>
          </a:p>
        </p:txBody>
      </p:sp>
      <p:sp>
        <p:nvSpPr>
          <p:cNvPr id="3" name="TextBox 2">
            <a:extLst>
              <a:ext uri="{FF2B5EF4-FFF2-40B4-BE49-F238E27FC236}">
                <a16:creationId xmlns:a16="http://schemas.microsoft.com/office/drawing/2014/main" id="{1726B021-AAFF-8B15-D85E-106BA973904D}"/>
              </a:ext>
            </a:extLst>
          </p:cNvPr>
          <p:cNvSpPr txBox="1"/>
          <p:nvPr/>
        </p:nvSpPr>
        <p:spPr>
          <a:xfrm>
            <a:off x="906320" y="3019923"/>
            <a:ext cx="7554338" cy="1754326"/>
          </a:xfrm>
          <a:prstGeom prst="rect">
            <a:avLst/>
          </a:prstGeom>
          <a:noFill/>
        </p:spPr>
        <p:txBody>
          <a:bodyPr wrap="square" rtlCol="0">
            <a:spAutoFit/>
          </a:bodyPr>
          <a:lstStyle/>
          <a:p>
            <a:r>
              <a:rPr lang="en-US" dirty="0"/>
              <a:t>Infliximab</a:t>
            </a:r>
          </a:p>
          <a:p>
            <a:r>
              <a:rPr lang="en-US" dirty="0"/>
              <a:t>Adalimumab</a:t>
            </a:r>
          </a:p>
          <a:p>
            <a:r>
              <a:rPr lang="en-US" dirty="0"/>
              <a:t>Certolizumab</a:t>
            </a:r>
          </a:p>
          <a:p>
            <a:r>
              <a:rPr lang="en-US" dirty="0"/>
              <a:t>Golimumab</a:t>
            </a:r>
          </a:p>
          <a:p>
            <a:endParaRPr lang="en-US" dirty="0"/>
          </a:p>
          <a:p>
            <a:endParaRPr lang="en-US" dirty="0"/>
          </a:p>
        </p:txBody>
      </p:sp>
      <p:sp>
        <p:nvSpPr>
          <p:cNvPr id="8" name="TextBox 7">
            <a:extLst>
              <a:ext uri="{FF2B5EF4-FFF2-40B4-BE49-F238E27FC236}">
                <a16:creationId xmlns:a16="http://schemas.microsoft.com/office/drawing/2014/main" id="{1270D855-0597-1A82-CBEC-A9806BE82FD1}"/>
              </a:ext>
            </a:extLst>
          </p:cNvPr>
          <p:cNvSpPr txBox="1"/>
          <p:nvPr/>
        </p:nvSpPr>
        <p:spPr>
          <a:xfrm>
            <a:off x="906320" y="2316551"/>
            <a:ext cx="1242028" cy="369332"/>
          </a:xfrm>
          <a:prstGeom prst="rect">
            <a:avLst/>
          </a:prstGeom>
          <a:noFill/>
        </p:spPr>
        <p:txBody>
          <a:bodyPr wrap="square" rtlCol="0">
            <a:spAutoFit/>
          </a:bodyPr>
          <a:lstStyle/>
          <a:p>
            <a:r>
              <a:rPr lang="en-US" dirty="0"/>
              <a:t>Anti-TNF’s</a:t>
            </a:r>
          </a:p>
        </p:txBody>
      </p:sp>
      <p:sp>
        <p:nvSpPr>
          <p:cNvPr id="10" name="TextBox 9">
            <a:extLst>
              <a:ext uri="{FF2B5EF4-FFF2-40B4-BE49-F238E27FC236}">
                <a16:creationId xmlns:a16="http://schemas.microsoft.com/office/drawing/2014/main" id="{5FE1A8DE-77B7-F93C-285C-4C72FAE24782}"/>
              </a:ext>
            </a:extLst>
          </p:cNvPr>
          <p:cNvSpPr txBox="1"/>
          <p:nvPr/>
        </p:nvSpPr>
        <p:spPr>
          <a:xfrm>
            <a:off x="2946513" y="2298905"/>
            <a:ext cx="2812033" cy="369332"/>
          </a:xfrm>
          <a:prstGeom prst="rect">
            <a:avLst/>
          </a:prstGeom>
          <a:noFill/>
        </p:spPr>
        <p:txBody>
          <a:bodyPr wrap="square" rtlCol="0">
            <a:spAutoFit/>
          </a:bodyPr>
          <a:lstStyle/>
          <a:p>
            <a:r>
              <a:rPr lang="en-US" dirty="0"/>
              <a:t>S1P Receptor Modulators</a:t>
            </a:r>
          </a:p>
        </p:txBody>
      </p:sp>
      <p:sp>
        <p:nvSpPr>
          <p:cNvPr id="12" name="TextBox 11">
            <a:extLst>
              <a:ext uri="{FF2B5EF4-FFF2-40B4-BE49-F238E27FC236}">
                <a16:creationId xmlns:a16="http://schemas.microsoft.com/office/drawing/2014/main" id="{00A631CE-36AD-F663-22A2-29F284F5C96B}"/>
              </a:ext>
            </a:extLst>
          </p:cNvPr>
          <p:cNvSpPr txBox="1"/>
          <p:nvPr/>
        </p:nvSpPr>
        <p:spPr>
          <a:xfrm>
            <a:off x="2946512" y="3157042"/>
            <a:ext cx="2812033" cy="646331"/>
          </a:xfrm>
          <a:prstGeom prst="rect">
            <a:avLst/>
          </a:prstGeom>
          <a:noFill/>
        </p:spPr>
        <p:txBody>
          <a:bodyPr wrap="square" rtlCol="0">
            <a:spAutoFit/>
          </a:bodyPr>
          <a:lstStyle/>
          <a:p>
            <a:r>
              <a:rPr lang="en-US" dirty="0"/>
              <a:t>Ozanimod</a:t>
            </a:r>
          </a:p>
          <a:p>
            <a:r>
              <a:rPr lang="en-US" dirty="0" err="1"/>
              <a:t>Etrasimod</a:t>
            </a:r>
            <a:r>
              <a:rPr lang="en-US" dirty="0"/>
              <a:t> </a:t>
            </a:r>
          </a:p>
        </p:txBody>
      </p:sp>
      <p:sp>
        <p:nvSpPr>
          <p:cNvPr id="13" name="Rectangle 12">
            <a:extLst>
              <a:ext uri="{FF2B5EF4-FFF2-40B4-BE49-F238E27FC236}">
                <a16:creationId xmlns:a16="http://schemas.microsoft.com/office/drawing/2014/main" id="{075D4BCB-470C-864B-484D-CAECC62B3AD0}"/>
              </a:ext>
            </a:extLst>
          </p:cNvPr>
          <p:cNvSpPr/>
          <p:nvPr/>
        </p:nvSpPr>
        <p:spPr>
          <a:xfrm>
            <a:off x="762000" y="2080576"/>
            <a:ext cx="1720645" cy="3008671"/>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TextBox 13">
            <a:extLst>
              <a:ext uri="{FF2B5EF4-FFF2-40B4-BE49-F238E27FC236}">
                <a16:creationId xmlns:a16="http://schemas.microsoft.com/office/drawing/2014/main" id="{394460A6-3F81-2E30-0BEA-EAD47CAAF269}"/>
              </a:ext>
            </a:extLst>
          </p:cNvPr>
          <p:cNvSpPr txBox="1"/>
          <p:nvPr/>
        </p:nvSpPr>
        <p:spPr>
          <a:xfrm>
            <a:off x="6092843" y="2298905"/>
            <a:ext cx="2367816" cy="369332"/>
          </a:xfrm>
          <a:prstGeom prst="rect">
            <a:avLst/>
          </a:prstGeom>
          <a:noFill/>
        </p:spPr>
        <p:txBody>
          <a:bodyPr wrap="square" rtlCol="0">
            <a:spAutoFit/>
          </a:bodyPr>
          <a:lstStyle/>
          <a:p>
            <a:r>
              <a:rPr lang="en-US" dirty="0"/>
              <a:t>JAK-STAT inhibitors</a:t>
            </a:r>
          </a:p>
        </p:txBody>
      </p:sp>
      <p:sp>
        <p:nvSpPr>
          <p:cNvPr id="16" name="TextBox 15">
            <a:extLst>
              <a:ext uri="{FF2B5EF4-FFF2-40B4-BE49-F238E27FC236}">
                <a16:creationId xmlns:a16="http://schemas.microsoft.com/office/drawing/2014/main" id="{AF3E9A68-F43D-7946-FF23-CB3B81B32EB1}"/>
              </a:ext>
            </a:extLst>
          </p:cNvPr>
          <p:cNvSpPr txBox="1"/>
          <p:nvPr/>
        </p:nvSpPr>
        <p:spPr>
          <a:xfrm>
            <a:off x="6092842" y="3157042"/>
            <a:ext cx="2367816" cy="646331"/>
          </a:xfrm>
          <a:prstGeom prst="rect">
            <a:avLst/>
          </a:prstGeom>
          <a:noFill/>
        </p:spPr>
        <p:txBody>
          <a:bodyPr wrap="square" rtlCol="0">
            <a:spAutoFit/>
          </a:bodyPr>
          <a:lstStyle/>
          <a:p>
            <a:r>
              <a:rPr lang="en-US" dirty="0" err="1"/>
              <a:t>Upadacitnib</a:t>
            </a:r>
            <a:endParaRPr lang="en-US" dirty="0"/>
          </a:p>
          <a:p>
            <a:r>
              <a:rPr lang="en-US" dirty="0"/>
              <a:t>Tofacitinib</a:t>
            </a:r>
          </a:p>
        </p:txBody>
      </p:sp>
      <p:sp>
        <p:nvSpPr>
          <p:cNvPr id="18" name="TextBox 17">
            <a:extLst>
              <a:ext uri="{FF2B5EF4-FFF2-40B4-BE49-F238E27FC236}">
                <a16:creationId xmlns:a16="http://schemas.microsoft.com/office/drawing/2014/main" id="{C1E4C83F-BFB8-8510-50A6-E784746153C5}"/>
              </a:ext>
            </a:extLst>
          </p:cNvPr>
          <p:cNvSpPr txBox="1"/>
          <p:nvPr/>
        </p:nvSpPr>
        <p:spPr>
          <a:xfrm>
            <a:off x="8986691" y="2298905"/>
            <a:ext cx="2298989" cy="646331"/>
          </a:xfrm>
          <a:prstGeom prst="rect">
            <a:avLst/>
          </a:prstGeom>
          <a:noFill/>
        </p:spPr>
        <p:txBody>
          <a:bodyPr wrap="square">
            <a:spAutoFit/>
          </a:bodyPr>
          <a:lstStyle/>
          <a:p>
            <a:r>
              <a:rPr lang="en-US" dirty="0"/>
              <a:t>IL23 Selective Inhibitors</a:t>
            </a:r>
          </a:p>
        </p:txBody>
      </p:sp>
      <p:sp>
        <p:nvSpPr>
          <p:cNvPr id="19" name="TextBox 18">
            <a:extLst>
              <a:ext uri="{FF2B5EF4-FFF2-40B4-BE49-F238E27FC236}">
                <a16:creationId xmlns:a16="http://schemas.microsoft.com/office/drawing/2014/main" id="{19053EEE-7119-0F12-4110-18D0D045D21F}"/>
              </a:ext>
            </a:extLst>
          </p:cNvPr>
          <p:cNvSpPr txBox="1"/>
          <p:nvPr/>
        </p:nvSpPr>
        <p:spPr>
          <a:xfrm>
            <a:off x="8986691" y="3157042"/>
            <a:ext cx="2298989" cy="646331"/>
          </a:xfrm>
          <a:prstGeom prst="rect">
            <a:avLst/>
          </a:prstGeom>
          <a:noFill/>
        </p:spPr>
        <p:txBody>
          <a:bodyPr wrap="square" rtlCol="0">
            <a:spAutoFit/>
          </a:bodyPr>
          <a:lstStyle/>
          <a:p>
            <a:r>
              <a:rPr lang="en-US" dirty="0"/>
              <a:t>Risankizumab</a:t>
            </a:r>
          </a:p>
          <a:p>
            <a:r>
              <a:rPr lang="en-US" dirty="0" err="1"/>
              <a:t>Mirikizumab</a:t>
            </a:r>
            <a:endParaRPr lang="en-US" dirty="0"/>
          </a:p>
        </p:txBody>
      </p:sp>
      <p:sp>
        <p:nvSpPr>
          <p:cNvPr id="7" name="Footer Placeholder 6">
            <a:extLst>
              <a:ext uri="{FF2B5EF4-FFF2-40B4-BE49-F238E27FC236}">
                <a16:creationId xmlns:a16="http://schemas.microsoft.com/office/drawing/2014/main" id="{CC7E7835-A97C-C82A-C950-D8CD3A7CD505}"/>
              </a:ext>
            </a:extLst>
          </p:cNvPr>
          <p:cNvSpPr>
            <a:spLocks noGrp="1"/>
          </p:cNvSpPr>
          <p:nvPr>
            <p:ph type="ftr" sz="quarter" idx="3"/>
          </p:nvPr>
        </p:nvSpPr>
        <p:spPr/>
        <p:txBody>
          <a:bodyPr/>
          <a:lstStyle/>
          <a:p>
            <a:r>
              <a:rPr lang="en-US"/>
              <a:t>TNF – Tumor Necrosis Factor, S1P - spingosine-1-phosphate, JAK-STAT -Janus kinase signal transducer and activator of transcription, IL – Interleukin </a:t>
            </a:r>
          </a:p>
        </p:txBody>
      </p:sp>
    </p:spTree>
    <p:extLst>
      <p:ext uri="{BB962C8B-B14F-4D97-AF65-F5344CB8AC3E}">
        <p14:creationId xmlns:p14="http://schemas.microsoft.com/office/powerpoint/2010/main" val="609231641"/>
      </p:ext>
    </p:extLst>
  </p:cSld>
  <p:clrMapOvr>
    <a:masterClrMapping/>
  </p:clrMapOvr>
</p:sld>
</file>

<file path=ppt/theme/theme1.xml><?xml version="1.0" encoding="utf-8"?>
<a:theme xmlns:a="http://schemas.openxmlformats.org/drawingml/2006/main" name="Gastro24">
  <a:themeElements>
    <a:clrScheme name="MedEd_Gastro24">
      <a:dk1>
        <a:srgbClr val="3F3F3F"/>
      </a:dk1>
      <a:lt1>
        <a:srgbClr val="FFFFFF"/>
      </a:lt1>
      <a:dk2>
        <a:srgbClr val="5E5E5E"/>
      </a:dk2>
      <a:lt2>
        <a:srgbClr val="FFFFFF"/>
      </a:lt2>
      <a:accent1>
        <a:srgbClr val="4886D9"/>
      </a:accent1>
      <a:accent2>
        <a:srgbClr val="A3CA69"/>
      </a:accent2>
      <a:accent3>
        <a:srgbClr val="7E7CFF"/>
      </a:accent3>
      <a:accent4>
        <a:srgbClr val="FF7680"/>
      </a:accent4>
      <a:accent5>
        <a:srgbClr val="FAE58E"/>
      </a:accent5>
      <a:accent6>
        <a:srgbClr val="D9B082"/>
      </a:accent6>
      <a:hlink>
        <a:srgbClr val="4A86D9"/>
      </a:hlink>
      <a:folHlink>
        <a:srgbClr val="7E7C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Ed Generic" id="{60123721-9A33-A040-8F2D-B6FF6846B3D9}" vid="{604FDD60-BD6E-AD40-92BC-0C0A013D44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C680350CE9C149837DD9E5879C280B" ma:contentTypeVersion="16" ma:contentTypeDescription="Create a new document." ma:contentTypeScope="" ma:versionID="2f7f56acf659d5204f1690785e10765c">
  <xsd:schema xmlns:xsd="http://www.w3.org/2001/XMLSchema" xmlns:xs="http://www.w3.org/2001/XMLSchema" xmlns:p="http://schemas.microsoft.com/office/2006/metadata/properties" xmlns:ns2="a9d8bbac-cce3-475c-b9fe-65ecbcec7edd" xmlns:ns3="f55e9ad1-4522-4e5b-8d2e-6f450f6d945f" targetNamespace="http://schemas.microsoft.com/office/2006/metadata/properties" ma:root="true" ma:fieldsID="70dd0311e77527e67f53108eaeeced06" ns2:_="" ns3:_="">
    <xsd:import namespace="a9d8bbac-cce3-475c-b9fe-65ecbcec7edd"/>
    <xsd:import namespace="f55e9ad1-4522-4e5b-8d2e-6f450f6d94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8bbac-cce3-475c-b9fe-65ecbcec7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5e9ad1-4522-4e5b-8d2e-6f450f6d94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8eb5337-1fcb-4779-9b12-3ebf5b838b56}" ma:internalName="TaxCatchAll" ma:showField="CatchAllData" ma:web="f55e9ad1-4522-4e5b-8d2e-6f450f6d94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5e9ad1-4522-4e5b-8d2e-6f450f6d945f" xsi:nil="true"/>
    <lcf76f155ced4ddcb4097134ff3c332f xmlns="a9d8bbac-cce3-475c-b9fe-65ecbcec7e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AE10F5-D8A8-4710-A8D4-B1EC06896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8bbac-cce3-475c-b9fe-65ecbcec7edd"/>
    <ds:schemaRef ds:uri="f55e9ad1-4522-4e5b-8d2e-6f450f6d94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86D8CF-A977-4287-ABCB-CE25836FC7B4}">
  <ds:schemaRefs>
    <ds:schemaRef ds:uri="http://schemas.microsoft.com/sharepoint/v3/contenttype/forms"/>
  </ds:schemaRefs>
</ds:datastoreItem>
</file>

<file path=customXml/itemProps3.xml><?xml version="1.0" encoding="utf-8"?>
<ds:datastoreItem xmlns:ds="http://schemas.openxmlformats.org/officeDocument/2006/customXml" ds:itemID="{4DC23F7F-D633-4422-91A9-E659DAB00598}">
  <ds:schemaRefs>
    <ds:schemaRef ds:uri="http://purl.org/dc/elements/1.1/"/>
    <ds:schemaRef ds:uri="http://schemas.microsoft.com/office/2006/documentManagement/types"/>
    <ds:schemaRef ds:uri="http://purl.org/dc/terms/"/>
    <ds:schemaRef ds:uri="http://purl.org/dc/dcmitype/"/>
    <ds:schemaRef ds:uri="f55e9ad1-4522-4e5b-8d2e-6f450f6d945f"/>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a9d8bbac-cce3-475c-b9fe-65ecbcec7edd"/>
  </ds:schemaRefs>
</ds:datastoreItem>
</file>

<file path=docProps/app.xml><?xml version="1.0" encoding="utf-8"?>
<Properties xmlns="http://schemas.openxmlformats.org/officeDocument/2006/extended-properties" xmlns:vt="http://schemas.openxmlformats.org/officeDocument/2006/docPropsVTypes">
  <Template>MedEd Generic</Template>
  <TotalTime>2102</TotalTime>
  <Words>1083</Words>
  <Application>Microsoft Macintosh PowerPoint</Application>
  <PresentationFormat>Widescreen</PresentationFormat>
  <Paragraphs>140</Paragraphs>
  <Slides>31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Calibri Light</vt:lpstr>
      <vt:lpstr>Century Gothic</vt:lpstr>
      <vt:lpstr>Trebuchet MS</vt:lpstr>
      <vt:lpstr>Gastro24</vt:lpstr>
      <vt:lpstr>Office Theme</vt:lpstr>
      <vt:lpstr>IBD &amp; The Evolution of Targeted Therapies – How Far Have We Come?</vt:lpstr>
      <vt:lpstr>PowerPoint Presentation</vt:lpstr>
      <vt:lpstr>Disclaimer</vt:lpstr>
      <vt:lpstr>Learning Objectives</vt:lpstr>
      <vt:lpstr>Inflammatory Bowel Disease (IBD) Therapies Timeline (1)</vt:lpstr>
      <vt:lpstr>IBD Therapies Timeline (2)</vt:lpstr>
      <vt:lpstr>Broad &amp; Targeted IBD Therapy Mechanisms of Action</vt:lpstr>
      <vt:lpstr>Broad &amp; Targeted IBD Therapy Mechanisms of Action</vt:lpstr>
      <vt:lpstr>FDA Approved Therapies for IBD </vt:lpstr>
      <vt:lpstr>Anti-TNF Broad Mechanism of Action</vt:lpstr>
      <vt:lpstr>Broad &amp; Targeted IBD Therapy Mechanisms of Action</vt:lpstr>
      <vt:lpstr>Broad &amp; Targeted IBD Therapy Mechanisms of Action</vt:lpstr>
      <vt:lpstr>Slide 5 – S1P Receptor Modulators</vt:lpstr>
      <vt:lpstr>FDA Approved S1P Receptor Modulators </vt:lpstr>
      <vt:lpstr>Ozanimod in UC: True North Study</vt:lpstr>
      <vt:lpstr>Etrasimod in UC: ELEVATE Study</vt:lpstr>
      <vt:lpstr>Broad &amp; Targeted IBD Therapy Mechanisms of Action</vt:lpstr>
      <vt:lpstr>Broad &amp; Targeted IBD Therapy Mechanisms of Action</vt:lpstr>
      <vt:lpstr>FDA Approved JAK-STAT inhibitors </vt:lpstr>
      <vt:lpstr>Upadacitinib in Crohn’s Disease</vt:lpstr>
      <vt:lpstr>Upadacitinib – JAK Kinase Inhibitor</vt:lpstr>
      <vt:lpstr>Upadacitinib in Ulcerative Colitis</vt:lpstr>
      <vt:lpstr>Broad &amp; Targeted IBD Therapy Mechanisms of Action</vt:lpstr>
      <vt:lpstr>Broad &amp; Targeted IBD Therapy Mechanisms of Action</vt:lpstr>
      <vt:lpstr>Risankizumab Mechanism of Action</vt:lpstr>
      <vt:lpstr>Risankizumab – IL23 Inhibitor</vt:lpstr>
      <vt:lpstr>FDA Approved IL23 Selective Inhibitors </vt:lpstr>
      <vt:lpstr>Risankizumab in Crohn’s Disease</vt:lpstr>
      <vt:lpstr>Mirakizumab in Ulcerative Colitis</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IBD &amp; The Evolution of Targeted Therapies – How Far Have We Come?</dc:title>
  <dc:subject/>
  <dc:creator>MedEd On The Go</dc:creator>
  <cp:keywords/>
  <dc:description/>
  <cp:lastModifiedBy>Harley Kidner</cp:lastModifiedBy>
  <cp:revision>29</cp:revision>
  <dcterms:created xsi:type="dcterms:W3CDTF">2024-01-10T20:07:29Z</dcterms:created>
  <dcterms:modified xsi:type="dcterms:W3CDTF">2024-03-22T14:19:48Z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0x0101007CC680350CE9C149837DD9E5879C280B</vt:lpwstr>
  </property>
  <property fmtid="{D5CDD505-2E9C-101B-9397-08002B2CF9AE}" pid="3" name="MediaServiceImageTags">
    <vt:lpwstr/>
  </property>
</Properties>
</file>