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A4_646CC7D1.xml" ContentType="application/vnd.ms-powerpoint.comments+xml"/>
  <Override PartName="/ppt/notesSlides/notesSlide3.xml" ContentType="application/vnd.openxmlformats-officedocument.presentationml.notesSlide+xml"/>
  <Override PartName="/ppt/comments/modernComment_7A1_A011137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643" r:id="rId2"/>
    <p:sldId id="256" r:id="rId3"/>
    <p:sldId id="1928" r:id="rId4"/>
    <p:sldId id="1932" r:id="rId5"/>
    <p:sldId id="1933" r:id="rId6"/>
    <p:sldId id="1944" r:id="rId7"/>
    <p:sldId id="1946" r:id="rId8"/>
    <p:sldId id="1947" r:id="rId9"/>
    <p:sldId id="1949" r:id="rId10"/>
    <p:sldId id="1952" r:id="rId11"/>
    <p:sldId id="1950" r:id="rId12"/>
    <p:sldId id="1951" r:id="rId13"/>
    <p:sldId id="1956" r:id="rId14"/>
    <p:sldId id="1953" r:id="rId15"/>
    <p:sldId id="1954" r:id="rId16"/>
    <p:sldId id="1957" r:id="rId17"/>
    <p:sldId id="19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96153D41-F71B-92B3-EDCA-B8F24834F906}" name="Karen Lebo" initials="KL" userId="S::klow@ksu.edu::ca597c8e-2c7c-4681-af96-f7632029ed72" providerId="AD"/>
  <p188:author id="{910E60D1-1AC2-F44A-06CB-A637C528BE68}" name="Moriah" initials="MD" userId="Moriah"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AE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6327"/>
  </p:normalViewPr>
  <p:slideViewPr>
    <p:cSldViewPr snapToGrid="0">
      <p:cViewPr varScale="1">
        <p:scale>
          <a:sx n="121" d="100"/>
          <a:sy n="121" d="100"/>
        </p:scale>
        <p:origin x="12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7A1_A0111375.xml><?xml version="1.0" encoding="utf-8"?>
<p188:cmLst xmlns:a="http://schemas.openxmlformats.org/drawingml/2006/main" xmlns:r="http://schemas.openxmlformats.org/officeDocument/2006/relationships" xmlns:p188="http://schemas.microsoft.com/office/powerpoint/2018/8/main">
  <p188:cm id="{B12C3221-54DE-47DF-A0F7-50E991561FEF}" authorId="{96153D41-F71B-92B3-EDCA-B8F24834F906}" status="resolved" created="2022-09-22T19:08:08.508">
    <ac:txMkLst xmlns:ac="http://schemas.microsoft.com/office/drawing/2013/main/command">
      <pc:docMk xmlns:pc="http://schemas.microsoft.com/office/powerpoint/2013/main/command"/>
      <pc:sldMk xmlns:pc="http://schemas.microsoft.com/office/powerpoint/2013/main/command" cId="2685473653" sldId="1953"/>
      <ac:spMk id="9" creationId="{20915478-ABCB-0189-8EFC-FA4CBCCE408B}"/>
      <ac:txMk cp="211" len="5">
        <ac:context len="600" hash="99978999"/>
      </ac:txMk>
    </ac:txMkLst>
    <p188:replyLst>
      <p188:reply id="{9025FC96-9F19-4495-ABAC-863A9FA51C2D}" authorId="{B0547538-8B96-6C5E-B990-55466F9A02D9}" created="2022-09-23T14:41:16.233">
        <p188:txBody>
          <a:bodyPr/>
          <a:lstStyle/>
          <a:p>
            <a:r>
              <a:rPr lang="en-US"/>
              <a:t>Production: waiting to hear from Dix which it should be. TY</a:t>
            </a:r>
          </a:p>
        </p188:txBody>
      </p188:reply>
    </p188:replyLst>
    <p188:txBody>
      <a:bodyPr/>
      <a:lstStyle/>
      <a:p>
        <a:r>
          <a:rPr lang="en-US"/>
          <a:t>Changed to PDE5 from PDE55. Please change back if not correct.
</a:t>
        </a:r>
      </a:p>
    </p188:txBody>
  </p188:cm>
</p188:cmLst>
</file>

<file path=ppt/comments/modernComment_7A4_646CC7D1.xml><?xml version="1.0" encoding="utf-8"?>
<p188:cmLst xmlns:a="http://schemas.openxmlformats.org/drawingml/2006/main" xmlns:r="http://schemas.openxmlformats.org/officeDocument/2006/relationships" xmlns:p188="http://schemas.microsoft.com/office/powerpoint/2018/8/main">
  <p188:cm id="{6D0E93EC-B4C6-4886-A18A-AE383957D617}" authorId="{B0547538-8B96-6C5E-B990-55466F9A02D9}" status="resolved" created="2022-09-20T13:54:25.255" complete="100000">
    <pc:sldMkLst xmlns:pc="http://schemas.microsoft.com/office/powerpoint/2013/main/command">
      <pc:docMk/>
      <pc:sldMk cId="1684850641" sldId="1956"/>
    </pc:sldMkLst>
    <p188:replyLst>
      <p188:reply id="{EB9B6F74-B6D6-F949-A50A-FFDD2D3326B3}" authorId="{910E60D1-1AC2-F44A-06CB-A637C528BE68}" created="2022-09-29T02:26:05.047">
        <p188:txBody>
          <a:bodyPr/>
          <a:lstStyle/>
          <a:p>
            <a:r>
              <a:rPr lang="en-US"/>
              <a:t>Complete</a:t>
            </a:r>
          </a:p>
        </p188:txBody>
      </p188:reply>
    </p188:replyLst>
    <p188:txBody>
      <a:bodyPr/>
      <a:lstStyle/>
      <a:p>
        <a:r>
          <a:rPr lang="en-US"/>
          <a:t>GRAPHICS, please redo left hand graph</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EC067-CF17-F544-8653-4D423D76D686}"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BC3D3-E94E-7941-8D40-7E44060AB3D2}" type="slidenum">
              <a:rPr lang="en-US" smtClean="0"/>
              <a:t>‹#›</a:t>
            </a:fld>
            <a:endParaRPr lang="en-US"/>
          </a:p>
        </p:txBody>
      </p:sp>
    </p:spTree>
    <p:extLst>
      <p:ext uri="{BB962C8B-B14F-4D97-AF65-F5344CB8AC3E}">
        <p14:creationId xmlns:p14="http://schemas.microsoft.com/office/powerpoint/2010/main" val="1172039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8EC37E-6F1F-4892-A454-AFFE712EA7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96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479CBD-A477-4E58-8D7D-60E0E27F07C8}" type="slidenum">
              <a:rPr lang="en-US" smtClean="0"/>
              <a:t>13</a:t>
            </a:fld>
            <a:endParaRPr lang="en-US"/>
          </a:p>
        </p:txBody>
      </p:sp>
    </p:spTree>
    <p:extLst>
      <p:ext uri="{BB962C8B-B14F-4D97-AF65-F5344CB8AC3E}">
        <p14:creationId xmlns:p14="http://schemas.microsoft.com/office/powerpoint/2010/main" val="244053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479CBD-A477-4E58-8D7D-60E0E27F07C8}" type="slidenum">
              <a:rPr lang="en-US" smtClean="0"/>
              <a:t>14</a:t>
            </a:fld>
            <a:endParaRPr lang="en-US"/>
          </a:p>
        </p:txBody>
      </p:sp>
    </p:spTree>
    <p:extLst>
      <p:ext uri="{BB962C8B-B14F-4D97-AF65-F5344CB8AC3E}">
        <p14:creationId xmlns:p14="http://schemas.microsoft.com/office/powerpoint/2010/main" val="4055634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392448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24165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650644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04145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37905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20669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45429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59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72196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637510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21800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65230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5228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1.png"/><Relationship Id="rId5" Type="http://schemas.microsoft.com/office/2007/relationships/hdphoto" Target="../media/hdphoto2.wdp"/><Relationship Id="rId10" Type="http://schemas.microsoft.com/office/2007/relationships/hdphoto" Target="../media/hdphoto6.wdp"/><Relationship Id="rId4" Type="http://schemas.openxmlformats.org/officeDocument/2006/relationships/image" Target="../media/image10.png"/><Relationship Id="rId9" Type="http://schemas.microsoft.com/office/2007/relationships/hdphoto" Target="../media/hdphoto5.wdp"/></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7A4_646CC7D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7A1_A0111375.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microsoft.com/office/2007/relationships/hdphoto" Target="../media/hdphoto8.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8.xml"/><Relationship Id="rId4" Type="http://schemas.microsoft.com/office/2007/relationships/hdphoto" Target="../media/hdphoto10.wdp"/></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A317D6-F0B3-4BAE-A46D-F16FAF1F7E26}"/>
              </a:ext>
            </a:extLst>
          </p:cNvPr>
          <p:cNvSpPr>
            <a:spLocks noGrp="1"/>
          </p:cNvSpPr>
          <p:nvPr>
            <p:ph type="title"/>
          </p:nvPr>
        </p:nvSpPr>
        <p:spPr>
          <a:xfrm>
            <a:off x="641500" y="2080422"/>
            <a:ext cx="10515600" cy="2377441"/>
          </a:xfrm>
        </p:spPr>
        <p:txBody>
          <a:bodyPr>
            <a:normAutofit/>
          </a:bodyPr>
          <a:lstStyle/>
          <a:p>
            <a:r>
              <a:rPr lang="en-US" sz="2800" dirty="0"/>
              <a:t>Holding Court in Pulmonary Hypertension: </a:t>
            </a:r>
            <a:br>
              <a:rPr lang="en-US" sz="2800" dirty="0"/>
            </a:br>
            <a:r>
              <a:rPr lang="en-US" sz="3600" dirty="0"/>
              <a:t>Should All Adult Fontan Patients Be Placed on PAH Group 1 Therapy?</a:t>
            </a:r>
          </a:p>
        </p:txBody>
      </p:sp>
      <p:graphicFrame>
        <p:nvGraphicFramePr>
          <p:cNvPr id="7" name="Table 7">
            <a:extLst>
              <a:ext uri="{FF2B5EF4-FFF2-40B4-BE49-F238E27FC236}">
                <a16:creationId xmlns:a16="http://schemas.microsoft.com/office/drawing/2014/main" id="{08B89AFB-41B8-08BB-F5B5-7E0338C46288}"/>
              </a:ext>
            </a:extLst>
          </p:cNvPr>
          <p:cNvGraphicFramePr>
            <a:graphicFrameLocks noGrp="1"/>
          </p:cNvGraphicFramePr>
          <p:nvPr>
            <p:extLst>
              <p:ext uri="{D42A27DB-BD31-4B8C-83A1-F6EECF244321}">
                <p14:modId xmlns:p14="http://schemas.microsoft.com/office/powerpoint/2010/main" val="2123307753"/>
              </p:ext>
            </p:extLst>
          </p:nvPr>
        </p:nvGraphicFramePr>
        <p:xfrm>
          <a:off x="641500" y="4406498"/>
          <a:ext cx="10755086" cy="2192726"/>
        </p:xfrm>
        <a:graphic>
          <a:graphicData uri="http://schemas.openxmlformats.org/drawingml/2006/table">
            <a:tbl>
              <a:tblPr firstRow="1" bandRow="1">
                <a:tableStyleId>{5940675A-B579-460E-94D1-54222C63F5DA}</a:tableStyleId>
              </a:tblPr>
              <a:tblGrid>
                <a:gridCol w="3707472">
                  <a:extLst>
                    <a:ext uri="{9D8B030D-6E8A-4147-A177-3AD203B41FA5}">
                      <a16:colId xmlns:a16="http://schemas.microsoft.com/office/drawing/2014/main" val="2656182625"/>
                    </a:ext>
                  </a:extLst>
                </a:gridCol>
                <a:gridCol w="3795823">
                  <a:extLst>
                    <a:ext uri="{9D8B030D-6E8A-4147-A177-3AD203B41FA5}">
                      <a16:colId xmlns:a16="http://schemas.microsoft.com/office/drawing/2014/main" val="626741820"/>
                    </a:ext>
                  </a:extLst>
                </a:gridCol>
                <a:gridCol w="3251791">
                  <a:extLst>
                    <a:ext uri="{9D8B030D-6E8A-4147-A177-3AD203B41FA5}">
                      <a16:colId xmlns:a16="http://schemas.microsoft.com/office/drawing/2014/main" val="1245458927"/>
                    </a:ext>
                  </a:extLst>
                </a:gridCol>
              </a:tblGrid>
              <a:tr h="1096363">
                <a:tc>
                  <a:txBody>
                    <a:bodyPr/>
                    <a:lstStyle/>
                    <a:p>
                      <a:r>
                        <a:rPr lang="en-US" sz="1000" b="1" kern="1200" dirty="0">
                          <a:solidFill>
                            <a:schemeClr val="tx1"/>
                          </a:solidFill>
                          <a:effectLst/>
                          <a:latin typeface="+mn-lt"/>
                          <a:ea typeface="+mn-ea"/>
                          <a:cs typeface="+mn-cs"/>
                        </a:rPr>
                        <a:t>Richard Krasuski, MD (Presiding Judge)</a:t>
                      </a:r>
                    </a:p>
                    <a:p>
                      <a:r>
                        <a:rPr lang="en-US" sz="900" kern="1200" dirty="0">
                          <a:solidFill>
                            <a:schemeClr val="tx1"/>
                          </a:solidFill>
                          <a:effectLst/>
                          <a:latin typeface="+mn-lt"/>
                          <a:ea typeface="+mn-ea"/>
                          <a:cs typeface="+mn-cs"/>
                        </a:rPr>
                        <a:t>Professor of Medicine and Pediatrics</a:t>
                      </a:r>
                    </a:p>
                    <a:p>
                      <a:r>
                        <a:rPr lang="en-US" sz="900" kern="1200" dirty="0">
                          <a:solidFill>
                            <a:schemeClr val="tx1"/>
                          </a:solidFill>
                          <a:effectLst/>
                          <a:latin typeface="+mn-lt"/>
                          <a:ea typeface="+mn-ea"/>
                          <a:cs typeface="+mn-cs"/>
                        </a:rPr>
                        <a:t>Director, Adult Congenital Heart Disease Center </a:t>
                      </a:r>
                    </a:p>
                    <a:p>
                      <a:r>
                        <a:rPr lang="en-US" sz="900" kern="1200" dirty="0">
                          <a:solidFill>
                            <a:schemeClr val="tx1"/>
                          </a:solidFill>
                          <a:effectLst/>
                          <a:latin typeface="+mn-lt"/>
                          <a:ea typeface="+mn-ea"/>
                          <a:cs typeface="+mn-cs"/>
                        </a:rPr>
                        <a:t>Director, Hemodynamic Research</a:t>
                      </a:r>
                    </a:p>
                    <a:p>
                      <a:r>
                        <a:rPr lang="en-US" sz="900" kern="1200" dirty="0">
                          <a:solidFill>
                            <a:schemeClr val="tx1"/>
                          </a:solidFill>
                          <a:effectLst/>
                          <a:latin typeface="+mn-lt"/>
                          <a:ea typeface="+mn-ea"/>
                          <a:cs typeface="+mn-cs"/>
                        </a:rPr>
                        <a:t>Director, Interventional CTEPH Program</a:t>
                      </a:r>
                    </a:p>
                    <a:p>
                      <a:r>
                        <a:rPr lang="en-US" sz="900" kern="1200" dirty="0">
                          <a:solidFill>
                            <a:schemeClr val="tx1"/>
                          </a:solidFill>
                          <a:effectLst/>
                          <a:latin typeface="+mn-lt"/>
                          <a:ea typeface="+mn-ea"/>
                          <a:cs typeface="+mn-cs"/>
                        </a:rPr>
                        <a:t>Duke University Medical Center</a:t>
                      </a:r>
                    </a:p>
                    <a:p>
                      <a:r>
                        <a:rPr lang="en-US" sz="900" kern="1200" dirty="0">
                          <a:solidFill>
                            <a:schemeClr val="tx1"/>
                          </a:solidFill>
                          <a:effectLst/>
                          <a:latin typeface="+mn-lt"/>
                          <a:ea typeface="+mn-ea"/>
                          <a:cs typeface="+mn-cs"/>
                        </a:rPr>
                        <a:t>Durham, NC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1" kern="1200" dirty="0">
                          <a:solidFill>
                            <a:schemeClr val="tx1"/>
                          </a:solidFill>
                          <a:effectLst/>
                          <a:latin typeface="+mn-lt"/>
                          <a:ea typeface="+mn-ea"/>
                          <a:cs typeface="+mn-cs"/>
                        </a:rPr>
                        <a:t>Jamil A. Aboulhosn, MD (Prosecuting Attorney)</a:t>
                      </a:r>
                    </a:p>
                    <a:p>
                      <a:pPr indent="-457200"/>
                      <a:r>
                        <a:rPr lang="en-US" sz="900" kern="1200" dirty="0">
                          <a:solidFill>
                            <a:schemeClr val="tx1"/>
                          </a:solidFill>
                          <a:effectLst/>
                          <a:latin typeface="+mn-lt"/>
                          <a:ea typeface="+mn-ea"/>
                          <a:cs typeface="+mn-cs"/>
                        </a:rPr>
                        <a:t>Director, Ahmanson/UCLA Adult Congenital Heart Disease Center</a:t>
                      </a:r>
                    </a:p>
                    <a:p>
                      <a:r>
                        <a:rPr lang="en-US" sz="900" kern="1200" dirty="0">
                          <a:solidFill>
                            <a:schemeClr val="tx1"/>
                          </a:solidFill>
                          <a:effectLst/>
                          <a:latin typeface="+mn-lt"/>
                          <a:ea typeface="+mn-ea"/>
                          <a:cs typeface="+mn-cs"/>
                        </a:rPr>
                        <a:t>University of California Los Angeles</a:t>
                      </a:r>
                    </a:p>
                    <a:p>
                      <a:r>
                        <a:rPr lang="en-US" sz="900" kern="1200" dirty="0">
                          <a:solidFill>
                            <a:schemeClr val="tx1"/>
                          </a:solidFill>
                          <a:effectLst/>
                          <a:latin typeface="+mn-lt"/>
                          <a:ea typeface="+mn-ea"/>
                          <a:cs typeface="+mn-cs"/>
                        </a:rPr>
                        <a:t>Los Angeles, CA</a:t>
                      </a:r>
                    </a:p>
                    <a:p>
                      <a:endParaRPr lang="en-US" sz="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1" kern="1200" dirty="0">
                          <a:solidFill>
                            <a:schemeClr val="tx1"/>
                          </a:solidFill>
                          <a:effectLst/>
                          <a:latin typeface="+mn-lt"/>
                          <a:ea typeface="+mn-ea"/>
                          <a:cs typeface="+mn-cs"/>
                        </a:rPr>
                        <a:t>Joseph Kay, MD (Defense Attorney)</a:t>
                      </a:r>
                    </a:p>
                    <a:p>
                      <a:r>
                        <a:rPr lang="en-US" sz="900" kern="1200" dirty="0">
                          <a:solidFill>
                            <a:schemeClr val="tx1"/>
                          </a:solidFill>
                          <a:effectLst/>
                          <a:latin typeface="+mn-lt"/>
                          <a:ea typeface="+mn-ea"/>
                          <a:cs typeface="+mn-cs"/>
                        </a:rPr>
                        <a:t>Professor of Pediatrics and Internal Medicine</a:t>
                      </a:r>
                    </a:p>
                    <a:p>
                      <a:r>
                        <a:rPr lang="en-US" sz="900" kern="1200" dirty="0">
                          <a:solidFill>
                            <a:schemeClr val="tx1"/>
                          </a:solidFill>
                          <a:effectLst/>
                          <a:latin typeface="+mn-lt"/>
                          <a:ea typeface="+mn-ea"/>
                          <a:cs typeface="+mn-cs"/>
                        </a:rPr>
                        <a:t>Colorado’s Adult and Teen Congenital Heart (CATCH) Program Director</a:t>
                      </a:r>
                    </a:p>
                    <a:p>
                      <a:r>
                        <a:rPr lang="en-US" sz="900" kern="1200" dirty="0">
                          <a:solidFill>
                            <a:schemeClr val="tx1"/>
                          </a:solidFill>
                          <a:effectLst/>
                          <a:latin typeface="+mn-lt"/>
                          <a:ea typeface="+mn-ea"/>
                          <a:cs typeface="+mn-cs"/>
                        </a:rPr>
                        <a:t>Children’s Hospital Colorado</a:t>
                      </a:r>
                    </a:p>
                    <a:p>
                      <a:r>
                        <a:rPr lang="en-US" sz="900" kern="1200" dirty="0">
                          <a:solidFill>
                            <a:schemeClr val="tx1"/>
                          </a:solidFill>
                          <a:effectLst/>
                          <a:latin typeface="+mn-lt"/>
                          <a:ea typeface="+mn-ea"/>
                          <a:cs typeface="+mn-cs"/>
                        </a:rPr>
                        <a:t>Aurora, CO</a:t>
                      </a:r>
                    </a:p>
                    <a:p>
                      <a:endParaRPr lang="en-US" sz="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2758740"/>
                  </a:ext>
                </a:extLst>
              </a:tr>
              <a:tr h="1096363">
                <a:tc>
                  <a:txBody>
                    <a:bodyPr/>
                    <a:lstStyle/>
                    <a:p>
                      <a:r>
                        <a:rPr lang="en-US" sz="1000" b="1" kern="1200" dirty="0">
                          <a:solidFill>
                            <a:schemeClr val="tx1"/>
                          </a:solidFill>
                          <a:effectLst/>
                          <a:latin typeface="+mn-lt"/>
                          <a:ea typeface="+mn-ea"/>
                          <a:cs typeface="+mn-cs"/>
                        </a:rPr>
                        <a:t>Alexander Opotowsky, MD, </a:t>
                      </a:r>
                      <a:r>
                        <a:rPr lang="en-US" sz="1000" b="1" kern="1200" dirty="0" err="1">
                          <a:solidFill>
                            <a:schemeClr val="tx1"/>
                          </a:solidFill>
                          <a:effectLst/>
                          <a:latin typeface="+mn-lt"/>
                          <a:ea typeface="+mn-ea"/>
                          <a:cs typeface="+mn-cs"/>
                        </a:rPr>
                        <a:t>MMSc</a:t>
                      </a:r>
                      <a:r>
                        <a:rPr lang="en-US" sz="1000" b="1" kern="1200" dirty="0">
                          <a:solidFill>
                            <a:schemeClr val="tx1"/>
                          </a:solidFill>
                          <a:effectLst/>
                          <a:latin typeface="+mn-lt"/>
                          <a:ea typeface="+mn-ea"/>
                          <a:cs typeface="+mn-cs"/>
                        </a:rPr>
                        <a:t> (Prosecution Witness)</a:t>
                      </a:r>
                    </a:p>
                    <a:p>
                      <a:r>
                        <a:rPr lang="en-US" sz="900" kern="1200" dirty="0">
                          <a:solidFill>
                            <a:schemeClr val="tx1"/>
                          </a:solidFill>
                          <a:effectLst/>
                          <a:latin typeface="+mn-lt"/>
                          <a:ea typeface="+mn-ea"/>
                          <a:cs typeface="+mn-cs"/>
                        </a:rPr>
                        <a:t>Director, Adult Congenital Heart Disease Program</a:t>
                      </a:r>
                    </a:p>
                    <a:p>
                      <a:r>
                        <a:rPr lang="en-US" sz="900" kern="1200" dirty="0">
                          <a:solidFill>
                            <a:schemeClr val="tx1"/>
                          </a:solidFill>
                          <a:effectLst/>
                          <a:latin typeface="+mn-lt"/>
                          <a:ea typeface="+mn-ea"/>
                          <a:cs typeface="+mn-cs"/>
                        </a:rPr>
                        <a:t>Co-Director, Exercise Laboratory</a:t>
                      </a:r>
                    </a:p>
                    <a:p>
                      <a:r>
                        <a:rPr lang="en-US" sz="900" kern="1200" dirty="0">
                          <a:solidFill>
                            <a:schemeClr val="tx1"/>
                          </a:solidFill>
                          <a:effectLst/>
                          <a:latin typeface="+mn-lt"/>
                          <a:ea typeface="+mn-ea"/>
                          <a:cs typeface="+mn-cs"/>
                        </a:rPr>
                        <a:t>Co-Director, The Heart Institute Research Core</a:t>
                      </a:r>
                    </a:p>
                    <a:p>
                      <a:r>
                        <a:rPr lang="en-US" sz="900" kern="1200" dirty="0">
                          <a:solidFill>
                            <a:schemeClr val="tx1"/>
                          </a:solidFill>
                          <a:effectLst/>
                          <a:latin typeface="+mn-lt"/>
                          <a:ea typeface="+mn-ea"/>
                          <a:cs typeface="+mn-cs"/>
                        </a:rPr>
                        <a:t>Professor, UC Department of Pediatrics</a:t>
                      </a:r>
                    </a:p>
                    <a:p>
                      <a:r>
                        <a:rPr lang="en-US" sz="900" kern="1200" dirty="0">
                          <a:solidFill>
                            <a:schemeClr val="tx1"/>
                          </a:solidFill>
                          <a:effectLst/>
                          <a:latin typeface="+mn-lt"/>
                          <a:ea typeface="+mn-ea"/>
                          <a:cs typeface="+mn-cs"/>
                        </a:rPr>
                        <a:t>Cincinnati Children’s Hospital Medical Center</a:t>
                      </a:r>
                    </a:p>
                    <a:p>
                      <a:r>
                        <a:rPr lang="en-US" sz="900" kern="1200" dirty="0">
                          <a:solidFill>
                            <a:schemeClr val="tx1"/>
                          </a:solidFill>
                          <a:effectLst/>
                          <a:latin typeface="+mn-lt"/>
                          <a:ea typeface="+mn-ea"/>
                          <a:cs typeface="+mn-cs"/>
                        </a:rPr>
                        <a:t>Cincinnati, OH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1" kern="1200" dirty="0">
                          <a:solidFill>
                            <a:schemeClr val="tx1"/>
                          </a:solidFill>
                          <a:effectLst/>
                          <a:latin typeface="+mn-lt"/>
                          <a:ea typeface="+mn-ea"/>
                          <a:cs typeface="+mn-cs"/>
                        </a:rPr>
                        <a:t>Wayne J. Franklin, MD, FACC (Defense Witness)</a:t>
                      </a:r>
                    </a:p>
                    <a:p>
                      <a:r>
                        <a:rPr lang="en-US" sz="900" kern="1200" dirty="0">
                          <a:solidFill>
                            <a:schemeClr val="tx1"/>
                          </a:solidFill>
                          <a:effectLst/>
                          <a:latin typeface="+mn-lt"/>
                          <a:ea typeface="+mn-ea"/>
                          <a:cs typeface="+mn-cs"/>
                        </a:rPr>
                        <a:t>Co-Director, Center for Heart Care </a:t>
                      </a:r>
                    </a:p>
                    <a:p>
                      <a:r>
                        <a:rPr lang="en-US" sz="900" kern="1200" dirty="0">
                          <a:solidFill>
                            <a:schemeClr val="tx1"/>
                          </a:solidFill>
                          <a:effectLst/>
                          <a:latin typeface="+mn-lt"/>
                          <a:ea typeface="+mn-ea"/>
                          <a:cs typeface="+mn-cs"/>
                        </a:rPr>
                        <a:t>Associate Director, Adult Congenital Heart Disease Program</a:t>
                      </a:r>
                    </a:p>
                    <a:p>
                      <a:r>
                        <a:rPr lang="en-US" sz="900" kern="1200" dirty="0">
                          <a:solidFill>
                            <a:schemeClr val="tx1"/>
                          </a:solidFill>
                          <a:effectLst/>
                          <a:latin typeface="+mn-lt"/>
                          <a:ea typeface="+mn-ea"/>
                          <a:cs typeface="+mn-cs"/>
                        </a:rPr>
                        <a:t>Robinson Family Endowed Chair, Center for Heart Care</a:t>
                      </a:r>
                    </a:p>
                    <a:p>
                      <a:r>
                        <a:rPr lang="en-US" sz="900" kern="1200" dirty="0">
                          <a:solidFill>
                            <a:schemeClr val="tx1"/>
                          </a:solidFill>
                          <a:effectLst/>
                          <a:latin typeface="+mn-lt"/>
                          <a:ea typeface="+mn-ea"/>
                          <a:cs typeface="+mn-cs"/>
                        </a:rPr>
                        <a:t>Phoenix Children's Hospital</a:t>
                      </a:r>
                    </a:p>
                    <a:p>
                      <a:r>
                        <a:rPr lang="en-US" sz="900" kern="1200" dirty="0">
                          <a:solidFill>
                            <a:schemeClr val="tx1"/>
                          </a:solidFill>
                          <a:effectLst/>
                          <a:latin typeface="+mn-lt"/>
                          <a:ea typeface="+mn-ea"/>
                          <a:cs typeface="+mn-cs"/>
                        </a:rPr>
                        <a:t>Phoenix, AZ</a:t>
                      </a:r>
                    </a:p>
                    <a:p>
                      <a:endParaRPr lang="en-US" sz="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1" dirty="0"/>
                        <a:t>Jean Elwing, MD (Bailiff)</a:t>
                      </a:r>
                    </a:p>
                    <a:p>
                      <a:r>
                        <a:rPr lang="en-US" sz="900" dirty="0"/>
                        <a:t>Professor of Medicine</a:t>
                      </a:r>
                    </a:p>
                    <a:p>
                      <a:r>
                        <a:rPr lang="en-US" sz="900" dirty="0"/>
                        <a:t>Director, Pulmonary Hypertension Program                                                                    </a:t>
                      </a:r>
                    </a:p>
                    <a:p>
                      <a:r>
                        <a:rPr lang="en-US" sz="900" dirty="0"/>
                        <a:t>Division of Pulmonary, Critical Care and Sleep Medicine</a:t>
                      </a:r>
                    </a:p>
                    <a:p>
                      <a:r>
                        <a:rPr lang="en-US" sz="900" dirty="0"/>
                        <a:t>University of Cincinnati </a:t>
                      </a:r>
                    </a:p>
                    <a:p>
                      <a:r>
                        <a:rPr lang="en-US" sz="900" dirty="0"/>
                        <a:t>Cincinnati, OH</a:t>
                      </a:r>
                    </a:p>
                    <a:p>
                      <a:endParaRPr lang="en-US" sz="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1163289"/>
                  </a:ext>
                </a:extLst>
              </a:tr>
            </a:tbl>
          </a:graphicData>
        </a:graphic>
      </p:graphicFrame>
      <p:pic>
        <p:nvPicPr>
          <p:cNvPr id="5" name="Picture 4">
            <a:extLst>
              <a:ext uri="{FF2B5EF4-FFF2-40B4-BE49-F238E27FC236}">
                <a16:creationId xmlns:a16="http://schemas.microsoft.com/office/drawing/2014/main" id="{474CEE13-C05E-0C16-2FD3-39C2D5627B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8" y="1245157"/>
            <a:ext cx="3394361" cy="886630"/>
          </a:xfrm>
          <a:prstGeom prst="rect">
            <a:avLst/>
          </a:prstGeom>
        </p:spPr>
      </p:pic>
    </p:spTree>
    <p:extLst>
      <p:ext uri="{BB962C8B-B14F-4D97-AF65-F5344CB8AC3E}">
        <p14:creationId xmlns:p14="http://schemas.microsoft.com/office/powerpoint/2010/main" val="257281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777B9-8810-1810-8A8D-17696830C70E}"/>
              </a:ext>
            </a:extLst>
          </p:cNvPr>
          <p:cNvSpPr>
            <a:spLocks noGrp="1"/>
          </p:cNvSpPr>
          <p:nvPr>
            <p:ph type="title"/>
          </p:nvPr>
        </p:nvSpPr>
        <p:spPr/>
        <p:txBody>
          <a:bodyPr/>
          <a:lstStyle/>
          <a:p>
            <a:r>
              <a:rPr lang="en-US" dirty="0" err="1"/>
              <a:t>Bosentan</a:t>
            </a:r>
            <a:r>
              <a:rPr lang="en-US" dirty="0"/>
              <a:t> Shows No Efficacy on </a:t>
            </a:r>
            <a:r>
              <a:rPr lang="en-US" dirty="0" err="1"/>
              <a:t>O</a:t>
            </a:r>
            <a:r>
              <a:rPr lang="en-US" baseline="-25000" dirty="0" err="1"/>
              <a:t>2</a:t>
            </a:r>
            <a:r>
              <a:rPr lang="en-US" dirty="0"/>
              <a:t> Consumption in Fontan Patients</a:t>
            </a:r>
          </a:p>
        </p:txBody>
      </p:sp>
      <p:sp>
        <p:nvSpPr>
          <p:cNvPr id="14" name="Content Placeholder 13">
            <a:extLst>
              <a:ext uri="{FF2B5EF4-FFF2-40B4-BE49-F238E27FC236}">
                <a16:creationId xmlns:a16="http://schemas.microsoft.com/office/drawing/2014/main" id="{93F15A97-3818-90A3-ECD8-5AA93BF4224F}"/>
              </a:ext>
            </a:extLst>
          </p:cNvPr>
          <p:cNvSpPr>
            <a:spLocks noGrp="1"/>
          </p:cNvSpPr>
          <p:nvPr>
            <p:ph idx="1"/>
          </p:nvPr>
        </p:nvSpPr>
        <p:spPr>
          <a:xfrm>
            <a:off x="636891" y="5262220"/>
            <a:ext cx="11397825" cy="1559469"/>
          </a:xfrm>
        </p:spPr>
        <p:txBody>
          <a:bodyPr>
            <a:normAutofit/>
          </a:bodyPr>
          <a:lstStyle/>
          <a:p>
            <a:pPr>
              <a:spcBef>
                <a:spcPts val="400"/>
              </a:spcBef>
            </a:pPr>
            <a:r>
              <a:rPr lang="en-US" sz="1200" dirty="0"/>
              <a:t>Prospective, multicenter randomized open label trial in 42 Fontan patients</a:t>
            </a:r>
          </a:p>
          <a:p>
            <a:pPr>
              <a:spcBef>
                <a:spcPts val="400"/>
              </a:spcBef>
            </a:pPr>
            <a:r>
              <a:rPr lang="en-US" sz="1200" dirty="0"/>
              <a:t>One group received </a:t>
            </a:r>
            <a:r>
              <a:rPr lang="en-US" sz="1200" dirty="0" err="1"/>
              <a:t>bosentan</a:t>
            </a:r>
            <a:r>
              <a:rPr lang="en-US" sz="1200" dirty="0"/>
              <a:t> for 6 months</a:t>
            </a:r>
          </a:p>
          <a:p>
            <a:pPr>
              <a:spcBef>
                <a:spcPts val="400"/>
              </a:spcBef>
            </a:pPr>
            <a:r>
              <a:rPr lang="en-US" sz="1200" dirty="0"/>
              <a:t>Other group did not receive study medication for the first 3 months, followed by </a:t>
            </a:r>
            <a:r>
              <a:rPr lang="en-US" sz="1200" dirty="0" err="1"/>
              <a:t>bosentan</a:t>
            </a:r>
            <a:r>
              <a:rPr lang="en-US" sz="1200" dirty="0"/>
              <a:t> for 6 months</a:t>
            </a:r>
          </a:p>
          <a:p>
            <a:pPr>
              <a:spcBef>
                <a:spcPts val="400"/>
              </a:spcBef>
            </a:pPr>
            <a:r>
              <a:rPr lang="en-US" sz="1200" dirty="0"/>
              <a:t>Primary endpoint was exercise capacity; primary endpoint was not met</a:t>
            </a:r>
          </a:p>
          <a:p>
            <a:pPr>
              <a:spcBef>
                <a:spcPts val="400"/>
              </a:spcBef>
            </a:pPr>
            <a:r>
              <a:rPr lang="en-US" sz="1200" dirty="0"/>
              <a:t>Secondary endpoints: NT-</a:t>
            </a:r>
            <a:r>
              <a:rPr lang="en-US" sz="1200" dirty="0" err="1"/>
              <a:t>proBNP</a:t>
            </a:r>
            <a:r>
              <a:rPr lang="en-US" sz="1200" dirty="0"/>
              <a:t> level, cardiac output, SF-36 (Short Form-36) quality of life (QoL), and NYHA class</a:t>
            </a:r>
          </a:p>
          <a:p>
            <a:pPr>
              <a:spcBef>
                <a:spcPts val="400"/>
              </a:spcBef>
            </a:pPr>
            <a:endParaRPr lang="en-US" sz="1200" dirty="0"/>
          </a:p>
        </p:txBody>
      </p:sp>
      <p:sp>
        <p:nvSpPr>
          <p:cNvPr id="17" name="Footer Placeholder 16">
            <a:extLst>
              <a:ext uri="{FF2B5EF4-FFF2-40B4-BE49-F238E27FC236}">
                <a16:creationId xmlns:a16="http://schemas.microsoft.com/office/drawing/2014/main" id="{76A98709-92B7-4E5B-4599-7F3253A0D8D8}"/>
              </a:ext>
            </a:extLst>
          </p:cNvPr>
          <p:cNvSpPr>
            <a:spLocks noGrp="1"/>
          </p:cNvSpPr>
          <p:nvPr>
            <p:ph type="ftr" sz="quarter" idx="3"/>
          </p:nvPr>
        </p:nvSpPr>
        <p:spPr/>
        <p:txBody>
          <a:bodyPr/>
          <a:lstStyle/>
          <a:p>
            <a:r>
              <a:rPr lang="en-US" dirty="0" err="1"/>
              <a:t>Schuuring</a:t>
            </a:r>
            <a:r>
              <a:rPr lang="en-US" dirty="0"/>
              <a:t> MJ, et al. </a:t>
            </a:r>
            <a:r>
              <a:rPr lang="en-US" i="1" dirty="0" err="1"/>
              <a:t>Eur</a:t>
            </a:r>
            <a:r>
              <a:rPr lang="en-US" i="1" dirty="0"/>
              <a:t> J Heart Fail. </a:t>
            </a:r>
            <a:r>
              <a:rPr lang="en-US" dirty="0"/>
              <a:t>2013;15(6);690–698. </a:t>
            </a:r>
            <a:r>
              <a:rPr lang="en-US" dirty="0" err="1"/>
              <a:t>doi</a:t>
            </a:r>
            <a:r>
              <a:rPr lang="en-US" dirty="0"/>
              <a:t>: 10.1093/</a:t>
            </a:r>
            <a:r>
              <a:rPr lang="en-US" dirty="0" err="1"/>
              <a:t>eurjhf</a:t>
            </a:r>
            <a:r>
              <a:rPr lang="en-US" dirty="0"/>
              <a:t>/hft017 </a:t>
            </a:r>
          </a:p>
        </p:txBody>
      </p:sp>
      <p:grpSp>
        <p:nvGrpSpPr>
          <p:cNvPr id="331" name="Group 330">
            <a:extLst>
              <a:ext uri="{FF2B5EF4-FFF2-40B4-BE49-F238E27FC236}">
                <a16:creationId xmlns:a16="http://schemas.microsoft.com/office/drawing/2014/main" id="{D16E2513-506D-3F2C-482F-44337F2AE9AF}"/>
              </a:ext>
            </a:extLst>
          </p:cNvPr>
          <p:cNvGrpSpPr/>
          <p:nvPr/>
        </p:nvGrpSpPr>
        <p:grpSpPr>
          <a:xfrm>
            <a:off x="52046" y="1592586"/>
            <a:ext cx="12097422" cy="3436617"/>
            <a:chOff x="94578" y="1443724"/>
            <a:chExt cx="12097422" cy="3436617"/>
          </a:xfrm>
        </p:grpSpPr>
        <p:sp>
          <p:nvSpPr>
            <p:cNvPr id="327" name="Rectangle 326">
              <a:extLst>
                <a:ext uri="{FF2B5EF4-FFF2-40B4-BE49-F238E27FC236}">
                  <a16:creationId xmlns:a16="http://schemas.microsoft.com/office/drawing/2014/main" id="{4D1A873D-D7D8-9922-C416-C2AE87DBD53C}"/>
                </a:ext>
              </a:extLst>
            </p:cNvPr>
            <p:cNvSpPr/>
            <p:nvPr/>
          </p:nvSpPr>
          <p:spPr>
            <a:xfrm>
              <a:off x="94578" y="1443724"/>
              <a:ext cx="12097422" cy="34366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D5F3C975-9622-D0E6-6227-21FAD4B43978}"/>
                </a:ext>
              </a:extLst>
            </p:cNvPr>
            <p:cNvSpPr/>
            <p:nvPr/>
          </p:nvSpPr>
          <p:spPr>
            <a:xfrm>
              <a:off x="204399" y="1975972"/>
              <a:ext cx="3892194" cy="2779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BB8056B0-65FA-9BEC-7A01-8E8B2F1C1FB2}"/>
                </a:ext>
              </a:extLst>
            </p:cNvPr>
            <p:cNvSpPr/>
            <p:nvPr/>
          </p:nvSpPr>
          <p:spPr>
            <a:xfrm>
              <a:off x="4206340" y="1988364"/>
              <a:ext cx="3892194" cy="2779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241F83A7-0DF8-A90B-6F28-9DEDB87D693A}"/>
                </a:ext>
              </a:extLst>
            </p:cNvPr>
            <p:cNvSpPr/>
            <p:nvPr/>
          </p:nvSpPr>
          <p:spPr>
            <a:xfrm>
              <a:off x="8205228" y="1989055"/>
              <a:ext cx="3892194" cy="2779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C57DBB6-8EAD-9146-62BD-2C1F991D9918}"/>
                </a:ext>
              </a:extLst>
            </p:cNvPr>
            <p:cNvSpPr txBox="1"/>
            <p:nvPr/>
          </p:nvSpPr>
          <p:spPr>
            <a:xfrm>
              <a:off x="1159739" y="1546306"/>
              <a:ext cx="2000869" cy="369332"/>
            </a:xfrm>
            <a:prstGeom prst="rect">
              <a:avLst/>
            </a:prstGeom>
            <a:noFill/>
          </p:spPr>
          <p:txBody>
            <a:bodyPr wrap="none" rtlCol="0">
              <a:spAutoFit/>
            </a:bodyPr>
            <a:lstStyle/>
            <a:p>
              <a:r>
                <a:rPr lang="en-US" b="1" dirty="0">
                  <a:solidFill>
                    <a:schemeClr val="tx1">
                      <a:lumMod val="50000"/>
                    </a:schemeClr>
                  </a:solidFill>
                </a:rPr>
                <a:t>O</a:t>
              </a:r>
              <a:r>
                <a:rPr lang="en-US" b="1" baseline="-25000" dirty="0">
                  <a:solidFill>
                    <a:schemeClr val="tx1">
                      <a:lumMod val="50000"/>
                    </a:schemeClr>
                  </a:solidFill>
                </a:rPr>
                <a:t>2</a:t>
              </a:r>
              <a:r>
                <a:rPr lang="en-US" b="1" dirty="0">
                  <a:solidFill>
                    <a:schemeClr val="tx1">
                      <a:lumMod val="50000"/>
                    </a:schemeClr>
                  </a:solidFill>
                </a:rPr>
                <a:t> Consumption</a:t>
              </a:r>
            </a:p>
          </p:txBody>
        </p:sp>
        <p:sp>
          <p:nvSpPr>
            <p:cNvPr id="10" name="TextBox 9">
              <a:extLst>
                <a:ext uri="{FF2B5EF4-FFF2-40B4-BE49-F238E27FC236}">
                  <a16:creationId xmlns:a16="http://schemas.microsoft.com/office/drawing/2014/main" id="{365D028D-E41B-7FA6-2FEF-8DE5D559A472}"/>
                </a:ext>
              </a:extLst>
            </p:cNvPr>
            <p:cNvSpPr txBox="1"/>
            <p:nvPr/>
          </p:nvSpPr>
          <p:spPr>
            <a:xfrm>
              <a:off x="5416065" y="1546306"/>
              <a:ext cx="1415837" cy="369332"/>
            </a:xfrm>
            <a:prstGeom prst="rect">
              <a:avLst/>
            </a:prstGeom>
            <a:noFill/>
          </p:spPr>
          <p:txBody>
            <a:bodyPr wrap="none" rtlCol="0">
              <a:spAutoFit/>
            </a:bodyPr>
            <a:lstStyle/>
            <a:p>
              <a:r>
                <a:rPr lang="en-US" b="1" dirty="0">
                  <a:solidFill>
                    <a:schemeClr val="tx1">
                      <a:lumMod val="50000"/>
                    </a:schemeClr>
                  </a:solidFill>
                </a:rPr>
                <a:t>NT-</a:t>
              </a:r>
              <a:r>
                <a:rPr lang="en-US" b="1" dirty="0" err="1">
                  <a:solidFill>
                    <a:schemeClr val="tx1">
                      <a:lumMod val="50000"/>
                    </a:schemeClr>
                  </a:solidFill>
                </a:rPr>
                <a:t>proBNP</a:t>
              </a:r>
              <a:endParaRPr lang="en-US" b="1" dirty="0">
                <a:solidFill>
                  <a:schemeClr val="tx1">
                    <a:lumMod val="50000"/>
                  </a:schemeClr>
                </a:solidFill>
              </a:endParaRPr>
            </a:p>
          </p:txBody>
        </p:sp>
        <p:sp>
          <p:nvSpPr>
            <p:cNvPr id="11" name="TextBox 10">
              <a:extLst>
                <a:ext uri="{FF2B5EF4-FFF2-40B4-BE49-F238E27FC236}">
                  <a16:creationId xmlns:a16="http://schemas.microsoft.com/office/drawing/2014/main" id="{6ADC3D84-E719-9BAE-473D-AA26F6D93C02}"/>
                </a:ext>
              </a:extLst>
            </p:cNvPr>
            <p:cNvSpPr txBox="1"/>
            <p:nvPr/>
          </p:nvSpPr>
          <p:spPr>
            <a:xfrm>
              <a:off x="9230518" y="1546306"/>
              <a:ext cx="1851789" cy="369332"/>
            </a:xfrm>
            <a:prstGeom prst="rect">
              <a:avLst/>
            </a:prstGeom>
            <a:noFill/>
          </p:spPr>
          <p:txBody>
            <a:bodyPr wrap="none" rtlCol="0">
              <a:spAutoFit/>
            </a:bodyPr>
            <a:lstStyle/>
            <a:p>
              <a:r>
                <a:rPr lang="en-US" b="1" dirty="0">
                  <a:solidFill>
                    <a:schemeClr val="tx1">
                      <a:lumMod val="50000"/>
                    </a:schemeClr>
                  </a:solidFill>
                </a:rPr>
                <a:t>Cardiac Output</a:t>
              </a:r>
            </a:p>
          </p:txBody>
        </p:sp>
        <p:grpSp>
          <p:nvGrpSpPr>
            <p:cNvPr id="49" name="Group 48">
              <a:extLst>
                <a:ext uri="{FF2B5EF4-FFF2-40B4-BE49-F238E27FC236}">
                  <a16:creationId xmlns:a16="http://schemas.microsoft.com/office/drawing/2014/main" id="{802ADDBE-7EF3-0999-666B-7F03F8860D8D}"/>
                </a:ext>
              </a:extLst>
            </p:cNvPr>
            <p:cNvGrpSpPr/>
            <p:nvPr/>
          </p:nvGrpSpPr>
          <p:grpSpPr>
            <a:xfrm>
              <a:off x="1218615" y="4492550"/>
              <a:ext cx="2193806" cy="184666"/>
              <a:chOff x="1256715" y="4492550"/>
              <a:chExt cx="2193806" cy="184666"/>
            </a:xfrm>
          </p:grpSpPr>
          <p:cxnSp>
            <p:nvCxnSpPr>
              <p:cNvPr id="42" name="Straight Connector 41">
                <a:extLst>
                  <a:ext uri="{FF2B5EF4-FFF2-40B4-BE49-F238E27FC236}">
                    <a16:creationId xmlns:a16="http://schemas.microsoft.com/office/drawing/2014/main" id="{F62FBFA2-BAAB-3A42-5863-0B5FC06D6036}"/>
                  </a:ext>
                </a:extLst>
              </p:cNvPr>
              <p:cNvCxnSpPr>
                <a:cxnSpLocks/>
              </p:cNvCxnSpPr>
              <p:nvPr/>
            </p:nvCxnSpPr>
            <p:spPr>
              <a:xfrm flipH="1">
                <a:off x="1256715" y="4591233"/>
                <a:ext cx="945522"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951F126-CD0F-9DE3-040D-A6E073F9B594}"/>
                  </a:ext>
                </a:extLst>
              </p:cNvPr>
              <p:cNvCxnSpPr>
                <a:cxnSpLocks/>
              </p:cNvCxnSpPr>
              <p:nvPr/>
            </p:nvCxnSpPr>
            <p:spPr>
              <a:xfrm flipH="1">
                <a:off x="2504999" y="4588058"/>
                <a:ext cx="945522"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836F86A-C659-F7BE-10DC-4E36ED88530D}"/>
                  </a:ext>
                </a:extLst>
              </p:cNvPr>
              <p:cNvSpPr txBox="1"/>
              <p:nvPr/>
            </p:nvSpPr>
            <p:spPr>
              <a:xfrm>
                <a:off x="2040077" y="4492550"/>
                <a:ext cx="643960" cy="184666"/>
              </a:xfrm>
              <a:prstGeom prst="rect">
                <a:avLst/>
              </a:prstGeom>
              <a:noFill/>
            </p:spPr>
            <p:txBody>
              <a:bodyPr wrap="square">
                <a:spAutoFit/>
              </a:bodyPr>
              <a:lstStyle/>
              <a:p>
                <a:pPr algn="ctr"/>
                <a:r>
                  <a:rPr lang="en-US" sz="600" dirty="0">
                    <a:ln w="0"/>
                    <a:solidFill>
                      <a:schemeClr val="tx1">
                        <a:lumMod val="50000"/>
                      </a:schemeClr>
                    </a:solidFill>
                  </a:rPr>
                  <a:t>p = ns</a:t>
                </a:r>
                <a:endParaRPr lang="en-US" sz="600" dirty="0">
                  <a:solidFill>
                    <a:schemeClr val="tx1">
                      <a:lumMod val="50000"/>
                    </a:schemeClr>
                  </a:solidFill>
                </a:endParaRPr>
              </a:p>
            </p:txBody>
          </p:sp>
        </p:grpSp>
        <p:grpSp>
          <p:nvGrpSpPr>
            <p:cNvPr id="325" name="Group 324">
              <a:extLst>
                <a:ext uri="{FF2B5EF4-FFF2-40B4-BE49-F238E27FC236}">
                  <a16:creationId xmlns:a16="http://schemas.microsoft.com/office/drawing/2014/main" id="{C5A83460-1CAB-CD3E-FB20-5A9705D6220C}"/>
                </a:ext>
              </a:extLst>
            </p:cNvPr>
            <p:cNvGrpSpPr/>
            <p:nvPr/>
          </p:nvGrpSpPr>
          <p:grpSpPr>
            <a:xfrm>
              <a:off x="2167501" y="2125686"/>
              <a:ext cx="1765376" cy="2257932"/>
              <a:chOff x="2205601" y="2125686"/>
              <a:chExt cx="1765376" cy="2257932"/>
            </a:xfrm>
          </p:grpSpPr>
          <p:pic>
            <p:nvPicPr>
              <p:cNvPr id="4" name="Picture 3">
                <a:extLst>
                  <a:ext uri="{FF2B5EF4-FFF2-40B4-BE49-F238E27FC236}">
                    <a16:creationId xmlns:a16="http://schemas.microsoft.com/office/drawing/2014/main" id="{0F99FFD0-C4EF-6466-CB76-DCEE7DC4AC63}"/>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50000"/>
                        </a14:imgEffect>
                      </a14:imgLayer>
                    </a14:imgProps>
                  </a:ext>
                </a:extLst>
              </a:blip>
              <a:srcRect l="76896" t="22752" r="9494" b="35707"/>
              <a:stretch/>
            </p:blipFill>
            <p:spPr>
              <a:xfrm>
                <a:off x="3124292" y="2741897"/>
                <a:ext cx="490066" cy="1013112"/>
              </a:xfrm>
              <a:prstGeom prst="rect">
                <a:avLst/>
              </a:prstGeom>
            </p:spPr>
          </p:pic>
          <p:grpSp>
            <p:nvGrpSpPr>
              <p:cNvPr id="136" name="Group 135">
                <a:extLst>
                  <a:ext uri="{FF2B5EF4-FFF2-40B4-BE49-F238E27FC236}">
                    <a16:creationId xmlns:a16="http://schemas.microsoft.com/office/drawing/2014/main" id="{B717C6A5-B4B8-1DE4-0A9D-3D2A3E7F889E}"/>
                  </a:ext>
                </a:extLst>
              </p:cNvPr>
              <p:cNvGrpSpPr/>
              <p:nvPr/>
            </p:nvGrpSpPr>
            <p:grpSpPr>
              <a:xfrm>
                <a:off x="2205601" y="2125686"/>
                <a:ext cx="1765376" cy="2257932"/>
                <a:chOff x="2205601" y="2125686"/>
                <a:chExt cx="1765376" cy="2257932"/>
              </a:xfrm>
            </p:grpSpPr>
            <p:grpSp>
              <p:nvGrpSpPr>
                <p:cNvPr id="99" name="Group 98">
                  <a:extLst>
                    <a:ext uri="{FF2B5EF4-FFF2-40B4-BE49-F238E27FC236}">
                      <a16:creationId xmlns:a16="http://schemas.microsoft.com/office/drawing/2014/main" id="{2E64BA05-B422-163D-5AFC-4860BF284E2C}"/>
                    </a:ext>
                  </a:extLst>
                </p:cNvPr>
                <p:cNvGrpSpPr/>
                <p:nvPr/>
              </p:nvGrpSpPr>
              <p:grpSpPr>
                <a:xfrm>
                  <a:off x="2593961" y="2573053"/>
                  <a:ext cx="45719" cy="1464933"/>
                  <a:chOff x="551593" y="1762488"/>
                  <a:chExt cx="232076" cy="762000"/>
                </a:xfrm>
              </p:grpSpPr>
              <p:cxnSp>
                <p:nvCxnSpPr>
                  <p:cNvPr id="128" name="Straight Connector 127">
                    <a:extLst>
                      <a:ext uri="{FF2B5EF4-FFF2-40B4-BE49-F238E27FC236}">
                        <a16:creationId xmlns:a16="http://schemas.microsoft.com/office/drawing/2014/main" id="{D6283011-2CFB-19B3-C9BA-0A61204A3218}"/>
                      </a:ext>
                    </a:extLst>
                  </p:cNvPr>
                  <p:cNvCxnSpPr>
                    <a:cxnSpLocks/>
                  </p:cNvCxnSpPr>
                  <p:nvPr/>
                </p:nvCxnSpPr>
                <p:spPr>
                  <a:xfrm>
                    <a:off x="551593" y="17624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925A538-7CF0-6D80-6DDD-0BD3D4814E95}"/>
                      </a:ext>
                    </a:extLst>
                  </p:cNvPr>
                  <p:cNvCxnSpPr>
                    <a:cxnSpLocks/>
                  </p:cNvCxnSpPr>
                  <p:nvPr/>
                </p:nvCxnSpPr>
                <p:spPr>
                  <a:xfrm>
                    <a:off x="551593" y="19148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38647C4-0029-ED83-377A-5F057142148E}"/>
                      </a:ext>
                    </a:extLst>
                  </p:cNvPr>
                  <p:cNvCxnSpPr>
                    <a:cxnSpLocks/>
                  </p:cNvCxnSpPr>
                  <p:nvPr/>
                </p:nvCxnSpPr>
                <p:spPr>
                  <a:xfrm>
                    <a:off x="551593" y="20672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1118925-905D-1527-9BF8-831CA095E347}"/>
                      </a:ext>
                    </a:extLst>
                  </p:cNvPr>
                  <p:cNvCxnSpPr>
                    <a:cxnSpLocks/>
                  </p:cNvCxnSpPr>
                  <p:nvPr/>
                </p:nvCxnSpPr>
                <p:spPr>
                  <a:xfrm>
                    <a:off x="551593" y="22196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7E23E95-0CA3-D958-4D4C-F863FCFC3AD3}"/>
                      </a:ext>
                    </a:extLst>
                  </p:cNvPr>
                  <p:cNvCxnSpPr>
                    <a:cxnSpLocks/>
                  </p:cNvCxnSpPr>
                  <p:nvPr/>
                </p:nvCxnSpPr>
                <p:spPr>
                  <a:xfrm>
                    <a:off x="551593" y="23720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F5A82EE-7D02-AB6E-028E-73D782534E1C}"/>
                      </a:ext>
                    </a:extLst>
                  </p:cNvPr>
                  <p:cNvCxnSpPr>
                    <a:cxnSpLocks/>
                  </p:cNvCxnSpPr>
                  <p:nvPr/>
                </p:nvCxnSpPr>
                <p:spPr>
                  <a:xfrm>
                    <a:off x="551593" y="25244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3D55FC37-71A6-B5AE-51E9-964B3D610B81}"/>
                    </a:ext>
                  </a:extLst>
                </p:cNvPr>
                <p:cNvGrpSpPr/>
                <p:nvPr/>
              </p:nvGrpSpPr>
              <p:grpSpPr>
                <a:xfrm>
                  <a:off x="2352326" y="2448501"/>
                  <a:ext cx="311789" cy="1648849"/>
                  <a:chOff x="698992" y="2373155"/>
                  <a:chExt cx="311789" cy="2122749"/>
                </a:xfrm>
              </p:grpSpPr>
              <p:cxnSp>
                <p:nvCxnSpPr>
                  <p:cNvPr id="121" name="Straight Connector 120">
                    <a:extLst>
                      <a:ext uri="{FF2B5EF4-FFF2-40B4-BE49-F238E27FC236}">
                        <a16:creationId xmlns:a16="http://schemas.microsoft.com/office/drawing/2014/main" id="{2658C347-AD8A-9A6A-FAF4-B5EE09932F3E}"/>
                      </a:ext>
                    </a:extLst>
                  </p:cNvPr>
                  <p:cNvCxnSpPr>
                    <a:cxnSpLocks/>
                  </p:cNvCxnSpPr>
                  <p:nvPr/>
                </p:nvCxnSpPr>
                <p:spPr>
                  <a:xfrm>
                    <a:off x="982542" y="2522433"/>
                    <a:ext cx="0" cy="189071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53C04392-3FE5-AD32-0784-609D4452E949}"/>
                      </a:ext>
                    </a:extLst>
                  </p:cNvPr>
                  <p:cNvSpPr txBox="1"/>
                  <p:nvPr/>
                </p:nvSpPr>
                <p:spPr>
                  <a:xfrm>
                    <a:off x="698992" y="4265072"/>
                    <a:ext cx="311789" cy="230832"/>
                  </a:xfrm>
                  <a:prstGeom prst="rect">
                    <a:avLst/>
                  </a:prstGeom>
                  <a:noFill/>
                </p:spPr>
                <p:txBody>
                  <a:bodyPr wrap="square">
                    <a:spAutoFit/>
                  </a:bodyPr>
                  <a:lstStyle/>
                  <a:p>
                    <a:pPr algn="r"/>
                    <a:r>
                      <a:rPr lang="en-US" sz="900" dirty="0">
                        <a:ln w="0"/>
                        <a:solidFill>
                          <a:schemeClr val="tx1">
                            <a:lumMod val="50000"/>
                          </a:schemeClr>
                        </a:solidFill>
                      </a:rPr>
                      <a:t>0</a:t>
                    </a:r>
                    <a:endParaRPr lang="en-US" sz="900" dirty="0">
                      <a:solidFill>
                        <a:schemeClr val="tx1">
                          <a:lumMod val="50000"/>
                        </a:schemeClr>
                      </a:solidFill>
                    </a:endParaRPr>
                  </a:p>
                </p:txBody>
              </p:sp>
              <p:sp>
                <p:nvSpPr>
                  <p:cNvPr id="123" name="TextBox 122">
                    <a:extLst>
                      <a:ext uri="{FF2B5EF4-FFF2-40B4-BE49-F238E27FC236}">
                        <a16:creationId xmlns:a16="http://schemas.microsoft.com/office/drawing/2014/main" id="{F84BD126-3D3E-42E5-305A-36F9EBEC4E41}"/>
                      </a:ext>
                    </a:extLst>
                  </p:cNvPr>
                  <p:cNvSpPr txBox="1"/>
                  <p:nvPr/>
                </p:nvSpPr>
                <p:spPr>
                  <a:xfrm>
                    <a:off x="698992" y="3893193"/>
                    <a:ext cx="311789" cy="230832"/>
                  </a:xfrm>
                  <a:prstGeom prst="rect">
                    <a:avLst/>
                  </a:prstGeom>
                  <a:noFill/>
                </p:spPr>
                <p:txBody>
                  <a:bodyPr wrap="square">
                    <a:spAutoFit/>
                  </a:bodyPr>
                  <a:lstStyle/>
                  <a:p>
                    <a:pPr algn="r"/>
                    <a:r>
                      <a:rPr lang="en-US" sz="900" dirty="0">
                        <a:ln w="0"/>
                        <a:solidFill>
                          <a:schemeClr val="tx1">
                            <a:lumMod val="50000"/>
                          </a:schemeClr>
                        </a:solidFill>
                      </a:rPr>
                      <a:t>10</a:t>
                    </a:r>
                    <a:endParaRPr lang="en-US" sz="900" dirty="0">
                      <a:solidFill>
                        <a:schemeClr val="tx1">
                          <a:lumMod val="50000"/>
                        </a:schemeClr>
                      </a:solidFill>
                    </a:endParaRPr>
                  </a:p>
                </p:txBody>
              </p:sp>
              <p:sp>
                <p:nvSpPr>
                  <p:cNvPr id="124" name="TextBox 123">
                    <a:extLst>
                      <a:ext uri="{FF2B5EF4-FFF2-40B4-BE49-F238E27FC236}">
                        <a16:creationId xmlns:a16="http://schemas.microsoft.com/office/drawing/2014/main" id="{A59BD582-528B-9136-CBE9-C079026039D1}"/>
                      </a:ext>
                    </a:extLst>
                  </p:cNvPr>
                  <p:cNvSpPr txBox="1"/>
                  <p:nvPr/>
                </p:nvSpPr>
                <p:spPr>
                  <a:xfrm>
                    <a:off x="698992" y="3517965"/>
                    <a:ext cx="311789" cy="230832"/>
                  </a:xfrm>
                  <a:prstGeom prst="rect">
                    <a:avLst/>
                  </a:prstGeom>
                  <a:noFill/>
                </p:spPr>
                <p:txBody>
                  <a:bodyPr wrap="square">
                    <a:spAutoFit/>
                  </a:bodyPr>
                  <a:lstStyle/>
                  <a:p>
                    <a:pPr algn="r"/>
                    <a:r>
                      <a:rPr lang="en-US" sz="900" dirty="0">
                        <a:ln w="0"/>
                        <a:solidFill>
                          <a:schemeClr val="tx1">
                            <a:lumMod val="50000"/>
                          </a:schemeClr>
                        </a:solidFill>
                      </a:rPr>
                      <a:t>20</a:t>
                    </a:r>
                    <a:endParaRPr lang="en-US" sz="900" dirty="0">
                      <a:solidFill>
                        <a:schemeClr val="tx1">
                          <a:lumMod val="50000"/>
                        </a:schemeClr>
                      </a:solidFill>
                    </a:endParaRPr>
                  </a:p>
                </p:txBody>
              </p:sp>
              <p:sp>
                <p:nvSpPr>
                  <p:cNvPr id="125" name="TextBox 124">
                    <a:extLst>
                      <a:ext uri="{FF2B5EF4-FFF2-40B4-BE49-F238E27FC236}">
                        <a16:creationId xmlns:a16="http://schemas.microsoft.com/office/drawing/2014/main" id="{AE6D495A-06D6-D92F-F93D-DFA9E2F7C29C}"/>
                      </a:ext>
                    </a:extLst>
                  </p:cNvPr>
                  <p:cNvSpPr txBox="1"/>
                  <p:nvPr/>
                </p:nvSpPr>
                <p:spPr>
                  <a:xfrm>
                    <a:off x="698992" y="3141240"/>
                    <a:ext cx="311789" cy="230832"/>
                  </a:xfrm>
                  <a:prstGeom prst="rect">
                    <a:avLst/>
                  </a:prstGeom>
                  <a:noFill/>
                </p:spPr>
                <p:txBody>
                  <a:bodyPr wrap="square">
                    <a:spAutoFit/>
                  </a:bodyPr>
                  <a:lstStyle/>
                  <a:p>
                    <a:pPr algn="r"/>
                    <a:r>
                      <a:rPr lang="en-US" sz="900" dirty="0">
                        <a:ln w="0"/>
                        <a:solidFill>
                          <a:schemeClr val="tx1">
                            <a:lumMod val="50000"/>
                          </a:schemeClr>
                        </a:solidFill>
                      </a:rPr>
                      <a:t>30</a:t>
                    </a:r>
                    <a:endParaRPr lang="en-US" sz="900" dirty="0">
                      <a:solidFill>
                        <a:schemeClr val="tx1">
                          <a:lumMod val="50000"/>
                        </a:schemeClr>
                      </a:solidFill>
                    </a:endParaRPr>
                  </a:p>
                </p:txBody>
              </p:sp>
              <p:sp>
                <p:nvSpPr>
                  <p:cNvPr id="126" name="TextBox 125">
                    <a:extLst>
                      <a:ext uri="{FF2B5EF4-FFF2-40B4-BE49-F238E27FC236}">
                        <a16:creationId xmlns:a16="http://schemas.microsoft.com/office/drawing/2014/main" id="{5AA6F084-2C8D-6728-2B0A-3DFE86CBCF5F}"/>
                      </a:ext>
                    </a:extLst>
                  </p:cNvPr>
                  <p:cNvSpPr txBox="1"/>
                  <p:nvPr/>
                </p:nvSpPr>
                <p:spPr>
                  <a:xfrm>
                    <a:off x="698992" y="2751257"/>
                    <a:ext cx="311789" cy="230832"/>
                  </a:xfrm>
                  <a:prstGeom prst="rect">
                    <a:avLst/>
                  </a:prstGeom>
                  <a:noFill/>
                </p:spPr>
                <p:txBody>
                  <a:bodyPr wrap="square">
                    <a:spAutoFit/>
                  </a:bodyPr>
                  <a:lstStyle/>
                  <a:p>
                    <a:pPr algn="r"/>
                    <a:r>
                      <a:rPr lang="en-US" sz="900" dirty="0">
                        <a:ln w="0"/>
                        <a:solidFill>
                          <a:schemeClr val="tx1">
                            <a:lumMod val="50000"/>
                          </a:schemeClr>
                        </a:solidFill>
                      </a:rPr>
                      <a:t>40</a:t>
                    </a:r>
                    <a:endParaRPr lang="en-US" sz="900" dirty="0">
                      <a:solidFill>
                        <a:schemeClr val="tx1">
                          <a:lumMod val="50000"/>
                        </a:schemeClr>
                      </a:solidFill>
                    </a:endParaRPr>
                  </a:p>
                </p:txBody>
              </p:sp>
              <p:sp>
                <p:nvSpPr>
                  <p:cNvPr id="127" name="TextBox 126">
                    <a:extLst>
                      <a:ext uri="{FF2B5EF4-FFF2-40B4-BE49-F238E27FC236}">
                        <a16:creationId xmlns:a16="http://schemas.microsoft.com/office/drawing/2014/main" id="{C39BE318-53E7-0F84-6454-52E40E00A1B9}"/>
                      </a:ext>
                    </a:extLst>
                  </p:cNvPr>
                  <p:cNvSpPr txBox="1"/>
                  <p:nvPr/>
                </p:nvSpPr>
                <p:spPr>
                  <a:xfrm>
                    <a:off x="698992" y="2373155"/>
                    <a:ext cx="311789" cy="230832"/>
                  </a:xfrm>
                  <a:prstGeom prst="rect">
                    <a:avLst/>
                  </a:prstGeom>
                  <a:noFill/>
                </p:spPr>
                <p:txBody>
                  <a:bodyPr wrap="square">
                    <a:spAutoFit/>
                  </a:bodyPr>
                  <a:lstStyle/>
                  <a:p>
                    <a:pPr algn="r"/>
                    <a:r>
                      <a:rPr lang="en-US" sz="900" dirty="0">
                        <a:ln w="0"/>
                        <a:solidFill>
                          <a:schemeClr val="tx1">
                            <a:lumMod val="50000"/>
                          </a:schemeClr>
                        </a:solidFill>
                      </a:rPr>
                      <a:t>50</a:t>
                    </a:r>
                    <a:endParaRPr lang="en-US" sz="900" dirty="0">
                      <a:solidFill>
                        <a:schemeClr val="tx1">
                          <a:lumMod val="50000"/>
                        </a:schemeClr>
                      </a:solidFill>
                    </a:endParaRPr>
                  </a:p>
                </p:txBody>
              </p:sp>
            </p:grpSp>
            <p:sp>
              <p:nvSpPr>
                <p:cNvPr id="101" name="TextBox 100">
                  <a:extLst>
                    <a:ext uri="{FF2B5EF4-FFF2-40B4-BE49-F238E27FC236}">
                      <a16:creationId xmlns:a16="http://schemas.microsoft.com/office/drawing/2014/main" id="{61A2250F-7B01-3E36-5933-DC9C4A617468}"/>
                    </a:ext>
                  </a:extLst>
                </p:cNvPr>
                <p:cNvSpPr txBox="1"/>
                <p:nvPr/>
              </p:nvSpPr>
              <p:spPr>
                <a:xfrm>
                  <a:off x="2856468" y="3902715"/>
                  <a:ext cx="643960" cy="215444"/>
                </a:xfrm>
                <a:prstGeom prst="rect">
                  <a:avLst/>
                </a:prstGeom>
                <a:noFill/>
              </p:spPr>
              <p:txBody>
                <a:bodyPr wrap="square">
                  <a:spAutoFit/>
                </a:bodyPr>
                <a:lstStyle/>
                <a:p>
                  <a:pPr algn="ctr"/>
                  <a:r>
                    <a:rPr lang="en-US" sz="800" dirty="0">
                      <a:ln w="0"/>
                      <a:solidFill>
                        <a:schemeClr val="tx1">
                          <a:lumMod val="50000"/>
                        </a:schemeClr>
                      </a:solidFill>
                    </a:rPr>
                    <a:t>baseline</a:t>
                  </a:r>
                  <a:endParaRPr lang="en-US" sz="800" dirty="0">
                    <a:solidFill>
                      <a:schemeClr val="tx1">
                        <a:lumMod val="50000"/>
                      </a:schemeClr>
                    </a:solidFill>
                  </a:endParaRPr>
                </a:p>
              </p:txBody>
            </p:sp>
            <p:sp>
              <p:nvSpPr>
                <p:cNvPr id="102" name="TextBox 101">
                  <a:extLst>
                    <a:ext uri="{FF2B5EF4-FFF2-40B4-BE49-F238E27FC236}">
                      <a16:creationId xmlns:a16="http://schemas.microsoft.com/office/drawing/2014/main" id="{EF04D144-09F2-8576-0F6C-F8328D0A6CB4}"/>
                    </a:ext>
                  </a:extLst>
                </p:cNvPr>
                <p:cNvSpPr txBox="1"/>
                <p:nvPr/>
              </p:nvSpPr>
              <p:spPr>
                <a:xfrm rot="16200000">
                  <a:off x="1849137" y="3071014"/>
                  <a:ext cx="928372" cy="215444"/>
                </a:xfrm>
                <a:prstGeom prst="rect">
                  <a:avLst/>
                </a:prstGeom>
                <a:noFill/>
              </p:spPr>
              <p:txBody>
                <a:bodyPr wrap="square">
                  <a:spAutoFit/>
                </a:bodyPr>
                <a:lstStyle/>
                <a:p>
                  <a:pPr algn="ctr"/>
                  <a:r>
                    <a:rPr lang="en-US" sz="800" dirty="0">
                      <a:ln w="0"/>
                      <a:solidFill>
                        <a:schemeClr val="tx1">
                          <a:lumMod val="50000"/>
                        </a:schemeClr>
                      </a:solidFill>
                    </a:rPr>
                    <a:t>ml / kg / min </a:t>
                  </a:r>
                  <a:endParaRPr lang="en-US" sz="800" dirty="0">
                    <a:solidFill>
                      <a:schemeClr val="tx1">
                        <a:lumMod val="50000"/>
                      </a:schemeClr>
                    </a:solidFill>
                  </a:endParaRPr>
                </a:p>
              </p:txBody>
            </p:sp>
            <p:sp>
              <p:nvSpPr>
                <p:cNvPr id="103" name="TextBox 102">
                  <a:extLst>
                    <a:ext uri="{FF2B5EF4-FFF2-40B4-BE49-F238E27FC236}">
                      <a16:creationId xmlns:a16="http://schemas.microsoft.com/office/drawing/2014/main" id="{1D21A828-B280-370E-5FFE-BB569558305A}"/>
                    </a:ext>
                  </a:extLst>
                </p:cNvPr>
                <p:cNvSpPr txBox="1"/>
                <p:nvPr/>
              </p:nvSpPr>
              <p:spPr>
                <a:xfrm>
                  <a:off x="3303304" y="3902715"/>
                  <a:ext cx="643960" cy="215444"/>
                </a:xfrm>
                <a:prstGeom prst="rect">
                  <a:avLst/>
                </a:prstGeom>
                <a:noFill/>
              </p:spPr>
              <p:txBody>
                <a:bodyPr wrap="square">
                  <a:spAutoFit/>
                </a:bodyPr>
                <a:lstStyle/>
                <a:p>
                  <a:pPr algn="ctr"/>
                  <a:r>
                    <a:rPr lang="en-US" sz="800" dirty="0">
                      <a:ln w="0"/>
                      <a:solidFill>
                        <a:schemeClr val="tx1">
                          <a:lumMod val="50000"/>
                        </a:schemeClr>
                      </a:solidFill>
                    </a:rPr>
                    <a:t>end</a:t>
                  </a:r>
                  <a:endParaRPr lang="en-US" sz="800" dirty="0">
                    <a:solidFill>
                      <a:schemeClr val="tx1">
                        <a:lumMod val="50000"/>
                      </a:schemeClr>
                    </a:solidFill>
                  </a:endParaRPr>
                </a:p>
              </p:txBody>
            </p:sp>
            <p:sp>
              <p:nvSpPr>
                <p:cNvPr id="104" name="TextBox 103">
                  <a:extLst>
                    <a:ext uri="{FF2B5EF4-FFF2-40B4-BE49-F238E27FC236}">
                      <a16:creationId xmlns:a16="http://schemas.microsoft.com/office/drawing/2014/main" id="{788F7E5C-E907-66AA-6B5F-07B8C9D2BDCC}"/>
                    </a:ext>
                  </a:extLst>
                </p:cNvPr>
                <p:cNvSpPr txBox="1"/>
                <p:nvPr/>
              </p:nvSpPr>
              <p:spPr>
                <a:xfrm>
                  <a:off x="2774613" y="2125686"/>
                  <a:ext cx="1135879" cy="400110"/>
                </a:xfrm>
                <a:prstGeom prst="rect">
                  <a:avLst/>
                </a:prstGeom>
                <a:noFill/>
              </p:spPr>
              <p:txBody>
                <a:bodyPr wrap="square">
                  <a:spAutoFit/>
                </a:bodyPr>
                <a:lstStyle/>
                <a:p>
                  <a:pPr algn="ctr"/>
                  <a:r>
                    <a:rPr lang="en-US" sz="1000" dirty="0">
                      <a:ln w="0"/>
                      <a:solidFill>
                        <a:schemeClr val="tx1">
                          <a:lumMod val="50000"/>
                        </a:schemeClr>
                      </a:solidFill>
                    </a:rPr>
                    <a:t>untreated</a:t>
                  </a:r>
                </a:p>
                <a:p>
                  <a:pPr algn="ctr"/>
                  <a:r>
                    <a:rPr lang="en-US" sz="1000" dirty="0">
                      <a:ln w="0"/>
                      <a:solidFill>
                        <a:schemeClr val="tx1">
                          <a:lumMod val="50000"/>
                        </a:schemeClr>
                      </a:solidFill>
                    </a:rPr>
                    <a:t>n = 16</a:t>
                  </a:r>
                  <a:endParaRPr lang="en-US" sz="1000" dirty="0">
                    <a:solidFill>
                      <a:schemeClr val="tx1">
                        <a:lumMod val="50000"/>
                      </a:schemeClr>
                    </a:solidFill>
                  </a:endParaRPr>
                </a:p>
              </p:txBody>
            </p:sp>
            <p:grpSp>
              <p:nvGrpSpPr>
                <p:cNvPr id="105" name="Group 104">
                  <a:extLst>
                    <a:ext uri="{FF2B5EF4-FFF2-40B4-BE49-F238E27FC236}">
                      <a16:creationId xmlns:a16="http://schemas.microsoft.com/office/drawing/2014/main" id="{E97C6420-06CF-153D-7614-43E868F7F349}"/>
                    </a:ext>
                  </a:extLst>
                </p:cNvPr>
                <p:cNvGrpSpPr/>
                <p:nvPr/>
              </p:nvGrpSpPr>
              <p:grpSpPr>
                <a:xfrm>
                  <a:off x="2837452" y="4198952"/>
                  <a:ext cx="1075030" cy="184666"/>
                  <a:chOff x="918482" y="4220135"/>
                  <a:chExt cx="1075030" cy="184666"/>
                </a:xfrm>
              </p:grpSpPr>
              <p:cxnSp>
                <p:nvCxnSpPr>
                  <p:cNvPr id="118" name="Straight Connector 117">
                    <a:extLst>
                      <a:ext uri="{FF2B5EF4-FFF2-40B4-BE49-F238E27FC236}">
                        <a16:creationId xmlns:a16="http://schemas.microsoft.com/office/drawing/2014/main" id="{C1BAABE0-3EFE-7DA7-21EF-DB91AED4F0D9}"/>
                      </a:ext>
                    </a:extLst>
                  </p:cNvPr>
                  <p:cNvCxnSpPr>
                    <a:cxnSpLocks/>
                  </p:cNvCxnSpPr>
                  <p:nvPr/>
                </p:nvCxnSpPr>
                <p:spPr>
                  <a:xfrm flipH="1">
                    <a:off x="918482" y="4317310"/>
                    <a:ext cx="37982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672B513-B55D-9BBC-AB77-4D23F5359B64}"/>
                      </a:ext>
                    </a:extLst>
                  </p:cNvPr>
                  <p:cNvCxnSpPr>
                    <a:cxnSpLocks/>
                  </p:cNvCxnSpPr>
                  <p:nvPr/>
                </p:nvCxnSpPr>
                <p:spPr>
                  <a:xfrm flipH="1">
                    <a:off x="1613686" y="4316232"/>
                    <a:ext cx="37982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A72FF49C-210E-5BB9-65D6-16665409B3B5}"/>
                      </a:ext>
                    </a:extLst>
                  </p:cNvPr>
                  <p:cNvSpPr txBox="1"/>
                  <p:nvPr/>
                </p:nvSpPr>
                <p:spPr>
                  <a:xfrm>
                    <a:off x="1136479" y="4220135"/>
                    <a:ext cx="643960" cy="184666"/>
                  </a:xfrm>
                  <a:prstGeom prst="rect">
                    <a:avLst/>
                  </a:prstGeom>
                  <a:noFill/>
                </p:spPr>
                <p:txBody>
                  <a:bodyPr wrap="square">
                    <a:spAutoFit/>
                  </a:bodyPr>
                  <a:lstStyle/>
                  <a:p>
                    <a:pPr algn="ctr"/>
                    <a:r>
                      <a:rPr lang="en-US" sz="600" dirty="0">
                        <a:ln w="0"/>
                        <a:solidFill>
                          <a:schemeClr val="tx1">
                            <a:lumMod val="50000"/>
                          </a:schemeClr>
                        </a:solidFill>
                      </a:rPr>
                      <a:t>p = ns</a:t>
                    </a:r>
                    <a:endParaRPr lang="en-US" sz="600" dirty="0">
                      <a:solidFill>
                        <a:schemeClr val="tx1">
                          <a:lumMod val="50000"/>
                        </a:schemeClr>
                      </a:solidFill>
                    </a:endParaRPr>
                  </a:p>
                </p:txBody>
              </p:sp>
            </p:grpSp>
            <p:grpSp>
              <p:nvGrpSpPr>
                <p:cNvPr id="106" name="Group 105">
                  <a:extLst>
                    <a:ext uri="{FF2B5EF4-FFF2-40B4-BE49-F238E27FC236}">
                      <a16:creationId xmlns:a16="http://schemas.microsoft.com/office/drawing/2014/main" id="{A50E22B2-01EF-F7A7-3AED-2C39F82C4D09}"/>
                    </a:ext>
                  </a:extLst>
                </p:cNvPr>
                <p:cNvGrpSpPr/>
                <p:nvPr/>
              </p:nvGrpSpPr>
              <p:grpSpPr>
                <a:xfrm>
                  <a:off x="2781271" y="3254573"/>
                  <a:ext cx="74110" cy="215443"/>
                  <a:chOff x="965339" y="3257057"/>
                  <a:chExt cx="129410" cy="269113"/>
                </a:xfrm>
              </p:grpSpPr>
              <p:cxnSp>
                <p:nvCxnSpPr>
                  <p:cNvPr id="113" name="Straight Connector 112">
                    <a:extLst>
                      <a:ext uri="{FF2B5EF4-FFF2-40B4-BE49-F238E27FC236}">
                        <a16:creationId xmlns:a16="http://schemas.microsoft.com/office/drawing/2014/main" id="{2D480542-643B-5392-FFDD-55D30ACCB285}"/>
                      </a:ext>
                    </a:extLst>
                  </p:cNvPr>
                  <p:cNvCxnSpPr>
                    <a:cxnSpLocks/>
                  </p:cNvCxnSpPr>
                  <p:nvPr/>
                </p:nvCxnSpPr>
                <p:spPr>
                  <a:xfrm>
                    <a:off x="965339" y="3257057"/>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D60961C-9045-B48C-AFC0-0F259409EA34}"/>
                      </a:ext>
                    </a:extLst>
                  </p:cNvPr>
                  <p:cNvCxnSpPr>
                    <a:cxnSpLocks/>
                  </p:cNvCxnSpPr>
                  <p:nvPr/>
                </p:nvCxnSpPr>
                <p:spPr>
                  <a:xfrm>
                    <a:off x="965339" y="3526170"/>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60EF8B3-3F50-4ECB-370C-761EDA9C2D0E}"/>
                      </a:ext>
                    </a:extLst>
                  </p:cNvPr>
                  <p:cNvCxnSpPr>
                    <a:cxnSpLocks/>
                  </p:cNvCxnSpPr>
                  <p:nvPr/>
                </p:nvCxnSpPr>
                <p:spPr>
                  <a:xfrm flipV="1">
                    <a:off x="1030044" y="3257057"/>
                    <a:ext cx="0" cy="26792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C0D4B70B-03A3-F4E0-7F6D-3D3C24259318}"/>
                    </a:ext>
                  </a:extLst>
                </p:cNvPr>
                <p:cNvGrpSpPr/>
                <p:nvPr/>
              </p:nvGrpSpPr>
              <p:grpSpPr>
                <a:xfrm>
                  <a:off x="3878636" y="3175039"/>
                  <a:ext cx="92341" cy="238117"/>
                  <a:chOff x="965339" y="3257057"/>
                  <a:chExt cx="129410" cy="269113"/>
                </a:xfrm>
              </p:grpSpPr>
              <p:cxnSp>
                <p:nvCxnSpPr>
                  <p:cNvPr id="108" name="Straight Connector 107">
                    <a:extLst>
                      <a:ext uri="{FF2B5EF4-FFF2-40B4-BE49-F238E27FC236}">
                        <a16:creationId xmlns:a16="http://schemas.microsoft.com/office/drawing/2014/main" id="{B96F569A-6A31-9451-ECB4-204ED332B0EB}"/>
                      </a:ext>
                    </a:extLst>
                  </p:cNvPr>
                  <p:cNvCxnSpPr>
                    <a:cxnSpLocks/>
                  </p:cNvCxnSpPr>
                  <p:nvPr/>
                </p:nvCxnSpPr>
                <p:spPr>
                  <a:xfrm>
                    <a:off x="965339" y="3257057"/>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955F872-22E7-95B7-3B4E-248B3C6EF5E2}"/>
                      </a:ext>
                    </a:extLst>
                  </p:cNvPr>
                  <p:cNvCxnSpPr>
                    <a:cxnSpLocks/>
                  </p:cNvCxnSpPr>
                  <p:nvPr/>
                </p:nvCxnSpPr>
                <p:spPr>
                  <a:xfrm>
                    <a:off x="965339" y="3526170"/>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AD42FB7-DDBC-4351-2C57-95E58343F333}"/>
                      </a:ext>
                    </a:extLst>
                  </p:cNvPr>
                  <p:cNvCxnSpPr>
                    <a:cxnSpLocks/>
                  </p:cNvCxnSpPr>
                  <p:nvPr/>
                </p:nvCxnSpPr>
                <p:spPr>
                  <a:xfrm flipV="1">
                    <a:off x="1030045" y="3257057"/>
                    <a:ext cx="0" cy="26792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4" name="Oval 133">
                  <a:extLst>
                    <a:ext uri="{FF2B5EF4-FFF2-40B4-BE49-F238E27FC236}">
                      <a16:creationId xmlns:a16="http://schemas.microsoft.com/office/drawing/2014/main" id="{3F892A94-2F81-87E6-24D6-9C2E5C30BD2B}"/>
                    </a:ext>
                  </a:extLst>
                </p:cNvPr>
                <p:cNvSpPr/>
                <p:nvPr/>
              </p:nvSpPr>
              <p:spPr>
                <a:xfrm>
                  <a:off x="2793866" y="3323530"/>
                  <a:ext cx="50487" cy="67811"/>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3A69ADF6-849E-E68E-4ACE-398EBC970740}"/>
                    </a:ext>
                  </a:extLst>
                </p:cNvPr>
                <p:cNvSpPr/>
                <p:nvPr/>
              </p:nvSpPr>
              <p:spPr>
                <a:xfrm>
                  <a:off x="3899034" y="3258999"/>
                  <a:ext cx="50487" cy="67811"/>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3" name="Group 322">
              <a:extLst>
                <a:ext uri="{FF2B5EF4-FFF2-40B4-BE49-F238E27FC236}">
                  <a16:creationId xmlns:a16="http://schemas.microsoft.com/office/drawing/2014/main" id="{D84B7F73-8E0B-D612-2C94-9EE945EA8C89}"/>
                </a:ext>
              </a:extLst>
            </p:cNvPr>
            <p:cNvGrpSpPr/>
            <p:nvPr/>
          </p:nvGrpSpPr>
          <p:grpSpPr>
            <a:xfrm>
              <a:off x="6130465" y="2116797"/>
              <a:ext cx="1875771" cy="2265378"/>
              <a:chOff x="6130465" y="2116797"/>
              <a:chExt cx="1875771" cy="2265378"/>
            </a:xfrm>
          </p:grpSpPr>
          <p:pic>
            <p:nvPicPr>
              <p:cNvPr id="7" name="Picture 6">
                <a:extLst>
                  <a:ext uri="{FF2B5EF4-FFF2-40B4-BE49-F238E27FC236}">
                    <a16:creationId xmlns:a16="http://schemas.microsoft.com/office/drawing/2014/main" id="{7F03F8F0-7140-2299-1833-5CB5580DFD42}"/>
                  </a:ext>
                </a:extLst>
              </p:cNvPr>
              <p:cNvPicPr>
                <a:picLocks noChangeAspect="1"/>
              </p:cNvPicPr>
              <p:nvPr/>
            </p:nvPicPr>
            <p:blipFill rotWithShape="1">
              <a:blip r:embed="rId4">
                <a:alphaModFix/>
                <a:extLst>
                  <a:ext uri="{BEBA8EAE-BF5A-486C-A8C5-ECC9F3942E4B}">
                    <a14:imgProps xmlns:a14="http://schemas.microsoft.com/office/drawing/2010/main">
                      <a14:imgLayer r:embed="rId5">
                        <a14:imgEffect>
                          <a14:sharpenSoften amount="50000"/>
                        </a14:imgEffect>
                      </a14:imgLayer>
                    </a14:imgProps>
                  </a:ext>
                </a:extLst>
              </a:blip>
              <a:srcRect l="78739" t="28395" r="8249" b="29507"/>
              <a:stretch/>
            </p:blipFill>
            <p:spPr>
              <a:xfrm>
                <a:off x="7194641" y="2866040"/>
                <a:ext cx="496337" cy="1034622"/>
              </a:xfrm>
              <a:prstGeom prst="rect">
                <a:avLst/>
              </a:prstGeom>
            </p:spPr>
          </p:pic>
          <p:grpSp>
            <p:nvGrpSpPr>
              <p:cNvPr id="202" name="Group 201">
                <a:extLst>
                  <a:ext uri="{FF2B5EF4-FFF2-40B4-BE49-F238E27FC236}">
                    <a16:creationId xmlns:a16="http://schemas.microsoft.com/office/drawing/2014/main" id="{7B4799DD-E1D4-2E2F-646A-2F3D51DB5652}"/>
                  </a:ext>
                </a:extLst>
              </p:cNvPr>
              <p:cNvGrpSpPr/>
              <p:nvPr/>
            </p:nvGrpSpPr>
            <p:grpSpPr>
              <a:xfrm>
                <a:off x="6130465" y="2116797"/>
                <a:ext cx="1875771" cy="2265378"/>
                <a:chOff x="6130465" y="2116797"/>
                <a:chExt cx="1875771" cy="2265378"/>
              </a:xfrm>
            </p:grpSpPr>
            <p:grpSp>
              <p:nvGrpSpPr>
                <p:cNvPr id="173" name="Group 172">
                  <a:extLst>
                    <a:ext uri="{FF2B5EF4-FFF2-40B4-BE49-F238E27FC236}">
                      <a16:creationId xmlns:a16="http://schemas.microsoft.com/office/drawing/2014/main" id="{60703EFC-58F5-1F25-81D3-A386E8387D40}"/>
                    </a:ext>
                  </a:extLst>
                </p:cNvPr>
                <p:cNvGrpSpPr/>
                <p:nvPr/>
              </p:nvGrpSpPr>
              <p:grpSpPr>
                <a:xfrm>
                  <a:off x="6666121" y="2575105"/>
                  <a:ext cx="45719" cy="1589092"/>
                  <a:chOff x="551593" y="1754028"/>
                  <a:chExt cx="232076" cy="770460"/>
                </a:xfrm>
              </p:grpSpPr>
              <p:cxnSp>
                <p:nvCxnSpPr>
                  <p:cNvPr id="196" name="Straight Connector 195">
                    <a:extLst>
                      <a:ext uri="{FF2B5EF4-FFF2-40B4-BE49-F238E27FC236}">
                        <a16:creationId xmlns:a16="http://schemas.microsoft.com/office/drawing/2014/main" id="{0EA4A0D0-E833-F5D3-A42F-1F4F9357544D}"/>
                      </a:ext>
                    </a:extLst>
                  </p:cNvPr>
                  <p:cNvCxnSpPr>
                    <a:cxnSpLocks/>
                  </p:cNvCxnSpPr>
                  <p:nvPr/>
                </p:nvCxnSpPr>
                <p:spPr>
                  <a:xfrm>
                    <a:off x="551593" y="175402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DE86A67-D0B3-BF00-D1B7-9FA52439D809}"/>
                      </a:ext>
                    </a:extLst>
                  </p:cNvPr>
                  <p:cNvCxnSpPr>
                    <a:cxnSpLocks/>
                  </p:cNvCxnSpPr>
                  <p:nvPr/>
                </p:nvCxnSpPr>
                <p:spPr>
                  <a:xfrm>
                    <a:off x="551593" y="2011339"/>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BF9A1443-10A7-3EB5-D854-3CC550CF764D}"/>
                      </a:ext>
                    </a:extLst>
                  </p:cNvPr>
                  <p:cNvCxnSpPr>
                    <a:cxnSpLocks/>
                  </p:cNvCxnSpPr>
                  <p:nvPr/>
                </p:nvCxnSpPr>
                <p:spPr>
                  <a:xfrm>
                    <a:off x="551593" y="2267064"/>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D1026D1A-A747-DEAF-4EEE-B8D4611CD7F4}"/>
                      </a:ext>
                    </a:extLst>
                  </p:cNvPr>
                  <p:cNvCxnSpPr>
                    <a:cxnSpLocks/>
                  </p:cNvCxnSpPr>
                  <p:nvPr/>
                </p:nvCxnSpPr>
                <p:spPr>
                  <a:xfrm>
                    <a:off x="551593" y="25244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4" name="Group 173">
                  <a:extLst>
                    <a:ext uri="{FF2B5EF4-FFF2-40B4-BE49-F238E27FC236}">
                      <a16:creationId xmlns:a16="http://schemas.microsoft.com/office/drawing/2014/main" id="{3F71347D-16E5-FFB5-7C86-4CE7CBDD2422}"/>
                    </a:ext>
                  </a:extLst>
                </p:cNvPr>
                <p:cNvGrpSpPr/>
                <p:nvPr/>
              </p:nvGrpSpPr>
              <p:grpSpPr>
                <a:xfrm>
                  <a:off x="6166472" y="2471488"/>
                  <a:ext cx="569804" cy="1803937"/>
                  <a:chOff x="440978" y="2377343"/>
                  <a:chExt cx="569804" cy="2164728"/>
                </a:xfrm>
              </p:grpSpPr>
              <p:cxnSp>
                <p:nvCxnSpPr>
                  <p:cNvPr id="191" name="Straight Connector 190">
                    <a:extLst>
                      <a:ext uri="{FF2B5EF4-FFF2-40B4-BE49-F238E27FC236}">
                        <a16:creationId xmlns:a16="http://schemas.microsoft.com/office/drawing/2014/main" id="{DDB4CEF5-5323-6F8B-6DE4-F001ECAE3C7F}"/>
                      </a:ext>
                    </a:extLst>
                  </p:cNvPr>
                  <p:cNvCxnSpPr>
                    <a:cxnSpLocks/>
                  </p:cNvCxnSpPr>
                  <p:nvPr/>
                </p:nvCxnSpPr>
                <p:spPr>
                  <a:xfrm flipH="1">
                    <a:off x="982542" y="2493993"/>
                    <a:ext cx="3066" cy="191915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8EBFD6C3-0F85-74E7-39B2-C62EE77FEA31}"/>
                      </a:ext>
                    </a:extLst>
                  </p:cNvPr>
                  <p:cNvSpPr txBox="1"/>
                  <p:nvPr/>
                </p:nvSpPr>
                <p:spPr>
                  <a:xfrm>
                    <a:off x="698992" y="4265072"/>
                    <a:ext cx="311789" cy="276999"/>
                  </a:xfrm>
                  <a:prstGeom prst="rect">
                    <a:avLst/>
                  </a:prstGeom>
                  <a:noFill/>
                </p:spPr>
                <p:txBody>
                  <a:bodyPr wrap="square">
                    <a:spAutoFit/>
                  </a:bodyPr>
                  <a:lstStyle/>
                  <a:p>
                    <a:pPr algn="r"/>
                    <a:r>
                      <a:rPr lang="en-US" sz="900" dirty="0">
                        <a:ln w="0"/>
                        <a:solidFill>
                          <a:schemeClr val="tx1">
                            <a:lumMod val="50000"/>
                          </a:schemeClr>
                        </a:solidFill>
                      </a:rPr>
                      <a:t>10</a:t>
                    </a:r>
                    <a:endParaRPr lang="en-US" sz="900" dirty="0">
                      <a:solidFill>
                        <a:schemeClr val="tx1">
                          <a:lumMod val="50000"/>
                        </a:schemeClr>
                      </a:solidFill>
                    </a:endParaRPr>
                  </a:p>
                </p:txBody>
              </p:sp>
              <p:sp>
                <p:nvSpPr>
                  <p:cNvPr id="193" name="TextBox 192">
                    <a:extLst>
                      <a:ext uri="{FF2B5EF4-FFF2-40B4-BE49-F238E27FC236}">
                        <a16:creationId xmlns:a16="http://schemas.microsoft.com/office/drawing/2014/main" id="{724B1457-8043-E312-12E6-73468534362F}"/>
                      </a:ext>
                    </a:extLst>
                  </p:cNvPr>
                  <p:cNvSpPr txBox="1"/>
                  <p:nvPr/>
                </p:nvSpPr>
                <p:spPr>
                  <a:xfrm>
                    <a:off x="621522" y="3646302"/>
                    <a:ext cx="389260" cy="276999"/>
                  </a:xfrm>
                  <a:prstGeom prst="rect">
                    <a:avLst/>
                  </a:prstGeom>
                  <a:noFill/>
                </p:spPr>
                <p:txBody>
                  <a:bodyPr wrap="square">
                    <a:spAutoFit/>
                  </a:bodyPr>
                  <a:lstStyle/>
                  <a:p>
                    <a:pPr algn="r"/>
                    <a:r>
                      <a:rPr lang="en-US" sz="900" dirty="0">
                        <a:ln w="0"/>
                        <a:solidFill>
                          <a:schemeClr val="tx1">
                            <a:lumMod val="50000"/>
                          </a:schemeClr>
                        </a:solidFill>
                      </a:rPr>
                      <a:t>100</a:t>
                    </a:r>
                    <a:endParaRPr lang="en-US" sz="900" dirty="0">
                      <a:solidFill>
                        <a:schemeClr val="tx1">
                          <a:lumMod val="50000"/>
                        </a:schemeClr>
                      </a:solidFill>
                    </a:endParaRPr>
                  </a:p>
                </p:txBody>
              </p:sp>
              <p:sp>
                <p:nvSpPr>
                  <p:cNvPr id="194" name="TextBox 193">
                    <a:extLst>
                      <a:ext uri="{FF2B5EF4-FFF2-40B4-BE49-F238E27FC236}">
                        <a16:creationId xmlns:a16="http://schemas.microsoft.com/office/drawing/2014/main" id="{20652C14-E8E6-ADC4-8CC4-649EDBC82705}"/>
                      </a:ext>
                    </a:extLst>
                  </p:cNvPr>
                  <p:cNvSpPr txBox="1"/>
                  <p:nvPr/>
                </p:nvSpPr>
                <p:spPr>
                  <a:xfrm>
                    <a:off x="559758" y="3021410"/>
                    <a:ext cx="444043" cy="276999"/>
                  </a:xfrm>
                  <a:prstGeom prst="rect">
                    <a:avLst/>
                  </a:prstGeom>
                  <a:noFill/>
                </p:spPr>
                <p:txBody>
                  <a:bodyPr wrap="square">
                    <a:spAutoFit/>
                  </a:bodyPr>
                  <a:lstStyle/>
                  <a:p>
                    <a:pPr algn="r"/>
                    <a:r>
                      <a:rPr lang="en-US" sz="900" dirty="0">
                        <a:ln w="0"/>
                        <a:solidFill>
                          <a:schemeClr val="tx1">
                            <a:lumMod val="50000"/>
                          </a:schemeClr>
                        </a:solidFill>
                      </a:rPr>
                      <a:t>1000</a:t>
                    </a:r>
                    <a:endParaRPr lang="en-US" sz="900" dirty="0">
                      <a:solidFill>
                        <a:schemeClr val="tx1">
                          <a:lumMod val="50000"/>
                        </a:schemeClr>
                      </a:solidFill>
                    </a:endParaRPr>
                  </a:p>
                </p:txBody>
              </p:sp>
              <p:sp>
                <p:nvSpPr>
                  <p:cNvPr id="195" name="TextBox 194">
                    <a:extLst>
                      <a:ext uri="{FF2B5EF4-FFF2-40B4-BE49-F238E27FC236}">
                        <a16:creationId xmlns:a16="http://schemas.microsoft.com/office/drawing/2014/main" id="{613B3418-70E7-A288-FC69-8B2864966EF3}"/>
                      </a:ext>
                    </a:extLst>
                  </p:cNvPr>
                  <p:cNvSpPr txBox="1"/>
                  <p:nvPr/>
                </p:nvSpPr>
                <p:spPr>
                  <a:xfrm>
                    <a:off x="440978" y="2377343"/>
                    <a:ext cx="566314" cy="276999"/>
                  </a:xfrm>
                  <a:prstGeom prst="rect">
                    <a:avLst/>
                  </a:prstGeom>
                  <a:noFill/>
                </p:spPr>
                <p:txBody>
                  <a:bodyPr wrap="square">
                    <a:spAutoFit/>
                  </a:bodyPr>
                  <a:lstStyle/>
                  <a:p>
                    <a:pPr algn="r"/>
                    <a:r>
                      <a:rPr lang="en-US" sz="900" dirty="0">
                        <a:ln w="0"/>
                        <a:solidFill>
                          <a:schemeClr val="tx1">
                            <a:lumMod val="50000"/>
                          </a:schemeClr>
                        </a:solidFill>
                      </a:rPr>
                      <a:t>10000</a:t>
                    </a:r>
                    <a:endParaRPr lang="en-US" sz="900" dirty="0">
                      <a:solidFill>
                        <a:schemeClr val="tx1">
                          <a:lumMod val="50000"/>
                        </a:schemeClr>
                      </a:solidFill>
                    </a:endParaRPr>
                  </a:p>
                </p:txBody>
              </p:sp>
            </p:grpSp>
            <p:sp>
              <p:nvSpPr>
                <p:cNvPr id="175" name="TextBox 174">
                  <a:extLst>
                    <a:ext uri="{FF2B5EF4-FFF2-40B4-BE49-F238E27FC236}">
                      <a16:creationId xmlns:a16="http://schemas.microsoft.com/office/drawing/2014/main" id="{0E3D340C-1F9A-9D01-5CBC-CA3A38509457}"/>
                    </a:ext>
                  </a:extLst>
                </p:cNvPr>
                <p:cNvSpPr txBox="1"/>
                <p:nvPr/>
              </p:nvSpPr>
              <p:spPr>
                <a:xfrm rot="16200000">
                  <a:off x="5774001" y="3130266"/>
                  <a:ext cx="928372" cy="215444"/>
                </a:xfrm>
                <a:prstGeom prst="rect">
                  <a:avLst/>
                </a:prstGeom>
                <a:noFill/>
              </p:spPr>
              <p:txBody>
                <a:bodyPr wrap="square">
                  <a:spAutoFit/>
                </a:bodyPr>
                <a:lstStyle/>
                <a:p>
                  <a:pPr algn="ctr"/>
                  <a:r>
                    <a:rPr lang="en-US" sz="800" dirty="0" err="1">
                      <a:ln w="0"/>
                      <a:solidFill>
                        <a:schemeClr val="tx1">
                          <a:lumMod val="50000"/>
                        </a:schemeClr>
                      </a:solidFill>
                    </a:rPr>
                    <a:t>nanagram</a:t>
                  </a:r>
                  <a:r>
                    <a:rPr lang="en-US" sz="800" dirty="0">
                      <a:ln w="0"/>
                      <a:solidFill>
                        <a:schemeClr val="tx1">
                          <a:lumMod val="50000"/>
                        </a:schemeClr>
                      </a:solidFill>
                    </a:rPr>
                    <a:t> / liter</a:t>
                  </a:r>
                  <a:endParaRPr lang="en-US" sz="800" dirty="0">
                    <a:solidFill>
                      <a:schemeClr val="tx1">
                        <a:lumMod val="50000"/>
                      </a:schemeClr>
                    </a:solidFill>
                  </a:endParaRPr>
                </a:p>
              </p:txBody>
            </p:sp>
            <p:sp>
              <p:nvSpPr>
                <p:cNvPr id="176" name="TextBox 175">
                  <a:extLst>
                    <a:ext uri="{FF2B5EF4-FFF2-40B4-BE49-F238E27FC236}">
                      <a16:creationId xmlns:a16="http://schemas.microsoft.com/office/drawing/2014/main" id="{CD9E1E32-E9BA-A520-374D-8FD960F3C677}"/>
                    </a:ext>
                  </a:extLst>
                </p:cNvPr>
                <p:cNvSpPr txBox="1"/>
                <p:nvPr/>
              </p:nvSpPr>
              <p:spPr>
                <a:xfrm>
                  <a:off x="6780606" y="2116797"/>
                  <a:ext cx="1135879" cy="400110"/>
                </a:xfrm>
                <a:prstGeom prst="rect">
                  <a:avLst/>
                </a:prstGeom>
                <a:noFill/>
              </p:spPr>
              <p:txBody>
                <a:bodyPr wrap="square">
                  <a:spAutoFit/>
                </a:bodyPr>
                <a:lstStyle/>
                <a:p>
                  <a:pPr algn="ctr"/>
                  <a:r>
                    <a:rPr lang="en-US" sz="1000" dirty="0">
                      <a:ln w="0"/>
                      <a:solidFill>
                        <a:schemeClr val="tx1">
                          <a:lumMod val="50000"/>
                        </a:schemeClr>
                      </a:solidFill>
                    </a:rPr>
                    <a:t>untreated</a:t>
                  </a:r>
                </a:p>
                <a:p>
                  <a:pPr algn="ctr"/>
                  <a:r>
                    <a:rPr lang="en-US" sz="1000" dirty="0">
                      <a:ln w="0"/>
                      <a:solidFill>
                        <a:schemeClr val="tx1">
                          <a:lumMod val="50000"/>
                        </a:schemeClr>
                      </a:solidFill>
                    </a:rPr>
                    <a:t>n =16</a:t>
                  </a:r>
                  <a:endParaRPr lang="en-US" sz="1000" dirty="0">
                    <a:solidFill>
                      <a:schemeClr val="tx1">
                        <a:lumMod val="50000"/>
                      </a:schemeClr>
                    </a:solidFill>
                  </a:endParaRPr>
                </a:p>
              </p:txBody>
            </p:sp>
            <p:grpSp>
              <p:nvGrpSpPr>
                <p:cNvPr id="177" name="Group 176">
                  <a:extLst>
                    <a:ext uri="{FF2B5EF4-FFF2-40B4-BE49-F238E27FC236}">
                      <a16:creationId xmlns:a16="http://schemas.microsoft.com/office/drawing/2014/main" id="{2E38B974-D85B-0233-F9C9-52F489EABC06}"/>
                    </a:ext>
                  </a:extLst>
                </p:cNvPr>
                <p:cNvGrpSpPr/>
                <p:nvPr/>
              </p:nvGrpSpPr>
              <p:grpSpPr>
                <a:xfrm>
                  <a:off x="6889504" y="4197509"/>
                  <a:ext cx="1036894" cy="184666"/>
                  <a:chOff x="918482" y="4209665"/>
                  <a:chExt cx="1051361" cy="184666"/>
                </a:xfrm>
              </p:grpSpPr>
              <p:cxnSp>
                <p:nvCxnSpPr>
                  <p:cNvPr id="188" name="Straight Connector 187">
                    <a:extLst>
                      <a:ext uri="{FF2B5EF4-FFF2-40B4-BE49-F238E27FC236}">
                        <a16:creationId xmlns:a16="http://schemas.microsoft.com/office/drawing/2014/main" id="{8D1123A0-F7E1-EFF8-620A-92FF33B3DD46}"/>
                      </a:ext>
                    </a:extLst>
                  </p:cNvPr>
                  <p:cNvCxnSpPr>
                    <a:cxnSpLocks/>
                  </p:cNvCxnSpPr>
                  <p:nvPr/>
                </p:nvCxnSpPr>
                <p:spPr>
                  <a:xfrm flipH="1">
                    <a:off x="918482" y="4317310"/>
                    <a:ext cx="37982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D5B9230-B945-550B-0A7A-606EDDA9C572}"/>
                      </a:ext>
                    </a:extLst>
                  </p:cNvPr>
                  <p:cNvCxnSpPr>
                    <a:cxnSpLocks/>
                  </p:cNvCxnSpPr>
                  <p:nvPr/>
                </p:nvCxnSpPr>
                <p:spPr>
                  <a:xfrm flipH="1">
                    <a:off x="1590017" y="4326702"/>
                    <a:ext cx="37982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A1073B04-0DEA-9AF0-61C5-D4CA9EA38039}"/>
                      </a:ext>
                    </a:extLst>
                  </p:cNvPr>
                  <p:cNvSpPr txBox="1"/>
                  <p:nvPr/>
                </p:nvSpPr>
                <p:spPr>
                  <a:xfrm>
                    <a:off x="1125863" y="4209665"/>
                    <a:ext cx="643960" cy="184666"/>
                  </a:xfrm>
                  <a:prstGeom prst="rect">
                    <a:avLst/>
                  </a:prstGeom>
                  <a:noFill/>
                </p:spPr>
                <p:txBody>
                  <a:bodyPr wrap="square">
                    <a:spAutoFit/>
                  </a:bodyPr>
                  <a:lstStyle/>
                  <a:p>
                    <a:pPr algn="ctr"/>
                    <a:r>
                      <a:rPr lang="en-US" sz="600" dirty="0">
                        <a:ln w="0"/>
                        <a:solidFill>
                          <a:schemeClr val="tx1">
                            <a:lumMod val="50000"/>
                          </a:schemeClr>
                        </a:solidFill>
                      </a:rPr>
                      <a:t>p = ns</a:t>
                    </a:r>
                    <a:endParaRPr lang="en-US" sz="600" dirty="0">
                      <a:solidFill>
                        <a:schemeClr val="tx1">
                          <a:lumMod val="50000"/>
                        </a:schemeClr>
                      </a:solidFill>
                    </a:endParaRPr>
                  </a:p>
                </p:txBody>
              </p:sp>
            </p:grpSp>
            <p:grpSp>
              <p:nvGrpSpPr>
                <p:cNvPr id="178" name="Group 177">
                  <a:extLst>
                    <a:ext uri="{FF2B5EF4-FFF2-40B4-BE49-F238E27FC236}">
                      <a16:creationId xmlns:a16="http://schemas.microsoft.com/office/drawing/2014/main" id="{9A35DA0C-A806-7E35-D66F-9E00E6759817}"/>
                    </a:ext>
                  </a:extLst>
                </p:cNvPr>
                <p:cNvGrpSpPr/>
                <p:nvPr/>
              </p:nvGrpSpPr>
              <p:grpSpPr>
                <a:xfrm>
                  <a:off x="6853431" y="3223512"/>
                  <a:ext cx="72148" cy="228499"/>
                  <a:chOff x="965339" y="3257057"/>
                  <a:chExt cx="129410" cy="269113"/>
                </a:xfrm>
              </p:grpSpPr>
              <p:cxnSp>
                <p:nvCxnSpPr>
                  <p:cNvPr id="185" name="Straight Connector 184">
                    <a:extLst>
                      <a:ext uri="{FF2B5EF4-FFF2-40B4-BE49-F238E27FC236}">
                        <a16:creationId xmlns:a16="http://schemas.microsoft.com/office/drawing/2014/main" id="{FCCAAC5E-617A-7D5F-75D2-E5DA9F55C410}"/>
                      </a:ext>
                    </a:extLst>
                  </p:cNvPr>
                  <p:cNvCxnSpPr>
                    <a:cxnSpLocks/>
                  </p:cNvCxnSpPr>
                  <p:nvPr/>
                </p:nvCxnSpPr>
                <p:spPr>
                  <a:xfrm>
                    <a:off x="965339" y="3257057"/>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78258254-59AB-F9B7-ADE4-D6C7F0313C7B}"/>
                      </a:ext>
                    </a:extLst>
                  </p:cNvPr>
                  <p:cNvCxnSpPr>
                    <a:cxnSpLocks/>
                  </p:cNvCxnSpPr>
                  <p:nvPr/>
                </p:nvCxnSpPr>
                <p:spPr>
                  <a:xfrm>
                    <a:off x="965339" y="3526170"/>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8736DDF-9FDD-82A0-C81F-09C9ED07FAF0}"/>
                      </a:ext>
                    </a:extLst>
                  </p:cNvPr>
                  <p:cNvCxnSpPr>
                    <a:cxnSpLocks/>
                  </p:cNvCxnSpPr>
                  <p:nvPr/>
                </p:nvCxnSpPr>
                <p:spPr>
                  <a:xfrm flipV="1">
                    <a:off x="1030044" y="3257057"/>
                    <a:ext cx="0" cy="26792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a:extLst>
                    <a:ext uri="{FF2B5EF4-FFF2-40B4-BE49-F238E27FC236}">
                      <a16:creationId xmlns:a16="http://schemas.microsoft.com/office/drawing/2014/main" id="{0F201EBB-2001-DA05-680B-92EA42284512}"/>
                    </a:ext>
                  </a:extLst>
                </p:cNvPr>
                <p:cNvGrpSpPr/>
                <p:nvPr/>
              </p:nvGrpSpPr>
              <p:grpSpPr>
                <a:xfrm>
                  <a:off x="7933378" y="3175039"/>
                  <a:ext cx="72858" cy="382445"/>
                  <a:chOff x="965339" y="3257057"/>
                  <a:chExt cx="129410" cy="269113"/>
                </a:xfrm>
              </p:grpSpPr>
              <p:cxnSp>
                <p:nvCxnSpPr>
                  <p:cNvPr id="182" name="Straight Connector 181">
                    <a:extLst>
                      <a:ext uri="{FF2B5EF4-FFF2-40B4-BE49-F238E27FC236}">
                        <a16:creationId xmlns:a16="http://schemas.microsoft.com/office/drawing/2014/main" id="{2AC169DC-335D-AB98-3320-B9B0CB404134}"/>
                      </a:ext>
                    </a:extLst>
                  </p:cNvPr>
                  <p:cNvCxnSpPr>
                    <a:cxnSpLocks/>
                  </p:cNvCxnSpPr>
                  <p:nvPr/>
                </p:nvCxnSpPr>
                <p:spPr>
                  <a:xfrm>
                    <a:off x="965339" y="3257057"/>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9BF2990-278C-4AD7-0DB5-3DDF300A8FCE}"/>
                      </a:ext>
                    </a:extLst>
                  </p:cNvPr>
                  <p:cNvCxnSpPr>
                    <a:cxnSpLocks/>
                  </p:cNvCxnSpPr>
                  <p:nvPr/>
                </p:nvCxnSpPr>
                <p:spPr>
                  <a:xfrm>
                    <a:off x="965339" y="3526170"/>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534C86D-29F2-AA54-9D83-861EF2C85858}"/>
                      </a:ext>
                    </a:extLst>
                  </p:cNvPr>
                  <p:cNvCxnSpPr>
                    <a:cxnSpLocks/>
                  </p:cNvCxnSpPr>
                  <p:nvPr/>
                </p:nvCxnSpPr>
                <p:spPr>
                  <a:xfrm flipV="1">
                    <a:off x="1030045" y="3257057"/>
                    <a:ext cx="0" cy="26792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0" name="Oval 179">
                  <a:extLst>
                    <a:ext uri="{FF2B5EF4-FFF2-40B4-BE49-F238E27FC236}">
                      <a16:creationId xmlns:a16="http://schemas.microsoft.com/office/drawing/2014/main" id="{EA961349-4DB5-7A53-786D-16D3CA5B6C7A}"/>
                    </a:ext>
                  </a:extLst>
                </p:cNvPr>
                <p:cNvSpPr/>
                <p:nvPr/>
              </p:nvSpPr>
              <p:spPr>
                <a:xfrm>
                  <a:off x="6867383" y="3290645"/>
                  <a:ext cx="45719" cy="6140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5E6348BD-A69A-C2C2-03DD-C3D617809132}"/>
                    </a:ext>
                  </a:extLst>
                </p:cNvPr>
                <p:cNvSpPr/>
                <p:nvPr/>
              </p:nvSpPr>
              <p:spPr>
                <a:xfrm>
                  <a:off x="7941352" y="3263077"/>
                  <a:ext cx="50487" cy="67811"/>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 name="Group 320">
              <a:extLst>
                <a:ext uri="{FF2B5EF4-FFF2-40B4-BE49-F238E27FC236}">
                  <a16:creationId xmlns:a16="http://schemas.microsoft.com/office/drawing/2014/main" id="{60BE6D35-0DC8-619D-80D8-C29C2E46FFFD}"/>
                </a:ext>
              </a:extLst>
            </p:cNvPr>
            <p:cNvGrpSpPr/>
            <p:nvPr/>
          </p:nvGrpSpPr>
          <p:grpSpPr>
            <a:xfrm>
              <a:off x="10136185" y="2092161"/>
              <a:ext cx="1743515" cy="2320394"/>
              <a:chOff x="10098085" y="2092161"/>
              <a:chExt cx="1743515" cy="2320394"/>
            </a:xfrm>
          </p:grpSpPr>
          <p:pic>
            <p:nvPicPr>
              <p:cNvPr id="8" name="Picture 7">
                <a:extLst>
                  <a:ext uri="{FF2B5EF4-FFF2-40B4-BE49-F238E27FC236}">
                    <a16:creationId xmlns:a16="http://schemas.microsoft.com/office/drawing/2014/main" id="{A9575228-7E01-846F-4C3F-3E982263771E}"/>
                  </a:ext>
                </a:extLst>
              </p:cNvPr>
              <p:cNvPicPr>
                <a:picLocks noChangeAspect="1"/>
              </p:cNvPicPr>
              <p:nvPr/>
            </p:nvPicPr>
            <p:blipFill rotWithShape="1">
              <a:blip r:embed="rId6">
                <a:alphaModFix/>
                <a:extLst>
                  <a:ext uri="{BEBA8EAE-BF5A-486C-A8C5-ECC9F3942E4B}">
                    <a14:imgProps xmlns:a14="http://schemas.microsoft.com/office/drawing/2010/main">
                      <a14:imgLayer r:embed="rId7">
                        <a14:imgEffect>
                          <a14:sharpenSoften amount="50000"/>
                        </a14:imgEffect>
                      </a14:imgLayer>
                    </a14:imgProps>
                  </a:ext>
                </a:extLst>
              </a:blip>
              <a:srcRect l="76375" t="24772" r="10247" b="31940"/>
              <a:stretch/>
            </p:blipFill>
            <p:spPr>
              <a:xfrm>
                <a:off x="10999089" y="2781654"/>
                <a:ext cx="476004" cy="1072027"/>
              </a:xfrm>
              <a:prstGeom prst="rect">
                <a:avLst/>
              </a:prstGeom>
            </p:spPr>
          </p:pic>
          <p:sp>
            <p:nvSpPr>
              <p:cNvPr id="243" name="TextBox 242">
                <a:extLst>
                  <a:ext uri="{FF2B5EF4-FFF2-40B4-BE49-F238E27FC236}">
                    <a16:creationId xmlns:a16="http://schemas.microsoft.com/office/drawing/2014/main" id="{F22822FF-0E12-9AB3-7BFC-DBD97CB66DE1}"/>
                  </a:ext>
                </a:extLst>
              </p:cNvPr>
              <p:cNvSpPr txBox="1"/>
              <p:nvPr/>
            </p:nvSpPr>
            <p:spPr>
              <a:xfrm rot="16200000">
                <a:off x="9741621" y="3152464"/>
                <a:ext cx="928372" cy="215444"/>
              </a:xfrm>
              <a:prstGeom prst="rect">
                <a:avLst/>
              </a:prstGeom>
              <a:noFill/>
            </p:spPr>
            <p:txBody>
              <a:bodyPr wrap="square">
                <a:spAutoFit/>
              </a:bodyPr>
              <a:lstStyle/>
              <a:p>
                <a:pPr algn="ctr"/>
                <a:r>
                  <a:rPr lang="en-US" sz="800" dirty="0">
                    <a:ln w="0"/>
                    <a:solidFill>
                      <a:schemeClr val="tx1">
                        <a:lumMod val="50000"/>
                      </a:schemeClr>
                    </a:solidFill>
                  </a:rPr>
                  <a:t>liter / minute</a:t>
                </a:r>
                <a:endParaRPr lang="en-US" sz="800" dirty="0">
                  <a:solidFill>
                    <a:schemeClr val="tx1">
                      <a:lumMod val="50000"/>
                    </a:schemeClr>
                  </a:solidFill>
                </a:endParaRPr>
              </a:p>
            </p:txBody>
          </p:sp>
          <p:sp>
            <p:nvSpPr>
              <p:cNvPr id="245" name="TextBox 244">
                <a:extLst>
                  <a:ext uri="{FF2B5EF4-FFF2-40B4-BE49-F238E27FC236}">
                    <a16:creationId xmlns:a16="http://schemas.microsoft.com/office/drawing/2014/main" id="{41A26E3E-E295-F2D3-A298-49886A85F135}"/>
                  </a:ext>
                </a:extLst>
              </p:cNvPr>
              <p:cNvSpPr txBox="1"/>
              <p:nvPr/>
            </p:nvSpPr>
            <p:spPr>
              <a:xfrm>
                <a:off x="10663103" y="2092161"/>
                <a:ext cx="1135879" cy="400110"/>
              </a:xfrm>
              <a:prstGeom prst="rect">
                <a:avLst/>
              </a:prstGeom>
              <a:noFill/>
            </p:spPr>
            <p:txBody>
              <a:bodyPr wrap="square">
                <a:spAutoFit/>
              </a:bodyPr>
              <a:lstStyle/>
              <a:p>
                <a:pPr algn="ctr"/>
                <a:r>
                  <a:rPr lang="en-US" sz="1000" dirty="0">
                    <a:ln w="0"/>
                    <a:solidFill>
                      <a:schemeClr val="tx1">
                        <a:lumMod val="50000"/>
                      </a:schemeClr>
                    </a:solidFill>
                  </a:rPr>
                  <a:t>untreated</a:t>
                </a:r>
              </a:p>
              <a:p>
                <a:pPr algn="ctr"/>
                <a:r>
                  <a:rPr lang="en-US" sz="1000" dirty="0">
                    <a:ln w="0"/>
                    <a:solidFill>
                      <a:schemeClr val="tx1">
                        <a:lumMod val="50000"/>
                      </a:schemeClr>
                    </a:solidFill>
                  </a:rPr>
                  <a:t>n = 16</a:t>
                </a:r>
                <a:endParaRPr lang="en-US" sz="1000" dirty="0">
                  <a:solidFill>
                    <a:schemeClr val="tx1">
                      <a:lumMod val="50000"/>
                    </a:schemeClr>
                  </a:solidFill>
                </a:endParaRPr>
              </a:p>
            </p:txBody>
          </p:sp>
          <p:grpSp>
            <p:nvGrpSpPr>
              <p:cNvPr id="246" name="Group 245">
                <a:extLst>
                  <a:ext uri="{FF2B5EF4-FFF2-40B4-BE49-F238E27FC236}">
                    <a16:creationId xmlns:a16="http://schemas.microsoft.com/office/drawing/2014/main" id="{21400DF8-4775-E85E-B184-DE0A39B8479E}"/>
                  </a:ext>
                </a:extLst>
              </p:cNvPr>
              <p:cNvGrpSpPr/>
              <p:nvPr/>
            </p:nvGrpSpPr>
            <p:grpSpPr>
              <a:xfrm>
                <a:off x="10729854" y="4227889"/>
                <a:ext cx="1052805" cy="184666"/>
                <a:chOff x="966107" y="4239185"/>
                <a:chExt cx="1052805" cy="184666"/>
              </a:xfrm>
            </p:grpSpPr>
            <p:cxnSp>
              <p:nvCxnSpPr>
                <p:cNvPr id="257" name="Straight Connector 256">
                  <a:extLst>
                    <a:ext uri="{FF2B5EF4-FFF2-40B4-BE49-F238E27FC236}">
                      <a16:creationId xmlns:a16="http://schemas.microsoft.com/office/drawing/2014/main" id="{8C64DF94-06AF-C13B-3245-8488CBC2A070}"/>
                    </a:ext>
                  </a:extLst>
                </p:cNvPr>
                <p:cNvCxnSpPr>
                  <a:cxnSpLocks/>
                </p:cNvCxnSpPr>
                <p:nvPr/>
              </p:nvCxnSpPr>
              <p:spPr>
                <a:xfrm flipH="1">
                  <a:off x="966107" y="4336360"/>
                  <a:ext cx="37982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8ABEEB60-6650-A0A9-DA9C-45715851C7D8}"/>
                    </a:ext>
                  </a:extLst>
                </p:cNvPr>
                <p:cNvCxnSpPr>
                  <a:cxnSpLocks/>
                </p:cNvCxnSpPr>
                <p:nvPr/>
              </p:nvCxnSpPr>
              <p:spPr>
                <a:xfrm flipH="1">
                  <a:off x="1639086" y="4344807"/>
                  <a:ext cx="37982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210BAB21-4B63-71F1-DA8E-3CE400604EA6}"/>
                    </a:ext>
                  </a:extLst>
                </p:cNvPr>
                <p:cNvSpPr txBox="1"/>
                <p:nvPr/>
              </p:nvSpPr>
              <p:spPr>
                <a:xfrm>
                  <a:off x="1174579" y="4239185"/>
                  <a:ext cx="643960" cy="184666"/>
                </a:xfrm>
                <a:prstGeom prst="rect">
                  <a:avLst/>
                </a:prstGeom>
                <a:noFill/>
              </p:spPr>
              <p:txBody>
                <a:bodyPr wrap="square">
                  <a:spAutoFit/>
                </a:bodyPr>
                <a:lstStyle/>
                <a:p>
                  <a:pPr algn="ctr"/>
                  <a:r>
                    <a:rPr lang="en-US" sz="600" dirty="0">
                      <a:ln w="0"/>
                      <a:solidFill>
                        <a:schemeClr val="tx1">
                          <a:lumMod val="50000"/>
                        </a:schemeClr>
                      </a:solidFill>
                    </a:rPr>
                    <a:t>p = ns</a:t>
                  </a:r>
                  <a:endParaRPr lang="en-US" sz="600" dirty="0">
                    <a:solidFill>
                      <a:schemeClr val="tx1">
                        <a:lumMod val="50000"/>
                      </a:schemeClr>
                    </a:solidFill>
                  </a:endParaRPr>
                </a:p>
              </p:txBody>
            </p:sp>
          </p:grpSp>
          <p:grpSp>
            <p:nvGrpSpPr>
              <p:cNvPr id="247" name="Group 246">
                <a:extLst>
                  <a:ext uri="{FF2B5EF4-FFF2-40B4-BE49-F238E27FC236}">
                    <a16:creationId xmlns:a16="http://schemas.microsoft.com/office/drawing/2014/main" id="{D69A8F09-F35D-52A3-9D7A-9CC7B84FC171}"/>
                  </a:ext>
                </a:extLst>
              </p:cNvPr>
              <p:cNvGrpSpPr/>
              <p:nvPr/>
            </p:nvGrpSpPr>
            <p:grpSpPr>
              <a:xfrm>
                <a:off x="10626624" y="3337707"/>
                <a:ext cx="73126" cy="256393"/>
                <a:chOff x="965339" y="3257057"/>
                <a:chExt cx="129410" cy="269113"/>
              </a:xfrm>
            </p:grpSpPr>
            <p:cxnSp>
              <p:nvCxnSpPr>
                <p:cNvPr id="254" name="Straight Connector 253">
                  <a:extLst>
                    <a:ext uri="{FF2B5EF4-FFF2-40B4-BE49-F238E27FC236}">
                      <a16:creationId xmlns:a16="http://schemas.microsoft.com/office/drawing/2014/main" id="{D7412956-0996-637C-9628-B3E1164766BE}"/>
                    </a:ext>
                  </a:extLst>
                </p:cNvPr>
                <p:cNvCxnSpPr>
                  <a:cxnSpLocks/>
                </p:cNvCxnSpPr>
                <p:nvPr/>
              </p:nvCxnSpPr>
              <p:spPr>
                <a:xfrm>
                  <a:off x="965339" y="3257057"/>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DF08D01-0F4E-8014-81EB-D625A8E617A2}"/>
                    </a:ext>
                  </a:extLst>
                </p:cNvPr>
                <p:cNvCxnSpPr>
                  <a:cxnSpLocks/>
                </p:cNvCxnSpPr>
                <p:nvPr/>
              </p:nvCxnSpPr>
              <p:spPr>
                <a:xfrm>
                  <a:off x="965339" y="3526170"/>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1A542856-B8F9-1FB7-0665-529843D502DF}"/>
                    </a:ext>
                  </a:extLst>
                </p:cNvPr>
                <p:cNvCxnSpPr>
                  <a:cxnSpLocks/>
                </p:cNvCxnSpPr>
                <p:nvPr/>
              </p:nvCxnSpPr>
              <p:spPr>
                <a:xfrm flipV="1">
                  <a:off x="1030044" y="3257057"/>
                  <a:ext cx="0" cy="26792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9" name="Oval 248">
                <a:extLst>
                  <a:ext uri="{FF2B5EF4-FFF2-40B4-BE49-F238E27FC236}">
                    <a16:creationId xmlns:a16="http://schemas.microsoft.com/office/drawing/2014/main" id="{24386B58-1E6E-9715-8487-0438EA3A9CB7}"/>
                  </a:ext>
                </a:extLst>
              </p:cNvPr>
              <p:cNvSpPr/>
              <p:nvPr/>
            </p:nvSpPr>
            <p:spPr>
              <a:xfrm>
                <a:off x="10637481" y="3428862"/>
                <a:ext cx="50487" cy="67811"/>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0" name="Group 279">
                <a:extLst>
                  <a:ext uri="{FF2B5EF4-FFF2-40B4-BE49-F238E27FC236}">
                    <a16:creationId xmlns:a16="http://schemas.microsoft.com/office/drawing/2014/main" id="{E22AB27B-DE10-0D9E-6C96-F89F9CE6A722}"/>
                  </a:ext>
                </a:extLst>
              </p:cNvPr>
              <p:cNvGrpSpPr/>
              <p:nvPr/>
            </p:nvGrpSpPr>
            <p:grpSpPr>
              <a:xfrm>
                <a:off x="10188035" y="2450326"/>
                <a:ext cx="311789" cy="1774754"/>
                <a:chOff x="698992" y="2373155"/>
                <a:chExt cx="311789" cy="2138049"/>
              </a:xfrm>
            </p:grpSpPr>
            <p:cxnSp>
              <p:nvCxnSpPr>
                <p:cNvPr id="281" name="Straight Connector 280">
                  <a:extLst>
                    <a:ext uri="{FF2B5EF4-FFF2-40B4-BE49-F238E27FC236}">
                      <a16:creationId xmlns:a16="http://schemas.microsoft.com/office/drawing/2014/main" id="{BB7E62C1-3D43-D95A-2E0E-68AF931E708E}"/>
                    </a:ext>
                  </a:extLst>
                </p:cNvPr>
                <p:cNvCxnSpPr>
                  <a:cxnSpLocks/>
                </p:cNvCxnSpPr>
                <p:nvPr/>
              </p:nvCxnSpPr>
              <p:spPr>
                <a:xfrm>
                  <a:off x="982542" y="2522433"/>
                  <a:ext cx="0" cy="1890711"/>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915315B7-AA7E-6AAF-B18F-5BA40CBD78A4}"/>
                    </a:ext>
                  </a:extLst>
                </p:cNvPr>
                <p:cNvSpPr txBox="1"/>
                <p:nvPr/>
              </p:nvSpPr>
              <p:spPr>
                <a:xfrm>
                  <a:off x="698992" y="4280372"/>
                  <a:ext cx="311789" cy="230832"/>
                </a:xfrm>
                <a:prstGeom prst="rect">
                  <a:avLst/>
                </a:prstGeom>
                <a:noFill/>
              </p:spPr>
              <p:txBody>
                <a:bodyPr wrap="square">
                  <a:spAutoFit/>
                </a:bodyPr>
                <a:lstStyle/>
                <a:p>
                  <a:pPr algn="r"/>
                  <a:r>
                    <a:rPr lang="en-US" sz="900" dirty="0">
                      <a:ln w="0"/>
                      <a:solidFill>
                        <a:schemeClr val="tx1">
                          <a:lumMod val="50000"/>
                        </a:schemeClr>
                      </a:solidFill>
                    </a:rPr>
                    <a:t>0</a:t>
                  </a:r>
                  <a:endParaRPr lang="en-US" sz="900" dirty="0">
                    <a:solidFill>
                      <a:schemeClr val="tx1">
                        <a:lumMod val="50000"/>
                      </a:schemeClr>
                    </a:solidFill>
                  </a:endParaRPr>
                </a:p>
              </p:txBody>
            </p:sp>
            <p:sp>
              <p:nvSpPr>
                <p:cNvPr id="283" name="TextBox 282">
                  <a:extLst>
                    <a:ext uri="{FF2B5EF4-FFF2-40B4-BE49-F238E27FC236}">
                      <a16:creationId xmlns:a16="http://schemas.microsoft.com/office/drawing/2014/main" id="{E250D476-0CC4-D83B-2457-21EB212EB15F}"/>
                    </a:ext>
                  </a:extLst>
                </p:cNvPr>
                <p:cNvSpPr txBox="1"/>
                <p:nvPr/>
              </p:nvSpPr>
              <p:spPr>
                <a:xfrm>
                  <a:off x="698992" y="3893193"/>
                  <a:ext cx="311789" cy="278084"/>
                </a:xfrm>
                <a:prstGeom prst="rect">
                  <a:avLst/>
                </a:prstGeom>
                <a:noFill/>
              </p:spPr>
              <p:txBody>
                <a:bodyPr wrap="square">
                  <a:spAutoFit/>
                </a:bodyPr>
                <a:lstStyle/>
                <a:p>
                  <a:pPr algn="r"/>
                  <a:r>
                    <a:rPr lang="en-US" sz="900" dirty="0">
                      <a:ln w="0"/>
                      <a:solidFill>
                        <a:schemeClr val="tx1">
                          <a:lumMod val="50000"/>
                        </a:schemeClr>
                      </a:solidFill>
                    </a:rPr>
                    <a:t>2</a:t>
                  </a:r>
                  <a:endParaRPr lang="en-US" sz="900" dirty="0">
                    <a:solidFill>
                      <a:schemeClr val="tx1">
                        <a:lumMod val="50000"/>
                      </a:schemeClr>
                    </a:solidFill>
                  </a:endParaRPr>
                </a:p>
              </p:txBody>
            </p:sp>
            <p:sp>
              <p:nvSpPr>
                <p:cNvPr id="284" name="TextBox 283">
                  <a:extLst>
                    <a:ext uri="{FF2B5EF4-FFF2-40B4-BE49-F238E27FC236}">
                      <a16:creationId xmlns:a16="http://schemas.microsoft.com/office/drawing/2014/main" id="{C35BB133-E9CA-9907-C784-5D2645DBC0D6}"/>
                    </a:ext>
                  </a:extLst>
                </p:cNvPr>
                <p:cNvSpPr txBox="1"/>
                <p:nvPr/>
              </p:nvSpPr>
              <p:spPr>
                <a:xfrm>
                  <a:off x="698992" y="3517965"/>
                  <a:ext cx="311789" cy="278084"/>
                </a:xfrm>
                <a:prstGeom prst="rect">
                  <a:avLst/>
                </a:prstGeom>
                <a:noFill/>
              </p:spPr>
              <p:txBody>
                <a:bodyPr wrap="square">
                  <a:spAutoFit/>
                </a:bodyPr>
                <a:lstStyle/>
                <a:p>
                  <a:pPr algn="r"/>
                  <a:r>
                    <a:rPr lang="en-US" sz="900" dirty="0">
                      <a:ln w="0"/>
                      <a:solidFill>
                        <a:schemeClr val="tx1">
                          <a:lumMod val="50000"/>
                        </a:schemeClr>
                      </a:solidFill>
                    </a:rPr>
                    <a:t>4</a:t>
                  </a:r>
                  <a:endParaRPr lang="en-US" sz="900" dirty="0">
                    <a:solidFill>
                      <a:schemeClr val="tx1">
                        <a:lumMod val="50000"/>
                      </a:schemeClr>
                    </a:solidFill>
                  </a:endParaRPr>
                </a:p>
              </p:txBody>
            </p:sp>
            <p:sp>
              <p:nvSpPr>
                <p:cNvPr id="285" name="TextBox 284">
                  <a:extLst>
                    <a:ext uri="{FF2B5EF4-FFF2-40B4-BE49-F238E27FC236}">
                      <a16:creationId xmlns:a16="http://schemas.microsoft.com/office/drawing/2014/main" id="{E7CFD498-3A64-F03B-31B3-5E076EA4E6A5}"/>
                    </a:ext>
                  </a:extLst>
                </p:cNvPr>
                <p:cNvSpPr txBox="1"/>
                <p:nvPr/>
              </p:nvSpPr>
              <p:spPr>
                <a:xfrm>
                  <a:off x="698992" y="3141240"/>
                  <a:ext cx="311789" cy="278084"/>
                </a:xfrm>
                <a:prstGeom prst="rect">
                  <a:avLst/>
                </a:prstGeom>
                <a:noFill/>
              </p:spPr>
              <p:txBody>
                <a:bodyPr wrap="square">
                  <a:spAutoFit/>
                </a:bodyPr>
                <a:lstStyle/>
                <a:p>
                  <a:pPr algn="r"/>
                  <a:r>
                    <a:rPr lang="en-US" sz="900" dirty="0">
                      <a:ln w="0"/>
                      <a:solidFill>
                        <a:schemeClr val="tx1">
                          <a:lumMod val="50000"/>
                        </a:schemeClr>
                      </a:solidFill>
                    </a:rPr>
                    <a:t>6</a:t>
                  </a:r>
                  <a:endParaRPr lang="en-US" sz="900" dirty="0">
                    <a:solidFill>
                      <a:schemeClr val="tx1">
                        <a:lumMod val="50000"/>
                      </a:schemeClr>
                    </a:solidFill>
                  </a:endParaRPr>
                </a:p>
              </p:txBody>
            </p:sp>
            <p:sp>
              <p:nvSpPr>
                <p:cNvPr id="286" name="TextBox 285">
                  <a:extLst>
                    <a:ext uri="{FF2B5EF4-FFF2-40B4-BE49-F238E27FC236}">
                      <a16:creationId xmlns:a16="http://schemas.microsoft.com/office/drawing/2014/main" id="{E8FFD5BF-18F5-CCA8-3DCD-4BB4984E7676}"/>
                    </a:ext>
                  </a:extLst>
                </p:cNvPr>
                <p:cNvSpPr txBox="1"/>
                <p:nvPr/>
              </p:nvSpPr>
              <p:spPr>
                <a:xfrm>
                  <a:off x="698992" y="2751257"/>
                  <a:ext cx="311789" cy="278084"/>
                </a:xfrm>
                <a:prstGeom prst="rect">
                  <a:avLst/>
                </a:prstGeom>
                <a:noFill/>
              </p:spPr>
              <p:txBody>
                <a:bodyPr wrap="square">
                  <a:spAutoFit/>
                </a:bodyPr>
                <a:lstStyle/>
                <a:p>
                  <a:pPr algn="r"/>
                  <a:r>
                    <a:rPr lang="en-US" sz="900" dirty="0">
                      <a:ln w="0"/>
                      <a:solidFill>
                        <a:schemeClr val="tx1">
                          <a:lumMod val="50000"/>
                        </a:schemeClr>
                      </a:solidFill>
                    </a:rPr>
                    <a:t>8</a:t>
                  </a:r>
                  <a:endParaRPr lang="en-US" sz="900" dirty="0">
                    <a:solidFill>
                      <a:schemeClr val="tx1">
                        <a:lumMod val="50000"/>
                      </a:schemeClr>
                    </a:solidFill>
                  </a:endParaRPr>
                </a:p>
              </p:txBody>
            </p:sp>
            <p:sp>
              <p:nvSpPr>
                <p:cNvPr id="287" name="TextBox 286">
                  <a:extLst>
                    <a:ext uri="{FF2B5EF4-FFF2-40B4-BE49-F238E27FC236}">
                      <a16:creationId xmlns:a16="http://schemas.microsoft.com/office/drawing/2014/main" id="{603A251F-3932-A5AB-A9A1-F7E454092051}"/>
                    </a:ext>
                  </a:extLst>
                </p:cNvPr>
                <p:cNvSpPr txBox="1"/>
                <p:nvPr/>
              </p:nvSpPr>
              <p:spPr>
                <a:xfrm>
                  <a:off x="698992" y="2373155"/>
                  <a:ext cx="311789" cy="278084"/>
                </a:xfrm>
                <a:prstGeom prst="rect">
                  <a:avLst/>
                </a:prstGeom>
                <a:noFill/>
              </p:spPr>
              <p:txBody>
                <a:bodyPr wrap="square">
                  <a:spAutoFit/>
                </a:bodyPr>
                <a:lstStyle/>
                <a:p>
                  <a:pPr algn="r"/>
                  <a:r>
                    <a:rPr lang="en-US" sz="900" dirty="0">
                      <a:ln w="0"/>
                      <a:solidFill>
                        <a:schemeClr val="tx1">
                          <a:lumMod val="50000"/>
                        </a:schemeClr>
                      </a:solidFill>
                    </a:rPr>
                    <a:t>10</a:t>
                  </a:r>
                  <a:endParaRPr lang="en-US" sz="900" dirty="0">
                    <a:solidFill>
                      <a:schemeClr val="tx1">
                        <a:lumMod val="50000"/>
                      </a:schemeClr>
                    </a:solidFill>
                  </a:endParaRPr>
                </a:p>
              </p:txBody>
            </p:sp>
          </p:grpSp>
          <p:grpSp>
            <p:nvGrpSpPr>
              <p:cNvPr id="288" name="Group 287">
                <a:extLst>
                  <a:ext uri="{FF2B5EF4-FFF2-40B4-BE49-F238E27FC236}">
                    <a16:creationId xmlns:a16="http://schemas.microsoft.com/office/drawing/2014/main" id="{E5234BF0-2F77-06CD-C1D7-D61D9DAEEAFE}"/>
                  </a:ext>
                </a:extLst>
              </p:cNvPr>
              <p:cNvGrpSpPr/>
              <p:nvPr/>
            </p:nvGrpSpPr>
            <p:grpSpPr>
              <a:xfrm>
                <a:off x="10429670" y="2574874"/>
                <a:ext cx="45719" cy="1569148"/>
                <a:chOff x="551593" y="1762488"/>
                <a:chExt cx="232076" cy="806037"/>
              </a:xfrm>
            </p:grpSpPr>
            <p:cxnSp>
              <p:nvCxnSpPr>
                <p:cNvPr id="289" name="Straight Connector 288">
                  <a:extLst>
                    <a:ext uri="{FF2B5EF4-FFF2-40B4-BE49-F238E27FC236}">
                      <a16:creationId xmlns:a16="http://schemas.microsoft.com/office/drawing/2014/main" id="{9E060D20-FA98-9676-5E4F-01FC111C0FBA}"/>
                    </a:ext>
                  </a:extLst>
                </p:cNvPr>
                <p:cNvCxnSpPr>
                  <a:cxnSpLocks/>
                </p:cNvCxnSpPr>
                <p:nvPr/>
              </p:nvCxnSpPr>
              <p:spPr>
                <a:xfrm>
                  <a:off x="551593" y="17624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81F48EE4-8827-FEC5-B37D-ECF51FF720AC}"/>
                    </a:ext>
                  </a:extLst>
                </p:cNvPr>
                <p:cNvCxnSpPr>
                  <a:cxnSpLocks/>
                </p:cNvCxnSpPr>
                <p:nvPr/>
              </p:nvCxnSpPr>
              <p:spPr>
                <a:xfrm>
                  <a:off x="551593" y="1919781"/>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9E6424C6-6D4C-4823-8C98-855D2A19A13A}"/>
                    </a:ext>
                  </a:extLst>
                </p:cNvPr>
                <p:cNvCxnSpPr>
                  <a:cxnSpLocks/>
                </p:cNvCxnSpPr>
                <p:nvPr/>
              </p:nvCxnSpPr>
              <p:spPr>
                <a:xfrm>
                  <a:off x="551593" y="2085229"/>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195E6464-88D2-09B5-E062-D49CA0098015}"/>
                    </a:ext>
                  </a:extLst>
                </p:cNvPr>
                <p:cNvCxnSpPr>
                  <a:cxnSpLocks/>
                </p:cNvCxnSpPr>
                <p:nvPr/>
              </p:nvCxnSpPr>
              <p:spPr>
                <a:xfrm>
                  <a:off x="551593" y="2247415"/>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59B40AC2-0299-E68F-84E1-11ABEA87BED4}"/>
                    </a:ext>
                  </a:extLst>
                </p:cNvPr>
                <p:cNvCxnSpPr>
                  <a:cxnSpLocks/>
                </p:cNvCxnSpPr>
                <p:nvPr/>
              </p:nvCxnSpPr>
              <p:spPr>
                <a:xfrm>
                  <a:off x="551593" y="2406339"/>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D30C1DBB-7D38-1BDB-AFA8-F855C51CE0AB}"/>
                    </a:ext>
                  </a:extLst>
                </p:cNvPr>
                <p:cNvCxnSpPr>
                  <a:cxnSpLocks/>
                </p:cNvCxnSpPr>
                <p:nvPr/>
              </p:nvCxnSpPr>
              <p:spPr>
                <a:xfrm>
                  <a:off x="551593" y="2568525"/>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40EE9AEF-9131-EA3D-F85B-9652E80B1605}"/>
                  </a:ext>
                </a:extLst>
              </p:cNvPr>
              <p:cNvGrpSpPr/>
              <p:nvPr/>
            </p:nvGrpSpPr>
            <p:grpSpPr>
              <a:xfrm>
                <a:off x="11767489" y="3432921"/>
                <a:ext cx="74111" cy="154116"/>
                <a:chOff x="965339" y="3257057"/>
                <a:chExt cx="129410" cy="269113"/>
              </a:xfrm>
            </p:grpSpPr>
            <p:cxnSp>
              <p:nvCxnSpPr>
                <p:cNvPr id="296" name="Straight Connector 295">
                  <a:extLst>
                    <a:ext uri="{FF2B5EF4-FFF2-40B4-BE49-F238E27FC236}">
                      <a16:creationId xmlns:a16="http://schemas.microsoft.com/office/drawing/2014/main" id="{9EDDC0A5-437A-CDF2-0A74-93D49662261E}"/>
                    </a:ext>
                  </a:extLst>
                </p:cNvPr>
                <p:cNvCxnSpPr>
                  <a:cxnSpLocks/>
                </p:cNvCxnSpPr>
                <p:nvPr/>
              </p:nvCxnSpPr>
              <p:spPr>
                <a:xfrm>
                  <a:off x="965339" y="3257057"/>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4820ACE2-025F-86FD-89BC-0129E9FBDA1C}"/>
                    </a:ext>
                  </a:extLst>
                </p:cNvPr>
                <p:cNvCxnSpPr>
                  <a:cxnSpLocks/>
                </p:cNvCxnSpPr>
                <p:nvPr/>
              </p:nvCxnSpPr>
              <p:spPr>
                <a:xfrm>
                  <a:off x="965339" y="3526170"/>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8" name="Group 297">
                  <a:extLst>
                    <a:ext uri="{FF2B5EF4-FFF2-40B4-BE49-F238E27FC236}">
                      <a16:creationId xmlns:a16="http://schemas.microsoft.com/office/drawing/2014/main" id="{25749ECC-91D5-E136-D88C-00FC948579F7}"/>
                    </a:ext>
                  </a:extLst>
                </p:cNvPr>
                <p:cNvGrpSpPr/>
                <p:nvPr/>
              </p:nvGrpSpPr>
              <p:grpSpPr>
                <a:xfrm>
                  <a:off x="988438" y="3257057"/>
                  <a:ext cx="72124" cy="267920"/>
                  <a:chOff x="988438" y="3257057"/>
                  <a:chExt cx="72124" cy="267920"/>
                </a:xfrm>
              </p:grpSpPr>
              <p:cxnSp>
                <p:nvCxnSpPr>
                  <p:cNvPr id="299" name="Straight Connector 298">
                    <a:extLst>
                      <a:ext uri="{FF2B5EF4-FFF2-40B4-BE49-F238E27FC236}">
                        <a16:creationId xmlns:a16="http://schemas.microsoft.com/office/drawing/2014/main" id="{8A0853D3-1534-CA28-EB76-B3CCD01CCA4D}"/>
                      </a:ext>
                    </a:extLst>
                  </p:cNvPr>
                  <p:cNvCxnSpPr>
                    <a:cxnSpLocks/>
                  </p:cNvCxnSpPr>
                  <p:nvPr/>
                </p:nvCxnSpPr>
                <p:spPr>
                  <a:xfrm flipV="1">
                    <a:off x="1030044" y="3257057"/>
                    <a:ext cx="0" cy="26792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00" name="Oval 299">
                    <a:extLst>
                      <a:ext uri="{FF2B5EF4-FFF2-40B4-BE49-F238E27FC236}">
                        <a16:creationId xmlns:a16="http://schemas.microsoft.com/office/drawing/2014/main" id="{9B72229D-6AFE-2738-9A1F-04775DE1BF42}"/>
                      </a:ext>
                    </a:extLst>
                  </p:cNvPr>
                  <p:cNvSpPr/>
                  <p:nvPr/>
                </p:nvSpPr>
                <p:spPr>
                  <a:xfrm>
                    <a:off x="988438" y="3335043"/>
                    <a:ext cx="72124" cy="12010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312">
              <a:extLst>
                <a:ext uri="{FF2B5EF4-FFF2-40B4-BE49-F238E27FC236}">
                  <a16:creationId xmlns:a16="http://schemas.microsoft.com/office/drawing/2014/main" id="{3A56B9FE-ED10-124B-6C05-09A19EA6E543}"/>
                </a:ext>
              </a:extLst>
            </p:cNvPr>
            <p:cNvGrpSpPr/>
            <p:nvPr/>
          </p:nvGrpSpPr>
          <p:grpSpPr>
            <a:xfrm>
              <a:off x="5242066" y="4480295"/>
              <a:ext cx="2139512" cy="184666"/>
              <a:chOff x="5242066" y="4480295"/>
              <a:chExt cx="2139512" cy="184666"/>
            </a:xfrm>
          </p:grpSpPr>
          <p:cxnSp>
            <p:nvCxnSpPr>
              <p:cNvPr id="302" name="Straight Connector 301">
                <a:extLst>
                  <a:ext uri="{FF2B5EF4-FFF2-40B4-BE49-F238E27FC236}">
                    <a16:creationId xmlns:a16="http://schemas.microsoft.com/office/drawing/2014/main" id="{9992914A-E507-F55D-4448-900CAB7D8689}"/>
                  </a:ext>
                </a:extLst>
              </p:cNvPr>
              <p:cNvCxnSpPr>
                <a:cxnSpLocks/>
              </p:cNvCxnSpPr>
              <p:nvPr/>
            </p:nvCxnSpPr>
            <p:spPr>
              <a:xfrm flipH="1">
                <a:off x="5242066" y="4575331"/>
                <a:ext cx="945522"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BA612293-80B0-277E-79D4-8D2BF8029B51}"/>
                  </a:ext>
                </a:extLst>
              </p:cNvPr>
              <p:cNvSpPr txBox="1"/>
              <p:nvPr/>
            </p:nvSpPr>
            <p:spPr>
              <a:xfrm>
                <a:off x="6139433" y="4480295"/>
                <a:ext cx="396923" cy="184666"/>
              </a:xfrm>
              <a:prstGeom prst="rect">
                <a:avLst/>
              </a:prstGeom>
              <a:noFill/>
            </p:spPr>
            <p:txBody>
              <a:bodyPr wrap="square">
                <a:spAutoFit/>
              </a:bodyPr>
              <a:lstStyle/>
              <a:p>
                <a:pPr algn="ctr"/>
                <a:r>
                  <a:rPr lang="en-US" sz="600" dirty="0">
                    <a:ln w="0"/>
                    <a:solidFill>
                      <a:schemeClr val="tx1">
                        <a:lumMod val="50000"/>
                      </a:schemeClr>
                    </a:solidFill>
                  </a:rPr>
                  <a:t>p = ns</a:t>
                </a:r>
                <a:endParaRPr lang="en-US" sz="600" dirty="0">
                  <a:solidFill>
                    <a:schemeClr val="tx1">
                      <a:lumMod val="50000"/>
                    </a:schemeClr>
                  </a:solidFill>
                </a:endParaRPr>
              </a:p>
            </p:txBody>
          </p:sp>
          <p:cxnSp>
            <p:nvCxnSpPr>
              <p:cNvPr id="311" name="Straight Connector 310">
                <a:extLst>
                  <a:ext uri="{FF2B5EF4-FFF2-40B4-BE49-F238E27FC236}">
                    <a16:creationId xmlns:a16="http://schemas.microsoft.com/office/drawing/2014/main" id="{82F7C56E-BF3D-0D1E-6FC4-9C0C9E5165DE}"/>
                  </a:ext>
                </a:extLst>
              </p:cNvPr>
              <p:cNvCxnSpPr>
                <a:cxnSpLocks/>
              </p:cNvCxnSpPr>
              <p:nvPr/>
            </p:nvCxnSpPr>
            <p:spPr>
              <a:xfrm flipH="1">
                <a:off x="6476314" y="4583642"/>
                <a:ext cx="90526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4" name="Group 313">
              <a:extLst>
                <a:ext uri="{FF2B5EF4-FFF2-40B4-BE49-F238E27FC236}">
                  <a16:creationId xmlns:a16="http://schemas.microsoft.com/office/drawing/2014/main" id="{2A289E4A-8466-59DE-01B3-BEA6BDCB6C1F}"/>
                </a:ext>
              </a:extLst>
            </p:cNvPr>
            <p:cNvGrpSpPr/>
            <p:nvPr/>
          </p:nvGrpSpPr>
          <p:grpSpPr>
            <a:xfrm>
              <a:off x="9185922" y="4499058"/>
              <a:ext cx="2115659" cy="184666"/>
              <a:chOff x="5265919" y="4480295"/>
              <a:chExt cx="2115659" cy="184666"/>
            </a:xfrm>
          </p:grpSpPr>
          <p:cxnSp>
            <p:nvCxnSpPr>
              <p:cNvPr id="315" name="Straight Connector 314">
                <a:extLst>
                  <a:ext uri="{FF2B5EF4-FFF2-40B4-BE49-F238E27FC236}">
                    <a16:creationId xmlns:a16="http://schemas.microsoft.com/office/drawing/2014/main" id="{DE684676-D975-772A-F737-C194B0F9D841}"/>
                  </a:ext>
                </a:extLst>
              </p:cNvPr>
              <p:cNvCxnSpPr>
                <a:cxnSpLocks/>
              </p:cNvCxnSpPr>
              <p:nvPr/>
            </p:nvCxnSpPr>
            <p:spPr>
              <a:xfrm flipH="1">
                <a:off x="5265919" y="4591233"/>
                <a:ext cx="945522"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16" name="TextBox 315">
                <a:extLst>
                  <a:ext uri="{FF2B5EF4-FFF2-40B4-BE49-F238E27FC236}">
                    <a16:creationId xmlns:a16="http://schemas.microsoft.com/office/drawing/2014/main" id="{44DE746E-0E80-31D8-02A9-A03BA86A0913}"/>
                  </a:ext>
                </a:extLst>
              </p:cNvPr>
              <p:cNvSpPr txBox="1"/>
              <p:nvPr/>
            </p:nvSpPr>
            <p:spPr>
              <a:xfrm>
                <a:off x="6139433" y="4480295"/>
                <a:ext cx="396923" cy="184666"/>
              </a:xfrm>
              <a:prstGeom prst="rect">
                <a:avLst/>
              </a:prstGeom>
              <a:noFill/>
            </p:spPr>
            <p:txBody>
              <a:bodyPr wrap="square">
                <a:spAutoFit/>
              </a:bodyPr>
              <a:lstStyle/>
              <a:p>
                <a:pPr algn="ctr"/>
                <a:r>
                  <a:rPr lang="en-US" sz="600" dirty="0">
                    <a:ln w="0"/>
                    <a:solidFill>
                      <a:schemeClr val="tx1">
                        <a:lumMod val="50000"/>
                      </a:schemeClr>
                    </a:solidFill>
                  </a:rPr>
                  <a:t>p = ns</a:t>
                </a:r>
                <a:endParaRPr lang="en-US" sz="600" dirty="0">
                  <a:solidFill>
                    <a:schemeClr val="tx1">
                      <a:lumMod val="50000"/>
                    </a:schemeClr>
                  </a:solidFill>
                </a:endParaRPr>
              </a:p>
            </p:txBody>
          </p:sp>
          <p:cxnSp>
            <p:nvCxnSpPr>
              <p:cNvPr id="317" name="Straight Connector 316">
                <a:extLst>
                  <a:ext uri="{FF2B5EF4-FFF2-40B4-BE49-F238E27FC236}">
                    <a16:creationId xmlns:a16="http://schemas.microsoft.com/office/drawing/2014/main" id="{0A00C861-262B-59F3-0C70-84735401967C}"/>
                  </a:ext>
                </a:extLst>
              </p:cNvPr>
              <p:cNvCxnSpPr>
                <a:cxnSpLocks/>
              </p:cNvCxnSpPr>
              <p:nvPr/>
            </p:nvCxnSpPr>
            <p:spPr>
              <a:xfrm flipH="1">
                <a:off x="6476314" y="4583642"/>
                <a:ext cx="905264"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26" name="Group 325">
              <a:extLst>
                <a:ext uri="{FF2B5EF4-FFF2-40B4-BE49-F238E27FC236}">
                  <a16:creationId xmlns:a16="http://schemas.microsoft.com/office/drawing/2014/main" id="{502084DC-D0E9-FFF8-495B-62D6FE398FF4}"/>
                </a:ext>
              </a:extLst>
            </p:cNvPr>
            <p:cNvGrpSpPr/>
            <p:nvPr/>
          </p:nvGrpSpPr>
          <p:grpSpPr>
            <a:xfrm>
              <a:off x="248531" y="2135020"/>
              <a:ext cx="1883246" cy="2269781"/>
              <a:chOff x="286631" y="2135020"/>
              <a:chExt cx="1883246" cy="2269781"/>
            </a:xfrm>
          </p:grpSpPr>
          <p:grpSp>
            <p:nvGrpSpPr>
              <p:cNvPr id="97" name="Group 96">
                <a:extLst>
                  <a:ext uri="{FF2B5EF4-FFF2-40B4-BE49-F238E27FC236}">
                    <a16:creationId xmlns:a16="http://schemas.microsoft.com/office/drawing/2014/main" id="{70E45EBA-20A3-27B5-4C26-683EF9665A96}"/>
                  </a:ext>
                </a:extLst>
              </p:cNvPr>
              <p:cNvGrpSpPr/>
              <p:nvPr/>
            </p:nvGrpSpPr>
            <p:grpSpPr>
              <a:xfrm>
                <a:off x="286631" y="2135020"/>
                <a:ext cx="1883246" cy="2269781"/>
                <a:chOff x="286631" y="2135020"/>
                <a:chExt cx="1883246" cy="2269781"/>
              </a:xfrm>
            </p:grpSpPr>
            <p:grpSp>
              <p:nvGrpSpPr>
                <p:cNvPr id="37" name="Group 36">
                  <a:extLst>
                    <a:ext uri="{FF2B5EF4-FFF2-40B4-BE49-F238E27FC236}">
                      <a16:creationId xmlns:a16="http://schemas.microsoft.com/office/drawing/2014/main" id="{4523B51C-28FA-B8E1-9280-7A649C8A21AC}"/>
                    </a:ext>
                  </a:extLst>
                </p:cNvPr>
                <p:cNvGrpSpPr/>
                <p:nvPr/>
              </p:nvGrpSpPr>
              <p:grpSpPr>
                <a:xfrm>
                  <a:off x="674991" y="2594236"/>
                  <a:ext cx="45719" cy="1483421"/>
                  <a:chOff x="551593" y="1762488"/>
                  <a:chExt cx="232076" cy="762000"/>
                </a:xfrm>
              </p:grpSpPr>
              <p:cxnSp>
                <p:nvCxnSpPr>
                  <p:cNvPr id="31" name="Straight Connector 30">
                    <a:extLst>
                      <a:ext uri="{FF2B5EF4-FFF2-40B4-BE49-F238E27FC236}">
                        <a16:creationId xmlns:a16="http://schemas.microsoft.com/office/drawing/2014/main" id="{13FC73E5-5302-0928-7CD2-8E7C55543222}"/>
                      </a:ext>
                    </a:extLst>
                  </p:cNvPr>
                  <p:cNvCxnSpPr>
                    <a:cxnSpLocks/>
                  </p:cNvCxnSpPr>
                  <p:nvPr/>
                </p:nvCxnSpPr>
                <p:spPr>
                  <a:xfrm>
                    <a:off x="551593" y="17624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F61EAFB-09AA-D92F-D8D8-59B0E9D1D773}"/>
                      </a:ext>
                    </a:extLst>
                  </p:cNvPr>
                  <p:cNvCxnSpPr>
                    <a:cxnSpLocks/>
                  </p:cNvCxnSpPr>
                  <p:nvPr/>
                </p:nvCxnSpPr>
                <p:spPr>
                  <a:xfrm>
                    <a:off x="551593" y="19148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693D7E-542A-3A40-7E8C-B57613F48841}"/>
                      </a:ext>
                    </a:extLst>
                  </p:cNvPr>
                  <p:cNvCxnSpPr>
                    <a:cxnSpLocks/>
                  </p:cNvCxnSpPr>
                  <p:nvPr/>
                </p:nvCxnSpPr>
                <p:spPr>
                  <a:xfrm>
                    <a:off x="551593" y="20672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AEE42DB-DA11-0379-568D-738A3E5BAF73}"/>
                      </a:ext>
                    </a:extLst>
                  </p:cNvPr>
                  <p:cNvCxnSpPr>
                    <a:cxnSpLocks/>
                  </p:cNvCxnSpPr>
                  <p:nvPr/>
                </p:nvCxnSpPr>
                <p:spPr>
                  <a:xfrm>
                    <a:off x="551593" y="22196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31B04A3-A4D0-3015-1744-DA3B54126A51}"/>
                      </a:ext>
                    </a:extLst>
                  </p:cNvPr>
                  <p:cNvCxnSpPr>
                    <a:cxnSpLocks/>
                  </p:cNvCxnSpPr>
                  <p:nvPr/>
                </p:nvCxnSpPr>
                <p:spPr>
                  <a:xfrm>
                    <a:off x="551593" y="23720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913A89-6C98-2366-70D8-366C44875CD6}"/>
                      </a:ext>
                    </a:extLst>
                  </p:cNvPr>
                  <p:cNvCxnSpPr>
                    <a:cxnSpLocks/>
                  </p:cNvCxnSpPr>
                  <p:nvPr/>
                </p:nvCxnSpPr>
                <p:spPr>
                  <a:xfrm>
                    <a:off x="551593" y="25244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CF6C91FD-5B6E-9CDC-6E21-583AE59374D2}"/>
                    </a:ext>
                  </a:extLst>
                </p:cNvPr>
                <p:cNvGrpSpPr/>
                <p:nvPr/>
              </p:nvGrpSpPr>
              <p:grpSpPr>
                <a:xfrm>
                  <a:off x="433356" y="2469684"/>
                  <a:ext cx="311789" cy="1673208"/>
                  <a:chOff x="698992" y="2373155"/>
                  <a:chExt cx="311789" cy="2122749"/>
                </a:xfrm>
              </p:grpSpPr>
              <p:cxnSp>
                <p:nvCxnSpPr>
                  <p:cNvPr id="18" name="Straight Connector 17">
                    <a:extLst>
                      <a:ext uri="{FF2B5EF4-FFF2-40B4-BE49-F238E27FC236}">
                        <a16:creationId xmlns:a16="http://schemas.microsoft.com/office/drawing/2014/main" id="{8E6C2C17-11D6-621A-6645-E1CE2CE3F7C7}"/>
                      </a:ext>
                    </a:extLst>
                  </p:cNvPr>
                  <p:cNvCxnSpPr>
                    <a:cxnSpLocks/>
                  </p:cNvCxnSpPr>
                  <p:nvPr/>
                </p:nvCxnSpPr>
                <p:spPr>
                  <a:xfrm>
                    <a:off x="982542" y="2522433"/>
                    <a:ext cx="0" cy="1890711"/>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C67FD3D-7506-6CAA-A731-654FC357DFFB}"/>
                      </a:ext>
                    </a:extLst>
                  </p:cNvPr>
                  <p:cNvSpPr txBox="1"/>
                  <p:nvPr/>
                </p:nvSpPr>
                <p:spPr>
                  <a:xfrm>
                    <a:off x="698992" y="4265072"/>
                    <a:ext cx="311789" cy="230832"/>
                  </a:xfrm>
                  <a:prstGeom prst="rect">
                    <a:avLst/>
                  </a:prstGeom>
                  <a:noFill/>
                </p:spPr>
                <p:txBody>
                  <a:bodyPr wrap="square">
                    <a:spAutoFit/>
                  </a:bodyPr>
                  <a:lstStyle/>
                  <a:p>
                    <a:pPr algn="r"/>
                    <a:r>
                      <a:rPr lang="en-US" sz="900" dirty="0">
                        <a:ln w="0"/>
                        <a:solidFill>
                          <a:schemeClr val="tx1">
                            <a:lumMod val="50000"/>
                          </a:schemeClr>
                        </a:solidFill>
                      </a:rPr>
                      <a:t>0</a:t>
                    </a:r>
                    <a:endParaRPr lang="en-US" sz="900" dirty="0">
                      <a:solidFill>
                        <a:schemeClr val="tx1">
                          <a:lumMod val="50000"/>
                        </a:schemeClr>
                      </a:solidFill>
                    </a:endParaRPr>
                  </a:p>
                </p:txBody>
              </p:sp>
              <p:sp>
                <p:nvSpPr>
                  <p:cNvPr id="20" name="TextBox 19">
                    <a:extLst>
                      <a:ext uri="{FF2B5EF4-FFF2-40B4-BE49-F238E27FC236}">
                        <a16:creationId xmlns:a16="http://schemas.microsoft.com/office/drawing/2014/main" id="{F22AD90A-CDF0-486B-8104-3E4511BF39D5}"/>
                      </a:ext>
                    </a:extLst>
                  </p:cNvPr>
                  <p:cNvSpPr txBox="1"/>
                  <p:nvPr/>
                </p:nvSpPr>
                <p:spPr>
                  <a:xfrm>
                    <a:off x="698992" y="3893193"/>
                    <a:ext cx="311789" cy="230832"/>
                  </a:xfrm>
                  <a:prstGeom prst="rect">
                    <a:avLst/>
                  </a:prstGeom>
                  <a:noFill/>
                </p:spPr>
                <p:txBody>
                  <a:bodyPr wrap="square">
                    <a:spAutoFit/>
                  </a:bodyPr>
                  <a:lstStyle/>
                  <a:p>
                    <a:pPr algn="r"/>
                    <a:r>
                      <a:rPr lang="en-US" sz="900" dirty="0">
                        <a:ln w="0"/>
                        <a:solidFill>
                          <a:schemeClr val="tx1">
                            <a:lumMod val="50000"/>
                          </a:schemeClr>
                        </a:solidFill>
                      </a:rPr>
                      <a:t>10</a:t>
                    </a:r>
                    <a:endParaRPr lang="en-US" sz="900" dirty="0">
                      <a:solidFill>
                        <a:schemeClr val="tx1">
                          <a:lumMod val="50000"/>
                        </a:schemeClr>
                      </a:solidFill>
                    </a:endParaRPr>
                  </a:p>
                </p:txBody>
              </p:sp>
              <p:sp>
                <p:nvSpPr>
                  <p:cNvPr id="21" name="TextBox 20">
                    <a:extLst>
                      <a:ext uri="{FF2B5EF4-FFF2-40B4-BE49-F238E27FC236}">
                        <a16:creationId xmlns:a16="http://schemas.microsoft.com/office/drawing/2014/main" id="{FEC6AB7C-5F4F-E2A6-FD71-607F405F7BF1}"/>
                      </a:ext>
                    </a:extLst>
                  </p:cNvPr>
                  <p:cNvSpPr txBox="1"/>
                  <p:nvPr/>
                </p:nvSpPr>
                <p:spPr>
                  <a:xfrm>
                    <a:off x="698992" y="3517965"/>
                    <a:ext cx="311789" cy="230832"/>
                  </a:xfrm>
                  <a:prstGeom prst="rect">
                    <a:avLst/>
                  </a:prstGeom>
                  <a:noFill/>
                </p:spPr>
                <p:txBody>
                  <a:bodyPr wrap="square">
                    <a:spAutoFit/>
                  </a:bodyPr>
                  <a:lstStyle/>
                  <a:p>
                    <a:pPr algn="r"/>
                    <a:r>
                      <a:rPr lang="en-US" sz="900" dirty="0">
                        <a:ln w="0"/>
                        <a:solidFill>
                          <a:schemeClr val="tx1">
                            <a:lumMod val="50000"/>
                          </a:schemeClr>
                        </a:solidFill>
                      </a:rPr>
                      <a:t>20</a:t>
                    </a:r>
                    <a:endParaRPr lang="en-US" sz="900" dirty="0">
                      <a:solidFill>
                        <a:schemeClr val="tx1">
                          <a:lumMod val="50000"/>
                        </a:schemeClr>
                      </a:solidFill>
                    </a:endParaRPr>
                  </a:p>
                </p:txBody>
              </p:sp>
              <p:sp>
                <p:nvSpPr>
                  <p:cNvPr id="22" name="TextBox 21">
                    <a:extLst>
                      <a:ext uri="{FF2B5EF4-FFF2-40B4-BE49-F238E27FC236}">
                        <a16:creationId xmlns:a16="http://schemas.microsoft.com/office/drawing/2014/main" id="{78D83F4D-35C4-B4F7-F187-AFBF65BE43A4}"/>
                      </a:ext>
                    </a:extLst>
                  </p:cNvPr>
                  <p:cNvSpPr txBox="1"/>
                  <p:nvPr/>
                </p:nvSpPr>
                <p:spPr>
                  <a:xfrm>
                    <a:off x="698992" y="3141240"/>
                    <a:ext cx="311789" cy="230832"/>
                  </a:xfrm>
                  <a:prstGeom prst="rect">
                    <a:avLst/>
                  </a:prstGeom>
                  <a:noFill/>
                </p:spPr>
                <p:txBody>
                  <a:bodyPr wrap="square">
                    <a:spAutoFit/>
                  </a:bodyPr>
                  <a:lstStyle/>
                  <a:p>
                    <a:pPr algn="r"/>
                    <a:r>
                      <a:rPr lang="en-US" sz="900" dirty="0">
                        <a:ln w="0"/>
                        <a:solidFill>
                          <a:schemeClr val="tx1">
                            <a:lumMod val="50000"/>
                          </a:schemeClr>
                        </a:solidFill>
                      </a:rPr>
                      <a:t>30</a:t>
                    </a:r>
                    <a:endParaRPr lang="en-US" sz="900" dirty="0">
                      <a:solidFill>
                        <a:schemeClr val="tx1">
                          <a:lumMod val="50000"/>
                        </a:schemeClr>
                      </a:solidFill>
                    </a:endParaRPr>
                  </a:p>
                </p:txBody>
              </p:sp>
              <p:sp>
                <p:nvSpPr>
                  <p:cNvPr id="23" name="TextBox 22">
                    <a:extLst>
                      <a:ext uri="{FF2B5EF4-FFF2-40B4-BE49-F238E27FC236}">
                        <a16:creationId xmlns:a16="http://schemas.microsoft.com/office/drawing/2014/main" id="{3B607F2F-D913-F43C-A601-E81F4D707257}"/>
                      </a:ext>
                    </a:extLst>
                  </p:cNvPr>
                  <p:cNvSpPr txBox="1"/>
                  <p:nvPr/>
                </p:nvSpPr>
                <p:spPr>
                  <a:xfrm>
                    <a:off x="698992" y="2751257"/>
                    <a:ext cx="311789" cy="230832"/>
                  </a:xfrm>
                  <a:prstGeom prst="rect">
                    <a:avLst/>
                  </a:prstGeom>
                  <a:noFill/>
                </p:spPr>
                <p:txBody>
                  <a:bodyPr wrap="square">
                    <a:spAutoFit/>
                  </a:bodyPr>
                  <a:lstStyle/>
                  <a:p>
                    <a:pPr algn="r"/>
                    <a:r>
                      <a:rPr lang="en-US" sz="900" dirty="0">
                        <a:ln w="0"/>
                        <a:solidFill>
                          <a:schemeClr val="tx1">
                            <a:lumMod val="50000"/>
                          </a:schemeClr>
                        </a:solidFill>
                      </a:rPr>
                      <a:t>40</a:t>
                    </a:r>
                    <a:endParaRPr lang="en-US" sz="900" dirty="0">
                      <a:solidFill>
                        <a:schemeClr val="tx1">
                          <a:lumMod val="50000"/>
                        </a:schemeClr>
                      </a:solidFill>
                    </a:endParaRPr>
                  </a:p>
                </p:txBody>
              </p:sp>
              <p:sp>
                <p:nvSpPr>
                  <p:cNvPr id="24" name="TextBox 23">
                    <a:extLst>
                      <a:ext uri="{FF2B5EF4-FFF2-40B4-BE49-F238E27FC236}">
                        <a16:creationId xmlns:a16="http://schemas.microsoft.com/office/drawing/2014/main" id="{B68C7A84-B4C2-EC63-07D8-3EACEE5ACAB8}"/>
                      </a:ext>
                    </a:extLst>
                  </p:cNvPr>
                  <p:cNvSpPr txBox="1"/>
                  <p:nvPr/>
                </p:nvSpPr>
                <p:spPr>
                  <a:xfrm>
                    <a:off x="698992" y="2373155"/>
                    <a:ext cx="311789" cy="230832"/>
                  </a:xfrm>
                  <a:prstGeom prst="rect">
                    <a:avLst/>
                  </a:prstGeom>
                  <a:noFill/>
                </p:spPr>
                <p:txBody>
                  <a:bodyPr wrap="square">
                    <a:spAutoFit/>
                  </a:bodyPr>
                  <a:lstStyle/>
                  <a:p>
                    <a:pPr algn="r"/>
                    <a:r>
                      <a:rPr lang="en-US" sz="900" dirty="0">
                        <a:ln w="0"/>
                        <a:solidFill>
                          <a:schemeClr val="tx1">
                            <a:lumMod val="50000"/>
                          </a:schemeClr>
                        </a:solidFill>
                      </a:rPr>
                      <a:t>50</a:t>
                    </a:r>
                    <a:endParaRPr lang="en-US" sz="900" dirty="0">
                      <a:solidFill>
                        <a:schemeClr val="tx1">
                          <a:lumMod val="50000"/>
                        </a:schemeClr>
                      </a:solidFill>
                    </a:endParaRPr>
                  </a:p>
                </p:txBody>
              </p:sp>
            </p:grpSp>
            <p:sp>
              <p:nvSpPr>
                <p:cNvPr id="26" name="TextBox 25">
                  <a:extLst>
                    <a:ext uri="{FF2B5EF4-FFF2-40B4-BE49-F238E27FC236}">
                      <a16:creationId xmlns:a16="http://schemas.microsoft.com/office/drawing/2014/main" id="{8631BDF7-A0E7-0E38-128F-1DA2739B33AB}"/>
                    </a:ext>
                  </a:extLst>
                </p:cNvPr>
                <p:cNvSpPr txBox="1"/>
                <p:nvPr/>
              </p:nvSpPr>
              <p:spPr>
                <a:xfrm>
                  <a:off x="852484" y="3895759"/>
                  <a:ext cx="643960" cy="215444"/>
                </a:xfrm>
                <a:prstGeom prst="rect">
                  <a:avLst/>
                </a:prstGeom>
                <a:noFill/>
              </p:spPr>
              <p:txBody>
                <a:bodyPr wrap="square">
                  <a:spAutoFit/>
                </a:bodyPr>
                <a:lstStyle/>
                <a:p>
                  <a:pPr algn="ctr"/>
                  <a:r>
                    <a:rPr lang="en-US" sz="800" dirty="0">
                      <a:ln w="0"/>
                      <a:solidFill>
                        <a:schemeClr val="tx1">
                          <a:lumMod val="50000"/>
                        </a:schemeClr>
                      </a:solidFill>
                    </a:rPr>
                    <a:t>baseline</a:t>
                  </a:r>
                  <a:endParaRPr lang="en-US" sz="800" dirty="0">
                    <a:solidFill>
                      <a:schemeClr val="tx1">
                        <a:lumMod val="50000"/>
                      </a:schemeClr>
                    </a:solidFill>
                  </a:endParaRPr>
                </a:p>
              </p:txBody>
            </p:sp>
            <p:sp>
              <p:nvSpPr>
                <p:cNvPr id="27" name="TextBox 26">
                  <a:extLst>
                    <a:ext uri="{FF2B5EF4-FFF2-40B4-BE49-F238E27FC236}">
                      <a16:creationId xmlns:a16="http://schemas.microsoft.com/office/drawing/2014/main" id="{49291F9B-F29A-72B6-D67F-DB8135AAE5A6}"/>
                    </a:ext>
                  </a:extLst>
                </p:cNvPr>
                <p:cNvSpPr txBox="1"/>
                <p:nvPr/>
              </p:nvSpPr>
              <p:spPr>
                <a:xfrm rot="16200000">
                  <a:off x="-69833" y="3092197"/>
                  <a:ext cx="928372" cy="215444"/>
                </a:xfrm>
                <a:prstGeom prst="rect">
                  <a:avLst/>
                </a:prstGeom>
                <a:noFill/>
              </p:spPr>
              <p:txBody>
                <a:bodyPr wrap="square">
                  <a:spAutoFit/>
                </a:bodyPr>
                <a:lstStyle/>
                <a:p>
                  <a:pPr algn="ctr"/>
                  <a:r>
                    <a:rPr lang="en-US" sz="800" dirty="0">
                      <a:ln w="0"/>
                      <a:solidFill>
                        <a:schemeClr val="tx1">
                          <a:lumMod val="50000"/>
                        </a:schemeClr>
                      </a:solidFill>
                    </a:rPr>
                    <a:t>ml / kg / min </a:t>
                  </a:r>
                  <a:endParaRPr lang="en-US" sz="800" dirty="0">
                    <a:solidFill>
                      <a:schemeClr val="tx1">
                        <a:lumMod val="50000"/>
                      </a:schemeClr>
                    </a:solidFill>
                  </a:endParaRPr>
                </a:p>
              </p:txBody>
            </p:sp>
            <p:sp>
              <p:nvSpPr>
                <p:cNvPr id="28" name="TextBox 27">
                  <a:extLst>
                    <a:ext uri="{FF2B5EF4-FFF2-40B4-BE49-F238E27FC236}">
                      <a16:creationId xmlns:a16="http://schemas.microsoft.com/office/drawing/2014/main" id="{982933E1-AF1B-B4E7-2436-21A187C80786}"/>
                    </a:ext>
                  </a:extLst>
                </p:cNvPr>
                <p:cNvSpPr txBox="1"/>
                <p:nvPr/>
              </p:nvSpPr>
              <p:spPr>
                <a:xfrm>
                  <a:off x="1349552" y="3895759"/>
                  <a:ext cx="643960" cy="215444"/>
                </a:xfrm>
                <a:prstGeom prst="rect">
                  <a:avLst/>
                </a:prstGeom>
                <a:noFill/>
              </p:spPr>
              <p:txBody>
                <a:bodyPr wrap="square">
                  <a:spAutoFit/>
                </a:bodyPr>
                <a:lstStyle/>
                <a:p>
                  <a:pPr algn="ctr"/>
                  <a:r>
                    <a:rPr lang="en-US" sz="800" dirty="0">
                      <a:ln w="0"/>
                      <a:solidFill>
                        <a:schemeClr val="tx1">
                          <a:lumMod val="50000"/>
                        </a:schemeClr>
                      </a:solidFill>
                    </a:rPr>
                    <a:t>end</a:t>
                  </a:r>
                  <a:endParaRPr lang="en-US" sz="800" dirty="0">
                    <a:solidFill>
                      <a:schemeClr val="tx1">
                        <a:lumMod val="50000"/>
                      </a:schemeClr>
                    </a:solidFill>
                  </a:endParaRPr>
                </a:p>
              </p:txBody>
            </p:sp>
            <p:sp>
              <p:nvSpPr>
                <p:cNvPr id="29" name="TextBox 28">
                  <a:extLst>
                    <a:ext uri="{FF2B5EF4-FFF2-40B4-BE49-F238E27FC236}">
                      <a16:creationId xmlns:a16="http://schemas.microsoft.com/office/drawing/2014/main" id="{E7B55729-DC5D-D276-4ED6-79AE894E1B63}"/>
                    </a:ext>
                  </a:extLst>
                </p:cNvPr>
                <p:cNvSpPr txBox="1"/>
                <p:nvPr/>
              </p:nvSpPr>
              <p:spPr>
                <a:xfrm>
                  <a:off x="781612" y="2135020"/>
                  <a:ext cx="1388265" cy="400110"/>
                </a:xfrm>
                <a:prstGeom prst="rect">
                  <a:avLst/>
                </a:prstGeom>
                <a:noFill/>
              </p:spPr>
              <p:txBody>
                <a:bodyPr wrap="square">
                  <a:spAutoFit/>
                </a:bodyPr>
                <a:lstStyle/>
                <a:p>
                  <a:pPr algn="ctr"/>
                  <a:r>
                    <a:rPr lang="en-US" sz="1000" dirty="0" err="1">
                      <a:ln w="0"/>
                      <a:solidFill>
                        <a:schemeClr val="tx1">
                          <a:lumMod val="50000"/>
                        </a:schemeClr>
                      </a:solidFill>
                    </a:rPr>
                    <a:t>bosentan</a:t>
                  </a:r>
                  <a:r>
                    <a:rPr lang="en-US" sz="1000" dirty="0">
                      <a:ln w="0"/>
                      <a:solidFill>
                        <a:schemeClr val="tx1">
                          <a:lumMod val="50000"/>
                        </a:schemeClr>
                      </a:solidFill>
                    </a:rPr>
                    <a:t> treatment</a:t>
                  </a:r>
                </a:p>
                <a:p>
                  <a:pPr algn="ctr"/>
                  <a:r>
                    <a:rPr lang="en-US" sz="1000" dirty="0">
                      <a:ln w="0"/>
                      <a:solidFill>
                        <a:schemeClr val="tx1">
                          <a:lumMod val="50000"/>
                        </a:schemeClr>
                      </a:solidFill>
                    </a:rPr>
                    <a:t>n = 32</a:t>
                  </a:r>
                  <a:endParaRPr lang="en-US" sz="1000" dirty="0">
                    <a:solidFill>
                      <a:schemeClr val="tx1">
                        <a:lumMod val="50000"/>
                      </a:schemeClr>
                    </a:solidFill>
                  </a:endParaRPr>
                </a:p>
              </p:txBody>
            </p:sp>
            <p:grpSp>
              <p:nvGrpSpPr>
                <p:cNvPr id="50" name="Group 49">
                  <a:extLst>
                    <a:ext uri="{FF2B5EF4-FFF2-40B4-BE49-F238E27FC236}">
                      <a16:creationId xmlns:a16="http://schemas.microsoft.com/office/drawing/2014/main" id="{DF38F168-58DC-9328-7D8B-FC043FF7F615}"/>
                    </a:ext>
                  </a:extLst>
                </p:cNvPr>
                <p:cNvGrpSpPr/>
                <p:nvPr/>
              </p:nvGrpSpPr>
              <p:grpSpPr>
                <a:xfrm>
                  <a:off x="918482" y="4220135"/>
                  <a:ext cx="1075030" cy="184666"/>
                  <a:chOff x="918482" y="4220135"/>
                  <a:chExt cx="1075030" cy="184666"/>
                </a:xfrm>
              </p:grpSpPr>
              <p:cxnSp>
                <p:nvCxnSpPr>
                  <p:cNvPr id="38" name="Straight Connector 37">
                    <a:extLst>
                      <a:ext uri="{FF2B5EF4-FFF2-40B4-BE49-F238E27FC236}">
                        <a16:creationId xmlns:a16="http://schemas.microsoft.com/office/drawing/2014/main" id="{B197FC4E-18E6-9698-3C74-27DA6F209437}"/>
                      </a:ext>
                    </a:extLst>
                  </p:cNvPr>
                  <p:cNvCxnSpPr>
                    <a:cxnSpLocks/>
                  </p:cNvCxnSpPr>
                  <p:nvPr/>
                </p:nvCxnSpPr>
                <p:spPr>
                  <a:xfrm flipH="1">
                    <a:off x="918482" y="4317310"/>
                    <a:ext cx="37982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8D3DDC-F9E8-FC41-51D2-DACFBCF8D331}"/>
                      </a:ext>
                    </a:extLst>
                  </p:cNvPr>
                  <p:cNvCxnSpPr>
                    <a:cxnSpLocks/>
                  </p:cNvCxnSpPr>
                  <p:nvPr/>
                </p:nvCxnSpPr>
                <p:spPr>
                  <a:xfrm flipH="1">
                    <a:off x="1613686" y="4316232"/>
                    <a:ext cx="37982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DBF1610-B50A-D5F5-E0CF-3F6FA13F11F5}"/>
                      </a:ext>
                    </a:extLst>
                  </p:cNvPr>
                  <p:cNvSpPr txBox="1"/>
                  <p:nvPr/>
                </p:nvSpPr>
                <p:spPr>
                  <a:xfrm>
                    <a:off x="1136479" y="4220135"/>
                    <a:ext cx="643960" cy="184666"/>
                  </a:xfrm>
                  <a:prstGeom prst="rect">
                    <a:avLst/>
                  </a:prstGeom>
                  <a:noFill/>
                </p:spPr>
                <p:txBody>
                  <a:bodyPr wrap="square">
                    <a:spAutoFit/>
                  </a:bodyPr>
                  <a:lstStyle/>
                  <a:p>
                    <a:pPr algn="ctr"/>
                    <a:r>
                      <a:rPr lang="en-US" sz="600" dirty="0">
                        <a:ln w="0"/>
                        <a:solidFill>
                          <a:schemeClr val="tx1">
                            <a:lumMod val="50000"/>
                          </a:schemeClr>
                        </a:solidFill>
                      </a:rPr>
                      <a:t>p = ns</a:t>
                    </a:r>
                    <a:endParaRPr lang="en-US" sz="600" dirty="0">
                      <a:solidFill>
                        <a:schemeClr val="tx1">
                          <a:lumMod val="50000"/>
                        </a:schemeClr>
                      </a:solidFill>
                    </a:endParaRPr>
                  </a:p>
                </p:txBody>
              </p:sp>
            </p:grpSp>
            <p:grpSp>
              <p:nvGrpSpPr>
                <p:cNvPr id="60" name="Group 59">
                  <a:extLst>
                    <a:ext uri="{FF2B5EF4-FFF2-40B4-BE49-F238E27FC236}">
                      <a16:creationId xmlns:a16="http://schemas.microsoft.com/office/drawing/2014/main" id="{494F6564-574B-2362-2932-371597E022C4}"/>
                    </a:ext>
                  </a:extLst>
                </p:cNvPr>
                <p:cNvGrpSpPr/>
                <p:nvPr/>
              </p:nvGrpSpPr>
              <p:grpSpPr>
                <a:xfrm>
                  <a:off x="865790" y="3286227"/>
                  <a:ext cx="74111" cy="154116"/>
                  <a:chOff x="965339" y="3257057"/>
                  <a:chExt cx="129410" cy="269113"/>
                </a:xfrm>
              </p:grpSpPr>
              <p:cxnSp>
                <p:nvCxnSpPr>
                  <p:cNvPr id="51" name="Straight Connector 50">
                    <a:extLst>
                      <a:ext uri="{FF2B5EF4-FFF2-40B4-BE49-F238E27FC236}">
                        <a16:creationId xmlns:a16="http://schemas.microsoft.com/office/drawing/2014/main" id="{40BA7EA6-BF07-2752-78F7-7483D8B1A6B1}"/>
                      </a:ext>
                    </a:extLst>
                  </p:cNvPr>
                  <p:cNvCxnSpPr>
                    <a:cxnSpLocks/>
                  </p:cNvCxnSpPr>
                  <p:nvPr/>
                </p:nvCxnSpPr>
                <p:spPr>
                  <a:xfrm>
                    <a:off x="965339" y="3257057"/>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A3B3E4D-3130-A740-24A1-5DBF9D7FB871}"/>
                      </a:ext>
                    </a:extLst>
                  </p:cNvPr>
                  <p:cNvCxnSpPr>
                    <a:cxnSpLocks/>
                  </p:cNvCxnSpPr>
                  <p:nvPr/>
                </p:nvCxnSpPr>
                <p:spPr>
                  <a:xfrm>
                    <a:off x="965339" y="3526170"/>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4479BE4E-D565-740B-3F5C-81E9DB5387FB}"/>
                      </a:ext>
                    </a:extLst>
                  </p:cNvPr>
                  <p:cNvGrpSpPr/>
                  <p:nvPr/>
                </p:nvGrpSpPr>
                <p:grpSpPr>
                  <a:xfrm>
                    <a:off x="993982" y="3257057"/>
                    <a:ext cx="72124" cy="267920"/>
                    <a:chOff x="993982" y="3257057"/>
                    <a:chExt cx="72124" cy="267920"/>
                  </a:xfrm>
                </p:grpSpPr>
                <p:cxnSp>
                  <p:nvCxnSpPr>
                    <p:cNvPr id="55" name="Straight Connector 54">
                      <a:extLst>
                        <a:ext uri="{FF2B5EF4-FFF2-40B4-BE49-F238E27FC236}">
                          <a16:creationId xmlns:a16="http://schemas.microsoft.com/office/drawing/2014/main" id="{9EF17F09-D408-6106-4E59-C2D84A4AFB1B}"/>
                        </a:ext>
                      </a:extLst>
                    </p:cNvPr>
                    <p:cNvCxnSpPr>
                      <a:cxnSpLocks/>
                    </p:cNvCxnSpPr>
                    <p:nvPr/>
                  </p:nvCxnSpPr>
                  <p:spPr>
                    <a:xfrm flipV="1">
                      <a:off x="1030044" y="3257057"/>
                      <a:ext cx="0" cy="26792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00B7003D-C745-75B2-A558-592DC490689B}"/>
                        </a:ext>
                      </a:extLst>
                    </p:cNvPr>
                    <p:cNvSpPr/>
                    <p:nvPr/>
                  </p:nvSpPr>
                  <p:spPr>
                    <a:xfrm>
                      <a:off x="993982" y="3335043"/>
                      <a:ext cx="72124" cy="120106"/>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a:extLst>
                    <a:ext uri="{FF2B5EF4-FFF2-40B4-BE49-F238E27FC236}">
                      <a16:creationId xmlns:a16="http://schemas.microsoft.com/office/drawing/2014/main" id="{4A6A3D66-47DB-1D18-C477-F187DE575F07}"/>
                    </a:ext>
                  </a:extLst>
                </p:cNvPr>
                <p:cNvGrpSpPr/>
                <p:nvPr/>
              </p:nvGrpSpPr>
              <p:grpSpPr>
                <a:xfrm>
                  <a:off x="1981390" y="3280499"/>
                  <a:ext cx="74110" cy="148491"/>
                  <a:chOff x="965339" y="3257057"/>
                  <a:chExt cx="129410" cy="269113"/>
                </a:xfrm>
              </p:grpSpPr>
              <p:cxnSp>
                <p:nvCxnSpPr>
                  <p:cNvPr id="62" name="Straight Connector 61">
                    <a:extLst>
                      <a:ext uri="{FF2B5EF4-FFF2-40B4-BE49-F238E27FC236}">
                        <a16:creationId xmlns:a16="http://schemas.microsoft.com/office/drawing/2014/main" id="{8632D5F1-5C4A-A960-C511-C517D99A542C}"/>
                      </a:ext>
                    </a:extLst>
                  </p:cNvPr>
                  <p:cNvCxnSpPr>
                    <a:cxnSpLocks/>
                  </p:cNvCxnSpPr>
                  <p:nvPr/>
                </p:nvCxnSpPr>
                <p:spPr>
                  <a:xfrm>
                    <a:off x="965339" y="3257057"/>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9A29447-93B9-96ED-691E-EB3B845334A1}"/>
                      </a:ext>
                    </a:extLst>
                  </p:cNvPr>
                  <p:cNvCxnSpPr>
                    <a:cxnSpLocks/>
                  </p:cNvCxnSpPr>
                  <p:nvPr/>
                </p:nvCxnSpPr>
                <p:spPr>
                  <a:xfrm>
                    <a:off x="965339" y="3526170"/>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E74A9283-E453-064A-8430-C4774450EE32}"/>
                      </a:ext>
                    </a:extLst>
                  </p:cNvPr>
                  <p:cNvGrpSpPr/>
                  <p:nvPr/>
                </p:nvGrpSpPr>
                <p:grpSpPr>
                  <a:xfrm>
                    <a:off x="993982" y="3257057"/>
                    <a:ext cx="72124" cy="267920"/>
                    <a:chOff x="993982" y="3257057"/>
                    <a:chExt cx="72124" cy="267920"/>
                  </a:xfrm>
                </p:grpSpPr>
                <p:cxnSp>
                  <p:nvCxnSpPr>
                    <p:cNvPr id="65" name="Straight Connector 64">
                      <a:extLst>
                        <a:ext uri="{FF2B5EF4-FFF2-40B4-BE49-F238E27FC236}">
                          <a16:creationId xmlns:a16="http://schemas.microsoft.com/office/drawing/2014/main" id="{E62B4A48-6006-68EC-6B96-85B6303236DD}"/>
                        </a:ext>
                      </a:extLst>
                    </p:cNvPr>
                    <p:cNvCxnSpPr>
                      <a:cxnSpLocks/>
                    </p:cNvCxnSpPr>
                    <p:nvPr/>
                  </p:nvCxnSpPr>
                  <p:spPr>
                    <a:xfrm flipV="1">
                      <a:off x="1030044" y="3257057"/>
                      <a:ext cx="0" cy="26792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91A2FF8A-5D11-94F1-AF76-876C8656363F}"/>
                        </a:ext>
                      </a:extLst>
                    </p:cNvPr>
                    <p:cNvSpPr/>
                    <p:nvPr/>
                  </p:nvSpPr>
                  <p:spPr>
                    <a:xfrm>
                      <a:off x="993982" y="3335043"/>
                      <a:ext cx="72124" cy="120106"/>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318" name="Picture 317">
                <a:extLst>
                  <a:ext uri="{FF2B5EF4-FFF2-40B4-BE49-F238E27FC236}">
                    <a16:creationId xmlns:a16="http://schemas.microsoft.com/office/drawing/2014/main" id="{73DE67B8-1733-B485-D5C2-DB90AEA114F9}"/>
                  </a:ext>
                </a:extLst>
              </p:cNvPr>
              <p:cNvPicPr>
                <a:picLocks noChangeAspect="1"/>
              </p:cNvPicPr>
              <p:nvPr/>
            </p:nvPicPr>
            <p:blipFill rotWithShape="1">
              <a:blip r:embed="rId2">
                <a:alphaModFix/>
                <a:extLst>
                  <a:ext uri="{BEBA8EAE-BF5A-486C-A8C5-ECC9F3942E4B}">
                    <a14:imgProps xmlns:a14="http://schemas.microsoft.com/office/drawing/2010/main">
                      <a14:imgLayer r:embed="rId8">
                        <a14:imgEffect>
                          <a14:sharpenSoften amount="50000"/>
                        </a14:imgEffect>
                      </a14:imgLayer>
                    </a14:imgProps>
                  </a:ext>
                </a:extLst>
              </a:blip>
              <a:srcRect l="22435" t="20986" r="60472" b="31474"/>
              <a:stretch/>
            </p:blipFill>
            <p:spPr>
              <a:xfrm>
                <a:off x="1158260" y="2698830"/>
                <a:ext cx="615481" cy="1159432"/>
              </a:xfrm>
              <a:prstGeom prst="rect">
                <a:avLst/>
              </a:prstGeom>
            </p:spPr>
          </p:pic>
        </p:grpSp>
        <p:grpSp>
          <p:nvGrpSpPr>
            <p:cNvPr id="324" name="Group 323">
              <a:extLst>
                <a:ext uri="{FF2B5EF4-FFF2-40B4-BE49-F238E27FC236}">
                  <a16:creationId xmlns:a16="http://schemas.microsoft.com/office/drawing/2014/main" id="{8A39F3D2-5449-7DF5-91F8-4D430F0FBC22}"/>
                </a:ext>
              </a:extLst>
            </p:cNvPr>
            <p:cNvGrpSpPr/>
            <p:nvPr/>
          </p:nvGrpSpPr>
          <p:grpSpPr>
            <a:xfrm>
              <a:off x="4146834" y="2135020"/>
              <a:ext cx="1921754" cy="2268095"/>
              <a:chOff x="4146834" y="2135020"/>
              <a:chExt cx="1921754" cy="2268095"/>
            </a:xfrm>
          </p:grpSpPr>
          <p:grpSp>
            <p:nvGrpSpPr>
              <p:cNvPr id="171" name="Group 170">
                <a:extLst>
                  <a:ext uri="{FF2B5EF4-FFF2-40B4-BE49-F238E27FC236}">
                    <a16:creationId xmlns:a16="http://schemas.microsoft.com/office/drawing/2014/main" id="{C2791B4E-1209-D7BA-B1B9-87129FBCDCE4}"/>
                  </a:ext>
                </a:extLst>
              </p:cNvPr>
              <p:cNvGrpSpPr/>
              <p:nvPr/>
            </p:nvGrpSpPr>
            <p:grpSpPr>
              <a:xfrm>
                <a:off x="4146834" y="2135020"/>
                <a:ext cx="1921754" cy="2268095"/>
                <a:chOff x="4146834" y="2135020"/>
                <a:chExt cx="1921754" cy="2268095"/>
              </a:xfrm>
            </p:grpSpPr>
            <p:grpSp>
              <p:nvGrpSpPr>
                <p:cNvPr id="138" name="Group 137">
                  <a:extLst>
                    <a:ext uri="{FF2B5EF4-FFF2-40B4-BE49-F238E27FC236}">
                      <a16:creationId xmlns:a16="http://schemas.microsoft.com/office/drawing/2014/main" id="{CB2A5C17-0877-1E93-9EB3-052992CC3177}"/>
                    </a:ext>
                  </a:extLst>
                </p:cNvPr>
                <p:cNvGrpSpPr/>
                <p:nvPr/>
              </p:nvGrpSpPr>
              <p:grpSpPr>
                <a:xfrm>
                  <a:off x="4682490" y="2592550"/>
                  <a:ext cx="45719" cy="1571642"/>
                  <a:chOff x="551593" y="1762488"/>
                  <a:chExt cx="232076" cy="762000"/>
                </a:xfrm>
              </p:grpSpPr>
              <p:cxnSp>
                <p:nvCxnSpPr>
                  <p:cNvPr id="165" name="Straight Connector 164">
                    <a:extLst>
                      <a:ext uri="{FF2B5EF4-FFF2-40B4-BE49-F238E27FC236}">
                        <a16:creationId xmlns:a16="http://schemas.microsoft.com/office/drawing/2014/main" id="{91202F02-2BDE-F2B4-4060-183FDC282857}"/>
                      </a:ext>
                    </a:extLst>
                  </p:cNvPr>
                  <p:cNvCxnSpPr>
                    <a:cxnSpLocks/>
                  </p:cNvCxnSpPr>
                  <p:nvPr/>
                </p:nvCxnSpPr>
                <p:spPr>
                  <a:xfrm>
                    <a:off x="551593" y="17624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706FF61-BC40-C040-E383-EC6BC0FF41A9}"/>
                      </a:ext>
                    </a:extLst>
                  </p:cNvPr>
                  <p:cNvCxnSpPr>
                    <a:cxnSpLocks/>
                  </p:cNvCxnSpPr>
                  <p:nvPr/>
                </p:nvCxnSpPr>
                <p:spPr>
                  <a:xfrm>
                    <a:off x="551593" y="2014723"/>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967806E-7D50-84AD-9E84-DE6D1913C198}"/>
                      </a:ext>
                    </a:extLst>
                  </p:cNvPr>
                  <p:cNvCxnSpPr>
                    <a:cxnSpLocks/>
                  </p:cNvCxnSpPr>
                  <p:nvPr/>
                </p:nvCxnSpPr>
                <p:spPr>
                  <a:xfrm>
                    <a:off x="551593" y="2272140"/>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A96B1FB-2B33-2B56-23E0-0E0CE2AF2CB0}"/>
                      </a:ext>
                    </a:extLst>
                  </p:cNvPr>
                  <p:cNvCxnSpPr>
                    <a:cxnSpLocks/>
                  </p:cNvCxnSpPr>
                  <p:nvPr/>
                </p:nvCxnSpPr>
                <p:spPr>
                  <a:xfrm>
                    <a:off x="551593" y="25244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F9785B41-7624-085F-632D-8E3864C9D23A}"/>
                    </a:ext>
                  </a:extLst>
                </p:cNvPr>
                <p:cNvGrpSpPr/>
                <p:nvPr/>
              </p:nvGrpSpPr>
              <p:grpSpPr>
                <a:xfrm>
                  <a:off x="4186331" y="2467998"/>
                  <a:ext cx="566314" cy="1807427"/>
                  <a:chOff x="444468" y="2373155"/>
                  <a:chExt cx="566314" cy="2168916"/>
                </a:xfrm>
              </p:grpSpPr>
              <p:cxnSp>
                <p:nvCxnSpPr>
                  <p:cNvPr id="158" name="Straight Connector 157">
                    <a:extLst>
                      <a:ext uri="{FF2B5EF4-FFF2-40B4-BE49-F238E27FC236}">
                        <a16:creationId xmlns:a16="http://schemas.microsoft.com/office/drawing/2014/main" id="{FFCD3ECD-E179-C0C7-5834-25A4668237AA}"/>
                      </a:ext>
                    </a:extLst>
                  </p:cNvPr>
                  <p:cNvCxnSpPr>
                    <a:cxnSpLocks/>
                  </p:cNvCxnSpPr>
                  <p:nvPr/>
                </p:nvCxnSpPr>
                <p:spPr>
                  <a:xfrm>
                    <a:off x="982542" y="2522433"/>
                    <a:ext cx="0" cy="189071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104F0CBA-91A2-FD9B-B334-3C697480EDCC}"/>
                      </a:ext>
                    </a:extLst>
                  </p:cNvPr>
                  <p:cNvSpPr txBox="1"/>
                  <p:nvPr/>
                </p:nvSpPr>
                <p:spPr>
                  <a:xfrm>
                    <a:off x="698992" y="4265072"/>
                    <a:ext cx="311789" cy="276999"/>
                  </a:xfrm>
                  <a:prstGeom prst="rect">
                    <a:avLst/>
                  </a:prstGeom>
                  <a:noFill/>
                </p:spPr>
                <p:txBody>
                  <a:bodyPr wrap="square">
                    <a:spAutoFit/>
                  </a:bodyPr>
                  <a:lstStyle/>
                  <a:p>
                    <a:pPr algn="r"/>
                    <a:r>
                      <a:rPr lang="en-US" sz="900" dirty="0">
                        <a:ln w="0"/>
                        <a:solidFill>
                          <a:schemeClr val="tx1">
                            <a:lumMod val="50000"/>
                          </a:schemeClr>
                        </a:solidFill>
                      </a:rPr>
                      <a:t>10</a:t>
                    </a:r>
                    <a:endParaRPr lang="en-US" sz="900" dirty="0">
                      <a:solidFill>
                        <a:schemeClr val="tx1">
                          <a:lumMod val="50000"/>
                        </a:schemeClr>
                      </a:solidFill>
                    </a:endParaRPr>
                  </a:p>
                </p:txBody>
              </p:sp>
              <p:sp>
                <p:nvSpPr>
                  <p:cNvPr id="160" name="TextBox 159">
                    <a:extLst>
                      <a:ext uri="{FF2B5EF4-FFF2-40B4-BE49-F238E27FC236}">
                        <a16:creationId xmlns:a16="http://schemas.microsoft.com/office/drawing/2014/main" id="{4BCA54F3-E039-330A-D809-10E4CF747A93}"/>
                      </a:ext>
                    </a:extLst>
                  </p:cNvPr>
                  <p:cNvSpPr txBox="1"/>
                  <p:nvPr/>
                </p:nvSpPr>
                <p:spPr>
                  <a:xfrm>
                    <a:off x="621522" y="3646302"/>
                    <a:ext cx="389260" cy="276999"/>
                  </a:xfrm>
                  <a:prstGeom prst="rect">
                    <a:avLst/>
                  </a:prstGeom>
                  <a:noFill/>
                </p:spPr>
                <p:txBody>
                  <a:bodyPr wrap="square">
                    <a:spAutoFit/>
                  </a:bodyPr>
                  <a:lstStyle/>
                  <a:p>
                    <a:pPr algn="r"/>
                    <a:r>
                      <a:rPr lang="en-US" sz="900" dirty="0">
                        <a:ln w="0"/>
                        <a:solidFill>
                          <a:schemeClr val="tx1">
                            <a:lumMod val="50000"/>
                          </a:schemeClr>
                        </a:solidFill>
                      </a:rPr>
                      <a:t>100</a:t>
                    </a:r>
                    <a:endParaRPr lang="en-US" sz="900" dirty="0">
                      <a:solidFill>
                        <a:schemeClr val="tx1">
                          <a:lumMod val="50000"/>
                        </a:schemeClr>
                      </a:solidFill>
                    </a:endParaRPr>
                  </a:p>
                </p:txBody>
              </p:sp>
              <p:sp>
                <p:nvSpPr>
                  <p:cNvPr id="162" name="TextBox 161">
                    <a:extLst>
                      <a:ext uri="{FF2B5EF4-FFF2-40B4-BE49-F238E27FC236}">
                        <a16:creationId xmlns:a16="http://schemas.microsoft.com/office/drawing/2014/main" id="{FF976161-6D15-A38C-412B-8352C5210865}"/>
                      </a:ext>
                    </a:extLst>
                  </p:cNvPr>
                  <p:cNvSpPr txBox="1"/>
                  <p:nvPr/>
                </p:nvSpPr>
                <p:spPr>
                  <a:xfrm>
                    <a:off x="566738" y="3029786"/>
                    <a:ext cx="444043" cy="276999"/>
                  </a:xfrm>
                  <a:prstGeom prst="rect">
                    <a:avLst/>
                  </a:prstGeom>
                  <a:noFill/>
                </p:spPr>
                <p:txBody>
                  <a:bodyPr wrap="square">
                    <a:spAutoFit/>
                  </a:bodyPr>
                  <a:lstStyle/>
                  <a:p>
                    <a:pPr algn="r"/>
                    <a:r>
                      <a:rPr lang="en-US" sz="900" dirty="0">
                        <a:ln w="0"/>
                        <a:solidFill>
                          <a:schemeClr val="tx1">
                            <a:lumMod val="50000"/>
                          </a:schemeClr>
                        </a:solidFill>
                      </a:rPr>
                      <a:t>1000</a:t>
                    </a:r>
                    <a:endParaRPr lang="en-US" sz="900" dirty="0">
                      <a:solidFill>
                        <a:schemeClr val="tx1">
                          <a:lumMod val="50000"/>
                        </a:schemeClr>
                      </a:solidFill>
                    </a:endParaRPr>
                  </a:p>
                </p:txBody>
              </p:sp>
              <p:sp>
                <p:nvSpPr>
                  <p:cNvPr id="164" name="TextBox 163">
                    <a:extLst>
                      <a:ext uri="{FF2B5EF4-FFF2-40B4-BE49-F238E27FC236}">
                        <a16:creationId xmlns:a16="http://schemas.microsoft.com/office/drawing/2014/main" id="{2F3C7E1C-D406-F511-7280-C98B26C8743D}"/>
                      </a:ext>
                    </a:extLst>
                  </p:cNvPr>
                  <p:cNvSpPr txBox="1"/>
                  <p:nvPr/>
                </p:nvSpPr>
                <p:spPr>
                  <a:xfrm>
                    <a:off x="444468" y="2373155"/>
                    <a:ext cx="566314" cy="276999"/>
                  </a:xfrm>
                  <a:prstGeom prst="rect">
                    <a:avLst/>
                  </a:prstGeom>
                  <a:noFill/>
                </p:spPr>
                <p:txBody>
                  <a:bodyPr wrap="square">
                    <a:spAutoFit/>
                  </a:bodyPr>
                  <a:lstStyle/>
                  <a:p>
                    <a:pPr algn="r"/>
                    <a:r>
                      <a:rPr lang="en-US" sz="900" dirty="0">
                        <a:ln w="0"/>
                        <a:solidFill>
                          <a:schemeClr val="tx1">
                            <a:lumMod val="50000"/>
                          </a:schemeClr>
                        </a:solidFill>
                      </a:rPr>
                      <a:t>10000</a:t>
                    </a:r>
                    <a:endParaRPr lang="en-US" sz="900" dirty="0">
                      <a:solidFill>
                        <a:schemeClr val="tx1">
                          <a:lumMod val="50000"/>
                        </a:schemeClr>
                      </a:solidFill>
                    </a:endParaRPr>
                  </a:p>
                </p:txBody>
              </p:sp>
            </p:grpSp>
            <p:sp>
              <p:nvSpPr>
                <p:cNvPr id="141" name="TextBox 140">
                  <a:extLst>
                    <a:ext uri="{FF2B5EF4-FFF2-40B4-BE49-F238E27FC236}">
                      <a16:creationId xmlns:a16="http://schemas.microsoft.com/office/drawing/2014/main" id="{1919601A-21B9-1AA3-72AF-673EC91CD510}"/>
                    </a:ext>
                  </a:extLst>
                </p:cNvPr>
                <p:cNvSpPr txBox="1"/>
                <p:nvPr/>
              </p:nvSpPr>
              <p:spPr>
                <a:xfrm rot="16200000">
                  <a:off x="3790370" y="3122315"/>
                  <a:ext cx="928372" cy="215444"/>
                </a:xfrm>
                <a:prstGeom prst="rect">
                  <a:avLst/>
                </a:prstGeom>
                <a:noFill/>
              </p:spPr>
              <p:txBody>
                <a:bodyPr wrap="square">
                  <a:spAutoFit/>
                </a:bodyPr>
                <a:lstStyle/>
                <a:p>
                  <a:pPr algn="ctr"/>
                  <a:r>
                    <a:rPr lang="en-US" sz="800" dirty="0" err="1">
                      <a:ln w="0"/>
                      <a:solidFill>
                        <a:schemeClr val="tx1">
                          <a:lumMod val="50000"/>
                        </a:schemeClr>
                      </a:solidFill>
                    </a:rPr>
                    <a:t>nanagram</a:t>
                  </a:r>
                  <a:r>
                    <a:rPr lang="en-US" sz="800" dirty="0">
                      <a:ln w="0"/>
                      <a:solidFill>
                        <a:schemeClr val="tx1">
                          <a:lumMod val="50000"/>
                        </a:schemeClr>
                      </a:solidFill>
                    </a:rPr>
                    <a:t> / liter</a:t>
                  </a:r>
                  <a:endParaRPr lang="en-US" sz="800" dirty="0">
                    <a:solidFill>
                      <a:schemeClr val="tx1">
                        <a:lumMod val="50000"/>
                      </a:schemeClr>
                    </a:solidFill>
                  </a:endParaRPr>
                </a:p>
              </p:txBody>
            </p:sp>
            <p:sp>
              <p:nvSpPr>
                <p:cNvPr id="143" name="TextBox 142">
                  <a:extLst>
                    <a:ext uri="{FF2B5EF4-FFF2-40B4-BE49-F238E27FC236}">
                      <a16:creationId xmlns:a16="http://schemas.microsoft.com/office/drawing/2014/main" id="{D458AB92-4822-19D3-DB8D-8B09DAF925E3}"/>
                    </a:ext>
                  </a:extLst>
                </p:cNvPr>
                <p:cNvSpPr txBox="1"/>
                <p:nvPr/>
              </p:nvSpPr>
              <p:spPr>
                <a:xfrm>
                  <a:off x="4755167" y="2135020"/>
                  <a:ext cx="1313421" cy="400110"/>
                </a:xfrm>
                <a:prstGeom prst="rect">
                  <a:avLst/>
                </a:prstGeom>
                <a:noFill/>
              </p:spPr>
              <p:txBody>
                <a:bodyPr wrap="square">
                  <a:spAutoFit/>
                </a:bodyPr>
                <a:lstStyle/>
                <a:p>
                  <a:pPr algn="ctr"/>
                  <a:r>
                    <a:rPr lang="en-US" sz="1000" dirty="0" err="1">
                      <a:ln w="0"/>
                      <a:solidFill>
                        <a:schemeClr val="tx1">
                          <a:lumMod val="50000"/>
                        </a:schemeClr>
                      </a:solidFill>
                    </a:rPr>
                    <a:t>bosentan</a:t>
                  </a:r>
                  <a:r>
                    <a:rPr lang="en-US" sz="1000" dirty="0">
                      <a:ln w="0"/>
                      <a:solidFill>
                        <a:schemeClr val="tx1">
                          <a:lumMod val="50000"/>
                        </a:schemeClr>
                      </a:solidFill>
                    </a:rPr>
                    <a:t> treatment</a:t>
                  </a:r>
                </a:p>
                <a:p>
                  <a:pPr algn="ctr"/>
                  <a:r>
                    <a:rPr lang="en-US" sz="1000" dirty="0">
                      <a:ln w="0"/>
                      <a:solidFill>
                        <a:schemeClr val="tx1">
                          <a:lumMod val="50000"/>
                        </a:schemeClr>
                      </a:solidFill>
                    </a:rPr>
                    <a:t>n = 32</a:t>
                  </a:r>
                  <a:endParaRPr lang="en-US" sz="1000" dirty="0">
                    <a:solidFill>
                      <a:schemeClr val="tx1">
                        <a:lumMod val="50000"/>
                      </a:schemeClr>
                    </a:solidFill>
                  </a:endParaRPr>
                </a:p>
              </p:txBody>
            </p:sp>
            <p:grpSp>
              <p:nvGrpSpPr>
                <p:cNvPr id="144" name="Group 143">
                  <a:extLst>
                    <a:ext uri="{FF2B5EF4-FFF2-40B4-BE49-F238E27FC236}">
                      <a16:creationId xmlns:a16="http://schemas.microsoft.com/office/drawing/2014/main" id="{C06EC5A1-7BCD-4FDF-35A2-EDFE97A72DDF}"/>
                    </a:ext>
                  </a:extLst>
                </p:cNvPr>
                <p:cNvGrpSpPr/>
                <p:nvPr/>
              </p:nvGrpSpPr>
              <p:grpSpPr>
                <a:xfrm>
                  <a:off x="4925981" y="4218449"/>
                  <a:ext cx="1064560" cy="184666"/>
                  <a:chOff x="918482" y="4220135"/>
                  <a:chExt cx="1064560" cy="184666"/>
                </a:xfrm>
              </p:grpSpPr>
              <p:cxnSp>
                <p:nvCxnSpPr>
                  <p:cNvPr id="155" name="Straight Connector 154">
                    <a:extLst>
                      <a:ext uri="{FF2B5EF4-FFF2-40B4-BE49-F238E27FC236}">
                        <a16:creationId xmlns:a16="http://schemas.microsoft.com/office/drawing/2014/main" id="{A3D8F493-F023-64B2-19D8-280CC96F1242}"/>
                      </a:ext>
                    </a:extLst>
                  </p:cNvPr>
                  <p:cNvCxnSpPr>
                    <a:cxnSpLocks/>
                  </p:cNvCxnSpPr>
                  <p:nvPr/>
                </p:nvCxnSpPr>
                <p:spPr>
                  <a:xfrm flipH="1">
                    <a:off x="918482" y="4317310"/>
                    <a:ext cx="37982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3D99E71-AA6A-FC62-6E04-9F566738096C}"/>
                      </a:ext>
                    </a:extLst>
                  </p:cNvPr>
                  <p:cNvCxnSpPr>
                    <a:cxnSpLocks/>
                  </p:cNvCxnSpPr>
                  <p:nvPr/>
                </p:nvCxnSpPr>
                <p:spPr>
                  <a:xfrm flipH="1">
                    <a:off x="1603216" y="4323212"/>
                    <a:ext cx="37982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4FA3ACE9-3819-6C49-10F5-C2F0DE8066C7}"/>
                      </a:ext>
                    </a:extLst>
                  </p:cNvPr>
                  <p:cNvSpPr txBox="1"/>
                  <p:nvPr/>
                </p:nvSpPr>
                <p:spPr>
                  <a:xfrm>
                    <a:off x="1126009" y="4220135"/>
                    <a:ext cx="643960" cy="184666"/>
                  </a:xfrm>
                  <a:prstGeom prst="rect">
                    <a:avLst/>
                  </a:prstGeom>
                  <a:noFill/>
                </p:spPr>
                <p:txBody>
                  <a:bodyPr wrap="square">
                    <a:spAutoFit/>
                  </a:bodyPr>
                  <a:lstStyle/>
                  <a:p>
                    <a:pPr algn="ctr"/>
                    <a:r>
                      <a:rPr lang="en-US" sz="600" dirty="0">
                        <a:ln w="0"/>
                        <a:solidFill>
                          <a:schemeClr val="tx1">
                            <a:lumMod val="50000"/>
                          </a:schemeClr>
                        </a:solidFill>
                      </a:rPr>
                      <a:t>p = ns</a:t>
                    </a:r>
                    <a:endParaRPr lang="en-US" sz="600" dirty="0">
                      <a:solidFill>
                        <a:schemeClr val="tx1">
                          <a:lumMod val="50000"/>
                        </a:schemeClr>
                      </a:solidFill>
                    </a:endParaRPr>
                  </a:p>
                </p:txBody>
              </p:sp>
            </p:grpSp>
            <p:grpSp>
              <p:nvGrpSpPr>
                <p:cNvPr id="145" name="Group 144">
                  <a:extLst>
                    <a:ext uri="{FF2B5EF4-FFF2-40B4-BE49-F238E27FC236}">
                      <a16:creationId xmlns:a16="http://schemas.microsoft.com/office/drawing/2014/main" id="{F208EA54-BDC3-979F-F833-C13B8B5D90A1}"/>
                    </a:ext>
                  </a:extLst>
                </p:cNvPr>
                <p:cNvGrpSpPr/>
                <p:nvPr/>
              </p:nvGrpSpPr>
              <p:grpSpPr>
                <a:xfrm>
                  <a:off x="4869800" y="3288030"/>
                  <a:ext cx="72148" cy="135735"/>
                  <a:chOff x="965339" y="3257057"/>
                  <a:chExt cx="129410" cy="269113"/>
                </a:xfrm>
              </p:grpSpPr>
              <p:cxnSp>
                <p:nvCxnSpPr>
                  <p:cNvPr id="152" name="Straight Connector 151">
                    <a:extLst>
                      <a:ext uri="{FF2B5EF4-FFF2-40B4-BE49-F238E27FC236}">
                        <a16:creationId xmlns:a16="http://schemas.microsoft.com/office/drawing/2014/main" id="{FD431605-11EC-2EFE-903D-1198996A8B2C}"/>
                      </a:ext>
                    </a:extLst>
                  </p:cNvPr>
                  <p:cNvCxnSpPr>
                    <a:cxnSpLocks/>
                  </p:cNvCxnSpPr>
                  <p:nvPr/>
                </p:nvCxnSpPr>
                <p:spPr>
                  <a:xfrm>
                    <a:off x="965339" y="3257057"/>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131D314-BBC9-0AB0-7A87-D1788902C36D}"/>
                      </a:ext>
                    </a:extLst>
                  </p:cNvPr>
                  <p:cNvCxnSpPr>
                    <a:cxnSpLocks/>
                  </p:cNvCxnSpPr>
                  <p:nvPr/>
                </p:nvCxnSpPr>
                <p:spPr>
                  <a:xfrm>
                    <a:off x="965339" y="3526170"/>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1907E93-D224-14A2-1001-EB982133399B}"/>
                      </a:ext>
                    </a:extLst>
                  </p:cNvPr>
                  <p:cNvCxnSpPr>
                    <a:cxnSpLocks/>
                  </p:cNvCxnSpPr>
                  <p:nvPr/>
                </p:nvCxnSpPr>
                <p:spPr>
                  <a:xfrm flipV="1">
                    <a:off x="1030044" y="3257057"/>
                    <a:ext cx="0" cy="26792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CF00A257-7708-716D-8F9A-BF275693A605}"/>
                    </a:ext>
                  </a:extLst>
                </p:cNvPr>
                <p:cNvGrpSpPr/>
                <p:nvPr/>
              </p:nvGrpSpPr>
              <p:grpSpPr>
                <a:xfrm>
                  <a:off x="5942766" y="3188879"/>
                  <a:ext cx="79697" cy="250779"/>
                  <a:chOff x="965339" y="3257057"/>
                  <a:chExt cx="129410" cy="269113"/>
                </a:xfrm>
              </p:grpSpPr>
              <p:cxnSp>
                <p:nvCxnSpPr>
                  <p:cNvPr id="149" name="Straight Connector 148">
                    <a:extLst>
                      <a:ext uri="{FF2B5EF4-FFF2-40B4-BE49-F238E27FC236}">
                        <a16:creationId xmlns:a16="http://schemas.microsoft.com/office/drawing/2014/main" id="{D2C2197D-47D4-346E-93AA-7C69479D0A22}"/>
                      </a:ext>
                    </a:extLst>
                  </p:cNvPr>
                  <p:cNvCxnSpPr>
                    <a:cxnSpLocks/>
                  </p:cNvCxnSpPr>
                  <p:nvPr/>
                </p:nvCxnSpPr>
                <p:spPr>
                  <a:xfrm>
                    <a:off x="965339" y="3257057"/>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8487F0D-0183-6BA7-54CB-0C5C6C7666FD}"/>
                      </a:ext>
                    </a:extLst>
                  </p:cNvPr>
                  <p:cNvCxnSpPr>
                    <a:cxnSpLocks/>
                  </p:cNvCxnSpPr>
                  <p:nvPr/>
                </p:nvCxnSpPr>
                <p:spPr>
                  <a:xfrm>
                    <a:off x="965339" y="3526170"/>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332D870-EE02-4A52-304C-4C2845C0EDA6}"/>
                      </a:ext>
                    </a:extLst>
                  </p:cNvPr>
                  <p:cNvCxnSpPr>
                    <a:cxnSpLocks/>
                  </p:cNvCxnSpPr>
                  <p:nvPr/>
                </p:nvCxnSpPr>
                <p:spPr>
                  <a:xfrm flipV="1">
                    <a:off x="1030045" y="3257057"/>
                    <a:ext cx="0" cy="26792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7" name="Oval 146">
                  <a:extLst>
                    <a:ext uri="{FF2B5EF4-FFF2-40B4-BE49-F238E27FC236}">
                      <a16:creationId xmlns:a16="http://schemas.microsoft.com/office/drawing/2014/main" id="{9A9A2413-A1CB-7A9B-77DD-A4E8C9B4BD42}"/>
                    </a:ext>
                  </a:extLst>
                </p:cNvPr>
                <p:cNvSpPr/>
                <p:nvPr/>
              </p:nvSpPr>
              <p:spPr>
                <a:xfrm>
                  <a:off x="4883752" y="3315075"/>
                  <a:ext cx="45719" cy="6140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5517E93C-2CB9-9841-31F8-C2AA3B1EED44}"/>
                    </a:ext>
                  </a:extLst>
                </p:cNvPr>
                <p:cNvSpPr/>
                <p:nvPr/>
              </p:nvSpPr>
              <p:spPr>
                <a:xfrm>
                  <a:off x="5952146" y="3254573"/>
                  <a:ext cx="50487" cy="67811"/>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9" name="Picture 318">
                <a:extLst>
                  <a:ext uri="{FF2B5EF4-FFF2-40B4-BE49-F238E27FC236}">
                    <a16:creationId xmlns:a16="http://schemas.microsoft.com/office/drawing/2014/main" id="{3364EB4D-4E73-DE5C-19FC-5B8E3286F2D2}"/>
                  </a:ext>
                </a:extLst>
              </p:cNvPr>
              <p:cNvPicPr>
                <a:picLocks noChangeAspect="1"/>
              </p:cNvPicPr>
              <p:nvPr/>
            </p:nvPicPr>
            <p:blipFill rotWithShape="1">
              <a:blip r:embed="rId4">
                <a:alphaModFix/>
                <a:extLst>
                  <a:ext uri="{BEBA8EAE-BF5A-486C-A8C5-ECC9F3942E4B}">
                    <a14:imgProps xmlns:a14="http://schemas.microsoft.com/office/drawing/2010/main">
                      <a14:imgLayer r:embed="rId9">
                        <a14:imgEffect>
                          <a14:sharpenSoften amount="50000"/>
                        </a14:imgEffect>
                      </a14:imgLayer>
                    </a14:imgProps>
                  </a:ext>
                </a:extLst>
              </a:blip>
              <a:srcRect l="26128" t="25672" r="61025" b="24540"/>
              <a:stretch/>
            </p:blipFill>
            <p:spPr>
              <a:xfrm>
                <a:off x="5195285" y="2795551"/>
                <a:ext cx="490068" cy="1223628"/>
              </a:xfrm>
              <a:prstGeom prst="rect">
                <a:avLst/>
              </a:prstGeom>
            </p:spPr>
          </p:pic>
        </p:grpSp>
        <p:grpSp>
          <p:nvGrpSpPr>
            <p:cNvPr id="322" name="Group 321">
              <a:extLst>
                <a:ext uri="{FF2B5EF4-FFF2-40B4-BE49-F238E27FC236}">
                  <a16:creationId xmlns:a16="http://schemas.microsoft.com/office/drawing/2014/main" id="{07FF95D7-6115-84EA-FC88-91325B457753}"/>
                </a:ext>
              </a:extLst>
            </p:cNvPr>
            <p:cNvGrpSpPr/>
            <p:nvPr/>
          </p:nvGrpSpPr>
          <p:grpSpPr>
            <a:xfrm>
              <a:off x="8256737" y="2119682"/>
              <a:ext cx="1817479" cy="2312756"/>
              <a:chOff x="8218637" y="2119682"/>
              <a:chExt cx="1817479" cy="2312756"/>
            </a:xfrm>
          </p:grpSpPr>
          <p:grpSp>
            <p:nvGrpSpPr>
              <p:cNvPr id="205" name="Group 204">
                <a:extLst>
                  <a:ext uri="{FF2B5EF4-FFF2-40B4-BE49-F238E27FC236}">
                    <a16:creationId xmlns:a16="http://schemas.microsoft.com/office/drawing/2014/main" id="{0CA3F300-8C69-95F3-F107-9D3B2DC6AD50}"/>
                  </a:ext>
                </a:extLst>
              </p:cNvPr>
              <p:cNvGrpSpPr/>
              <p:nvPr/>
            </p:nvGrpSpPr>
            <p:grpSpPr>
              <a:xfrm>
                <a:off x="8327273" y="2454346"/>
                <a:ext cx="311789" cy="1774754"/>
                <a:chOff x="698992" y="2373155"/>
                <a:chExt cx="311789" cy="2138049"/>
              </a:xfrm>
            </p:grpSpPr>
            <p:cxnSp>
              <p:nvCxnSpPr>
                <p:cNvPr id="226" name="Straight Connector 225">
                  <a:extLst>
                    <a:ext uri="{FF2B5EF4-FFF2-40B4-BE49-F238E27FC236}">
                      <a16:creationId xmlns:a16="http://schemas.microsoft.com/office/drawing/2014/main" id="{B1EE9E67-748C-BBD5-7B0A-C816442CF76D}"/>
                    </a:ext>
                  </a:extLst>
                </p:cNvPr>
                <p:cNvCxnSpPr>
                  <a:cxnSpLocks/>
                </p:cNvCxnSpPr>
                <p:nvPr/>
              </p:nvCxnSpPr>
              <p:spPr>
                <a:xfrm>
                  <a:off x="982542" y="2522433"/>
                  <a:ext cx="0" cy="1890711"/>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C4C8A418-968F-6F1A-E51B-A3BAD922EE07}"/>
                    </a:ext>
                  </a:extLst>
                </p:cNvPr>
                <p:cNvSpPr txBox="1"/>
                <p:nvPr/>
              </p:nvSpPr>
              <p:spPr>
                <a:xfrm>
                  <a:off x="698992" y="4280372"/>
                  <a:ext cx="311789" cy="230832"/>
                </a:xfrm>
                <a:prstGeom prst="rect">
                  <a:avLst/>
                </a:prstGeom>
                <a:noFill/>
              </p:spPr>
              <p:txBody>
                <a:bodyPr wrap="square">
                  <a:spAutoFit/>
                </a:bodyPr>
                <a:lstStyle/>
                <a:p>
                  <a:pPr algn="r"/>
                  <a:r>
                    <a:rPr lang="en-US" sz="900" dirty="0">
                      <a:ln w="0"/>
                      <a:solidFill>
                        <a:schemeClr val="tx1">
                          <a:lumMod val="50000"/>
                        </a:schemeClr>
                      </a:solidFill>
                    </a:rPr>
                    <a:t>0</a:t>
                  </a:r>
                  <a:endParaRPr lang="en-US" sz="900" dirty="0">
                    <a:solidFill>
                      <a:schemeClr val="tx1">
                        <a:lumMod val="50000"/>
                      </a:schemeClr>
                    </a:solidFill>
                  </a:endParaRPr>
                </a:p>
              </p:txBody>
            </p:sp>
            <p:sp>
              <p:nvSpPr>
                <p:cNvPr id="228" name="TextBox 227">
                  <a:extLst>
                    <a:ext uri="{FF2B5EF4-FFF2-40B4-BE49-F238E27FC236}">
                      <a16:creationId xmlns:a16="http://schemas.microsoft.com/office/drawing/2014/main" id="{5D6CAA19-6A28-CA13-B669-E823A9851468}"/>
                    </a:ext>
                  </a:extLst>
                </p:cNvPr>
                <p:cNvSpPr txBox="1"/>
                <p:nvPr/>
              </p:nvSpPr>
              <p:spPr>
                <a:xfrm>
                  <a:off x="698992" y="3893193"/>
                  <a:ext cx="311789" cy="278084"/>
                </a:xfrm>
                <a:prstGeom prst="rect">
                  <a:avLst/>
                </a:prstGeom>
                <a:noFill/>
              </p:spPr>
              <p:txBody>
                <a:bodyPr wrap="square">
                  <a:spAutoFit/>
                </a:bodyPr>
                <a:lstStyle/>
                <a:p>
                  <a:pPr algn="r"/>
                  <a:r>
                    <a:rPr lang="en-US" sz="900" dirty="0">
                      <a:ln w="0"/>
                      <a:solidFill>
                        <a:schemeClr val="tx1">
                          <a:lumMod val="50000"/>
                        </a:schemeClr>
                      </a:solidFill>
                    </a:rPr>
                    <a:t>2</a:t>
                  </a:r>
                  <a:endParaRPr lang="en-US" sz="900" dirty="0">
                    <a:solidFill>
                      <a:schemeClr val="tx1">
                        <a:lumMod val="50000"/>
                      </a:schemeClr>
                    </a:solidFill>
                  </a:endParaRPr>
                </a:p>
              </p:txBody>
            </p:sp>
            <p:sp>
              <p:nvSpPr>
                <p:cNvPr id="229" name="TextBox 228">
                  <a:extLst>
                    <a:ext uri="{FF2B5EF4-FFF2-40B4-BE49-F238E27FC236}">
                      <a16:creationId xmlns:a16="http://schemas.microsoft.com/office/drawing/2014/main" id="{8E39B0E6-0EAA-4C21-C8B1-31DBCF8A46E7}"/>
                    </a:ext>
                  </a:extLst>
                </p:cNvPr>
                <p:cNvSpPr txBox="1"/>
                <p:nvPr/>
              </p:nvSpPr>
              <p:spPr>
                <a:xfrm>
                  <a:off x="698992" y="3517965"/>
                  <a:ext cx="311789" cy="278084"/>
                </a:xfrm>
                <a:prstGeom prst="rect">
                  <a:avLst/>
                </a:prstGeom>
                <a:noFill/>
              </p:spPr>
              <p:txBody>
                <a:bodyPr wrap="square">
                  <a:spAutoFit/>
                </a:bodyPr>
                <a:lstStyle/>
                <a:p>
                  <a:pPr algn="r"/>
                  <a:r>
                    <a:rPr lang="en-US" sz="900" dirty="0">
                      <a:ln w="0"/>
                      <a:solidFill>
                        <a:schemeClr val="tx1">
                          <a:lumMod val="50000"/>
                        </a:schemeClr>
                      </a:solidFill>
                    </a:rPr>
                    <a:t>4</a:t>
                  </a:r>
                  <a:endParaRPr lang="en-US" sz="900" dirty="0">
                    <a:solidFill>
                      <a:schemeClr val="tx1">
                        <a:lumMod val="50000"/>
                      </a:schemeClr>
                    </a:solidFill>
                  </a:endParaRPr>
                </a:p>
              </p:txBody>
            </p:sp>
            <p:sp>
              <p:nvSpPr>
                <p:cNvPr id="230" name="TextBox 229">
                  <a:extLst>
                    <a:ext uri="{FF2B5EF4-FFF2-40B4-BE49-F238E27FC236}">
                      <a16:creationId xmlns:a16="http://schemas.microsoft.com/office/drawing/2014/main" id="{FF996E68-2D39-A991-D7C5-A734E325BB67}"/>
                    </a:ext>
                  </a:extLst>
                </p:cNvPr>
                <p:cNvSpPr txBox="1"/>
                <p:nvPr/>
              </p:nvSpPr>
              <p:spPr>
                <a:xfrm>
                  <a:off x="698992" y="3141240"/>
                  <a:ext cx="311789" cy="278084"/>
                </a:xfrm>
                <a:prstGeom prst="rect">
                  <a:avLst/>
                </a:prstGeom>
                <a:noFill/>
              </p:spPr>
              <p:txBody>
                <a:bodyPr wrap="square">
                  <a:spAutoFit/>
                </a:bodyPr>
                <a:lstStyle/>
                <a:p>
                  <a:pPr algn="r"/>
                  <a:r>
                    <a:rPr lang="en-US" sz="900" dirty="0">
                      <a:ln w="0"/>
                      <a:solidFill>
                        <a:schemeClr val="tx1">
                          <a:lumMod val="50000"/>
                        </a:schemeClr>
                      </a:solidFill>
                    </a:rPr>
                    <a:t>6</a:t>
                  </a:r>
                  <a:endParaRPr lang="en-US" sz="900" dirty="0">
                    <a:solidFill>
                      <a:schemeClr val="tx1">
                        <a:lumMod val="50000"/>
                      </a:schemeClr>
                    </a:solidFill>
                  </a:endParaRPr>
                </a:p>
              </p:txBody>
            </p:sp>
            <p:sp>
              <p:nvSpPr>
                <p:cNvPr id="231" name="TextBox 230">
                  <a:extLst>
                    <a:ext uri="{FF2B5EF4-FFF2-40B4-BE49-F238E27FC236}">
                      <a16:creationId xmlns:a16="http://schemas.microsoft.com/office/drawing/2014/main" id="{9EB1C2C6-788A-F975-180D-7362C62BA15A}"/>
                    </a:ext>
                  </a:extLst>
                </p:cNvPr>
                <p:cNvSpPr txBox="1"/>
                <p:nvPr/>
              </p:nvSpPr>
              <p:spPr>
                <a:xfrm>
                  <a:off x="698992" y="2751257"/>
                  <a:ext cx="311789" cy="278084"/>
                </a:xfrm>
                <a:prstGeom prst="rect">
                  <a:avLst/>
                </a:prstGeom>
                <a:noFill/>
              </p:spPr>
              <p:txBody>
                <a:bodyPr wrap="square">
                  <a:spAutoFit/>
                </a:bodyPr>
                <a:lstStyle/>
                <a:p>
                  <a:pPr algn="r"/>
                  <a:r>
                    <a:rPr lang="en-US" sz="900" dirty="0">
                      <a:ln w="0"/>
                      <a:solidFill>
                        <a:schemeClr val="tx1">
                          <a:lumMod val="50000"/>
                        </a:schemeClr>
                      </a:solidFill>
                    </a:rPr>
                    <a:t>8</a:t>
                  </a:r>
                  <a:endParaRPr lang="en-US" sz="900" dirty="0">
                    <a:solidFill>
                      <a:schemeClr val="tx1">
                        <a:lumMod val="50000"/>
                      </a:schemeClr>
                    </a:solidFill>
                  </a:endParaRPr>
                </a:p>
              </p:txBody>
            </p:sp>
            <p:sp>
              <p:nvSpPr>
                <p:cNvPr id="232" name="TextBox 231">
                  <a:extLst>
                    <a:ext uri="{FF2B5EF4-FFF2-40B4-BE49-F238E27FC236}">
                      <a16:creationId xmlns:a16="http://schemas.microsoft.com/office/drawing/2014/main" id="{346F97C1-5D85-8BA8-9488-D37ABFFCE09A}"/>
                    </a:ext>
                  </a:extLst>
                </p:cNvPr>
                <p:cNvSpPr txBox="1"/>
                <p:nvPr/>
              </p:nvSpPr>
              <p:spPr>
                <a:xfrm>
                  <a:off x="698992" y="2373155"/>
                  <a:ext cx="311789" cy="278084"/>
                </a:xfrm>
                <a:prstGeom prst="rect">
                  <a:avLst/>
                </a:prstGeom>
                <a:noFill/>
              </p:spPr>
              <p:txBody>
                <a:bodyPr wrap="square">
                  <a:spAutoFit/>
                </a:bodyPr>
                <a:lstStyle/>
                <a:p>
                  <a:pPr algn="r"/>
                  <a:r>
                    <a:rPr lang="en-US" sz="900" dirty="0">
                      <a:ln w="0"/>
                      <a:solidFill>
                        <a:schemeClr val="tx1">
                          <a:lumMod val="50000"/>
                        </a:schemeClr>
                      </a:solidFill>
                    </a:rPr>
                    <a:t>10</a:t>
                  </a:r>
                  <a:endParaRPr lang="en-US" sz="900" dirty="0">
                    <a:solidFill>
                      <a:schemeClr val="tx1">
                        <a:lumMod val="50000"/>
                      </a:schemeClr>
                    </a:solidFill>
                  </a:endParaRPr>
                </a:p>
              </p:txBody>
            </p:sp>
          </p:grpSp>
          <p:sp>
            <p:nvSpPr>
              <p:cNvPr id="207" name="TextBox 206">
                <a:extLst>
                  <a:ext uri="{FF2B5EF4-FFF2-40B4-BE49-F238E27FC236}">
                    <a16:creationId xmlns:a16="http://schemas.microsoft.com/office/drawing/2014/main" id="{14EDD707-C8BB-D710-AEBF-892A9E887B58}"/>
                  </a:ext>
                </a:extLst>
              </p:cNvPr>
              <p:cNvSpPr txBox="1"/>
              <p:nvPr/>
            </p:nvSpPr>
            <p:spPr>
              <a:xfrm rot="16200000">
                <a:off x="7862173" y="3163167"/>
                <a:ext cx="928372" cy="215444"/>
              </a:xfrm>
              <a:prstGeom prst="rect">
                <a:avLst/>
              </a:prstGeom>
              <a:noFill/>
            </p:spPr>
            <p:txBody>
              <a:bodyPr wrap="square">
                <a:spAutoFit/>
              </a:bodyPr>
              <a:lstStyle/>
              <a:p>
                <a:pPr algn="ctr"/>
                <a:r>
                  <a:rPr lang="en-US" sz="800" dirty="0">
                    <a:ln w="0"/>
                    <a:solidFill>
                      <a:schemeClr val="tx1">
                        <a:lumMod val="50000"/>
                      </a:schemeClr>
                    </a:solidFill>
                  </a:rPr>
                  <a:t>liter / minute</a:t>
                </a:r>
                <a:endParaRPr lang="en-US" sz="800" dirty="0">
                  <a:solidFill>
                    <a:schemeClr val="tx1">
                      <a:lumMod val="50000"/>
                    </a:schemeClr>
                  </a:solidFill>
                </a:endParaRPr>
              </a:p>
            </p:txBody>
          </p:sp>
          <p:sp>
            <p:nvSpPr>
              <p:cNvPr id="209" name="TextBox 208">
                <a:extLst>
                  <a:ext uri="{FF2B5EF4-FFF2-40B4-BE49-F238E27FC236}">
                    <a16:creationId xmlns:a16="http://schemas.microsoft.com/office/drawing/2014/main" id="{6A0C4C90-99B0-3462-E49B-812D83194FA0}"/>
                  </a:ext>
                </a:extLst>
              </p:cNvPr>
              <p:cNvSpPr txBox="1"/>
              <p:nvPr/>
            </p:nvSpPr>
            <p:spPr>
              <a:xfrm>
                <a:off x="8758226" y="2119682"/>
                <a:ext cx="1277890" cy="400110"/>
              </a:xfrm>
              <a:prstGeom prst="rect">
                <a:avLst/>
              </a:prstGeom>
              <a:noFill/>
            </p:spPr>
            <p:txBody>
              <a:bodyPr wrap="square">
                <a:spAutoFit/>
              </a:bodyPr>
              <a:lstStyle/>
              <a:p>
                <a:pPr algn="ctr"/>
                <a:r>
                  <a:rPr lang="en-US" sz="1000" dirty="0" err="1">
                    <a:ln w="0"/>
                    <a:solidFill>
                      <a:schemeClr val="tx1">
                        <a:lumMod val="50000"/>
                      </a:schemeClr>
                    </a:solidFill>
                  </a:rPr>
                  <a:t>bosentan</a:t>
                </a:r>
                <a:r>
                  <a:rPr lang="en-US" sz="1000" dirty="0">
                    <a:ln w="0"/>
                    <a:solidFill>
                      <a:schemeClr val="tx1">
                        <a:lumMod val="50000"/>
                      </a:schemeClr>
                    </a:solidFill>
                  </a:rPr>
                  <a:t> treatment</a:t>
                </a:r>
              </a:p>
              <a:p>
                <a:pPr algn="ctr"/>
                <a:r>
                  <a:rPr lang="en-US" sz="1000" dirty="0">
                    <a:ln w="0"/>
                    <a:solidFill>
                      <a:schemeClr val="tx1">
                        <a:lumMod val="50000"/>
                      </a:schemeClr>
                    </a:solidFill>
                  </a:rPr>
                  <a:t>n = 32</a:t>
                </a:r>
                <a:endParaRPr lang="en-US" sz="1000" dirty="0">
                  <a:solidFill>
                    <a:schemeClr val="tx1">
                      <a:lumMod val="50000"/>
                    </a:schemeClr>
                  </a:solidFill>
                </a:endParaRPr>
              </a:p>
            </p:txBody>
          </p:sp>
          <p:grpSp>
            <p:nvGrpSpPr>
              <p:cNvPr id="210" name="Group 209">
                <a:extLst>
                  <a:ext uri="{FF2B5EF4-FFF2-40B4-BE49-F238E27FC236}">
                    <a16:creationId xmlns:a16="http://schemas.microsoft.com/office/drawing/2014/main" id="{49440A87-18DC-7ED9-8CB3-0EAEDF14A1CF}"/>
                  </a:ext>
                </a:extLst>
              </p:cNvPr>
              <p:cNvGrpSpPr/>
              <p:nvPr/>
            </p:nvGrpSpPr>
            <p:grpSpPr>
              <a:xfrm>
                <a:off x="8880117" y="4247772"/>
                <a:ext cx="1075030" cy="184666"/>
                <a:chOff x="979850" y="4263110"/>
                <a:chExt cx="1075030" cy="184666"/>
              </a:xfrm>
            </p:grpSpPr>
            <p:cxnSp>
              <p:nvCxnSpPr>
                <p:cNvPr id="223" name="Straight Connector 222">
                  <a:extLst>
                    <a:ext uri="{FF2B5EF4-FFF2-40B4-BE49-F238E27FC236}">
                      <a16:creationId xmlns:a16="http://schemas.microsoft.com/office/drawing/2014/main" id="{29432FD0-806D-475B-3A75-600C7DC86CE7}"/>
                    </a:ext>
                  </a:extLst>
                </p:cNvPr>
                <p:cNvCxnSpPr>
                  <a:cxnSpLocks/>
                </p:cNvCxnSpPr>
                <p:nvPr/>
              </p:nvCxnSpPr>
              <p:spPr>
                <a:xfrm flipH="1">
                  <a:off x="979850" y="4360285"/>
                  <a:ext cx="37982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C4F41D3-9D32-2BF1-9D48-F9167392F6AB}"/>
                    </a:ext>
                  </a:extLst>
                </p:cNvPr>
                <p:cNvCxnSpPr>
                  <a:cxnSpLocks/>
                </p:cNvCxnSpPr>
                <p:nvPr/>
              </p:nvCxnSpPr>
              <p:spPr>
                <a:xfrm flipH="1">
                  <a:off x="1675054" y="4359207"/>
                  <a:ext cx="37982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8D65B84F-5F63-F8F4-D08D-2CE02AABBAE2}"/>
                    </a:ext>
                  </a:extLst>
                </p:cNvPr>
                <p:cNvSpPr txBox="1"/>
                <p:nvPr/>
              </p:nvSpPr>
              <p:spPr>
                <a:xfrm>
                  <a:off x="1197847" y="4263110"/>
                  <a:ext cx="643960" cy="184666"/>
                </a:xfrm>
                <a:prstGeom prst="rect">
                  <a:avLst/>
                </a:prstGeom>
                <a:noFill/>
              </p:spPr>
              <p:txBody>
                <a:bodyPr wrap="square">
                  <a:spAutoFit/>
                </a:bodyPr>
                <a:lstStyle/>
                <a:p>
                  <a:pPr algn="ctr"/>
                  <a:r>
                    <a:rPr lang="en-US" sz="600" dirty="0">
                      <a:ln w="0"/>
                      <a:solidFill>
                        <a:schemeClr val="tx1">
                          <a:lumMod val="50000"/>
                        </a:schemeClr>
                      </a:solidFill>
                    </a:rPr>
                    <a:t>p = ns</a:t>
                  </a:r>
                  <a:endParaRPr lang="en-US" sz="600" dirty="0">
                    <a:solidFill>
                      <a:schemeClr val="tx1">
                        <a:lumMod val="50000"/>
                      </a:schemeClr>
                    </a:solidFill>
                  </a:endParaRPr>
                </a:p>
              </p:txBody>
            </p:sp>
          </p:grpSp>
          <p:grpSp>
            <p:nvGrpSpPr>
              <p:cNvPr id="211" name="Group 210">
                <a:extLst>
                  <a:ext uri="{FF2B5EF4-FFF2-40B4-BE49-F238E27FC236}">
                    <a16:creationId xmlns:a16="http://schemas.microsoft.com/office/drawing/2014/main" id="{B563B2CE-4723-EFBD-C00C-2DE14DA68FA6}"/>
                  </a:ext>
                </a:extLst>
              </p:cNvPr>
              <p:cNvGrpSpPr/>
              <p:nvPr/>
            </p:nvGrpSpPr>
            <p:grpSpPr>
              <a:xfrm>
                <a:off x="8758225" y="3421987"/>
                <a:ext cx="74111" cy="154116"/>
                <a:chOff x="965339" y="3257057"/>
                <a:chExt cx="129410" cy="269113"/>
              </a:xfrm>
            </p:grpSpPr>
            <p:cxnSp>
              <p:nvCxnSpPr>
                <p:cNvPr id="218" name="Straight Connector 217">
                  <a:extLst>
                    <a:ext uri="{FF2B5EF4-FFF2-40B4-BE49-F238E27FC236}">
                      <a16:creationId xmlns:a16="http://schemas.microsoft.com/office/drawing/2014/main" id="{444D4F43-C45E-83BC-C59A-FB7C2C8115F1}"/>
                    </a:ext>
                  </a:extLst>
                </p:cNvPr>
                <p:cNvCxnSpPr>
                  <a:cxnSpLocks/>
                </p:cNvCxnSpPr>
                <p:nvPr/>
              </p:nvCxnSpPr>
              <p:spPr>
                <a:xfrm>
                  <a:off x="965339" y="3257057"/>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DDE6F8C-4241-CE88-4AAD-604337CFC514}"/>
                    </a:ext>
                  </a:extLst>
                </p:cNvPr>
                <p:cNvCxnSpPr>
                  <a:cxnSpLocks/>
                </p:cNvCxnSpPr>
                <p:nvPr/>
              </p:nvCxnSpPr>
              <p:spPr>
                <a:xfrm>
                  <a:off x="965339" y="3526170"/>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0" name="Group 219">
                  <a:extLst>
                    <a:ext uri="{FF2B5EF4-FFF2-40B4-BE49-F238E27FC236}">
                      <a16:creationId xmlns:a16="http://schemas.microsoft.com/office/drawing/2014/main" id="{3B5C12CD-60BC-586E-C254-7A77A6CF96F3}"/>
                    </a:ext>
                  </a:extLst>
                </p:cNvPr>
                <p:cNvGrpSpPr/>
                <p:nvPr/>
              </p:nvGrpSpPr>
              <p:grpSpPr>
                <a:xfrm>
                  <a:off x="988438" y="3257057"/>
                  <a:ext cx="72124" cy="267920"/>
                  <a:chOff x="988438" y="3257057"/>
                  <a:chExt cx="72124" cy="267920"/>
                </a:xfrm>
              </p:grpSpPr>
              <p:cxnSp>
                <p:nvCxnSpPr>
                  <p:cNvPr id="221" name="Straight Connector 220">
                    <a:extLst>
                      <a:ext uri="{FF2B5EF4-FFF2-40B4-BE49-F238E27FC236}">
                        <a16:creationId xmlns:a16="http://schemas.microsoft.com/office/drawing/2014/main" id="{96594089-8A1E-E236-0884-AB3EA2A8C6AE}"/>
                      </a:ext>
                    </a:extLst>
                  </p:cNvPr>
                  <p:cNvCxnSpPr>
                    <a:cxnSpLocks/>
                  </p:cNvCxnSpPr>
                  <p:nvPr/>
                </p:nvCxnSpPr>
                <p:spPr>
                  <a:xfrm flipV="1">
                    <a:off x="1030044" y="3257057"/>
                    <a:ext cx="0" cy="26792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22" name="Oval 221">
                    <a:extLst>
                      <a:ext uri="{FF2B5EF4-FFF2-40B4-BE49-F238E27FC236}">
                        <a16:creationId xmlns:a16="http://schemas.microsoft.com/office/drawing/2014/main" id="{F8AC1B83-3FC7-3E35-9BCE-824EC5893EB1}"/>
                      </a:ext>
                    </a:extLst>
                  </p:cNvPr>
                  <p:cNvSpPr/>
                  <p:nvPr/>
                </p:nvSpPr>
                <p:spPr>
                  <a:xfrm>
                    <a:off x="988438" y="3335043"/>
                    <a:ext cx="72124" cy="12010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2" name="Group 211">
                <a:extLst>
                  <a:ext uri="{FF2B5EF4-FFF2-40B4-BE49-F238E27FC236}">
                    <a16:creationId xmlns:a16="http://schemas.microsoft.com/office/drawing/2014/main" id="{38BB2A10-A492-D313-BD48-188262DAEF32}"/>
                  </a:ext>
                </a:extLst>
              </p:cNvPr>
              <p:cNvGrpSpPr/>
              <p:nvPr/>
            </p:nvGrpSpPr>
            <p:grpSpPr>
              <a:xfrm>
                <a:off x="9892222" y="3426929"/>
                <a:ext cx="89977" cy="160821"/>
                <a:chOff x="965339" y="3257057"/>
                <a:chExt cx="129410" cy="269113"/>
              </a:xfrm>
            </p:grpSpPr>
            <p:cxnSp>
              <p:nvCxnSpPr>
                <p:cNvPr id="213" name="Straight Connector 212">
                  <a:extLst>
                    <a:ext uri="{FF2B5EF4-FFF2-40B4-BE49-F238E27FC236}">
                      <a16:creationId xmlns:a16="http://schemas.microsoft.com/office/drawing/2014/main" id="{B7405E3F-3456-17DC-D3B4-934BBE5C2F20}"/>
                    </a:ext>
                  </a:extLst>
                </p:cNvPr>
                <p:cNvCxnSpPr>
                  <a:cxnSpLocks/>
                </p:cNvCxnSpPr>
                <p:nvPr/>
              </p:nvCxnSpPr>
              <p:spPr>
                <a:xfrm>
                  <a:off x="965339" y="3257057"/>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AD838F4-9324-D3FB-1A5D-9E3DC9E1505A}"/>
                    </a:ext>
                  </a:extLst>
                </p:cNvPr>
                <p:cNvCxnSpPr>
                  <a:cxnSpLocks/>
                </p:cNvCxnSpPr>
                <p:nvPr/>
              </p:nvCxnSpPr>
              <p:spPr>
                <a:xfrm>
                  <a:off x="965339" y="3526170"/>
                  <a:ext cx="129410"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5" name="Group 214">
                  <a:extLst>
                    <a:ext uri="{FF2B5EF4-FFF2-40B4-BE49-F238E27FC236}">
                      <a16:creationId xmlns:a16="http://schemas.microsoft.com/office/drawing/2014/main" id="{1EF50822-3D96-5052-A66A-7E6C3A656CA4}"/>
                    </a:ext>
                  </a:extLst>
                </p:cNvPr>
                <p:cNvGrpSpPr/>
                <p:nvPr/>
              </p:nvGrpSpPr>
              <p:grpSpPr>
                <a:xfrm>
                  <a:off x="993982" y="3257057"/>
                  <a:ext cx="72124" cy="267920"/>
                  <a:chOff x="993982" y="3257057"/>
                  <a:chExt cx="72124" cy="267920"/>
                </a:xfrm>
              </p:grpSpPr>
              <p:cxnSp>
                <p:nvCxnSpPr>
                  <p:cNvPr id="216" name="Straight Connector 215">
                    <a:extLst>
                      <a:ext uri="{FF2B5EF4-FFF2-40B4-BE49-F238E27FC236}">
                        <a16:creationId xmlns:a16="http://schemas.microsoft.com/office/drawing/2014/main" id="{87905735-1928-F97D-BC0A-43C19102253E}"/>
                      </a:ext>
                    </a:extLst>
                  </p:cNvPr>
                  <p:cNvCxnSpPr>
                    <a:cxnSpLocks/>
                  </p:cNvCxnSpPr>
                  <p:nvPr/>
                </p:nvCxnSpPr>
                <p:spPr>
                  <a:xfrm flipV="1">
                    <a:off x="1030044" y="3257057"/>
                    <a:ext cx="0" cy="26792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FFBF803E-234A-5821-9190-3E47E7520424}"/>
                      </a:ext>
                    </a:extLst>
                  </p:cNvPr>
                  <p:cNvSpPr/>
                  <p:nvPr/>
                </p:nvSpPr>
                <p:spPr>
                  <a:xfrm>
                    <a:off x="993982" y="3335043"/>
                    <a:ext cx="72124" cy="120106"/>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272">
                <a:extLst>
                  <a:ext uri="{FF2B5EF4-FFF2-40B4-BE49-F238E27FC236}">
                    <a16:creationId xmlns:a16="http://schemas.microsoft.com/office/drawing/2014/main" id="{A51B965E-F5A6-B34C-F3E3-2CCD2EE93D78}"/>
                  </a:ext>
                </a:extLst>
              </p:cNvPr>
              <p:cNvGrpSpPr/>
              <p:nvPr/>
            </p:nvGrpSpPr>
            <p:grpSpPr>
              <a:xfrm>
                <a:off x="8568908" y="2578894"/>
                <a:ext cx="45719" cy="1569148"/>
                <a:chOff x="551593" y="1762488"/>
                <a:chExt cx="232076" cy="806037"/>
              </a:xfrm>
            </p:grpSpPr>
            <p:cxnSp>
              <p:nvCxnSpPr>
                <p:cNvPr id="274" name="Straight Connector 273">
                  <a:extLst>
                    <a:ext uri="{FF2B5EF4-FFF2-40B4-BE49-F238E27FC236}">
                      <a16:creationId xmlns:a16="http://schemas.microsoft.com/office/drawing/2014/main" id="{6901F21F-2EA6-F754-19E2-7D152D106AB2}"/>
                    </a:ext>
                  </a:extLst>
                </p:cNvPr>
                <p:cNvCxnSpPr>
                  <a:cxnSpLocks/>
                </p:cNvCxnSpPr>
                <p:nvPr/>
              </p:nvCxnSpPr>
              <p:spPr>
                <a:xfrm>
                  <a:off x="551593" y="1762488"/>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C6F09063-4F91-B61D-8972-6A0C5AAAECC9}"/>
                    </a:ext>
                  </a:extLst>
                </p:cNvPr>
                <p:cNvCxnSpPr>
                  <a:cxnSpLocks/>
                </p:cNvCxnSpPr>
                <p:nvPr/>
              </p:nvCxnSpPr>
              <p:spPr>
                <a:xfrm>
                  <a:off x="551593" y="1919781"/>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2639F6F0-C2B7-120E-CA88-760035739BEB}"/>
                    </a:ext>
                  </a:extLst>
                </p:cNvPr>
                <p:cNvCxnSpPr>
                  <a:cxnSpLocks/>
                </p:cNvCxnSpPr>
                <p:nvPr/>
              </p:nvCxnSpPr>
              <p:spPr>
                <a:xfrm>
                  <a:off x="551593" y="2085229"/>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4C0158D2-8588-8064-C7B4-C5465D582F6D}"/>
                    </a:ext>
                  </a:extLst>
                </p:cNvPr>
                <p:cNvCxnSpPr>
                  <a:cxnSpLocks/>
                </p:cNvCxnSpPr>
                <p:nvPr/>
              </p:nvCxnSpPr>
              <p:spPr>
                <a:xfrm>
                  <a:off x="551593" y="2247415"/>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F6B4D88E-8465-4575-CD5F-4759971D1212}"/>
                    </a:ext>
                  </a:extLst>
                </p:cNvPr>
                <p:cNvCxnSpPr>
                  <a:cxnSpLocks/>
                </p:cNvCxnSpPr>
                <p:nvPr/>
              </p:nvCxnSpPr>
              <p:spPr>
                <a:xfrm>
                  <a:off x="551593" y="2406339"/>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117E871D-C344-3449-DF0E-B59040EC6FAB}"/>
                    </a:ext>
                  </a:extLst>
                </p:cNvPr>
                <p:cNvCxnSpPr>
                  <a:cxnSpLocks/>
                </p:cNvCxnSpPr>
                <p:nvPr/>
              </p:nvCxnSpPr>
              <p:spPr>
                <a:xfrm>
                  <a:off x="551593" y="2568525"/>
                  <a:ext cx="232076"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20" name="Picture 319">
                <a:extLst>
                  <a:ext uri="{FF2B5EF4-FFF2-40B4-BE49-F238E27FC236}">
                    <a16:creationId xmlns:a16="http://schemas.microsoft.com/office/drawing/2014/main" id="{122FEDA8-324C-FBD0-5486-7E280FEE48CE}"/>
                  </a:ext>
                </a:extLst>
              </p:cNvPr>
              <p:cNvPicPr>
                <a:picLocks noChangeAspect="1"/>
              </p:cNvPicPr>
              <p:nvPr/>
            </p:nvPicPr>
            <p:blipFill rotWithShape="1">
              <a:blip r:embed="rId6">
                <a:alphaModFix/>
                <a:extLst>
                  <a:ext uri="{BEBA8EAE-BF5A-486C-A8C5-ECC9F3942E4B}">
                    <a14:imgProps xmlns:a14="http://schemas.microsoft.com/office/drawing/2010/main">
                      <a14:imgLayer r:embed="rId10">
                        <a14:imgEffect>
                          <a14:sharpenSoften amount="50000"/>
                        </a14:imgEffect>
                      </a14:imgLayer>
                    </a14:imgProps>
                  </a:ext>
                </a:extLst>
              </a:blip>
              <a:srcRect l="22078" t="23688" r="62177" b="25294"/>
              <a:stretch/>
            </p:blipFill>
            <p:spPr>
              <a:xfrm>
                <a:off x="9069190" y="2755723"/>
                <a:ext cx="560216" cy="1263450"/>
              </a:xfrm>
              <a:prstGeom prst="rect">
                <a:avLst/>
              </a:prstGeom>
            </p:spPr>
          </p:pic>
        </p:grpSp>
      </p:grpSp>
    </p:spTree>
    <p:extLst>
      <p:ext uri="{BB962C8B-B14F-4D97-AF65-F5344CB8AC3E}">
        <p14:creationId xmlns:p14="http://schemas.microsoft.com/office/powerpoint/2010/main" val="118351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52A8E-F78B-8958-84FB-1C005B807E6B}"/>
              </a:ext>
            </a:extLst>
          </p:cNvPr>
          <p:cNvSpPr>
            <a:spLocks noGrp="1"/>
          </p:cNvSpPr>
          <p:nvPr>
            <p:ph type="title"/>
          </p:nvPr>
        </p:nvSpPr>
        <p:spPr/>
        <p:txBody>
          <a:bodyPr anchor="b"/>
          <a:lstStyle/>
          <a:p>
            <a:r>
              <a:rPr lang="en-US" dirty="0"/>
              <a:t>Witness for the Defense</a:t>
            </a:r>
          </a:p>
        </p:txBody>
      </p:sp>
      <p:sp>
        <p:nvSpPr>
          <p:cNvPr id="6" name="Text Placeholder 5">
            <a:extLst>
              <a:ext uri="{FF2B5EF4-FFF2-40B4-BE49-F238E27FC236}">
                <a16:creationId xmlns:a16="http://schemas.microsoft.com/office/drawing/2014/main" id="{3E9D53C1-885A-DFE2-802D-DE22D38FF068}"/>
              </a:ext>
            </a:extLst>
          </p:cNvPr>
          <p:cNvSpPr>
            <a:spLocks noGrp="1"/>
          </p:cNvSpPr>
          <p:nvPr>
            <p:ph type="body" idx="1"/>
          </p:nvPr>
        </p:nvSpPr>
        <p:spPr/>
        <p:txBody>
          <a:bodyPr/>
          <a:lstStyle/>
          <a:p>
            <a:r>
              <a:rPr lang="en-US" sz="1800" dirty="0"/>
              <a:t>Should All Adult Fontan Patients Be Placed on PAH Group 1 Therapy?</a:t>
            </a:r>
            <a:endParaRPr lang="en-US" dirty="0"/>
          </a:p>
        </p:txBody>
      </p:sp>
      <p:pic>
        <p:nvPicPr>
          <p:cNvPr id="7" name="Picture 6">
            <a:extLst>
              <a:ext uri="{FF2B5EF4-FFF2-40B4-BE49-F238E27FC236}">
                <a16:creationId xmlns:a16="http://schemas.microsoft.com/office/drawing/2014/main" id="{23EC40E8-9CCD-6BC3-A847-6E2590D2CE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988" y="2264735"/>
            <a:ext cx="4457255" cy="1164265"/>
          </a:xfrm>
          <a:prstGeom prst="rect">
            <a:avLst/>
          </a:prstGeom>
        </p:spPr>
      </p:pic>
    </p:spTree>
    <p:extLst>
      <p:ext uri="{BB962C8B-B14F-4D97-AF65-F5344CB8AC3E}">
        <p14:creationId xmlns:p14="http://schemas.microsoft.com/office/powerpoint/2010/main" val="742246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E92E92-5B7B-6721-6329-AAA87AA4AAF8}"/>
              </a:ext>
            </a:extLst>
          </p:cNvPr>
          <p:cNvSpPr>
            <a:spLocks noGrp="1"/>
          </p:cNvSpPr>
          <p:nvPr>
            <p:ph type="title"/>
          </p:nvPr>
        </p:nvSpPr>
        <p:spPr>
          <a:xfrm>
            <a:off x="609599" y="199505"/>
            <a:ext cx="11061843" cy="1185577"/>
          </a:xfrm>
        </p:spPr>
        <p:txBody>
          <a:bodyPr>
            <a:noAutofit/>
          </a:bodyPr>
          <a:lstStyle/>
          <a:p>
            <a:r>
              <a:rPr lang="en-US" sz="2800" dirty="0"/>
              <a:t>Relation Between Pulmonary Blood Flow (PBF), Pulmonary Vascular Resistance (PVR) and Central Venous Pressure (CVP)</a:t>
            </a:r>
          </a:p>
        </p:txBody>
      </p:sp>
      <p:sp>
        <p:nvSpPr>
          <p:cNvPr id="2" name="Content Placeholder 1">
            <a:extLst>
              <a:ext uri="{FF2B5EF4-FFF2-40B4-BE49-F238E27FC236}">
                <a16:creationId xmlns:a16="http://schemas.microsoft.com/office/drawing/2014/main" id="{43A7D8A7-CD2F-09EA-EDC4-43262DED26DC}"/>
              </a:ext>
            </a:extLst>
          </p:cNvPr>
          <p:cNvSpPr>
            <a:spLocks noGrp="1"/>
          </p:cNvSpPr>
          <p:nvPr>
            <p:ph idx="1"/>
          </p:nvPr>
        </p:nvSpPr>
        <p:spPr>
          <a:xfrm>
            <a:off x="609600" y="1477906"/>
            <a:ext cx="5606265" cy="4722477"/>
          </a:xfrm>
        </p:spPr>
        <p:txBody>
          <a:bodyPr>
            <a:normAutofit fontScale="92500" lnSpcReduction="10000"/>
          </a:bodyPr>
          <a:lstStyle/>
          <a:p>
            <a:r>
              <a:rPr lang="en-US" dirty="0"/>
              <a:t>In theory, there is a strong linear relationship between CVP and transpulmonary gradient (TP)</a:t>
            </a:r>
          </a:p>
          <a:p>
            <a:r>
              <a:rPr lang="en-US" dirty="0"/>
              <a:t>If PVR increases in Fontan patients, the TP will increase if pulmonary blood flow is constant (green line)</a:t>
            </a:r>
          </a:p>
          <a:p>
            <a:r>
              <a:rPr lang="en-US" dirty="0"/>
              <a:t>Changes of CVP in relation to PVR are dependent on PBF</a:t>
            </a:r>
          </a:p>
          <a:p>
            <a:r>
              <a:rPr lang="en-US" dirty="0"/>
              <a:t>Small increments in PVR can result in a significant reduction of PBF (red line)</a:t>
            </a:r>
          </a:p>
          <a:p>
            <a:r>
              <a:rPr lang="en-US" dirty="0"/>
              <a:t>In extreme cases, CVP can be in a normal range for Fontan patients with low cardiac output despite elevated </a:t>
            </a:r>
            <a:r>
              <a:rPr lang="en-US" dirty="0" err="1"/>
              <a:t>PVRi</a:t>
            </a:r>
            <a:endParaRPr lang="en-US" dirty="0"/>
          </a:p>
        </p:txBody>
      </p:sp>
      <p:pic>
        <p:nvPicPr>
          <p:cNvPr id="9" name="Picture 8">
            <a:extLst>
              <a:ext uri="{FF2B5EF4-FFF2-40B4-BE49-F238E27FC236}">
                <a16:creationId xmlns:a16="http://schemas.microsoft.com/office/drawing/2014/main" id="{CE9DA382-48B9-D8FE-8C9B-8266EE9BC46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650864" y="2002330"/>
            <a:ext cx="5099609" cy="3922776"/>
          </a:xfrm>
          <a:prstGeom prst="rect">
            <a:avLst/>
          </a:prstGeom>
        </p:spPr>
      </p:pic>
      <p:sp>
        <p:nvSpPr>
          <p:cNvPr id="6" name="Footer Placeholder 5">
            <a:extLst>
              <a:ext uri="{FF2B5EF4-FFF2-40B4-BE49-F238E27FC236}">
                <a16:creationId xmlns:a16="http://schemas.microsoft.com/office/drawing/2014/main" id="{7B52A9F9-59E1-0B1D-2886-7A00D2E5850E}"/>
              </a:ext>
            </a:extLst>
          </p:cNvPr>
          <p:cNvSpPr>
            <a:spLocks noGrp="1"/>
          </p:cNvSpPr>
          <p:nvPr>
            <p:ph type="ftr" sz="quarter" idx="3"/>
          </p:nvPr>
        </p:nvSpPr>
        <p:spPr/>
        <p:txBody>
          <a:bodyPr/>
          <a:lstStyle/>
          <a:p>
            <a:r>
              <a:rPr lang="en-US" dirty="0"/>
              <a:t>Becker K, et al. </a:t>
            </a:r>
            <a:r>
              <a:rPr lang="en-US" i="1" dirty="0"/>
              <a:t>Cardiovasc </a:t>
            </a:r>
            <a:r>
              <a:rPr lang="en-US" i="1" dirty="0" err="1"/>
              <a:t>Diagn</a:t>
            </a:r>
            <a:r>
              <a:rPr lang="en-US" i="1" dirty="0"/>
              <a:t> </a:t>
            </a:r>
            <a:r>
              <a:rPr lang="en-US" i="1" dirty="0" err="1"/>
              <a:t>Ther</a:t>
            </a:r>
            <a:r>
              <a:rPr lang="en-US" dirty="0"/>
              <a:t>. 2021;11(4):1111-1121. </a:t>
            </a:r>
            <a:r>
              <a:rPr lang="en-US" dirty="0" err="1"/>
              <a:t>doi</a:t>
            </a:r>
            <a:r>
              <a:rPr lang="en-US" dirty="0"/>
              <a:t>: 10.21037/cdt-20-431 </a:t>
            </a:r>
          </a:p>
        </p:txBody>
      </p:sp>
    </p:spTree>
    <p:extLst>
      <p:ext uri="{BB962C8B-B14F-4D97-AF65-F5344CB8AC3E}">
        <p14:creationId xmlns:p14="http://schemas.microsoft.com/office/powerpoint/2010/main" val="277734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03DF-07A3-4A75-CC64-D7E837BE2E33}"/>
              </a:ext>
            </a:extLst>
          </p:cNvPr>
          <p:cNvSpPr>
            <a:spLocks noGrp="1"/>
          </p:cNvSpPr>
          <p:nvPr>
            <p:ph type="title"/>
          </p:nvPr>
        </p:nvSpPr>
        <p:spPr/>
        <p:txBody>
          <a:bodyPr/>
          <a:lstStyle/>
          <a:p>
            <a:r>
              <a:rPr lang="en-US" dirty="0"/>
              <a:t>PVR: Does It Rise After Fontan, or Not?</a:t>
            </a:r>
          </a:p>
        </p:txBody>
      </p:sp>
      <p:sp>
        <p:nvSpPr>
          <p:cNvPr id="6" name="TextBox 5">
            <a:extLst>
              <a:ext uri="{FF2B5EF4-FFF2-40B4-BE49-F238E27FC236}">
                <a16:creationId xmlns:a16="http://schemas.microsoft.com/office/drawing/2014/main" id="{A0A663C1-DB53-03EC-FA12-A03F927E0BF3}"/>
              </a:ext>
            </a:extLst>
          </p:cNvPr>
          <p:cNvSpPr txBox="1"/>
          <p:nvPr/>
        </p:nvSpPr>
        <p:spPr>
          <a:xfrm>
            <a:off x="921249" y="1348619"/>
            <a:ext cx="4241800" cy="646331"/>
          </a:xfrm>
          <a:prstGeom prst="rect">
            <a:avLst/>
          </a:prstGeom>
          <a:noFill/>
        </p:spPr>
        <p:txBody>
          <a:bodyPr wrap="square" rtlCol="0">
            <a:spAutoFit/>
          </a:bodyPr>
          <a:lstStyle/>
          <a:p>
            <a:pPr algn="ctr"/>
            <a:r>
              <a:rPr lang="en-US" b="1" dirty="0">
                <a:solidFill>
                  <a:schemeClr val="tx1">
                    <a:lumMod val="50000"/>
                  </a:schemeClr>
                </a:solidFill>
                <a:effectLst/>
                <a:latin typeface="Arial" panose="020B0604020202020204" pitchFamily="34" charset="0"/>
                <a:cs typeface="Arial" panose="020B0604020202020204" pitchFamily="34" charset="0"/>
              </a:rPr>
              <a:t>PVRI Plotted Against Time After Operation Shows No Correlation</a:t>
            </a:r>
            <a:r>
              <a:rPr lang="en-US" b="1" baseline="30000" dirty="0">
                <a:solidFill>
                  <a:schemeClr val="tx1">
                    <a:lumMod val="50000"/>
                  </a:schemeClr>
                </a:solidFill>
                <a:effectLst/>
                <a:latin typeface="Arial" panose="020B0604020202020204" pitchFamily="34" charset="0"/>
                <a:cs typeface="Arial" panose="020B0604020202020204" pitchFamily="34" charset="0"/>
              </a:rPr>
              <a:t>1</a:t>
            </a:r>
          </a:p>
        </p:txBody>
      </p:sp>
      <p:graphicFrame>
        <p:nvGraphicFramePr>
          <p:cNvPr id="7" name="Table 7">
            <a:extLst>
              <a:ext uri="{FF2B5EF4-FFF2-40B4-BE49-F238E27FC236}">
                <a16:creationId xmlns:a16="http://schemas.microsoft.com/office/drawing/2014/main" id="{76166A18-6485-3FF7-D3B2-737A716767E0}"/>
              </a:ext>
            </a:extLst>
          </p:cNvPr>
          <p:cNvGraphicFramePr>
            <a:graphicFrameLocks noGrp="1"/>
          </p:cNvGraphicFramePr>
          <p:nvPr>
            <p:extLst>
              <p:ext uri="{D42A27DB-BD31-4B8C-83A1-F6EECF244321}">
                <p14:modId xmlns:p14="http://schemas.microsoft.com/office/powerpoint/2010/main" val="957371658"/>
              </p:ext>
            </p:extLst>
          </p:nvPr>
        </p:nvGraphicFramePr>
        <p:xfrm>
          <a:off x="5743254" y="2169016"/>
          <a:ext cx="6143947" cy="3243350"/>
        </p:xfrm>
        <a:graphic>
          <a:graphicData uri="http://schemas.openxmlformats.org/drawingml/2006/table">
            <a:tbl>
              <a:tblPr firstRow="1" bandRow="1">
                <a:tableStyleId>{5940675A-B579-460E-94D1-54222C63F5DA}</a:tableStyleId>
              </a:tblPr>
              <a:tblGrid>
                <a:gridCol w="2021035">
                  <a:extLst>
                    <a:ext uri="{9D8B030D-6E8A-4147-A177-3AD203B41FA5}">
                      <a16:colId xmlns:a16="http://schemas.microsoft.com/office/drawing/2014/main" val="3557634507"/>
                    </a:ext>
                  </a:extLst>
                </a:gridCol>
                <a:gridCol w="323366">
                  <a:extLst>
                    <a:ext uri="{9D8B030D-6E8A-4147-A177-3AD203B41FA5}">
                      <a16:colId xmlns:a16="http://schemas.microsoft.com/office/drawing/2014/main" val="2436625006"/>
                    </a:ext>
                  </a:extLst>
                </a:gridCol>
                <a:gridCol w="1050938">
                  <a:extLst>
                    <a:ext uri="{9D8B030D-6E8A-4147-A177-3AD203B41FA5}">
                      <a16:colId xmlns:a16="http://schemas.microsoft.com/office/drawing/2014/main" val="1920882961"/>
                    </a:ext>
                  </a:extLst>
                </a:gridCol>
                <a:gridCol w="404207">
                  <a:extLst>
                    <a:ext uri="{9D8B030D-6E8A-4147-A177-3AD203B41FA5}">
                      <a16:colId xmlns:a16="http://schemas.microsoft.com/office/drawing/2014/main" val="3353164210"/>
                    </a:ext>
                  </a:extLst>
                </a:gridCol>
                <a:gridCol w="970097">
                  <a:extLst>
                    <a:ext uri="{9D8B030D-6E8A-4147-A177-3AD203B41FA5}">
                      <a16:colId xmlns:a16="http://schemas.microsoft.com/office/drawing/2014/main" val="2082016983"/>
                    </a:ext>
                  </a:extLst>
                </a:gridCol>
                <a:gridCol w="404207">
                  <a:extLst>
                    <a:ext uri="{9D8B030D-6E8A-4147-A177-3AD203B41FA5}">
                      <a16:colId xmlns:a16="http://schemas.microsoft.com/office/drawing/2014/main" val="191438578"/>
                    </a:ext>
                  </a:extLst>
                </a:gridCol>
                <a:gridCol w="970097">
                  <a:extLst>
                    <a:ext uri="{9D8B030D-6E8A-4147-A177-3AD203B41FA5}">
                      <a16:colId xmlns:a16="http://schemas.microsoft.com/office/drawing/2014/main" val="4043289693"/>
                    </a:ext>
                  </a:extLst>
                </a:gridCol>
              </a:tblGrid>
              <a:tr h="294850">
                <a:tc>
                  <a:txBody>
                    <a:bodyPr/>
                    <a:lstStyle/>
                    <a:p>
                      <a:endParaRPr lang="en-US" sz="1050" b="1" cap="none" spc="0" dirty="0">
                        <a:ln>
                          <a:noFill/>
                        </a:ln>
                        <a:solidFill>
                          <a:schemeClr val="tx1">
                            <a:lumMod val="50000"/>
                          </a:schemeClr>
                        </a:solidFill>
                        <a:effectLst/>
                      </a:endParaRPr>
                    </a:p>
                  </a:txBody>
                  <a:tcPr anchor="ctr">
                    <a:lnR w="19050" cap="flat" cmpd="sng" algn="ctr">
                      <a:solidFill>
                        <a:schemeClr val="tx1">
                          <a:lumMod val="50000"/>
                        </a:schemeClr>
                      </a:solidFill>
                      <a:prstDash val="solid"/>
                      <a:round/>
                      <a:headEnd type="none" w="med" len="med"/>
                      <a:tailEnd type="none" w="med" len="med"/>
                    </a:lnR>
                    <a:solidFill>
                      <a:schemeClr val="accent4">
                        <a:lumMod val="20000"/>
                        <a:lumOff val="80000"/>
                      </a:schemeClr>
                    </a:solidFill>
                  </a:tcPr>
                </a:tc>
                <a:tc gridSpan="2">
                  <a:txBody>
                    <a:bodyPr/>
                    <a:lstStyle/>
                    <a:p>
                      <a:pPr algn="ctr"/>
                      <a:r>
                        <a:rPr lang="en-US" sz="1050" b="1" cap="none" spc="0" dirty="0">
                          <a:ln>
                            <a:noFill/>
                          </a:ln>
                          <a:solidFill>
                            <a:schemeClr val="tx1">
                              <a:lumMod val="50000"/>
                            </a:schemeClr>
                          </a:solidFill>
                          <a:effectLst/>
                        </a:rPr>
                        <a:t>Early Fontan</a:t>
                      </a:r>
                    </a:p>
                  </a:txBody>
                  <a:tcPr anchor="ctr">
                    <a:lnL w="19050" cap="flat" cmpd="sng" algn="ctr">
                      <a:solidFill>
                        <a:schemeClr val="tx1">
                          <a:lumMod val="5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solidFill>
                      <a:schemeClr val="accent4">
                        <a:lumMod val="20000"/>
                        <a:lumOff val="80000"/>
                      </a:schemeClr>
                    </a:solidFill>
                  </a:tcPr>
                </a:tc>
                <a:tc hMerge="1">
                  <a:txBody>
                    <a:bodyPr/>
                    <a:lstStyle/>
                    <a:p>
                      <a:endParaRPr lang="en-US" dirty="0"/>
                    </a:p>
                  </a:txBody>
                  <a:tcPr/>
                </a:tc>
                <a:tc gridSpan="2">
                  <a:txBody>
                    <a:bodyPr/>
                    <a:lstStyle/>
                    <a:p>
                      <a:pPr algn="ctr"/>
                      <a:r>
                        <a:rPr lang="en-US" sz="1050" b="1" cap="none" spc="0" dirty="0">
                          <a:ln>
                            <a:noFill/>
                          </a:ln>
                          <a:solidFill>
                            <a:schemeClr val="tx1">
                              <a:lumMod val="50000"/>
                            </a:schemeClr>
                          </a:solidFill>
                          <a:effectLst/>
                        </a:rPr>
                        <a:t>Late Fontan</a:t>
                      </a:r>
                    </a:p>
                  </a:txBody>
                  <a:tcPr anchor="ctr">
                    <a:lnL w="19050" cap="flat" cmpd="sng" algn="ctr">
                      <a:solidFill>
                        <a:schemeClr val="tx1">
                          <a:lumMod val="5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solidFill>
                      <a:schemeClr val="accent4">
                        <a:lumMod val="20000"/>
                        <a:lumOff val="80000"/>
                      </a:schemeClr>
                    </a:solidFill>
                  </a:tcPr>
                </a:tc>
                <a:tc hMerge="1">
                  <a:txBody>
                    <a:bodyPr/>
                    <a:lstStyle/>
                    <a:p>
                      <a:endParaRPr lang="en-US" dirty="0"/>
                    </a:p>
                  </a:txBody>
                  <a:tcPr/>
                </a:tc>
                <a:tc gridSpan="2">
                  <a:txBody>
                    <a:bodyPr/>
                    <a:lstStyle/>
                    <a:p>
                      <a:pPr algn="ctr"/>
                      <a:r>
                        <a:rPr lang="en-US" sz="1050" b="1" cap="none" spc="0" dirty="0">
                          <a:ln>
                            <a:noFill/>
                          </a:ln>
                          <a:solidFill>
                            <a:schemeClr val="tx1">
                              <a:lumMod val="50000"/>
                            </a:schemeClr>
                          </a:solidFill>
                          <a:effectLst/>
                        </a:rPr>
                        <a:t>All Patients</a:t>
                      </a:r>
                    </a:p>
                  </a:txBody>
                  <a:tcPr anchor="ctr">
                    <a:lnL w="19050" cap="flat" cmpd="sng" algn="ctr">
                      <a:solidFill>
                        <a:schemeClr val="tx1">
                          <a:lumMod val="50000"/>
                        </a:schemeClr>
                      </a:solidFill>
                      <a:prstDash val="solid"/>
                      <a:round/>
                      <a:headEnd type="none" w="med" len="med"/>
                      <a:tailEnd type="none" w="med" len="med"/>
                    </a:lnL>
                    <a:solidFill>
                      <a:schemeClr val="accent4">
                        <a:lumMod val="20000"/>
                        <a:lumOff val="80000"/>
                      </a:schemeClr>
                    </a:solidFill>
                  </a:tcPr>
                </a:tc>
                <a:tc hMerge="1">
                  <a:txBody>
                    <a:bodyPr/>
                    <a:lstStyle/>
                    <a:p>
                      <a:endParaRPr lang="en-US" dirty="0"/>
                    </a:p>
                  </a:txBody>
                  <a:tcPr/>
                </a:tc>
                <a:extLst>
                  <a:ext uri="{0D108BD9-81ED-4DB2-BD59-A6C34878D82A}">
                    <a16:rowId xmlns:a16="http://schemas.microsoft.com/office/drawing/2014/main" val="511794849"/>
                  </a:ext>
                </a:extLst>
              </a:tr>
              <a:tr h="294850">
                <a:tc>
                  <a:txBody>
                    <a:bodyPr/>
                    <a:lstStyle/>
                    <a:p>
                      <a:endParaRPr lang="en-US" sz="1050" b="0" cap="none" spc="0" dirty="0">
                        <a:ln>
                          <a:noFill/>
                        </a:ln>
                        <a:solidFill>
                          <a:schemeClr val="tx1"/>
                        </a:solidFill>
                        <a:effectLst/>
                      </a:endParaRPr>
                    </a:p>
                  </a:txBody>
                  <a:tcPr anchor="ctr">
                    <a:lnR w="19050" cap="flat" cmpd="sng" algn="ctr">
                      <a:solidFill>
                        <a:schemeClr val="tx1">
                          <a:lumMod val="50000"/>
                        </a:schemeClr>
                      </a:solidFill>
                      <a:prstDash val="solid"/>
                      <a:round/>
                      <a:headEnd type="none" w="med" len="med"/>
                      <a:tailEnd type="none" w="med" len="med"/>
                    </a:lnR>
                  </a:tcPr>
                </a:tc>
                <a:tc>
                  <a:txBody>
                    <a:bodyPr/>
                    <a:lstStyle/>
                    <a:p>
                      <a:pPr algn="ctr"/>
                      <a:r>
                        <a:rPr lang="en-US" sz="1050" b="1" cap="none" spc="0" dirty="0">
                          <a:ln>
                            <a:noFill/>
                          </a:ln>
                          <a:solidFill>
                            <a:schemeClr val="tx1"/>
                          </a:solidFill>
                          <a:effectLst/>
                        </a:rPr>
                        <a:t>n</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1" cap="none" spc="0" dirty="0">
                          <a:ln>
                            <a:noFill/>
                          </a:ln>
                          <a:solidFill>
                            <a:schemeClr val="tx1"/>
                          </a:solidFill>
                          <a:effectLst/>
                        </a:rPr>
                        <a:t>Mean ± SD</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1" cap="none" spc="0" dirty="0">
                          <a:ln>
                            <a:noFill/>
                          </a:ln>
                          <a:solidFill>
                            <a:schemeClr val="tx1"/>
                          </a:solidFill>
                          <a:effectLst/>
                        </a:rPr>
                        <a:t>n</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1" cap="none" spc="0" dirty="0">
                          <a:ln>
                            <a:noFill/>
                          </a:ln>
                          <a:solidFill>
                            <a:schemeClr val="tx1"/>
                          </a:solidFill>
                          <a:effectLst/>
                        </a:rPr>
                        <a:t>Mean ± SD</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1" cap="none" spc="0" dirty="0">
                          <a:ln>
                            <a:noFill/>
                          </a:ln>
                          <a:solidFill>
                            <a:schemeClr val="tx1"/>
                          </a:solidFill>
                          <a:effectLst/>
                        </a:rPr>
                        <a:t>n</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1" cap="none" spc="0" dirty="0">
                          <a:ln>
                            <a:noFill/>
                          </a:ln>
                          <a:solidFill>
                            <a:schemeClr val="tx1"/>
                          </a:solidFill>
                          <a:effectLst/>
                        </a:rPr>
                        <a:t>Mean ± SD</a:t>
                      </a:r>
                    </a:p>
                  </a:txBody>
                  <a:tcPr anchor="ctr">
                    <a:lnL w="12700" cap="flat" cmpd="sng" algn="ctr">
                      <a:solidFill>
                        <a:schemeClr val="tx1">
                          <a:lumMod val="60000"/>
                          <a:lumOff val="40000"/>
                        </a:schemeClr>
                      </a:solidFill>
                      <a:prstDash val="solid"/>
                      <a:round/>
                      <a:headEnd type="none" w="med" len="med"/>
                      <a:tailEnd type="none" w="med" len="med"/>
                    </a:lnL>
                  </a:tcPr>
                </a:tc>
                <a:extLst>
                  <a:ext uri="{0D108BD9-81ED-4DB2-BD59-A6C34878D82A}">
                    <a16:rowId xmlns:a16="http://schemas.microsoft.com/office/drawing/2014/main" val="148397223"/>
                  </a:ext>
                </a:extLst>
              </a:tr>
              <a:tr h="294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cap="none" spc="0" dirty="0">
                          <a:ln>
                            <a:noFill/>
                          </a:ln>
                          <a:solidFill>
                            <a:schemeClr val="tx1"/>
                          </a:solidFill>
                          <a:effectLst/>
                        </a:rPr>
                        <a:t>Mean PAP (mm Hg)</a:t>
                      </a:r>
                      <a:endParaRPr lang="en-US" sz="1050" b="1" kern="1200" cap="none" spc="0" dirty="0">
                        <a:ln>
                          <a:noFill/>
                        </a:ln>
                        <a:solidFill>
                          <a:schemeClr val="tx1"/>
                        </a:solidFill>
                        <a:effectLst/>
                        <a:latin typeface="+mn-lt"/>
                        <a:ea typeface="+mn-ea"/>
                        <a:cs typeface="+mn-cs"/>
                      </a:endParaRPr>
                    </a:p>
                  </a:txBody>
                  <a:tcPr anchor="ctr">
                    <a:lnR w="19050" cap="flat" cmpd="sng" algn="ctr">
                      <a:solidFill>
                        <a:schemeClr val="tx1">
                          <a:lumMod val="50000"/>
                        </a:schemeClr>
                      </a:solidFill>
                      <a:prstDash val="solid"/>
                      <a:round/>
                      <a:headEnd type="none" w="med" len="med"/>
                      <a:tailEnd type="none" w="med" len="med"/>
                    </a:lnR>
                    <a:solidFill>
                      <a:schemeClr val="bg1">
                        <a:lumMod val="95000"/>
                      </a:schemeClr>
                    </a:solidFill>
                  </a:tcPr>
                </a:tc>
                <a:tc>
                  <a:txBody>
                    <a:bodyPr/>
                    <a:lstStyle/>
                    <a:p>
                      <a:endParaRPr lang="en-US" sz="1050" b="0" cap="none" spc="0" dirty="0">
                        <a:ln>
                          <a:noFill/>
                        </a:ln>
                        <a:solidFill>
                          <a:schemeClr val="tx1"/>
                        </a:solidFill>
                        <a:effectLst/>
                      </a:endParaRP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solidFill>
                      <a:schemeClr val="bg1">
                        <a:lumMod val="95000"/>
                      </a:schemeClr>
                    </a:solidFill>
                  </a:tcPr>
                </a:tc>
                <a:tc>
                  <a:txBody>
                    <a:bodyPr/>
                    <a:lstStyle/>
                    <a:p>
                      <a:endParaRPr lang="en-US" sz="1050" b="0" cap="none" spc="0" dirty="0">
                        <a:ln>
                          <a:noFill/>
                        </a:ln>
                        <a:solidFill>
                          <a:schemeClr val="tx1"/>
                        </a:solidFill>
                        <a:effectLst/>
                      </a:endParaRP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solidFill>
                      <a:schemeClr val="bg1">
                        <a:lumMod val="95000"/>
                      </a:schemeClr>
                    </a:solidFill>
                  </a:tcPr>
                </a:tc>
                <a:tc>
                  <a:txBody>
                    <a:bodyPr/>
                    <a:lstStyle/>
                    <a:p>
                      <a:endParaRPr lang="en-US" sz="1050" b="0" cap="none" spc="0">
                        <a:ln>
                          <a:noFill/>
                        </a:ln>
                        <a:solidFill>
                          <a:schemeClr val="tx1"/>
                        </a:solidFill>
                        <a:effectLst/>
                      </a:endParaRP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solidFill>
                      <a:schemeClr val="bg1">
                        <a:lumMod val="95000"/>
                      </a:schemeClr>
                    </a:solidFill>
                  </a:tcPr>
                </a:tc>
                <a:tc>
                  <a:txBody>
                    <a:bodyPr/>
                    <a:lstStyle/>
                    <a:p>
                      <a:endParaRPr lang="en-US" sz="1050" b="0" cap="none" spc="0" dirty="0">
                        <a:ln>
                          <a:noFill/>
                        </a:ln>
                        <a:solidFill>
                          <a:schemeClr val="tx1"/>
                        </a:solidFill>
                        <a:effectLst/>
                      </a:endParaRP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solidFill>
                      <a:schemeClr val="bg1">
                        <a:lumMod val="95000"/>
                      </a:schemeClr>
                    </a:solidFill>
                  </a:tcPr>
                </a:tc>
                <a:tc>
                  <a:txBody>
                    <a:bodyPr/>
                    <a:lstStyle/>
                    <a:p>
                      <a:endParaRPr lang="en-US" sz="1050" b="0" cap="none" spc="0" dirty="0">
                        <a:ln>
                          <a:noFill/>
                        </a:ln>
                        <a:solidFill>
                          <a:schemeClr val="tx1"/>
                        </a:solidFill>
                        <a:effectLst/>
                      </a:endParaRP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solidFill>
                      <a:schemeClr val="bg1">
                        <a:lumMod val="95000"/>
                      </a:schemeClr>
                    </a:solidFill>
                  </a:tcPr>
                </a:tc>
                <a:tc>
                  <a:txBody>
                    <a:bodyPr/>
                    <a:lstStyle/>
                    <a:p>
                      <a:endParaRPr lang="en-US" sz="1050" b="0" cap="none" spc="0" dirty="0">
                        <a:ln>
                          <a:noFill/>
                        </a:ln>
                        <a:solidFill>
                          <a:schemeClr val="tx1"/>
                        </a:solidFill>
                        <a:effectLst/>
                      </a:endParaRPr>
                    </a:p>
                  </a:txBody>
                  <a:tcPr anchor="ctr">
                    <a:lnL w="12700" cap="flat" cmpd="sng" algn="ctr">
                      <a:solidFill>
                        <a:schemeClr val="tx1">
                          <a:lumMod val="60000"/>
                          <a:lumOff val="4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147148933"/>
                  </a:ext>
                </a:extLst>
              </a:tr>
              <a:tr h="294850">
                <a:tc>
                  <a:txBody>
                    <a:bodyPr/>
                    <a:lstStyle/>
                    <a:p>
                      <a:pPr marL="236538" marR="0" lvl="0" indent="0" algn="l" defTabSz="914400" rtl="0" eaLnBrk="1" fontAlgn="auto" latinLnBrk="0" hangingPunct="1">
                        <a:lnSpc>
                          <a:spcPct val="100000"/>
                        </a:lnSpc>
                        <a:spcBef>
                          <a:spcPts val="0"/>
                        </a:spcBef>
                        <a:spcAft>
                          <a:spcPts val="0"/>
                        </a:spcAft>
                        <a:buClrTx/>
                        <a:buSzTx/>
                        <a:buFontTx/>
                        <a:buNone/>
                        <a:tabLst/>
                        <a:defRPr/>
                      </a:pPr>
                      <a:r>
                        <a:rPr lang="en-US" sz="1050" b="0" kern="1200" cap="none" spc="0" dirty="0">
                          <a:ln>
                            <a:noFill/>
                          </a:ln>
                          <a:solidFill>
                            <a:schemeClr val="tx1"/>
                          </a:solidFill>
                          <a:effectLst/>
                        </a:rPr>
                        <a:t>Pretransplantation</a:t>
                      </a:r>
                      <a:endParaRPr lang="en-US" sz="1050" b="0" kern="1200" cap="none" spc="0" dirty="0">
                        <a:ln>
                          <a:noFill/>
                        </a:ln>
                        <a:solidFill>
                          <a:schemeClr val="tx1"/>
                        </a:solidFill>
                        <a:effectLst/>
                        <a:latin typeface="+mn-lt"/>
                        <a:ea typeface="+mn-ea"/>
                        <a:cs typeface="+mn-cs"/>
                      </a:endParaRPr>
                    </a:p>
                  </a:txBody>
                  <a:tcPr anchor="ctr">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4</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17.0 ± 5.0</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a:ln>
                            <a:noFill/>
                          </a:ln>
                          <a:solidFill>
                            <a:schemeClr val="tx1"/>
                          </a:solidFill>
                          <a:effectLst/>
                        </a:rPr>
                        <a:t>11</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16.7 ± 3.3</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15</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16.8 ± 3.6</a:t>
                      </a:r>
                    </a:p>
                  </a:txBody>
                  <a:tcPr anchor="ctr">
                    <a:lnL w="12700" cap="flat" cmpd="sng" algn="ctr">
                      <a:solidFill>
                        <a:schemeClr val="tx1">
                          <a:lumMod val="60000"/>
                          <a:lumOff val="40000"/>
                        </a:schemeClr>
                      </a:solidFill>
                      <a:prstDash val="solid"/>
                      <a:round/>
                      <a:headEnd type="none" w="med" len="med"/>
                      <a:tailEnd type="none" w="med" len="med"/>
                    </a:lnL>
                  </a:tcPr>
                </a:tc>
                <a:extLst>
                  <a:ext uri="{0D108BD9-81ED-4DB2-BD59-A6C34878D82A}">
                    <a16:rowId xmlns:a16="http://schemas.microsoft.com/office/drawing/2014/main" val="1661416493"/>
                  </a:ext>
                </a:extLst>
              </a:tr>
              <a:tr h="294850">
                <a:tc>
                  <a:txBody>
                    <a:bodyPr/>
                    <a:lstStyle/>
                    <a:p>
                      <a:pPr marL="236538" marR="0" lvl="0" indent="0" algn="l" defTabSz="914400" rtl="0" eaLnBrk="1" fontAlgn="auto" latinLnBrk="0" hangingPunct="1">
                        <a:lnSpc>
                          <a:spcPct val="100000"/>
                        </a:lnSpc>
                        <a:spcBef>
                          <a:spcPts val="0"/>
                        </a:spcBef>
                        <a:spcAft>
                          <a:spcPts val="0"/>
                        </a:spcAft>
                        <a:buClrTx/>
                        <a:buSzTx/>
                        <a:buFontTx/>
                        <a:buNone/>
                        <a:tabLst/>
                        <a:defRPr/>
                      </a:pPr>
                      <a:r>
                        <a:rPr lang="en-US" sz="1050" b="0" kern="1200" cap="none" spc="0" dirty="0">
                          <a:ln>
                            <a:noFill/>
                          </a:ln>
                          <a:solidFill>
                            <a:schemeClr val="tx1"/>
                          </a:solidFill>
                          <a:effectLst/>
                        </a:rPr>
                        <a:t>Posttransplantation</a:t>
                      </a:r>
                      <a:endParaRPr lang="en-US" sz="1050" b="0" kern="1200" cap="none" spc="0" dirty="0">
                        <a:ln>
                          <a:noFill/>
                        </a:ln>
                        <a:solidFill>
                          <a:schemeClr val="tx1"/>
                        </a:solidFill>
                        <a:effectLst/>
                        <a:latin typeface="+mn-lt"/>
                        <a:ea typeface="+mn-ea"/>
                        <a:cs typeface="+mn-cs"/>
                      </a:endParaRPr>
                    </a:p>
                  </a:txBody>
                  <a:tcPr anchor="ctr">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4</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17.8 ± 4.0</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a:ln>
                            <a:noFill/>
                          </a:ln>
                          <a:solidFill>
                            <a:schemeClr val="tx1"/>
                          </a:solidFill>
                          <a:effectLst/>
                        </a:rPr>
                        <a:t>10</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20.8 ± 2.4</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14</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19.9 ± 3.3</a:t>
                      </a:r>
                    </a:p>
                  </a:txBody>
                  <a:tcPr anchor="ctr">
                    <a:lnL w="12700" cap="flat" cmpd="sng" algn="ctr">
                      <a:solidFill>
                        <a:schemeClr val="tx1">
                          <a:lumMod val="60000"/>
                          <a:lumOff val="40000"/>
                        </a:schemeClr>
                      </a:solidFill>
                      <a:prstDash val="solid"/>
                      <a:round/>
                      <a:headEnd type="none" w="med" len="med"/>
                      <a:tailEnd type="none" w="med" len="med"/>
                    </a:lnL>
                  </a:tcPr>
                </a:tc>
                <a:extLst>
                  <a:ext uri="{0D108BD9-81ED-4DB2-BD59-A6C34878D82A}">
                    <a16:rowId xmlns:a16="http://schemas.microsoft.com/office/drawing/2014/main" val="1272157993"/>
                  </a:ext>
                </a:extLst>
              </a:tr>
              <a:tr h="294850">
                <a:tc>
                  <a:txBody>
                    <a:bodyPr/>
                    <a:lstStyle/>
                    <a:p>
                      <a:r>
                        <a:rPr lang="en-US" sz="1050" b="1" cap="none" spc="0" dirty="0">
                          <a:ln>
                            <a:noFill/>
                          </a:ln>
                          <a:solidFill>
                            <a:schemeClr val="tx1"/>
                          </a:solidFill>
                          <a:effectLst/>
                        </a:rPr>
                        <a:t>Mean TPG (mm Hg)</a:t>
                      </a:r>
                    </a:p>
                  </a:txBody>
                  <a:tcPr anchor="ctr">
                    <a:lnR w="19050" cap="flat" cmpd="sng" algn="ctr">
                      <a:solidFill>
                        <a:schemeClr val="tx1">
                          <a:lumMod val="50000"/>
                        </a:schemeClr>
                      </a:solidFill>
                      <a:prstDash val="solid"/>
                      <a:round/>
                      <a:headEnd type="none" w="med" len="med"/>
                      <a:tailEnd type="none" w="med" len="med"/>
                    </a:lnR>
                    <a:solidFill>
                      <a:schemeClr val="bg1">
                        <a:lumMod val="95000"/>
                      </a:schemeClr>
                    </a:solidFill>
                  </a:tcPr>
                </a:tc>
                <a:tc>
                  <a:txBody>
                    <a:bodyPr/>
                    <a:lstStyle/>
                    <a:p>
                      <a:pPr algn="ctr"/>
                      <a:endParaRPr lang="en-US" sz="1050" b="0" cap="none" spc="0" dirty="0">
                        <a:ln>
                          <a:noFill/>
                        </a:ln>
                        <a:solidFill>
                          <a:schemeClr val="tx1"/>
                        </a:solidFill>
                        <a:effectLst/>
                      </a:endParaRP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solidFill>
                      <a:schemeClr val="bg1">
                        <a:lumMod val="95000"/>
                      </a:schemeClr>
                    </a:solidFill>
                  </a:tcPr>
                </a:tc>
                <a:tc>
                  <a:txBody>
                    <a:bodyPr/>
                    <a:lstStyle/>
                    <a:p>
                      <a:pPr algn="ctr"/>
                      <a:endParaRPr lang="en-US" sz="1050" b="0" cap="none" spc="0" dirty="0">
                        <a:ln>
                          <a:noFill/>
                        </a:ln>
                        <a:solidFill>
                          <a:schemeClr val="tx1"/>
                        </a:solidFill>
                        <a:effectLst/>
                      </a:endParaRP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solidFill>
                      <a:schemeClr val="bg1">
                        <a:lumMod val="95000"/>
                      </a:schemeClr>
                    </a:solidFill>
                  </a:tcPr>
                </a:tc>
                <a:tc>
                  <a:txBody>
                    <a:bodyPr/>
                    <a:lstStyle/>
                    <a:p>
                      <a:pPr algn="ctr"/>
                      <a:endParaRPr lang="en-US" sz="1050" b="0" cap="none" spc="0">
                        <a:ln>
                          <a:noFill/>
                        </a:ln>
                        <a:solidFill>
                          <a:schemeClr val="tx1"/>
                        </a:solidFill>
                        <a:effectLst/>
                      </a:endParaRP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solidFill>
                      <a:schemeClr val="bg1">
                        <a:lumMod val="95000"/>
                      </a:schemeClr>
                    </a:solidFill>
                  </a:tcPr>
                </a:tc>
                <a:tc>
                  <a:txBody>
                    <a:bodyPr/>
                    <a:lstStyle/>
                    <a:p>
                      <a:pPr algn="ctr"/>
                      <a:endParaRPr lang="en-US" sz="1050" b="0" cap="none" spc="0" dirty="0">
                        <a:ln>
                          <a:noFill/>
                        </a:ln>
                        <a:solidFill>
                          <a:schemeClr val="tx1"/>
                        </a:solidFill>
                        <a:effectLst/>
                      </a:endParaRP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solidFill>
                      <a:schemeClr val="bg1">
                        <a:lumMod val="95000"/>
                      </a:schemeClr>
                    </a:solidFill>
                  </a:tcPr>
                </a:tc>
                <a:tc>
                  <a:txBody>
                    <a:bodyPr/>
                    <a:lstStyle/>
                    <a:p>
                      <a:pPr algn="ctr"/>
                      <a:endParaRPr lang="en-US" sz="1050" b="0" cap="none" spc="0" dirty="0">
                        <a:ln>
                          <a:noFill/>
                        </a:ln>
                        <a:solidFill>
                          <a:schemeClr val="tx1"/>
                        </a:solidFill>
                        <a:effectLst/>
                      </a:endParaRP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solidFill>
                      <a:schemeClr val="bg1">
                        <a:lumMod val="95000"/>
                      </a:schemeClr>
                    </a:solidFill>
                  </a:tcPr>
                </a:tc>
                <a:tc>
                  <a:txBody>
                    <a:bodyPr/>
                    <a:lstStyle/>
                    <a:p>
                      <a:pPr algn="ctr"/>
                      <a:endParaRPr lang="en-US" sz="1050" b="0" cap="none" spc="0" dirty="0">
                        <a:ln>
                          <a:noFill/>
                        </a:ln>
                        <a:solidFill>
                          <a:schemeClr val="tx1"/>
                        </a:solidFill>
                        <a:effectLst/>
                      </a:endParaRPr>
                    </a:p>
                  </a:txBody>
                  <a:tcPr anchor="ctr">
                    <a:lnL w="12700" cap="flat" cmpd="sng" algn="ctr">
                      <a:solidFill>
                        <a:schemeClr val="tx1">
                          <a:lumMod val="60000"/>
                          <a:lumOff val="4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277996584"/>
                  </a:ext>
                </a:extLst>
              </a:tr>
              <a:tr h="294850">
                <a:tc>
                  <a:txBody>
                    <a:bodyPr/>
                    <a:lstStyle/>
                    <a:p>
                      <a:pPr marL="236538" marR="0" lvl="0" indent="0" algn="l" defTabSz="914400" rtl="0" eaLnBrk="1" fontAlgn="auto" latinLnBrk="0" hangingPunct="1">
                        <a:lnSpc>
                          <a:spcPct val="100000"/>
                        </a:lnSpc>
                        <a:spcBef>
                          <a:spcPts val="0"/>
                        </a:spcBef>
                        <a:spcAft>
                          <a:spcPts val="0"/>
                        </a:spcAft>
                        <a:buClrTx/>
                        <a:buSzTx/>
                        <a:buFontTx/>
                        <a:buNone/>
                        <a:tabLst/>
                        <a:defRPr/>
                      </a:pPr>
                      <a:r>
                        <a:rPr lang="en-US" sz="1050" b="0" kern="1200" cap="none" spc="0" dirty="0">
                          <a:ln>
                            <a:noFill/>
                          </a:ln>
                          <a:solidFill>
                            <a:schemeClr val="tx1"/>
                          </a:solidFill>
                          <a:effectLst/>
                        </a:rPr>
                        <a:t>Pretransplantation</a:t>
                      </a:r>
                      <a:endParaRPr lang="en-US" sz="1050" b="0" kern="1200" cap="none" spc="0" dirty="0">
                        <a:ln>
                          <a:noFill/>
                        </a:ln>
                        <a:solidFill>
                          <a:schemeClr val="tx1"/>
                        </a:solidFill>
                        <a:effectLst/>
                        <a:latin typeface="+mn-lt"/>
                        <a:ea typeface="+mn-ea"/>
                        <a:cs typeface="+mn-cs"/>
                      </a:endParaRPr>
                    </a:p>
                  </a:txBody>
                  <a:tcPr anchor="ctr">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4</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6.0 ± 2.0</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a:ln>
                            <a:noFill/>
                          </a:ln>
                          <a:solidFill>
                            <a:schemeClr val="tx1"/>
                          </a:solidFill>
                          <a:effectLst/>
                        </a:rPr>
                        <a:t>10</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4.5 ± 2.8</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14</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4.9 ± 2.8</a:t>
                      </a:r>
                    </a:p>
                  </a:txBody>
                  <a:tcPr anchor="ctr">
                    <a:lnL w="12700" cap="flat" cmpd="sng" algn="ctr">
                      <a:solidFill>
                        <a:schemeClr val="tx1">
                          <a:lumMod val="60000"/>
                          <a:lumOff val="40000"/>
                        </a:schemeClr>
                      </a:solidFill>
                      <a:prstDash val="solid"/>
                      <a:round/>
                      <a:headEnd type="none" w="med" len="med"/>
                      <a:tailEnd type="none" w="med" len="med"/>
                    </a:lnL>
                  </a:tcPr>
                </a:tc>
                <a:extLst>
                  <a:ext uri="{0D108BD9-81ED-4DB2-BD59-A6C34878D82A}">
                    <a16:rowId xmlns:a16="http://schemas.microsoft.com/office/drawing/2014/main" val="1123760788"/>
                  </a:ext>
                </a:extLst>
              </a:tr>
              <a:tr h="294850">
                <a:tc>
                  <a:txBody>
                    <a:bodyPr/>
                    <a:lstStyle/>
                    <a:p>
                      <a:pPr marL="236538" marR="0" lvl="0" indent="0" algn="l" defTabSz="914400" rtl="0" eaLnBrk="1" fontAlgn="auto" latinLnBrk="0" hangingPunct="1">
                        <a:lnSpc>
                          <a:spcPct val="100000"/>
                        </a:lnSpc>
                        <a:spcBef>
                          <a:spcPts val="0"/>
                        </a:spcBef>
                        <a:spcAft>
                          <a:spcPts val="0"/>
                        </a:spcAft>
                        <a:buClrTx/>
                        <a:buSzTx/>
                        <a:buFontTx/>
                        <a:buNone/>
                        <a:tabLst/>
                        <a:defRPr/>
                      </a:pPr>
                      <a:r>
                        <a:rPr lang="en-US" sz="1050" b="0" kern="1200" cap="none" spc="0" dirty="0">
                          <a:ln>
                            <a:noFill/>
                          </a:ln>
                          <a:solidFill>
                            <a:schemeClr val="tx1"/>
                          </a:solidFill>
                          <a:effectLst/>
                        </a:rPr>
                        <a:t>Posttransplantation</a:t>
                      </a:r>
                      <a:endParaRPr lang="en-US" sz="1050" b="0" kern="1200" cap="none" spc="0" dirty="0">
                        <a:ln>
                          <a:noFill/>
                        </a:ln>
                        <a:solidFill>
                          <a:schemeClr val="tx1"/>
                        </a:solidFill>
                        <a:effectLst/>
                        <a:latin typeface="+mn-lt"/>
                        <a:ea typeface="+mn-ea"/>
                        <a:cs typeface="+mn-cs"/>
                      </a:endParaRPr>
                    </a:p>
                  </a:txBody>
                  <a:tcPr anchor="ctr">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4</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10.5 ± 1.7</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10</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12.8 ± 2.0</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14</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12.1 ± 1.4</a:t>
                      </a:r>
                    </a:p>
                  </a:txBody>
                  <a:tcPr anchor="ctr">
                    <a:lnL w="12700" cap="flat" cmpd="sng" algn="ctr">
                      <a:solidFill>
                        <a:schemeClr val="tx1">
                          <a:lumMod val="60000"/>
                          <a:lumOff val="40000"/>
                        </a:schemeClr>
                      </a:solidFill>
                      <a:prstDash val="solid"/>
                      <a:round/>
                      <a:headEnd type="none" w="med" len="med"/>
                      <a:tailEnd type="none" w="med" len="med"/>
                    </a:lnL>
                  </a:tcPr>
                </a:tc>
                <a:extLst>
                  <a:ext uri="{0D108BD9-81ED-4DB2-BD59-A6C34878D82A}">
                    <a16:rowId xmlns:a16="http://schemas.microsoft.com/office/drawing/2014/main" val="2969768604"/>
                  </a:ext>
                </a:extLst>
              </a:tr>
              <a:tr h="294850">
                <a:tc>
                  <a:txBody>
                    <a:bodyPr/>
                    <a:lstStyle/>
                    <a:p>
                      <a:pPr marL="7938" marR="0" lvl="0" indent="0" algn="l" defTabSz="914400" rtl="0" eaLnBrk="1" fontAlgn="auto" latinLnBrk="0" hangingPunct="1">
                        <a:lnSpc>
                          <a:spcPct val="100000"/>
                        </a:lnSpc>
                        <a:spcBef>
                          <a:spcPts val="0"/>
                        </a:spcBef>
                        <a:spcAft>
                          <a:spcPts val="0"/>
                        </a:spcAft>
                        <a:buClrTx/>
                        <a:buSzTx/>
                        <a:buFontTx/>
                        <a:buNone/>
                        <a:tabLst/>
                        <a:defRPr/>
                      </a:pPr>
                      <a:r>
                        <a:rPr lang="en-US" sz="1050" b="1" kern="1200" cap="none" spc="0" dirty="0">
                          <a:ln>
                            <a:noFill/>
                          </a:ln>
                          <a:solidFill>
                            <a:schemeClr val="tx1"/>
                          </a:solidFill>
                          <a:effectLst/>
                        </a:rPr>
                        <a:t>Mean PVR (Wood units · m</a:t>
                      </a:r>
                      <a:r>
                        <a:rPr lang="en-US" sz="1050" b="1" kern="1200" cap="none" spc="0" baseline="30000" dirty="0">
                          <a:ln>
                            <a:noFill/>
                          </a:ln>
                          <a:solidFill>
                            <a:schemeClr val="tx1"/>
                          </a:solidFill>
                          <a:effectLst/>
                        </a:rPr>
                        <a:t>2</a:t>
                      </a:r>
                      <a:r>
                        <a:rPr lang="en-US" sz="1050" b="1" kern="1200" cap="none" spc="0" dirty="0">
                          <a:ln>
                            <a:noFill/>
                          </a:ln>
                          <a:solidFill>
                            <a:schemeClr val="tx1"/>
                          </a:solidFill>
                          <a:effectLst/>
                        </a:rPr>
                        <a:t>)</a:t>
                      </a:r>
                      <a:endParaRPr lang="en-US" sz="1050" b="1" kern="1200" cap="none" spc="0" dirty="0">
                        <a:ln>
                          <a:noFill/>
                        </a:ln>
                        <a:solidFill>
                          <a:schemeClr val="tx1"/>
                        </a:solidFill>
                        <a:effectLst/>
                        <a:latin typeface="+mn-lt"/>
                        <a:ea typeface="+mn-ea"/>
                        <a:cs typeface="+mn-cs"/>
                      </a:endParaRPr>
                    </a:p>
                  </a:txBody>
                  <a:tcPr anchor="ctr">
                    <a:lnR w="19050" cap="flat" cmpd="sng" algn="ctr">
                      <a:solidFill>
                        <a:schemeClr val="tx1">
                          <a:lumMod val="50000"/>
                        </a:schemeClr>
                      </a:solidFill>
                      <a:prstDash val="solid"/>
                      <a:round/>
                      <a:headEnd type="none" w="med" len="med"/>
                      <a:tailEnd type="none" w="med" len="med"/>
                    </a:lnR>
                    <a:solidFill>
                      <a:schemeClr val="bg1">
                        <a:lumMod val="95000"/>
                      </a:schemeClr>
                    </a:solidFill>
                  </a:tcPr>
                </a:tc>
                <a:tc>
                  <a:txBody>
                    <a:bodyPr/>
                    <a:lstStyle/>
                    <a:p>
                      <a:pPr algn="ctr"/>
                      <a:endParaRPr lang="en-US" sz="1050" b="0" cap="none" spc="0" dirty="0">
                        <a:ln>
                          <a:noFill/>
                        </a:ln>
                        <a:solidFill>
                          <a:schemeClr val="tx1"/>
                        </a:solidFill>
                        <a:effectLst/>
                      </a:endParaRP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solidFill>
                      <a:schemeClr val="bg1">
                        <a:lumMod val="95000"/>
                      </a:schemeClr>
                    </a:solidFill>
                  </a:tcPr>
                </a:tc>
                <a:tc>
                  <a:txBody>
                    <a:bodyPr/>
                    <a:lstStyle/>
                    <a:p>
                      <a:pPr algn="ctr"/>
                      <a:endParaRPr lang="en-US" sz="1050" b="0" cap="none" spc="0" dirty="0">
                        <a:ln>
                          <a:noFill/>
                        </a:ln>
                        <a:solidFill>
                          <a:schemeClr val="tx1"/>
                        </a:solidFill>
                        <a:effectLst/>
                      </a:endParaRP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solidFill>
                      <a:schemeClr val="bg1">
                        <a:lumMod val="95000"/>
                      </a:schemeClr>
                    </a:solidFill>
                  </a:tcPr>
                </a:tc>
                <a:tc>
                  <a:txBody>
                    <a:bodyPr/>
                    <a:lstStyle/>
                    <a:p>
                      <a:pPr algn="ctr"/>
                      <a:endParaRPr lang="en-US" sz="1050" b="0" cap="none" spc="0" dirty="0">
                        <a:ln>
                          <a:noFill/>
                        </a:ln>
                        <a:solidFill>
                          <a:schemeClr val="tx1"/>
                        </a:solidFill>
                        <a:effectLst/>
                      </a:endParaRP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solidFill>
                      <a:schemeClr val="bg1">
                        <a:lumMod val="95000"/>
                      </a:schemeClr>
                    </a:solidFill>
                  </a:tcPr>
                </a:tc>
                <a:tc>
                  <a:txBody>
                    <a:bodyPr/>
                    <a:lstStyle/>
                    <a:p>
                      <a:pPr algn="ctr"/>
                      <a:endParaRPr lang="en-US" sz="1050" b="0" cap="none" spc="0" dirty="0">
                        <a:ln>
                          <a:noFill/>
                        </a:ln>
                        <a:solidFill>
                          <a:schemeClr val="tx1"/>
                        </a:solidFill>
                        <a:effectLst/>
                      </a:endParaRP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solidFill>
                      <a:schemeClr val="bg1">
                        <a:lumMod val="95000"/>
                      </a:schemeClr>
                    </a:solidFill>
                  </a:tcPr>
                </a:tc>
                <a:tc>
                  <a:txBody>
                    <a:bodyPr/>
                    <a:lstStyle/>
                    <a:p>
                      <a:pPr algn="ctr"/>
                      <a:endParaRPr lang="en-US" sz="1050" b="0" cap="none" spc="0" dirty="0">
                        <a:ln>
                          <a:noFill/>
                        </a:ln>
                        <a:solidFill>
                          <a:schemeClr val="tx1"/>
                        </a:solidFill>
                        <a:effectLst/>
                      </a:endParaRP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solidFill>
                      <a:schemeClr val="bg1">
                        <a:lumMod val="95000"/>
                      </a:schemeClr>
                    </a:solidFill>
                  </a:tcPr>
                </a:tc>
                <a:tc>
                  <a:txBody>
                    <a:bodyPr/>
                    <a:lstStyle/>
                    <a:p>
                      <a:pPr algn="ctr"/>
                      <a:endParaRPr lang="en-US" sz="1050" b="0" cap="none" spc="0" dirty="0">
                        <a:ln>
                          <a:noFill/>
                        </a:ln>
                        <a:solidFill>
                          <a:schemeClr val="tx1"/>
                        </a:solidFill>
                        <a:effectLst/>
                      </a:endParaRPr>
                    </a:p>
                  </a:txBody>
                  <a:tcPr anchor="ctr">
                    <a:lnL w="12700" cap="flat" cmpd="sng" algn="ctr">
                      <a:solidFill>
                        <a:schemeClr val="tx1">
                          <a:lumMod val="60000"/>
                          <a:lumOff val="4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229584770"/>
                  </a:ext>
                </a:extLst>
              </a:tr>
              <a:tr h="294850">
                <a:tc>
                  <a:txBody>
                    <a:bodyPr/>
                    <a:lstStyle/>
                    <a:p>
                      <a:pPr marL="236538" marR="0" lvl="0" indent="0" algn="l" defTabSz="914400" rtl="0" eaLnBrk="1" fontAlgn="auto" latinLnBrk="0" hangingPunct="1">
                        <a:lnSpc>
                          <a:spcPct val="100000"/>
                        </a:lnSpc>
                        <a:spcBef>
                          <a:spcPts val="0"/>
                        </a:spcBef>
                        <a:spcAft>
                          <a:spcPts val="0"/>
                        </a:spcAft>
                        <a:buClrTx/>
                        <a:buSzTx/>
                        <a:buFontTx/>
                        <a:buNone/>
                        <a:tabLst/>
                        <a:defRPr/>
                      </a:pPr>
                      <a:r>
                        <a:rPr lang="en-US" sz="1050" b="0" kern="1200" cap="none" spc="0" dirty="0">
                          <a:ln>
                            <a:noFill/>
                          </a:ln>
                          <a:solidFill>
                            <a:schemeClr val="tx1"/>
                          </a:solidFill>
                          <a:effectLst/>
                        </a:rPr>
                        <a:t>Pretransplantation</a:t>
                      </a:r>
                      <a:endParaRPr lang="en-US" sz="1050" b="0" kern="1200" cap="none" spc="0" dirty="0">
                        <a:ln>
                          <a:noFill/>
                        </a:ln>
                        <a:solidFill>
                          <a:schemeClr val="tx1"/>
                        </a:solidFill>
                        <a:effectLst/>
                        <a:latin typeface="+mn-lt"/>
                        <a:ea typeface="+mn-ea"/>
                        <a:cs typeface="+mn-cs"/>
                      </a:endParaRPr>
                    </a:p>
                  </a:txBody>
                  <a:tcPr anchor="ctr">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4</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2.1 ± 1.4</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5</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1.5 ± 0.7</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8</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1.7 ± 0.6</a:t>
                      </a:r>
                    </a:p>
                  </a:txBody>
                  <a:tcPr anchor="ctr">
                    <a:lnL w="12700" cap="flat" cmpd="sng" algn="ctr">
                      <a:solidFill>
                        <a:schemeClr val="tx1">
                          <a:lumMod val="60000"/>
                          <a:lumOff val="40000"/>
                        </a:schemeClr>
                      </a:solidFill>
                      <a:prstDash val="solid"/>
                      <a:round/>
                      <a:headEnd type="none" w="med" len="med"/>
                      <a:tailEnd type="none" w="med" len="med"/>
                    </a:lnL>
                  </a:tcPr>
                </a:tc>
                <a:extLst>
                  <a:ext uri="{0D108BD9-81ED-4DB2-BD59-A6C34878D82A}">
                    <a16:rowId xmlns:a16="http://schemas.microsoft.com/office/drawing/2014/main" val="539597162"/>
                  </a:ext>
                </a:extLst>
              </a:tr>
              <a:tr h="294850">
                <a:tc>
                  <a:txBody>
                    <a:bodyPr/>
                    <a:lstStyle/>
                    <a:p>
                      <a:pPr marL="236538" marR="0" lvl="0" indent="0" algn="l" defTabSz="914400" rtl="0" eaLnBrk="1" fontAlgn="auto" latinLnBrk="0" hangingPunct="1">
                        <a:lnSpc>
                          <a:spcPct val="100000"/>
                        </a:lnSpc>
                        <a:spcBef>
                          <a:spcPts val="0"/>
                        </a:spcBef>
                        <a:spcAft>
                          <a:spcPts val="0"/>
                        </a:spcAft>
                        <a:buClrTx/>
                        <a:buSzTx/>
                        <a:buFontTx/>
                        <a:buNone/>
                        <a:tabLst/>
                        <a:defRPr/>
                      </a:pPr>
                      <a:r>
                        <a:rPr lang="en-US" sz="1050" b="0" kern="1200" cap="none" spc="0" dirty="0">
                          <a:ln>
                            <a:noFill/>
                          </a:ln>
                          <a:solidFill>
                            <a:schemeClr val="tx1"/>
                          </a:solidFill>
                          <a:effectLst/>
                        </a:rPr>
                        <a:t>Posttransplantation</a:t>
                      </a:r>
                      <a:endParaRPr lang="en-US" sz="1050" b="0" kern="1200" cap="none" spc="0" dirty="0">
                        <a:ln>
                          <a:noFill/>
                        </a:ln>
                        <a:solidFill>
                          <a:schemeClr val="tx1"/>
                        </a:solidFill>
                        <a:effectLst/>
                        <a:latin typeface="+mn-lt"/>
                        <a:ea typeface="+mn-ea"/>
                        <a:cs typeface="+mn-cs"/>
                      </a:endParaRPr>
                    </a:p>
                  </a:txBody>
                  <a:tcPr anchor="ctr">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4</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2.0 ± 0.4</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10</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3.8 ± 0.8</a:t>
                      </a:r>
                    </a:p>
                  </a:txBody>
                  <a:tcPr anchor="ctr">
                    <a:lnL w="12700" cap="flat" cmpd="sng" algn="ctr">
                      <a:solidFill>
                        <a:schemeClr val="tx1">
                          <a:lumMod val="60000"/>
                          <a:lumOff val="40000"/>
                        </a:schemeClr>
                      </a:solidFill>
                      <a:prstDash val="solid"/>
                      <a:round/>
                      <a:headEnd type="none" w="med" len="med"/>
                      <a:tailEnd type="none" w="med" len="med"/>
                    </a:lnL>
                    <a:lnR w="19050" cap="flat" cmpd="sng" algn="ctr">
                      <a:solidFill>
                        <a:schemeClr val="tx1">
                          <a:lumMod val="5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14</a:t>
                      </a:r>
                    </a:p>
                  </a:txBody>
                  <a:tcPr anchor="ctr">
                    <a:lnL w="19050" cap="flat" cmpd="sng" algn="ctr">
                      <a:solidFill>
                        <a:schemeClr val="tx1">
                          <a:lumMod val="5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tcPr>
                </a:tc>
                <a:tc>
                  <a:txBody>
                    <a:bodyPr/>
                    <a:lstStyle/>
                    <a:p>
                      <a:pPr algn="ctr"/>
                      <a:r>
                        <a:rPr lang="en-US" sz="1050" b="0" cap="none" spc="0" dirty="0">
                          <a:ln>
                            <a:noFill/>
                          </a:ln>
                          <a:solidFill>
                            <a:schemeClr val="tx1"/>
                          </a:solidFill>
                          <a:effectLst/>
                        </a:rPr>
                        <a:t>3.3 ± 1.7</a:t>
                      </a:r>
                    </a:p>
                  </a:txBody>
                  <a:tcPr anchor="ctr">
                    <a:lnL w="12700" cap="flat" cmpd="sng" algn="ctr">
                      <a:solidFill>
                        <a:schemeClr val="tx1">
                          <a:lumMod val="60000"/>
                          <a:lumOff val="40000"/>
                        </a:schemeClr>
                      </a:solidFill>
                      <a:prstDash val="solid"/>
                      <a:round/>
                      <a:headEnd type="none" w="med" len="med"/>
                      <a:tailEnd type="none" w="med" len="med"/>
                    </a:lnL>
                  </a:tcPr>
                </a:tc>
                <a:extLst>
                  <a:ext uri="{0D108BD9-81ED-4DB2-BD59-A6C34878D82A}">
                    <a16:rowId xmlns:a16="http://schemas.microsoft.com/office/drawing/2014/main" val="474039989"/>
                  </a:ext>
                </a:extLst>
              </a:tr>
            </a:tbl>
          </a:graphicData>
        </a:graphic>
      </p:graphicFrame>
      <p:sp>
        <p:nvSpPr>
          <p:cNvPr id="8" name="TextBox 7">
            <a:extLst>
              <a:ext uri="{FF2B5EF4-FFF2-40B4-BE49-F238E27FC236}">
                <a16:creationId xmlns:a16="http://schemas.microsoft.com/office/drawing/2014/main" id="{2877F21B-DE2F-D2EE-5F3F-59B913CC69DC}"/>
              </a:ext>
            </a:extLst>
          </p:cNvPr>
          <p:cNvSpPr txBox="1"/>
          <p:nvPr/>
        </p:nvSpPr>
        <p:spPr>
          <a:xfrm>
            <a:off x="5981700" y="1366799"/>
            <a:ext cx="5791201" cy="646331"/>
          </a:xfrm>
          <a:prstGeom prst="rect">
            <a:avLst/>
          </a:prstGeom>
          <a:noFill/>
        </p:spPr>
        <p:txBody>
          <a:bodyPr wrap="square" rtlCol="0">
            <a:spAutoFit/>
          </a:bodyPr>
          <a:lstStyle/>
          <a:p>
            <a:pPr algn="ctr"/>
            <a:r>
              <a:rPr lang="en-US" b="1" dirty="0">
                <a:solidFill>
                  <a:schemeClr val="tx1">
                    <a:lumMod val="50000"/>
                  </a:schemeClr>
                </a:solidFill>
                <a:effectLst/>
                <a:latin typeface="Arial" panose="020B0604020202020204" pitchFamily="34" charset="0"/>
                <a:cs typeface="Arial" panose="020B0604020202020204" pitchFamily="34" charset="0"/>
              </a:rPr>
              <a:t>Pretransplantation and posttransplantation pulmonary </a:t>
            </a:r>
            <a:r>
              <a:rPr lang="en-US" b="1" dirty="0" err="1">
                <a:solidFill>
                  <a:schemeClr val="tx1">
                    <a:lumMod val="50000"/>
                  </a:schemeClr>
                </a:solidFill>
                <a:effectLst/>
                <a:latin typeface="Arial" panose="020B0604020202020204" pitchFamily="34" charset="0"/>
                <a:cs typeface="Arial" panose="020B0604020202020204" pitchFamily="34" charset="0"/>
              </a:rPr>
              <a:t>hemodynamics</a:t>
            </a:r>
            <a:r>
              <a:rPr lang="en-US" b="1" baseline="30000" dirty="0" err="1">
                <a:solidFill>
                  <a:schemeClr val="tx1">
                    <a:lumMod val="50000"/>
                  </a:schemeClr>
                </a:solidFill>
                <a:effectLst/>
                <a:latin typeface="Arial" panose="020B0604020202020204" pitchFamily="34" charset="0"/>
                <a:cs typeface="Arial" panose="020B0604020202020204" pitchFamily="34" charset="0"/>
              </a:rPr>
              <a:t>2</a:t>
            </a:r>
            <a:endParaRPr lang="en-US" b="1" baseline="30000" dirty="0">
              <a:solidFill>
                <a:schemeClr val="tx1">
                  <a:lumMod val="50000"/>
                </a:schemeClr>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3D78A83-4FD8-4D74-0793-504293579EC5}"/>
              </a:ext>
            </a:extLst>
          </p:cNvPr>
          <p:cNvSpPr txBox="1"/>
          <p:nvPr/>
        </p:nvSpPr>
        <p:spPr>
          <a:xfrm>
            <a:off x="5876817" y="5537200"/>
            <a:ext cx="6010383" cy="646331"/>
          </a:xfrm>
          <a:prstGeom prst="rect">
            <a:avLst/>
          </a:prstGeom>
          <a:solidFill>
            <a:schemeClr val="accent1"/>
          </a:solidFill>
        </p:spPr>
        <p:txBody>
          <a:bodyPr wrap="square" rtlCol="0">
            <a:spAutoFit/>
          </a:bodyPr>
          <a:lstStyle/>
          <a:p>
            <a:pPr algn="ctr"/>
            <a:r>
              <a:rPr lang="en-US" dirty="0">
                <a:ln w="0"/>
                <a:solidFill>
                  <a:schemeClr val="bg2"/>
                </a:solidFill>
                <a:effectLst>
                  <a:outerShdw blurRad="38100" dist="19050" dir="2700000" algn="tl" rotWithShape="0">
                    <a:schemeClr val="dk1">
                      <a:alpha val="40000"/>
                    </a:schemeClr>
                  </a:outerShdw>
                </a:effectLst>
              </a:rPr>
              <a:t>Mild-to-moderate pulmonary vascular disease was evident after heart transplantation for late failure</a:t>
            </a:r>
          </a:p>
        </p:txBody>
      </p:sp>
      <p:sp>
        <p:nvSpPr>
          <p:cNvPr id="10" name="Rectangle 9">
            <a:extLst>
              <a:ext uri="{FF2B5EF4-FFF2-40B4-BE49-F238E27FC236}">
                <a16:creationId xmlns:a16="http://schemas.microsoft.com/office/drawing/2014/main" id="{7B6C2CE9-1DBF-61A4-6761-2C6B007298C3}"/>
              </a:ext>
            </a:extLst>
          </p:cNvPr>
          <p:cNvSpPr/>
          <p:nvPr/>
        </p:nvSpPr>
        <p:spPr>
          <a:xfrm>
            <a:off x="5743254" y="4540401"/>
            <a:ext cx="6143946" cy="87196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3BADAAB-9798-07DF-BC28-FEC2A7BB3AD4}"/>
              </a:ext>
            </a:extLst>
          </p:cNvPr>
          <p:cNvSpPr txBox="1"/>
          <p:nvPr/>
        </p:nvSpPr>
        <p:spPr>
          <a:xfrm>
            <a:off x="660400" y="5554133"/>
            <a:ext cx="4678022" cy="646331"/>
          </a:xfrm>
          <a:prstGeom prst="rect">
            <a:avLst/>
          </a:prstGeom>
          <a:solidFill>
            <a:schemeClr val="accent3"/>
          </a:solidFill>
        </p:spPr>
        <p:txBody>
          <a:bodyPr wrap="square" rtlCol="0">
            <a:spAutoFit/>
          </a:bodyPr>
          <a:lstStyle/>
          <a:p>
            <a:pPr algn="ctr"/>
            <a:r>
              <a:rPr lang="en-US" dirty="0">
                <a:ln w="0"/>
                <a:solidFill>
                  <a:schemeClr val="bg2"/>
                </a:solidFill>
                <a:effectLst>
                  <a:outerShdw blurRad="38100" dist="19050" dir="2700000" algn="tl" rotWithShape="0">
                    <a:schemeClr val="dk1">
                      <a:alpha val="40000"/>
                    </a:schemeClr>
                  </a:outerShdw>
                </a:effectLst>
              </a:rPr>
              <a:t>Patient age and postoperative follow-up duration had no correlation with </a:t>
            </a:r>
            <a:r>
              <a:rPr lang="en-US" dirty="0" err="1">
                <a:ln w="0"/>
                <a:solidFill>
                  <a:schemeClr val="bg2"/>
                </a:solidFill>
                <a:effectLst>
                  <a:outerShdw blurRad="38100" dist="19050" dir="2700000" algn="tl" rotWithShape="0">
                    <a:schemeClr val="dk1">
                      <a:alpha val="40000"/>
                    </a:schemeClr>
                  </a:outerShdw>
                </a:effectLst>
              </a:rPr>
              <a:t>PVRI</a:t>
            </a:r>
            <a:endParaRPr lang="en-US" dirty="0">
              <a:ln w="0"/>
              <a:solidFill>
                <a:schemeClr val="bg2"/>
              </a:solidFill>
              <a:effectLst>
                <a:outerShdw blurRad="38100" dist="19050" dir="2700000" algn="tl" rotWithShape="0">
                  <a:schemeClr val="dk1">
                    <a:alpha val="40000"/>
                  </a:schemeClr>
                </a:outerShdw>
              </a:effectLst>
            </a:endParaRPr>
          </a:p>
        </p:txBody>
      </p:sp>
      <p:sp>
        <p:nvSpPr>
          <p:cNvPr id="11" name="Footer Placeholder 10">
            <a:extLst>
              <a:ext uri="{FF2B5EF4-FFF2-40B4-BE49-F238E27FC236}">
                <a16:creationId xmlns:a16="http://schemas.microsoft.com/office/drawing/2014/main" id="{7BE3FC0E-1383-05BF-B6CE-08F0396BC892}"/>
              </a:ext>
            </a:extLst>
          </p:cNvPr>
          <p:cNvSpPr>
            <a:spLocks noGrp="1"/>
          </p:cNvSpPr>
          <p:nvPr>
            <p:ph type="ftr" sz="quarter" idx="3"/>
          </p:nvPr>
        </p:nvSpPr>
        <p:spPr/>
        <p:txBody>
          <a:bodyPr/>
          <a:lstStyle/>
          <a:p>
            <a:pPr marL="228600" indent="-228600">
              <a:buFont typeface="+mj-lt"/>
              <a:buAutoNum type="arabicPeriod"/>
            </a:pPr>
            <a:r>
              <a:rPr lang="en-US" dirty="0" err="1"/>
              <a:t>Khambadkone</a:t>
            </a:r>
            <a:r>
              <a:rPr lang="en-US" dirty="0"/>
              <a:t> S, et al. </a:t>
            </a:r>
            <a:r>
              <a:rPr lang="en-US" i="1" dirty="0"/>
              <a:t>Circulation</a:t>
            </a:r>
            <a:r>
              <a:rPr lang="en-US" dirty="0"/>
              <a:t>. 2003;107(25):3204-3208. </a:t>
            </a:r>
            <a:r>
              <a:rPr lang="en-US" dirty="0" err="1"/>
              <a:t>doi</a:t>
            </a:r>
            <a:r>
              <a:rPr lang="en-US" dirty="0"/>
              <a:t>: 10.1161/01.CIR.0000074210.49434.40</a:t>
            </a:r>
          </a:p>
          <a:p>
            <a:pPr marL="228600" indent="-228600">
              <a:buFont typeface="+mj-lt"/>
              <a:buAutoNum type="arabicPeriod"/>
            </a:pPr>
            <a:r>
              <a:rPr lang="en-US" dirty="0"/>
              <a:t>Mitchell B, et al. </a:t>
            </a:r>
            <a:r>
              <a:rPr lang="en-US" i="1" dirty="0"/>
              <a:t>J </a:t>
            </a:r>
            <a:r>
              <a:rPr lang="en-US" i="1" dirty="0" err="1"/>
              <a:t>Thorac</a:t>
            </a:r>
            <a:r>
              <a:rPr lang="en-US" i="1" dirty="0"/>
              <a:t> Cardiovasc Surg</a:t>
            </a:r>
            <a:r>
              <a:rPr lang="en-US" dirty="0"/>
              <a:t>. 2004;128(5);693-702. </a:t>
            </a:r>
            <a:r>
              <a:rPr lang="en-US" dirty="0" err="1"/>
              <a:t>doi</a:t>
            </a:r>
            <a:r>
              <a:rPr lang="en-US" dirty="0"/>
              <a:t>: 10.1016/j.jtcvs.2004.07.013</a:t>
            </a:r>
          </a:p>
        </p:txBody>
      </p:sp>
      <p:grpSp>
        <p:nvGrpSpPr>
          <p:cNvPr id="125" name="Group 124">
            <a:extLst>
              <a:ext uri="{FF2B5EF4-FFF2-40B4-BE49-F238E27FC236}">
                <a16:creationId xmlns:a16="http://schemas.microsoft.com/office/drawing/2014/main" id="{C78F093C-374A-BF76-DA83-8D6A01935095}"/>
              </a:ext>
            </a:extLst>
          </p:cNvPr>
          <p:cNvGrpSpPr/>
          <p:nvPr/>
        </p:nvGrpSpPr>
        <p:grpSpPr>
          <a:xfrm>
            <a:off x="533875" y="2390867"/>
            <a:ext cx="4913751" cy="2545715"/>
            <a:chOff x="533875" y="2390867"/>
            <a:chExt cx="4913751" cy="2545715"/>
          </a:xfrm>
        </p:grpSpPr>
        <p:sp>
          <p:nvSpPr>
            <p:cNvPr id="76" name="TextBox 75">
              <a:extLst>
                <a:ext uri="{FF2B5EF4-FFF2-40B4-BE49-F238E27FC236}">
                  <a16:creationId xmlns:a16="http://schemas.microsoft.com/office/drawing/2014/main" id="{3DFB3CF6-8749-8491-3D18-FA41D330BA44}"/>
                </a:ext>
              </a:extLst>
            </p:cNvPr>
            <p:cNvSpPr txBox="1"/>
            <p:nvPr/>
          </p:nvSpPr>
          <p:spPr>
            <a:xfrm>
              <a:off x="1979555" y="4674972"/>
              <a:ext cx="2253651" cy="261610"/>
            </a:xfrm>
            <a:prstGeom prst="rect">
              <a:avLst/>
            </a:prstGeom>
            <a:noFill/>
          </p:spPr>
          <p:txBody>
            <a:bodyPr wrap="square">
              <a:spAutoFit/>
            </a:bodyPr>
            <a:lstStyle/>
            <a:p>
              <a:pPr algn="ctr"/>
              <a:r>
                <a:rPr lang="en-US" sz="1050" dirty="0">
                  <a:ln w="0"/>
                  <a:solidFill>
                    <a:schemeClr val="tx1">
                      <a:lumMod val="50000"/>
                    </a:schemeClr>
                  </a:solidFill>
                </a:rPr>
                <a:t>Time after operation (</a:t>
              </a:r>
              <a:r>
                <a:rPr lang="en-US" sz="1050" dirty="0" err="1">
                  <a:ln w="0"/>
                  <a:solidFill>
                    <a:schemeClr val="tx1">
                      <a:lumMod val="50000"/>
                    </a:schemeClr>
                  </a:solidFill>
                </a:rPr>
                <a:t>yrs</a:t>
              </a:r>
              <a:r>
                <a:rPr lang="en-US" sz="1050" dirty="0">
                  <a:ln w="0"/>
                  <a:solidFill>
                    <a:schemeClr val="tx1">
                      <a:lumMod val="50000"/>
                    </a:schemeClr>
                  </a:solidFill>
                </a:rPr>
                <a:t>)</a:t>
              </a:r>
              <a:endParaRPr lang="en-US" sz="1050" dirty="0">
                <a:solidFill>
                  <a:schemeClr val="tx1">
                    <a:lumMod val="50000"/>
                  </a:schemeClr>
                </a:solidFill>
              </a:endParaRPr>
            </a:p>
          </p:txBody>
        </p:sp>
        <p:grpSp>
          <p:nvGrpSpPr>
            <p:cNvPr id="77" name="Group 76">
              <a:extLst>
                <a:ext uri="{FF2B5EF4-FFF2-40B4-BE49-F238E27FC236}">
                  <a16:creationId xmlns:a16="http://schemas.microsoft.com/office/drawing/2014/main" id="{37573A54-CFEE-812A-E225-B62D0047E31F}"/>
                </a:ext>
              </a:extLst>
            </p:cNvPr>
            <p:cNvGrpSpPr/>
            <p:nvPr/>
          </p:nvGrpSpPr>
          <p:grpSpPr>
            <a:xfrm>
              <a:off x="533875" y="2390867"/>
              <a:ext cx="4913751" cy="2325425"/>
              <a:chOff x="533875" y="2390867"/>
              <a:chExt cx="4913751" cy="2325425"/>
            </a:xfrm>
          </p:grpSpPr>
          <p:cxnSp>
            <p:nvCxnSpPr>
              <p:cNvPr id="78" name="Straight Connector 77">
                <a:extLst>
                  <a:ext uri="{FF2B5EF4-FFF2-40B4-BE49-F238E27FC236}">
                    <a16:creationId xmlns:a16="http://schemas.microsoft.com/office/drawing/2014/main" id="{E14F76C2-CD97-3950-0123-DAEF21367A08}"/>
                  </a:ext>
                </a:extLst>
              </p:cNvPr>
              <p:cNvCxnSpPr>
                <a:cxnSpLocks/>
              </p:cNvCxnSpPr>
              <p:nvPr/>
            </p:nvCxnSpPr>
            <p:spPr>
              <a:xfrm>
                <a:off x="979367" y="2522433"/>
                <a:ext cx="0" cy="189071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69206C1-FC48-111C-3B6C-312A78BC57AD}"/>
                  </a:ext>
                </a:extLst>
              </p:cNvPr>
              <p:cNvCxnSpPr>
                <a:cxnSpLocks/>
              </p:cNvCxnSpPr>
              <p:nvPr/>
            </p:nvCxnSpPr>
            <p:spPr>
              <a:xfrm flipH="1">
                <a:off x="921249" y="4413143"/>
                <a:ext cx="4336551"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86A655B-3190-3E77-E0D3-4C740528A6F5}"/>
                  </a:ext>
                </a:extLst>
              </p:cNvPr>
              <p:cNvCxnSpPr>
                <a:cxnSpLocks/>
              </p:cNvCxnSpPr>
              <p:nvPr/>
            </p:nvCxnSpPr>
            <p:spPr>
              <a:xfrm flipV="1">
                <a:off x="979330" y="4416402"/>
                <a:ext cx="0" cy="52952"/>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5BE7F0C-22EA-4CB0-6BCF-5B1A4998117F}"/>
                  </a:ext>
                </a:extLst>
              </p:cNvPr>
              <p:cNvCxnSpPr>
                <a:cxnSpLocks/>
              </p:cNvCxnSpPr>
              <p:nvPr/>
            </p:nvCxnSpPr>
            <p:spPr>
              <a:xfrm flipV="1">
                <a:off x="1514605" y="4416402"/>
                <a:ext cx="0" cy="52952"/>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05C5E50-AEAB-A902-8E71-C14844254048}"/>
                  </a:ext>
                </a:extLst>
              </p:cNvPr>
              <p:cNvCxnSpPr>
                <a:cxnSpLocks/>
              </p:cNvCxnSpPr>
              <p:nvPr/>
            </p:nvCxnSpPr>
            <p:spPr>
              <a:xfrm flipV="1">
                <a:off x="2049880" y="4416402"/>
                <a:ext cx="0" cy="52952"/>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21B6294-C8F0-3905-1191-3D44DD61DFCF}"/>
                  </a:ext>
                </a:extLst>
              </p:cNvPr>
              <p:cNvCxnSpPr>
                <a:cxnSpLocks/>
              </p:cNvCxnSpPr>
              <p:nvPr/>
            </p:nvCxnSpPr>
            <p:spPr>
              <a:xfrm flipV="1">
                <a:off x="2585155" y="4416402"/>
                <a:ext cx="0" cy="52952"/>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E68929E-38C1-AC27-56D5-A95920BE3D4B}"/>
                  </a:ext>
                </a:extLst>
              </p:cNvPr>
              <p:cNvCxnSpPr>
                <a:cxnSpLocks/>
              </p:cNvCxnSpPr>
              <p:nvPr/>
            </p:nvCxnSpPr>
            <p:spPr>
              <a:xfrm flipV="1">
                <a:off x="3120430" y="4416402"/>
                <a:ext cx="0" cy="52952"/>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7473854-16ED-3321-C079-04B8FD048C9E}"/>
                  </a:ext>
                </a:extLst>
              </p:cNvPr>
              <p:cNvCxnSpPr>
                <a:cxnSpLocks/>
              </p:cNvCxnSpPr>
              <p:nvPr/>
            </p:nvCxnSpPr>
            <p:spPr>
              <a:xfrm flipV="1">
                <a:off x="3655705" y="4416402"/>
                <a:ext cx="0" cy="52952"/>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BADF88-5D03-01D2-8470-C4489D994242}"/>
                  </a:ext>
                </a:extLst>
              </p:cNvPr>
              <p:cNvCxnSpPr>
                <a:cxnSpLocks/>
              </p:cNvCxnSpPr>
              <p:nvPr/>
            </p:nvCxnSpPr>
            <p:spPr>
              <a:xfrm flipV="1">
                <a:off x="4190980" y="4416402"/>
                <a:ext cx="0" cy="52952"/>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8FCB00A-07AC-3B39-65C9-693055C481CD}"/>
                  </a:ext>
                </a:extLst>
              </p:cNvPr>
              <p:cNvCxnSpPr>
                <a:cxnSpLocks/>
              </p:cNvCxnSpPr>
              <p:nvPr/>
            </p:nvCxnSpPr>
            <p:spPr>
              <a:xfrm flipV="1">
                <a:off x="5254068" y="4416402"/>
                <a:ext cx="0" cy="52952"/>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5FE2CAF-1498-D0E1-2AA9-532857160CD4}"/>
                  </a:ext>
                </a:extLst>
              </p:cNvPr>
              <p:cNvCxnSpPr>
                <a:cxnSpLocks/>
              </p:cNvCxnSpPr>
              <p:nvPr/>
            </p:nvCxnSpPr>
            <p:spPr>
              <a:xfrm flipV="1">
                <a:off x="4726255" y="4416402"/>
                <a:ext cx="0" cy="52952"/>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9C32D17-D67A-158F-D22C-199C38DE307E}"/>
                  </a:ext>
                </a:extLst>
              </p:cNvPr>
              <p:cNvCxnSpPr>
                <a:cxnSpLocks/>
              </p:cNvCxnSpPr>
              <p:nvPr/>
            </p:nvCxnSpPr>
            <p:spPr>
              <a:xfrm flipH="1">
                <a:off x="921249" y="4035078"/>
                <a:ext cx="4336551"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1D1D22-C8CC-2817-E4EC-0B17FA0A7D7A}"/>
                  </a:ext>
                </a:extLst>
              </p:cNvPr>
              <p:cNvCxnSpPr>
                <a:cxnSpLocks/>
              </p:cNvCxnSpPr>
              <p:nvPr/>
            </p:nvCxnSpPr>
            <p:spPr>
              <a:xfrm flipH="1">
                <a:off x="921249" y="3657013"/>
                <a:ext cx="4336551"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A893629-A8D2-2DF8-6428-8052D7578741}"/>
                  </a:ext>
                </a:extLst>
              </p:cNvPr>
              <p:cNvCxnSpPr>
                <a:cxnSpLocks/>
              </p:cNvCxnSpPr>
              <p:nvPr/>
            </p:nvCxnSpPr>
            <p:spPr>
              <a:xfrm flipH="1">
                <a:off x="921249" y="3278948"/>
                <a:ext cx="4336551"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13C36FC-C4EF-EAB2-5683-C7F9AFF6073B}"/>
                  </a:ext>
                </a:extLst>
              </p:cNvPr>
              <p:cNvCxnSpPr>
                <a:cxnSpLocks/>
              </p:cNvCxnSpPr>
              <p:nvPr/>
            </p:nvCxnSpPr>
            <p:spPr>
              <a:xfrm flipH="1">
                <a:off x="921249" y="2900883"/>
                <a:ext cx="4336551"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523D949-B166-A9CC-9634-0753E6E06394}"/>
                  </a:ext>
                </a:extLst>
              </p:cNvPr>
              <p:cNvCxnSpPr>
                <a:cxnSpLocks/>
              </p:cNvCxnSpPr>
              <p:nvPr/>
            </p:nvCxnSpPr>
            <p:spPr>
              <a:xfrm flipH="1">
                <a:off x="921249" y="2522818"/>
                <a:ext cx="4336551"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37F5EE3A-B3B1-8A2C-4C67-8FD10114716B}"/>
                  </a:ext>
                </a:extLst>
              </p:cNvPr>
              <p:cNvSpPr/>
              <p:nvPr/>
            </p:nvSpPr>
            <p:spPr>
              <a:xfrm>
                <a:off x="964401" y="3595580"/>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F911256-61EA-C98E-A101-81AC13E59564}"/>
                  </a:ext>
                </a:extLst>
              </p:cNvPr>
              <p:cNvSpPr/>
              <p:nvPr/>
            </p:nvSpPr>
            <p:spPr>
              <a:xfrm>
                <a:off x="2005093" y="3623871"/>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FFD4C64-F22D-EE4E-12C1-3E6B09A2EDE6}"/>
                  </a:ext>
                </a:extLst>
              </p:cNvPr>
              <p:cNvSpPr/>
              <p:nvPr/>
            </p:nvSpPr>
            <p:spPr>
              <a:xfrm>
                <a:off x="2793955" y="3611965"/>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7C9FB95-4BAD-F879-6990-B3EDBA9B929C}"/>
                  </a:ext>
                </a:extLst>
              </p:cNvPr>
              <p:cNvSpPr/>
              <p:nvPr/>
            </p:nvSpPr>
            <p:spPr>
              <a:xfrm>
                <a:off x="2929224" y="3872577"/>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B20AE88-E98E-99F0-56DA-6AAB2E2568EB}"/>
                  </a:ext>
                </a:extLst>
              </p:cNvPr>
              <p:cNvSpPr/>
              <p:nvPr/>
            </p:nvSpPr>
            <p:spPr>
              <a:xfrm>
                <a:off x="3061594" y="3206021"/>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ECFF7899-2874-6106-F264-CC33F3E0A622}"/>
                  </a:ext>
                </a:extLst>
              </p:cNvPr>
              <p:cNvSpPr/>
              <p:nvPr/>
            </p:nvSpPr>
            <p:spPr>
              <a:xfrm>
                <a:off x="3581059" y="3263085"/>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2B50C0B7-7E6D-6C16-F567-31609C8EE4CC}"/>
                  </a:ext>
                </a:extLst>
              </p:cNvPr>
              <p:cNvSpPr/>
              <p:nvPr/>
            </p:nvSpPr>
            <p:spPr>
              <a:xfrm>
                <a:off x="3329021" y="3611965"/>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4A750B32-E325-74B8-AEAF-2C27046260A1}"/>
                  </a:ext>
                </a:extLst>
              </p:cNvPr>
              <p:cNvSpPr/>
              <p:nvPr/>
            </p:nvSpPr>
            <p:spPr>
              <a:xfrm>
                <a:off x="3594190" y="3729176"/>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21242C88-7FA3-E469-FFA3-BA4224CB0C3F}"/>
                  </a:ext>
                </a:extLst>
              </p:cNvPr>
              <p:cNvSpPr/>
              <p:nvPr/>
            </p:nvSpPr>
            <p:spPr>
              <a:xfrm>
                <a:off x="3864088" y="3931636"/>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3663867F-D47A-898C-F153-EFD291B1EFAF}"/>
                  </a:ext>
                </a:extLst>
              </p:cNvPr>
              <p:cNvSpPr/>
              <p:nvPr/>
            </p:nvSpPr>
            <p:spPr>
              <a:xfrm>
                <a:off x="3864088" y="3550247"/>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23C00830-EFBF-8A1A-D4C4-228C1CABC1C9}"/>
                  </a:ext>
                </a:extLst>
              </p:cNvPr>
              <p:cNvSpPr/>
              <p:nvPr/>
            </p:nvSpPr>
            <p:spPr>
              <a:xfrm>
                <a:off x="3329021" y="3632282"/>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C4013F16-C525-4E44-86DB-5AB2C83F3222}"/>
                  </a:ext>
                </a:extLst>
              </p:cNvPr>
              <p:cNvSpPr txBox="1"/>
              <p:nvPr/>
            </p:nvSpPr>
            <p:spPr>
              <a:xfrm rot="16200000">
                <a:off x="-119589" y="3338802"/>
                <a:ext cx="1568537" cy="261610"/>
              </a:xfrm>
              <a:prstGeom prst="rect">
                <a:avLst/>
              </a:prstGeom>
              <a:noFill/>
            </p:spPr>
            <p:txBody>
              <a:bodyPr wrap="square">
                <a:spAutoFit/>
              </a:bodyPr>
              <a:lstStyle/>
              <a:p>
                <a:pPr algn="ctr"/>
                <a:r>
                  <a:rPr lang="en-US" sz="1050" dirty="0">
                    <a:ln w="0"/>
                    <a:solidFill>
                      <a:schemeClr val="tx1">
                        <a:lumMod val="50000"/>
                      </a:schemeClr>
                    </a:solidFill>
                  </a:rPr>
                  <a:t>PVRI Wu.m2</a:t>
                </a:r>
                <a:endParaRPr lang="en-US" sz="1050" dirty="0">
                  <a:solidFill>
                    <a:schemeClr val="tx1">
                      <a:lumMod val="50000"/>
                    </a:schemeClr>
                  </a:solidFill>
                </a:endParaRPr>
              </a:p>
            </p:txBody>
          </p:sp>
          <p:grpSp>
            <p:nvGrpSpPr>
              <p:cNvPr id="106" name="Group 105">
                <a:extLst>
                  <a:ext uri="{FF2B5EF4-FFF2-40B4-BE49-F238E27FC236}">
                    <a16:creationId xmlns:a16="http://schemas.microsoft.com/office/drawing/2014/main" id="{BD9A3B47-8D0E-21B2-CE0E-F4FFF422C971}"/>
                  </a:ext>
                </a:extLst>
              </p:cNvPr>
              <p:cNvGrpSpPr/>
              <p:nvPr/>
            </p:nvGrpSpPr>
            <p:grpSpPr>
              <a:xfrm>
                <a:off x="857799" y="4454682"/>
                <a:ext cx="4589827" cy="261610"/>
                <a:chOff x="857799" y="4454682"/>
                <a:chExt cx="4589827" cy="261610"/>
              </a:xfrm>
            </p:grpSpPr>
            <p:sp>
              <p:nvSpPr>
                <p:cNvPr id="113" name="TextBox 112">
                  <a:extLst>
                    <a:ext uri="{FF2B5EF4-FFF2-40B4-BE49-F238E27FC236}">
                      <a16:creationId xmlns:a16="http://schemas.microsoft.com/office/drawing/2014/main" id="{1A2C07A4-5FDF-DFE1-78F2-DBA4CD1E18CF}"/>
                    </a:ext>
                  </a:extLst>
                </p:cNvPr>
                <p:cNvSpPr txBox="1"/>
                <p:nvPr/>
              </p:nvSpPr>
              <p:spPr>
                <a:xfrm>
                  <a:off x="857799" y="4454682"/>
                  <a:ext cx="257988" cy="261610"/>
                </a:xfrm>
                <a:prstGeom prst="rect">
                  <a:avLst/>
                </a:prstGeom>
                <a:noFill/>
              </p:spPr>
              <p:txBody>
                <a:bodyPr wrap="square">
                  <a:spAutoFit/>
                </a:bodyPr>
                <a:lstStyle/>
                <a:p>
                  <a:pPr algn="ctr"/>
                  <a:r>
                    <a:rPr lang="en-US" sz="1050" dirty="0">
                      <a:ln w="0"/>
                      <a:solidFill>
                        <a:schemeClr val="tx1">
                          <a:lumMod val="50000"/>
                        </a:schemeClr>
                      </a:solidFill>
                    </a:rPr>
                    <a:t>0</a:t>
                  </a:r>
                  <a:endParaRPr lang="en-US" sz="1050" dirty="0">
                    <a:solidFill>
                      <a:schemeClr val="tx1">
                        <a:lumMod val="50000"/>
                      </a:schemeClr>
                    </a:solidFill>
                  </a:endParaRPr>
                </a:p>
              </p:txBody>
            </p:sp>
            <p:sp>
              <p:nvSpPr>
                <p:cNvPr id="114" name="TextBox 113">
                  <a:extLst>
                    <a:ext uri="{FF2B5EF4-FFF2-40B4-BE49-F238E27FC236}">
                      <a16:creationId xmlns:a16="http://schemas.microsoft.com/office/drawing/2014/main" id="{9858DED3-CBDF-06C1-4BF3-E52A8CDE6F1C}"/>
                    </a:ext>
                  </a:extLst>
                </p:cNvPr>
                <p:cNvSpPr txBox="1"/>
                <p:nvPr/>
              </p:nvSpPr>
              <p:spPr>
                <a:xfrm>
                  <a:off x="1391208" y="4454682"/>
                  <a:ext cx="257988" cy="261610"/>
                </a:xfrm>
                <a:prstGeom prst="rect">
                  <a:avLst/>
                </a:prstGeom>
                <a:noFill/>
              </p:spPr>
              <p:txBody>
                <a:bodyPr wrap="square">
                  <a:spAutoFit/>
                </a:bodyPr>
                <a:lstStyle/>
                <a:p>
                  <a:pPr algn="ctr"/>
                  <a:r>
                    <a:rPr lang="en-US" sz="1050" dirty="0">
                      <a:ln w="0"/>
                      <a:solidFill>
                        <a:schemeClr val="tx1">
                          <a:lumMod val="50000"/>
                        </a:schemeClr>
                      </a:solidFill>
                    </a:rPr>
                    <a:t>2</a:t>
                  </a:r>
                  <a:endParaRPr lang="en-US" sz="1050" dirty="0">
                    <a:solidFill>
                      <a:schemeClr val="tx1">
                        <a:lumMod val="50000"/>
                      </a:schemeClr>
                    </a:solidFill>
                  </a:endParaRPr>
                </a:p>
              </p:txBody>
            </p:sp>
            <p:sp>
              <p:nvSpPr>
                <p:cNvPr id="115" name="TextBox 114">
                  <a:extLst>
                    <a:ext uri="{FF2B5EF4-FFF2-40B4-BE49-F238E27FC236}">
                      <a16:creationId xmlns:a16="http://schemas.microsoft.com/office/drawing/2014/main" id="{F8FDE940-2201-896B-41C7-0E30B097276C}"/>
                    </a:ext>
                  </a:extLst>
                </p:cNvPr>
                <p:cNvSpPr txBox="1"/>
                <p:nvPr/>
              </p:nvSpPr>
              <p:spPr>
                <a:xfrm>
                  <a:off x="1924617" y="4454682"/>
                  <a:ext cx="257988" cy="253916"/>
                </a:xfrm>
                <a:prstGeom prst="rect">
                  <a:avLst/>
                </a:prstGeom>
                <a:noFill/>
              </p:spPr>
              <p:txBody>
                <a:bodyPr wrap="square">
                  <a:spAutoFit/>
                </a:bodyPr>
                <a:lstStyle/>
                <a:p>
                  <a:pPr algn="ctr"/>
                  <a:r>
                    <a:rPr lang="en-US" sz="1050" dirty="0">
                      <a:ln w="0"/>
                      <a:solidFill>
                        <a:schemeClr val="tx1">
                          <a:lumMod val="50000"/>
                        </a:schemeClr>
                      </a:solidFill>
                    </a:rPr>
                    <a:t>4</a:t>
                  </a:r>
                  <a:endParaRPr lang="en-US" sz="1050" dirty="0">
                    <a:solidFill>
                      <a:schemeClr val="tx1">
                        <a:lumMod val="50000"/>
                      </a:schemeClr>
                    </a:solidFill>
                  </a:endParaRPr>
                </a:p>
              </p:txBody>
            </p:sp>
            <p:sp>
              <p:nvSpPr>
                <p:cNvPr id="116" name="TextBox 115">
                  <a:extLst>
                    <a:ext uri="{FF2B5EF4-FFF2-40B4-BE49-F238E27FC236}">
                      <a16:creationId xmlns:a16="http://schemas.microsoft.com/office/drawing/2014/main" id="{05FDF4B4-5D6A-CAB0-9882-10DCA342E845}"/>
                    </a:ext>
                  </a:extLst>
                </p:cNvPr>
                <p:cNvSpPr txBox="1"/>
                <p:nvPr/>
              </p:nvSpPr>
              <p:spPr>
                <a:xfrm>
                  <a:off x="2458026" y="4454682"/>
                  <a:ext cx="257988" cy="261610"/>
                </a:xfrm>
                <a:prstGeom prst="rect">
                  <a:avLst/>
                </a:prstGeom>
                <a:noFill/>
              </p:spPr>
              <p:txBody>
                <a:bodyPr wrap="square">
                  <a:spAutoFit/>
                </a:bodyPr>
                <a:lstStyle/>
                <a:p>
                  <a:pPr algn="ctr"/>
                  <a:r>
                    <a:rPr lang="en-US" sz="1050" dirty="0">
                      <a:ln w="0"/>
                      <a:solidFill>
                        <a:schemeClr val="tx1">
                          <a:lumMod val="50000"/>
                        </a:schemeClr>
                      </a:solidFill>
                    </a:rPr>
                    <a:t>6</a:t>
                  </a:r>
                  <a:endParaRPr lang="en-US" sz="1050" dirty="0">
                    <a:solidFill>
                      <a:schemeClr val="tx1">
                        <a:lumMod val="50000"/>
                      </a:schemeClr>
                    </a:solidFill>
                  </a:endParaRPr>
                </a:p>
              </p:txBody>
            </p:sp>
            <p:sp>
              <p:nvSpPr>
                <p:cNvPr id="117" name="TextBox 116">
                  <a:extLst>
                    <a:ext uri="{FF2B5EF4-FFF2-40B4-BE49-F238E27FC236}">
                      <a16:creationId xmlns:a16="http://schemas.microsoft.com/office/drawing/2014/main" id="{CD81903F-8E21-2DD8-D8C2-0D81CC54B466}"/>
                    </a:ext>
                  </a:extLst>
                </p:cNvPr>
                <p:cNvSpPr txBox="1"/>
                <p:nvPr/>
              </p:nvSpPr>
              <p:spPr>
                <a:xfrm>
                  <a:off x="2991435" y="4454682"/>
                  <a:ext cx="257988" cy="261610"/>
                </a:xfrm>
                <a:prstGeom prst="rect">
                  <a:avLst/>
                </a:prstGeom>
                <a:noFill/>
              </p:spPr>
              <p:txBody>
                <a:bodyPr wrap="square">
                  <a:spAutoFit/>
                </a:bodyPr>
                <a:lstStyle/>
                <a:p>
                  <a:pPr algn="ctr"/>
                  <a:r>
                    <a:rPr lang="en-US" sz="1050" dirty="0">
                      <a:ln w="0"/>
                      <a:solidFill>
                        <a:schemeClr val="tx1">
                          <a:lumMod val="50000"/>
                        </a:schemeClr>
                      </a:solidFill>
                    </a:rPr>
                    <a:t>8</a:t>
                  </a:r>
                  <a:endParaRPr lang="en-US" sz="1050" dirty="0">
                    <a:solidFill>
                      <a:schemeClr val="tx1">
                        <a:lumMod val="50000"/>
                      </a:schemeClr>
                    </a:solidFill>
                  </a:endParaRPr>
                </a:p>
              </p:txBody>
            </p:sp>
            <p:sp>
              <p:nvSpPr>
                <p:cNvPr id="118" name="TextBox 117">
                  <a:extLst>
                    <a:ext uri="{FF2B5EF4-FFF2-40B4-BE49-F238E27FC236}">
                      <a16:creationId xmlns:a16="http://schemas.microsoft.com/office/drawing/2014/main" id="{C1FB5D57-29C6-426B-BF50-400570A94078}"/>
                    </a:ext>
                  </a:extLst>
                </p:cNvPr>
                <p:cNvSpPr txBox="1"/>
                <p:nvPr/>
              </p:nvSpPr>
              <p:spPr>
                <a:xfrm>
                  <a:off x="3480623" y="4454682"/>
                  <a:ext cx="339239" cy="253916"/>
                </a:xfrm>
                <a:prstGeom prst="rect">
                  <a:avLst/>
                </a:prstGeom>
                <a:noFill/>
              </p:spPr>
              <p:txBody>
                <a:bodyPr wrap="square">
                  <a:spAutoFit/>
                </a:bodyPr>
                <a:lstStyle/>
                <a:p>
                  <a:pPr algn="ctr"/>
                  <a:r>
                    <a:rPr lang="en-US" sz="1050" dirty="0">
                      <a:ln w="0"/>
                      <a:solidFill>
                        <a:schemeClr val="tx1">
                          <a:lumMod val="50000"/>
                        </a:schemeClr>
                      </a:solidFill>
                    </a:rPr>
                    <a:t>10</a:t>
                  </a:r>
                  <a:endParaRPr lang="en-US" sz="1050" dirty="0">
                    <a:solidFill>
                      <a:schemeClr val="tx1">
                        <a:lumMod val="50000"/>
                      </a:schemeClr>
                    </a:solidFill>
                  </a:endParaRPr>
                </a:p>
              </p:txBody>
            </p:sp>
            <p:sp>
              <p:nvSpPr>
                <p:cNvPr id="119" name="TextBox 118">
                  <a:extLst>
                    <a:ext uri="{FF2B5EF4-FFF2-40B4-BE49-F238E27FC236}">
                      <a16:creationId xmlns:a16="http://schemas.microsoft.com/office/drawing/2014/main" id="{0F9A4843-0CFF-7F94-3D09-DBEFA2658B0C}"/>
                    </a:ext>
                  </a:extLst>
                </p:cNvPr>
                <p:cNvSpPr txBox="1"/>
                <p:nvPr/>
              </p:nvSpPr>
              <p:spPr>
                <a:xfrm>
                  <a:off x="4017212" y="4454682"/>
                  <a:ext cx="339235" cy="253916"/>
                </a:xfrm>
                <a:prstGeom prst="rect">
                  <a:avLst/>
                </a:prstGeom>
                <a:noFill/>
              </p:spPr>
              <p:txBody>
                <a:bodyPr wrap="square">
                  <a:spAutoFit/>
                </a:bodyPr>
                <a:lstStyle/>
                <a:p>
                  <a:pPr algn="ctr"/>
                  <a:r>
                    <a:rPr lang="en-US" sz="1050" dirty="0">
                      <a:ln w="0"/>
                      <a:solidFill>
                        <a:schemeClr val="tx1">
                          <a:lumMod val="50000"/>
                        </a:schemeClr>
                      </a:solidFill>
                    </a:rPr>
                    <a:t>12</a:t>
                  </a:r>
                  <a:endParaRPr lang="en-US" sz="1050" dirty="0">
                    <a:solidFill>
                      <a:schemeClr val="tx1">
                        <a:lumMod val="50000"/>
                      </a:schemeClr>
                    </a:solidFill>
                  </a:endParaRPr>
                </a:p>
              </p:txBody>
            </p:sp>
            <p:sp>
              <p:nvSpPr>
                <p:cNvPr id="120" name="TextBox 119">
                  <a:extLst>
                    <a:ext uri="{FF2B5EF4-FFF2-40B4-BE49-F238E27FC236}">
                      <a16:creationId xmlns:a16="http://schemas.microsoft.com/office/drawing/2014/main" id="{3AC3C30A-41A1-EAD3-3219-6F722331B603}"/>
                    </a:ext>
                  </a:extLst>
                </p:cNvPr>
                <p:cNvSpPr txBox="1"/>
                <p:nvPr/>
              </p:nvSpPr>
              <p:spPr>
                <a:xfrm>
                  <a:off x="4551734" y="4454682"/>
                  <a:ext cx="339229" cy="253916"/>
                </a:xfrm>
                <a:prstGeom prst="rect">
                  <a:avLst/>
                </a:prstGeom>
                <a:noFill/>
              </p:spPr>
              <p:txBody>
                <a:bodyPr wrap="square">
                  <a:spAutoFit/>
                </a:bodyPr>
                <a:lstStyle/>
                <a:p>
                  <a:pPr algn="ctr"/>
                  <a:r>
                    <a:rPr lang="en-US" sz="1050" dirty="0">
                      <a:ln w="0"/>
                      <a:solidFill>
                        <a:schemeClr val="tx1">
                          <a:lumMod val="50000"/>
                        </a:schemeClr>
                      </a:solidFill>
                    </a:rPr>
                    <a:t>14</a:t>
                  </a:r>
                  <a:endParaRPr lang="en-US" sz="1050" dirty="0">
                    <a:solidFill>
                      <a:schemeClr val="tx1">
                        <a:lumMod val="50000"/>
                      </a:schemeClr>
                    </a:solidFill>
                  </a:endParaRPr>
                </a:p>
              </p:txBody>
            </p:sp>
            <p:sp>
              <p:nvSpPr>
                <p:cNvPr id="121" name="TextBox 120">
                  <a:extLst>
                    <a:ext uri="{FF2B5EF4-FFF2-40B4-BE49-F238E27FC236}">
                      <a16:creationId xmlns:a16="http://schemas.microsoft.com/office/drawing/2014/main" id="{D3A2339A-7CF8-EEFF-049E-EE5135A0DD68}"/>
                    </a:ext>
                  </a:extLst>
                </p:cNvPr>
                <p:cNvSpPr txBox="1"/>
                <p:nvPr/>
              </p:nvSpPr>
              <p:spPr>
                <a:xfrm>
                  <a:off x="5060510" y="4454682"/>
                  <a:ext cx="387116" cy="253916"/>
                </a:xfrm>
                <a:prstGeom prst="rect">
                  <a:avLst/>
                </a:prstGeom>
                <a:noFill/>
              </p:spPr>
              <p:txBody>
                <a:bodyPr wrap="square">
                  <a:spAutoFit/>
                </a:bodyPr>
                <a:lstStyle/>
                <a:p>
                  <a:pPr algn="ctr"/>
                  <a:r>
                    <a:rPr lang="en-US" sz="1050" dirty="0">
                      <a:ln w="0"/>
                      <a:solidFill>
                        <a:schemeClr val="tx1">
                          <a:lumMod val="50000"/>
                        </a:schemeClr>
                      </a:solidFill>
                    </a:rPr>
                    <a:t>16</a:t>
                  </a:r>
                  <a:endParaRPr lang="en-US" sz="1050" dirty="0">
                    <a:solidFill>
                      <a:schemeClr val="tx1">
                        <a:lumMod val="50000"/>
                      </a:schemeClr>
                    </a:solidFill>
                  </a:endParaRPr>
                </a:p>
              </p:txBody>
            </p:sp>
          </p:grpSp>
          <p:sp>
            <p:nvSpPr>
              <p:cNvPr id="107" name="TextBox 106">
                <a:extLst>
                  <a:ext uri="{FF2B5EF4-FFF2-40B4-BE49-F238E27FC236}">
                    <a16:creationId xmlns:a16="http://schemas.microsoft.com/office/drawing/2014/main" id="{697E96BE-3C46-B435-5296-4AD9B2AC7847}"/>
                  </a:ext>
                </a:extLst>
              </p:cNvPr>
              <p:cNvSpPr txBox="1"/>
              <p:nvPr/>
            </p:nvSpPr>
            <p:spPr>
              <a:xfrm>
                <a:off x="717893" y="4265072"/>
                <a:ext cx="257988" cy="261610"/>
              </a:xfrm>
              <a:prstGeom prst="rect">
                <a:avLst/>
              </a:prstGeom>
              <a:noFill/>
            </p:spPr>
            <p:txBody>
              <a:bodyPr wrap="square">
                <a:spAutoFit/>
              </a:bodyPr>
              <a:lstStyle/>
              <a:p>
                <a:pPr algn="ctr"/>
                <a:r>
                  <a:rPr lang="en-US" sz="1050" dirty="0">
                    <a:ln w="0"/>
                    <a:solidFill>
                      <a:schemeClr val="tx1">
                        <a:lumMod val="50000"/>
                      </a:schemeClr>
                    </a:solidFill>
                  </a:rPr>
                  <a:t>0</a:t>
                </a:r>
                <a:endParaRPr lang="en-US" sz="1050" dirty="0">
                  <a:solidFill>
                    <a:schemeClr val="tx1">
                      <a:lumMod val="50000"/>
                    </a:schemeClr>
                  </a:solidFill>
                </a:endParaRPr>
              </a:p>
            </p:txBody>
          </p:sp>
          <p:sp>
            <p:nvSpPr>
              <p:cNvPr id="108" name="TextBox 107">
                <a:extLst>
                  <a:ext uri="{FF2B5EF4-FFF2-40B4-BE49-F238E27FC236}">
                    <a16:creationId xmlns:a16="http://schemas.microsoft.com/office/drawing/2014/main" id="{464822BA-54EA-0175-7F46-859A4FC8E293}"/>
                  </a:ext>
                </a:extLst>
              </p:cNvPr>
              <p:cNvSpPr txBox="1"/>
              <p:nvPr/>
            </p:nvSpPr>
            <p:spPr>
              <a:xfrm>
                <a:off x="717893" y="3902048"/>
                <a:ext cx="257988" cy="261610"/>
              </a:xfrm>
              <a:prstGeom prst="rect">
                <a:avLst/>
              </a:prstGeom>
              <a:noFill/>
            </p:spPr>
            <p:txBody>
              <a:bodyPr wrap="square">
                <a:spAutoFit/>
              </a:bodyPr>
              <a:lstStyle/>
              <a:p>
                <a:pPr algn="ctr"/>
                <a:r>
                  <a:rPr lang="en-US" sz="1050" dirty="0">
                    <a:ln w="0"/>
                    <a:solidFill>
                      <a:schemeClr val="tx1">
                        <a:lumMod val="50000"/>
                      </a:schemeClr>
                    </a:solidFill>
                  </a:rPr>
                  <a:t>1</a:t>
                </a:r>
                <a:endParaRPr lang="en-US" sz="1050" dirty="0">
                  <a:solidFill>
                    <a:schemeClr val="tx1">
                      <a:lumMod val="50000"/>
                    </a:schemeClr>
                  </a:solidFill>
                </a:endParaRPr>
              </a:p>
            </p:txBody>
          </p:sp>
          <p:sp>
            <p:nvSpPr>
              <p:cNvPr id="109" name="TextBox 108">
                <a:extLst>
                  <a:ext uri="{FF2B5EF4-FFF2-40B4-BE49-F238E27FC236}">
                    <a16:creationId xmlns:a16="http://schemas.microsoft.com/office/drawing/2014/main" id="{978DB433-82C3-DA72-DF33-2B44A4001FAC}"/>
                  </a:ext>
                </a:extLst>
              </p:cNvPr>
              <p:cNvSpPr txBox="1"/>
              <p:nvPr/>
            </p:nvSpPr>
            <p:spPr>
              <a:xfrm>
                <a:off x="717893" y="3522393"/>
                <a:ext cx="257988" cy="261610"/>
              </a:xfrm>
              <a:prstGeom prst="rect">
                <a:avLst/>
              </a:prstGeom>
              <a:noFill/>
            </p:spPr>
            <p:txBody>
              <a:bodyPr wrap="square">
                <a:spAutoFit/>
              </a:bodyPr>
              <a:lstStyle/>
              <a:p>
                <a:pPr algn="ctr"/>
                <a:r>
                  <a:rPr lang="en-US" sz="1050" dirty="0">
                    <a:ln w="0"/>
                    <a:solidFill>
                      <a:schemeClr val="tx1">
                        <a:lumMod val="50000"/>
                      </a:schemeClr>
                    </a:solidFill>
                  </a:rPr>
                  <a:t>2</a:t>
                </a:r>
                <a:endParaRPr lang="en-US" sz="1050" dirty="0">
                  <a:solidFill>
                    <a:schemeClr val="tx1">
                      <a:lumMod val="50000"/>
                    </a:schemeClr>
                  </a:solidFill>
                </a:endParaRPr>
              </a:p>
            </p:txBody>
          </p:sp>
          <p:sp>
            <p:nvSpPr>
              <p:cNvPr id="110" name="TextBox 109">
                <a:extLst>
                  <a:ext uri="{FF2B5EF4-FFF2-40B4-BE49-F238E27FC236}">
                    <a16:creationId xmlns:a16="http://schemas.microsoft.com/office/drawing/2014/main" id="{95863B34-7E82-7846-5157-0B12B893D4FE}"/>
                  </a:ext>
                </a:extLst>
              </p:cNvPr>
              <p:cNvSpPr txBox="1"/>
              <p:nvPr/>
            </p:nvSpPr>
            <p:spPr>
              <a:xfrm>
                <a:off x="717893" y="3141240"/>
                <a:ext cx="257988" cy="261610"/>
              </a:xfrm>
              <a:prstGeom prst="rect">
                <a:avLst/>
              </a:prstGeom>
              <a:noFill/>
            </p:spPr>
            <p:txBody>
              <a:bodyPr wrap="square">
                <a:spAutoFit/>
              </a:bodyPr>
              <a:lstStyle/>
              <a:p>
                <a:pPr algn="ctr"/>
                <a:r>
                  <a:rPr lang="en-US" sz="1050" dirty="0">
                    <a:ln w="0"/>
                    <a:solidFill>
                      <a:schemeClr val="tx1">
                        <a:lumMod val="50000"/>
                      </a:schemeClr>
                    </a:solidFill>
                  </a:rPr>
                  <a:t>3</a:t>
                </a:r>
                <a:endParaRPr lang="en-US" sz="1050" dirty="0">
                  <a:solidFill>
                    <a:schemeClr val="tx1">
                      <a:lumMod val="50000"/>
                    </a:schemeClr>
                  </a:solidFill>
                </a:endParaRPr>
              </a:p>
            </p:txBody>
          </p:sp>
          <p:sp>
            <p:nvSpPr>
              <p:cNvPr id="111" name="TextBox 110">
                <a:extLst>
                  <a:ext uri="{FF2B5EF4-FFF2-40B4-BE49-F238E27FC236}">
                    <a16:creationId xmlns:a16="http://schemas.microsoft.com/office/drawing/2014/main" id="{F35B7407-E64A-D5D5-0B65-AAC1908A209D}"/>
                  </a:ext>
                </a:extLst>
              </p:cNvPr>
              <p:cNvSpPr txBox="1"/>
              <p:nvPr/>
            </p:nvSpPr>
            <p:spPr>
              <a:xfrm>
                <a:off x="717893" y="2764540"/>
                <a:ext cx="257988" cy="261610"/>
              </a:xfrm>
              <a:prstGeom prst="rect">
                <a:avLst/>
              </a:prstGeom>
              <a:noFill/>
            </p:spPr>
            <p:txBody>
              <a:bodyPr wrap="square">
                <a:spAutoFit/>
              </a:bodyPr>
              <a:lstStyle/>
              <a:p>
                <a:pPr algn="ctr"/>
                <a:r>
                  <a:rPr lang="en-US" sz="1050" dirty="0">
                    <a:ln w="0"/>
                    <a:solidFill>
                      <a:schemeClr val="tx1">
                        <a:lumMod val="50000"/>
                      </a:schemeClr>
                    </a:solidFill>
                  </a:rPr>
                  <a:t>4</a:t>
                </a:r>
                <a:endParaRPr lang="en-US" sz="1050" dirty="0">
                  <a:solidFill>
                    <a:schemeClr val="tx1">
                      <a:lumMod val="50000"/>
                    </a:schemeClr>
                  </a:solidFill>
                </a:endParaRPr>
              </a:p>
            </p:txBody>
          </p:sp>
          <p:sp>
            <p:nvSpPr>
              <p:cNvPr id="112" name="TextBox 111">
                <a:extLst>
                  <a:ext uri="{FF2B5EF4-FFF2-40B4-BE49-F238E27FC236}">
                    <a16:creationId xmlns:a16="http://schemas.microsoft.com/office/drawing/2014/main" id="{0B9926A7-D517-3347-3F81-6EAC6A9BAFB6}"/>
                  </a:ext>
                </a:extLst>
              </p:cNvPr>
              <p:cNvSpPr txBox="1"/>
              <p:nvPr/>
            </p:nvSpPr>
            <p:spPr>
              <a:xfrm>
                <a:off x="717893" y="2390867"/>
                <a:ext cx="257988" cy="261610"/>
              </a:xfrm>
              <a:prstGeom prst="rect">
                <a:avLst/>
              </a:prstGeom>
              <a:noFill/>
            </p:spPr>
            <p:txBody>
              <a:bodyPr wrap="square">
                <a:spAutoFit/>
              </a:bodyPr>
              <a:lstStyle/>
              <a:p>
                <a:pPr algn="ctr"/>
                <a:r>
                  <a:rPr lang="en-US" sz="1050" dirty="0">
                    <a:ln w="0"/>
                    <a:solidFill>
                      <a:schemeClr val="tx1">
                        <a:lumMod val="50000"/>
                      </a:schemeClr>
                    </a:solidFill>
                  </a:rPr>
                  <a:t>5</a:t>
                </a:r>
                <a:endParaRPr lang="en-US" sz="1050" dirty="0">
                  <a:solidFill>
                    <a:schemeClr val="tx1">
                      <a:lumMod val="50000"/>
                    </a:schemeClr>
                  </a:solidFill>
                </a:endParaRPr>
              </a:p>
            </p:txBody>
          </p:sp>
        </p:grpSp>
        <p:sp>
          <p:nvSpPr>
            <p:cNvPr id="122" name="Oval 121">
              <a:extLst>
                <a:ext uri="{FF2B5EF4-FFF2-40B4-BE49-F238E27FC236}">
                  <a16:creationId xmlns:a16="http://schemas.microsoft.com/office/drawing/2014/main" id="{F176FC08-C976-8DA6-9613-EE65966D5186}"/>
                </a:ext>
              </a:extLst>
            </p:cNvPr>
            <p:cNvSpPr/>
            <p:nvPr/>
          </p:nvSpPr>
          <p:spPr>
            <a:xfrm>
              <a:off x="4659833" y="3739216"/>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9B82082A-B556-00EA-9340-D5346ED869C0}"/>
                </a:ext>
              </a:extLst>
            </p:cNvPr>
            <p:cNvSpPr/>
            <p:nvPr/>
          </p:nvSpPr>
          <p:spPr>
            <a:xfrm>
              <a:off x="4652771" y="3857478"/>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D7F40BF8-BDBF-7D02-FFED-5D1FB3E627E3}"/>
                </a:ext>
              </a:extLst>
            </p:cNvPr>
            <p:cNvSpPr/>
            <p:nvPr/>
          </p:nvSpPr>
          <p:spPr>
            <a:xfrm>
              <a:off x="4932291" y="2825857"/>
              <a:ext cx="89574" cy="89574"/>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4850641"/>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A2B58-00E1-58C3-C78A-D966EC7493E6}"/>
              </a:ext>
            </a:extLst>
          </p:cNvPr>
          <p:cNvSpPr>
            <a:spLocks noGrp="1"/>
          </p:cNvSpPr>
          <p:nvPr>
            <p:ph type="title"/>
          </p:nvPr>
        </p:nvSpPr>
        <p:spPr>
          <a:xfrm>
            <a:off x="609600" y="199505"/>
            <a:ext cx="10507038" cy="1185577"/>
          </a:xfrm>
        </p:spPr>
        <p:txBody>
          <a:bodyPr>
            <a:normAutofit/>
          </a:bodyPr>
          <a:lstStyle/>
          <a:p>
            <a:r>
              <a:rPr lang="en-US" sz="2800" dirty="0"/>
              <a:t>Meta-Analysis: Vasodilators Do Not Provide Clinical Benefit in Fontan Patients – Peak </a:t>
            </a:r>
            <a:r>
              <a:rPr lang="en-US" sz="2800" dirty="0" err="1"/>
              <a:t>VO</a:t>
            </a:r>
            <a:r>
              <a:rPr lang="en-US" sz="2800" baseline="-25000" dirty="0" err="1"/>
              <a:t>2</a:t>
            </a:r>
            <a:endParaRPr lang="en-US" sz="2800" baseline="-25000" dirty="0"/>
          </a:p>
        </p:txBody>
      </p:sp>
      <p:sp>
        <p:nvSpPr>
          <p:cNvPr id="3" name="Content Placeholder 2">
            <a:extLst>
              <a:ext uri="{FF2B5EF4-FFF2-40B4-BE49-F238E27FC236}">
                <a16:creationId xmlns:a16="http://schemas.microsoft.com/office/drawing/2014/main" id="{F009B095-B1FB-D574-3266-EA63A1E42D57}"/>
              </a:ext>
            </a:extLst>
          </p:cNvPr>
          <p:cNvSpPr>
            <a:spLocks noGrp="1"/>
          </p:cNvSpPr>
          <p:nvPr>
            <p:ph idx="1"/>
          </p:nvPr>
        </p:nvSpPr>
        <p:spPr>
          <a:xfrm>
            <a:off x="609600" y="1601194"/>
            <a:ext cx="5334000" cy="4722477"/>
          </a:xfrm>
        </p:spPr>
        <p:txBody>
          <a:bodyPr>
            <a:normAutofit/>
          </a:bodyPr>
          <a:lstStyle/>
          <a:p>
            <a:r>
              <a:rPr lang="en-US" sz="1800" dirty="0"/>
              <a:t>The total pooled estimates of peak VO</a:t>
            </a:r>
            <a:r>
              <a:rPr lang="en-US" sz="1800" baseline="-25000" dirty="0"/>
              <a:t>2</a:t>
            </a:r>
            <a:r>
              <a:rPr lang="en-US" sz="1800" dirty="0"/>
              <a:t> showed marginal changes between the drug and control groups</a:t>
            </a:r>
          </a:p>
          <a:p>
            <a:r>
              <a:rPr lang="en-US" sz="1800" dirty="0"/>
              <a:t>However, except for prostacyclin (</a:t>
            </a:r>
            <a:r>
              <a:rPr lang="en-US" sz="1800" dirty="0" err="1"/>
              <a:t>iloprost</a:t>
            </a:r>
            <a:r>
              <a:rPr lang="en-US" sz="1800" dirty="0"/>
              <a:t>), no significant changes were noted in the other two drug subgroups (PDE-5 inhibitors and ERAs)</a:t>
            </a:r>
          </a:p>
          <a:p>
            <a:r>
              <a:rPr lang="en-US" sz="1800" dirty="0"/>
              <a:t>Although safe and well-tolerated, pulmonary vasodilator therapy does not appear to be beneficial in patients after the Fontan procedure in regard to pulmonary resistance, heart function, or quality of life</a:t>
            </a:r>
          </a:p>
          <a:p>
            <a:r>
              <a:rPr lang="en-US" sz="1800" dirty="0"/>
              <a:t>With the exception of </a:t>
            </a:r>
            <a:r>
              <a:rPr lang="en-US" sz="1800" dirty="0" err="1"/>
              <a:t>iloprost</a:t>
            </a:r>
            <a:r>
              <a:rPr lang="en-US" sz="1800" dirty="0"/>
              <a:t>, no significant evidence could confirm that other pulmonary vasodilators could improve exercise capacity in Fontan patients</a:t>
            </a:r>
          </a:p>
        </p:txBody>
      </p:sp>
      <p:sp>
        <p:nvSpPr>
          <p:cNvPr id="10" name="TextBox 9">
            <a:extLst>
              <a:ext uri="{FF2B5EF4-FFF2-40B4-BE49-F238E27FC236}">
                <a16:creationId xmlns:a16="http://schemas.microsoft.com/office/drawing/2014/main" id="{A5A74382-49F7-8DA2-F45E-2697392225AE}"/>
              </a:ext>
            </a:extLst>
          </p:cNvPr>
          <p:cNvSpPr txBox="1"/>
          <p:nvPr/>
        </p:nvSpPr>
        <p:spPr>
          <a:xfrm>
            <a:off x="6781800" y="1169884"/>
            <a:ext cx="4800600" cy="523220"/>
          </a:xfrm>
          <a:prstGeom prst="rect">
            <a:avLst/>
          </a:prstGeom>
          <a:noFill/>
        </p:spPr>
        <p:txBody>
          <a:bodyPr wrap="square" rtlCol="0">
            <a:spAutoFit/>
          </a:bodyPr>
          <a:lstStyle/>
          <a:p>
            <a:pPr algn="ctr"/>
            <a:r>
              <a:rPr lang="en-US" sz="1400" b="1" dirty="0">
                <a:solidFill>
                  <a:srgbClr val="131413"/>
                </a:solidFill>
                <a:effectLst/>
              </a:rPr>
              <a:t>Comparisons of the Changes Before and After Administration </a:t>
            </a:r>
            <a:r>
              <a:rPr lang="en-US" sz="1400" b="1" dirty="0">
                <a:solidFill>
                  <a:srgbClr val="131413"/>
                </a:solidFill>
              </a:rPr>
              <a:t>B</a:t>
            </a:r>
            <a:r>
              <a:rPr lang="en-US" sz="1400" b="1" dirty="0">
                <a:solidFill>
                  <a:srgbClr val="131413"/>
                </a:solidFill>
                <a:effectLst/>
              </a:rPr>
              <a:t>etween the Drug and Control Groups</a:t>
            </a:r>
          </a:p>
        </p:txBody>
      </p:sp>
      <p:sp>
        <p:nvSpPr>
          <p:cNvPr id="11" name="Footer Placeholder 10">
            <a:extLst>
              <a:ext uri="{FF2B5EF4-FFF2-40B4-BE49-F238E27FC236}">
                <a16:creationId xmlns:a16="http://schemas.microsoft.com/office/drawing/2014/main" id="{A6823FEB-4460-14CA-7AAC-FF86852FCBA0}"/>
              </a:ext>
            </a:extLst>
          </p:cNvPr>
          <p:cNvSpPr>
            <a:spLocks noGrp="1"/>
          </p:cNvSpPr>
          <p:nvPr>
            <p:ph type="ftr" sz="quarter" idx="3"/>
          </p:nvPr>
        </p:nvSpPr>
        <p:spPr/>
        <p:txBody>
          <a:bodyPr/>
          <a:lstStyle/>
          <a:p>
            <a:r>
              <a:rPr lang="en-US" dirty="0"/>
              <a:t>Li D, et al. </a:t>
            </a:r>
            <a:r>
              <a:rPr lang="en-US" i="1" dirty="0"/>
              <a:t>Heart Fail Rev. </a:t>
            </a:r>
            <a:r>
              <a:rPr lang="en-US" dirty="0"/>
              <a:t>2021;26(1):91–100. https://</a:t>
            </a:r>
            <a:r>
              <a:rPr lang="en-US" dirty="0" err="1"/>
              <a:t>doi.org</a:t>
            </a:r>
            <a:r>
              <a:rPr lang="en-US" dirty="0"/>
              <a:t>/10.1007/s10741-019-09905-y </a:t>
            </a:r>
          </a:p>
        </p:txBody>
      </p:sp>
      <p:grpSp>
        <p:nvGrpSpPr>
          <p:cNvPr id="16" name="Group 15">
            <a:extLst>
              <a:ext uri="{FF2B5EF4-FFF2-40B4-BE49-F238E27FC236}">
                <a16:creationId xmlns:a16="http://schemas.microsoft.com/office/drawing/2014/main" id="{0A1EE71B-4E1D-4191-C6EC-04636EB51F2F}"/>
              </a:ext>
            </a:extLst>
          </p:cNvPr>
          <p:cNvGrpSpPr/>
          <p:nvPr/>
        </p:nvGrpSpPr>
        <p:grpSpPr>
          <a:xfrm>
            <a:off x="6076843" y="1784262"/>
            <a:ext cx="5916274" cy="4580639"/>
            <a:chOff x="6076843" y="1784262"/>
            <a:chExt cx="5916274" cy="4580639"/>
          </a:xfrm>
        </p:grpSpPr>
        <p:pic>
          <p:nvPicPr>
            <p:cNvPr id="8" name="Picture 7">
              <a:extLst>
                <a:ext uri="{FF2B5EF4-FFF2-40B4-BE49-F238E27FC236}">
                  <a16:creationId xmlns:a16="http://schemas.microsoft.com/office/drawing/2014/main" id="{211AE54E-6911-B0A5-B4CA-CB4A163632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095999" y="1820333"/>
              <a:ext cx="5897118" cy="4544568"/>
            </a:xfrm>
            <a:prstGeom prst="rect">
              <a:avLst/>
            </a:prstGeom>
          </p:spPr>
        </p:pic>
        <p:sp>
          <p:nvSpPr>
            <p:cNvPr id="15" name="TextBox 14">
              <a:extLst>
                <a:ext uri="{FF2B5EF4-FFF2-40B4-BE49-F238E27FC236}">
                  <a16:creationId xmlns:a16="http://schemas.microsoft.com/office/drawing/2014/main" id="{547F098D-751F-4C0B-CB76-0C9476316753}"/>
                </a:ext>
              </a:extLst>
            </p:cNvPr>
            <p:cNvSpPr txBox="1"/>
            <p:nvPr/>
          </p:nvSpPr>
          <p:spPr>
            <a:xfrm>
              <a:off x="6076843" y="1784262"/>
              <a:ext cx="761148" cy="246221"/>
            </a:xfrm>
            <a:prstGeom prst="rect">
              <a:avLst/>
            </a:prstGeom>
            <a:solidFill>
              <a:schemeClr val="bg1"/>
            </a:solidFill>
          </p:spPr>
          <p:txBody>
            <a:bodyPr wrap="square" rtlCol="0">
              <a:spAutoFit/>
            </a:bodyPr>
            <a:lstStyle/>
            <a:p>
              <a:r>
                <a:rPr lang="en-US" sz="1000" b="1" dirty="0"/>
                <a:t>Peak VO</a:t>
              </a:r>
              <a:r>
                <a:rPr lang="en-US" sz="1000" b="1" baseline="-25000" dirty="0"/>
                <a:t>2</a:t>
              </a:r>
            </a:p>
          </p:txBody>
        </p:sp>
      </p:grpSp>
    </p:spTree>
    <p:extLst>
      <p:ext uri="{BB962C8B-B14F-4D97-AF65-F5344CB8AC3E}">
        <p14:creationId xmlns:p14="http://schemas.microsoft.com/office/powerpoint/2010/main" val="2685473653"/>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2C6C-367E-32B7-0F1A-864B4CB862C6}"/>
              </a:ext>
            </a:extLst>
          </p:cNvPr>
          <p:cNvSpPr>
            <a:spLocks noGrp="1"/>
          </p:cNvSpPr>
          <p:nvPr>
            <p:ph type="title"/>
          </p:nvPr>
        </p:nvSpPr>
        <p:spPr/>
        <p:txBody>
          <a:bodyPr/>
          <a:lstStyle/>
          <a:p>
            <a:r>
              <a:rPr lang="en-US" dirty="0"/>
              <a:t>Wang, et al Meta-Analysis: Vasodilators Do Provide Benefit in Fontan</a:t>
            </a:r>
          </a:p>
        </p:txBody>
      </p:sp>
      <p:sp>
        <p:nvSpPr>
          <p:cNvPr id="9" name="Footer Placeholder 8">
            <a:extLst>
              <a:ext uri="{FF2B5EF4-FFF2-40B4-BE49-F238E27FC236}">
                <a16:creationId xmlns:a16="http://schemas.microsoft.com/office/drawing/2014/main" id="{DBF6B284-5CD1-5F7F-5205-56373AD728C6}"/>
              </a:ext>
            </a:extLst>
          </p:cNvPr>
          <p:cNvSpPr>
            <a:spLocks noGrp="1"/>
          </p:cNvSpPr>
          <p:nvPr>
            <p:ph type="ftr" sz="quarter" idx="3"/>
          </p:nvPr>
        </p:nvSpPr>
        <p:spPr/>
        <p:txBody>
          <a:bodyPr/>
          <a:lstStyle/>
          <a:p>
            <a:r>
              <a:rPr lang="en-US" dirty="0"/>
              <a:t>Wang W, et al. </a:t>
            </a:r>
            <a:r>
              <a:rPr lang="en-US" i="1" dirty="0" err="1"/>
              <a:t>Pulm</a:t>
            </a:r>
            <a:r>
              <a:rPr lang="en-US" i="1" dirty="0"/>
              <a:t> Circ. </a:t>
            </a:r>
            <a:r>
              <a:rPr lang="en-US" dirty="0"/>
              <a:t>2019;9:1–9. </a:t>
            </a:r>
            <a:r>
              <a:rPr lang="en-US" dirty="0" err="1"/>
              <a:t>doi</a:t>
            </a:r>
            <a:r>
              <a:rPr lang="en-US" dirty="0"/>
              <a:t>: 10.1177/2045894018790450</a:t>
            </a:r>
          </a:p>
        </p:txBody>
      </p:sp>
      <p:pic>
        <p:nvPicPr>
          <p:cNvPr id="4" name="Picture 3">
            <a:extLst>
              <a:ext uri="{FF2B5EF4-FFF2-40B4-BE49-F238E27FC236}">
                <a16:creationId xmlns:a16="http://schemas.microsoft.com/office/drawing/2014/main" id="{B5EA7E48-F41D-CC8F-D160-CF6F1D15A1C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b="52116"/>
          <a:stretch/>
        </p:blipFill>
        <p:spPr>
          <a:xfrm>
            <a:off x="4292029" y="1223563"/>
            <a:ext cx="7814733" cy="2535102"/>
          </a:xfrm>
          <a:prstGeom prst="rect">
            <a:avLst/>
          </a:prstGeom>
        </p:spPr>
      </p:pic>
      <p:sp>
        <p:nvSpPr>
          <p:cNvPr id="5" name="TextBox 4">
            <a:extLst>
              <a:ext uri="{FF2B5EF4-FFF2-40B4-BE49-F238E27FC236}">
                <a16:creationId xmlns:a16="http://schemas.microsoft.com/office/drawing/2014/main" id="{E5C26B22-3646-6CF2-2794-E89EFEFE9185}"/>
              </a:ext>
            </a:extLst>
          </p:cNvPr>
          <p:cNvSpPr txBox="1"/>
          <p:nvPr/>
        </p:nvSpPr>
        <p:spPr>
          <a:xfrm>
            <a:off x="609600" y="1223563"/>
            <a:ext cx="3625515" cy="5155257"/>
          </a:xfrm>
          <a:prstGeom prst="rect">
            <a:avLst/>
          </a:prstGeom>
          <a:noFill/>
        </p:spPr>
        <p:txBody>
          <a:bodyPr wrap="square" rtlCol="0">
            <a:spAutoFit/>
          </a:bodyPr>
          <a:lstStyle/>
          <a:p>
            <a:pPr>
              <a:buClr>
                <a:schemeClr val="accent1"/>
              </a:buClr>
            </a:pPr>
            <a:endParaRPr lang="en-US" sz="1400" dirty="0"/>
          </a:p>
          <a:p>
            <a:pPr marL="342900" indent="-342900">
              <a:buAutoNum type="alphaLcParenBoth"/>
            </a:pPr>
            <a:r>
              <a:rPr lang="en-US" sz="1400" dirty="0">
                <a:effectLst/>
              </a:rPr>
              <a:t>Forest plot of mortality</a:t>
            </a:r>
          </a:p>
          <a:p>
            <a:pPr marL="342900" indent="-342900">
              <a:buAutoNum type="alphaLcParenBoth"/>
            </a:pPr>
            <a:r>
              <a:rPr lang="en-US" sz="1400" dirty="0">
                <a:effectLst/>
              </a:rPr>
              <a:t>Forest plot of the NYHA class</a:t>
            </a:r>
          </a:p>
          <a:p>
            <a:pPr marL="342900" indent="-342900">
              <a:buAutoNum type="alphaLcParenBoth"/>
            </a:pPr>
            <a:r>
              <a:rPr lang="en-US" sz="1400" dirty="0">
                <a:effectLst/>
              </a:rPr>
              <a:t>Forest plot of the 6MWD</a:t>
            </a:r>
          </a:p>
          <a:p>
            <a:pPr marL="342900" indent="-342900">
              <a:buAutoNum type="alphaLcParenBoth"/>
            </a:pPr>
            <a:endParaRPr lang="en-US" sz="1400" dirty="0">
              <a:effectLst/>
            </a:endParaRPr>
          </a:p>
          <a:p>
            <a:pPr marL="285750" indent="-285750">
              <a:spcAft>
                <a:spcPts val="600"/>
              </a:spcAft>
              <a:buClr>
                <a:schemeClr val="accent1"/>
              </a:buClr>
              <a:buFont typeface="Arial" panose="020B0604020202020204" pitchFamily="34" charset="0"/>
              <a:buChar char="•"/>
            </a:pPr>
            <a:r>
              <a:rPr lang="en-US" sz="1400" dirty="0">
                <a:effectLst/>
              </a:rPr>
              <a:t>Plots are based on 9 RCTs of 381 patients.</a:t>
            </a:r>
          </a:p>
          <a:p>
            <a:pPr marL="285750" indent="-285750">
              <a:spcAft>
                <a:spcPts val="600"/>
              </a:spcAft>
              <a:buClr>
                <a:schemeClr val="accent1"/>
              </a:buClr>
              <a:buFont typeface="Arial" panose="020B0604020202020204" pitchFamily="34" charset="0"/>
              <a:buChar char="•"/>
            </a:pPr>
            <a:r>
              <a:rPr lang="en-US" sz="1400" dirty="0">
                <a:effectLst/>
              </a:rPr>
              <a:t>Peak V</a:t>
            </a:r>
            <a:r>
              <a:rPr lang="en-US" sz="1200" dirty="0">
                <a:effectLst/>
              </a:rPr>
              <a:t>O</a:t>
            </a:r>
            <a:r>
              <a:rPr lang="en-US" sz="1400" baseline="-25000" dirty="0">
                <a:effectLst/>
              </a:rPr>
              <a:t>2</a:t>
            </a:r>
            <a:r>
              <a:rPr lang="en-US" sz="1400" dirty="0">
                <a:effectLst/>
              </a:rPr>
              <a:t> was significantly improved (mean difference 1.42 ml (</a:t>
            </a:r>
            <a:r>
              <a:rPr lang="en-US" sz="1400" dirty="0" err="1">
                <a:effectLst/>
              </a:rPr>
              <a:t>kg・min</a:t>
            </a:r>
            <a:r>
              <a:rPr lang="en-US" sz="1400" dirty="0">
                <a:effectLst/>
              </a:rPr>
              <a:t>)</a:t>
            </a:r>
            <a:r>
              <a:rPr lang="en-US" sz="1400" baseline="30000" dirty="0">
                <a:effectLst/>
              </a:rPr>
              <a:t>-1</a:t>
            </a:r>
            <a:r>
              <a:rPr lang="en-US" sz="1400" dirty="0">
                <a:effectLst/>
              </a:rPr>
              <a:t>, 95% CI: [0.21, 2.63])</a:t>
            </a:r>
          </a:p>
          <a:p>
            <a:pPr marL="285750" indent="-285750">
              <a:spcAft>
                <a:spcPts val="600"/>
              </a:spcAft>
              <a:buClr>
                <a:schemeClr val="accent1"/>
              </a:buClr>
              <a:buFont typeface="Arial" panose="020B0604020202020204" pitchFamily="34" charset="0"/>
              <a:buChar char="•"/>
            </a:pPr>
            <a:r>
              <a:rPr lang="en-US" sz="1400" dirty="0" err="1">
                <a:effectLst/>
              </a:rPr>
              <a:t>mPAP</a:t>
            </a:r>
            <a:r>
              <a:rPr lang="en-US" sz="1400" dirty="0"/>
              <a:t> </a:t>
            </a:r>
            <a:r>
              <a:rPr lang="en-US" sz="1400" dirty="0">
                <a:effectLst/>
              </a:rPr>
              <a:t>was significantly reduced (mean difference = -2.25 mmHg, 95% CI: </a:t>
            </a:r>
            <a:br>
              <a:rPr lang="en-US" sz="1400" dirty="0">
                <a:effectLst/>
              </a:rPr>
            </a:br>
            <a:r>
              <a:rPr lang="en-US" sz="1400" dirty="0">
                <a:effectLst/>
              </a:rPr>
              <a:t>[-3.00, -1.50])</a:t>
            </a:r>
          </a:p>
          <a:p>
            <a:pPr marL="285750" indent="-285750">
              <a:spcAft>
                <a:spcPts val="600"/>
              </a:spcAft>
              <a:buClr>
                <a:schemeClr val="accent1"/>
              </a:buClr>
              <a:buFont typeface="Arial" panose="020B0604020202020204" pitchFamily="34" charset="0"/>
              <a:buChar char="•"/>
            </a:pPr>
            <a:r>
              <a:rPr lang="en-US" sz="1400" dirty="0">
                <a:effectLst/>
              </a:rPr>
              <a:t>No significant change was found in mortality or in BNP) or NT-</a:t>
            </a:r>
            <a:r>
              <a:rPr lang="en-US" sz="1400" dirty="0" err="1">
                <a:effectLst/>
              </a:rPr>
              <a:t>proBNP</a:t>
            </a:r>
            <a:endParaRPr lang="en-US" sz="900" dirty="0"/>
          </a:p>
          <a:p>
            <a:endParaRPr lang="en-US" sz="900" dirty="0">
              <a:effectLst/>
            </a:endParaRPr>
          </a:p>
          <a:p>
            <a:endParaRPr lang="en-US" sz="900" dirty="0"/>
          </a:p>
          <a:p>
            <a:r>
              <a:rPr lang="en-US" sz="900" dirty="0">
                <a:effectLst/>
              </a:rPr>
              <a:t>Squares indicate risk ratio (RR). Horizontal lines indicate the 95% confidence interval (CI) for each included trial</a:t>
            </a:r>
          </a:p>
          <a:p>
            <a:endParaRPr lang="en-US" sz="900" dirty="0">
              <a:effectLst/>
            </a:endParaRPr>
          </a:p>
          <a:p>
            <a:r>
              <a:rPr lang="en-US" sz="900" dirty="0">
                <a:effectLst/>
              </a:rPr>
              <a:t>The statistical weight of a trial in the meta-analysis was proportional to the size of each square</a:t>
            </a:r>
          </a:p>
          <a:p>
            <a:endParaRPr lang="en-US" sz="900" dirty="0">
              <a:effectLst/>
            </a:endParaRPr>
          </a:p>
          <a:p>
            <a:r>
              <a:rPr lang="en-US" sz="900" dirty="0">
                <a:effectLst/>
              </a:rPr>
              <a:t>Diamonds indicate the pooled risk ratio and 95% confidence interval, with the center indicating the point estimate, and the left and right ends indicating the 95% CIs</a:t>
            </a:r>
          </a:p>
        </p:txBody>
      </p:sp>
      <p:sp>
        <p:nvSpPr>
          <p:cNvPr id="11" name="TextBox 10">
            <a:extLst>
              <a:ext uri="{FF2B5EF4-FFF2-40B4-BE49-F238E27FC236}">
                <a16:creationId xmlns:a16="http://schemas.microsoft.com/office/drawing/2014/main" id="{EA402006-D3D9-33AF-40EA-97CC13068CC7}"/>
              </a:ext>
            </a:extLst>
          </p:cNvPr>
          <p:cNvSpPr txBox="1"/>
          <p:nvPr/>
        </p:nvSpPr>
        <p:spPr>
          <a:xfrm>
            <a:off x="4466690" y="1160085"/>
            <a:ext cx="2016303" cy="276999"/>
          </a:xfrm>
          <a:prstGeom prst="rect">
            <a:avLst/>
          </a:prstGeom>
          <a:noFill/>
        </p:spPr>
        <p:txBody>
          <a:bodyPr wrap="square">
            <a:spAutoFit/>
          </a:bodyPr>
          <a:lstStyle/>
          <a:p>
            <a:r>
              <a:rPr lang="en-US" sz="1200" dirty="0">
                <a:effectLst/>
              </a:rPr>
              <a:t>Forest plot of mortality</a:t>
            </a:r>
          </a:p>
        </p:txBody>
      </p:sp>
      <p:sp>
        <p:nvSpPr>
          <p:cNvPr id="12" name="TextBox 11">
            <a:extLst>
              <a:ext uri="{FF2B5EF4-FFF2-40B4-BE49-F238E27FC236}">
                <a16:creationId xmlns:a16="http://schemas.microsoft.com/office/drawing/2014/main" id="{9D17362B-7BBA-97B5-29FA-92FD13FD65D8}"/>
              </a:ext>
            </a:extLst>
          </p:cNvPr>
          <p:cNvSpPr txBox="1"/>
          <p:nvPr/>
        </p:nvSpPr>
        <p:spPr>
          <a:xfrm>
            <a:off x="8323780" y="1164906"/>
            <a:ext cx="2309973" cy="276999"/>
          </a:xfrm>
          <a:prstGeom prst="rect">
            <a:avLst/>
          </a:prstGeom>
          <a:noFill/>
        </p:spPr>
        <p:txBody>
          <a:bodyPr wrap="square">
            <a:spAutoFit/>
          </a:bodyPr>
          <a:lstStyle/>
          <a:p>
            <a:r>
              <a:rPr lang="en-US" sz="1200" dirty="0">
                <a:effectLst/>
              </a:rPr>
              <a:t>Forest plot of the NYHA class</a:t>
            </a:r>
          </a:p>
        </p:txBody>
      </p:sp>
      <p:sp>
        <p:nvSpPr>
          <p:cNvPr id="13" name="TextBox 12">
            <a:extLst>
              <a:ext uri="{FF2B5EF4-FFF2-40B4-BE49-F238E27FC236}">
                <a16:creationId xmlns:a16="http://schemas.microsoft.com/office/drawing/2014/main" id="{E9DEB424-39AA-E4EA-FCAE-F244570C76CC}"/>
              </a:ext>
            </a:extLst>
          </p:cNvPr>
          <p:cNvSpPr txBox="1"/>
          <p:nvPr/>
        </p:nvSpPr>
        <p:spPr>
          <a:xfrm>
            <a:off x="6013807" y="3922839"/>
            <a:ext cx="2309973" cy="276999"/>
          </a:xfrm>
          <a:prstGeom prst="rect">
            <a:avLst/>
          </a:prstGeom>
          <a:noFill/>
        </p:spPr>
        <p:txBody>
          <a:bodyPr wrap="square">
            <a:spAutoFit/>
          </a:bodyPr>
          <a:lstStyle/>
          <a:p>
            <a:r>
              <a:rPr lang="en-US" sz="1200" dirty="0"/>
              <a:t>(c)  </a:t>
            </a:r>
            <a:r>
              <a:rPr lang="en-US" sz="1200" dirty="0">
                <a:effectLst/>
              </a:rPr>
              <a:t>Forest plot of the 6MWD</a:t>
            </a:r>
          </a:p>
        </p:txBody>
      </p:sp>
      <p:pic>
        <p:nvPicPr>
          <p:cNvPr id="14" name="Picture 13">
            <a:extLst>
              <a:ext uri="{FF2B5EF4-FFF2-40B4-BE49-F238E27FC236}">
                <a16:creationId xmlns:a16="http://schemas.microsoft.com/office/drawing/2014/main" id="{C3BCBAB7-BBF2-DB2B-AFAA-09630327835A}"/>
              </a:ext>
            </a:extLst>
          </p:cNvPr>
          <p:cNvPicPr>
            <a:picLocks noChangeAspect="1"/>
          </p:cNvPicPr>
          <p:nvPr/>
        </p:nvPicPr>
        <p:blipFill rotWithShape="1">
          <a:blip r:embed="rId2">
            <a:extLst>
              <a:ext uri="{BEBA8EAE-BF5A-486C-A8C5-ECC9F3942E4B}">
                <a14:imgProps xmlns:a14="http://schemas.microsoft.com/office/drawing/2010/main">
                  <a14:imgLayer r:embed="rId4">
                    <a14:imgEffect>
                      <a14:sharpenSoften amount="25000"/>
                    </a14:imgEffect>
                  </a14:imgLayer>
                </a14:imgProps>
              </a:ext>
            </a:extLst>
          </a:blip>
          <a:srcRect l="21134" t="54580" r="29444" b="1770"/>
          <a:stretch/>
        </p:blipFill>
        <p:spPr>
          <a:xfrm>
            <a:off x="6096000" y="4244062"/>
            <a:ext cx="3862192" cy="2310941"/>
          </a:xfrm>
          <a:prstGeom prst="rect">
            <a:avLst/>
          </a:prstGeom>
          <a:ln w="38100">
            <a:solidFill>
              <a:srgbClr val="DAECEE"/>
            </a:solidFill>
          </a:ln>
        </p:spPr>
      </p:pic>
    </p:spTree>
    <p:extLst>
      <p:ext uri="{BB962C8B-B14F-4D97-AF65-F5344CB8AC3E}">
        <p14:creationId xmlns:p14="http://schemas.microsoft.com/office/powerpoint/2010/main" val="223154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4BE4-7F19-4378-A654-ED378CD8C243}"/>
              </a:ext>
            </a:extLst>
          </p:cNvPr>
          <p:cNvSpPr>
            <a:spLocks noGrp="1"/>
          </p:cNvSpPr>
          <p:nvPr>
            <p:ph type="title"/>
          </p:nvPr>
        </p:nvSpPr>
        <p:spPr/>
        <p:txBody>
          <a:bodyPr>
            <a:noAutofit/>
          </a:bodyPr>
          <a:lstStyle/>
          <a:p>
            <a:r>
              <a:rPr lang="en-US" sz="2400" dirty="0"/>
              <a:t>Heart–Liver Interaction in Single Ventricle and Potential Factors Influencing Development of “Fontan-Associated Liver Disease”</a:t>
            </a:r>
          </a:p>
        </p:txBody>
      </p:sp>
      <p:sp>
        <p:nvSpPr>
          <p:cNvPr id="3" name="Content Placeholder 2">
            <a:extLst>
              <a:ext uri="{FF2B5EF4-FFF2-40B4-BE49-F238E27FC236}">
                <a16:creationId xmlns:a16="http://schemas.microsoft.com/office/drawing/2014/main" id="{095E7FC5-20F4-7C78-0E90-5DC59F2C00A8}"/>
              </a:ext>
            </a:extLst>
          </p:cNvPr>
          <p:cNvSpPr>
            <a:spLocks noGrp="1"/>
          </p:cNvSpPr>
          <p:nvPr>
            <p:ph idx="1"/>
          </p:nvPr>
        </p:nvSpPr>
        <p:spPr>
          <a:xfrm>
            <a:off x="609600" y="1477906"/>
            <a:ext cx="3930804" cy="4722477"/>
          </a:xfrm>
        </p:spPr>
        <p:txBody>
          <a:bodyPr>
            <a:normAutofit/>
          </a:bodyPr>
          <a:lstStyle/>
          <a:p>
            <a:r>
              <a:rPr lang="en-US" sz="1800" dirty="0"/>
              <a:t>Liver is universally affected in individuals with a Fontan circulation</a:t>
            </a:r>
          </a:p>
          <a:p>
            <a:r>
              <a:rPr lang="en-US" sz="1800" dirty="0"/>
              <a:t>Inherent differences in hepatic substrate in association with single-ventricle congenital heart disease, injury related to alterations in perfusion along the path of surgical treatment, cyanosis, and congestive hepatopathy as a consequence of chronic venous hypertension due to the Fontan circulatory state may all contribute to what is now referred to as “Fontan associated liver disease” (FALD)</a:t>
            </a:r>
          </a:p>
          <a:p>
            <a:endParaRPr lang="en-US" sz="1800" dirty="0"/>
          </a:p>
        </p:txBody>
      </p:sp>
      <p:pic>
        <p:nvPicPr>
          <p:cNvPr id="11" name="Picture 10" descr="Diagram&#10;&#10;Description automatically generated">
            <a:extLst>
              <a:ext uri="{FF2B5EF4-FFF2-40B4-BE49-F238E27FC236}">
                <a16:creationId xmlns:a16="http://schemas.microsoft.com/office/drawing/2014/main" id="{E5166CC6-6A3A-8E74-F744-F3AC88604363}"/>
              </a:ext>
            </a:extLst>
          </p:cNvPr>
          <p:cNvPicPr>
            <a:picLocks noChangeAspect="1"/>
          </p:cNvPicPr>
          <p:nvPr/>
        </p:nvPicPr>
        <p:blipFill rotWithShape="1">
          <a:blip r:embed="rId2"/>
          <a:srcRect t="533" b="-1"/>
          <a:stretch/>
        </p:blipFill>
        <p:spPr>
          <a:xfrm>
            <a:off x="4690518" y="1728216"/>
            <a:ext cx="7138372" cy="3941307"/>
          </a:xfrm>
          <a:prstGeom prst="rect">
            <a:avLst/>
          </a:prstGeom>
        </p:spPr>
      </p:pic>
      <p:sp>
        <p:nvSpPr>
          <p:cNvPr id="12" name="Footer Placeholder 11">
            <a:extLst>
              <a:ext uri="{FF2B5EF4-FFF2-40B4-BE49-F238E27FC236}">
                <a16:creationId xmlns:a16="http://schemas.microsoft.com/office/drawing/2014/main" id="{AEB1E8F5-B305-612E-543F-626D1D08DB99}"/>
              </a:ext>
            </a:extLst>
          </p:cNvPr>
          <p:cNvSpPr>
            <a:spLocks noGrp="1"/>
          </p:cNvSpPr>
          <p:nvPr>
            <p:ph type="ftr" sz="quarter" idx="3"/>
          </p:nvPr>
        </p:nvSpPr>
        <p:spPr/>
        <p:txBody>
          <a:bodyPr/>
          <a:lstStyle/>
          <a:p>
            <a:r>
              <a:rPr lang="en-US" dirty="0" err="1"/>
              <a:t>Rychik</a:t>
            </a:r>
            <a:r>
              <a:rPr lang="en-US" dirty="0"/>
              <a:t> J, et al. </a:t>
            </a:r>
            <a:r>
              <a:rPr lang="en-US" i="1" dirty="0" err="1"/>
              <a:t>Pediatr</a:t>
            </a:r>
            <a:r>
              <a:rPr lang="en-US" i="1" dirty="0"/>
              <a:t> </a:t>
            </a:r>
            <a:r>
              <a:rPr lang="en-US" i="1" dirty="0" err="1"/>
              <a:t>Cardiol</a:t>
            </a:r>
            <a:r>
              <a:rPr lang="en-US" i="1" dirty="0"/>
              <a:t>. </a:t>
            </a:r>
            <a:r>
              <a:rPr lang="en-US" dirty="0"/>
              <a:t>2022;43(6):1175–1192. </a:t>
            </a:r>
            <a:r>
              <a:rPr lang="en-US" dirty="0" err="1"/>
              <a:t>doi</a:t>
            </a:r>
            <a:r>
              <a:rPr lang="en-US" dirty="0"/>
              <a:t>: 10.1007/s00246-022-02930-z</a:t>
            </a:r>
          </a:p>
        </p:txBody>
      </p:sp>
    </p:spTree>
    <p:extLst>
      <p:ext uri="{BB962C8B-B14F-4D97-AF65-F5344CB8AC3E}">
        <p14:creationId xmlns:p14="http://schemas.microsoft.com/office/powerpoint/2010/main" val="389491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062E-EF8B-CB12-B842-54BF7CF051C5}"/>
              </a:ext>
            </a:extLst>
          </p:cNvPr>
          <p:cNvSpPr>
            <a:spLocks noGrp="1"/>
          </p:cNvSpPr>
          <p:nvPr>
            <p:ph type="title"/>
          </p:nvPr>
        </p:nvSpPr>
        <p:spPr/>
        <p:txBody>
          <a:bodyPr anchor="t">
            <a:noAutofit/>
          </a:bodyPr>
          <a:lstStyle/>
          <a:p>
            <a:r>
              <a:rPr lang="en-US" sz="2600" dirty="0"/>
              <a:t>Similarities and Differences Between Fontan Failure in Children and Adults and Heart Failure in Adults Without CHD</a:t>
            </a:r>
          </a:p>
        </p:txBody>
      </p:sp>
      <p:sp>
        <p:nvSpPr>
          <p:cNvPr id="3" name="Footer Placeholder 2">
            <a:extLst>
              <a:ext uri="{FF2B5EF4-FFF2-40B4-BE49-F238E27FC236}">
                <a16:creationId xmlns:a16="http://schemas.microsoft.com/office/drawing/2014/main" id="{ECBCBA63-59EA-196F-8596-853835EB9DA1}"/>
              </a:ext>
            </a:extLst>
          </p:cNvPr>
          <p:cNvSpPr>
            <a:spLocks noGrp="1"/>
          </p:cNvSpPr>
          <p:nvPr>
            <p:ph type="ftr" sz="quarter" idx="3"/>
          </p:nvPr>
        </p:nvSpPr>
        <p:spPr/>
        <p:txBody>
          <a:bodyPr/>
          <a:lstStyle/>
          <a:p>
            <a:r>
              <a:rPr lang="en-US" dirty="0"/>
              <a:t>Roche L, Wald R. Evolving Therapies in Fontan Failure. https://</a:t>
            </a:r>
            <a:r>
              <a:rPr lang="en-US" dirty="0" err="1"/>
              <a:t>www.acc.org</a:t>
            </a:r>
            <a:r>
              <a:rPr lang="en-US" dirty="0"/>
              <a:t>/latest-in-cardiology/articles/2020/07/15/13/12/evolving-therapies-in-</a:t>
            </a:r>
            <a:r>
              <a:rPr lang="en-US" dirty="0" err="1"/>
              <a:t>fontan</a:t>
            </a:r>
            <a:r>
              <a:rPr lang="en-US" dirty="0"/>
              <a:t>-failure</a:t>
            </a:r>
          </a:p>
        </p:txBody>
      </p:sp>
      <p:pic>
        <p:nvPicPr>
          <p:cNvPr id="3074" name="Picture 2" descr="Figure 1">
            <a:extLst>
              <a:ext uri="{FF2B5EF4-FFF2-40B4-BE49-F238E27FC236}">
                <a16:creationId xmlns:a16="http://schemas.microsoft.com/office/drawing/2014/main" id="{E2E36D1A-50BA-4FA9-EE8A-1D1E26CB1DC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6544" y="1227361"/>
            <a:ext cx="10290309" cy="53260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905D7DB-9151-9E89-F484-72153C43FD12}"/>
              </a:ext>
            </a:extLst>
          </p:cNvPr>
          <p:cNvSpPr/>
          <p:nvPr/>
        </p:nvSpPr>
        <p:spPr>
          <a:xfrm>
            <a:off x="836544" y="4587766"/>
            <a:ext cx="10290308" cy="428164"/>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30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2416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1322-335A-455C-86F9-35B7E34E4C6A}"/>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C049973-1B01-433B-8FFB-3B7312471A83}"/>
              </a:ext>
            </a:extLst>
          </p:cNvPr>
          <p:cNvSpPr>
            <a:spLocks noGrp="1"/>
          </p:cNvSpPr>
          <p:nvPr>
            <p:ph idx="1"/>
          </p:nvPr>
        </p:nvSpPr>
        <p:spPr>
          <a:xfrm>
            <a:off x="609600" y="1576468"/>
            <a:ext cx="10744200" cy="4722477"/>
          </a:xfrm>
        </p:spPr>
        <p:txBody>
          <a:bodyPr>
            <a:normAutofit/>
          </a:bodyPr>
          <a:lstStyle/>
          <a:p>
            <a:pPr marL="571500" lvl="0" indent="-571500">
              <a:spcAft>
                <a:spcPts val="1200"/>
              </a:spcAft>
              <a:buFont typeface="+mj-lt"/>
              <a:buAutoNum type="romanUcPeriod"/>
            </a:pPr>
            <a:r>
              <a:rPr lang="en-US" sz="2800" dirty="0"/>
              <a:t>Understand the fundamental aspects of adult congenital heart disease with univentricular physiology</a:t>
            </a:r>
          </a:p>
          <a:p>
            <a:pPr marL="571500" lvl="0" indent="-571500">
              <a:spcAft>
                <a:spcPts val="1200"/>
              </a:spcAft>
              <a:buFont typeface="+mj-lt"/>
              <a:buAutoNum type="romanUcPeriod"/>
            </a:pPr>
            <a:r>
              <a:rPr lang="en-US" sz="2800" dirty="0"/>
              <a:t>Debate the hemodynamic aspects of Fontan physiology and its failure</a:t>
            </a:r>
          </a:p>
          <a:p>
            <a:pPr marL="571500" lvl="0" indent="-571500">
              <a:spcAft>
                <a:spcPts val="1200"/>
              </a:spcAft>
              <a:buFont typeface="+mj-lt"/>
              <a:buAutoNum type="romanUcPeriod"/>
            </a:pPr>
            <a:r>
              <a:rPr lang="en-US" sz="2800" dirty="0"/>
              <a:t>Review current information on the use of Group 1 vasodilator therapies in the adult Fontan patient</a:t>
            </a:r>
          </a:p>
          <a:p>
            <a:pPr marL="571500" lvl="0" indent="-571500">
              <a:spcAft>
                <a:spcPts val="1200"/>
              </a:spcAft>
              <a:buFont typeface="+mj-lt"/>
              <a:buAutoNum type="romanUcPeriod"/>
            </a:pPr>
            <a:r>
              <a:rPr lang="en-US" sz="2800" dirty="0"/>
              <a:t>Discuss the negative aspects of Group 1 vasodilator therapy in the adult Fontan patient</a:t>
            </a:r>
          </a:p>
        </p:txBody>
      </p:sp>
    </p:spTree>
    <p:extLst>
      <p:ext uri="{BB962C8B-B14F-4D97-AF65-F5344CB8AC3E}">
        <p14:creationId xmlns:p14="http://schemas.microsoft.com/office/powerpoint/2010/main" val="369931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BF1F2A-E594-C06E-5B4E-2951F55D6545}"/>
              </a:ext>
            </a:extLst>
          </p:cNvPr>
          <p:cNvSpPr>
            <a:spLocks noGrp="1"/>
          </p:cNvSpPr>
          <p:nvPr>
            <p:ph type="title"/>
          </p:nvPr>
        </p:nvSpPr>
        <p:spPr/>
        <p:txBody>
          <a:bodyPr anchor="b"/>
          <a:lstStyle/>
          <a:p>
            <a:r>
              <a:rPr lang="en-US" dirty="0"/>
              <a:t>Judge’s Opening Remarks</a:t>
            </a:r>
          </a:p>
        </p:txBody>
      </p:sp>
      <p:sp>
        <p:nvSpPr>
          <p:cNvPr id="5" name="Text Placeholder 4">
            <a:extLst>
              <a:ext uri="{FF2B5EF4-FFF2-40B4-BE49-F238E27FC236}">
                <a16:creationId xmlns:a16="http://schemas.microsoft.com/office/drawing/2014/main" id="{28DD8611-D1F1-36F4-6925-7922ED5E664F}"/>
              </a:ext>
            </a:extLst>
          </p:cNvPr>
          <p:cNvSpPr>
            <a:spLocks noGrp="1"/>
          </p:cNvSpPr>
          <p:nvPr>
            <p:ph type="body" idx="1"/>
          </p:nvPr>
        </p:nvSpPr>
        <p:spPr/>
        <p:txBody>
          <a:bodyPr/>
          <a:lstStyle/>
          <a:p>
            <a:r>
              <a:rPr lang="en-US" sz="1800" dirty="0"/>
              <a:t>Should All Adult Fontan Patients Be Placed on PAH Group 1 Therapy?</a:t>
            </a:r>
            <a:endParaRPr lang="en-US" dirty="0"/>
          </a:p>
        </p:txBody>
      </p:sp>
      <p:pic>
        <p:nvPicPr>
          <p:cNvPr id="6" name="Picture 5">
            <a:extLst>
              <a:ext uri="{FF2B5EF4-FFF2-40B4-BE49-F238E27FC236}">
                <a16:creationId xmlns:a16="http://schemas.microsoft.com/office/drawing/2014/main" id="{7A6D0A9E-76F6-1ED3-D0C1-487D5F5E9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988" y="2264735"/>
            <a:ext cx="4457255" cy="1164265"/>
          </a:xfrm>
          <a:prstGeom prst="rect">
            <a:avLst/>
          </a:prstGeom>
        </p:spPr>
      </p:pic>
    </p:spTree>
    <p:extLst>
      <p:ext uri="{BB962C8B-B14F-4D97-AF65-F5344CB8AC3E}">
        <p14:creationId xmlns:p14="http://schemas.microsoft.com/office/powerpoint/2010/main" val="176327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6E6AFD-73DA-23AC-6614-E79A45EA1D0C}"/>
              </a:ext>
            </a:extLst>
          </p:cNvPr>
          <p:cNvPicPr>
            <a:picLocks noChangeAspect="1"/>
          </p:cNvPicPr>
          <p:nvPr/>
        </p:nvPicPr>
        <p:blipFill>
          <a:blip r:embed="rId2"/>
          <a:stretch>
            <a:fillRect/>
          </a:stretch>
        </p:blipFill>
        <p:spPr>
          <a:xfrm>
            <a:off x="6728719" y="3375490"/>
            <a:ext cx="5223766" cy="3482510"/>
          </a:xfrm>
          <a:prstGeom prst="rect">
            <a:avLst/>
          </a:prstGeom>
        </p:spPr>
      </p:pic>
      <p:sp>
        <p:nvSpPr>
          <p:cNvPr id="4" name="Title 3">
            <a:extLst>
              <a:ext uri="{FF2B5EF4-FFF2-40B4-BE49-F238E27FC236}">
                <a16:creationId xmlns:a16="http://schemas.microsoft.com/office/drawing/2014/main" id="{9F551932-CCFD-A010-BAD3-F76B965447DC}"/>
              </a:ext>
            </a:extLst>
          </p:cNvPr>
          <p:cNvSpPr>
            <a:spLocks noGrp="1"/>
          </p:cNvSpPr>
          <p:nvPr>
            <p:ph type="title"/>
          </p:nvPr>
        </p:nvSpPr>
        <p:spPr>
          <a:xfrm>
            <a:off x="609600" y="324327"/>
            <a:ext cx="10744200" cy="1060755"/>
          </a:xfrm>
        </p:spPr>
        <p:txBody>
          <a:bodyPr anchor="t">
            <a:normAutofit/>
          </a:bodyPr>
          <a:lstStyle/>
          <a:p>
            <a:r>
              <a:rPr lang="en-US" sz="2800" dirty="0"/>
              <a:t>Fontan Circulation and Risks for PAH</a:t>
            </a:r>
          </a:p>
        </p:txBody>
      </p:sp>
      <p:sp>
        <p:nvSpPr>
          <p:cNvPr id="9" name="Content Placeholder 8">
            <a:extLst>
              <a:ext uri="{FF2B5EF4-FFF2-40B4-BE49-F238E27FC236}">
                <a16:creationId xmlns:a16="http://schemas.microsoft.com/office/drawing/2014/main" id="{75C028CC-C6CB-C5A6-837B-44ED65587CED}"/>
              </a:ext>
            </a:extLst>
          </p:cNvPr>
          <p:cNvSpPr>
            <a:spLocks noGrp="1"/>
          </p:cNvSpPr>
          <p:nvPr>
            <p:ph idx="1"/>
          </p:nvPr>
        </p:nvSpPr>
        <p:spPr>
          <a:xfrm>
            <a:off x="609600" y="1012275"/>
            <a:ext cx="7938499" cy="2132128"/>
          </a:xfrm>
        </p:spPr>
        <p:txBody>
          <a:bodyPr>
            <a:normAutofit/>
          </a:bodyPr>
          <a:lstStyle/>
          <a:p>
            <a:pPr>
              <a:spcAft>
                <a:spcPts val="600"/>
              </a:spcAft>
            </a:pPr>
            <a:r>
              <a:rPr lang="en-US" sz="2000" dirty="0"/>
              <a:t>Fontan operation: For patients with complex CHD unsuitable for biventricular repair, separates the systemic from pulmonary circulation by directing systemic venous return to the pulmonary artery, without an interposed </a:t>
            </a:r>
            <a:r>
              <a:rPr lang="en-US" sz="2000" dirty="0" err="1"/>
              <a:t>subpulmonary</a:t>
            </a:r>
            <a:r>
              <a:rPr lang="en-US" sz="2000" dirty="0"/>
              <a:t> ventricle</a:t>
            </a:r>
          </a:p>
          <a:p>
            <a:pPr>
              <a:spcAft>
                <a:spcPts val="600"/>
              </a:spcAft>
            </a:pPr>
            <a:r>
              <a:rPr lang="en-US" sz="2000" dirty="0"/>
              <a:t>Radical but palliative procedure associated with many late complications and limited surgical alternatives</a:t>
            </a:r>
          </a:p>
        </p:txBody>
      </p:sp>
      <p:grpSp>
        <p:nvGrpSpPr>
          <p:cNvPr id="14" name="Group 13">
            <a:extLst>
              <a:ext uri="{FF2B5EF4-FFF2-40B4-BE49-F238E27FC236}">
                <a16:creationId xmlns:a16="http://schemas.microsoft.com/office/drawing/2014/main" id="{EF0CD0C7-E685-218B-0B3B-8A974B00D1B0}"/>
              </a:ext>
            </a:extLst>
          </p:cNvPr>
          <p:cNvGrpSpPr/>
          <p:nvPr/>
        </p:nvGrpSpPr>
        <p:grpSpPr>
          <a:xfrm>
            <a:off x="8298537" y="324327"/>
            <a:ext cx="3055263" cy="3104673"/>
            <a:chOff x="9104874" y="758468"/>
            <a:chExt cx="2699713" cy="2743372"/>
          </a:xfrm>
        </p:grpSpPr>
        <p:pic>
          <p:nvPicPr>
            <p:cNvPr id="2" name="Picture 1">
              <a:extLst>
                <a:ext uri="{FF2B5EF4-FFF2-40B4-BE49-F238E27FC236}">
                  <a16:creationId xmlns:a16="http://schemas.microsoft.com/office/drawing/2014/main" id="{20BAC169-0B62-B6B4-3EE4-B2EFC4519C40}"/>
                </a:ext>
              </a:extLst>
            </p:cNvPr>
            <p:cNvPicPr>
              <a:picLocks noChangeAspect="1"/>
            </p:cNvPicPr>
            <p:nvPr/>
          </p:nvPicPr>
          <p:blipFill>
            <a:blip r:embed="rId3"/>
            <a:stretch>
              <a:fillRect/>
            </a:stretch>
          </p:blipFill>
          <p:spPr>
            <a:xfrm>
              <a:off x="9727181" y="1227346"/>
              <a:ext cx="1922314" cy="2274494"/>
            </a:xfrm>
            <a:prstGeom prst="rect">
              <a:avLst/>
            </a:prstGeom>
          </p:spPr>
        </p:pic>
        <p:sp>
          <p:nvSpPr>
            <p:cNvPr id="3" name="TextBox 2">
              <a:extLst>
                <a:ext uri="{FF2B5EF4-FFF2-40B4-BE49-F238E27FC236}">
                  <a16:creationId xmlns:a16="http://schemas.microsoft.com/office/drawing/2014/main" id="{9968AA6D-FF98-442E-E8A7-F5A8269C0BBB}"/>
                </a:ext>
              </a:extLst>
            </p:cNvPr>
            <p:cNvSpPr txBox="1"/>
            <p:nvPr/>
          </p:nvSpPr>
          <p:spPr>
            <a:xfrm>
              <a:off x="9104874" y="758468"/>
              <a:ext cx="2699713" cy="407940"/>
            </a:xfrm>
            <a:prstGeom prst="rect">
              <a:avLst/>
            </a:prstGeom>
            <a:noFill/>
          </p:spPr>
          <p:txBody>
            <a:bodyPr wrap="square" rtlCol="0">
              <a:spAutoFit/>
            </a:bodyPr>
            <a:lstStyle/>
            <a:p>
              <a:pPr algn="ctr"/>
              <a:r>
                <a:rPr lang="en-US" sz="1200" b="1" dirty="0"/>
                <a:t>Fontan Operation &amp; Pulmonary Vascular Disease (PVD without PAH)</a:t>
              </a:r>
            </a:p>
          </p:txBody>
        </p:sp>
      </p:grpSp>
      <p:sp>
        <p:nvSpPr>
          <p:cNvPr id="12" name="Footer Placeholder 11">
            <a:extLst>
              <a:ext uri="{FF2B5EF4-FFF2-40B4-BE49-F238E27FC236}">
                <a16:creationId xmlns:a16="http://schemas.microsoft.com/office/drawing/2014/main" id="{257D3908-EFD1-8DFA-DDA5-453BF7613D68}"/>
              </a:ext>
            </a:extLst>
          </p:cNvPr>
          <p:cNvSpPr>
            <a:spLocks noGrp="1"/>
          </p:cNvSpPr>
          <p:nvPr>
            <p:ph type="ftr" sz="quarter" idx="3"/>
          </p:nvPr>
        </p:nvSpPr>
        <p:spPr>
          <a:xfrm>
            <a:off x="609601" y="6356350"/>
            <a:ext cx="5538626" cy="442131"/>
          </a:xfrm>
        </p:spPr>
        <p:txBody>
          <a:bodyPr/>
          <a:lstStyle/>
          <a:p>
            <a:r>
              <a:rPr lang="en-US" dirty="0" err="1"/>
              <a:t>Brida</a:t>
            </a:r>
            <a:r>
              <a:rPr lang="en-US" dirty="0"/>
              <a:t> M., </a:t>
            </a:r>
            <a:r>
              <a:rPr lang="en-US" dirty="0" err="1"/>
              <a:t>Gatzoulis</a:t>
            </a:r>
            <a:r>
              <a:rPr lang="en-US" dirty="0"/>
              <a:t>, A. </a:t>
            </a:r>
            <a:r>
              <a:rPr lang="en-US" i="1" dirty="0"/>
              <a:t>Heart</a:t>
            </a:r>
            <a:r>
              <a:rPr lang="en-US" dirty="0"/>
              <a:t>, 2018;104(19):1568-1574. </a:t>
            </a:r>
            <a:r>
              <a:rPr lang="en-US" dirty="0" err="1"/>
              <a:t>doi</a:t>
            </a:r>
            <a:r>
              <a:rPr lang="en-US" dirty="0"/>
              <a:t>: 10.1136/heartjnl-2017-312106</a:t>
            </a:r>
          </a:p>
          <a:p>
            <a:r>
              <a:rPr lang="en-US" dirty="0" err="1"/>
              <a:t>Awerbach</a:t>
            </a:r>
            <a:r>
              <a:rPr lang="en-US" dirty="0"/>
              <a:t> JD, </a:t>
            </a:r>
            <a:r>
              <a:rPr lang="en-US" dirty="0" err="1"/>
              <a:t>Krasuski</a:t>
            </a:r>
            <a:r>
              <a:rPr lang="en-US" dirty="0"/>
              <a:t> RA. 2022. https://</a:t>
            </a:r>
            <a:r>
              <a:rPr lang="en-US" dirty="0" err="1"/>
              <a:t>professional.heart.org</a:t>
            </a:r>
            <a:r>
              <a:rPr lang="en-US" dirty="0"/>
              <a:t>/</a:t>
            </a:r>
            <a:r>
              <a:rPr lang="en-US" dirty="0" err="1"/>
              <a:t>en</a:t>
            </a:r>
            <a:r>
              <a:rPr lang="en-US" dirty="0"/>
              <a:t>/science-news/evaluation-and-management-of-the-child-and-adult-with-fontan-circulation/Commentary# </a:t>
            </a:r>
          </a:p>
        </p:txBody>
      </p:sp>
      <p:sp>
        <p:nvSpPr>
          <p:cNvPr id="13" name="Content Placeholder 8">
            <a:extLst>
              <a:ext uri="{FF2B5EF4-FFF2-40B4-BE49-F238E27FC236}">
                <a16:creationId xmlns:a16="http://schemas.microsoft.com/office/drawing/2014/main" id="{821EED91-D901-D79A-1CB7-182A6EA827E6}"/>
              </a:ext>
            </a:extLst>
          </p:cNvPr>
          <p:cNvSpPr txBox="1">
            <a:spLocks/>
          </p:cNvSpPr>
          <p:nvPr/>
        </p:nvSpPr>
        <p:spPr>
          <a:xfrm>
            <a:off x="609600" y="3267835"/>
            <a:ext cx="5538626" cy="297480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000" dirty="0"/>
              <a:t>Pulmonary blood flow and cardiac output are dependent on low PVR, especially because there is no </a:t>
            </a:r>
            <a:r>
              <a:rPr lang="en-US" sz="2000" dirty="0" err="1"/>
              <a:t>subpulmonary</a:t>
            </a:r>
            <a:r>
              <a:rPr lang="en-US" sz="2000" dirty="0"/>
              <a:t> ventricle</a:t>
            </a:r>
          </a:p>
          <a:p>
            <a:pPr>
              <a:spcAft>
                <a:spcPts val="600"/>
              </a:spcAft>
            </a:pPr>
            <a:r>
              <a:rPr lang="en-US" sz="2000" dirty="0"/>
              <a:t>Lacking an effective ventricle, even a slight increase in PVR could result in low cardiac output with extravascular fluid accumulation and hepatic congestion associated with increased mortality</a:t>
            </a:r>
          </a:p>
          <a:p>
            <a:pPr>
              <a:spcAft>
                <a:spcPts val="600"/>
              </a:spcAft>
            </a:pPr>
            <a:endParaRPr lang="en-US" sz="2000" dirty="0"/>
          </a:p>
        </p:txBody>
      </p:sp>
    </p:spTree>
    <p:extLst>
      <p:ext uri="{BB962C8B-B14F-4D97-AF65-F5344CB8AC3E}">
        <p14:creationId xmlns:p14="http://schemas.microsoft.com/office/powerpoint/2010/main" val="78014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4FE60-29BE-60B9-08AC-3E60CF234856}"/>
              </a:ext>
            </a:extLst>
          </p:cNvPr>
          <p:cNvSpPr>
            <a:spLocks noGrp="1"/>
          </p:cNvSpPr>
          <p:nvPr>
            <p:ph type="title"/>
          </p:nvPr>
        </p:nvSpPr>
        <p:spPr/>
        <p:txBody>
          <a:bodyPr anchor="b"/>
          <a:lstStyle/>
          <a:p>
            <a:r>
              <a:rPr lang="en-US" dirty="0"/>
              <a:t>Witness for the Prosecution</a:t>
            </a:r>
          </a:p>
        </p:txBody>
      </p:sp>
      <p:sp>
        <p:nvSpPr>
          <p:cNvPr id="3" name="Text Placeholder 2">
            <a:extLst>
              <a:ext uri="{FF2B5EF4-FFF2-40B4-BE49-F238E27FC236}">
                <a16:creationId xmlns:a16="http://schemas.microsoft.com/office/drawing/2014/main" id="{02C7E142-C5D0-123E-5FC6-8FB1AC42085B}"/>
              </a:ext>
            </a:extLst>
          </p:cNvPr>
          <p:cNvSpPr>
            <a:spLocks noGrp="1"/>
          </p:cNvSpPr>
          <p:nvPr>
            <p:ph type="body" idx="1"/>
          </p:nvPr>
        </p:nvSpPr>
        <p:spPr/>
        <p:txBody>
          <a:bodyPr/>
          <a:lstStyle/>
          <a:p>
            <a:r>
              <a:rPr lang="en-US" sz="1800" dirty="0"/>
              <a:t>Should All Adult Fontan Patients Be Placed on PAH Group 1 Therapy?</a:t>
            </a:r>
            <a:endParaRPr lang="en-US" dirty="0"/>
          </a:p>
        </p:txBody>
      </p:sp>
      <p:pic>
        <p:nvPicPr>
          <p:cNvPr id="6" name="Picture 5">
            <a:extLst>
              <a:ext uri="{FF2B5EF4-FFF2-40B4-BE49-F238E27FC236}">
                <a16:creationId xmlns:a16="http://schemas.microsoft.com/office/drawing/2014/main" id="{AAE41C30-2377-78B7-4962-4955454A9E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988" y="2264735"/>
            <a:ext cx="4457255" cy="1164265"/>
          </a:xfrm>
          <a:prstGeom prst="rect">
            <a:avLst/>
          </a:prstGeom>
        </p:spPr>
      </p:pic>
    </p:spTree>
    <p:extLst>
      <p:ext uri="{BB962C8B-B14F-4D97-AF65-F5344CB8AC3E}">
        <p14:creationId xmlns:p14="http://schemas.microsoft.com/office/powerpoint/2010/main" val="86308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49591F-CEBA-F8A0-94C4-B3F841E905F8}"/>
              </a:ext>
            </a:extLst>
          </p:cNvPr>
          <p:cNvPicPr>
            <a:picLocks noChangeAspect="1"/>
          </p:cNvPicPr>
          <p:nvPr/>
        </p:nvPicPr>
        <p:blipFill>
          <a:blip r:embed="rId2"/>
          <a:stretch>
            <a:fillRect/>
          </a:stretch>
        </p:blipFill>
        <p:spPr>
          <a:xfrm>
            <a:off x="2961967" y="1058238"/>
            <a:ext cx="8707764" cy="5107906"/>
          </a:xfrm>
          <a:prstGeom prst="rect">
            <a:avLst/>
          </a:prstGeom>
        </p:spPr>
      </p:pic>
      <p:sp>
        <p:nvSpPr>
          <p:cNvPr id="2" name="Title 1">
            <a:extLst>
              <a:ext uri="{FF2B5EF4-FFF2-40B4-BE49-F238E27FC236}">
                <a16:creationId xmlns:a16="http://schemas.microsoft.com/office/drawing/2014/main" id="{B505F158-D0C2-858A-3EDE-E4030213B1AA}"/>
              </a:ext>
            </a:extLst>
          </p:cNvPr>
          <p:cNvSpPr>
            <a:spLocks noGrp="1"/>
          </p:cNvSpPr>
          <p:nvPr>
            <p:ph type="title"/>
          </p:nvPr>
        </p:nvSpPr>
        <p:spPr>
          <a:xfrm>
            <a:off x="282966" y="198746"/>
            <a:ext cx="5698733" cy="1797978"/>
          </a:xfrm>
        </p:spPr>
        <p:txBody>
          <a:bodyPr>
            <a:normAutofit/>
          </a:bodyPr>
          <a:lstStyle/>
          <a:p>
            <a:r>
              <a:rPr lang="en-US" sz="2800" dirty="0"/>
              <a:t>Challenges and Management Strategies in the Fontan Circulation</a:t>
            </a:r>
          </a:p>
        </p:txBody>
      </p:sp>
      <p:sp>
        <p:nvSpPr>
          <p:cNvPr id="5" name="TextBox 4">
            <a:extLst>
              <a:ext uri="{FF2B5EF4-FFF2-40B4-BE49-F238E27FC236}">
                <a16:creationId xmlns:a16="http://schemas.microsoft.com/office/drawing/2014/main" id="{9443018A-526E-C5BC-FBB7-5B1F24155C79}"/>
              </a:ext>
            </a:extLst>
          </p:cNvPr>
          <p:cNvSpPr txBox="1"/>
          <p:nvPr/>
        </p:nvSpPr>
        <p:spPr>
          <a:xfrm>
            <a:off x="609600" y="5628140"/>
            <a:ext cx="2481943" cy="861774"/>
          </a:xfrm>
          <a:prstGeom prst="rect">
            <a:avLst/>
          </a:prstGeom>
          <a:noFill/>
        </p:spPr>
        <p:txBody>
          <a:bodyPr wrap="square" rtlCol="0">
            <a:spAutoFit/>
          </a:bodyPr>
          <a:lstStyle/>
          <a:p>
            <a:r>
              <a:rPr lang="en-US" sz="1000" dirty="0">
                <a:solidFill>
                  <a:srgbClr val="231F20"/>
                </a:solidFill>
                <a:effectLst/>
              </a:rPr>
              <a:t>LPA: left pulmonary artery</a:t>
            </a:r>
          </a:p>
          <a:p>
            <a:r>
              <a:rPr lang="en-US" sz="1000" dirty="0">
                <a:solidFill>
                  <a:srgbClr val="231F20"/>
                </a:solidFill>
                <a:effectLst/>
              </a:rPr>
              <a:t>PA: pulmonary artery</a:t>
            </a:r>
          </a:p>
          <a:p>
            <a:r>
              <a:rPr lang="en-US" sz="1000" dirty="0" err="1">
                <a:solidFill>
                  <a:srgbClr val="231F20"/>
                </a:solidFill>
                <a:effectLst/>
              </a:rPr>
              <a:t>AVV</a:t>
            </a:r>
            <a:r>
              <a:rPr lang="en-US" sz="1000" dirty="0">
                <a:solidFill>
                  <a:srgbClr val="231F20"/>
                </a:solidFill>
                <a:effectLst/>
              </a:rPr>
              <a:t>: atrioventricular valv</a:t>
            </a:r>
            <a:r>
              <a:rPr lang="en-US" sz="1000" dirty="0">
                <a:solidFill>
                  <a:srgbClr val="231F20"/>
                </a:solidFill>
              </a:rPr>
              <a:t>e</a:t>
            </a:r>
            <a:endParaRPr lang="en-US" sz="1000" dirty="0">
              <a:solidFill>
                <a:srgbClr val="231F20"/>
              </a:solidFill>
              <a:effectLst/>
            </a:endParaRPr>
          </a:p>
          <a:p>
            <a:r>
              <a:rPr lang="en-US" sz="1000" dirty="0">
                <a:solidFill>
                  <a:srgbClr val="231F20"/>
                </a:solidFill>
                <a:effectLst/>
              </a:rPr>
              <a:t>ACE: angiotensin-converting enzyme</a:t>
            </a:r>
          </a:p>
          <a:p>
            <a:r>
              <a:rPr lang="en-US" sz="1000" dirty="0">
                <a:solidFill>
                  <a:srgbClr val="231F20"/>
                </a:solidFill>
                <a:effectLst/>
              </a:rPr>
              <a:t>TCPC: total cavopulmonary connection</a:t>
            </a:r>
          </a:p>
        </p:txBody>
      </p:sp>
      <p:sp>
        <p:nvSpPr>
          <p:cNvPr id="9" name="Footer Placeholder 8">
            <a:extLst>
              <a:ext uri="{FF2B5EF4-FFF2-40B4-BE49-F238E27FC236}">
                <a16:creationId xmlns:a16="http://schemas.microsoft.com/office/drawing/2014/main" id="{993F939B-FAC1-93CB-975D-470799DA934F}"/>
              </a:ext>
            </a:extLst>
          </p:cNvPr>
          <p:cNvSpPr>
            <a:spLocks noGrp="1"/>
          </p:cNvSpPr>
          <p:nvPr>
            <p:ph type="ftr" sz="quarter" idx="3"/>
          </p:nvPr>
        </p:nvSpPr>
        <p:spPr>
          <a:xfrm>
            <a:off x="609600" y="6489914"/>
            <a:ext cx="10744199" cy="308567"/>
          </a:xfrm>
        </p:spPr>
        <p:txBody>
          <a:bodyPr/>
          <a:lstStyle/>
          <a:p>
            <a:r>
              <a:rPr lang="en-US" dirty="0"/>
              <a:t>Clift P, </a:t>
            </a:r>
            <a:r>
              <a:rPr lang="en-US" dirty="0" err="1"/>
              <a:t>Celermajer</a:t>
            </a:r>
            <a:r>
              <a:rPr lang="en-US" dirty="0"/>
              <a:t> D. </a:t>
            </a:r>
            <a:r>
              <a:rPr lang="en-US" i="1" dirty="0" err="1"/>
              <a:t>Eur</a:t>
            </a:r>
            <a:r>
              <a:rPr lang="en-US" i="1" dirty="0"/>
              <a:t> Respir Rev, </a:t>
            </a:r>
            <a:r>
              <a:rPr lang="en-US" dirty="0"/>
              <a:t>2016; 25: 438–450. </a:t>
            </a:r>
            <a:r>
              <a:rPr lang="en-US" dirty="0" err="1"/>
              <a:t>doi</a:t>
            </a:r>
            <a:r>
              <a:rPr lang="en-US" dirty="0"/>
              <a:t>: 10.1183/16000617.0091-2016</a:t>
            </a:r>
          </a:p>
        </p:txBody>
      </p:sp>
    </p:spTree>
    <p:extLst>
      <p:ext uri="{BB962C8B-B14F-4D97-AF65-F5344CB8AC3E}">
        <p14:creationId xmlns:p14="http://schemas.microsoft.com/office/powerpoint/2010/main" val="209003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7B58-5029-9E51-43CC-8C4164632E35}"/>
              </a:ext>
            </a:extLst>
          </p:cNvPr>
          <p:cNvSpPr>
            <a:spLocks noGrp="1"/>
          </p:cNvSpPr>
          <p:nvPr>
            <p:ph type="title"/>
          </p:nvPr>
        </p:nvSpPr>
        <p:spPr>
          <a:xfrm>
            <a:off x="609601" y="199505"/>
            <a:ext cx="10209088" cy="1185577"/>
          </a:xfrm>
        </p:spPr>
        <p:txBody>
          <a:bodyPr>
            <a:normAutofit/>
          </a:bodyPr>
          <a:lstStyle/>
          <a:p>
            <a:r>
              <a:rPr lang="en-US" sz="2800" dirty="0"/>
              <a:t>Sildenafil Effects on Hemodynamic Response to Exercise and Exercise Capacity in Fontan Patients</a:t>
            </a:r>
          </a:p>
        </p:txBody>
      </p:sp>
      <p:sp>
        <p:nvSpPr>
          <p:cNvPr id="3" name="Content Placeholder 2">
            <a:extLst>
              <a:ext uri="{FF2B5EF4-FFF2-40B4-BE49-F238E27FC236}">
                <a16:creationId xmlns:a16="http://schemas.microsoft.com/office/drawing/2014/main" id="{A93AF8BD-003A-EA63-EDDB-686CCC20709B}"/>
              </a:ext>
            </a:extLst>
          </p:cNvPr>
          <p:cNvSpPr>
            <a:spLocks noGrp="1"/>
          </p:cNvSpPr>
          <p:nvPr>
            <p:ph idx="1"/>
          </p:nvPr>
        </p:nvSpPr>
        <p:spPr>
          <a:xfrm>
            <a:off x="609600" y="1590920"/>
            <a:ext cx="5164476" cy="4722477"/>
          </a:xfrm>
        </p:spPr>
        <p:txBody>
          <a:bodyPr>
            <a:normAutofit/>
          </a:bodyPr>
          <a:lstStyle/>
          <a:p>
            <a:r>
              <a:rPr lang="en-US" sz="1800" dirty="0"/>
              <a:t>Patients underwent a baseline exercise test with noninvasive measurement of cardiac index (CI) and pulmonary blood flow (PBF) index, and peak exercise oxygen uptake (VO</a:t>
            </a:r>
            <a:r>
              <a:rPr lang="en-US" sz="1800" baseline="-25000" dirty="0"/>
              <a:t>2</a:t>
            </a:r>
            <a:r>
              <a:rPr lang="en-US" sz="1800" dirty="0"/>
              <a:t>)</a:t>
            </a:r>
          </a:p>
          <a:p>
            <a:r>
              <a:rPr lang="en-US" sz="1800" dirty="0"/>
              <a:t>After the baseline test, patients were randomly assigned to receive either a single 0.7 mg/kg body weight oral dose of sildenafil citrate (n=18) or no treatment (control group, n=9) </a:t>
            </a:r>
          </a:p>
          <a:p>
            <a:r>
              <a:rPr lang="en-US" sz="1800" dirty="0"/>
              <a:t>After 1 hour of rest, all patients performed a second exercise test</a:t>
            </a:r>
          </a:p>
          <a:p>
            <a:r>
              <a:rPr lang="en-US" sz="1800" dirty="0"/>
              <a:t>In Fontan patients, a single oral dose of the PDE-5 inhibitor sildenafil might acutely improve exercise capacity and increase pulmonary blood flow and CI, both at rest and during exercise</a:t>
            </a:r>
          </a:p>
        </p:txBody>
      </p:sp>
      <p:pic>
        <p:nvPicPr>
          <p:cNvPr id="5" name="Picture 4">
            <a:extLst>
              <a:ext uri="{FF2B5EF4-FFF2-40B4-BE49-F238E27FC236}">
                <a16:creationId xmlns:a16="http://schemas.microsoft.com/office/drawing/2014/main" id="{8DC659E9-6861-BA35-EE50-50E56C83E25D}"/>
              </a:ext>
            </a:extLst>
          </p:cNvPr>
          <p:cNvPicPr>
            <a:picLocks noChangeAspect="1"/>
          </p:cNvPicPr>
          <p:nvPr/>
        </p:nvPicPr>
        <p:blipFill>
          <a:blip r:embed="rId2"/>
          <a:stretch>
            <a:fillRect/>
          </a:stretch>
        </p:blipFill>
        <p:spPr>
          <a:xfrm>
            <a:off x="6096000" y="1898738"/>
            <a:ext cx="5671457" cy="3650356"/>
          </a:xfrm>
          <a:prstGeom prst="rect">
            <a:avLst/>
          </a:prstGeom>
        </p:spPr>
      </p:pic>
      <p:sp>
        <p:nvSpPr>
          <p:cNvPr id="9" name="Footer Placeholder 8">
            <a:extLst>
              <a:ext uri="{FF2B5EF4-FFF2-40B4-BE49-F238E27FC236}">
                <a16:creationId xmlns:a16="http://schemas.microsoft.com/office/drawing/2014/main" id="{CA158719-619E-1F05-2731-0D1B58FC66B8}"/>
              </a:ext>
            </a:extLst>
          </p:cNvPr>
          <p:cNvSpPr>
            <a:spLocks noGrp="1"/>
          </p:cNvSpPr>
          <p:nvPr>
            <p:ph type="ftr" sz="quarter" idx="3"/>
          </p:nvPr>
        </p:nvSpPr>
        <p:spPr/>
        <p:txBody>
          <a:bodyPr/>
          <a:lstStyle/>
          <a:p>
            <a:r>
              <a:rPr lang="en-US" dirty="0"/>
              <a:t>Giardini A, et al. </a:t>
            </a:r>
            <a:r>
              <a:rPr lang="en-US" i="1" dirty="0" err="1"/>
              <a:t>Eur</a:t>
            </a:r>
            <a:r>
              <a:rPr lang="en-US" i="1" dirty="0"/>
              <a:t> Heart J. </a:t>
            </a:r>
            <a:r>
              <a:rPr lang="en-US" dirty="0"/>
              <a:t>2008;29(13):1681-1687. doi:10.1093/</a:t>
            </a:r>
            <a:r>
              <a:rPr lang="en-US" dirty="0" err="1"/>
              <a:t>eurheartj</a:t>
            </a:r>
            <a:r>
              <a:rPr lang="en-US" dirty="0"/>
              <a:t>/ehn215</a:t>
            </a:r>
          </a:p>
        </p:txBody>
      </p:sp>
    </p:spTree>
    <p:extLst>
      <p:ext uri="{BB962C8B-B14F-4D97-AF65-F5344CB8AC3E}">
        <p14:creationId xmlns:p14="http://schemas.microsoft.com/office/powerpoint/2010/main" val="347410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1453-DF57-AEC3-8928-D914F35C3943}"/>
              </a:ext>
            </a:extLst>
          </p:cNvPr>
          <p:cNvSpPr>
            <a:spLocks noGrp="1"/>
          </p:cNvSpPr>
          <p:nvPr>
            <p:ph type="title"/>
          </p:nvPr>
        </p:nvSpPr>
        <p:spPr/>
        <p:txBody>
          <a:bodyPr>
            <a:normAutofit fontScale="90000"/>
          </a:bodyPr>
          <a:lstStyle/>
          <a:p>
            <a:r>
              <a:rPr lang="en-US" dirty="0" err="1"/>
              <a:t>Bosentan</a:t>
            </a:r>
            <a:r>
              <a:rPr lang="en-US" dirty="0"/>
              <a:t> Improves Exercise Capacity in Adolescents and</a:t>
            </a:r>
            <a:br>
              <a:rPr lang="en-US" dirty="0"/>
            </a:br>
            <a:r>
              <a:rPr lang="en-US" dirty="0"/>
              <a:t>Adults After Fontan Operation (TEMPO)</a:t>
            </a:r>
          </a:p>
        </p:txBody>
      </p:sp>
      <p:sp>
        <p:nvSpPr>
          <p:cNvPr id="6" name="TextBox 5">
            <a:extLst>
              <a:ext uri="{FF2B5EF4-FFF2-40B4-BE49-F238E27FC236}">
                <a16:creationId xmlns:a16="http://schemas.microsoft.com/office/drawing/2014/main" id="{ECC9E167-9D30-9EAA-C6CD-426A23E030D2}"/>
              </a:ext>
            </a:extLst>
          </p:cNvPr>
          <p:cNvSpPr txBox="1"/>
          <p:nvPr/>
        </p:nvSpPr>
        <p:spPr>
          <a:xfrm>
            <a:off x="609600" y="1567840"/>
            <a:ext cx="5486400" cy="5032147"/>
          </a:xfrm>
          <a:prstGeom prst="rect">
            <a:avLst/>
          </a:prstGeom>
          <a:noFill/>
        </p:spPr>
        <p:txBody>
          <a:bodyPr wrap="square" rtlCol="0">
            <a:spAutoFit/>
          </a:bodyPr>
          <a:lstStyle/>
          <a:p>
            <a:pPr marL="293688" indent="-285750">
              <a:spcAft>
                <a:spcPts val="600"/>
              </a:spcAft>
              <a:buClr>
                <a:schemeClr val="accent2"/>
              </a:buClr>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Scandinavian study of 75 adolescents and adults randomized 1:1 to 14 weeks of treatment with </a:t>
            </a:r>
            <a:r>
              <a:rPr lang="en-US" sz="1800" dirty="0" err="1">
                <a:effectLst/>
                <a:latin typeface="Arial" panose="020B0604020202020204" pitchFamily="34" charset="0"/>
                <a:ea typeface="Calibri" panose="020F0502020204030204" pitchFamily="34" charset="0"/>
                <a:cs typeface="Arial" panose="020B0604020202020204" pitchFamily="34" charset="0"/>
              </a:rPr>
              <a:t>bosentan</a:t>
            </a:r>
            <a:r>
              <a:rPr lang="en-US" sz="1800" dirty="0">
                <a:effectLst/>
                <a:latin typeface="Arial" panose="020B0604020202020204" pitchFamily="34" charset="0"/>
                <a:ea typeface="Calibri" panose="020F0502020204030204" pitchFamily="34" charset="0"/>
                <a:cs typeface="Arial" panose="020B0604020202020204" pitchFamily="34" charset="0"/>
              </a:rPr>
              <a:t> (62.5 mg bid/2 weeks, followed by 125 mg bid/12 weeks) or placebo</a:t>
            </a:r>
          </a:p>
          <a:p>
            <a:pPr marL="293688" marR="0" indent="-285750">
              <a:spcBef>
                <a:spcPts val="0"/>
              </a:spcBef>
              <a:spcAft>
                <a:spcPts val="600"/>
              </a:spcAft>
              <a:buClr>
                <a:schemeClr val="accent2"/>
              </a:buClr>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Peak oxygen consumption</a:t>
            </a:r>
            <a:r>
              <a:rPr lang="en-US" dirty="0">
                <a:latin typeface="Arial" panose="020B0604020202020204" pitchFamily="34" charset="0"/>
                <a:ea typeface="Calibri" panose="020F0502020204030204" pitchFamily="34" charset="0"/>
                <a:cs typeface="Arial" panose="020B0604020202020204" pitchFamily="34" charset="0"/>
              </a:rPr>
              <a:t> i</a:t>
            </a:r>
            <a:r>
              <a:rPr lang="en-US" sz="1800" dirty="0">
                <a:effectLst/>
                <a:latin typeface="Arial" panose="020B0604020202020204" pitchFamily="34" charset="0"/>
                <a:ea typeface="Calibri" panose="020F0502020204030204" pitchFamily="34" charset="0"/>
                <a:cs typeface="Arial" panose="020B0604020202020204" pitchFamily="34" charset="0"/>
              </a:rPr>
              <a:t>ncreased significantly by 2.0 mL·kg</a:t>
            </a:r>
            <a:r>
              <a:rPr lang="en-US" sz="1800" baseline="30000" dirty="0">
                <a:effectLst/>
                <a:latin typeface="Arial" panose="020B0604020202020204" pitchFamily="34" charset="0"/>
                <a:ea typeface="Calibri" panose="020F0502020204030204" pitchFamily="34" charset="0"/>
                <a:cs typeface="Arial" panose="020B0604020202020204" pitchFamily="34" charset="0"/>
              </a:rPr>
              <a:t>−1</a:t>
            </a:r>
            <a:r>
              <a:rPr lang="en-US" sz="1800" dirty="0">
                <a:effectLst/>
                <a:latin typeface="Arial" panose="020B0604020202020204" pitchFamily="34" charset="0"/>
                <a:ea typeface="Calibri" panose="020F0502020204030204" pitchFamily="34" charset="0"/>
                <a:cs typeface="Arial" panose="020B0604020202020204" pitchFamily="34" charset="0"/>
              </a:rPr>
              <a:t>·min</a:t>
            </a:r>
            <a:r>
              <a:rPr lang="en-US" sz="1800" baseline="30000" dirty="0">
                <a:effectLst/>
                <a:latin typeface="Arial" panose="020B0604020202020204" pitchFamily="34" charset="0"/>
                <a:ea typeface="Calibri" panose="020F0502020204030204" pitchFamily="34" charset="0"/>
                <a:cs typeface="Arial" panose="020B0604020202020204" pitchFamily="34" charset="0"/>
              </a:rPr>
              <a:t>−1</a:t>
            </a:r>
            <a:r>
              <a:rPr lang="en-US" sz="1800" dirty="0">
                <a:effectLst/>
                <a:latin typeface="Arial" panose="020B0604020202020204" pitchFamily="34" charset="0"/>
                <a:ea typeface="Calibri" panose="020F0502020204030204" pitchFamily="34" charset="0"/>
                <a:cs typeface="Arial" panose="020B0604020202020204" pitchFamily="34" charset="0"/>
              </a:rPr>
              <a:t> (from 28.7 to 30.7 mL·kg</a:t>
            </a:r>
            <a:r>
              <a:rPr lang="en-US" sz="1800" baseline="30000" dirty="0">
                <a:effectLst/>
                <a:latin typeface="Arial" panose="020B0604020202020204" pitchFamily="34" charset="0"/>
                <a:ea typeface="Calibri" panose="020F0502020204030204" pitchFamily="34" charset="0"/>
                <a:cs typeface="Arial" panose="020B0604020202020204" pitchFamily="34" charset="0"/>
              </a:rPr>
              <a:t>−1</a:t>
            </a:r>
            <a:r>
              <a:rPr lang="en-US" sz="1800" dirty="0">
                <a:effectLst/>
                <a:latin typeface="Arial" panose="020B0604020202020204" pitchFamily="34" charset="0"/>
                <a:ea typeface="Calibri" panose="020F0502020204030204" pitchFamily="34" charset="0"/>
                <a:cs typeface="Arial" panose="020B0604020202020204" pitchFamily="34" charset="0"/>
              </a:rPr>
              <a:t>·min</a:t>
            </a:r>
            <a:r>
              <a:rPr lang="en-US" sz="1800" baseline="30000" dirty="0">
                <a:effectLst/>
                <a:latin typeface="Arial" panose="020B0604020202020204" pitchFamily="34" charset="0"/>
                <a:ea typeface="Calibri" panose="020F0502020204030204" pitchFamily="34" charset="0"/>
                <a:cs typeface="Arial" panose="020B0604020202020204" pitchFamily="34" charset="0"/>
              </a:rPr>
              <a:t>−1</a:t>
            </a:r>
            <a:r>
              <a:rPr lang="en-US" sz="1800" dirty="0">
                <a:effectLst/>
                <a:latin typeface="Arial" panose="020B0604020202020204" pitchFamily="34" charset="0"/>
                <a:ea typeface="Calibri" panose="020F0502020204030204" pitchFamily="34" charset="0"/>
                <a:cs typeface="Arial" panose="020B0604020202020204" pitchFamily="34" charset="0"/>
              </a:rPr>
              <a:t>) in the </a:t>
            </a:r>
            <a:r>
              <a:rPr lang="en-US" sz="1800" dirty="0" err="1">
                <a:effectLst/>
                <a:latin typeface="Arial" panose="020B0604020202020204" pitchFamily="34" charset="0"/>
                <a:ea typeface="Calibri" panose="020F0502020204030204" pitchFamily="34" charset="0"/>
                <a:cs typeface="Arial" panose="020B0604020202020204" pitchFamily="34" charset="0"/>
              </a:rPr>
              <a:t>bosentan</a:t>
            </a:r>
            <a:r>
              <a:rPr lang="en-US" sz="1800" dirty="0">
                <a:effectLst/>
                <a:latin typeface="Arial" panose="020B0604020202020204" pitchFamily="34" charset="0"/>
                <a:ea typeface="Calibri" panose="020F0502020204030204" pitchFamily="34" charset="0"/>
                <a:cs typeface="Arial" panose="020B0604020202020204" pitchFamily="34" charset="0"/>
              </a:rPr>
              <a:t> group compared with 0.6 mL·kg</a:t>
            </a:r>
            <a:r>
              <a:rPr lang="en-US" sz="1800" baseline="30000" dirty="0">
                <a:effectLst/>
                <a:latin typeface="Arial" panose="020B0604020202020204" pitchFamily="34" charset="0"/>
                <a:ea typeface="Calibri" panose="020F0502020204030204" pitchFamily="34" charset="0"/>
                <a:cs typeface="Arial" panose="020B0604020202020204" pitchFamily="34" charset="0"/>
              </a:rPr>
              <a:t>−1</a:t>
            </a:r>
            <a:r>
              <a:rPr lang="en-US" sz="1800" dirty="0">
                <a:effectLst/>
                <a:latin typeface="Arial" panose="020B0604020202020204" pitchFamily="34" charset="0"/>
                <a:ea typeface="Calibri" panose="020F0502020204030204" pitchFamily="34" charset="0"/>
                <a:cs typeface="Arial" panose="020B0604020202020204" pitchFamily="34" charset="0"/>
              </a:rPr>
              <a:t>·min</a:t>
            </a:r>
            <a:r>
              <a:rPr lang="en-US" sz="1800" baseline="30000" dirty="0">
                <a:effectLst/>
                <a:latin typeface="Arial" panose="020B0604020202020204" pitchFamily="34" charset="0"/>
                <a:ea typeface="Calibri" panose="020F0502020204030204" pitchFamily="34" charset="0"/>
                <a:cs typeface="Arial" panose="020B0604020202020204" pitchFamily="34" charset="0"/>
              </a:rPr>
              <a:t>−1</a:t>
            </a:r>
            <a:r>
              <a:rPr lang="en-US" sz="1800" dirty="0">
                <a:effectLst/>
                <a:latin typeface="Arial" panose="020B0604020202020204" pitchFamily="34" charset="0"/>
                <a:ea typeface="Calibri" panose="020F0502020204030204" pitchFamily="34" charset="0"/>
                <a:cs typeface="Arial" panose="020B0604020202020204" pitchFamily="34" charset="0"/>
              </a:rPr>
              <a:t> (from 28.4 to 29.0 mL·kg</a:t>
            </a:r>
            <a:r>
              <a:rPr lang="en-US" sz="1800" baseline="30000" dirty="0">
                <a:effectLst/>
                <a:latin typeface="Arial" panose="020B0604020202020204" pitchFamily="34" charset="0"/>
                <a:ea typeface="Calibri" panose="020F0502020204030204" pitchFamily="34" charset="0"/>
                <a:cs typeface="Arial" panose="020B0604020202020204" pitchFamily="34" charset="0"/>
              </a:rPr>
              <a:t>−1</a:t>
            </a:r>
            <a:r>
              <a:rPr lang="en-US" sz="1800" dirty="0">
                <a:effectLst/>
                <a:latin typeface="Arial" panose="020B0604020202020204" pitchFamily="34" charset="0"/>
                <a:ea typeface="Calibri" panose="020F0502020204030204" pitchFamily="34" charset="0"/>
                <a:cs typeface="Arial" panose="020B0604020202020204" pitchFamily="34" charset="0"/>
              </a:rPr>
              <a:t>·min</a:t>
            </a:r>
            <a:r>
              <a:rPr lang="en-US" sz="1800" baseline="30000" dirty="0">
                <a:effectLst/>
                <a:latin typeface="Arial" panose="020B0604020202020204" pitchFamily="34" charset="0"/>
                <a:ea typeface="Calibri" panose="020F0502020204030204" pitchFamily="34" charset="0"/>
                <a:cs typeface="Arial" panose="020B0604020202020204" pitchFamily="34" charset="0"/>
              </a:rPr>
              <a:t>−1</a:t>
            </a:r>
            <a:r>
              <a:rPr lang="en-US" sz="1800" dirty="0">
                <a:effectLst/>
                <a:latin typeface="Arial" panose="020B0604020202020204" pitchFamily="34" charset="0"/>
                <a:ea typeface="Calibri" panose="020F0502020204030204" pitchFamily="34" charset="0"/>
                <a:cs typeface="Arial" panose="020B0604020202020204" pitchFamily="34" charset="0"/>
              </a:rPr>
              <a:t>) in the placebo group (P=0.02)</a:t>
            </a:r>
          </a:p>
          <a:p>
            <a:pPr marL="293688" marR="0" indent="-285750">
              <a:spcBef>
                <a:spcPts val="0"/>
              </a:spcBef>
              <a:spcAft>
                <a:spcPts val="600"/>
              </a:spcAft>
              <a:buClr>
                <a:schemeClr val="accent2"/>
              </a:buClr>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Cardiopulmonary exercise test time also increased by 0.48 minute (from 6.79 to 7.27 minutes) versus 0.08 minute (from 6.94 to 7.02 minutes; P=0.04)</a:t>
            </a:r>
          </a:p>
          <a:p>
            <a:pPr marL="293688" marR="0" indent="-285750">
              <a:spcBef>
                <a:spcPts val="0"/>
              </a:spcBef>
              <a:spcAft>
                <a:spcPts val="0"/>
              </a:spcAft>
              <a:buClr>
                <a:schemeClr val="accent2"/>
              </a:buClr>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Nine </a:t>
            </a:r>
            <a:r>
              <a:rPr lang="en-US" sz="1800" dirty="0" err="1">
                <a:effectLst/>
                <a:latin typeface="Arial" panose="020B0604020202020204" pitchFamily="34" charset="0"/>
                <a:ea typeface="Calibri" panose="020F0502020204030204" pitchFamily="34" charset="0"/>
                <a:cs typeface="Arial" panose="020B0604020202020204" pitchFamily="34" charset="0"/>
              </a:rPr>
              <a:t>bosentan</a:t>
            </a:r>
            <a:r>
              <a:rPr lang="en-US" sz="1800" dirty="0">
                <a:effectLst/>
                <a:latin typeface="Arial" panose="020B0604020202020204" pitchFamily="34" charset="0"/>
                <a:ea typeface="Calibri" panose="020F0502020204030204" pitchFamily="34" charset="0"/>
                <a:cs typeface="Arial" panose="020B0604020202020204" pitchFamily="34" charset="0"/>
              </a:rPr>
              <a:t>-treated patients improved 1 functional class, whereas none improved in the placebo group (P=0.0085)</a:t>
            </a:r>
          </a:p>
          <a:p>
            <a:pPr>
              <a:buClr>
                <a:schemeClr val="accent2"/>
              </a:buClr>
            </a:pPr>
            <a:endParaRPr lang="en-US"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36B43477-3EFE-F411-0BA6-680D923E45EE}"/>
              </a:ext>
            </a:extLst>
          </p:cNvPr>
          <p:cNvGrpSpPr/>
          <p:nvPr/>
        </p:nvGrpSpPr>
        <p:grpSpPr>
          <a:xfrm>
            <a:off x="6477000" y="1903841"/>
            <a:ext cx="5341293" cy="3832625"/>
            <a:chOff x="6477000" y="1722330"/>
            <a:chExt cx="5540666" cy="3975684"/>
          </a:xfrm>
        </p:grpSpPr>
        <p:grpSp>
          <p:nvGrpSpPr>
            <p:cNvPr id="12" name="Group 11">
              <a:extLst>
                <a:ext uri="{FF2B5EF4-FFF2-40B4-BE49-F238E27FC236}">
                  <a16:creationId xmlns:a16="http://schemas.microsoft.com/office/drawing/2014/main" id="{06564157-9D7C-B450-85F6-4678BA15D1D0}"/>
                </a:ext>
              </a:extLst>
            </p:cNvPr>
            <p:cNvGrpSpPr/>
            <p:nvPr/>
          </p:nvGrpSpPr>
          <p:grpSpPr>
            <a:xfrm>
              <a:off x="6477000" y="2192814"/>
              <a:ext cx="5461339" cy="3505200"/>
              <a:chOff x="6308942" y="2192814"/>
              <a:chExt cx="5461339" cy="3505200"/>
            </a:xfrm>
          </p:grpSpPr>
          <p:pic>
            <p:nvPicPr>
              <p:cNvPr id="4" name="Picture 3">
                <a:extLst>
                  <a:ext uri="{FF2B5EF4-FFF2-40B4-BE49-F238E27FC236}">
                    <a16:creationId xmlns:a16="http://schemas.microsoft.com/office/drawing/2014/main" id="{A4AB568A-52A4-4811-87D0-00CF15E2EFD9}"/>
                  </a:ext>
                </a:extLst>
              </p:cNvPr>
              <p:cNvPicPr>
                <a:picLocks noChangeAspect="1"/>
              </p:cNvPicPr>
              <p:nvPr/>
            </p:nvPicPr>
            <p:blipFill rotWithShape="1">
              <a:blip r:embed="rId2"/>
              <a:srcRect r="15986"/>
              <a:stretch/>
            </p:blipFill>
            <p:spPr>
              <a:xfrm>
                <a:off x="6308942" y="2192814"/>
                <a:ext cx="5461339" cy="3505200"/>
              </a:xfrm>
              <a:prstGeom prst="rect">
                <a:avLst/>
              </a:prstGeom>
            </p:spPr>
          </p:pic>
          <p:sp>
            <p:nvSpPr>
              <p:cNvPr id="11" name="Rectangle 10">
                <a:extLst>
                  <a:ext uri="{FF2B5EF4-FFF2-40B4-BE49-F238E27FC236}">
                    <a16:creationId xmlns:a16="http://schemas.microsoft.com/office/drawing/2014/main" id="{499E9015-B4EA-28D3-7C52-80BE387B53AF}"/>
                  </a:ext>
                </a:extLst>
              </p:cNvPr>
              <p:cNvSpPr/>
              <p:nvPr/>
            </p:nvSpPr>
            <p:spPr>
              <a:xfrm>
                <a:off x="10924774" y="2192814"/>
                <a:ext cx="839244" cy="67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3483206-34B7-5C66-B35E-3B1203D11EB3}"/>
                </a:ext>
              </a:extLst>
            </p:cNvPr>
            <p:cNvPicPr>
              <a:picLocks noChangeAspect="1"/>
            </p:cNvPicPr>
            <p:nvPr/>
          </p:nvPicPr>
          <p:blipFill rotWithShape="1">
            <a:blip r:embed="rId2"/>
            <a:srcRect l="71546" b="81954"/>
            <a:stretch/>
          </p:blipFill>
          <p:spPr>
            <a:xfrm>
              <a:off x="10167998" y="1722330"/>
              <a:ext cx="1849668" cy="632563"/>
            </a:xfrm>
            <a:prstGeom prst="rect">
              <a:avLst/>
            </a:prstGeom>
          </p:spPr>
        </p:pic>
      </p:grpSp>
      <p:sp>
        <p:nvSpPr>
          <p:cNvPr id="14" name="Footer Placeholder 13">
            <a:extLst>
              <a:ext uri="{FF2B5EF4-FFF2-40B4-BE49-F238E27FC236}">
                <a16:creationId xmlns:a16="http://schemas.microsoft.com/office/drawing/2014/main" id="{5B84F7DE-FBD9-1910-138D-D63C415339B9}"/>
              </a:ext>
            </a:extLst>
          </p:cNvPr>
          <p:cNvSpPr>
            <a:spLocks noGrp="1"/>
          </p:cNvSpPr>
          <p:nvPr>
            <p:ph type="ftr" sz="quarter" idx="3"/>
          </p:nvPr>
        </p:nvSpPr>
        <p:spPr/>
        <p:txBody>
          <a:bodyPr/>
          <a:lstStyle/>
          <a:p>
            <a:r>
              <a:rPr lang="en-US" dirty="0"/>
              <a:t>Hebert A, et al. </a:t>
            </a:r>
            <a:r>
              <a:rPr lang="en-US" i="1" dirty="0"/>
              <a:t>Circulation</a:t>
            </a:r>
            <a:r>
              <a:rPr lang="en-US" dirty="0"/>
              <a:t>. 2014;130(23):2021-2030. </a:t>
            </a:r>
            <a:r>
              <a:rPr lang="en-US" dirty="0" err="1"/>
              <a:t>doi</a:t>
            </a:r>
            <a:r>
              <a:rPr lang="en-US" dirty="0"/>
              <a:t>: 10.1161/CIRCULATIONAHA.113.008441 </a:t>
            </a:r>
          </a:p>
        </p:txBody>
      </p:sp>
    </p:spTree>
    <p:extLst>
      <p:ext uri="{BB962C8B-B14F-4D97-AF65-F5344CB8AC3E}">
        <p14:creationId xmlns:p14="http://schemas.microsoft.com/office/powerpoint/2010/main" val="1450067282"/>
      </p:ext>
    </p:extLst>
  </p:cSld>
  <p:clrMapOvr>
    <a:masterClrMapping/>
  </p:clrMapOvr>
</p:sld>
</file>

<file path=ppt/theme/theme1.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Pulm-CC 22</Template>
  <TotalTime>1110</TotalTime>
  <Words>2109</Words>
  <Application>Microsoft Office PowerPoint</Application>
  <PresentationFormat>Widescreen</PresentationFormat>
  <Paragraphs>272</Paragraphs>
  <Slides>17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Pulm-CC 22</vt:lpstr>
      <vt:lpstr>Holding Court in Pulmonary Hypertension:  Should All Adult Fontan Patients Be Placed on PAH Group 1 Therapy?</vt:lpstr>
      <vt:lpstr>Disclaimer</vt:lpstr>
      <vt:lpstr>Learning Objectives</vt:lpstr>
      <vt:lpstr>Judge’s Opening Remarks</vt:lpstr>
      <vt:lpstr>Fontan Circulation and Risks for PAH</vt:lpstr>
      <vt:lpstr>Witness for the Prosecution</vt:lpstr>
      <vt:lpstr>Challenges and Management Strategies in the Fontan Circulation</vt:lpstr>
      <vt:lpstr>Sildenafil Effects on Hemodynamic Response to Exercise and Exercise Capacity in Fontan Patients</vt:lpstr>
      <vt:lpstr>Bosentan Improves Exercise Capacity in Adolescents and Adults After Fontan Operation (TEMPO)</vt:lpstr>
      <vt:lpstr>Bosentan Shows No Efficacy on O2 Consumption in Fontan Patients</vt:lpstr>
      <vt:lpstr>Witness for the Defense</vt:lpstr>
      <vt:lpstr>Relation Between Pulmonary Blood Flow (PBF), Pulmonary Vascular Resistance (PVR) and Central Venous Pressure (CVP)</vt:lpstr>
      <vt:lpstr>PVR: Does It Rise After Fontan, or Not?</vt:lpstr>
      <vt:lpstr>Meta-Analysis: Vasodilators Do Not Provide Clinical Benefit in Fontan Patients – Peak VO2</vt:lpstr>
      <vt:lpstr>Wang, et al Meta-Analysis: Vasodilators Do Provide Benefit in Fontan</vt:lpstr>
      <vt:lpstr>Heart–Liver Interaction in Single Ventricle and Potential Factors Influencing Development of “Fontan-Associated Liver Disease”</vt:lpstr>
      <vt:lpstr>Similarities and Differences Between Fontan Failure in Children and Adults and Heart Failure in Adults Without CHD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Holding Court in Pulmonary Hypertension: Should All Adult Fontan Patients Be Placed on PAH Group 1 Therapy?</dc:title>
  <dc:creator>Moriah</dc:creator>
  <cp:lastModifiedBy>Jeffrey Knapp</cp:lastModifiedBy>
  <cp:revision>7</cp:revision>
  <dcterms:created xsi:type="dcterms:W3CDTF">2022-09-29T01:30:51Z</dcterms:created>
  <dcterms:modified xsi:type="dcterms:W3CDTF">2022-10-13T18:01:49Z</dcterms:modified>
</cp:coreProperties>
</file>