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126986682" r:id="rId2"/>
    <p:sldId id="256" r:id="rId3"/>
    <p:sldId id="263" r:id="rId4"/>
    <p:sldId id="265" r:id="rId5"/>
    <p:sldId id="386" r:id="rId6"/>
    <p:sldId id="435" r:id="rId7"/>
    <p:sldId id="454" r:id="rId8"/>
    <p:sldId id="437" r:id="rId9"/>
    <p:sldId id="2146847557" r:id="rId10"/>
    <p:sldId id="2126986719" r:id="rId11"/>
    <p:sldId id="2146847555" r:id="rId12"/>
    <p:sldId id="2146847556" r:id="rId13"/>
    <p:sldId id="1881839852" r:id="rId14"/>
    <p:sldId id="384" r:id="rId15"/>
    <p:sldId id="383" r:id="rId16"/>
    <p:sldId id="214684755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CCAE46-02A9-FFC3-567B-E1A339C570D1}" name="Carly Weiss" initials="CW" userId="Carly Weiss" providerId="None"/>
  <p188:author id="{AF71F9A3-FC9F-D1AD-629A-C48CC9042B85}" name="William Uptegraph" initials="WU" userId="William Uptegraph"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F1A4"/>
    <a:srgbClr val="DFEBF8"/>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5" autoAdjust="0"/>
    <p:restoredTop sz="94660"/>
  </p:normalViewPr>
  <p:slideViewPr>
    <p:cSldViewPr snapToGrid="0">
      <p:cViewPr varScale="1">
        <p:scale>
          <a:sx n="117" d="100"/>
          <a:sy n="117"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49592525424117"/>
          <c:y val="6.934362069850214E-2"/>
          <c:w val="0.77962893413833478"/>
          <c:h val="0.66543547928143931"/>
        </c:manualLayout>
      </c:layout>
      <c:barChart>
        <c:barDir val="col"/>
        <c:grouping val="clustered"/>
        <c:varyColors val="0"/>
        <c:dLbls>
          <c:showLegendKey val="0"/>
          <c:showVal val="0"/>
          <c:showCatName val="0"/>
          <c:showSerName val="0"/>
          <c:showPercent val="0"/>
          <c:showBubbleSize val="0"/>
        </c:dLbls>
        <c:gapWidth val="150"/>
        <c:axId val="589206256"/>
        <c:axId val="589205864"/>
      </c:barChart>
      <c:catAx>
        <c:axId val="589206256"/>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89205864"/>
        <c:crosses val="autoZero"/>
        <c:auto val="1"/>
        <c:lblAlgn val="ctr"/>
        <c:lblOffset val="100"/>
        <c:noMultiLvlLbl val="0"/>
      </c:catAx>
      <c:valAx>
        <c:axId val="589205864"/>
        <c:scaling>
          <c:orientation val="minMax"/>
        </c:scaling>
        <c:delete val="1"/>
        <c:axPos val="l"/>
        <c:numFmt formatCode="0%" sourceLinked="0"/>
        <c:majorTickMark val="out"/>
        <c:minorTickMark val="none"/>
        <c:tickLblPos val="nextTo"/>
        <c:crossAx val="58920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49592525424117"/>
          <c:y val="6.934362069850214E-2"/>
          <c:w val="0.77962893413833478"/>
          <c:h val="0.66543547928143931"/>
        </c:manualLayout>
      </c:layout>
      <c:barChart>
        <c:barDir val="col"/>
        <c:grouping val="clustered"/>
        <c:varyColors val="0"/>
        <c:dLbls>
          <c:showLegendKey val="0"/>
          <c:showVal val="0"/>
          <c:showCatName val="0"/>
          <c:showSerName val="0"/>
          <c:showPercent val="0"/>
          <c:showBubbleSize val="0"/>
        </c:dLbls>
        <c:gapWidth val="150"/>
        <c:axId val="589206256"/>
        <c:axId val="589205864"/>
      </c:barChart>
      <c:catAx>
        <c:axId val="589206256"/>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89205864"/>
        <c:crosses val="autoZero"/>
        <c:auto val="1"/>
        <c:lblAlgn val="ctr"/>
        <c:lblOffset val="100"/>
        <c:noMultiLvlLbl val="0"/>
      </c:catAx>
      <c:valAx>
        <c:axId val="589205864"/>
        <c:scaling>
          <c:orientation val="minMax"/>
        </c:scaling>
        <c:delete val="1"/>
        <c:axPos val="l"/>
        <c:numFmt formatCode="0%" sourceLinked="0"/>
        <c:majorTickMark val="out"/>
        <c:minorTickMark val="none"/>
        <c:tickLblPos val="nextTo"/>
        <c:crossAx val="58920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49592525424117"/>
          <c:y val="6.934362069850214E-2"/>
          <c:w val="0.77962893413833478"/>
          <c:h val="0.66543547928143931"/>
        </c:manualLayout>
      </c:layout>
      <c:barChart>
        <c:barDir val="col"/>
        <c:grouping val="clustered"/>
        <c:varyColors val="0"/>
        <c:dLbls>
          <c:showLegendKey val="0"/>
          <c:showVal val="0"/>
          <c:showCatName val="0"/>
          <c:showSerName val="0"/>
          <c:showPercent val="0"/>
          <c:showBubbleSize val="0"/>
        </c:dLbls>
        <c:gapWidth val="150"/>
        <c:axId val="589206256"/>
        <c:axId val="589205864"/>
      </c:barChart>
      <c:catAx>
        <c:axId val="589206256"/>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89205864"/>
        <c:crosses val="autoZero"/>
        <c:auto val="1"/>
        <c:lblAlgn val="ctr"/>
        <c:lblOffset val="100"/>
        <c:noMultiLvlLbl val="0"/>
      </c:catAx>
      <c:valAx>
        <c:axId val="589205864"/>
        <c:scaling>
          <c:orientation val="minMax"/>
        </c:scaling>
        <c:delete val="1"/>
        <c:axPos val="l"/>
        <c:numFmt formatCode="0%" sourceLinked="0"/>
        <c:majorTickMark val="out"/>
        <c:minorTickMark val="none"/>
        <c:tickLblPos val="nextTo"/>
        <c:crossAx val="58920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49592525424117"/>
          <c:y val="6.934362069850214E-2"/>
          <c:w val="0.77962893413833478"/>
          <c:h val="0.66543547928143931"/>
        </c:manualLayout>
      </c:layout>
      <c:barChart>
        <c:barDir val="col"/>
        <c:grouping val="clustered"/>
        <c:varyColors val="0"/>
        <c:dLbls>
          <c:showLegendKey val="0"/>
          <c:showVal val="0"/>
          <c:showCatName val="0"/>
          <c:showSerName val="0"/>
          <c:showPercent val="0"/>
          <c:showBubbleSize val="0"/>
        </c:dLbls>
        <c:gapWidth val="150"/>
        <c:axId val="589206256"/>
        <c:axId val="589205864"/>
      </c:barChart>
      <c:catAx>
        <c:axId val="589206256"/>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89205864"/>
        <c:crosses val="autoZero"/>
        <c:auto val="1"/>
        <c:lblAlgn val="ctr"/>
        <c:lblOffset val="100"/>
        <c:noMultiLvlLbl val="0"/>
      </c:catAx>
      <c:valAx>
        <c:axId val="589205864"/>
        <c:scaling>
          <c:orientation val="minMax"/>
        </c:scaling>
        <c:delete val="1"/>
        <c:axPos val="l"/>
        <c:numFmt formatCode="0%" sourceLinked="0"/>
        <c:majorTickMark val="out"/>
        <c:minorTickMark val="none"/>
        <c:tickLblPos val="nextTo"/>
        <c:crossAx val="58920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DA76E-7554-4934-BD68-C34227E50325}"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59919-5B01-40D4-836E-7F7E3ED48404}" type="slidenum">
              <a:rPr lang="en-US" smtClean="0"/>
              <a:t>‹#›</a:t>
            </a:fld>
            <a:endParaRPr lang="en-US"/>
          </a:p>
        </p:txBody>
      </p:sp>
    </p:spTree>
    <p:extLst>
      <p:ext uri="{BB962C8B-B14F-4D97-AF65-F5344CB8AC3E}">
        <p14:creationId xmlns:p14="http://schemas.microsoft.com/office/powerpoint/2010/main" val="97967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620CE-25F6-4921-9F11-852FD8FFBA3B}" type="slidenum">
              <a:rPr lang="en-GB" smtClean="0"/>
              <a:t>1</a:t>
            </a:fld>
            <a:endParaRPr lang="en-GB"/>
          </a:p>
        </p:txBody>
      </p:sp>
    </p:spTree>
    <p:extLst>
      <p:ext uri="{BB962C8B-B14F-4D97-AF65-F5344CB8AC3E}">
        <p14:creationId xmlns:p14="http://schemas.microsoft.com/office/powerpoint/2010/main" val="190018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E11E2-0CE5-47E6-BB4A-D82EEF769FA8}" type="slidenum">
              <a:rPr lang="en-US" smtClean="0"/>
              <a:t>6</a:t>
            </a:fld>
            <a:endParaRPr lang="en-US" dirty="0"/>
          </a:p>
        </p:txBody>
      </p:sp>
    </p:spTree>
    <p:extLst>
      <p:ext uri="{BB962C8B-B14F-4D97-AF65-F5344CB8AC3E}">
        <p14:creationId xmlns:p14="http://schemas.microsoft.com/office/powerpoint/2010/main" val="119214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E11E2-0CE5-47E6-BB4A-D82EEF769FA8}" type="slidenum">
              <a:rPr lang="en-US" smtClean="0"/>
              <a:t>7</a:t>
            </a:fld>
            <a:endParaRPr lang="en-US" dirty="0"/>
          </a:p>
        </p:txBody>
      </p:sp>
    </p:spTree>
    <p:extLst>
      <p:ext uri="{BB962C8B-B14F-4D97-AF65-F5344CB8AC3E}">
        <p14:creationId xmlns:p14="http://schemas.microsoft.com/office/powerpoint/2010/main" val="24257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E11E2-0CE5-47E6-BB4A-D82EEF769FA8}" type="slidenum">
              <a:rPr lang="en-US" smtClean="0"/>
              <a:t>8</a:t>
            </a:fld>
            <a:endParaRPr lang="en-US" dirty="0"/>
          </a:p>
        </p:txBody>
      </p:sp>
    </p:spTree>
    <p:extLst>
      <p:ext uri="{BB962C8B-B14F-4D97-AF65-F5344CB8AC3E}">
        <p14:creationId xmlns:p14="http://schemas.microsoft.com/office/powerpoint/2010/main" val="372469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620CE-25F6-4921-9F11-852FD8FFBA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36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620CE-25F6-4921-9F11-852FD8FFBA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9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620CE-25F6-4921-9F11-852FD8FFBA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19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620CE-25F6-4921-9F11-852FD8FFBA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8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73013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6EA0-DF1B-4B60-8E92-A1F9A27C2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E7CDB-6189-43E1-822E-487D921BC3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EB9D4B4-80D7-403A-8862-E9A0EE259B06}"/>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9" name="Footer Placeholder 4">
            <a:extLst>
              <a:ext uri="{FF2B5EF4-FFF2-40B4-BE49-F238E27FC236}">
                <a16:creationId xmlns:a16="http://schemas.microsoft.com/office/drawing/2014/main" id="{0878160B-A50E-4044-BEDC-003941514F62}"/>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518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541D1-28B2-4405-9844-98E0E413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8BAD9-7A6F-4E94-90C2-E48F2007B3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CA5BC4D-2391-4A80-9FB2-579B3A3BAADA}"/>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9" name="Footer Placeholder 4">
            <a:extLst>
              <a:ext uri="{FF2B5EF4-FFF2-40B4-BE49-F238E27FC236}">
                <a16:creationId xmlns:a16="http://schemas.microsoft.com/office/drawing/2014/main" id="{7DA3EE56-F116-4736-BC0B-94830327ABE7}"/>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16206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0331-D74F-490F-94E8-D42F00813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CD738-77BD-4C82-A24D-145B065BBE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A5BCD-09FD-4E85-9A61-35BC39EF3B9E}"/>
              </a:ext>
            </a:extLst>
          </p:cNvPr>
          <p:cNvSpPr>
            <a:spLocks noGrp="1"/>
          </p:cNvSpPr>
          <p:nvPr>
            <p:ph type="dt" sz="half" idx="10"/>
          </p:nvPr>
        </p:nvSpPr>
        <p:spPr/>
        <p:txBody>
          <a:bodyPr/>
          <a:lstStyle/>
          <a:p>
            <a:fld id="{AF02AEB3-D025-4D2F-8CCC-EFBA04078596}" type="datetimeFigureOut">
              <a:rPr lang="en-US" smtClean="0"/>
              <a:t>6/29/2022</a:t>
            </a:fld>
            <a:endParaRPr lang="en-US"/>
          </a:p>
        </p:txBody>
      </p:sp>
      <p:sp>
        <p:nvSpPr>
          <p:cNvPr id="5" name="Footer Placeholder 4">
            <a:extLst>
              <a:ext uri="{FF2B5EF4-FFF2-40B4-BE49-F238E27FC236}">
                <a16:creationId xmlns:a16="http://schemas.microsoft.com/office/drawing/2014/main" id="{33289623-F115-4E84-B8DD-88EE4288D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6CEAE-AD1B-4495-9863-6DFFB9D0CFDD}"/>
              </a:ext>
            </a:extLst>
          </p:cNvPr>
          <p:cNvSpPr>
            <a:spLocks noGrp="1"/>
          </p:cNvSpPr>
          <p:nvPr>
            <p:ph type="sldNum" sz="quarter" idx="12"/>
          </p:nvPr>
        </p:nvSpPr>
        <p:spPr/>
        <p:txBody>
          <a:bodyPr/>
          <a:lstStyle/>
          <a:p>
            <a:fld id="{BE452D99-04A2-4B3C-9280-E3069413A5FE}" type="slidenum">
              <a:rPr lang="en-US" smtClean="0"/>
              <a:t>‹#›</a:t>
            </a:fld>
            <a:endParaRPr lang="en-US"/>
          </a:p>
        </p:txBody>
      </p:sp>
    </p:spTree>
    <p:extLst>
      <p:ext uri="{BB962C8B-B14F-4D97-AF65-F5344CB8AC3E}">
        <p14:creationId xmlns:p14="http://schemas.microsoft.com/office/powerpoint/2010/main" val="161800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3350"/>
            <a:ext cx="10479088" cy="4464051"/>
          </a:xfrm>
        </p:spPr>
        <p:txBody>
          <a:bodyPr>
            <a:noAutofit/>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9865FA0-91D4-47F8-9D4E-127BCAA5D91D}"/>
              </a:ext>
            </a:extLst>
          </p:cNvPr>
          <p:cNvCxnSpPr>
            <a:cxnSpLocks/>
          </p:cNvCxnSpPr>
          <p:nvPr userDrawn="1"/>
        </p:nvCxnSpPr>
        <p:spPr>
          <a:xfrm>
            <a:off x="0" y="1222798"/>
            <a:ext cx="11353800" cy="0"/>
          </a:xfrm>
          <a:prstGeom prst="line">
            <a:avLst/>
          </a:prstGeom>
          <a:ln w="38100">
            <a:gradFill flip="none" rotWithShape="1">
              <a:gsLst>
                <a:gs pos="26000">
                  <a:schemeClr val="accent5">
                    <a:lumMod val="5000"/>
                    <a:lumOff val="95000"/>
                  </a:schemeClr>
                </a:gs>
                <a:gs pos="69000">
                  <a:schemeClr val="accent1">
                    <a:lumMod val="60000"/>
                    <a:lumOff val="40000"/>
                  </a:schemeClr>
                </a:gs>
                <a:gs pos="83000">
                  <a:schemeClr val="accent5">
                    <a:lumMod val="75000"/>
                  </a:schemeClr>
                </a:gs>
                <a:gs pos="100000">
                  <a:schemeClr val="accent1">
                    <a:lumMod val="50000"/>
                  </a:schemeClr>
                </a:gs>
              </a:gsLst>
              <a:lin ang="6000000" scaled="0"/>
              <a:tileRect/>
            </a:gra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95BD2627-9111-44E4-A7BD-30D8092B1406}"/>
              </a:ext>
            </a:extLst>
          </p:cNvPr>
          <p:cNvSpPr>
            <a:spLocks noGrp="1"/>
          </p:cNvSpPr>
          <p:nvPr>
            <p:ph type="title"/>
          </p:nvPr>
        </p:nvSpPr>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03DC1BAF-5D4D-4D24-BF80-9EA29285EFA7}"/>
              </a:ext>
            </a:extLst>
          </p:cNvPr>
          <p:cNvSpPr>
            <a:spLocks noGrp="1"/>
          </p:cNvSpPr>
          <p:nvPr>
            <p:ph type="body" sz="quarter" idx="12" hasCustomPrompt="1"/>
          </p:nvPr>
        </p:nvSpPr>
        <p:spPr>
          <a:xfrm>
            <a:off x="839788" y="6210300"/>
            <a:ext cx="8566150" cy="388938"/>
          </a:xfrm>
        </p:spPr>
        <p:txBody>
          <a:bodyPr lIns="0" tIns="0" rIns="0" bIns="0" anchor="b" anchorCtr="0">
            <a:noAutofit/>
          </a:bodyPr>
          <a:lstStyle>
            <a:lvl1pPr marL="0" indent="0">
              <a:buNone/>
              <a:defRPr sz="1200">
                <a:solidFill>
                  <a:srgbClr val="FF0000"/>
                </a:solidFill>
                <a:latin typeface="Arial Narrow" panose="020B0606020202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Footer</a:t>
            </a:r>
            <a:endParaRPr lang="en-GB" dirty="0"/>
          </a:p>
        </p:txBody>
      </p:sp>
    </p:spTree>
    <p:extLst>
      <p:ext uri="{BB962C8B-B14F-4D97-AF65-F5344CB8AC3E}">
        <p14:creationId xmlns:p14="http://schemas.microsoft.com/office/powerpoint/2010/main" val="2041074688"/>
      </p:ext>
    </p:extLst>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A1B60DA-899F-1F4A-90D1-70D986D3E1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2239" y="6262688"/>
            <a:ext cx="26003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58897920-FFDA-F24E-BAA6-B71351DCE86A}"/>
              </a:ext>
            </a:extLst>
          </p:cNvPr>
          <p:cNvSpPr/>
          <p:nvPr userDrawn="1"/>
        </p:nvSpPr>
        <p:spPr>
          <a:xfrm rot="10800000">
            <a:off x="2722563" y="6407152"/>
            <a:ext cx="9469437" cy="309563"/>
          </a:xfrm>
          <a:custGeom>
            <a:avLst/>
            <a:gdLst>
              <a:gd name="connsiteX0" fmla="*/ 0 w 10295822"/>
              <a:gd name="connsiteY0" fmla="*/ 0 h 310040"/>
              <a:gd name="connsiteX1" fmla="*/ 10295822 w 10295822"/>
              <a:gd name="connsiteY1" fmla="*/ 0 h 310040"/>
              <a:gd name="connsiteX2" fmla="*/ 10295822 w 10295822"/>
              <a:gd name="connsiteY2" fmla="*/ 310040 h 310040"/>
              <a:gd name="connsiteX3" fmla="*/ 0 w 10295822"/>
              <a:gd name="connsiteY3" fmla="*/ 310040 h 310040"/>
              <a:gd name="connsiteX4" fmla="*/ 0 w 10295822"/>
              <a:gd name="connsiteY4" fmla="*/ 0 h 310040"/>
              <a:gd name="connsiteX0" fmla="*/ 0 w 10295822"/>
              <a:gd name="connsiteY0" fmla="*/ 0 h 310040"/>
              <a:gd name="connsiteX1" fmla="*/ 10295822 w 10295822"/>
              <a:gd name="connsiteY1" fmla="*/ 0 h 310040"/>
              <a:gd name="connsiteX2" fmla="*/ 10107815 w 10295822"/>
              <a:gd name="connsiteY2" fmla="*/ 301494 h 310040"/>
              <a:gd name="connsiteX3" fmla="*/ 0 w 10295822"/>
              <a:gd name="connsiteY3" fmla="*/ 310040 h 310040"/>
              <a:gd name="connsiteX4" fmla="*/ 0 w 10295822"/>
              <a:gd name="connsiteY4" fmla="*/ 0 h 3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5822" h="310040">
                <a:moveTo>
                  <a:pt x="0" y="0"/>
                </a:moveTo>
                <a:lnTo>
                  <a:pt x="10295822" y="0"/>
                </a:lnTo>
                <a:lnTo>
                  <a:pt x="10107815" y="301494"/>
                </a:lnTo>
                <a:lnTo>
                  <a:pt x="0" y="310040"/>
                </a:lnTo>
                <a:lnTo>
                  <a:pt x="0" y="0"/>
                </a:lnTo>
                <a:close/>
              </a:path>
            </a:pathLst>
          </a:custGeom>
          <a:gradFill>
            <a:gsLst>
              <a:gs pos="0">
                <a:schemeClr val="bg1">
                  <a:alpha val="0"/>
                </a:schemeClr>
              </a:gs>
              <a:gs pos="73000">
                <a:srgbClr val="07509E"/>
              </a:gs>
              <a:gs pos="82000">
                <a:srgbClr val="07509E"/>
              </a:gs>
              <a:gs pos="99000">
                <a:srgbClr val="07509E"/>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a:extLst>
              <a:ext uri="{FF2B5EF4-FFF2-40B4-BE49-F238E27FC236}">
                <a16:creationId xmlns:a16="http://schemas.microsoft.com/office/drawing/2014/main" id="{72D2A327-EA42-2949-A3D8-3CC890AEE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0969C-F363-0146-B8C6-B3E5759DA0A1}"/>
              </a:ext>
            </a:extLst>
          </p:cNvPr>
          <p:cNvSpPr>
            <a:spLocks noGrp="1"/>
          </p:cNvSpPr>
          <p:nvPr>
            <p:ph idx="1"/>
          </p:nvPr>
        </p:nvSpPr>
        <p:spPr>
          <a:xfrm>
            <a:off x="838200" y="1825625"/>
            <a:ext cx="10515600" cy="4175704"/>
          </a:xfrm>
        </p:spPr>
        <p:txBody>
          <a:bodyPr/>
          <a:lstStyle>
            <a:lvl2pPr marL="514350" indent="-171450">
              <a:buFont typeface="System Font Regular"/>
              <a:buChar char="-"/>
              <a:defRPr/>
            </a:lvl2pPr>
            <a:lvl3pPr marL="857250" indent="-171450">
              <a:buFont typeface="System Font Regular"/>
              <a:buChar char="&gt;"/>
              <a:defRPr/>
            </a:lvl3pPr>
            <a:lvl4pPr marL="1200150" indent="-171450">
              <a:buFont typeface="Wingdings" pitchFamily="2" charset="2"/>
              <a:buChar char="§"/>
              <a:defRPr/>
            </a:lvl4pPr>
            <a:lvl5pPr marL="1543050" indent="-17145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13E4281F-CF09-FE4A-B3E9-E9EF6105C763}"/>
              </a:ext>
            </a:extLst>
          </p:cNvPr>
          <p:cNvSpPr>
            <a:spLocks noGrp="1"/>
          </p:cNvSpPr>
          <p:nvPr>
            <p:ph type="body" sz="quarter" idx="10"/>
          </p:nvPr>
        </p:nvSpPr>
        <p:spPr>
          <a:xfrm>
            <a:off x="1905000" y="6123210"/>
            <a:ext cx="9448800" cy="298694"/>
          </a:xfrm>
        </p:spPr>
        <p:txBody>
          <a:bodyPr>
            <a:noAutofit/>
          </a:bodyPr>
          <a:lstStyle>
            <a:lvl1pPr marL="0" indent="0">
              <a:buNone/>
              <a:defRPr sz="750">
                <a:solidFill>
                  <a:srgbClr val="3E3834"/>
                </a:solidFill>
              </a:defRPr>
            </a:lvl1pPr>
          </a:lstStyle>
          <a:p>
            <a:pPr lvl="0"/>
            <a:r>
              <a:rPr lang="en-US" dirty="0"/>
              <a:t>Click to edit Master text styles</a:t>
            </a:r>
          </a:p>
        </p:txBody>
      </p:sp>
    </p:spTree>
    <p:extLst>
      <p:ext uri="{BB962C8B-B14F-4D97-AF65-F5344CB8AC3E}">
        <p14:creationId xmlns:p14="http://schemas.microsoft.com/office/powerpoint/2010/main" val="49796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2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261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B84FA422-4884-A54B-AA2C-C711D39CF4D7}"/>
              </a:ext>
            </a:extLst>
          </p:cNvPr>
          <p:cNvSpPr/>
          <p:nvPr userDrawn="1"/>
        </p:nvSpPr>
        <p:spPr>
          <a:xfrm rot="10800000">
            <a:off x="2722563" y="6407150"/>
            <a:ext cx="9469437" cy="309563"/>
          </a:xfrm>
          <a:custGeom>
            <a:avLst/>
            <a:gdLst>
              <a:gd name="connsiteX0" fmla="*/ 0 w 10295822"/>
              <a:gd name="connsiteY0" fmla="*/ 0 h 310040"/>
              <a:gd name="connsiteX1" fmla="*/ 10295822 w 10295822"/>
              <a:gd name="connsiteY1" fmla="*/ 0 h 310040"/>
              <a:gd name="connsiteX2" fmla="*/ 10295822 w 10295822"/>
              <a:gd name="connsiteY2" fmla="*/ 310040 h 310040"/>
              <a:gd name="connsiteX3" fmla="*/ 0 w 10295822"/>
              <a:gd name="connsiteY3" fmla="*/ 310040 h 310040"/>
              <a:gd name="connsiteX4" fmla="*/ 0 w 10295822"/>
              <a:gd name="connsiteY4" fmla="*/ 0 h 310040"/>
              <a:gd name="connsiteX0" fmla="*/ 0 w 10295822"/>
              <a:gd name="connsiteY0" fmla="*/ 0 h 310040"/>
              <a:gd name="connsiteX1" fmla="*/ 10295822 w 10295822"/>
              <a:gd name="connsiteY1" fmla="*/ 0 h 310040"/>
              <a:gd name="connsiteX2" fmla="*/ 10107815 w 10295822"/>
              <a:gd name="connsiteY2" fmla="*/ 301494 h 310040"/>
              <a:gd name="connsiteX3" fmla="*/ 0 w 10295822"/>
              <a:gd name="connsiteY3" fmla="*/ 310040 h 310040"/>
              <a:gd name="connsiteX4" fmla="*/ 0 w 10295822"/>
              <a:gd name="connsiteY4" fmla="*/ 0 h 3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5822" h="310040">
                <a:moveTo>
                  <a:pt x="0" y="0"/>
                </a:moveTo>
                <a:lnTo>
                  <a:pt x="10295822" y="0"/>
                </a:lnTo>
                <a:lnTo>
                  <a:pt x="10107815" y="301494"/>
                </a:lnTo>
                <a:lnTo>
                  <a:pt x="0" y="310040"/>
                </a:lnTo>
                <a:lnTo>
                  <a:pt x="0" y="0"/>
                </a:lnTo>
                <a:close/>
              </a:path>
            </a:pathLst>
          </a:custGeom>
          <a:gradFill>
            <a:gsLst>
              <a:gs pos="0">
                <a:schemeClr val="bg1">
                  <a:alpha val="0"/>
                </a:schemeClr>
              </a:gs>
              <a:gs pos="73000">
                <a:srgbClr val="07509E"/>
              </a:gs>
              <a:gs pos="82000">
                <a:srgbClr val="07509E"/>
              </a:gs>
              <a:gs pos="99000">
                <a:srgbClr val="07509E"/>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72D2A327-EA42-2949-A3D8-3CC890AEE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0969C-F363-0146-B8C6-B3E5759DA0A1}"/>
              </a:ext>
            </a:extLst>
          </p:cNvPr>
          <p:cNvSpPr>
            <a:spLocks noGrp="1"/>
          </p:cNvSpPr>
          <p:nvPr>
            <p:ph idx="1"/>
          </p:nvPr>
        </p:nvSpPr>
        <p:spPr>
          <a:xfrm>
            <a:off x="838200" y="1825625"/>
            <a:ext cx="10515600" cy="4175704"/>
          </a:xfrm>
        </p:spPr>
        <p:txBody>
          <a:bodyPr/>
          <a:lstStyle>
            <a:lvl2pPr marL="685800" indent="-228600">
              <a:buFont typeface="System Font Regular"/>
              <a:buChar char="-"/>
              <a:defRPr/>
            </a:lvl2pPr>
            <a:lvl3pPr marL="1143000" indent="-228600">
              <a:buFont typeface="System Font Regular"/>
              <a:buChar char="&gt;"/>
              <a:defRPr/>
            </a:lvl3pPr>
            <a:lvl4pPr marL="1600200" indent="-228600">
              <a:buFont typeface="Wingdings" pitchFamily="2" charset="2"/>
              <a:buChar char="§"/>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13E4281F-CF09-FE4A-B3E9-E9EF6105C763}"/>
              </a:ext>
            </a:extLst>
          </p:cNvPr>
          <p:cNvSpPr>
            <a:spLocks noGrp="1"/>
          </p:cNvSpPr>
          <p:nvPr>
            <p:ph type="body" sz="quarter" idx="10"/>
          </p:nvPr>
        </p:nvSpPr>
        <p:spPr>
          <a:xfrm>
            <a:off x="1905000" y="6123210"/>
            <a:ext cx="9448800" cy="298694"/>
          </a:xfrm>
        </p:spPr>
        <p:txBody>
          <a:bodyPr>
            <a:noAutofit/>
          </a:bodyPr>
          <a:lstStyle>
            <a:lvl1pPr marL="0" indent="0">
              <a:buNone/>
              <a:defRPr sz="1000">
                <a:solidFill>
                  <a:srgbClr val="3E3834"/>
                </a:solidFill>
              </a:defRPr>
            </a:lvl1pPr>
          </a:lstStyle>
          <a:p>
            <a:pPr lvl="0"/>
            <a:r>
              <a:rPr lang="en-US" dirty="0"/>
              <a:t>Click to edit Master text styles</a:t>
            </a:r>
          </a:p>
        </p:txBody>
      </p:sp>
    </p:spTree>
    <p:extLst>
      <p:ext uri="{BB962C8B-B14F-4D97-AF65-F5344CB8AC3E}">
        <p14:creationId xmlns:p14="http://schemas.microsoft.com/office/powerpoint/2010/main" val="1977048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33AFC99-9891-474D-B91C-E83E2A8FFF5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2238" y="6262688"/>
            <a:ext cx="26003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B84FA422-4884-A54B-AA2C-C711D39CF4D7}"/>
              </a:ext>
            </a:extLst>
          </p:cNvPr>
          <p:cNvSpPr/>
          <p:nvPr userDrawn="1"/>
        </p:nvSpPr>
        <p:spPr>
          <a:xfrm rot="10800000">
            <a:off x="2722563" y="6407150"/>
            <a:ext cx="9469437" cy="309563"/>
          </a:xfrm>
          <a:custGeom>
            <a:avLst/>
            <a:gdLst>
              <a:gd name="connsiteX0" fmla="*/ 0 w 10295822"/>
              <a:gd name="connsiteY0" fmla="*/ 0 h 310040"/>
              <a:gd name="connsiteX1" fmla="*/ 10295822 w 10295822"/>
              <a:gd name="connsiteY1" fmla="*/ 0 h 310040"/>
              <a:gd name="connsiteX2" fmla="*/ 10295822 w 10295822"/>
              <a:gd name="connsiteY2" fmla="*/ 310040 h 310040"/>
              <a:gd name="connsiteX3" fmla="*/ 0 w 10295822"/>
              <a:gd name="connsiteY3" fmla="*/ 310040 h 310040"/>
              <a:gd name="connsiteX4" fmla="*/ 0 w 10295822"/>
              <a:gd name="connsiteY4" fmla="*/ 0 h 310040"/>
              <a:gd name="connsiteX0" fmla="*/ 0 w 10295822"/>
              <a:gd name="connsiteY0" fmla="*/ 0 h 310040"/>
              <a:gd name="connsiteX1" fmla="*/ 10295822 w 10295822"/>
              <a:gd name="connsiteY1" fmla="*/ 0 h 310040"/>
              <a:gd name="connsiteX2" fmla="*/ 10107815 w 10295822"/>
              <a:gd name="connsiteY2" fmla="*/ 301494 h 310040"/>
              <a:gd name="connsiteX3" fmla="*/ 0 w 10295822"/>
              <a:gd name="connsiteY3" fmla="*/ 310040 h 310040"/>
              <a:gd name="connsiteX4" fmla="*/ 0 w 10295822"/>
              <a:gd name="connsiteY4" fmla="*/ 0 h 3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5822" h="310040">
                <a:moveTo>
                  <a:pt x="0" y="0"/>
                </a:moveTo>
                <a:lnTo>
                  <a:pt x="10295822" y="0"/>
                </a:lnTo>
                <a:lnTo>
                  <a:pt x="10107815" y="301494"/>
                </a:lnTo>
                <a:lnTo>
                  <a:pt x="0" y="310040"/>
                </a:lnTo>
                <a:lnTo>
                  <a:pt x="0" y="0"/>
                </a:lnTo>
                <a:close/>
              </a:path>
            </a:pathLst>
          </a:custGeom>
          <a:gradFill>
            <a:gsLst>
              <a:gs pos="0">
                <a:schemeClr val="bg1">
                  <a:alpha val="0"/>
                </a:schemeClr>
              </a:gs>
              <a:gs pos="73000">
                <a:srgbClr val="07509E"/>
              </a:gs>
              <a:gs pos="82000">
                <a:srgbClr val="07509E"/>
              </a:gs>
              <a:gs pos="99000">
                <a:srgbClr val="07509E"/>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72D2A327-EA42-2949-A3D8-3CC890AEE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0969C-F363-0146-B8C6-B3E5759DA0A1}"/>
              </a:ext>
            </a:extLst>
          </p:cNvPr>
          <p:cNvSpPr>
            <a:spLocks noGrp="1"/>
          </p:cNvSpPr>
          <p:nvPr>
            <p:ph idx="1"/>
          </p:nvPr>
        </p:nvSpPr>
        <p:spPr>
          <a:xfrm>
            <a:off x="838200" y="1825625"/>
            <a:ext cx="10515600" cy="4175704"/>
          </a:xfrm>
        </p:spPr>
        <p:txBody>
          <a:bodyPr/>
          <a:lstStyle>
            <a:lvl2pPr marL="685800" indent="-228600">
              <a:buFont typeface="System Font Regular"/>
              <a:buChar char="-"/>
              <a:defRPr/>
            </a:lvl2pPr>
            <a:lvl3pPr marL="1143000" indent="-228600">
              <a:buFont typeface="System Font Regular"/>
              <a:buChar char="&gt;"/>
              <a:defRPr/>
            </a:lvl3pPr>
            <a:lvl4pPr marL="1600200" indent="-228600">
              <a:buFont typeface="Wingdings" pitchFamily="2" charset="2"/>
              <a:buChar char="§"/>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13E4281F-CF09-FE4A-B3E9-E9EF6105C763}"/>
              </a:ext>
            </a:extLst>
          </p:cNvPr>
          <p:cNvSpPr>
            <a:spLocks noGrp="1"/>
          </p:cNvSpPr>
          <p:nvPr>
            <p:ph type="body" sz="quarter" idx="10"/>
          </p:nvPr>
        </p:nvSpPr>
        <p:spPr>
          <a:xfrm>
            <a:off x="1905000" y="6123210"/>
            <a:ext cx="9448800" cy="298694"/>
          </a:xfrm>
        </p:spPr>
        <p:txBody>
          <a:bodyPr>
            <a:noAutofit/>
          </a:bodyPr>
          <a:lstStyle>
            <a:lvl1pPr marL="0" indent="0">
              <a:buNone/>
              <a:defRPr sz="1000">
                <a:solidFill>
                  <a:srgbClr val="3E3834"/>
                </a:solidFill>
              </a:defRPr>
            </a:lvl1pPr>
          </a:lstStyle>
          <a:p>
            <a:pPr lvl="0"/>
            <a:r>
              <a:rPr lang="en-US" dirty="0"/>
              <a:t>Click to edit Master text styles</a:t>
            </a:r>
          </a:p>
        </p:txBody>
      </p:sp>
    </p:spTree>
    <p:extLst>
      <p:ext uri="{BB962C8B-B14F-4D97-AF65-F5344CB8AC3E}">
        <p14:creationId xmlns:p14="http://schemas.microsoft.com/office/powerpoint/2010/main" val="156727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pic>
        <p:nvPicPr>
          <p:cNvPr id="12" name="Picture 11">
            <a:extLst>
              <a:ext uri="{FF2B5EF4-FFF2-40B4-BE49-F238E27FC236}">
                <a16:creationId xmlns:a16="http://schemas.microsoft.com/office/drawing/2014/main" id="{C55E091B-F2D8-4905-A7C7-4D21412C59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2" name="Picture 1">
            <a:extLst>
              <a:ext uri="{FF2B5EF4-FFF2-40B4-BE49-F238E27FC236}">
                <a16:creationId xmlns:a16="http://schemas.microsoft.com/office/drawing/2014/main" id="{38177A6A-51BE-4C1A-B304-7C12D8C1B1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1279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793-0D75-4FEC-90EF-AB3BDC649737}"/>
              </a:ext>
            </a:extLst>
          </p:cNvPr>
          <p:cNvSpPr>
            <a:spLocks noGrp="1"/>
          </p:cNvSpPr>
          <p:nvPr>
            <p:ph type="title"/>
          </p:nvPr>
        </p:nvSpPr>
        <p:spPr>
          <a:xfrm>
            <a:off x="609601" y="62315"/>
            <a:ext cx="10515600" cy="1325563"/>
          </a:xfrm>
        </p:spPr>
        <p:txBody>
          <a:bodyPr>
            <a:normAutofit/>
          </a:bodyPr>
          <a:lstStyle>
            <a:lvl1pPr>
              <a:defRPr sz="32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CBC0D3A-7A3C-48B4-9165-9A3532A4875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ext Placeholder 2">
            <a:extLst>
              <a:ext uri="{FF2B5EF4-FFF2-40B4-BE49-F238E27FC236}">
                <a16:creationId xmlns:a16="http://schemas.microsoft.com/office/drawing/2014/main" id="{EB25DC1A-8788-48D4-A7C2-D4263BFC73B6}"/>
              </a:ext>
            </a:extLst>
          </p:cNvPr>
          <p:cNvSpPr>
            <a:spLocks noGrp="1"/>
          </p:cNvSpPr>
          <p:nvPr>
            <p:ph idx="1"/>
          </p:nvPr>
        </p:nvSpPr>
        <p:spPr>
          <a:xfrm>
            <a:off x="609600" y="1675312"/>
            <a:ext cx="10744200" cy="45250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643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B57186-7DE7-42CA-A2BB-48F4CFFF6BEC}"/>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9318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D8B-16ED-478D-86BC-53FB724ED70D}"/>
              </a:ext>
            </a:extLst>
          </p:cNvPr>
          <p:cNvSpPr>
            <a:spLocks noGrp="1"/>
          </p:cNvSpPr>
          <p:nvPr>
            <p:ph type="title"/>
          </p:nvPr>
        </p:nvSpPr>
        <p:spPr>
          <a:xfrm>
            <a:off x="609601" y="5951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5"/>
            <a:ext cx="5157787"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283808"/>
            <a:ext cx="5157787" cy="3784482"/>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5"/>
            <a:ext cx="5183188"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283808"/>
            <a:ext cx="5183188" cy="3784482"/>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253E757C-D79B-40D8-9355-43F87E951596}"/>
              </a:ext>
            </a:extLst>
          </p:cNvPr>
          <p:cNvSpPr>
            <a:spLocks noGrp="1"/>
          </p:cNvSpPr>
          <p:nvPr>
            <p:ph type="sldNum" sz="quarter" idx="11"/>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0639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C34443C-D685-44AF-A0D6-5833A6E5ADF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18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D28C4-6CAF-4AB1-A1FF-6D91BF0C5DA0}"/>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7" name="Footer Placeholder 4">
            <a:extLst>
              <a:ext uri="{FF2B5EF4-FFF2-40B4-BE49-F238E27FC236}">
                <a16:creationId xmlns:a16="http://schemas.microsoft.com/office/drawing/2014/main" id="{9CDB45BB-B4C1-428B-BB37-17543D2C21BB}"/>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5067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0923BE7-3BC6-41D3-AC89-0C1CA104BEE2}"/>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9243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B898CDB1-7C2E-4A79-9BF2-647BA000F41E}"/>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172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59519"/>
            <a:ext cx="10744200" cy="132556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675312"/>
            <a:ext cx="10744200" cy="45250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471CE5-5FC3-46D5-8101-07AA0F041B91}"/>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B563-6074-492D-B723-C87B95CBE81F}" type="slidenum">
              <a:rPr lang="en-US" smtClean="0"/>
              <a:t>‹#›</a:t>
            </a:fld>
            <a:endParaRPr lang="en-US"/>
          </a:p>
        </p:txBody>
      </p:sp>
      <p:sp>
        <p:nvSpPr>
          <p:cNvPr id="7" name="Rectangle 6">
            <a:extLst>
              <a:ext uri="{FF2B5EF4-FFF2-40B4-BE49-F238E27FC236}">
                <a16:creationId xmlns:a16="http://schemas.microsoft.com/office/drawing/2014/main" id="{7A4A0525-911C-4C6D-8D55-7D85D07ED4E3}"/>
              </a:ext>
            </a:extLst>
          </p:cNvPr>
          <p:cNvSpPr/>
          <p:nvPr/>
        </p:nvSpPr>
        <p:spPr>
          <a:xfrm>
            <a:off x="0" y="0"/>
            <a:ext cx="12192000" cy="106681"/>
          </a:xfrm>
          <a:prstGeom prst="rect">
            <a:avLst/>
          </a:prstGeom>
          <a:gradFill flip="none" rotWithShape="1">
            <a:gsLst>
              <a:gs pos="0">
                <a:srgbClr val="B10700"/>
              </a:gs>
              <a:gs pos="68000">
                <a:srgbClr val="D70700"/>
              </a:gs>
              <a:gs pos="100000">
                <a:srgbClr val="A2A2A2"/>
              </a:gs>
              <a:gs pos="13532">
                <a:srgbClr val="D00400"/>
              </a:gs>
              <a:gs pos="34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854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rgbClr val="DC1C3B"/>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rgbClr val="DC1C3B"/>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B48C-F57E-AC12-E6C6-728AB7DDFF7E}"/>
              </a:ext>
            </a:extLst>
          </p:cNvPr>
          <p:cNvSpPr>
            <a:spLocks noGrp="1"/>
          </p:cNvSpPr>
          <p:nvPr>
            <p:ph type="title"/>
          </p:nvPr>
        </p:nvSpPr>
        <p:spPr/>
        <p:txBody>
          <a:bodyPr>
            <a:normAutofit/>
          </a:bodyPr>
          <a:lstStyle/>
          <a:p>
            <a:r>
              <a:rPr lang="en-US" sz="4000" dirty="0"/>
              <a:t>Addressing Gaps in the Care of </a:t>
            </a:r>
            <a:r>
              <a:rPr lang="en-US" sz="4000" dirty="0" err="1"/>
              <a:t>HFrEF</a:t>
            </a:r>
            <a:br>
              <a:rPr lang="en-US" sz="4000" dirty="0"/>
            </a:br>
            <a:r>
              <a:rPr lang="en-US" sz="4000" i="1" dirty="0"/>
              <a:t>Now What?</a:t>
            </a:r>
            <a:br>
              <a:rPr lang="en-US" sz="4000" dirty="0"/>
            </a:br>
            <a:endParaRPr lang="en-US" sz="4000" dirty="0"/>
          </a:p>
        </p:txBody>
      </p:sp>
      <p:sp>
        <p:nvSpPr>
          <p:cNvPr id="3" name="Text Placeholder 2">
            <a:extLst>
              <a:ext uri="{FF2B5EF4-FFF2-40B4-BE49-F238E27FC236}">
                <a16:creationId xmlns:a16="http://schemas.microsoft.com/office/drawing/2014/main" id="{B0F6A459-68F1-AF3E-E57E-385F9A4595D1}"/>
              </a:ext>
            </a:extLst>
          </p:cNvPr>
          <p:cNvSpPr>
            <a:spLocks noGrp="1"/>
          </p:cNvSpPr>
          <p:nvPr>
            <p:ph type="body" idx="1"/>
          </p:nvPr>
        </p:nvSpPr>
        <p:spPr>
          <a:xfrm>
            <a:off x="609601" y="3894084"/>
            <a:ext cx="10515600" cy="2758966"/>
          </a:xfrm>
        </p:spPr>
        <p:txBody>
          <a:bodyPr>
            <a:normAutofit/>
          </a:bodyPr>
          <a:lstStyle/>
          <a:p>
            <a:r>
              <a:rPr lang="en-US" dirty="0" err="1"/>
              <a:t>Javed</a:t>
            </a:r>
            <a:r>
              <a:rPr lang="en-US" dirty="0"/>
              <a:t> Butler, MD, MPH, MBA</a:t>
            </a:r>
          </a:p>
          <a:p>
            <a:r>
              <a:rPr lang="en-US" dirty="0"/>
              <a:t>President</a:t>
            </a:r>
          </a:p>
          <a:p>
            <a:r>
              <a:rPr lang="en-US" dirty="0"/>
              <a:t>Baylor Scott and White Research Institute</a:t>
            </a:r>
          </a:p>
          <a:p>
            <a:r>
              <a:rPr lang="en-US" dirty="0"/>
              <a:t>Distinguished Professor of Medicine</a:t>
            </a:r>
          </a:p>
          <a:p>
            <a:r>
              <a:rPr lang="en-US" dirty="0"/>
              <a:t>University of Mississippi</a:t>
            </a:r>
          </a:p>
          <a:p>
            <a:r>
              <a:rPr lang="en-US" dirty="0"/>
              <a:t>Jackson, MS</a:t>
            </a:r>
          </a:p>
          <a:p>
            <a:endParaRPr lang="en-US" dirty="0"/>
          </a:p>
        </p:txBody>
      </p:sp>
    </p:spTree>
    <p:extLst>
      <p:ext uri="{BB962C8B-B14F-4D97-AF65-F5344CB8AC3E}">
        <p14:creationId xmlns:p14="http://schemas.microsoft.com/office/powerpoint/2010/main" val="1899263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9F33D5-259A-3147-8903-1AD42324C073}"/>
              </a:ext>
            </a:extLst>
          </p:cNvPr>
          <p:cNvSpPr txBox="1">
            <a:spLocks/>
          </p:cNvSpPr>
          <p:nvPr/>
        </p:nvSpPr>
        <p:spPr>
          <a:xfrm>
            <a:off x="1828042" y="22304"/>
            <a:ext cx="11277600" cy="100584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10" name="Content Placeholder 4">
            <a:extLst>
              <a:ext uri="{FF2B5EF4-FFF2-40B4-BE49-F238E27FC236}">
                <a16:creationId xmlns:a16="http://schemas.microsoft.com/office/drawing/2014/main" id="{E110D2DB-258A-554E-919F-A34F66379130}"/>
              </a:ext>
            </a:extLst>
          </p:cNvPr>
          <p:cNvSpPr txBox="1">
            <a:spLocks/>
          </p:cNvSpPr>
          <p:nvPr/>
        </p:nvSpPr>
        <p:spPr>
          <a:xfrm>
            <a:off x="457200" y="1770971"/>
            <a:ext cx="5445125" cy="4572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Chart 13">
            <a:extLst>
              <a:ext uri="{FF2B5EF4-FFF2-40B4-BE49-F238E27FC236}">
                <a16:creationId xmlns:a16="http://schemas.microsoft.com/office/drawing/2014/main" id="{99715FF5-C205-BC47-83B4-9138DCD199F0}"/>
              </a:ext>
            </a:extLst>
          </p:cNvPr>
          <p:cNvGraphicFramePr/>
          <p:nvPr/>
        </p:nvGraphicFramePr>
        <p:xfrm>
          <a:off x="6289675" y="4013364"/>
          <a:ext cx="5445125" cy="21437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9EDB30B-731C-DFB1-67CD-4891AA4CF854}"/>
              </a:ext>
            </a:extLst>
          </p:cNvPr>
          <p:cNvSpPr>
            <a:spLocks noGrp="1"/>
          </p:cNvSpPr>
          <p:nvPr>
            <p:ph type="title"/>
          </p:nvPr>
        </p:nvSpPr>
        <p:spPr/>
        <p:txBody>
          <a:bodyPr/>
          <a:lstStyle/>
          <a:p>
            <a:r>
              <a:rPr lang="en-US" dirty="0"/>
              <a:t>The Case for a New Approach: A Summary</a:t>
            </a:r>
          </a:p>
        </p:txBody>
      </p:sp>
      <p:sp>
        <p:nvSpPr>
          <p:cNvPr id="5" name="Footer Placeholder 4">
            <a:extLst>
              <a:ext uri="{FF2B5EF4-FFF2-40B4-BE49-F238E27FC236}">
                <a16:creationId xmlns:a16="http://schemas.microsoft.com/office/drawing/2014/main" id="{ACDB5D7C-840F-CB5C-77F7-3C73A0360331}"/>
              </a:ext>
            </a:extLst>
          </p:cNvPr>
          <p:cNvSpPr>
            <a:spLocks noGrp="1"/>
          </p:cNvSpPr>
          <p:nvPr>
            <p:ph type="ftr" sz="quarter" idx="3"/>
          </p:nvPr>
        </p:nvSpPr>
        <p:spPr/>
        <p:txBody>
          <a:bodyPr/>
          <a:lstStyle/>
          <a:p>
            <a:r>
              <a:rPr lang="fr-FR" dirty="0"/>
              <a:t>Packer M, et al. </a:t>
            </a:r>
            <a:r>
              <a:rPr lang="fr-FR" i="1" dirty="0" err="1"/>
              <a:t>Eur</a:t>
            </a:r>
            <a:r>
              <a:rPr lang="fr-FR" i="1" dirty="0"/>
              <a:t> J </a:t>
            </a:r>
            <a:r>
              <a:rPr lang="fr-FR" i="1" dirty="0" err="1"/>
              <a:t>Heart</a:t>
            </a:r>
            <a:r>
              <a:rPr lang="fr-FR" i="1" dirty="0"/>
              <a:t> Fail. </a:t>
            </a:r>
            <a:r>
              <a:rPr lang="fr-FR" dirty="0"/>
              <a:t>2021;23(6):882-894; McMurray JJV, et al. </a:t>
            </a:r>
            <a:r>
              <a:rPr lang="fr-FR" i="1" dirty="0"/>
              <a:t>Circulation. </a:t>
            </a:r>
            <a:r>
              <a:rPr lang="fr-FR" dirty="0"/>
              <a:t>2021;143(9):875-877. </a:t>
            </a:r>
            <a:endParaRPr lang="en-US" dirty="0"/>
          </a:p>
        </p:txBody>
      </p:sp>
      <p:sp>
        <p:nvSpPr>
          <p:cNvPr id="3" name="Content Placeholder 2">
            <a:extLst>
              <a:ext uri="{FF2B5EF4-FFF2-40B4-BE49-F238E27FC236}">
                <a16:creationId xmlns:a16="http://schemas.microsoft.com/office/drawing/2014/main" id="{558E062C-92D2-2BE1-DC3F-0C72A622DF70}"/>
              </a:ext>
            </a:extLst>
          </p:cNvPr>
          <p:cNvSpPr>
            <a:spLocks noGrp="1"/>
          </p:cNvSpPr>
          <p:nvPr>
            <p:ph idx="1"/>
          </p:nvPr>
        </p:nvSpPr>
        <p:spPr>
          <a:xfrm>
            <a:off x="609600" y="1371600"/>
            <a:ext cx="10744200" cy="5057335"/>
          </a:xfrm>
        </p:spPr>
        <p:txBody>
          <a:bodyPr/>
          <a:lstStyle/>
          <a:p>
            <a:pPr>
              <a:spcBef>
                <a:spcPts val="2400"/>
              </a:spcBef>
            </a:pPr>
            <a:r>
              <a:rPr lang="en-US" dirty="0"/>
              <a:t>The </a:t>
            </a:r>
            <a:r>
              <a:rPr lang="en-US" b="1" dirty="0"/>
              <a:t>efficacy</a:t>
            </a:r>
            <a:r>
              <a:rPr lang="en-US" dirty="0"/>
              <a:t> of each foundational drug class is independent of treatment with the other drug classes. </a:t>
            </a:r>
            <a:r>
              <a:rPr lang="en-US" i="1" dirty="0"/>
              <a:t>Historical sequencing does not matter.</a:t>
            </a:r>
          </a:p>
          <a:p>
            <a:pPr>
              <a:spcBef>
                <a:spcPts val="2400"/>
              </a:spcBef>
            </a:pPr>
            <a:r>
              <a:rPr lang="en-US" dirty="0"/>
              <a:t>Background therapy can influence the </a:t>
            </a:r>
            <a:r>
              <a:rPr lang="en-US" b="1" dirty="0"/>
              <a:t>tolerability</a:t>
            </a:r>
            <a:r>
              <a:rPr lang="en-US" dirty="0"/>
              <a:t> of other  foundational agents. Proper sequencing should account for this.</a:t>
            </a:r>
          </a:p>
          <a:p>
            <a:pPr>
              <a:spcBef>
                <a:spcPts val="2400"/>
              </a:spcBef>
            </a:pPr>
            <a:r>
              <a:rPr lang="en-US" dirty="0"/>
              <a:t>Low starting doses of foundational drugs have important  therapeutic benefits. </a:t>
            </a:r>
            <a:r>
              <a:rPr lang="en-US" b="1" dirty="0"/>
              <a:t>Starting all foundational drugs should be  prioritized over up-titration to target doses.</a:t>
            </a:r>
          </a:p>
          <a:p>
            <a:pPr>
              <a:spcBef>
                <a:spcPts val="2400"/>
              </a:spcBef>
            </a:pPr>
            <a:r>
              <a:rPr lang="en-US" dirty="0"/>
              <a:t>Treatments reduce morbidity and mortality within 4 weeks of  initiating therapy. </a:t>
            </a:r>
            <a:r>
              <a:rPr lang="en-US" b="1" dirty="0"/>
              <a:t>Time is of the essence.</a:t>
            </a:r>
          </a:p>
          <a:p>
            <a:pPr>
              <a:spcBef>
                <a:spcPts val="2400"/>
              </a:spcBef>
            </a:pPr>
            <a:endParaRPr lang="en-US" dirty="0"/>
          </a:p>
        </p:txBody>
      </p:sp>
      <p:sp>
        <p:nvSpPr>
          <p:cNvPr id="21" name="Rectangle 20">
            <a:extLst>
              <a:ext uri="{FF2B5EF4-FFF2-40B4-BE49-F238E27FC236}">
                <a16:creationId xmlns:a16="http://schemas.microsoft.com/office/drawing/2014/main" id="{97E80C6D-B621-683B-81BE-590D5AA0818E}"/>
              </a:ext>
            </a:extLst>
          </p:cNvPr>
          <p:cNvSpPr/>
          <p:nvPr/>
        </p:nvSpPr>
        <p:spPr>
          <a:xfrm>
            <a:off x="590843" y="3428999"/>
            <a:ext cx="10691446" cy="2577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D051A3-122B-C0F0-A6F2-879BDEA4B824}"/>
              </a:ext>
            </a:extLst>
          </p:cNvPr>
          <p:cNvSpPr/>
          <p:nvPr/>
        </p:nvSpPr>
        <p:spPr>
          <a:xfrm>
            <a:off x="567397" y="1371600"/>
            <a:ext cx="10691446" cy="907366"/>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62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9F33D5-259A-3147-8903-1AD42324C073}"/>
              </a:ext>
            </a:extLst>
          </p:cNvPr>
          <p:cNvSpPr txBox="1">
            <a:spLocks/>
          </p:cNvSpPr>
          <p:nvPr/>
        </p:nvSpPr>
        <p:spPr>
          <a:xfrm>
            <a:off x="1828042" y="22304"/>
            <a:ext cx="11277600" cy="100584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10" name="Content Placeholder 4">
            <a:extLst>
              <a:ext uri="{FF2B5EF4-FFF2-40B4-BE49-F238E27FC236}">
                <a16:creationId xmlns:a16="http://schemas.microsoft.com/office/drawing/2014/main" id="{E110D2DB-258A-554E-919F-A34F66379130}"/>
              </a:ext>
            </a:extLst>
          </p:cNvPr>
          <p:cNvSpPr txBox="1">
            <a:spLocks/>
          </p:cNvSpPr>
          <p:nvPr/>
        </p:nvSpPr>
        <p:spPr>
          <a:xfrm>
            <a:off x="457200" y="1770971"/>
            <a:ext cx="5445125" cy="4572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Chart 13">
            <a:extLst>
              <a:ext uri="{FF2B5EF4-FFF2-40B4-BE49-F238E27FC236}">
                <a16:creationId xmlns:a16="http://schemas.microsoft.com/office/drawing/2014/main" id="{99715FF5-C205-BC47-83B4-9138DCD199F0}"/>
              </a:ext>
            </a:extLst>
          </p:cNvPr>
          <p:cNvGraphicFramePr/>
          <p:nvPr/>
        </p:nvGraphicFramePr>
        <p:xfrm>
          <a:off x="6289675" y="4013364"/>
          <a:ext cx="5445125" cy="21437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9EDB30B-731C-DFB1-67CD-4891AA4CF854}"/>
              </a:ext>
            </a:extLst>
          </p:cNvPr>
          <p:cNvSpPr>
            <a:spLocks noGrp="1"/>
          </p:cNvSpPr>
          <p:nvPr>
            <p:ph type="title"/>
          </p:nvPr>
        </p:nvSpPr>
        <p:spPr/>
        <p:txBody>
          <a:bodyPr/>
          <a:lstStyle/>
          <a:p>
            <a:r>
              <a:rPr lang="en-US" dirty="0"/>
              <a:t>The Case for a New Approach: A Summary</a:t>
            </a:r>
          </a:p>
        </p:txBody>
      </p:sp>
      <p:sp>
        <p:nvSpPr>
          <p:cNvPr id="5" name="Footer Placeholder 4">
            <a:extLst>
              <a:ext uri="{FF2B5EF4-FFF2-40B4-BE49-F238E27FC236}">
                <a16:creationId xmlns:a16="http://schemas.microsoft.com/office/drawing/2014/main" id="{ACDB5D7C-840F-CB5C-77F7-3C73A0360331}"/>
              </a:ext>
            </a:extLst>
          </p:cNvPr>
          <p:cNvSpPr>
            <a:spLocks noGrp="1"/>
          </p:cNvSpPr>
          <p:nvPr>
            <p:ph type="ftr" sz="quarter" idx="3"/>
          </p:nvPr>
        </p:nvSpPr>
        <p:spPr/>
        <p:txBody>
          <a:bodyPr/>
          <a:lstStyle/>
          <a:p>
            <a:r>
              <a:rPr lang="fr-FR" dirty="0"/>
              <a:t>Packer M, et al. </a:t>
            </a:r>
            <a:r>
              <a:rPr lang="fr-FR" i="1" dirty="0" err="1"/>
              <a:t>Eur</a:t>
            </a:r>
            <a:r>
              <a:rPr lang="fr-FR" i="1" dirty="0"/>
              <a:t> J </a:t>
            </a:r>
            <a:r>
              <a:rPr lang="fr-FR" i="1" dirty="0" err="1"/>
              <a:t>Heart</a:t>
            </a:r>
            <a:r>
              <a:rPr lang="fr-FR" i="1" dirty="0"/>
              <a:t> Fail. </a:t>
            </a:r>
            <a:r>
              <a:rPr lang="fr-FR" dirty="0"/>
              <a:t>2021;23(6):882-894; McMurray JJV, et al. </a:t>
            </a:r>
            <a:r>
              <a:rPr lang="fr-FR" i="1" dirty="0"/>
              <a:t>Circulation. </a:t>
            </a:r>
            <a:r>
              <a:rPr lang="fr-FR" dirty="0"/>
              <a:t>2021;143(9):875-877. </a:t>
            </a:r>
            <a:endParaRPr lang="en-US" dirty="0"/>
          </a:p>
        </p:txBody>
      </p:sp>
      <p:sp>
        <p:nvSpPr>
          <p:cNvPr id="3" name="Content Placeholder 2">
            <a:extLst>
              <a:ext uri="{FF2B5EF4-FFF2-40B4-BE49-F238E27FC236}">
                <a16:creationId xmlns:a16="http://schemas.microsoft.com/office/drawing/2014/main" id="{558E062C-92D2-2BE1-DC3F-0C72A622DF70}"/>
              </a:ext>
            </a:extLst>
          </p:cNvPr>
          <p:cNvSpPr>
            <a:spLocks noGrp="1"/>
          </p:cNvSpPr>
          <p:nvPr>
            <p:ph idx="1"/>
          </p:nvPr>
        </p:nvSpPr>
        <p:spPr>
          <a:xfrm>
            <a:off x="609600" y="1371600"/>
            <a:ext cx="10744200" cy="5057335"/>
          </a:xfrm>
        </p:spPr>
        <p:txBody>
          <a:bodyPr/>
          <a:lstStyle/>
          <a:p>
            <a:pPr>
              <a:spcBef>
                <a:spcPts val="2400"/>
              </a:spcBef>
            </a:pPr>
            <a:r>
              <a:rPr lang="en-US" dirty="0"/>
              <a:t>The </a:t>
            </a:r>
            <a:r>
              <a:rPr lang="en-US" b="1" dirty="0"/>
              <a:t>efficacy</a:t>
            </a:r>
            <a:r>
              <a:rPr lang="en-US" dirty="0"/>
              <a:t> of each foundational drug class is independent of treatment with the other drug classes. </a:t>
            </a:r>
            <a:r>
              <a:rPr lang="en-US" i="1" dirty="0"/>
              <a:t>Historical sequencing does not matter.</a:t>
            </a:r>
          </a:p>
          <a:p>
            <a:pPr>
              <a:spcBef>
                <a:spcPts val="2400"/>
              </a:spcBef>
            </a:pPr>
            <a:r>
              <a:rPr lang="en-US" dirty="0"/>
              <a:t>Background therapy can influence the </a:t>
            </a:r>
            <a:r>
              <a:rPr lang="en-US" b="1" dirty="0"/>
              <a:t>tolerability</a:t>
            </a:r>
            <a:r>
              <a:rPr lang="en-US" dirty="0"/>
              <a:t> of other  foundational agents. Proper sequencing should account for this.</a:t>
            </a:r>
          </a:p>
          <a:p>
            <a:pPr>
              <a:spcBef>
                <a:spcPts val="2400"/>
              </a:spcBef>
            </a:pPr>
            <a:r>
              <a:rPr lang="en-US" dirty="0"/>
              <a:t>Low starting doses of foundational drugs have important  therapeutic benefits. </a:t>
            </a:r>
            <a:r>
              <a:rPr lang="en-US" b="1" dirty="0"/>
              <a:t>Starting all foundational drugs should be  prioritized over up-titration to target doses.</a:t>
            </a:r>
          </a:p>
          <a:p>
            <a:pPr>
              <a:spcBef>
                <a:spcPts val="2400"/>
              </a:spcBef>
            </a:pPr>
            <a:r>
              <a:rPr lang="en-US" dirty="0"/>
              <a:t>Treatments reduce morbidity and mortality within 4 weeks of  initiating therapy. </a:t>
            </a:r>
            <a:r>
              <a:rPr lang="en-US" b="1" dirty="0"/>
              <a:t>Time is of the essence.</a:t>
            </a:r>
          </a:p>
          <a:p>
            <a:pPr>
              <a:spcBef>
                <a:spcPts val="2400"/>
              </a:spcBef>
            </a:pPr>
            <a:endParaRPr lang="en-US" dirty="0"/>
          </a:p>
        </p:txBody>
      </p:sp>
      <p:sp>
        <p:nvSpPr>
          <p:cNvPr id="8" name="Rectangle 7">
            <a:extLst>
              <a:ext uri="{FF2B5EF4-FFF2-40B4-BE49-F238E27FC236}">
                <a16:creationId xmlns:a16="http://schemas.microsoft.com/office/drawing/2014/main" id="{7550D1BF-E351-5BE2-F27B-4DACE375E6D3}"/>
              </a:ext>
            </a:extLst>
          </p:cNvPr>
          <p:cNvSpPr/>
          <p:nvPr/>
        </p:nvSpPr>
        <p:spPr>
          <a:xfrm>
            <a:off x="590843" y="4726745"/>
            <a:ext cx="10691446" cy="1280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8D1175-5B3A-3B82-D5FF-683C0B7DF50E}"/>
              </a:ext>
            </a:extLst>
          </p:cNvPr>
          <p:cNvSpPr/>
          <p:nvPr/>
        </p:nvSpPr>
        <p:spPr>
          <a:xfrm>
            <a:off x="567397" y="1371600"/>
            <a:ext cx="10691446" cy="20574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531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9F33D5-259A-3147-8903-1AD42324C073}"/>
              </a:ext>
            </a:extLst>
          </p:cNvPr>
          <p:cNvSpPr txBox="1">
            <a:spLocks/>
          </p:cNvSpPr>
          <p:nvPr/>
        </p:nvSpPr>
        <p:spPr>
          <a:xfrm>
            <a:off x="1828042" y="22304"/>
            <a:ext cx="11277600" cy="100584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10" name="Content Placeholder 4">
            <a:extLst>
              <a:ext uri="{FF2B5EF4-FFF2-40B4-BE49-F238E27FC236}">
                <a16:creationId xmlns:a16="http://schemas.microsoft.com/office/drawing/2014/main" id="{E110D2DB-258A-554E-919F-A34F66379130}"/>
              </a:ext>
            </a:extLst>
          </p:cNvPr>
          <p:cNvSpPr txBox="1">
            <a:spLocks/>
          </p:cNvSpPr>
          <p:nvPr/>
        </p:nvSpPr>
        <p:spPr>
          <a:xfrm>
            <a:off x="457200" y="1770971"/>
            <a:ext cx="5445125" cy="4572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Chart 13">
            <a:extLst>
              <a:ext uri="{FF2B5EF4-FFF2-40B4-BE49-F238E27FC236}">
                <a16:creationId xmlns:a16="http://schemas.microsoft.com/office/drawing/2014/main" id="{99715FF5-C205-BC47-83B4-9138DCD199F0}"/>
              </a:ext>
            </a:extLst>
          </p:cNvPr>
          <p:cNvGraphicFramePr/>
          <p:nvPr/>
        </p:nvGraphicFramePr>
        <p:xfrm>
          <a:off x="6289675" y="4013364"/>
          <a:ext cx="5445125" cy="21437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9EDB30B-731C-DFB1-67CD-4891AA4CF854}"/>
              </a:ext>
            </a:extLst>
          </p:cNvPr>
          <p:cNvSpPr>
            <a:spLocks noGrp="1"/>
          </p:cNvSpPr>
          <p:nvPr>
            <p:ph type="title"/>
          </p:nvPr>
        </p:nvSpPr>
        <p:spPr/>
        <p:txBody>
          <a:bodyPr/>
          <a:lstStyle/>
          <a:p>
            <a:r>
              <a:rPr lang="en-US" dirty="0"/>
              <a:t>The Case for a New Approach: A Summary</a:t>
            </a:r>
          </a:p>
        </p:txBody>
      </p:sp>
      <p:sp>
        <p:nvSpPr>
          <p:cNvPr id="5" name="Footer Placeholder 4">
            <a:extLst>
              <a:ext uri="{FF2B5EF4-FFF2-40B4-BE49-F238E27FC236}">
                <a16:creationId xmlns:a16="http://schemas.microsoft.com/office/drawing/2014/main" id="{ACDB5D7C-840F-CB5C-77F7-3C73A0360331}"/>
              </a:ext>
            </a:extLst>
          </p:cNvPr>
          <p:cNvSpPr>
            <a:spLocks noGrp="1"/>
          </p:cNvSpPr>
          <p:nvPr>
            <p:ph type="ftr" sz="quarter" idx="3"/>
          </p:nvPr>
        </p:nvSpPr>
        <p:spPr/>
        <p:txBody>
          <a:bodyPr/>
          <a:lstStyle/>
          <a:p>
            <a:r>
              <a:rPr lang="fr-FR" dirty="0"/>
              <a:t>Packer M, et al. </a:t>
            </a:r>
            <a:r>
              <a:rPr lang="fr-FR" i="1" dirty="0" err="1"/>
              <a:t>Eur</a:t>
            </a:r>
            <a:r>
              <a:rPr lang="fr-FR" i="1" dirty="0"/>
              <a:t> J </a:t>
            </a:r>
            <a:r>
              <a:rPr lang="fr-FR" i="1" dirty="0" err="1"/>
              <a:t>Heart</a:t>
            </a:r>
            <a:r>
              <a:rPr lang="fr-FR" i="1" dirty="0"/>
              <a:t> Fail. </a:t>
            </a:r>
            <a:r>
              <a:rPr lang="fr-FR" dirty="0"/>
              <a:t>2021;23(6):882-894; McMurray JJV, et al. </a:t>
            </a:r>
            <a:r>
              <a:rPr lang="fr-FR" i="1" dirty="0"/>
              <a:t>Circulation. </a:t>
            </a:r>
            <a:r>
              <a:rPr lang="fr-FR" dirty="0"/>
              <a:t>2021;143(9):875-877. </a:t>
            </a:r>
            <a:endParaRPr lang="en-US" dirty="0"/>
          </a:p>
        </p:txBody>
      </p:sp>
      <p:sp>
        <p:nvSpPr>
          <p:cNvPr id="3" name="Content Placeholder 2">
            <a:extLst>
              <a:ext uri="{FF2B5EF4-FFF2-40B4-BE49-F238E27FC236}">
                <a16:creationId xmlns:a16="http://schemas.microsoft.com/office/drawing/2014/main" id="{558E062C-92D2-2BE1-DC3F-0C72A622DF70}"/>
              </a:ext>
            </a:extLst>
          </p:cNvPr>
          <p:cNvSpPr>
            <a:spLocks noGrp="1"/>
          </p:cNvSpPr>
          <p:nvPr>
            <p:ph idx="1"/>
          </p:nvPr>
        </p:nvSpPr>
        <p:spPr>
          <a:xfrm>
            <a:off x="609600" y="1371600"/>
            <a:ext cx="10744200" cy="5057335"/>
          </a:xfrm>
        </p:spPr>
        <p:txBody>
          <a:bodyPr/>
          <a:lstStyle/>
          <a:p>
            <a:pPr>
              <a:spcBef>
                <a:spcPts val="2400"/>
              </a:spcBef>
            </a:pPr>
            <a:r>
              <a:rPr lang="en-US" dirty="0"/>
              <a:t>The </a:t>
            </a:r>
            <a:r>
              <a:rPr lang="en-US" b="1" dirty="0"/>
              <a:t>efficacy</a:t>
            </a:r>
            <a:r>
              <a:rPr lang="en-US" dirty="0"/>
              <a:t> of each foundational drug class is independent of treatment with the other drug classes. </a:t>
            </a:r>
            <a:r>
              <a:rPr lang="en-US" i="1" dirty="0"/>
              <a:t>Historical sequencing does not matter.</a:t>
            </a:r>
          </a:p>
          <a:p>
            <a:pPr>
              <a:spcBef>
                <a:spcPts val="2400"/>
              </a:spcBef>
            </a:pPr>
            <a:r>
              <a:rPr lang="en-US" dirty="0"/>
              <a:t>Background therapy can influence the </a:t>
            </a:r>
            <a:r>
              <a:rPr lang="en-US" b="1" dirty="0"/>
              <a:t>tolerability</a:t>
            </a:r>
            <a:r>
              <a:rPr lang="en-US" dirty="0"/>
              <a:t> of other  foundational agents. Proper sequencing should account for this.</a:t>
            </a:r>
          </a:p>
          <a:p>
            <a:pPr>
              <a:spcBef>
                <a:spcPts val="2400"/>
              </a:spcBef>
            </a:pPr>
            <a:r>
              <a:rPr lang="en-US" dirty="0"/>
              <a:t>Low starting doses of foundational drugs have important  therapeutic benefits. </a:t>
            </a:r>
            <a:r>
              <a:rPr lang="en-US" b="1" dirty="0"/>
              <a:t>Starting all foundational drugs should be  prioritized over up-titration to target doses.</a:t>
            </a:r>
          </a:p>
          <a:p>
            <a:pPr>
              <a:spcBef>
                <a:spcPts val="2400"/>
              </a:spcBef>
            </a:pPr>
            <a:r>
              <a:rPr lang="en-US" dirty="0"/>
              <a:t>Treatments reduce morbidity and mortality within 4 weeks of  initiating therapy. </a:t>
            </a:r>
            <a:r>
              <a:rPr lang="en-US" b="1" dirty="0"/>
              <a:t>Time is of the essence.</a:t>
            </a:r>
          </a:p>
          <a:p>
            <a:pPr>
              <a:spcBef>
                <a:spcPts val="2400"/>
              </a:spcBef>
            </a:pPr>
            <a:endParaRPr lang="en-US" dirty="0"/>
          </a:p>
        </p:txBody>
      </p:sp>
      <p:sp>
        <p:nvSpPr>
          <p:cNvPr id="8" name="Rectangle 7">
            <a:extLst>
              <a:ext uri="{FF2B5EF4-FFF2-40B4-BE49-F238E27FC236}">
                <a16:creationId xmlns:a16="http://schemas.microsoft.com/office/drawing/2014/main" id="{18C8B1B4-8845-E5E4-7606-C43746250638}"/>
              </a:ext>
            </a:extLst>
          </p:cNvPr>
          <p:cNvSpPr/>
          <p:nvPr/>
        </p:nvSpPr>
        <p:spPr>
          <a:xfrm>
            <a:off x="567397" y="1371600"/>
            <a:ext cx="10691446" cy="345361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53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a:extLst>
              <a:ext uri="{FF2B5EF4-FFF2-40B4-BE49-F238E27FC236}">
                <a16:creationId xmlns:a16="http://schemas.microsoft.com/office/drawing/2014/main" id="{782C1050-2ABF-924A-925D-8588EC036A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1368" y="1873347"/>
            <a:ext cx="11489267" cy="434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DDD4354-3B3D-CC3A-5118-290BBD3BCB83}"/>
              </a:ext>
            </a:extLst>
          </p:cNvPr>
          <p:cNvSpPr>
            <a:spLocks noGrp="1"/>
          </p:cNvSpPr>
          <p:nvPr>
            <p:ph type="title"/>
          </p:nvPr>
        </p:nvSpPr>
        <p:spPr>
          <a:xfrm>
            <a:off x="609600" y="214267"/>
            <a:ext cx="10744200" cy="1325563"/>
          </a:xfrm>
        </p:spPr>
        <p:txBody>
          <a:bodyPr>
            <a:normAutofit fontScale="90000"/>
          </a:bodyPr>
          <a:lstStyle/>
          <a:p>
            <a:r>
              <a:rPr lang="en-US" dirty="0"/>
              <a:t>Simultaneous or Rapid Sequence Initiation of Quadruple Medical Therapy for Heart Failure - Optimizing Therapy With the Need for Speed</a:t>
            </a:r>
          </a:p>
        </p:txBody>
      </p:sp>
      <p:sp>
        <p:nvSpPr>
          <p:cNvPr id="6" name="Footer Placeholder 5">
            <a:extLst>
              <a:ext uri="{FF2B5EF4-FFF2-40B4-BE49-F238E27FC236}">
                <a16:creationId xmlns:a16="http://schemas.microsoft.com/office/drawing/2014/main" id="{74247759-350A-977B-53A0-A22B1E67EF8E}"/>
              </a:ext>
            </a:extLst>
          </p:cNvPr>
          <p:cNvSpPr>
            <a:spLocks noGrp="1"/>
          </p:cNvSpPr>
          <p:nvPr>
            <p:ph type="ftr" sz="quarter" idx="3"/>
          </p:nvPr>
        </p:nvSpPr>
        <p:spPr/>
        <p:txBody>
          <a:bodyPr/>
          <a:lstStyle/>
          <a:p>
            <a:r>
              <a:rPr lang="da-DK" dirty="0"/>
              <a:t>Greene SJ, et al. </a:t>
            </a:r>
            <a:r>
              <a:rPr lang="da-DK" i="1" dirty="0"/>
              <a:t>JAMA Cardiol. </a:t>
            </a:r>
            <a:r>
              <a:rPr lang="da-DK" dirty="0"/>
              <a:t>2021;6(7):743-744.</a:t>
            </a:r>
          </a:p>
        </p:txBody>
      </p:sp>
    </p:spTree>
    <p:extLst>
      <p:ext uri="{BB962C8B-B14F-4D97-AF65-F5344CB8AC3E}">
        <p14:creationId xmlns:p14="http://schemas.microsoft.com/office/powerpoint/2010/main" val="299933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863AEF0-6F5F-5C43-8187-406265349934}"/>
              </a:ext>
            </a:extLst>
          </p:cNvPr>
          <p:cNvSpPr>
            <a:spLocks noGrp="1"/>
          </p:cNvSpPr>
          <p:nvPr>
            <p:ph type="title"/>
          </p:nvPr>
        </p:nvSpPr>
        <p:spPr/>
        <p:txBody>
          <a:bodyPr/>
          <a:lstStyle/>
          <a:p>
            <a:r>
              <a:rPr lang="en-US" altLang="en-US" sz="3600" dirty="0"/>
              <a:t>Strategies to Help Facilitate GDMT Initiation</a:t>
            </a:r>
          </a:p>
        </p:txBody>
      </p:sp>
      <p:sp>
        <p:nvSpPr>
          <p:cNvPr id="116" name="Freeform: Shape 115">
            <a:extLst>
              <a:ext uri="{FF2B5EF4-FFF2-40B4-BE49-F238E27FC236}">
                <a16:creationId xmlns:a16="http://schemas.microsoft.com/office/drawing/2014/main" id="{98841A5E-B6AC-45F0-993F-1BE0925E2023}"/>
              </a:ext>
            </a:extLst>
          </p:cNvPr>
          <p:cNvSpPr/>
          <p:nvPr/>
        </p:nvSpPr>
        <p:spPr>
          <a:xfrm>
            <a:off x="5158838" y="1911252"/>
            <a:ext cx="2232025" cy="1200150"/>
          </a:xfrm>
          <a:custGeom>
            <a:avLst/>
            <a:gdLst>
              <a:gd name="connsiteX0" fmla="*/ 0 w 2519680"/>
              <a:gd name="connsiteY0" fmla="*/ 0 h 1354666"/>
              <a:gd name="connsiteX1" fmla="*/ 2519680 w 2519680"/>
              <a:gd name="connsiteY1" fmla="*/ 0 h 1354666"/>
              <a:gd name="connsiteX2" fmla="*/ 2519680 w 2519680"/>
              <a:gd name="connsiteY2" fmla="*/ 1354666 h 1354666"/>
              <a:gd name="connsiteX3" fmla="*/ 0 w 2519680"/>
              <a:gd name="connsiteY3" fmla="*/ 1354666 h 1354666"/>
              <a:gd name="connsiteX4" fmla="*/ 0 w 2519680"/>
              <a:gd name="connsiteY4" fmla="*/ 0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1354666">
                <a:moveTo>
                  <a:pt x="0" y="0"/>
                </a:moveTo>
                <a:lnTo>
                  <a:pt x="2519680" y="0"/>
                </a:lnTo>
                <a:lnTo>
                  <a:pt x="2519680" y="1354666"/>
                </a:lnTo>
                <a:lnTo>
                  <a:pt x="0" y="1354666"/>
                </a:lnTo>
                <a:lnTo>
                  <a:pt x="0" y="0"/>
                </a:lnTo>
                <a:close/>
              </a:path>
            </a:pathLst>
          </a:custGeom>
          <a:noFill/>
          <a:ln>
            <a:noFill/>
          </a:ln>
          <a:effectLst/>
        </p:spPr>
        <p:txBody>
          <a:bodyPr lIns="102870" tIns="102870" rIns="102870" bIns="102870" spcCol="1270" anchor="ctr"/>
          <a:lstStyle/>
          <a:p>
            <a:pPr defTabSz="1200150">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17" name="Freeform: Shape 116">
            <a:extLst>
              <a:ext uri="{FF2B5EF4-FFF2-40B4-BE49-F238E27FC236}">
                <a16:creationId xmlns:a16="http://schemas.microsoft.com/office/drawing/2014/main" id="{C237C368-F6C7-4EC3-821C-3DACC68C3984}"/>
              </a:ext>
            </a:extLst>
          </p:cNvPr>
          <p:cNvSpPr/>
          <p:nvPr/>
        </p:nvSpPr>
        <p:spPr>
          <a:xfrm>
            <a:off x="8344951" y="1846165"/>
            <a:ext cx="2232025" cy="1200150"/>
          </a:xfrm>
          <a:custGeom>
            <a:avLst/>
            <a:gdLst>
              <a:gd name="connsiteX0" fmla="*/ 0 w 2519680"/>
              <a:gd name="connsiteY0" fmla="*/ 0 h 1354666"/>
              <a:gd name="connsiteX1" fmla="*/ 2519680 w 2519680"/>
              <a:gd name="connsiteY1" fmla="*/ 0 h 1354666"/>
              <a:gd name="connsiteX2" fmla="*/ 2519680 w 2519680"/>
              <a:gd name="connsiteY2" fmla="*/ 1354666 h 1354666"/>
              <a:gd name="connsiteX3" fmla="*/ 0 w 2519680"/>
              <a:gd name="connsiteY3" fmla="*/ 1354666 h 1354666"/>
              <a:gd name="connsiteX4" fmla="*/ 0 w 2519680"/>
              <a:gd name="connsiteY4" fmla="*/ 0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1354666">
                <a:moveTo>
                  <a:pt x="0" y="0"/>
                </a:moveTo>
                <a:lnTo>
                  <a:pt x="2519680" y="0"/>
                </a:lnTo>
                <a:lnTo>
                  <a:pt x="2519680" y="1354666"/>
                </a:lnTo>
                <a:lnTo>
                  <a:pt x="0" y="1354666"/>
                </a:lnTo>
                <a:lnTo>
                  <a:pt x="0" y="0"/>
                </a:lnTo>
                <a:close/>
              </a:path>
            </a:pathLst>
          </a:custGeom>
          <a:noFill/>
          <a:ln>
            <a:noFill/>
          </a:ln>
          <a:effectLst/>
        </p:spPr>
        <p:txBody>
          <a:bodyPr lIns="102870" tIns="102870" rIns="102870" bIns="102870" spcCol="1270" anchor="ctr"/>
          <a:lstStyle/>
          <a:p>
            <a:pPr defTabSz="1200150">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18" name="Freeform: Shape 117">
            <a:extLst>
              <a:ext uri="{FF2B5EF4-FFF2-40B4-BE49-F238E27FC236}">
                <a16:creationId xmlns:a16="http://schemas.microsoft.com/office/drawing/2014/main" id="{C7EAC9B5-FB61-4AF8-B0AE-08BA46CB2D5A}"/>
              </a:ext>
            </a:extLst>
          </p:cNvPr>
          <p:cNvSpPr/>
          <p:nvPr/>
        </p:nvSpPr>
        <p:spPr>
          <a:xfrm>
            <a:off x="4373026" y="3647977"/>
            <a:ext cx="2160587" cy="1200150"/>
          </a:xfrm>
          <a:custGeom>
            <a:avLst/>
            <a:gdLst>
              <a:gd name="connsiteX0" fmla="*/ 0 w 2438400"/>
              <a:gd name="connsiteY0" fmla="*/ 0 h 1354666"/>
              <a:gd name="connsiteX1" fmla="*/ 2438400 w 2438400"/>
              <a:gd name="connsiteY1" fmla="*/ 0 h 1354666"/>
              <a:gd name="connsiteX2" fmla="*/ 2438400 w 2438400"/>
              <a:gd name="connsiteY2" fmla="*/ 1354666 h 1354666"/>
              <a:gd name="connsiteX3" fmla="*/ 0 w 2438400"/>
              <a:gd name="connsiteY3" fmla="*/ 1354666 h 1354666"/>
              <a:gd name="connsiteX4" fmla="*/ 0 w 2438400"/>
              <a:gd name="connsiteY4" fmla="*/ 0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1354666">
                <a:moveTo>
                  <a:pt x="0" y="0"/>
                </a:moveTo>
                <a:lnTo>
                  <a:pt x="2438400" y="0"/>
                </a:lnTo>
                <a:lnTo>
                  <a:pt x="2438400" y="1354666"/>
                </a:lnTo>
                <a:lnTo>
                  <a:pt x="0" y="1354666"/>
                </a:lnTo>
                <a:lnTo>
                  <a:pt x="0" y="0"/>
                </a:lnTo>
                <a:close/>
              </a:path>
            </a:pathLst>
          </a:custGeom>
          <a:noFill/>
          <a:ln>
            <a:noFill/>
          </a:ln>
          <a:effectLst/>
        </p:spPr>
        <p:txBody>
          <a:bodyPr lIns="102870" tIns="102870" rIns="102870" bIns="102870" spcCol="1270" anchor="ctr"/>
          <a:lstStyle/>
          <a:p>
            <a:pPr algn="r" defTabSz="1200150">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grpSp>
        <p:nvGrpSpPr>
          <p:cNvPr id="29703" name="Group 53263">
            <a:extLst>
              <a:ext uri="{FF2B5EF4-FFF2-40B4-BE49-F238E27FC236}">
                <a16:creationId xmlns:a16="http://schemas.microsoft.com/office/drawing/2014/main" id="{D7CA6BDB-AB20-2848-B4C7-A20E25DBE86A}"/>
              </a:ext>
            </a:extLst>
          </p:cNvPr>
          <p:cNvGrpSpPr>
            <a:grpSpLocks/>
          </p:cNvGrpSpPr>
          <p:nvPr/>
        </p:nvGrpSpPr>
        <p:grpSpPr bwMode="auto">
          <a:xfrm>
            <a:off x="1153576" y="1539777"/>
            <a:ext cx="1739900" cy="1998663"/>
            <a:chOff x="797013" y="1260174"/>
            <a:chExt cx="1964267" cy="2257778"/>
          </a:xfrm>
        </p:grpSpPr>
        <p:sp>
          <p:nvSpPr>
            <p:cNvPr id="120" name="Freeform: Shape 119">
              <a:extLst>
                <a:ext uri="{FF2B5EF4-FFF2-40B4-BE49-F238E27FC236}">
                  <a16:creationId xmlns:a16="http://schemas.microsoft.com/office/drawing/2014/main" id="{866194C7-89BD-458B-A85E-A7161B64BA30}"/>
                </a:ext>
              </a:extLst>
            </p:cNvPr>
            <p:cNvSpPr/>
            <p:nvPr/>
          </p:nvSpPr>
          <p:spPr>
            <a:xfrm>
              <a:off x="797013" y="1260174"/>
              <a:ext cx="1964267" cy="2257778"/>
            </a:xfrm>
            <a:custGeom>
              <a:avLst/>
              <a:gdLst>
                <a:gd name="connsiteX0" fmla="*/ 0 w 2257777"/>
                <a:gd name="connsiteY0" fmla="*/ 982133 h 1964266"/>
                <a:gd name="connsiteX1" fmla="*/ 491067 w 2257777"/>
                <a:gd name="connsiteY1" fmla="*/ 0 h 1964266"/>
                <a:gd name="connsiteX2" fmla="*/ 1766711 w 2257777"/>
                <a:gd name="connsiteY2" fmla="*/ 0 h 1964266"/>
                <a:gd name="connsiteX3" fmla="*/ 2257777 w 2257777"/>
                <a:gd name="connsiteY3" fmla="*/ 982133 h 1964266"/>
                <a:gd name="connsiteX4" fmla="*/ 1766711 w 2257777"/>
                <a:gd name="connsiteY4" fmla="*/ 1964266 h 1964266"/>
                <a:gd name="connsiteX5" fmla="*/ 491067 w 2257777"/>
                <a:gd name="connsiteY5" fmla="*/ 1964266 h 1964266"/>
                <a:gd name="connsiteX6" fmla="*/ 0 w 2257777"/>
                <a:gd name="connsiteY6" fmla="*/ 982133 h 196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777" h="1964266">
                  <a:moveTo>
                    <a:pt x="1128889" y="0"/>
                  </a:moveTo>
                  <a:lnTo>
                    <a:pt x="2257776" y="427229"/>
                  </a:lnTo>
                  <a:lnTo>
                    <a:pt x="2257776" y="1537038"/>
                  </a:lnTo>
                  <a:lnTo>
                    <a:pt x="1128889" y="1964266"/>
                  </a:lnTo>
                  <a:lnTo>
                    <a:pt x="1" y="1537038"/>
                  </a:lnTo>
                  <a:lnTo>
                    <a:pt x="1" y="427229"/>
                  </a:lnTo>
                  <a:lnTo>
                    <a:pt x="1128889" y="0"/>
                  </a:lnTo>
                  <a:close/>
                </a:path>
              </a:pathLst>
            </a:custGeom>
            <a:solidFill>
              <a:srgbClr val="ADADFF">
                <a:hueOff val="0"/>
                <a:satOff val="0"/>
                <a:lumOff val="0"/>
                <a:alphaOff val="0"/>
              </a:srgbClr>
            </a:solidFill>
            <a:ln w="25400" cap="flat" cmpd="sng" algn="ctr">
              <a:solidFill>
                <a:srgbClr val="FFFFFF">
                  <a:hueOff val="0"/>
                  <a:satOff val="0"/>
                  <a:lumOff val="0"/>
                  <a:alphaOff val="0"/>
                </a:srgbClr>
              </a:solidFill>
              <a:prstDash val="solid"/>
            </a:ln>
            <a:effectLst/>
          </p:spPr>
          <p:txBody>
            <a:bodyPr lIns="229574" tIns="263879" rIns="229574" bIns="263878" spcCol="1270" anchor="ctr"/>
            <a:lstStyle/>
            <a:p>
              <a:pPr algn="ctr" defTabSz="1200150">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B3B9A0B2-DB7D-4045-B71F-49F267888F96}"/>
                </a:ext>
              </a:extLst>
            </p:cNvPr>
            <p:cNvSpPr txBox="1"/>
            <p:nvPr/>
          </p:nvSpPr>
          <p:spPr>
            <a:xfrm>
              <a:off x="952935" y="1789201"/>
              <a:ext cx="1652422" cy="1217657"/>
            </a:xfrm>
            <a:prstGeom prst="rect">
              <a:avLst/>
            </a:prstGeom>
            <a:noFill/>
          </p:spPr>
          <p:txBody>
            <a:bodyPr>
              <a:spAutoFit/>
            </a:bodyPr>
            <a:lstStyle/>
            <a:p>
              <a:pPr algn="ctr" defTabSz="457200">
                <a:defRPr/>
              </a:pPr>
              <a:r>
                <a:rPr lang="en-US" sz="1600" kern="0" dirty="0">
                  <a:solidFill>
                    <a:srgbClr val="DADADA">
                      <a:lumMod val="10000"/>
                    </a:srgbClr>
                  </a:solidFill>
                  <a:latin typeface="Arial" panose="020B0604020202020204" pitchFamily="34" charset="0"/>
                  <a:cs typeface="Arial" panose="020B0604020202020204" pitchFamily="34" charset="0"/>
                </a:rPr>
                <a:t>Start all 4 classes of medication at diagnosis</a:t>
              </a:r>
              <a:r>
                <a:rPr lang="en-US" sz="1600" kern="0" baseline="30000" dirty="0">
                  <a:solidFill>
                    <a:srgbClr val="DADADA">
                      <a:lumMod val="10000"/>
                    </a:srgbClr>
                  </a:solidFill>
                  <a:latin typeface="Arial" panose="020B0604020202020204" pitchFamily="34" charset="0"/>
                  <a:cs typeface="Arial" panose="020B0604020202020204" pitchFamily="34" charset="0"/>
                </a:rPr>
                <a:t>1</a:t>
              </a:r>
              <a:endParaRPr lang="en-US" sz="1600" kern="0" dirty="0">
                <a:solidFill>
                  <a:srgbClr val="DADADA">
                    <a:lumMod val="10000"/>
                  </a:srgbClr>
                </a:solidFill>
                <a:latin typeface="Arial" panose="020B0604020202020204" pitchFamily="34" charset="0"/>
                <a:cs typeface="Arial" panose="020B0604020202020204" pitchFamily="34" charset="0"/>
              </a:endParaRPr>
            </a:p>
          </p:txBody>
        </p:sp>
      </p:grpSp>
      <p:grpSp>
        <p:nvGrpSpPr>
          <p:cNvPr id="29704" name="Group 53265">
            <a:extLst>
              <a:ext uri="{FF2B5EF4-FFF2-40B4-BE49-F238E27FC236}">
                <a16:creationId xmlns:a16="http://schemas.microsoft.com/office/drawing/2014/main" id="{8D2D2B84-C390-F44F-B29B-83F2494EA5E4}"/>
              </a:ext>
            </a:extLst>
          </p:cNvPr>
          <p:cNvGrpSpPr>
            <a:grpSpLocks/>
          </p:cNvGrpSpPr>
          <p:nvPr/>
        </p:nvGrpSpPr>
        <p:grpSpPr bwMode="auto">
          <a:xfrm>
            <a:off x="5211226" y="1539777"/>
            <a:ext cx="1789112" cy="1998663"/>
            <a:chOff x="5039286" y="1173243"/>
            <a:chExt cx="2019254" cy="2257778"/>
          </a:xfrm>
        </p:grpSpPr>
        <p:sp>
          <p:nvSpPr>
            <p:cNvPr id="123" name="Freeform: Shape 122">
              <a:extLst>
                <a:ext uri="{FF2B5EF4-FFF2-40B4-BE49-F238E27FC236}">
                  <a16:creationId xmlns:a16="http://schemas.microsoft.com/office/drawing/2014/main" id="{D9F24BC5-85AE-48D6-B970-65918E8513CE}"/>
                </a:ext>
              </a:extLst>
            </p:cNvPr>
            <p:cNvSpPr/>
            <p:nvPr/>
          </p:nvSpPr>
          <p:spPr>
            <a:xfrm>
              <a:off x="5066161" y="1173243"/>
              <a:ext cx="1965504" cy="2257778"/>
            </a:xfrm>
            <a:custGeom>
              <a:avLst/>
              <a:gdLst>
                <a:gd name="connsiteX0" fmla="*/ 0 w 2257777"/>
                <a:gd name="connsiteY0" fmla="*/ 982133 h 1964266"/>
                <a:gd name="connsiteX1" fmla="*/ 491067 w 2257777"/>
                <a:gd name="connsiteY1" fmla="*/ 0 h 1964266"/>
                <a:gd name="connsiteX2" fmla="*/ 1766711 w 2257777"/>
                <a:gd name="connsiteY2" fmla="*/ 0 h 1964266"/>
                <a:gd name="connsiteX3" fmla="*/ 2257777 w 2257777"/>
                <a:gd name="connsiteY3" fmla="*/ 982133 h 1964266"/>
                <a:gd name="connsiteX4" fmla="*/ 1766711 w 2257777"/>
                <a:gd name="connsiteY4" fmla="*/ 1964266 h 1964266"/>
                <a:gd name="connsiteX5" fmla="*/ 491067 w 2257777"/>
                <a:gd name="connsiteY5" fmla="*/ 1964266 h 1964266"/>
                <a:gd name="connsiteX6" fmla="*/ 0 w 2257777"/>
                <a:gd name="connsiteY6" fmla="*/ 982133 h 196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777" h="1964266">
                  <a:moveTo>
                    <a:pt x="1128889" y="0"/>
                  </a:moveTo>
                  <a:lnTo>
                    <a:pt x="2257776" y="427229"/>
                  </a:lnTo>
                  <a:lnTo>
                    <a:pt x="2257776" y="1537038"/>
                  </a:lnTo>
                  <a:lnTo>
                    <a:pt x="1128889" y="1964266"/>
                  </a:lnTo>
                  <a:lnTo>
                    <a:pt x="1" y="1537038"/>
                  </a:lnTo>
                  <a:lnTo>
                    <a:pt x="1" y="427229"/>
                  </a:lnTo>
                  <a:lnTo>
                    <a:pt x="1128889" y="0"/>
                  </a:lnTo>
                  <a:close/>
                </a:path>
              </a:pathLst>
            </a:custGeom>
            <a:solidFill>
              <a:srgbClr val="00CC99"/>
            </a:solidFill>
            <a:ln w="25400" cap="flat" cmpd="sng" algn="ctr">
              <a:solidFill>
                <a:srgbClr val="FFFFFF">
                  <a:hueOff val="0"/>
                  <a:satOff val="0"/>
                  <a:lumOff val="0"/>
                  <a:alphaOff val="0"/>
                </a:srgbClr>
              </a:solidFill>
              <a:prstDash val="solid"/>
            </a:ln>
            <a:effectLst/>
          </p:spPr>
          <p:txBody>
            <a:bodyPr lIns="229574" tIns="263879" rIns="229574" bIns="263878" spcCol="1270" anchor="ctr"/>
            <a:lstStyle/>
            <a:p>
              <a:pPr algn="ctr" defTabSz="1200150">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4344FA5D-C2A2-4164-97DA-72D6B3186215}"/>
                </a:ext>
              </a:extLst>
            </p:cNvPr>
            <p:cNvSpPr txBox="1"/>
            <p:nvPr/>
          </p:nvSpPr>
          <p:spPr>
            <a:xfrm>
              <a:off x="5039286" y="1562392"/>
              <a:ext cx="2019254" cy="1495621"/>
            </a:xfrm>
            <a:prstGeom prst="rect">
              <a:avLst/>
            </a:prstGeom>
            <a:noFill/>
          </p:spPr>
          <p:txBody>
            <a:bodyPr>
              <a:spAutoFit/>
            </a:bodyPr>
            <a:lstStyle/>
            <a:p>
              <a:pPr algn="ctr" defTabSz="457200">
                <a:defRPr/>
              </a:pPr>
              <a:r>
                <a:rPr lang="en-US" sz="1600" kern="0">
                  <a:solidFill>
                    <a:srgbClr val="DADADA">
                      <a:lumMod val="10000"/>
                    </a:srgbClr>
                  </a:solidFill>
                  <a:latin typeface="Arial" panose="020B0604020202020204" pitchFamily="34" charset="0"/>
                  <a:cs typeface="Arial" panose="020B0604020202020204" pitchFamily="34" charset="0"/>
                </a:rPr>
                <a:t>Performance improvement systems </a:t>
              </a:r>
              <a:br>
                <a:rPr lang="en-US" sz="1600" kern="0">
                  <a:solidFill>
                    <a:srgbClr val="DADADA">
                      <a:lumMod val="10000"/>
                    </a:srgbClr>
                  </a:solidFill>
                  <a:latin typeface="Arial" panose="020B0604020202020204" pitchFamily="34" charset="0"/>
                  <a:cs typeface="Arial" panose="020B0604020202020204" pitchFamily="34" charset="0"/>
                </a:rPr>
              </a:br>
              <a:r>
                <a:rPr lang="en-US" sz="1600" kern="0">
                  <a:solidFill>
                    <a:srgbClr val="DADADA">
                      <a:lumMod val="10000"/>
                    </a:srgbClr>
                  </a:solidFill>
                  <a:latin typeface="Arial" panose="020B0604020202020204" pitchFamily="34" charset="0"/>
                  <a:cs typeface="Arial" panose="020B0604020202020204" pitchFamily="34" charset="0"/>
                </a:rPr>
                <a:t>(GWTG-HF, IMPROVE-HF)</a:t>
              </a:r>
              <a:r>
                <a:rPr lang="en-US" sz="1600" kern="0" baseline="30000">
                  <a:solidFill>
                    <a:srgbClr val="DADADA">
                      <a:lumMod val="10000"/>
                    </a:srgbClr>
                  </a:solidFill>
                  <a:latin typeface="Arial" panose="020B0604020202020204" pitchFamily="34" charset="0"/>
                  <a:cs typeface="Arial" panose="020B0604020202020204" pitchFamily="34" charset="0"/>
                </a:rPr>
                <a:t>2</a:t>
              </a:r>
            </a:p>
          </p:txBody>
        </p:sp>
      </p:grpSp>
      <p:grpSp>
        <p:nvGrpSpPr>
          <p:cNvPr id="29705" name="Group 53268">
            <a:extLst>
              <a:ext uri="{FF2B5EF4-FFF2-40B4-BE49-F238E27FC236}">
                <a16:creationId xmlns:a16="http://schemas.microsoft.com/office/drawing/2014/main" id="{8C1E77A3-31E0-6143-B14C-DE1CA04C66AB}"/>
              </a:ext>
            </a:extLst>
          </p:cNvPr>
          <p:cNvGrpSpPr>
            <a:grpSpLocks/>
          </p:cNvGrpSpPr>
          <p:nvPr/>
        </p:nvGrpSpPr>
        <p:grpSpPr bwMode="auto">
          <a:xfrm>
            <a:off x="2147351" y="3341590"/>
            <a:ext cx="1789112" cy="2001837"/>
            <a:chOff x="1843177" y="3176576"/>
            <a:chExt cx="2019254" cy="2257778"/>
          </a:xfrm>
        </p:grpSpPr>
        <p:sp>
          <p:nvSpPr>
            <p:cNvPr id="126" name="Freeform: Shape 125">
              <a:extLst>
                <a:ext uri="{FF2B5EF4-FFF2-40B4-BE49-F238E27FC236}">
                  <a16:creationId xmlns:a16="http://schemas.microsoft.com/office/drawing/2014/main" id="{29370CB9-2A2A-40EA-A068-9A5B7735D69C}"/>
                </a:ext>
              </a:extLst>
            </p:cNvPr>
            <p:cNvSpPr/>
            <p:nvPr/>
          </p:nvSpPr>
          <p:spPr>
            <a:xfrm>
              <a:off x="1870052" y="3176576"/>
              <a:ext cx="1965504" cy="2257778"/>
            </a:xfrm>
            <a:custGeom>
              <a:avLst/>
              <a:gdLst>
                <a:gd name="connsiteX0" fmla="*/ 0 w 2257777"/>
                <a:gd name="connsiteY0" fmla="*/ 982133 h 1964266"/>
                <a:gd name="connsiteX1" fmla="*/ 491067 w 2257777"/>
                <a:gd name="connsiteY1" fmla="*/ 0 h 1964266"/>
                <a:gd name="connsiteX2" fmla="*/ 1766711 w 2257777"/>
                <a:gd name="connsiteY2" fmla="*/ 0 h 1964266"/>
                <a:gd name="connsiteX3" fmla="*/ 2257777 w 2257777"/>
                <a:gd name="connsiteY3" fmla="*/ 982133 h 1964266"/>
                <a:gd name="connsiteX4" fmla="*/ 1766711 w 2257777"/>
                <a:gd name="connsiteY4" fmla="*/ 1964266 h 1964266"/>
                <a:gd name="connsiteX5" fmla="*/ 491067 w 2257777"/>
                <a:gd name="connsiteY5" fmla="*/ 1964266 h 1964266"/>
                <a:gd name="connsiteX6" fmla="*/ 0 w 2257777"/>
                <a:gd name="connsiteY6" fmla="*/ 982133 h 196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777" h="1964266">
                  <a:moveTo>
                    <a:pt x="1128889" y="0"/>
                  </a:moveTo>
                  <a:lnTo>
                    <a:pt x="2257776" y="427229"/>
                  </a:lnTo>
                  <a:lnTo>
                    <a:pt x="2257776" y="1537038"/>
                  </a:lnTo>
                  <a:lnTo>
                    <a:pt x="1128889" y="1964266"/>
                  </a:lnTo>
                  <a:lnTo>
                    <a:pt x="1" y="1537038"/>
                  </a:lnTo>
                  <a:lnTo>
                    <a:pt x="1" y="427229"/>
                  </a:lnTo>
                  <a:lnTo>
                    <a:pt x="1128889" y="0"/>
                  </a:lnTo>
                  <a:close/>
                </a:path>
              </a:pathLst>
            </a:custGeom>
            <a:solidFill>
              <a:srgbClr val="DADADA">
                <a:hueOff val="0"/>
                <a:satOff val="0"/>
                <a:lumOff val="0"/>
                <a:alphaOff val="0"/>
              </a:srgbClr>
            </a:solidFill>
            <a:ln w="25400" cap="flat" cmpd="sng" algn="ctr">
              <a:solidFill>
                <a:srgbClr val="FFFFFF">
                  <a:hueOff val="0"/>
                  <a:satOff val="0"/>
                  <a:lumOff val="0"/>
                  <a:alphaOff val="0"/>
                </a:srgbClr>
              </a:solidFill>
              <a:prstDash val="solid"/>
            </a:ln>
            <a:effectLst/>
          </p:spPr>
          <p:txBody>
            <a:bodyPr lIns="329586" tIns="363891" rIns="329587" bIns="363890" spcCol="1270" anchor="ctr"/>
            <a:lstStyle/>
            <a:p>
              <a:pPr algn="ctr" defTabSz="1166813">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B61D25BD-E940-4C8A-8376-9D2AC3BAE773}"/>
                </a:ext>
              </a:extLst>
            </p:cNvPr>
            <p:cNvSpPr txBox="1"/>
            <p:nvPr/>
          </p:nvSpPr>
          <p:spPr>
            <a:xfrm>
              <a:off x="1843177" y="4120151"/>
              <a:ext cx="2019254" cy="381370"/>
            </a:xfrm>
            <a:prstGeom prst="rect">
              <a:avLst/>
            </a:prstGeom>
            <a:noFill/>
          </p:spPr>
          <p:txBody>
            <a:bodyPr>
              <a:spAutoFit/>
            </a:bodyPr>
            <a:lstStyle/>
            <a:p>
              <a:pPr algn="ctr" defTabSz="457200">
                <a:spcBef>
                  <a:spcPts val="900"/>
                </a:spcBef>
                <a:defRPr/>
              </a:pPr>
              <a:r>
                <a:rPr lang="en-US" sz="1600" kern="0">
                  <a:solidFill>
                    <a:srgbClr val="DADADA">
                      <a:lumMod val="10000"/>
                    </a:srgbClr>
                  </a:solidFill>
                  <a:latin typeface="Arial" panose="020B0604020202020204" pitchFamily="34" charset="0"/>
                  <a:cs typeface="Arial" panose="020B0604020202020204" pitchFamily="34" charset="0"/>
                </a:rPr>
                <a:t>GDMT clinics</a:t>
              </a:r>
              <a:r>
                <a:rPr lang="en-US" sz="1600" kern="0" baseline="30000">
                  <a:solidFill>
                    <a:srgbClr val="DADADA">
                      <a:lumMod val="10000"/>
                    </a:srgbClr>
                  </a:solidFill>
                  <a:latin typeface="Arial" panose="020B0604020202020204" pitchFamily="34" charset="0"/>
                  <a:cs typeface="Arial" panose="020B0604020202020204" pitchFamily="34" charset="0"/>
                </a:rPr>
                <a:t>4</a:t>
              </a:r>
            </a:p>
          </p:txBody>
        </p:sp>
      </p:grpSp>
      <p:grpSp>
        <p:nvGrpSpPr>
          <p:cNvPr id="29706" name="Group 53266">
            <a:extLst>
              <a:ext uri="{FF2B5EF4-FFF2-40B4-BE49-F238E27FC236}">
                <a16:creationId xmlns:a16="http://schemas.microsoft.com/office/drawing/2014/main" id="{7C02CF7A-598D-B542-8489-147AAF365DF4}"/>
              </a:ext>
            </a:extLst>
          </p:cNvPr>
          <p:cNvGrpSpPr>
            <a:grpSpLocks/>
          </p:cNvGrpSpPr>
          <p:nvPr/>
        </p:nvGrpSpPr>
        <p:grpSpPr bwMode="auto">
          <a:xfrm>
            <a:off x="7246401" y="1539777"/>
            <a:ext cx="1789112" cy="1998663"/>
            <a:chOff x="7169392" y="1173243"/>
            <a:chExt cx="2019254" cy="2257778"/>
          </a:xfrm>
        </p:grpSpPr>
        <p:sp>
          <p:nvSpPr>
            <p:cNvPr id="129" name="Freeform: Shape 128">
              <a:extLst>
                <a:ext uri="{FF2B5EF4-FFF2-40B4-BE49-F238E27FC236}">
                  <a16:creationId xmlns:a16="http://schemas.microsoft.com/office/drawing/2014/main" id="{E3F0B16B-20C0-4867-A95E-C7EB2B9D3939}"/>
                </a:ext>
              </a:extLst>
            </p:cNvPr>
            <p:cNvSpPr/>
            <p:nvPr/>
          </p:nvSpPr>
          <p:spPr>
            <a:xfrm>
              <a:off x="7196267" y="1173243"/>
              <a:ext cx="1965504" cy="2257778"/>
            </a:xfrm>
            <a:custGeom>
              <a:avLst/>
              <a:gdLst>
                <a:gd name="connsiteX0" fmla="*/ 0 w 2257777"/>
                <a:gd name="connsiteY0" fmla="*/ 982133 h 1964266"/>
                <a:gd name="connsiteX1" fmla="*/ 491067 w 2257777"/>
                <a:gd name="connsiteY1" fmla="*/ 0 h 1964266"/>
                <a:gd name="connsiteX2" fmla="*/ 1766711 w 2257777"/>
                <a:gd name="connsiteY2" fmla="*/ 0 h 1964266"/>
                <a:gd name="connsiteX3" fmla="*/ 2257777 w 2257777"/>
                <a:gd name="connsiteY3" fmla="*/ 982133 h 1964266"/>
                <a:gd name="connsiteX4" fmla="*/ 1766711 w 2257777"/>
                <a:gd name="connsiteY4" fmla="*/ 1964266 h 1964266"/>
                <a:gd name="connsiteX5" fmla="*/ 491067 w 2257777"/>
                <a:gd name="connsiteY5" fmla="*/ 1964266 h 1964266"/>
                <a:gd name="connsiteX6" fmla="*/ 0 w 2257777"/>
                <a:gd name="connsiteY6" fmla="*/ 982133 h 196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777" h="1964266">
                  <a:moveTo>
                    <a:pt x="1128889" y="0"/>
                  </a:moveTo>
                  <a:lnTo>
                    <a:pt x="2257776" y="427229"/>
                  </a:lnTo>
                  <a:lnTo>
                    <a:pt x="2257776" y="1537038"/>
                  </a:lnTo>
                  <a:lnTo>
                    <a:pt x="1128889" y="1964266"/>
                  </a:lnTo>
                  <a:lnTo>
                    <a:pt x="1" y="1537038"/>
                  </a:lnTo>
                  <a:lnTo>
                    <a:pt x="1" y="427229"/>
                  </a:lnTo>
                  <a:lnTo>
                    <a:pt x="1128889" y="0"/>
                  </a:lnTo>
                  <a:close/>
                </a:path>
              </a:pathLst>
            </a:custGeom>
            <a:solidFill>
              <a:srgbClr val="2D2DB9">
                <a:lumMod val="20000"/>
                <a:lumOff val="80000"/>
              </a:srgbClr>
            </a:solidFill>
            <a:ln w="25400" cap="flat" cmpd="sng" algn="ctr">
              <a:solidFill>
                <a:srgbClr val="FFFFFF">
                  <a:hueOff val="0"/>
                  <a:satOff val="0"/>
                  <a:lumOff val="0"/>
                  <a:alphaOff val="0"/>
                </a:srgbClr>
              </a:solidFill>
              <a:prstDash val="solid"/>
            </a:ln>
            <a:effectLst/>
          </p:spPr>
          <p:txBody>
            <a:bodyPr lIns="329586" tIns="363891" rIns="329587" bIns="363890" spcCol="1270" anchor="ctr"/>
            <a:lstStyle/>
            <a:p>
              <a:pPr algn="ctr" defTabSz="1166813">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A7C7B1D7-100E-49E0-A3CF-FFF6A3EFD809}"/>
                </a:ext>
              </a:extLst>
            </p:cNvPr>
            <p:cNvSpPr txBox="1"/>
            <p:nvPr/>
          </p:nvSpPr>
          <p:spPr>
            <a:xfrm>
              <a:off x="7169392" y="1562392"/>
              <a:ext cx="2019254" cy="1495621"/>
            </a:xfrm>
            <a:prstGeom prst="rect">
              <a:avLst/>
            </a:prstGeom>
            <a:noFill/>
          </p:spPr>
          <p:txBody>
            <a:bodyPr>
              <a:spAutoFit/>
            </a:bodyPr>
            <a:lstStyle/>
            <a:p>
              <a:pPr algn="ctr" defTabSz="457200">
                <a:spcBef>
                  <a:spcPts val="900"/>
                </a:spcBef>
                <a:defRPr/>
              </a:pPr>
              <a:r>
                <a:rPr lang="en-US" sz="1600" kern="0" dirty="0">
                  <a:solidFill>
                    <a:srgbClr val="DADADA">
                      <a:lumMod val="10000"/>
                    </a:srgbClr>
                  </a:solidFill>
                  <a:latin typeface="Arial" panose="020B0604020202020204" pitchFamily="34" charset="0"/>
                  <a:cs typeface="Arial" panose="020B0604020202020204" pitchFamily="34" charset="0"/>
                </a:rPr>
                <a:t>Multidisciplinary heart failure disease management programs</a:t>
              </a:r>
              <a:r>
                <a:rPr lang="en-US" sz="1600" kern="0" baseline="30000" dirty="0">
                  <a:solidFill>
                    <a:srgbClr val="DADADA">
                      <a:lumMod val="10000"/>
                    </a:srgbClr>
                  </a:solidFill>
                  <a:latin typeface="Arial" panose="020B0604020202020204" pitchFamily="34" charset="0"/>
                  <a:cs typeface="Arial" panose="020B0604020202020204" pitchFamily="34" charset="0"/>
                </a:rPr>
                <a:t>3</a:t>
              </a:r>
              <a:endParaRPr lang="en-US" sz="1600" kern="0" dirty="0">
                <a:solidFill>
                  <a:srgbClr val="DADADA">
                    <a:lumMod val="10000"/>
                  </a:srgbClr>
                </a:solidFill>
                <a:latin typeface="Arial" panose="020B0604020202020204" pitchFamily="34" charset="0"/>
                <a:cs typeface="Arial" panose="020B0604020202020204" pitchFamily="34" charset="0"/>
              </a:endParaRPr>
            </a:p>
          </p:txBody>
        </p:sp>
      </p:grpSp>
      <p:grpSp>
        <p:nvGrpSpPr>
          <p:cNvPr id="29707" name="Group 53267">
            <a:extLst>
              <a:ext uri="{FF2B5EF4-FFF2-40B4-BE49-F238E27FC236}">
                <a16:creationId xmlns:a16="http://schemas.microsoft.com/office/drawing/2014/main" id="{2A38A91E-FB35-4A40-A402-2917AC481571}"/>
              </a:ext>
            </a:extLst>
          </p:cNvPr>
          <p:cNvGrpSpPr>
            <a:grpSpLocks/>
          </p:cNvGrpSpPr>
          <p:nvPr/>
        </p:nvGrpSpPr>
        <p:grpSpPr bwMode="auto">
          <a:xfrm>
            <a:off x="9310151" y="1539777"/>
            <a:ext cx="1789112" cy="1998663"/>
            <a:chOff x="9281672" y="1173243"/>
            <a:chExt cx="2019254" cy="2257778"/>
          </a:xfrm>
        </p:grpSpPr>
        <p:sp>
          <p:nvSpPr>
            <p:cNvPr id="132" name="Freeform: Shape 131">
              <a:extLst>
                <a:ext uri="{FF2B5EF4-FFF2-40B4-BE49-F238E27FC236}">
                  <a16:creationId xmlns:a16="http://schemas.microsoft.com/office/drawing/2014/main" id="{B6F56E1D-7E6B-4E05-9BF8-14CCF10A0934}"/>
                </a:ext>
              </a:extLst>
            </p:cNvPr>
            <p:cNvSpPr/>
            <p:nvPr/>
          </p:nvSpPr>
          <p:spPr>
            <a:xfrm>
              <a:off x="9308547" y="1173243"/>
              <a:ext cx="1965504" cy="2257778"/>
            </a:xfrm>
            <a:custGeom>
              <a:avLst/>
              <a:gdLst>
                <a:gd name="connsiteX0" fmla="*/ 0 w 2257777"/>
                <a:gd name="connsiteY0" fmla="*/ 982133 h 1964266"/>
                <a:gd name="connsiteX1" fmla="*/ 491067 w 2257777"/>
                <a:gd name="connsiteY1" fmla="*/ 0 h 1964266"/>
                <a:gd name="connsiteX2" fmla="*/ 1766711 w 2257777"/>
                <a:gd name="connsiteY2" fmla="*/ 0 h 1964266"/>
                <a:gd name="connsiteX3" fmla="*/ 2257777 w 2257777"/>
                <a:gd name="connsiteY3" fmla="*/ 982133 h 1964266"/>
                <a:gd name="connsiteX4" fmla="*/ 1766711 w 2257777"/>
                <a:gd name="connsiteY4" fmla="*/ 1964266 h 1964266"/>
                <a:gd name="connsiteX5" fmla="*/ 491067 w 2257777"/>
                <a:gd name="connsiteY5" fmla="*/ 1964266 h 1964266"/>
                <a:gd name="connsiteX6" fmla="*/ 0 w 2257777"/>
                <a:gd name="connsiteY6" fmla="*/ 982133 h 196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777" h="1964266">
                  <a:moveTo>
                    <a:pt x="1128889" y="0"/>
                  </a:moveTo>
                  <a:lnTo>
                    <a:pt x="2257776" y="427229"/>
                  </a:lnTo>
                  <a:lnTo>
                    <a:pt x="2257776" y="1537038"/>
                  </a:lnTo>
                  <a:lnTo>
                    <a:pt x="1128889" y="1964266"/>
                  </a:lnTo>
                  <a:lnTo>
                    <a:pt x="1" y="1537038"/>
                  </a:lnTo>
                  <a:lnTo>
                    <a:pt x="1" y="427229"/>
                  </a:lnTo>
                  <a:lnTo>
                    <a:pt x="1128889" y="0"/>
                  </a:lnTo>
                  <a:close/>
                </a:path>
              </a:pathLst>
            </a:custGeom>
            <a:solidFill>
              <a:srgbClr val="AAE2CA">
                <a:hueOff val="0"/>
                <a:satOff val="0"/>
                <a:lumOff val="0"/>
                <a:alphaOff val="0"/>
              </a:srgbClr>
            </a:solidFill>
            <a:ln w="25400" cap="flat" cmpd="sng" algn="ctr">
              <a:solidFill>
                <a:srgbClr val="FFFFFF">
                  <a:hueOff val="0"/>
                  <a:satOff val="0"/>
                  <a:lumOff val="0"/>
                  <a:alphaOff val="0"/>
                </a:srgbClr>
              </a:solidFill>
              <a:prstDash val="solid"/>
            </a:ln>
            <a:effectLst/>
          </p:spPr>
          <p:txBody>
            <a:bodyPr lIns="229574" tIns="263879" rIns="229574" bIns="263878" spcCol="1270" anchor="ctr"/>
            <a:lstStyle/>
            <a:p>
              <a:pPr algn="ctr" defTabSz="1200150">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6E5AA1E5-E8FA-4EA3-9DBA-9D62CC39FA39}"/>
                </a:ext>
              </a:extLst>
            </p:cNvPr>
            <p:cNvSpPr txBox="1"/>
            <p:nvPr/>
          </p:nvSpPr>
          <p:spPr>
            <a:xfrm>
              <a:off x="9281672" y="1840354"/>
              <a:ext cx="2019254" cy="937902"/>
            </a:xfrm>
            <a:prstGeom prst="rect">
              <a:avLst/>
            </a:prstGeom>
            <a:noFill/>
          </p:spPr>
          <p:txBody>
            <a:bodyPr>
              <a:spAutoFit/>
            </a:bodyPr>
            <a:lstStyle/>
            <a:p>
              <a:pPr algn="ctr" defTabSz="457200">
                <a:spcBef>
                  <a:spcPts val="900"/>
                </a:spcBef>
                <a:defRPr/>
              </a:pPr>
              <a:r>
                <a:rPr lang="en-US" sz="1600" kern="0">
                  <a:solidFill>
                    <a:srgbClr val="DADADA">
                      <a:lumMod val="10000"/>
                    </a:srgbClr>
                  </a:solidFill>
                  <a:latin typeface="Arial" panose="020B0604020202020204" pitchFamily="34" charset="0"/>
                  <a:cs typeface="Arial" panose="020B0604020202020204" pitchFamily="34" charset="0"/>
                </a:rPr>
                <a:t>Navigators or pharmacists to guide GDMT</a:t>
              </a:r>
              <a:r>
                <a:rPr lang="en-US" sz="1600" kern="0" baseline="30000">
                  <a:solidFill>
                    <a:srgbClr val="DADADA">
                      <a:lumMod val="10000"/>
                    </a:srgbClr>
                  </a:solidFill>
                  <a:latin typeface="Arial" panose="020B0604020202020204" pitchFamily="34" charset="0"/>
                  <a:cs typeface="Arial" panose="020B0604020202020204" pitchFamily="34" charset="0"/>
                </a:rPr>
                <a:t>3</a:t>
              </a:r>
            </a:p>
          </p:txBody>
        </p:sp>
      </p:grpSp>
      <p:grpSp>
        <p:nvGrpSpPr>
          <p:cNvPr id="29708" name="Group 53264">
            <a:extLst>
              <a:ext uri="{FF2B5EF4-FFF2-40B4-BE49-F238E27FC236}">
                <a16:creationId xmlns:a16="http://schemas.microsoft.com/office/drawing/2014/main" id="{0C299090-8DBB-B443-A8B5-C58924E000A0}"/>
              </a:ext>
            </a:extLst>
          </p:cNvPr>
          <p:cNvGrpSpPr>
            <a:grpSpLocks/>
          </p:cNvGrpSpPr>
          <p:nvPr/>
        </p:nvGrpSpPr>
        <p:grpSpPr bwMode="auto">
          <a:xfrm>
            <a:off x="3164938" y="1539777"/>
            <a:ext cx="1789113" cy="1998663"/>
            <a:chOff x="2918421" y="1260174"/>
            <a:chExt cx="2019254" cy="2257778"/>
          </a:xfrm>
        </p:grpSpPr>
        <p:sp>
          <p:nvSpPr>
            <p:cNvPr id="135" name="Freeform: Shape 134">
              <a:extLst>
                <a:ext uri="{FF2B5EF4-FFF2-40B4-BE49-F238E27FC236}">
                  <a16:creationId xmlns:a16="http://schemas.microsoft.com/office/drawing/2014/main" id="{C62AC26F-80F2-451F-B3C2-94AB46C095A2}"/>
                </a:ext>
              </a:extLst>
            </p:cNvPr>
            <p:cNvSpPr/>
            <p:nvPr/>
          </p:nvSpPr>
          <p:spPr>
            <a:xfrm>
              <a:off x="2945297" y="1260174"/>
              <a:ext cx="1965502" cy="2257778"/>
            </a:xfrm>
            <a:custGeom>
              <a:avLst/>
              <a:gdLst>
                <a:gd name="connsiteX0" fmla="*/ 0 w 2257777"/>
                <a:gd name="connsiteY0" fmla="*/ 982133 h 1964266"/>
                <a:gd name="connsiteX1" fmla="*/ 491067 w 2257777"/>
                <a:gd name="connsiteY1" fmla="*/ 0 h 1964266"/>
                <a:gd name="connsiteX2" fmla="*/ 1766711 w 2257777"/>
                <a:gd name="connsiteY2" fmla="*/ 0 h 1964266"/>
                <a:gd name="connsiteX3" fmla="*/ 2257777 w 2257777"/>
                <a:gd name="connsiteY3" fmla="*/ 982133 h 1964266"/>
                <a:gd name="connsiteX4" fmla="*/ 1766711 w 2257777"/>
                <a:gd name="connsiteY4" fmla="*/ 1964266 h 1964266"/>
                <a:gd name="connsiteX5" fmla="*/ 491067 w 2257777"/>
                <a:gd name="connsiteY5" fmla="*/ 1964266 h 1964266"/>
                <a:gd name="connsiteX6" fmla="*/ 0 w 2257777"/>
                <a:gd name="connsiteY6" fmla="*/ 982133 h 196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777" h="1964266">
                  <a:moveTo>
                    <a:pt x="1128889" y="0"/>
                  </a:moveTo>
                  <a:lnTo>
                    <a:pt x="2257776" y="427229"/>
                  </a:lnTo>
                  <a:lnTo>
                    <a:pt x="2257776" y="1537038"/>
                  </a:lnTo>
                  <a:lnTo>
                    <a:pt x="1128889" y="1964266"/>
                  </a:lnTo>
                  <a:lnTo>
                    <a:pt x="1" y="1537038"/>
                  </a:lnTo>
                  <a:lnTo>
                    <a:pt x="1" y="427229"/>
                  </a:lnTo>
                  <a:lnTo>
                    <a:pt x="1128889" y="0"/>
                  </a:lnTo>
                  <a:close/>
                </a:path>
              </a:pathLst>
            </a:custGeom>
            <a:solidFill>
              <a:srgbClr val="2D2DB9">
                <a:lumMod val="20000"/>
                <a:lumOff val="80000"/>
              </a:srgbClr>
            </a:solidFill>
            <a:ln w="25400" cap="flat" cmpd="sng" algn="ctr">
              <a:solidFill>
                <a:srgbClr val="FFFFFF">
                  <a:hueOff val="0"/>
                  <a:satOff val="0"/>
                  <a:lumOff val="0"/>
                  <a:alphaOff val="0"/>
                </a:srgbClr>
              </a:solidFill>
              <a:prstDash val="solid"/>
            </a:ln>
            <a:effectLst/>
          </p:spPr>
          <p:txBody>
            <a:bodyPr lIns="329586" tIns="363891" rIns="329587" bIns="363890" spcCol="1270" anchor="ctr"/>
            <a:lstStyle/>
            <a:p>
              <a:pPr algn="ctr" defTabSz="1166813">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070E2A3A-6BE6-4BF2-BD9A-FA7D29F48B8D}"/>
                </a:ext>
              </a:extLst>
            </p:cNvPr>
            <p:cNvSpPr txBox="1"/>
            <p:nvPr/>
          </p:nvSpPr>
          <p:spPr>
            <a:xfrm>
              <a:off x="2918421" y="1789201"/>
              <a:ext cx="2019254" cy="1217657"/>
            </a:xfrm>
            <a:prstGeom prst="rect">
              <a:avLst/>
            </a:prstGeom>
            <a:noFill/>
          </p:spPr>
          <p:txBody>
            <a:bodyPr>
              <a:spAutoFit/>
            </a:bodyPr>
            <a:lstStyle/>
            <a:p>
              <a:pPr algn="ctr" defTabSz="457200">
                <a:spcBef>
                  <a:spcPts val="900"/>
                </a:spcBef>
                <a:defRPr/>
              </a:pPr>
              <a:r>
                <a:rPr lang="en-US" sz="1600" kern="0" dirty="0">
                  <a:solidFill>
                    <a:srgbClr val="DADADA">
                      <a:lumMod val="10000"/>
                    </a:srgbClr>
                  </a:solidFill>
                  <a:latin typeface="Arial" panose="020B0604020202020204" pitchFamily="34" charset="0"/>
                  <a:cs typeface="Arial" panose="020B0604020202020204" pitchFamily="34" charset="0"/>
                </a:rPr>
                <a:t>In-hospital initiation for hospitalized patients</a:t>
              </a:r>
              <a:r>
                <a:rPr lang="en-US" sz="1600" kern="0" baseline="30000" dirty="0">
                  <a:solidFill>
                    <a:srgbClr val="DADADA">
                      <a:lumMod val="10000"/>
                    </a:srgbClr>
                  </a:solidFill>
                  <a:latin typeface="Arial" panose="020B0604020202020204" pitchFamily="34" charset="0"/>
                  <a:cs typeface="Arial" panose="020B0604020202020204" pitchFamily="34" charset="0"/>
                </a:rPr>
                <a:t>1</a:t>
              </a:r>
            </a:p>
          </p:txBody>
        </p:sp>
      </p:grpSp>
      <p:grpSp>
        <p:nvGrpSpPr>
          <p:cNvPr id="29709" name="Group 53269">
            <a:extLst>
              <a:ext uri="{FF2B5EF4-FFF2-40B4-BE49-F238E27FC236}">
                <a16:creationId xmlns:a16="http://schemas.microsoft.com/office/drawing/2014/main" id="{F6B823FB-5B99-AF4F-A2BD-8DE0103E5B94}"/>
              </a:ext>
            </a:extLst>
          </p:cNvPr>
          <p:cNvGrpSpPr>
            <a:grpSpLocks/>
          </p:cNvGrpSpPr>
          <p:nvPr/>
        </p:nvGrpSpPr>
        <p:grpSpPr bwMode="auto">
          <a:xfrm>
            <a:off x="4199988" y="3341590"/>
            <a:ext cx="1789113" cy="2001837"/>
            <a:chOff x="3943710" y="3176576"/>
            <a:chExt cx="2019254" cy="2257778"/>
          </a:xfrm>
        </p:grpSpPr>
        <p:sp>
          <p:nvSpPr>
            <p:cNvPr id="138" name="Freeform: Shape 137">
              <a:extLst>
                <a:ext uri="{FF2B5EF4-FFF2-40B4-BE49-F238E27FC236}">
                  <a16:creationId xmlns:a16="http://schemas.microsoft.com/office/drawing/2014/main" id="{A6EDCD08-5E78-4ECA-B694-BF390F5C526C}"/>
                </a:ext>
              </a:extLst>
            </p:cNvPr>
            <p:cNvSpPr/>
            <p:nvPr/>
          </p:nvSpPr>
          <p:spPr>
            <a:xfrm>
              <a:off x="3970586" y="3176576"/>
              <a:ext cx="1965502" cy="2257778"/>
            </a:xfrm>
            <a:custGeom>
              <a:avLst/>
              <a:gdLst>
                <a:gd name="connsiteX0" fmla="*/ 0 w 2257777"/>
                <a:gd name="connsiteY0" fmla="*/ 982133 h 1964266"/>
                <a:gd name="connsiteX1" fmla="*/ 491067 w 2257777"/>
                <a:gd name="connsiteY1" fmla="*/ 0 h 1964266"/>
                <a:gd name="connsiteX2" fmla="*/ 1766711 w 2257777"/>
                <a:gd name="connsiteY2" fmla="*/ 0 h 1964266"/>
                <a:gd name="connsiteX3" fmla="*/ 2257777 w 2257777"/>
                <a:gd name="connsiteY3" fmla="*/ 982133 h 1964266"/>
                <a:gd name="connsiteX4" fmla="*/ 1766711 w 2257777"/>
                <a:gd name="connsiteY4" fmla="*/ 1964266 h 1964266"/>
                <a:gd name="connsiteX5" fmla="*/ 491067 w 2257777"/>
                <a:gd name="connsiteY5" fmla="*/ 1964266 h 1964266"/>
                <a:gd name="connsiteX6" fmla="*/ 0 w 2257777"/>
                <a:gd name="connsiteY6" fmla="*/ 982133 h 196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777" h="1964266">
                  <a:moveTo>
                    <a:pt x="1128889" y="0"/>
                  </a:moveTo>
                  <a:lnTo>
                    <a:pt x="2257776" y="427229"/>
                  </a:lnTo>
                  <a:lnTo>
                    <a:pt x="2257776" y="1537038"/>
                  </a:lnTo>
                  <a:lnTo>
                    <a:pt x="1128889" y="1964266"/>
                  </a:lnTo>
                  <a:lnTo>
                    <a:pt x="1" y="1537038"/>
                  </a:lnTo>
                  <a:lnTo>
                    <a:pt x="1" y="427229"/>
                  </a:lnTo>
                  <a:lnTo>
                    <a:pt x="1128889" y="0"/>
                  </a:lnTo>
                  <a:close/>
                </a:path>
              </a:pathLst>
            </a:custGeom>
            <a:solidFill>
              <a:srgbClr val="AAE2CA">
                <a:hueOff val="0"/>
                <a:satOff val="0"/>
                <a:lumOff val="0"/>
                <a:alphaOff val="0"/>
              </a:srgbClr>
            </a:solidFill>
            <a:ln w="25400" cap="flat" cmpd="sng" algn="ctr">
              <a:solidFill>
                <a:srgbClr val="FFFFFF">
                  <a:hueOff val="0"/>
                  <a:satOff val="0"/>
                  <a:lumOff val="0"/>
                  <a:alphaOff val="0"/>
                </a:srgbClr>
              </a:solidFill>
              <a:prstDash val="solid"/>
            </a:ln>
            <a:effectLst/>
          </p:spPr>
          <p:txBody>
            <a:bodyPr lIns="229574" tIns="263879" rIns="229574" bIns="263878" spcCol="1270" anchor="ctr"/>
            <a:lstStyle/>
            <a:p>
              <a:pPr algn="ctr" defTabSz="1200150">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FF6500B8-2BC3-4F40-84D8-0C11357363B7}"/>
                </a:ext>
              </a:extLst>
            </p:cNvPr>
            <p:cNvSpPr txBox="1"/>
            <p:nvPr/>
          </p:nvSpPr>
          <p:spPr>
            <a:xfrm>
              <a:off x="3943710" y="3842630"/>
              <a:ext cx="2019254" cy="938205"/>
            </a:xfrm>
            <a:prstGeom prst="rect">
              <a:avLst/>
            </a:prstGeom>
            <a:noFill/>
          </p:spPr>
          <p:txBody>
            <a:bodyPr>
              <a:spAutoFit/>
            </a:bodyPr>
            <a:lstStyle/>
            <a:p>
              <a:pPr algn="ctr" defTabSz="457200">
                <a:spcBef>
                  <a:spcPts val="900"/>
                </a:spcBef>
                <a:defRPr/>
              </a:pPr>
              <a:r>
                <a:rPr lang="en-US" sz="1600" kern="0">
                  <a:solidFill>
                    <a:srgbClr val="DADADA">
                      <a:lumMod val="10000"/>
                    </a:srgbClr>
                  </a:solidFill>
                  <a:latin typeface="Arial" panose="020B0604020202020204" pitchFamily="34" charset="0"/>
                  <a:cs typeface="Arial" panose="020B0604020202020204" pitchFamily="34" charset="0"/>
                </a:rPr>
                <a:t>Telehealth GDMT optimization program</a:t>
              </a:r>
              <a:r>
                <a:rPr lang="en-US" sz="1600" kern="0" baseline="30000">
                  <a:solidFill>
                    <a:srgbClr val="DADADA">
                      <a:lumMod val="10000"/>
                    </a:srgbClr>
                  </a:solidFill>
                  <a:latin typeface="Arial" panose="020B0604020202020204" pitchFamily="34" charset="0"/>
                  <a:cs typeface="Arial" panose="020B0604020202020204" pitchFamily="34" charset="0"/>
                </a:rPr>
                <a:t>5</a:t>
              </a:r>
            </a:p>
          </p:txBody>
        </p:sp>
      </p:grpSp>
      <p:grpSp>
        <p:nvGrpSpPr>
          <p:cNvPr id="29710" name="Group 53270">
            <a:extLst>
              <a:ext uri="{FF2B5EF4-FFF2-40B4-BE49-F238E27FC236}">
                <a16:creationId xmlns:a16="http://schemas.microsoft.com/office/drawing/2014/main" id="{D4C6073B-E456-7941-8CF4-07A2004C1566}"/>
              </a:ext>
            </a:extLst>
          </p:cNvPr>
          <p:cNvGrpSpPr>
            <a:grpSpLocks/>
          </p:cNvGrpSpPr>
          <p:nvPr/>
        </p:nvGrpSpPr>
        <p:grpSpPr bwMode="auto">
          <a:xfrm>
            <a:off x="6220876" y="3341590"/>
            <a:ext cx="1787525" cy="2001837"/>
            <a:chOff x="6051159" y="3089645"/>
            <a:chExt cx="2019254" cy="2257778"/>
          </a:xfrm>
        </p:grpSpPr>
        <p:sp>
          <p:nvSpPr>
            <p:cNvPr id="141" name="Freeform: Shape 140">
              <a:extLst>
                <a:ext uri="{FF2B5EF4-FFF2-40B4-BE49-F238E27FC236}">
                  <a16:creationId xmlns:a16="http://schemas.microsoft.com/office/drawing/2014/main" id="{D90FA266-DDB0-4ED4-A737-81EBD48963D6}"/>
                </a:ext>
              </a:extLst>
            </p:cNvPr>
            <p:cNvSpPr/>
            <p:nvPr/>
          </p:nvSpPr>
          <p:spPr>
            <a:xfrm>
              <a:off x="6078058" y="3089645"/>
              <a:ext cx="1965455" cy="2257778"/>
            </a:xfrm>
            <a:custGeom>
              <a:avLst/>
              <a:gdLst>
                <a:gd name="connsiteX0" fmla="*/ 0 w 2257777"/>
                <a:gd name="connsiteY0" fmla="*/ 982133 h 1964266"/>
                <a:gd name="connsiteX1" fmla="*/ 491067 w 2257777"/>
                <a:gd name="connsiteY1" fmla="*/ 0 h 1964266"/>
                <a:gd name="connsiteX2" fmla="*/ 1766711 w 2257777"/>
                <a:gd name="connsiteY2" fmla="*/ 0 h 1964266"/>
                <a:gd name="connsiteX3" fmla="*/ 2257777 w 2257777"/>
                <a:gd name="connsiteY3" fmla="*/ 982133 h 1964266"/>
                <a:gd name="connsiteX4" fmla="*/ 1766711 w 2257777"/>
                <a:gd name="connsiteY4" fmla="*/ 1964266 h 1964266"/>
                <a:gd name="connsiteX5" fmla="*/ 491067 w 2257777"/>
                <a:gd name="connsiteY5" fmla="*/ 1964266 h 1964266"/>
                <a:gd name="connsiteX6" fmla="*/ 0 w 2257777"/>
                <a:gd name="connsiteY6" fmla="*/ 982133 h 196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777" h="1964266">
                  <a:moveTo>
                    <a:pt x="1128889" y="0"/>
                  </a:moveTo>
                  <a:lnTo>
                    <a:pt x="2257776" y="427229"/>
                  </a:lnTo>
                  <a:lnTo>
                    <a:pt x="2257776" y="1537038"/>
                  </a:lnTo>
                  <a:lnTo>
                    <a:pt x="1128889" y="1964266"/>
                  </a:lnTo>
                  <a:lnTo>
                    <a:pt x="1" y="1537038"/>
                  </a:lnTo>
                  <a:lnTo>
                    <a:pt x="1" y="427229"/>
                  </a:lnTo>
                  <a:lnTo>
                    <a:pt x="1128889" y="0"/>
                  </a:lnTo>
                  <a:close/>
                </a:path>
              </a:pathLst>
            </a:custGeom>
            <a:solidFill>
              <a:srgbClr val="DADADA">
                <a:hueOff val="0"/>
                <a:satOff val="0"/>
                <a:lumOff val="0"/>
                <a:alphaOff val="0"/>
              </a:srgbClr>
            </a:solidFill>
            <a:ln w="25400" cap="flat" cmpd="sng" algn="ctr">
              <a:solidFill>
                <a:srgbClr val="FFFFFF">
                  <a:hueOff val="0"/>
                  <a:satOff val="0"/>
                  <a:lumOff val="0"/>
                  <a:alphaOff val="0"/>
                </a:srgbClr>
              </a:solidFill>
              <a:prstDash val="solid"/>
            </a:ln>
            <a:effectLst/>
          </p:spPr>
          <p:txBody>
            <a:bodyPr lIns="329586" tIns="363891" rIns="329587" bIns="363890" spcCol="1270" anchor="ctr"/>
            <a:lstStyle/>
            <a:p>
              <a:pPr algn="ctr" defTabSz="1166813">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E333046F-F9A7-466A-94F3-05B7EFAF1250}"/>
                </a:ext>
              </a:extLst>
            </p:cNvPr>
            <p:cNvSpPr txBox="1"/>
            <p:nvPr/>
          </p:nvSpPr>
          <p:spPr>
            <a:xfrm>
              <a:off x="6051159" y="3617832"/>
              <a:ext cx="2019254" cy="1215727"/>
            </a:xfrm>
            <a:prstGeom prst="rect">
              <a:avLst/>
            </a:prstGeom>
            <a:noFill/>
          </p:spPr>
          <p:txBody>
            <a:bodyPr>
              <a:spAutoFit/>
            </a:bodyPr>
            <a:lstStyle/>
            <a:p>
              <a:pPr algn="ctr" defTabSz="457200">
                <a:spcBef>
                  <a:spcPts val="900"/>
                </a:spcBef>
                <a:defRPr/>
              </a:pPr>
              <a:r>
                <a:rPr lang="en-US" sz="1600" kern="0" dirty="0">
                  <a:solidFill>
                    <a:srgbClr val="DADADA">
                      <a:lumMod val="10000"/>
                    </a:srgbClr>
                  </a:solidFill>
                  <a:latin typeface="Arial" panose="020B0604020202020204" pitchFamily="34" charset="0"/>
                  <a:cs typeface="Arial" panose="020B0604020202020204" pitchFamily="34" charset="0"/>
                </a:rPr>
                <a:t>Digital health tools and apps focused on GDMT</a:t>
              </a:r>
              <a:r>
                <a:rPr lang="en-US" sz="1600" kern="0" baseline="30000" dirty="0">
                  <a:solidFill>
                    <a:srgbClr val="DADADA">
                      <a:lumMod val="10000"/>
                    </a:srgbClr>
                  </a:solidFill>
                  <a:latin typeface="Arial" panose="020B0604020202020204" pitchFamily="34" charset="0"/>
                  <a:cs typeface="Arial" panose="020B0604020202020204" pitchFamily="34" charset="0"/>
                </a:rPr>
                <a:t>6</a:t>
              </a:r>
            </a:p>
          </p:txBody>
        </p:sp>
      </p:grpSp>
      <p:grpSp>
        <p:nvGrpSpPr>
          <p:cNvPr id="29711" name="Group 53271">
            <a:extLst>
              <a:ext uri="{FF2B5EF4-FFF2-40B4-BE49-F238E27FC236}">
                <a16:creationId xmlns:a16="http://schemas.microsoft.com/office/drawing/2014/main" id="{0759300A-A301-FA4E-AB78-2B380F6EC651}"/>
              </a:ext>
            </a:extLst>
          </p:cNvPr>
          <p:cNvGrpSpPr>
            <a:grpSpLocks/>
          </p:cNvGrpSpPr>
          <p:nvPr/>
        </p:nvGrpSpPr>
        <p:grpSpPr bwMode="auto">
          <a:xfrm>
            <a:off x="8283038" y="3341590"/>
            <a:ext cx="1789113" cy="2001837"/>
            <a:chOff x="8217436" y="3089645"/>
            <a:chExt cx="2019254" cy="2257778"/>
          </a:xfrm>
        </p:grpSpPr>
        <p:sp>
          <p:nvSpPr>
            <p:cNvPr id="144" name="Freeform: Shape 143">
              <a:extLst>
                <a:ext uri="{FF2B5EF4-FFF2-40B4-BE49-F238E27FC236}">
                  <a16:creationId xmlns:a16="http://schemas.microsoft.com/office/drawing/2014/main" id="{D532ECDE-E0DB-4990-8FE6-D143D7A6C8CC}"/>
                </a:ext>
              </a:extLst>
            </p:cNvPr>
            <p:cNvSpPr/>
            <p:nvPr/>
          </p:nvSpPr>
          <p:spPr>
            <a:xfrm>
              <a:off x="8244312" y="3089645"/>
              <a:ext cx="1965502" cy="2257778"/>
            </a:xfrm>
            <a:custGeom>
              <a:avLst/>
              <a:gdLst>
                <a:gd name="connsiteX0" fmla="*/ 0 w 2257777"/>
                <a:gd name="connsiteY0" fmla="*/ 982133 h 1964266"/>
                <a:gd name="connsiteX1" fmla="*/ 491067 w 2257777"/>
                <a:gd name="connsiteY1" fmla="*/ 0 h 1964266"/>
                <a:gd name="connsiteX2" fmla="*/ 1766711 w 2257777"/>
                <a:gd name="connsiteY2" fmla="*/ 0 h 1964266"/>
                <a:gd name="connsiteX3" fmla="*/ 2257777 w 2257777"/>
                <a:gd name="connsiteY3" fmla="*/ 982133 h 1964266"/>
                <a:gd name="connsiteX4" fmla="*/ 1766711 w 2257777"/>
                <a:gd name="connsiteY4" fmla="*/ 1964266 h 1964266"/>
                <a:gd name="connsiteX5" fmla="*/ 491067 w 2257777"/>
                <a:gd name="connsiteY5" fmla="*/ 1964266 h 1964266"/>
                <a:gd name="connsiteX6" fmla="*/ 0 w 2257777"/>
                <a:gd name="connsiteY6" fmla="*/ 982133 h 196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777" h="1964266">
                  <a:moveTo>
                    <a:pt x="1128889" y="0"/>
                  </a:moveTo>
                  <a:lnTo>
                    <a:pt x="2257776" y="427229"/>
                  </a:lnTo>
                  <a:lnTo>
                    <a:pt x="2257776" y="1537038"/>
                  </a:lnTo>
                  <a:lnTo>
                    <a:pt x="1128889" y="1964266"/>
                  </a:lnTo>
                  <a:lnTo>
                    <a:pt x="1" y="1537038"/>
                  </a:lnTo>
                  <a:lnTo>
                    <a:pt x="1" y="427229"/>
                  </a:lnTo>
                  <a:lnTo>
                    <a:pt x="1128889" y="0"/>
                  </a:lnTo>
                  <a:close/>
                </a:path>
              </a:pathLst>
            </a:custGeom>
            <a:solidFill>
              <a:srgbClr val="ADADFF"/>
            </a:solidFill>
            <a:ln w="25400" cap="flat" cmpd="sng" algn="ctr">
              <a:solidFill>
                <a:srgbClr val="FFFFFF">
                  <a:hueOff val="0"/>
                  <a:satOff val="0"/>
                  <a:lumOff val="0"/>
                  <a:alphaOff val="0"/>
                </a:srgbClr>
              </a:solidFill>
              <a:prstDash val="solid"/>
            </a:ln>
            <a:effectLst/>
          </p:spPr>
          <p:txBody>
            <a:bodyPr lIns="229574" tIns="263879" rIns="229574" bIns="263878" spcCol="1270" anchor="ctr"/>
            <a:lstStyle/>
            <a:p>
              <a:pPr algn="ctr" defTabSz="1200150">
                <a:lnSpc>
                  <a:spcPct val="90000"/>
                </a:lnSpc>
                <a:spcAft>
                  <a:spcPct val="35000"/>
                </a:spcAft>
                <a:defRPr/>
              </a:pPr>
              <a:endParaRPr lang="en-US" sz="1600" kern="0">
                <a:solidFill>
                  <a:srgbClr val="DADADA">
                    <a:lumMod val="10000"/>
                  </a:srgbClr>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61B07F97-CCC0-41A4-8835-7F366D006E17}"/>
                </a:ext>
              </a:extLst>
            </p:cNvPr>
            <p:cNvSpPr txBox="1"/>
            <p:nvPr/>
          </p:nvSpPr>
          <p:spPr>
            <a:xfrm>
              <a:off x="8217436" y="3683146"/>
              <a:ext cx="2019254" cy="938205"/>
            </a:xfrm>
            <a:prstGeom prst="rect">
              <a:avLst/>
            </a:prstGeom>
            <a:noFill/>
          </p:spPr>
          <p:txBody>
            <a:bodyPr>
              <a:spAutoFit/>
            </a:bodyPr>
            <a:lstStyle/>
            <a:p>
              <a:pPr algn="ctr" defTabSz="457200">
                <a:spcBef>
                  <a:spcPts val="900"/>
                </a:spcBef>
                <a:defRPr/>
              </a:pPr>
              <a:r>
                <a:rPr lang="en-US" sz="1600" kern="0" dirty="0">
                  <a:solidFill>
                    <a:srgbClr val="DADADA">
                      <a:lumMod val="10000"/>
                    </a:srgbClr>
                  </a:solidFill>
                  <a:latin typeface="Arial" panose="020B0604020202020204" pitchFamily="34" charset="0"/>
                  <a:cs typeface="Arial" panose="020B0604020202020204" pitchFamily="34" charset="0"/>
                </a:rPr>
                <a:t>Patient activation program </a:t>
              </a:r>
              <a:br>
                <a:rPr lang="en-US" sz="1600" kern="0" dirty="0">
                  <a:solidFill>
                    <a:srgbClr val="DADADA">
                      <a:lumMod val="10000"/>
                    </a:srgbClr>
                  </a:solidFill>
                  <a:latin typeface="Arial" panose="020B0604020202020204" pitchFamily="34" charset="0"/>
                  <a:cs typeface="Arial" panose="020B0604020202020204" pitchFamily="34" charset="0"/>
                </a:rPr>
              </a:br>
              <a:r>
                <a:rPr lang="en-US" sz="1600" kern="0" dirty="0">
                  <a:solidFill>
                    <a:srgbClr val="DADADA">
                      <a:lumMod val="10000"/>
                    </a:srgbClr>
                  </a:solidFill>
                  <a:latin typeface="Arial" panose="020B0604020202020204" pitchFamily="34" charset="0"/>
                  <a:cs typeface="Arial" panose="020B0604020202020204" pitchFamily="34" charset="0"/>
                </a:rPr>
                <a:t>(EPIC-HF)</a:t>
              </a:r>
              <a:r>
                <a:rPr lang="en-US" sz="1600" kern="0" baseline="30000" dirty="0">
                  <a:solidFill>
                    <a:srgbClr val="DADADA">
                      <a:lumMod val="10000"/>
                    </a:srgbClr>
                  </a:solidFill>
                  <a:latin typeface="Arial" panose="020B0604020202020204" pitchFamily="34" charset="0"/>
                  <a:cs typeface="Arial" panose="020B0604020202020204" pitchFamily="34" charset="0"/>
                </a:rPr>
                <a:t>3</a:t>
              </a:r>
              <a:endParaRPr lang="en-US" sz="1600" kern="0" dirty="0">
                <a:solidFill>
                  <a:srgbClr val="DADADA">
                    <a:lumMod val="10000"/>
                  </a:srgbClr>
                </a:solidFill>
                <a:latin typeface="Arial" panose="020B0604020202020204" pitchFamily="34" charset="0"/>
                <a:cs typeface="Arial" panose="020B0604020202020204" pitchFamily="34" charset="0"/>
              </a:endParaRPr>
            </a:p>
          </p:txBody>
        </p:sp>
      </p:grpSp>
      <p:sp>
        <p:nvSpPr>
          <p:cNvPr id="2" name="Footer Placeholder 1">
            <a:extLst>
              <a:ext uri="{FF2B5EF4-FFF2-40B4-BE49-F238E27FC236}">
                <a16:creationId xmlns:a16="http://schemas.microsoft.com/office/drawing/2014/main" id="{11388FAC-870B-7AF1-9330-81EAA84D87CF}"/>
              </a:ext>
            </a:extLst>
          </p:cNvPr>
          <p:cNvSpPr>
            <a:spLocks noGrp="1"/>
          </p:cNvSpPr>
          <p:nvPr>
            <p:ph type="ftr" sz="quarter" idx="3"/>
          </p:nvPr>
        </p:nvSpPr>
        <p:spPr/>
        <p:txBody>
          <a:bodyPr/>
          <a:lstStyle/>
          <a:p>
            <a:pPr marL="228600" indent="-228600">
              <a:buAutoNum type="arabicPeriod"/>
            </a:pPr>
            <a:r>
              <a:rPr lang="da-DK" altLang="en-US" dirty="0"/>
              <a:t>Greene SJ, et al. </a:t>
            </a:r>
            <a:r>
              <a:rPr lang="da-DK" altLang="en-US" i="1" dirty="0"/>
              <a:t>JAMA Cardiol</a:t>
            </a:r>
            <a:r>
              <a:rPr lang="da-DK" altLang="en-US" dirty="0"/>
              <a:t>. 2021;6(7):743-744</a:t>
            </a:r>
            <a:r>
              <a:rPr lang="en-US" altLang="en-US" dirty="0"/>
              <a:t>.</a:t>
            </a:r>
          </a:p>
          <a:p>
            <a:pPr marL="228600" indent="-228600">
              <a:buAutoNum type="arabicPeriod"/>
            </a:pPr>
            <a:r>
              <a:rPr lang="en-US" altLang="en-US" dirty="0" err="1"/>
              <a:t>Fonarow</a:t>
            </a:r>
            <a:r>
              <a:rPr lang="en-US" altLang="en-US" dirty="0"/>
              <a:t> GC. </a:t>
            </a:r>
            <a:r>
              <a:rPr lang="en-US" altLang="en-US" i="1" dirty="0"/>
              <a:t>Circ</a:t>
            </a:r>
            <a:r>
              <a:rPr lang="en-US" altLang="en-US" dirty="0"/>
              <a:t> </a:t>
            </a:r>
            <a:r>
              <a:rPr lang="en-US" altLang="en-US" i="1" dirty="0"/>
              <a:t>J</a:t>
            </a:r>
            <a:r>
              <a:rPr lang="en-US" altLang="en-US" dirty="0"/>
              <a:t>. 2011;75:1783-1790.</a:t>
            </a:r>
          </a:p>
          <a:p>
            <a:pPr marL="228600" indent="-228600">
              <a:buAutoNum type="arabicPeriod"/>
            </a:pPr>
            <a:r>
              <a:rPr lang="en-US" altLang="en-US" dirty="0"/>
              <a:t>Allen LA, et al. </a:t>
            </a:r>
            <a:r>
              <a:rPr lang="en-US" altLang="en-US" i="1" dirty="0"/>
              <a:t>Circulation. </a:t>
            </a:r>
            <a:r>
              <a:rPr lang="en-US" altLang="en-US" dirty="0"/>
              <a:t>2021;143:427-437.</a:t>
            </a:r>
          </a:p>
          <a:p>
            <a:pPr marL="228600" indent="-228600">
              <a:buAutoNum type="arabicPeriod"/>
            </a:pPr>
            <a:r>
              <a:rPr lang="en-US" altLang="en-US" dirty="0" err="1"/>
              <a:t>Balakumaran</a:t>
            </a:r>
            <a:r>
              <a:rPr lang="en-US" altLang="en-US" dirty="0"/>
              <a:t> K, et al. </a:t>
            </a:r>
            <a:r>
              <a:rPr lang="en-US" altLang="en-US" i="1" dirty="0"/>
              <a:t>Int J </a:t>
            </a:r>
            <a:r>
              <a:rPr lang="en-US" altLang="en-US" i="1" dirty="0" err="1"/>
              <a:t>Cardiol</a:t>
            </a:r>
            <a:r>
              <a:rPr lang="en-US" altLang="en-US" i="1" dirty="0"/>
              <a:t> Heart </a:t>
            </a:r>
            <a:r>
              <a:rPr lang="en-US" altLang="en-US" i="1" dirty="0" err="1"/>
              <a:t>Vasc</a:t>
            </a:r>
            <a:r>
              <a:rPr lang="en-US" altLang="en-US" i="1" dirty="0"/>
              <a:t>.</a:t>
            </a:r>
            <a:r>
              <a:rPr lang="en-US" altLang="en-US" dirty="0"/>
              <a:t> 2019;22:1-5.</a:t>
            </a:r>
          </a:p>
          <a:p>
            <a:pPr marL="228600" indent="-228600">
              <a:buAutoNum type="arabicPeriod"/>
            </a:pPr>
            <a:r>
              <a:rPr lang="en-US" altLang="en-US" dirty="0"/>
              <a:t>Thibodeau JT, et al. </a:t>
            </a:r>
            <a:r>
              <a:rPr lang="en-US" altLang="en-US" i="1" dirty="0"/>
              <a:t>Circulation.</a:t>
            </a:r>
            <a:r>
              <a:rPr lang="en-US" altLang="en-US" dirty="0"/>
              <a:t> 2020;142:1507-1509.</a:t>
            </a:r>
          </a:p>
          <a:p>
            <a:pPr marL="228600" indent="-228600">
              <a:buAutoNum type="arabicPeriod"/>
            </a:pPr>
            <a:r>
              <a:rPr lang="da-DK" altLang="en-US" dirty="0"/>
              <a:t>Kao DP, et al</a:t>
            </a:r>
            <a:r>
              <a:rPr lang="da-DK" altLang="en-US" i="1" dirty="0"/>
              <a:t>. JACC Heart Fail</a:t>
            </a:r>
            <a:r>
              <a:rPr lang="da-DK" altLang="en-US" dirty="0"/>
              <a:t>. 2020;8:223-233.</a:t>
            </a:r>
            <a:endParaRPr lang="en-US" altLang="en-US" i="1" dirty="0"/>
          </a:p>
        </p:txBody>
      </p:sp>
    </p:spTree>
    <p:extLst>
      <p:ext uri="{BB962C8B-B14F-4D97-AF65-F5344CB8AC3E}">
        <p14:creationId xmlns:p14="http://schemas.microsoft.com/office/powerpoint/2010/main" val="310832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7EE375E-B41D-450F-B90B-DF9DCB76BC76}"/>
              </a:ext>
            </a:extLst>
          </p:cNvPr>
          <p:cNvSpPr>
            <a:spLocks noGrp="1"/>
          </p:cNvSpPr>
          <p:nvPr>
            <p:ph type="title"/>
          </p:nvPr>
        </p:nvSpPr>
        <p:spPr/>
        <p:txBody>
          <a:bodyPr rtlCol="0">
            <a:normAutofit fontScale="90000"/>
          </a:bodyPr>
          <a:lstStyle/>
          <a:p>
            <a:pPr fontAlgn="auto">
              <a:spcAft>
                <a:spcPts val="0"/>
              </a:spcAft>
              <a:defRPr/>
            </a:pPr>
            <a:r>
              <a:rPr lang="en-US" sz="3600" dirty="0"/>
              <a:t>Benefits of Simultaneous or Rapid Initiation of </a:t>
            </a:r>
            <a:r>
              <a:rPr lang="en-US" sz="3600" dirty="0" err="1"/>
              <a:t>ARNi</a:t>
            </a:r>
            <a:r>
              <a:rPr lang="en-US" sz="3600" dirty="0"/>
              <a:t>, BB, MRA, and SGLT2i for HFrEF are Multifaceted</a:t>
            </a:r>
          </a:p>
        </p:txBody>
      </p:sp>
      <p:sp>
        <p:nvSpPr>
          <p:cNvPr id="28676" name="Rectangle 3">
            <a:extLst>
              <a:ext uri="{FF2B5EF4-FFF2-40B4-BE49-F238E27FC236}">
                <a16:creationId xmlns:a16="http://schemas.microsoft.com/office/drawing/2014/main" id="{CF83306F-DAC4-004E-B394-C4CD03784280}"/>
              </a:ext>
            </a:extLst>
          </p:cNvPr>
          <p:cNvSpPr>
            <a:spLocks noChangeArrowheads="1"/>
          </p:cNvSpPr>
          <p:nvPr/>
        </p:nvSpPr>
        <p:spPr bwMode="auto">
          <a:xfrm>
            <a:off x="1217613" y="1638300"/>
            <a:ext cx="9756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Clr>
                <a:srgbClr val="F26623"/>
              </a:buClr>
              <a:buFont typeface="Arial" panose="020B0604020202020204" pitchFamily="34" charset="0"/>
              <a:buChar char="•"/>
              <a:defRPr sz="2800">
                <a:solidFill>
                  <a:srgbClr val="3E3834"/>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F26623"/>
              </a:buClr>
              <a:buFont typeface="System Font Regular"/>
              <a:buChar char="-"/>
              <a:defRPr sz="2400">
                <a:solidFill>
                  <a:srgbClr val="3E3834"/>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F26623"/>
              </a:buClr>
              <a:buFont typeface="System Font Regular"/>
              <a:buChar char="&gt;"/>
              <a:defRPr sz="2000">
                <a:solidFill>
                  <a:srgbClr val="3E3834"/>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F26623"/>
              </a:buClr>
              <a:buFont typeface="Wingdings" pitchFamily="2" charset="2"/>
              <a:buChar char="§"/>
              <a:defRPr>
                <a:solidFill>
                  <a:srgbClr val="3E3834"/>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
                <a:schemeClr val="accent1"/>
              </a:buClr>
              <a:buFont typeface="Arial" panose="020B0604020202020204" pitchFamily="34" charset="0"/>
              <a:buNone/>
            </a:pPr>
            <a:r>
              <a:rPr lang="en-US" altLang="en-US" sz="1800" b="1" dirty="0">
                <a:solidFill>
                  <a:schemeClr val="tx1"/>
                </a:solidFill>
              </a:rPr>
              <a:t>Benefits of Initiating ARNi+BB+MRA+SGLT2i as First-line Treatment</a:t>
            </a:r>
          </a:p>
          <a:p>
            <a:pPr algn="ctr" eaLnBrk="1" hangingPunct="1">
              <a:lnSpc>
                <a:spcPct val="100000"/>
              </a:lnSpc>
              <a:spcBef>
                <a:spcPct val="0"/>
              </a:spcBef>
              <a:buClr>
                <a:schemeClr val="accent1"/>
              </a:buClr>
              <a:buFont typeface="Arial" panose="020B0604020202020204" pitchFamily="34" charset="0"/>
              <a:buNone/>
            </a:pPr>
            <a:r>
              <a:rPr lang="en-US" altLang="en-US" sz="1800" b="1" dirty="0">
                <a:solidFill>
                  <a:schemeClr val="tx1"/>
                </a:solidFill>
              </a:rPr>
              <a:t>for </a:t>
            </a:r>
            <a:r>
              <a:rPr lang="en-US" altLang="en-US" sz="1800" b="1" dirty="0" err="1">
                <a:solidFill>
                  <a:schemeClr val="tx1"/>
                </a:solidFill>
              </a:rPr>
              <a:t>HFrEF</a:t>
            </a:r>
            <a:r>
              <a:rPr lang="en-US" altLang="en-US" sz="1800" b="1" dirty="0">
                <a:solidFill>
                  <a:schemeClr val="tx1"/>
                </a:solidFill>
              </a:rPr>
              <a:t> Versus Drawn-out Historical Sequencing</a:t>
            </a:r>
            <a:endParaRPr lang="en-US" altLang="en-US" sz="1800" dirty="0">
              <a:solidFill>
                <a:srgbClr val="4B4F54"/>
              </a:solidFill>
              <a:latin typeface="Times New Roman" panose="02020603050405020304" pitchFamily="18" charset="0"/>
            </a:endParaRPr>
          </a:p>
        </p:txBody>
      </p:sp>
      <p:pic>
        <p:nvPicPr>
          <p:cNvPr id="28677" name="Graphic 17" descr="Downward trend graph with solid fill">
            <a:extLst>
              <a:ext uri="{FF2B5EF4-FFF2-40B4-BE49-F238E27FC236}">
                <a16:creationId xmlns:a16="http://schemas.microsoft.com/office/drawing/2014/main" id="{71B741D1-356F-0C47-9824-40EAE03B30B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18513" y="233997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Rounded Corners 82">
            <a:extLst>
              <a:ext uri="{FF2B5EF4-FFF2-40B4-BE49-F238E27FC236}">
                <a16:creationId xmlns:a16="http://schemas.microsoft.com/office/drawing/2014/main" id="{6B6F0A33-7A5B-EE41-8089-B3D911B9C2FD}"/>
              </a:ext>
            </a:extLst>
          </p:cNvPr>
          <p:cNvSpPr>
            <a:spLocks noChangeArrowheads="1"/>
          </p:cNvSpPr>
          <p:nvPr/>
        </p:nvSpPr>
        <p:spPr bwMode="auto">
          <a:xfrm>
            <a:off x="1598613" y="2428875"/>
            <a:ext cx="4010025" cy="749300"/>
          </a:xfrm>
          <a:prstGeom prst="roundRect">
            <a:avLst>
              <a:gd name="adj" fmla="val 10000"/>
            </a:avLst>
          </a:prstGeom>
          <a:solidFill>
            <a:srgbClr val="C2FF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Rectangle: Rounded Corners 83">
            <a:extLst>
              <a:ext uri="{FF2B5EF4-FFF2-40B4-BE49-F238E27FC236}">
                <a16:creationId xmlns:a16="http://schemas.microsoft.com/office/drawing/2014/main" id="{32C45FE7-328E-4EC6-AA8D-405A548EC6F3}"/>
              </a:ext>
            </a:extLst>
          </p:cNvPr>
          <p:cNvSpPr/>
          <p:nvPr/>
        </p:nvSpPr>
        <p:spPr>
          <a:xfrm>
            <a:off x="1598613" y="3262313"/>
            <a:ext cx="4010025" cy="746125"/>
          </a:xfrm>
          <a:prstGeom prst="roundRect">
            <a:avLst>
              <a:gd name="adj" fmla="val 10000"/>
            </a:avLst>
          </a:prstGeom>
          <a:solidFill>
            <a:srgbClr val="E3F1A4"/>
          </a:solidFill>
          <a:ln>
            <a:noFill/>
          </a:ln>
          <a:effectLst/>
        </p:spPr>
        <p:txBody>
          <a:bodyPr/>
          <a:lstStyle/>
          <a:p>
            <a:endParaRPr lang="en-US"/>
          </a:p>
        </p:txBody>
      </p:sp>
      <p:sp>
        <p:nvSpPr>
          <p:cNvPr id="28680" name="Rectangle: Rounded Corners 84">
            <a:extLst>
              <a:ext uri="{FF2B5EF4-FFF2-40B4-BE49-F238E27FC236}">
                <a16:creationId xmlns:a16="http://schemas.microsoft.com/office/drawing/2014/main" id="{5DE40915-3AD1-AF4C-A4D5-BD484638A2A0}"/>
              </a:ext>
            </a:extLst>
          </p:cNvPr>
          <p:cNvSpPr>
            <a:spLocks noChangeArrowheads="1"/>
          </p:cNvSpPr>
          <p:nvPr/>
        </p:nvSpPr>
        <p:spPr bwMode="auto">
          <a:xfrm>
            <a:off x="1598613" y="4095750"/>
            <a:ext cx="4010025" cy="746125"/>
          </a:xfrm>
          <a:prstGeom prst="roundRect">
            <a:avLst>
              <a:gd name="adj" fmla="val 10000"/>
            </a:avLst>
          </a:prstGeom>
          <a:solidFill>
            <a:srgbClr val="D6D6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Oval 85">
            <a:extLst>
              <a:ext uri="{FF2B5EF4-FFF2-40B4-BE49-F238E27FC236}">
                <a16:creationId xmlns:a16="http://schemas.microsoft.com/office/drawing/2014/main" id="{B2FA8B35-24C0-413F-8F8B-2F625DA19AE0}"/>
              </a:ext>
            </a:extLst>
          </p:cNvPr>
          <p:cNvSpPr/>
          <p:nvPr/>
        </p:nvSpPr>
        <p:spPr>
          <a:xfrm>
            <a:off x="1692275" y="2590800"/>
            <a:ext cx="439738" cy="439738"/>
          </a:xfrm>
          <a:prstGeom prst="ellipse">
            <a:avLst/>
          </a:prstGeom>
          <a:solidFill>
            <a:srgbClr val="3333FF">
              <a:alpha val="48000"/>
            </a:srgbClr>
          </a:solidFill>
          <a:ln>
            <a:noFill/>
          </a:ln>
          <a:effectLst/>
        </p:spPr>
        <p:txBody>
          <a:bodyPr anchor="ctr"/>
          <a:lstStyle/>
          <a:p>
            <a:pPr algn="ctr" defTabSz="457200">
              <a:defRPr/>
            </a:pPr>
            <a:endParaRPr lang="en-US" sz="2400" kern="0">
              <a:solidFill>
                <a:srgbClr val="FFFFFF"/>
              </a:solidFill>
              <a:latin typeface="Times New Roman"/>
            </a:endParaRPr>
          </a:p>
        </p:txBody>
      </p:sp>
      <p:sp>
        <p:nvSpPr>
          <p:cNvPr id="87" name="Oval 86">
            <a:extLst>
              <a:ext uri="{FF2B5EF4-FFF2-40B4-BE49-F238E27FC236}">
                <a16:creationId xmlns:a16="http://schemas.microsoft.com/office/drawing/2014/main" id="{954F30ED-6C17-43F7-995F-CB34FD3251DE}"/>
              </a:ext>
            </a:extLst>
          </p:cNvPr>
          <p:cNvSpPr/>
          <p:nvPr/>
        </p:nvSpPr>
        <p:spPr>
          <a:xfrm>
            <a:off x="1692275" y="3424238"/>
            <a:ext cx="439738" cy="439737"/>
          </a:xfrm>
          <a:prstGeom prst="ellipse">
            <a:avLst/>
          </a:prstGeom>
          <a:solidFill>
            <a:srgbClr val="3333FF">
              <a:alpha val="48000"/>
            </a:srgbClr>
          </a:solidFill>
          <a:ln>
            <a:noFill/>
          </a:ln>
          <a:effectLst/>
        </p:spPr>
        <p:txBody>
          <a:bodyPr anchor="ctr"/>
          <a:lstStyle/>
          <a:p>
            <a:pPr algn="ctr" defTabSz="457200">
              <a:defRPr/>
            </a:pPr>
            <a:endParaRPr lang="en-US" sz="2400" kern="0">
              <a:solidFill>
                <a:srgbClr val="FFFFFF"/>
              </a:solidFill>
              <a:latin typeface="Times New Roman"/>
            </a:endParaRPr>
          </a:p>
        </p:txBody>
      </p:sp>
      <p:sp>
        <p:nvSpPr>
          <p:cNvPr id="88" name="Oval 87">
            <a:extLst>
              <a:ext uri="{FF2B5EF4-FFF2-40B4-BE49-F238E27FC236}">
                <a16:creationId xmlns:a16="http://schemas.microsoft.com/office/drawing/2014/main" id="{B34EBB0F-A8DD-4427-AE76-9544C1B43AA3}"/>
              </a:ext>
            </a:extLst>
          </p:cNvPr>
          <p:cNvSpPr/>
          <p:nvPr/>
        </p:nvSpPr>
        <p:spPr>
          <a:xfrm>
            <a:off x="1692275" y="4232275"/>
            <a:ext cx="439738" cy="439738"/>
          </a:xfrm>
          <a:prstGeom prst="ellipse">
            <a:avLst/>
          </a:prstGeom>
          <a:solidFill>
            <a:srgbClr val="3333FF">
              <a:alpha val="48000"/>
            </a:srgbClr>
          </a:solidFill>
          <a:ln>
            <a:noFill/>
          </a:ln>
          <a:effectLst/>
        </p:spPr>
        <p:txBody>
          <a:bodyPr anchor="ctr"/>
          <a:lstStyle/>
          <a:p>
            <a:pPr algn="ctr" defTabSz="457200">
              <a:defRPr/>
            </a:pPr>
            <a:endParaRPr lang="en-US" sz="2400" kern="0">
              <a:solidFill>
                <a:srgbClr val="FFFFFF"/>
              </a:solidFill>
              <a:latin typeface="Times New Roman"/>
            </a:endParaRPr>
          </a:p>
        </p:txBody>
      </p:sp>
      <p:sp>
        <p:nvSpPr>
          <p:cNvPr id="89" name="Freeform: Shape 88">
            <a:extLst>
              <a:ext uri="{FF2B5EF4-FFF2-40B4-BE49-F238E27FC236}">
                <a16:creationId xmlns:a16="http://schemas.microsoft.com/office/drawing/2014/main" id="{124A38EA-FAD5-4DC8-9917-DD7B2BCA4825}"/>
              </a:ext>
            </a:extLst>
          </p:cNvPr>
          <p:cNvSpPr/>
          <p:nvPr/>
        </p:nvSpPr>
        <p:spPr>
          <a:xfrm>
            <a:off x="2001838" y="2511425"/>
            <a:ext cx="3028950" cy="584200"/>
          </a:xfrm>
          <a:custGeom>
            <a:avLst/>
            <a:gdLst>
              <a:gd name="connsiteX0" fmla="*/ 0 w 4039618"/>
              <a:gd name="connsiteY0" fmla="*/ 0 h 777062"/>
              <a:gd name="connsiteX1" fmla="*/ 4039618 w 4039618"/>
              <a:gd name="connsiteY1" fmla="*/ 0 h 777062"/>
              <a:gd name="connsiteX2" fmla="*/ 4039618 w 4039618"/>
              <a:gd name="connsiteY2" fmla="*/ 777062 h 777062"/>
              <a:gd name="connsiteX3" fmla="*/ 0 w 4039618"/>
              <a:gd name="connsiteY3" fmla="*/ 777062 h 777062"/>
              <a:gd name="connsiteX4" fmla="*/ 0 w 4039618"/>
              <a:gd name="connsiteY4" fmla="*/ 0 h 77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618" h="777062">
                <a:moveTo>
                  <a:pt x="0" y="0"/>
                </a:moveTo>
                <a:lnTo>
                  <a:pt x="4039618" y="0"/>
                </a:lnTo>
                <a:lnTo>
                  <a:pt x="4039618" y="777062"/>
                </a:lnTo>
                <a:lnTo>
                  <a:pt x="0" y="777062"/>
                </a:lnTo>
                <a:lnTo>
                  <a:pt x="0" y="0"/>
                </a:lnTo>
                <a:close/>
              </a:path>
            </a:pathLst>
          </a:custGeom>
          <a:noFill/>
          <a:ln>
            <a:noFill/>
          </a:ln>
          <a:effectLst/>
        </p:spPr>
        <p:txBody>
          <a:bodyPr lIns="61679" tIns="61679" rIns="61679" bIns="61679" spcCol="1270" anchor="ctr"/>
          <a:lstStyle/>
          <a:p>
            <a:pPr marL="240030" lvl="1" defTabSz="457200">
              <a:spcBef>
                <a:spcPts val="900"/>
              </a:spcBef>
              <a:defRPr/>
            </a:pPr>
            <a:r>
              <a:rPr lang="en-US" altLang="en-US" sz="1600" kern="0" dirty="0">
                <a:solidFill>
                  <a:srgbClr val="DADADA">
                    <a:lumMod val="10000"/>
                  </a:srgbClr>
                </a:solidFill>
                <a:latin typeface="Arial" panose="020B0604020202020204" pitchFamily="34" charset="0"/>
                <a:cs typeface="Arial" panose="020B0604020202020204" pitchFamily="34" charset="0"/>
              </a:rPr>
              <a:t>Rapid improvement in health status (within 1 to 8 weeks)</a:t>
            </a:r>
            <a:r>
              <a:rPr lang="en-US" altLang="en-US" sz="1600" kern="0" baseline="30000" dirty="0">
                <a:solidFill>
                  <a:srgbClr val="DADADA">
                    <a:lumMod val="10000"/>
                  </a:srgbClr>
                </a:solidFill>
                <a:latin typeface="Arial" panose="020B0604020202020204" pitchFamily="34" charset="0"/>
                <a:cs typeface="Arial" panose="020B0604020202020204" pitchFamily="34" charset="0"/>
              </a:rPr>
              <a:t>1,</a:t>
            </a:r>
            <a:r>
              <a:rPr lang="en-US" altLang="en-US" sz="1600" kern="0" dirty="0">
                <a:solidFill>
                  <a:srgbClr val="DADADA">
                    <a:lumMod val="10000"/>
                  </a:srgbClr>
                </a:solidFill>
                <a:latin typeface="Arial" panose="020B0604020202020204" pitchFamily="34" charset="0"/>
                <a:cs typeface="Arial" panose="020B0604020202020204" pitchFamily="34" charset="0"/>
              </a:rPr>
              <a:t>*</a:t>
            </a:r>
          </a:p>
        </p:txBody>
      </p:sp>
      <p:sp>
        <p:nvSpPr>
          <p:cNvPr id="90" name="Freeform: Shape 89">
            <a:extLst>
              <a:ext uri="{FF2B5EF4-FFF2-40B4-BE49-F238E27FC236}">
                <a16:creationId xmlns:a16="http://schemas.microsoft.com/office/drawing/2014/main" id="{C52C9AB7-B7C8-434B-916B-98C7BC8C3D88}"/>
              </a:ext>
            </a:extLst>
          </p:cNvPr>
          <p:cNvSpPr/>
          <p:nvPr/>
        </p:nvSpPr>
        <p:spPr>
          <a:xfrm>
            <a:off x="2001838" y="3332163"/>
            <a:ext cx="3028950" cy="582612"/>
          </a:xfrm>
          <a:custGeom>
            <a:avLst/>
            <a:gdLst>
              <a:gd name="connsiteX0" fmla="*/ 0 w 4039618"/>
              <a:gd name="connsiteY0" fmla="*/ 0 h 777062"/>
              <a:gd name="connsiteX1" fmla="*/ 4039618 w 4039618"/>
              <a:gd name="connsiteY1" fmla="*/ 0 h 777062"/>
              <a:gd name="connsiteX2" fmla="*/ 4039618 w 4039618"/>
              <a:gd name="connsiteY2" fmla="*/ 777062 h 777062"/>
              <a:gd name="connsiteX3" fmla="*/ 0 w 4039618"/>
              <a:gd name="connsiteY3" fmla="*/ 777062 h 777062"/>
              <a:gd name="connsiteX4" fmla="*/ 0 w 4039618"/>
              <a:gd name="connsiteY4" fmla="*/ 0 h 77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618" h="777062">
                <a:moveTo>
                  <a:pt x="0" y="0"/>
                </a:moveTo>
                <a:lnTo>
                  <a:pt x="4039618" y="0"/>
                </a:lnTo>
                <a:lnTo>
                  <a:pt x="4039618" y="777062"/>
                </a:lnTo>
                <a:lnTo>
                  <a:pt x="0" y="777062"/>
                </a:lnTo>
                <a:lnTo>
                  <a:pt x="0" y="0"/>
                </a:lnTo>
                <a:close/>
              </a:path>
            </a:pathLst>
          </a:custGeom>
          <a:noFill/>
          <a:ln>
            <a:noFill/>
          </a:ln>
          <a:effectLst/>
        </p:spPr>
        <p:txBody>
          <a:bodyPr lIns="61679" tIns="61679" rIns="61679" bIns="61679" spcCol="1270" anchor="ctr"/>
          <a:lstStyle/>
          <a:p>
            <a:pPr marL="240030" lvl="1" defTabSz="457200">
              <a:spcBef>
                <a:spcPts val="900"/>
              </a:spcBef>
              <a:defRPr/>
            </a:pPr>
            <a:r>
              <a:rPr lang="en-US" altLang="en-US" sz="1600" kern="0" dirty="0">
                <a:solidFill>
                  <a:srgbClr val="DADADA">
                    <a:lumMod val="10000"/>
                  </a:srgbClr>
                </a:solidFill>
                <a:latin typeface="Arial" panose="020B0604020202020204" pitchFamily="34" charset="0"/>
                <a:cs typeface="Arial" panose="020B0604020202020204" pitchFamily="34" charset="0"/>
              </a:rPr>
              <a:t>Rapid reduction in HF hospitalizations (within 2 to 4 weeks)*</a:t>
            </a:r>
          </a:p>
        </p:txBody>
      </p:sp>
      <p:sp>
        <p:nvSpPr>
          <p:cNvPr id="91" name="Freeform: Shape 90">
            <a:extLst>
              <a:ext uri="{FF2B5EF4-FFF2-40B4-BE49-F238E27FC236}">
                <a16:creationId xmlns:a16="http://schemas.microsoft.com/office/drawing/2014/main" id="{974A73B0-DB53-4310-AE40-20469EE8C771}"/>
              </a:ext>
            </a:extLst>
          </p:cNvPr>
          <p:cNvSpPr/>
          <p:nvPr/>
        </p:nvSpPr>
        <p:spPr>
          <a:xfrm>
            <a:off x="2001838" y="4156075"/>
            <a:ext cx="3028950" cy="582613"/>
          </a:xfrm>
          <a:custGeom>
            <a:avLst/>
            <a:gdLst>
              <a:gd name="connsiteX0" fmla="*/ 0 w 4039618"/>
              <a:gd name="connsiteY0" fmla="*/ 0 h 777062"/>
              <a:gd name="connsiteX1" fmla="*/ 4039618 w 4039618"/>
              <a:gd name="connsiteY1" fmla="*/ 0 h 777062"/>
              <a:gd name="connsiteX2" fmla="*/ 4039618 w 4039618"/>
              <a:gd name="connsiteY2" fmla="*/ 777062 h 777062"/>
              <a:gd name="connsiteX3" fmla="*/ 0 w 4039618"/>
              <a:gd name="connsiteY3" fmla="*/ 777062 h 777062"/>
              <a:gd name="connsiteX4" fmla="*/ 0 w 4039618"/>
              <a:gd name="connsiteY4" fmla="*/ 0 h 77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618" h="777062">
                <a:moveTo>
                  <a:pt x="0" y="0"/>
                </a:moveTo>
                <a:lnTo>
                  <a:pt x="4039618" y="0"/>
                </a:lnTo>
                <a:lnTo>
                  <a:pt x="4039618" y="777062"/>
                </a:lnTo>
                <a:lnTo>
                  <a:pt x="0" y="777062"/>
                </a:lnTo>
                <a:lnTo>
                  <a:pt x="0" y="0"/>
                </a:lnTo>
                <a:close/>
              </a:path>
            </a:pathLst>
          </a:custGeom>
          <a:noFill/>
          <a:ln>
            <a:noFill/>
          </a:ln>
          <a:effectLst/>
        </p:spPr>
        <p:txBody>
          <a:bodyPr lIns="61679" tIns="61679" rIns="61679" bIns="61679" spcCol="1270" anchor="ctr"/>
          <a:lstStyle/>
          <a:p>
            <a:pPr marL="0" lvl="1" algn="ctr" defTabSz="457200">
              <a:spcBef>
                <a:spcPts val="900"/>
              </a:spcBef>
              <a:defRPr/>
            </a:pPr>
            <a:r>
              <a:rPr lang="en-US" altLang="en-US" sz="1600" kern="0" dirty="0">
                <a:solidFill>
                  <a:srgbClr val="DADADA">
                    <a:lumMod val="10000"/>
                  </a:srgbClr>
                </a:solidFill>
                <a:latin typeface="Arial" panose="020B0604020202020204" pitchFamily="34" charset="0"/>
                <a:cs typeface="Arial" panose="020B0604020202020204" pitchFamily="34" charset="0"/>
              </a:rPr>
              <a:t>Rapid reduction in mortality </a:t>
            </a:r>
            <a:br>
              <a:rPr lang="en-US" altLang="en-US" sz="1600" kern="0" dirty="0">
                <a:solidFill>
                  <a:srgbClr val="DADADA">
                    <a:lumMod val="10000"/>
                  </a:srgbClr>
                </a:solidFill>
                <a:latin typeface="Arial" panose="020B0604020202020204" pitchFamily="34" charset="0"/>
                <a:cs typeface="Arial" panose="020B0604020202020204" pitchFamily="34" charset="0"/>
              </a:rPr>
            </a:br>
            <a:r>
              <a:rPr lang="en-US" altLang="en-US" sz="1600" kern="0" dirty="0">
                <a:solidFill>
                  <a:srgbClr val="DADADA">
                    <a:lumMod val="10000"/>
                  </a:srgbClr>
                </a:solidFill>
                <a:latin typeface="Arial" panose="020B0604020202020204" pitchFamily="34" charset="0"/>
                <a:cs typeface="Arial" panose="020B0604020202020204" pitchFamily="34" charset="0"/>
              </a:rPr>
              <a:t>(within 2 to 4 weeks)*</a:t>
            </a:r>
          </a:p>
        </p:txBody>
      </p:sp>
      <p:sp>
        <p:nvSpPr>
          <p:cNvPr id="28687" name="Rectangle: Rounded Corners 91">
            <a:extLst>
              <a:ext uri="{FF2B5EF4-FFF2-40B4-BE49-F238E27FC236}">
                <a16:creationId xmlns:a16="http://schemas.microsoft.com/office/drawing/2014/main" id="{5A8A946A-AF04-7F4C-A2D5-E127D405B6E0}"/>
              </a:ext>
            </a:extLst>
          </p:cNvPr>
          <p:cNvSpPr>
            <a:spLocks noChangeArrowheads="1"/>
          </p:cNvSpPr>
          <p:nvPr/>
        </p:nvSpPr>
        <p:spPr bwMode="auto">
          <a:xfrm>
            <a:off x="6334125" y="2424113"/>
            <a:ext cx="4010025" cy="747712"/>
          </a:xfrm>
          <a:prstGeom prst="roundRect">
            <a:avLst>
              <a:gd name="adj" fmla="val 10000"/>
            </a:avLst>
          </a:prstGeom>
          <a:solidFill>
            <a:srgbClr val="C2FF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Rectangle: Rounded Corners 92">
            <a:extLst>
              <a:ext uri="{FF2B5EF4-FFF2-40B4-BE49-F238E27FC236}">
                <a16:creationId xmlns:a16="http://schemas.microsoft.com/office/drawing/2014/main" id="{C1EF1049-2575-4947-BF54-ECFAA42445D9}"/>
              </a:ext>
            </a:extLst>
          </p:cNvPr>
          <p:cNvSpPr/>
          <p:nvPr/>
        </p:nvSpPr>
        <p:spPr>
          <a:xfrm>
            <a:off x="6334125" y="3255963"/>
            <a:ext cx="4010025" cy="747712"/>
          </a:xfrm>
          <a:prstGeom prst="roundRect">
            <a:avLst>
              <a:gd name="adj" fmla="val 10000"/>
            </a:avLst>
          </a:prstGeom>
          <a:solidFill>
            <a:srgbClr val="E3F1A4"/>
          </a:solidFill>
          <a:ln>
            <a:noFill/>
          </a:ln>
          <a:effectLst/>
        </p:spPr>
        <p:txBody>
          <a:bodyPr/>
          <a:lstStyle/>
          <a:p>
            <a:endParaRPr lang="en-US"/>
          </a:p>
        </p:txBody>
      </p:sp>
      <p:sp>
        <p:nvSpPr>
          <p:cNvPr id="28689" name="Rectangle: Rounded Corners 93">
            <a:extLst>
              <a:ext uri="{FF2B5EF4-FFF2-40B4-BE49-F238E27FC236}">
                <a16:creationId xmlns:a16="http://schemas.microsoft.com/office/drawing/2014/main" id="{8615FC5C-5253-FC4E-86B8-3240825D578F}"/>
              </a:ext>
            </a:extLst>
          </p:cNvPr>
          <p:cNvSpPr>
            <a:spLocks noChangeArrowheads="1"/>
          </p:cNvSpPr>
          <p:nvPr/>
        </p:nvSpPr>
        <p:spPr bwMode="auto">
          <a:xfrm>
            <a:off x="6334125" y="4089400"/>
            <a:ext cx="4010025" cy="746125"/>
          </a:xfrm>
          <a:prstGeom prst="roundRect">
            <a:avLst>
              <a:gd name="adj" fmla="val 10000"/>
            </a:avLst>
          </a:prstGeom>
          <a:solidFill>
            <a:srgbClr val="D6D6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Content Placeholder 4">
            <a:extLst>
              <a:ext uri="{FF2B5EF4-FFF2-40B4-BE49-F238E27FC236}">
                <a16:creationId xmlns:a16="http://schemas.microsoft.com/office/drawing/2014/main" id="{EED5DA90-60C5-4855-AB13-688E4322577D}"/>
              </a:ext>
            </a:extLst>
          </p:cNvPr>
          <p:cNvSpPr txBox="1">
            <a:spLocks/>
          </p:cNvSpPr>
          <p:nvPr/>
        </p:nvSpPr>
        <p:spPr>
          <a:xfrm>
            <a:off x="6819900" y="3465513"/>
            <a:ext cx="3524250" cy="304800"/>
          </a:xfrm>
          <a:noFill/>
          <a:ln>
            <a:noFill/>
          </a:ln>
          <a:effectLst/>
        </p:spPr>
        <p:txBody>
          <a:bodyPr lIns="61679" tIns="61679" rIns="61679" bIns="61679" spcCol="1270" anchor="ctr"/>
          <a:lstStyle>
            <a:defPPr>
              <a:defRPr lang="en-US"/>
            </a:defPPr>
            <a:lvl1pPr>
              <a:defRPr>
                <a:solidFill>
                  <a:schemeClr val="tx1">
                    <a:hueOff val="0"/>
                    <a:satOff val="0"/>
                    <a:lumOff val="0"/>
                    <a:alphaOff val="0"/>
                  </a:schemeClr>
                </a:solidFill>
              </a:defRPr>
            </a:lvl1pPr>
            <a:lvl2pPr marL="320040" lvl="1">
              <a:spcBef>
                <a:spcPts val="1200"/>
              </a:spcBef>
              <a:defRPr sz="1600">
                <a:solidFill>
                  <a:schemeClr val="tx1">
                    <a:hueOff val="0"/>
                    <a:satOff val="0"/>
                    <a:lumOff val="0"/>
                    <a:alphaOff val="0"/>
                  </a:schemeClr>
                </a:solidFill>
              </a:defRPr>
            </a:lvl2pPr>
            <a:lvl3pPr>
              <a:defRPr>
                <a:solidFill>
                  <a:schemeClr val="tx1">
                    <a:hueOff val="0"/>
                    <a:satOff val="0"/>
                    <a:lumOff val="0"/>
                    <a:alphaOff val="0"/>
                  </a:schemeClr>
                </a:solidFill>
              </a:defRPr>
            </a:lvl3pPr>
            <a:lvl4pPr>
              <a:defRPr>
                <a:solidFill>
                  <a:schemeClr val="tx1">
                    <a:hueOff val="0"/>
                    <a:satOff val="0"/>
                    <a:lumOff val="0"/>
                    <a:alphaOff val="0"/>
                  </a:schemeClr>
                </a:solidFill>
              </a:defRPr>
            </a:lvl4pPr>
            <a:lvl5pPr>
              <a:defRPr>
                <a:solidFill>
                  <a:schemeClr val="tx1">
                    <a:hueOff val="0"/>
                    <a:satOff val="0"/>
                    <a:lumOff val="0"/>
                    <a:alphaOff val="0"/>
                  </a:schemeClr>
                </a:solidFill>
              </a:defRPr>
            </a:lvl5pPr>
            <a:lvl6pPr>
              <a:defRPr>
                <a:solidFill>
                  <a:schemeClr val="tx1">
                    <a:hueOff val="0"/>
                    <a:satOff val="0"/>
                    <a:lumOff val="0"/>
                    <a:alphaOff val="0"/>
                  </a:schemeClr>
                </a:solidFill>
              </a:defRPr>
            </a:lvl6pPr>
            <a:lvl7pPr>
              <a:defRPr>
                <a:solidFill>
                  <a:schemeClr val="tx1">
                    <a:hueOff val="0"/>
                    <a:satOff val="0"/>
                    <a:lumOff val="0"/>
                    <a:alphaOff val="0"/>
                  </a:schemeClr>
                </a:solidFill>
              </a:defRPr>
            </a:lvl7pPr>
            <a:lvl8pPr>
              <a:defRPr>
                <a:solidFill>
                  <a:schemeClr val="tx1">
                    <a:hueOff val="0"/>
                    <a:satOff val="0"/>
                    <a:lumOff val="0"/>
                    <a:alphaOff val="0"/>
                  </a:schemeClr>
                </a:solidFill>
              </a:defRPr>
            </a:lvl8pPr>
            <a:lvl9pPr>
              <a:defRPr>
                <a:solidFill>
                  <a:schemeClr val="tx1">
                    <a:hueOff val="0"/>
                    <a:satOff val="0"/>
                    <a:lumOff val="0"/>
                    <a:alphaOff val="0"/>
                  </a:schemeClr>
                </a:solidFill>
              </a:defRPr>
            </a:lvl9pPr>
          </a:lstStyle>
          <a:p>
            <a:pPr lvl="1" defTabSz="457200">
              <a:defRPr/>
            </a:pPr>
            <a:r>
              <a:rPr lang="en-US" altLang="en-US" kern="0" dirty="0">
                <a:solidFill>
                  <a:srgbClr val="DADADA">
                    <a:lumMod val="10000"/>
                  </a:srgbClr>
                </a:solidFill>
                <a:latin typeface="Arial" panose="020B0604020202020204" pitchFamily="34" charset="0"/>
                <a:cs typeface="Arial" panose="020B0604020202020204" pitchFamily="34" charset="0"/>
              </a:rPr>
              <a:t>Rapid reduction in HF </a:t>
            </a:r>
            <a:r>
              <a:rPr lang="en-US" altLang="en-US" kern="0" dirty="0" err="1">
                <a:solidFill>
                  <a:srgbClr val="DADADA">
                    <a:lumMod val="10000"/>
                  </a:srgbClr>
                </a:solidFill>
                <a:latin typeface="Arial" panose="020B0604020202020204" pitchFamily="34" charset="0"/>
                <a:cs typeface="Arial" panose="020B0604020202020204" pitchFamily="34" charset="0"/>
              </a:rPr>
              <a:t>rehospitalizations</a:t>
            </a:r>
            <a:r>
              <a:rPr lang="en-US" altLang="en-US" kern="0" dirty="0">
                <a:solidFill>
                  <a:srgbClr val="DADADA">
                    <a:lumMod val="10000"/>
                  </a:srgbClr>
                </a:solidFill>
                <a:latin typeface="Arial" panose="020B0604020202020204" pitchFamily="34" charset="0"/>
                <a:cs typeface="Arial" panose="020B0604020202020204" pitchFamily="34" charset="0"/>
              </a:rPr>
              <a:t> </a:t>
            </a:r>
            <a:br>
              <a:rPr lang="en-US" altLang="en-US" kern="0" dirty="0">
                <a:solidFill>
                  <a:srgbClr val="DADADA">
                    <a:lumMod val="10000"/>
                  </a:srgbClr>
                </a:solidFill>
                <a:latin typeface="Arial" panose="020B0604020202020204" pitchFamily="34" charset="0"/>
                <a:cs typeface="Arial" panose="020B0604020202020204" pitchFamily="34" charset="0"/>
              </a:rPr>
            </a:br>
            <a:r>
              <a:rPr lang="en-US" altLang="en-US" kern="0" dirty="0">
                <a:solidFill>
                  <a:srgbClr val="DADADA">
                    <a:lumMod val="10000"/>
                  </a:srgbClr>
                </a:solidFill>
                <a:latin typeface="Arial" panose="020B0604020202020204" pitchFamily="34" charset="0"/>
                <a:cs typeface="Arial" panose="020B0604020202020204" pitchFamily="34" charset="0"/>
              </a:rPr>
              <a:t>(within 2 to 4 weeks)</a:t>
            </a:r>
            <a:r>
              <a:rPr lang="en-US" altLang="en-US" kern="0" baseline="30000" dirty="0">
                <a:solidFill>
                  <a:srgbClr val="DADADA">
                    <a:lumMod val="10000"/>
                  </a:srgbClr>
                </a:solidFill>
                <a:latin typeface="Arial" panose="020B0604020202020204" pitchFamily="34" charset="0"/>
                <a:cs typeface="Arial" panose="020B0604020202020204" pitchFamily="34" charset="0"/>
              </a:rPr>
              <a:t>3</a:t>
            </a:r>
          </a:p>
        </p:txBody>
      </p:sp>
      <p:sp>
        <p:nvSpPr>
          <p:cNvPr id="96" name="Content Placeholder 4">
            <a:extLst>
              <a:ext uri="{FF2B5EF4-FFF2-40B4-BE49-F238E27FC236}">
                <a16:creationId xmlns:a16="http://schemas.microsoft.com/office/drawing/2014/main" id="{2A8988DE-D666-4EF1-9B76-B9829029F075}"/>
              </a:ext>
            </a:extLst>
          </p:cNvPr>
          <p:cNvSpPr txBox="1">
            <a:spLocks/>
          </p:cNvSpPr>
          <p:nvPr/>
        </p:nvSpPr>
        <p:spPr>
          <a:xfrm>
            <a:off x="6819900" y="2562225"/>
            <a:ext cx="3273425" cy="481013"/>
          </a:xfrm>
          <a:noFill/>
          <a:ln>
            <a:noFill/>
          </a:ln>
          <a:effectLst/>
        </p:spPr>
        <p:txBody>
          <a:bodyPr lIns="61679" tIns="61679" rIns="61679" bIns="61679" spcCol="1270" anchor="ctr"/>
          <a:lstStyle>
            <a:defPPr>
              <a:defRPr lang="en-US"/>
            </a:defPPr>
            <a:lvl1pPr>
              <a:defRPr>
                <a:solidFill>
                  <a:schemeClr val="tx1">
                    <a:hueOff val="0"/>
                    <a:satOff val="0"/>
                    <a:lumOff val="0"/>
                    <a:alphaOff val="0"/>
                  </a:schemeClr>
                </a:solidFill>
              </a:defRPr>
            </a:lvl1pPr>
            <a:lvl2pPr marL="320040" lvl="1">
              <a:spcBef>
                <a:spcPts val="1200"/>
              </a:spcBef>
              <a:defRPr sz="1600">
                <a:solidFill>
                  <a:schemeClr val="tx1">
                    <a:hueOff val="0"/>
                    <a:satOff val="0"/>
                    <a:lumOff val="0"/>
                    <a:alphaOff val="0"/>
                  </a:schemeClr>
                </a:solidFill>
              </a:defRPr>
            </a:lvl2pPr>
            <a:lvl3pPr>
              <a:defRPr>
                <a:solidFill>
                  <a:schemeClr val="tx1">
                    <a:hueOff val="0"/>
                    <a:satOff val="0"/>
                    <a:lumOff val="0"/>
                    <a:alphaOff val="0"/>
                  </a:schemeClr>
                </a:solidFill>
              </a:defRPr>
            </a:lvl3pPr>
            <a:lvl4pPr>
              <a:defRPr>
                <a:solidFill>
                  <a:schemeClr val="tx1">
                    <a:hueOff val="0"/>
                    <a:satOff val="0"/>
                    <a:lumOff val="0"/>
                    <a:alphaOff val="0"/>
                  </a:schemeClr>
                </a:solidFill>
              </a:defRPr>
            </a:lvl4pPr>
            <a:lvl5pPr>
              <a:defRPr>
                <a:solidFill>
                  <a:schemeClr val="tx1">
                    <a:hueOff val="0"/>
                    <a:satOff val="0"/>
                    <a:lumOff val="0"/>
                    <a:alphaOff val="0"/>
                  </a:schemeClr>
                </a:solidFill>
              </a:defRPr>
            </a:lvl5pPr>
            <a:lvl6pPr>
              <a:defRPr>
                <a:solidFill>
                  <a:schemeClr val="tx1">
                    <a:hueOff val="0"/>
                    <a:satOff val="0"/>
                    <a:lumOff val="0"/>
                    <a:alphaOff val="0"/>
                  </a:schemeClr>
                </a:solidFill>
              </a:defRPr>
            </a:lvl6pPr>
            <a:lvl7pPr>
              <a:defRPr>
                <a:solidFill>
                  <a:schemeClr val="tx1">
                    <a:hueOff val="0"/>
                    <a:satOff val="0"/>
                    <a:lumOff val="0"/>
                    <a:alphaOff val="0"/>
                  </a:schemeClr>
                </a:solidFill>
              </a:defRPr>
            </a:lvl7pPr>
            <a:lvl8pPr>
              <a:defRPr>
                <a:solidFill>
                  <a:schemeClr val="tx1">
                    <a:hueOff val="0"/>
                    <a:satOff val="0"/>
                    <a:lumOff val="0"/>
                    <a:alphaOff val="0"/>
                  </a:schemeClr>
                </a:solidFill>
              </a:defRPr>
            </a:lvl8pPr>
            <a:lvl9pPr>
              <a:defRPr>
                <a:solidFill>
                  <a:schemeClr val="tx1">
                    <a:hueOff val="0"/>
                    <a:satOff val="0"/>
                    <a:lumOff val="0"/>
                    <a:alphaOff val="0"/>
                  </a:schemeClr>
                </a:solidFill>
              </a:defRPr>
            </a:lvl9pPr>
          </a:lstStyle>
          <a:p>
            <a:pPr lvl="1" defTabSz="457200">
              <a:defRPr/>
            </a:pPr>
            <a:r>
              <a:rPr lang="en-US" altLang="en-US" kern="0" dirty="0">
                <a:solidFill>
                  <a:srgbClr val="DADADA">
                    <a:lumMod val="10000"/>
                  </a:srgbClr>
                </a:solidFill>
                <a:latin typeface="Arial" panose="020B0604020202020204" pitchFamily="34" charset="0"/>
                <a:cs typeface="Arial" panose="020B0604020202020204" pitchFamily="34" charset="0"/>
              </a:rPr>
              <a:t>Rapid improvement in LVEF </a:t>
            </a:r>
            <a:br>
              <a:rPr lang="en-US" altLang="en-US" kern="0" dirty="0">
                <a:solidFill>
                  <a:srgbClr val="DADADA">
                    <a:lumMod val="10000"/>
                  </a:srgbClr>
                </a:solidFill>
                <a:latin typeface="Arial" panose="020B0604020202020204" pitchFamily="34" charset="0"/>
                <a:cs typeface="Arial" panose="020B0604020202020204" pitchFamily="34" charset="0"/>
              </a:rPr>
            </a:br>
            <a:r>
              <a:rPr lang="en-US" altLang="en-US" kern="0" dirty="0">
                <a:solidFill>
                  <a:srgbClr val="DADADA">
                    <a:lumMod val="10000"/>
                  </a:srgbClr>
                </a:solidFill>
                <a:latin typeface="Arial" panose="020B0604020202020204" pitchFamily="34" charset="0"/>
                <a:cs typeface="Arial" panose="020B0604020202020204" pitchFamily="34" charset="0"/>
              </a:rPr>
              <a:t>(within 12 weeks)</a:t>
            </a:r>
            <a:r>
              <a:rPr lang="en-US" altLang="en-US" kern="0" baseline="30000" dirty="0">
                <a:solidFill>
                  <a:srgbClr val="DADADA">
                    <a:lumMod val="10000"/>
                  </a:srgbClr>
                </a:solidFill>
                <a:latin typeface="Arial" panose="020B0604020202020204" pitchFamily="34" charset="0"/>
                <a:cs typeface="Arial" panose="020B0604020202020204" pitchFamily="34" charset="0"/>
              </a:rPr>
              <a:t>2</a:t>
            </a:r>
          </a:p>
        </p:txBody>
      </p:sp>
      <p:sp>
        <p:nvSpPr>
          <p:cNvPr id="98" name="Content Placeholder 4">
            <a:extLst>
              <a:ext uri="{FF2B5EF4-FFF2-40B4-BE49-F238E27FC236}">
                <a16:creationId xmlns:a16="http://schemas.microsoft.com/office/drawing/2014/main" id="{A9BBD555-DF29-420E-86EA-635543F13F64}"/>
              </a:ext>
            </a:extLst>
          </p:cNvPr>
          <p:cNvSpPr txBox="1">
            <a:spLocks/>
          </p:cNvSpPr>
          <p:nvPr/>
        </p:nvSpPr>
        <p:spPr>
          <a:xfrm>
            <a:off x="6819900" y="4313238"/>
            <a:ext cx="3273425" cy="295275"/>
          </a:xfrm>
          <a:noFill/>
          <a:ln>
            <a:noFill/>
          </a:ln>
          <a:effectLst/>
        </p:spPr>
        <p:txBody>
          <a:bodyPr lIns="61679" tIns="61679" rIns="61679" bIns="61679" spcCol="1270" anchor="ctr"/>
          <a:lstStyle>
            <a:defPPr>
              <a:defRPr lang="en-US"/>
            </a:defPPr>
            <a:lvl1pPr>
              <a:defRPr>
                <a:solidFill>
                  <a:schemeClr val="tx1">
                    <a:hueOff val="0"/>
                    <a:satOff val="0"/>
                    <a:lumOff val="0"/>
                    <a:alphaOff val="0"/>
                  </a:schemeClr>
                </a:solidFill>
              </a:defRPr>
            </a:lvl1pPr>
            <a:lvl2pPr marL="320040" lvl="1">
              <a:spcBef>
                <a:spcPts val="1200"/>
              </a:spcBef>
              <a:defRPr sz="1600">
                <a:solidFill>
                  <a:schemeClr val="tx1">
                    <a:hueOff val="0"/>
                    <a:satOff val="0"/>
                    <a:lumOff val="0"/>
                    <a:alphaOff val="0"/>
                  </a:schemeClr>
                </a:solidFill>
              </a:defRPr>
            </a:lvl2pPr>
            <a:lvl3pPr>
              <a:defRPr>
                <a:solidFill>
                  <a:schemeClr val="tx1">
                    <a:hueOff val="0"/>
                    <a:satOff val="0"/>
                    <a:lumOff val="0"/>
                    <a:alphaOff val="0"/>
                  </a:schemeClr>
                </a:solidFill>
              </a:defRPr>
            </a:lvl3pPr>
            <a:lvl4pPr>
              <a:defRPr>
                <a:solidFill>
                  <a:schemeClr val="tx1">
                    <a:hueOff val="0"/>
                    <a:satOff val="0"/>
                    <a:lumOff val="0"/>
                    <a:alphaOff val="0"/>
                  </a:schemeClr>
                </a:solidFill>
              </a:defRPr>
            </a:lvl4pPr>
            <a:lvl5pPr>
              <a:defRPr>
                <a:solidFill>
                  <a:schemeClr val="tx1">
                    <a:hueOff val="0"/>
                    <a:satOff val="0"/>
                    <a:lumOff val="0"/>
                    <a:alphaOff val="0"/>
                  </a:schemeClr>
                </a:solidFill>
              </a:defRPr>
            </a:lvl5pPr>
            <a:lvl6pPr>
              <a:defRPr>
                <a:solidFill>
                  <a:schemeClr val="tx1">
                    <a:hueOff val="0"/>
                    <a:satOff val="0"/>
                    <a:lumOff val="0"/>
                    <a:alphaOff val="0"/>
                  </a:schemeClr>
                </a:solidFill>
              </a:defRPr>
            </a:lvl6pPr>
            <a:lvl7pPr>
              <a:defRPr>
                <a:solidFill>
                  <a:schemeClr val="tx1">
                    <a:hueOff val="0"/>
                    <a:satOff val="0"/>
                    <a:lumOff val="0"/>
                    <a:alphaOff val="0"/>
                  </a:schemeClr>
                </a:solidFill>
              </a:defRPr>
            </a:lvl7pPr>
            <a:lvl8pPr>
              <a:defRPr>
                <a:solidFill>
                  <a:schemeClr val="tx1">
                    <a:hueOff val="0"/>
                    <a:satOff val="0"/>
                    <a:lumOff val="0"/>
                    <a:alphaOff val="0"/>
                  </a:schemeClr>
                </a:solidFill>
              </a:defRPr>
            </a:lvl8pPr>
            <a:lvl9pPr>
              <a:defRPr>
                <a:solidFill>
                  <a:schemeClr val="tx1">
                    <a:hueOff val="0"/>
                    <a:satOff val="0"/>
                    <a:lumOff val="0"/>
                    <a:alphaOff val="0"/>
                  </a:schemeClr>
                </a:solidFill>
              </a:defRPr>
            </a:lvl9pPr>
          </a:lstStyle>
          <a:p>
            <a:pPr lvl="1" defTabSz="457200">
              <a:defRPr/>
            </a:pPr>
            <a:r>
              <a:rPr lang="en-US" altLang="en-US" kern="0" dirty="0">
                <a:solidFill>
                  <a:srgbClr val="DADADA">
                    <a:lumMod val="10000"/>
                  </a:srgbClr>
                </a:solidFill>
                <a:latin typeface="Arial" panose="020B0604020202020204" pitchFamily="34" charset="0"/>
                <a:cs typeface="Arial" panose="020B0604020202020204" pitchFamily="34" charset="0"/>
              </a:rPr>
              <a:t>Improved use, tolerability, adherence, persistence, overcoming inertia</a:t>
            </a:r>
            <a:r>
              <a:rPr lang="en-US" altLang="en-US" kern="0" baseline="30000" dirty="0">
                <a:solidFill>
                  <a:srgbClr val="DADADA">
                    <a:lumMod val="10000"/>
                  </a:srgbClr>
                </a:solidFill>
                <a:latin typeface="Arial" panose="020B0604020202020204" pitchFamily="34" charset="0"/>
                <a:cs typeface="Arial" panose="020B0604020202020204" pitchFamily="34" charset="0"/>
              </a:rPr>
              <a:t>4,</a:t>
            </a:r>
            <a:r>
              <a:rPr lang="en-US" altLang="en-US" kern="0" dirty="0">
                <a:solidFill>
                  <a:srgbClr val="DADADA">
                    <a:lumMod val="10000"/>
                  </a:srgbClr>
                </a:solidFill>
                <a:latin typeface="Arial" panose="020B0604020202020204" pitchFamily="34" charset="0"/>
                <a:cs typeface="Arial" panose="020B0604020202020204" pitchFamily="34" charset="0"/>
              </a:rPr>
              <a:t>*</a:t>
            </a:r>
          </a:p>
        </p:txBody>
      </p:sp>
      <p:sp>
        <p:nvSpPr>
          <p:cNvPr id="99" name="Oval 98">
            <a:extLst>
              <a:ext uri="{FF2B5EF4-FFF2-40B4-BE49-F238E27FC236}">
                <a16:creationId xmlns:a16="http://schemas.microsoft.com/office/drawing/2014/main" id="{B528824F-0C8A-4FF1-A148-438D97B4A7A1}"/>
              </a:ext>
            </a:extLst>
          </p:cNvPr>
          <p:cNvSpPr/>
          <p:nvPr/>
        </p:nvSpPr>
        <p:spPr>
          <a:xfrm>
            <a:off x="6451600" y="2501900"/>
            <a:ext cx="439738" cy="439738"/>
          </a:xfrm>
          <a:prstGeom prst="ellipse">
            <a:avLst/>
          </a:prstGeom>
          <a:solidFill>
            <a:srgbClr val="3333FF">
              <a:alpha val="48000"/>
            </a:srgbClr>
          </a:solidFill>
          <a:ln>
            <a:noFill/>
          </a:ln>
          <a:effectLst/>
        </p:spPr>
        <p:txBody>
          <a:bodyPr anchor="ctr"/>
          <a:lstStyle/>
          <a:p>
            <a:pPr algn="ctr" defTabSz="457200">
              <a:defRPr/>
            </a:pPr>
            <a:endParaRPr lang="en-US" sz="2400" kern="0">
              <a:solidFill>
                <a:srgbClr val="FFFFFF"/>
              </a:solidFill>
              <a:latin typeface="Times New Roman"/>
            </a:endParaRPr>
          </a:p>
        </p:txBody>
      </p:sp>
      <p:sp>
        <p:nvSpPr>
          <p:cNvPr id="100" name="Oval 99">
            <a:extLst>
              <a:ext uri="{FF2B5EF4-FFF2-40B4-BE49-F238E27FC236}">
                <a16:creationId xmlns:a16="http://schemas.microsoft.com/office/drawing/2014/main" id="{372EFE79-67E5-4382-83FF-21BE42BE1DD8}"/>
              </a:ext>
            </a:extLst>
          </p:cNvPr>
          <p:cNvSpPr/>
          <p:nvPr/>
        </p:nvSpPr>
        <p:spPr>
          <a:xfrm>
            <a:off x="6451600" y="3389313"/>
            <a:ext cx="439738" cy="439737"/>
          </a:xfrm>
          <a:prstGeom prst="ellipse">
            <a:avLst/>
          </a:prstGeom>
          <a:solidFill>
            <a:srgbClr val="3333FF">
              <a:alpha val="48000"/>
            </a:srgbClr>
          </a:solidFill>
          <a:ln>
            <a:noFill/>
          </a:ln>
          <a:effectLst/>
        </p:spPr>
        <p:txBody>
          <a:bodyPr anchor="ctr"/>
          <a:lstStyle/>
          <a:p>
            <a:pPr algn="ctr" defTabSz="457200">
              <a:defRPr/>
            </a:pPr>
            <a:endParaRPr lang="en-US" sz="2400" kern="0">
              <a:solidFill>
                <a:srgbClr val="FFFFFF"/>
              </a:solidFill>
              <a:latin typeface="Times New Roman"/>
            </a:endParaRPr>
          </a:p>
        </p:txBody>
      </p:sp>
      <p:sp>
        <p:nvSpPr>
          <p:cNvPr id="101" name="Oval 100">
            <a:extLst>
              <a:ext uri="{FF2B5EF4-FFF2-40B4-BE49-F238E27FC236}">
                <a16:creationId xmlns:a16="http://schemas.microsoft.com/office/drawing/2014/main" id="{A64AFA3A-1DDC-4F58-BADC-C679C0FB9396}"/>
              </a:ext>
            </a:extLst>
          </p:cNvPr>
          <p:cNvSpPr/>
          <p:nvPr/>
        </p:nvSpPr>
        <p:spPr>
          <a:xfrm>
            <a:off x="6451600" y="4249738"/>
            <a:ext cx="439738" cy="441325"/>
          </a:xfrm>
          <a:prstGeom prst="ellipse">
            <a:avLst/>
          </a:prstGeom>
          <a:solidFill>
            <a:srgbClr val="3333FF">
              <a:alpha val="48000"/>
            </a:srgbClr>
          </a:solidFill>
          <a:ln>
            <a:noFill/>
          </a:ln>
          <a:effectLst/>
        </p:spPr>
        <p:txBody>
          <a:bodyPr anchor="ctr"/>
          <a:lstStyle/>
          <a:p>
            <a:pPr algn="ctr" defTabSz="457200">
              <a:defRPr/>
            </a:pPr>
            <a:endParaRPr lang="en-US" sz="2400" kern="0">
              <a:solidFill>
                <a:srgbClr val="FFFFFF"/>
              </a:solidFill>
              <a:latin typeface="Times New Roman"/>
            </a:endParaRPr>
          </a:p>
        </p:txBody>
      </p:sp>
      <p:pic>
        <p:nvPicPr>
          <p:cNvPr id="28696" name="Graphic 4" descr="Heart organ outline">
            <a:extLst>
              <a:ext uri="{FF2B5EF4-FFF2-40B4-BE49-F238E27FC236}">
                <a16:creationId xmlns:a16="http://schemas.microsoft.com/office/drawing/2014/main" id="{EDAB1243-2C56-AA4A-B10E-3EFDA59BEDB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7000" y="2538413"/>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Graphic 7" descr="Hospital outline">
            <a:extLst>
              <a:ext uri="{FF2B5EF4-FFF2-40B4-BE49-F238E27FC236}">
                <a16:creationId xmlns:a16="http://schemas.microsoft.com/office/drawing/2014/main" id="{2FDEAEF3-5A3C-0641-8DF0-50242AD48D5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01800" y="3394075"/>
            <a:ext cx="4302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Graphic 15" descr="Medical with solid fill">
            <a:extLst>
              <a:ext uri="{FF2B5EF4-FFF2-40B4-BE49-F238E27FC236}">
                <a16:creationId xmlns:a16="http://schemas.microsoft.com/office/drawing/2014/main" id="{E97F2A8F-62C8-C84D-B83C-31DB2F43846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14500" y="2616200"/>
            <a:ext cx="38893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Graphic 19" descr="Medicine outline">
            <a:extLst>
              <a:ext uri="{FF2B5EF4-FFF2-40B4-BE49-F238E27FC236}">
                <a16:creationId xmlns:a16="http://schemas.microsoft.com/office/drawing/2014/main" id="{2833346C-D9F9-4749-AD64-1FB12AC969F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77000" y="4246563"/>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Graphic 50" descr="Refresh with solid fill">
            <a:extLst>
              <a:ext uri="{FF2B5EF4-FFF2-40B4-BE49-F238E27FC236}">
                <a16:creationId xmlns:a16="http://schemas.microsoft.com/office/drawing/2014/main" id="{2E4646A4-A1CE-494A-A592-B17AF77FD52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10338" y="3425825"/>
            <a:ext cx="381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1" name="Graphic 3" descr="Downward trend graph with solid fill">
            <a:extLst>
              <a:ext uri="{FF2B5EF4-FFF2-40B4-BE49-F238E27FC236}">
                <a16:creationId xmlns:a16="http://schemas.microsoft.com/office/drawing/2014/main" id="{9CC94FE7-ED1E-CA4D-A02F-AF4657D783C7}"/>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6088" y="424180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8656336-EA43-7FC1-CB5C-9A77ED7F66D1}"/>
              </a:ext>
            </a:extLst>
          </p:cNvPr>
          <p:cNvSpPr>
            <a:spLocks noGrp="1"/>
          </p:cNvSpPr>
          <p:nvPr>
            <p:ph type="ftr" sz="quarter" idx="3"/>
          </p:nvPr>
        </p:nvSpPr>
        <p:spPr>
          <a:xfrm>
            <a:off x="609601" y="5305426"/>
            <a:ext cx="10602350" cy="1493056"/>
          </a:xfrm>
        </p:spPr>
        <p:txBody>
          <a:bodyPr/>
          <a:lstStyle/>
          <a:p>
            <a:pPr marL="228600" indent="-228600">
              <a:buAutoNum type="arabicPeriod"/>
            </a:pPr>
            <a:r>
              <a:rPr lang="en-US" altLang="en-US" dirty="0" err="1"/>
              <a:t>Khariton</a:t>
            </a:r>
            <a:r>
              <a:rPr lang="en-US" altLang="en-US" dirty="0"/>
              <a:t> Y, et al. </a:t>
            </a:r>
            <a:r>
              <a:rPr lang="en-US" altLang="en-US" i="1" dirty="0"/>
              <a:t>JACC Heart Fail</a:t>
            </a:r>
            <a:r>
              <a:rPr lang="en-US" altLang="en-US" dirty="0"/>
              <a:t>. 2019;7:933-941.</a:t>
            </a:r>
          </a:p>
          <a:p>
            <a:pPr marL="228600" indent="-228600">
              <a:buAutoNum type="arabicPeriod"/>
            </a:pPr>
            <a:r>
              <a:rPr lang="en-US" altLang="en-US" dirty="0"/>
              <a:t>Desai AS, et al. </a:t>
            </a:r>
            <a:r>
              <a:rPr lang="en-US" altLang="en-US" i="1" dirty="0"/>
              <a:t>JAMA</a:t>
            </a:r>
            <a:r>
              <a:rPr lang="en-US" altLang="en-US" dirty="0"/>
              <a:t>. 2019;322(11):1077-1084.</a:t>
            </a:r>
          </a:p>
          <a:p>
            <a:pPr marL="228600" indent="-228600">
              <a:buAutoNum type="arabicPeriod"/>
            </a:pPr>
            <a:r>
              <a:rPr lang="en-US" altLang="en-US" dirty="0"/>
              <a:t>Morrow DA, et al. </a:t>
            </a:r>
            <a:r>
              <a:rPr lang="en-US" altLang="en-US" i="1" dirty="0"/>
              <a:t>Circulation.</a:t>
            </a:r>
            <a:r>
              <a:rPr lang="en-US" altLang="en-US" dirty="0"/>
              <a:t> 2019;139:2285-2288.</a:t>
            </a:r>
          </a:p>
          <a:p>
            <a:pPr marL="228600" indent="-228600">
              <a:buAutoNum type="arabicPeriod"/>
            </a:pPr>
            <a:r>
              <a:rPr lang="en-US" altLang="en-US" dirty="0"/>
              <a:t>Bhatt AS, et al. </a:t>
            </a:r>
            <a:r>
              <a:rPr lang="en-US" altLang="en-US" i="1" dirty="0" err="1"/>
              <a:t>Eur</a:t>
            </a:r>
            <a:r>
              <a:rPr lang="en-US" altLang="en-US" i="1" dirty="0"/>
              <a:t> J Heart Fail</a:t>
            </a:r>
            <a:r>
              <a:rPr lang="en-US" altLang="en-US" dirty="0"/>
              <a:t>. 2020;22:313-314.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a:extLst>
              <a:ext uri="{FF2B5EF4-FFF2-40B4-BE49-F238E27FC236}">
                <a16:creationId xmlns:a16="http://schemas.microsoft.com/office/drawing/2014/main" id="{D76808CD-85AF-6044-85FF-7E8C97DAAA5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13300" y="1728788"/>
            <a:ext cx="4621213" cy="13747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5">
            <a:extLst>
              <a:ext uri="{FF2B5EF4-FFF2-40B4-BE49-F238E27FC236}">
                <a16:creationId xmlns:a16="http://schemas.microsoft.com/office/drawing/2014/main" id="{44CC10DB-A28A-6744-BC74-F4F2F8187B7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08963" y="3624263"/>
            <a:ext cx="3616325" cy="25130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0725" name="Picture 7" descr="Table&#10;&#10;Description automatically generated">
            <a:extLst>
              <a:ext uri="{FF2B5EF4-FFF2-40B4-BE49-F238E27FC236}">
                <a16:creationId xmlns:a16="http://schemas.microsoft.com/office/drawing/2014/main" id="{49C06C45-6837-6548-9EE5-3B80786A898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1313" y="1938338"/>
            <a:ext cx="3895725" cy="4391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0726" name="Picture 9" descr="Text&#10;&#10;Description automatically generated">
            <a:extLst>
              <a:ext uri="{FF2B5EF4-FFF2-40B4-BE49-F238E27FC236}">
                <a16:creationId xmlns:a16="http://schemas.microsoft.com/office/drawing/2014/main" id="{B23D47C3-52AC-1C4F-B3DE-67BCB869021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76238" y="128588"/>
            <a:ext cx="5597525" cy="147796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42" name="TextBox 4">
            <a:extLst>
              <a:ext uri="{FF2B5EF4-FFF2-40B4-BE49-F238E27FC236}">
                <a16:creationId xmlns:a16="http://schemas.microsoft.com/office/drawing/2014/main" id="{CDD2A025-3D6B-459D-A705-97A06114EC56}"/>
              </a:ext>
            </a:extLst>
          </p:cNvPr>
          <p:cNvSpPr txBox="1">
            <a:spLocks noChangeArrowheads="1"/>
          </p:cNvSpPr>
          <p:nvPr/>
        </p:nvSpPr>
        <p:spPr bwMode="auto">
          <a:xfrm>
            <a:off x="4776788" y="3357563"/>
            <a:ext cx="2919412" cy="2298700"/>
          </a:xfrm>
          <a:prstGeom prst="rect">
            <a:avLst/>
          </a:prstGeom>
          <a:solidFill>
            <a:srgbClr val="07509E"/>
          </a:solidFill>
          <a:ln>
            <a:noFill/>
          </a:ln>
        </p:spPr>
        <p:txBody>
          <a:bodyPr lIns="182880" tIns="182880" rIns="182880" bIns="182880" anchor="ctr">
            <a:spAutoFit/>
          </a:bodyPr>
          <a:lstStyle>
            <a:lvl1pPr>
              <a:defRPr sz="1400" b="1">
                <a:solidFill>
                  <a:srgbClr val="FFCC00"/>
                </a:solidFill>
                <a:latin typeface="Times" panose="02020603050405020304" pitchFamily="18" charset="0"/>
                <a:ea typeface="MS PGothic" panose="020B0600070205080204" pitchFamily="34" charset="-128"/>
              </a:defRPr>
            </a:lvl1pPr>
            <a:lvl2pPr marL="742950" indent="-285750">
              <a:defRPr sz="1400" b="1">
                <a:solidFill>
                  <a:srgbClr val="FFCC00"/>
                </a:solidFill>
                <a:latin typeface="Times" panose="02020603050405020304" pitchFamily="18" charset="0"/>
                <a:ea typeface="MS PGothic" panose="020B0600070205080204" pitchFamily="34" charset="-128"/>
              </a:defRPr>
            </a:lvl2pPr>
            <a:lvl3pPr marL="1143000" indent="-228600">
              <a:defRPr sz="1400" b="1">
                <a:solidFill>
                  <a:srgbClr val="FFCC00"/>
                </a:solidFill>
                <a:latin typeface="Times" panose="02020603050405020304" pitchFamily="18" charset="0"/>
                <a:ea typeface="MS PGothic" panose="020B0600070205080204" pitchFamily="34" charset="-128"/>
              </a:defRPr>
            </a:lvl3pPr>
            <a:lvl4pPr marL="1600200" indent="-228600">
              <a:defRPr sz="1400" b="1">
                <a:solidFill>
                  <a:srgbClr val="FFCC00"/>
                </a:solidFill>
                <a:latin typeface="Times" panose="02020603050405020304" pitchFamily="18" charset="0"/>
                <a:ea typeface="MS PGothic" panose="020B0600070205080204" pitchFamily="34" charset="-128"/>
              </a:defRPr>
            </a:lvl4pPr>
            <a:lvl5pPr marL="2057400" indent="-228600">
              <a:defRPr sz="1400" b="1">
                <a:solidFill>
                  <a:srgbClr val="FFCC00"/>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b="1">
                <a:solidFill>
                  <a:srgbClr val="FFCC00"/>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b="1">
                <a:solidFill>
                  <a:srgbClr val="FFCC00"/>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b="1">
                <a:solidFill>
                  <a:srgbClr val="FFCC00"/>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b="1">
                <a:solidFill>
                  <a:srgbClr val="FFCC00"/>
                </a:solidFill>
                <a:latin typeface="Times" panose="02020603050405020304" pitchFamily="18" charset="0"/>
                <a:ea typeface="MS PGothic" panose="020B0600070205080204" pitchFamily="34" charset="-128"/>
              </a:defRPr>
            </a:lvl9pPr>
          </a:lstStyle>
          <a:p>
            <a:pPr algn="ctr" defTabSz="578644" eaLnBrk="1" fontAlgn="auto" hangingPunct="1">
              <a:spcBef>
                <a:spcPts val="380"/>
              </a:spcBef>
              <a:spcAft>
                <a:spcPts val="0"/>
              </a:spcAft>
              <a:defRPr/>
            </a:pPr>
            <a:r>
              <a:rPr lang="en-US" altLang="en-US" b="0" dirty="0">
                <a:solidFill>
                  <a:schemeClr val="bg1"/>
                </a:solidFill>
                <a:latin typeface="Arial" panose="020B0604020202020204" pitchFamily="34" charset="0"/>
                <a:cs typeface="Arial" panose="020B0604020202020204" pitchFamily="34" charset="0"/>
              </a:rPr>
              <a:t>Compared to ACEI/ARB+BB: Comprehensive Rx including ARNI+BB+MRA+SGLT2i</a:t>
            </a:r>
          </a:p>
          <a:p>
            <a:pPr marL="285750" indent="-285750" defTabSz="578644" eaLnBrk="1" fontAlgn="auto" hangingPunct="1">
              <a:spcBef>
                <a:spcPts val="380"/>
              </a:spcBef>
              <a:spcAft>
                <a:spcPts val="0"/>
              </a:spcAft>
              <a:buFont typeface="Arial" panose="020B0604020202020204" pitchFamily="34" charset="0"/>
              <a:buChar char="•"/>
              <a:defRPr/>
            </a:pPr>
            <a:r>
              <a:rPr lang="en-US" altLang="en-US" b="0" dirty="0">
                <a:solidFill>
                  <a:schemeClr val="bg1"/>
                </a:solidFill>
                <a:latin typeface="Arial" panose="020B0604020202020204" pitchFamily="34" charset="0"/>
                <a:cs typeface="Arial" panose="020B0604020202020204" pitchFamily="34" charset="0"/>
              </a:rPr>
              <a:t>HR 0.38 CV Death/HF Hospitalization</a:t>
            </a:r>
          </a:p>
          <a:p>
            <a:pPr marL="285750" indent="-285750" defTabSz="578644" eaLnBrk="1" fontAlgn="auto" hangingPunct="1">
              <a:spcBef>
                <a:spcPts val="380"/>
              </a:spcBef>
              <a:spcAft>
                <a:spcPts val="0"/>
              </a:spcAft>
              <a:buFont typeface="Arial" panose="020B0604020202020204" pitchFamily="34" charset="0"/>
              <a:buChar char="•"/>
              <a:defRPr/>
            </a:pPr>
            <a:r>
              <a:rPr lang="en-US" altLang="en-US" b="0" dirty="0">
                <a:solidFill>
                  <a:schemeClr val="bg1"/>
                </a:solidFill>
                <a:latin typeface="Arial" panose="020B0604020202020204" pitchFamily="34" charset="0"/>
                <a:cs typeface="Arial" panose="020B0604020202020204" pitchFamily="34" charset="0"/>
              </a:rPr>
              <a:t>HR 0.50 CV Death</a:t>
            </a:r>
          </a:p>
          <a:p>
            <a:pPr marL="285750" indent="-285750" defTabSz="578644" eaLnBrk="1" fontAlgn="auto" hangingPunct="1">
              <a:spcBef>
                <a:spcPts val="380"/>
              </a:spcBef>
              <a:spcAft>
                <a:spcPts val="0"/>
              </a:spcAft>
              <a:buFont typeface="Arial" panose="020B0604020202020204" pitchFamily="34" charset="0"/>
              <a:buChar char="•"/>
              <a:defRPr/>
            </a:pPr>
            <a:r>
              <a:rPr lang="en-US" altLang="en-US" b="0" dirty="0">
                <a:solidFill>
                  <a:schemeClr val="bg1"/>
                </a:solidFill>
                <a:latin typeface="Arial" panose="020B0604020202020204" pitchFamily="34" charset="0"/>
                <a:cs typeface="Arial" panose="020B0604020202020204" pitchFamily="34" charset="0"/>
              </a:rPr>
              <a:t>HR 0.32 HF Hospitalization</a:t>
            </a:r>
          </a:p>
          <a:p>
            <a:pPr marL="285750" indent="-285750" defTabSz="578644" eaLnBrk="1" fontAlgn="auto" hangingPunct="1">
              <a:spcBef>
                <a:spcPts val="380"/>
              </a:spcBef>
              <a:spcAft>
                <a:spcPts val="0"/>
              </a:spcAft>
              <a:buFont typeface="Arial" panose="020B0604020202020204" pitchFamily="34" charset="0"/>
              <a:buChar char="•"/>
              <a:defRPr/>
            </a:pPr>
            <a:r>
              <a:rPr lang="en-US" altLang="en-US" b="0" dirty="0">
                <a:solidFill>
                  <a:schemeClr val="bg1"/>
                </a:solidFill>
                <a:latin typeface="Arial" panose="020B0604020202020204" pitchFamily="34" charset="0"/>
                <a:cs typeface="Arial" panose="020B0604020202020204" pitchFamily="34" charset="0"/>
              </a:rPr>
              <a:t>HR 0.53 Mortality</a:t>
            </a:r>
          </a:p>
        </p:txBody>
      </p:sp>
      <p:sp>
        <p:nvSpPr>
          <p:cNvPr id="30728" name="TextBox 4">
            <a:extLst>
              <a:ext uri="{FF2B5EF4-FFF2-40B4-BE49-F238E27FC236}">
                <a16:creationId xmlns:a16="http://schemas.microsoft.com/office/drawing/2014/main" id="{9630FE97-5433-5143-A2A6-039FFD0C0CAD}"/>
              </a:ext>
            </a:extLst>
          </p:cNvPr>
          <p:cNvSpPr txBox="1">
            <a:spLocks noChangeArrowheads="1"/>
          </p:cNvSpPr>
          <p:nvPr/>
        </p:nvSpPr>
        <p:spPr bwMode="auto">
          <a:xfrm>
            <a:off x="9940925" y="1500188"/>
            <a:ext cx="1906588" cy="1600200"/>
          </a:xfrm>
          <a:prstGeom prst="rect">
            <a:avLst/>
          </a:prstGeom>
          <a:solidFill>
            <a:srgbClr val="0750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182880" rIns="182880" bIns="182880" anchor="ctr">
            <a:spAutoFit/>
          </a:bodyPr>
          <a:lstStyle>
            <a:lvl1pPr defTabSz="577850">
              <a:lnSpc>
                <a:spcPct val="90000"/>
              </a:lnSpc>
              <a:spcBef>
                <a:spcPts val="1000"/>
              </a:spcBef>
              <a:buClr>
                <a:srgbClr val="F26623"/>
              </a:buClr>
              <a:buFont typeface="Arial" panose="020B0604020202020204" pitchFamily="34" charset="0"/>
              <a:buChar char="•"/>
              <a:defRPr sz="2800">
                <a:solidFill>
                  <a:srgbClr val="3E3834"/>
                </a:solidFill>
                <a:latin typeface="Arial" panose="020B0604020202020204" pitchFamily="34" charset="0"/>
                <a:cs typeface="Arial" panose="020B0604020202020204" pitchFamily="34" charset="0"/>
              </a:defRPr>
            </a:lvl1pPr>
            <a:lvl2pPr marL="742950" indent="-285750" defTabSz="577850">
              <a:lnSpc>
                <a:spcPct val="90000"/>
              </a:lnSpc>
              <a:spcBef>
                <a:spcPts val="500"/>
              </a:spcBef>
              <a:buClr>
                <a:srgbClr val="F26623"/>
              </a:buClr>
              <a:buFont typeface="System Font Regular"/>
              <a:buChar char="-"/>
              <a:defRPr sz="2400">
                <a:solidFill>
                  <a:srgbClr val="3E3834"/>
                </a:solidFill>
                <a:latin typeface="Arial" panose="020B0604020202020204" pitchFamily="34" charset="0"/>
                <a:cs typeface="Arial" panose="020B0604020202020204" pitchFamily="34" charset="0"/>
              </a:defRPr>
            </a:lvl2pPr>
            <a:lvl3pPr marL="1143000" indent="-228600" defTabSz="577850">
              <a:lnSpc>
                <a:spcPct val="90000"/>
              </a:lnSpc>
              <a:spcBef>
                <a:spcPts val="500"/>
              </a:spcBef>
              <a:buClr>
                <a:srgbClr val="F26623"/>
              </a:buClr>
              <a:buFont typeface="System Font Regular"/>
              <a:buChar char="&gt;"/>
              <a:defRPr sz="2000">
                <a:solidFill>
                  <a:srgbClr val="3E3834"/>
                </a:solidFill>
                <a:latin typeface="Arial" panose="020B0604020202020204" pitchFamily="34" charset="0"/>
                <a:cs typeface="Arial" panose="020B0604020202020204" pitchFamily="34" charset="0"/>
              </a:defRPr>
            </a:lvl3pPr>
            <a:lvl4pPr marL="1600200" indent="-228600" defTabSz="577850">
              <a:lnSpc>
                <a:spcPct val="90000"/>
              </a:lnSpc>
              <a:spcBef>
                <a:spcPts val="500"/>
              </a:spcBef>
              <a:buClr>
                <a:srgbClr val="F26623"/>
              </a:buClr>
              <a:buFont typeface="Wingdings" pitchFamily="2" charset="2"/>
              <a:buChar char="§"/>
              <a:defRPr>
                <a:solidFill>
                  <a:srgbClr val="3E3834"/>
                </a:solidFill>
                <a:latin typeface="Arial" panose="020B0604020202020204" pitchFamily="34" charset="0"/>
                <a:cs typeface="Arial" panose="020B0604020202020204" pitchFamily="34" charset="0"/>
              </a:defRPr>
            </a:lvl4pPr>
            <a:lvl5pPr marL="2057400" indent="-228600" defTabSz="577850">
              <a:lnSpc>
                <a:spcPct val="90000"/>
              </a:lnSpc>
              <a:spcBef>
                <a:spcPts val="500"/>
              </a:spcBef>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5pPr>
            <a:lvl6pPr marL="2514600" indent="-228600" defTabSz="57785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6pPr>
            <a:lvl7pPr marL="2971800" indent="-228600" defTabSz="57785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7pPr>
            <a:lvl8pPr marL="3429000" indent="-228600" defTabSz="57785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8pPr>
            <a:lvl9pPr marL="3886200" indent="-228600" defTabSz="57785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9pPr>
          </a:lstStyle>
          <a:p>
            <a:pPr eaLnBrk="1" hangingPunct="1">
              <a:lnSpc>
                <a:spcPct val="100000"/>
              </a:lnSpc>
              <a:spcBef>
                <a:spcPts val="375"/>
              </a:spcBef>
              <a:buClrTx/>
              <a:buFontTx/>
              <a:buNone/>
            </a:pPr>
            <a:r>
              <a:rPr lang="en-US" altLang="en-US" sz="1400">
                <a:solidFill>
                  <a:schemeClr val="bg1"/>
                </a:solidFill>
                <a:ea typeface="MS PGothic" panose="020B0600070205080204" pitchFamily="34" charset="-128"/>
              </a:rPr>
              <a:t>Compared to ACEI/ARB + BB:</a:t>
            </a:r>
          </a:p>
          <a:p>
            <a:pPr eaLnBrk="1" hangingPunct="1">
              <a:lnSpc>
                <a:spcPct val="100000"/>
              </a:lnSpc>
              <a:spcBef>
                <a:spcPts val="375"/>
              </a:spcBef>
              <a:buClrTx/>
              <a:buFontTx/>
              <a:buNone/>
            </a:pPr>
            <a:r>
              <a:rPr lang="en-US" altLang="en-US" sz="1400">
                <a:solidFill>
                  <a:schemeClr val="bg1"/>
                </a:solidFill>
                <a:ea typeface="MS PGothic" panose="020B0600070205080204" pitchFamily="34" charset="-128"/>
              </a:rPr>
              <a:t>1. Switch to ARNI</a:t>
            </a:r>
          </a:p>
          <a:p>
            <a:pPr eaLnBrk="1" hangingPunct="1">
              <a:lnSpc>
                <a:spcPct val="100000"/>
              </a:lnSpc>
              <a:spcBef>
                <a:spcPts val="375"/>
              </a:spcBef>
              <a:buClrTx/>
              <a:buFontTx/>
              <a:buNone/>
            </a:pPr>
            <a:r>
              <a:rPr lang="en-US" altLang="en-US" sz="1400">
                <a:solidFill>
                  <a:schemeClr val="bg1"/>
                </a:solidFill>
                <a:ea typeface="MS PGothic" panose="020B0600070205080204" pitchFamily="34" charset="-128"/>
              </a:rPr>
              <a:t>2. Start MRA</a:t>
            </a:r>
          </a:p>
          <a:p>
            <a:pPr eaLnBrk="1" hangingPunct="1">
              <a:lnSpc>
                <a:spcPct val="100000"/>
              </a:lnSpc>
              <a:spcBef>
                <a:spcPts val="375"/>
              </a:spcBef>
              <a:buClrTx/>
              <a:buFontTx/>
              <a:buNone/>
            </a:pPr>
            <a:r>
              <a:rPr lang="en-US" altLang="en-US" sz="1400">
                <a:solidFill>
                  <a:schemeClr val="bg1"/>
                </a:solidFill>
                <a:ea typeface="MS PGothic" panose="020B0600070205080204" pitchFamily="34" charset="-128"/>
              </a:rPr>
              <a:t>3. Start SGLT2i </a:t>
            </a:r>
          </a:p>
        </p:txBody>
      </p:sp>
      <p:sp>
        <p:nvSpPr>
          <p:cNvPr id="30729" name="TextBox 10">
            <a:extLst>
              <a:ext uri="{FF2B5EF4-FFF2-40B4-BE49-F238E27FC236}">
                <a16:creationId xmlns:a16="http://schemas.microsoft.com/office/drawing/2014/main" id="{32D6C0FC-2587-3342-AC89-2DB5FD8A7FFE}"/>
              </a:ext>
            </a:extLst>
          </p:cNvPr>
          <p:cNvSpPr txBox="1">
            <a:spLocks noChangeArrowheads="1"/>
          </p:cNvSpPr>
          <p:nvPr/>
        </p:nvSpPr>
        <p:spPr bwMode="auto">
          <a:xfrm>
            <a:off x="8748713" y="3308895"/>
            <a:ext cx="25352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Survival-free from All-Cause Mortality</a:t>
            </a:r>
          </a:p>
        </p:txBody>
      </p:sp>
      <p:sp>
        <p:nvSpPr>
          <p:cNvPr id="30730" name="TextBox 4">
            <a:extLst>
              <a:ext uri="{FF2B5EF4-FFF2-40B4-BE49-F238E27FC236}">
                <a16:creationId xmlns:a16="http://schemas.microsoft.com/office/drawing/2014/main" id="{A242FDA2-E001-1C44-B502-37B69A2DC818}"/>
              </a:ext>
            </a:extLst>
          </p:cNvPr>
          <p:cNvSpPr txBox="1">
            <a:spLocks noChangeArrowheads="1"/>
          </p:cNvSpPr>
          <p:nvPr/>
        </p:nvSpPr>
        <p:spPr bwMode="auto">
          <a:xfrm>
            <a:off x="4776788" y="5843588"/>
            <a:ext cx="2919412" cy="476250"/>
          </a:xfrm>
          <a:prstGeom prst="rect">
            <a:avLst/>
          </a:prstGeom>
          <a:solidFill>
            <a:srgbClr val="F76722"/>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defTabSz="771525">
              <a:lnSpc>
                <a:spcPct val="90000"/>
              </a:lnSpc>
              <a:spcBef>
                <a:spcPts val="1000"/>
              </a:spcBef>
              <a:buClr>
                <a:srgbClr val="F26623"/>
              </a:buClr>
              <a:buFont typeface="Arial" panose="020B0604020202020204" pitchFamily="34" charset="0"/>
              <a:buChar char="•"/>
              <a:defRPr sz="2800">
                <a:solidFill>
                  <a:srgbClr val="3E3834"/>
                </a:solidFill>
                <a:latin typeface="Arial" panose="020B0604020202020204" pitchFamily="34" charset="0"/>
                <a:cs typeface="Arial" panose="020B0604020202020204" pitchFamily="34" charset="0"/>
              </a:defRPr>
            </a:lvl1pPr>
            <a:lvl2pPr marL="742950" indent="-285750" defTabSz="771525">
              <a:lnSpc>
                <a:spcPct val="90000"/>
              </a:lnSpc>
              <a:spcBef>
                <a:spcPts val="500"/>
              </a:spcBef>
              <a:buClr>
                <a:srgbClr val="F26623"/>
              </a:buClr>
              <a:buFont typeface="System Font Regular"/>
              <a:buChar char="-"/>
              <a:defRPr sz="2400">
                <a:solidFill>
                  <a:srgbClr val="3E3834"/>
                </a:solidFill>
                <a:latin typeface="Arial" panose="020B0604020202020204" pitchFamily="34" charset="0"/>
                <a:cs typeface="Arial" panose="020B0604020202020204" pitchFamily="34" charset="0"/>
              </a:defRPr>
            </a:lvl2pPr>
            <a:lvl3pPr marL="1143000" indent="-228600" defTabSz="771525">
              <a:lnSpc>
                <a:spcPct val="90000"/>
              </a:lnSpc>
              <a:spcBef>
                <a:spcPts val="500"/>
              </a:spcBef>
              <a:buClr>
                <a:srgbClr val="F26623"/>
              </a:buClr>
              <a:buFont typeface="System Font Regular"/>
              <a:buChar char="&gt;"/>
              <a:defRPr sz="2000">
                <a:solidFill>
                  <a:srgbClr val="3E3834"/>
                </a:solidFill>
                <a:latin typeface="Arial" panose="020B0604020202020204" pitchFamily="34" charset="0"/>
                <a:cs typeface="Arial" panose="020B0604020202020204" pitchFamily="34" charset="0"/>
              </a:defRPr>
            </a:lvl3pPr>
            <a:lvl4pPr marL="1600200" indent="-228600" defTabSz="771525">
              <a:lnSpc>
                <a:spcPct val="90000"/>
              </a:lnSpc>
              <a:spcBef>
                <a:spcPts val="500"/>
              </a:spcBef>
              <a:buClr>
                <a:srgbClr val="F26623"/>
              </a:buClr>
              <a:buFont typeface="Wingdings" pitchFamily="2" charset="2"/>
              <a:buChar char="§"/>
              <a:defRPr>
                <a:solidFill>
                  <a:srgbClr val="3E3834"/>
                </a:solidFill>
                <a:latin typeface="Arial" panose="020B0604020202020204" pitchFamily="34" charset="0"/>
                <a:cs typeface="Arial" panose="020B0604020202020204" pitchFamily="34" charset="0"/>
              </a:defRPr>
            </a:lvl4pPr>
            <a:lvl5pPr marL="2057400" indent="-228600" defTabSz="771525">
              <a:lnSpc>
                <a:spcPct val="90000"/>
              </a:lnSpc>
              <a:spcBef>
                <a:spcPts val="500"/>
              </a:spcBef>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5pPr>
            <a:lvl6pPr marL="2514600" indent="-228600" defTabSz="771525"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6pPr>
            <a:lvl7pPr marL="2971800" indent="-228600" defTabSz="771525"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7pPr>
            <a:lvl8pPr marL="3429000" indent="-228600" defTabSz="771525"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8pPr>
            <a:lvl9pPr marL="3886200" indent="-228600" defTabSz="771525"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 typeface="Arial" panose="020B0604020202020204" pitchFamily="34" charset="0"/>
              <a:buNone/>
            </a:pPr>
            <a:r>
              <a:rPr lang="en-US" altLang="en-US" sz="1400" b="1">
                <a:solidFill>
                  <a:schemeClr val="bg1"/>
                </a:solidFill>
                <a:ea typeface="MS PGothic" panose="020B0600070205080204" pitchFamily="34" charset="-128"/>
              </a:rPr>
              <a:t>Extend Your HFrEF Patient’s Life by 6.3 Years</a:t>
            </a:r>
          </a:p>
        </p:txBody>
      </p:sp>
      <p:sp>
        <p:nvSpPr>
          <p:cNvPr id="2" name="Footer Placeholder 1">
            <a:extLst>
              <a:ext uri="{FF2B5EF4-FFF2-40B4-BE49-F238E27FC236}">
                <a16:creationId xmlns:a16="http://schemas.microsoft.com/office/drawing/2014/main" id="{DCA51B37-B186-2FA3-45B8-161D1519D53E}"/>
              </a:ext>
            </a:extLst>
          </p:cNvPr>
          <p:cNvSpPr>
            <a:spLocks noGrp="1"/>
          </p:cNvSpPr>
          <p:nvPr>
            <p:ph type="ftr" sz="quarter" idx="3"/>
          </p:nvPr>
        </p:nvSpPr>
        <p:spPr/>
        <p:txBody>
          <a:bodyPr/>
          <a:lstStyle/>
          <a:p>
            <a:r>
              <a:rPr lang="fr-FR" dirty="0"/>
              <a:t>1. </a:t>
            </a:r>
            <a:r>
              <a:rPr lang="fr-FR" dirty="0" err="1"/>
              <a:t>Vaduganathan</a:t>
            </a:r>
            <a:r>
              <a:rPr lang="fr-FR" dirty="0"/>
              <a:t> M, et al. </a:t>
            </a:r>
            <a:r>
              <a:rPr lang="fr-FR" i="1" dirty="0"/>
              <a:t>Lancet. </a:t>
            </a:r>
            <a:r>
              <a:rPr lang="fr-FR" dirty="0"/>
              <a:t>2020;396:121-128.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213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0DA8E9C-A4B7-4108-B722-B1B7CCEA61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7" name="Object 6" hidden="1">
                        <a:extLst>
                          <a:ext uri="{FF2B5EF4-FFF2-40B4-BE49-F238E27FC236}">
                            <a16:creationId xmlns:a16="http://schemas.microsoft.com/office/drawing/2014/main" id="{00DA8E9C-A4B7-4108-B722-B1B7CCEA61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2EDC9C81-057C-42D1-83F8-EA70737F85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114" y="1145696"/>
            <a:ext cx="7373310" cy="5378761"/>
          </a:xfrm>
          <a:prstGeom prst="rect">
            <a:avLst/>
          </a:prstGeom>
        </p:spPr>
      </p:pic>
      <p:sp>
        <p:nvSpPr>
          <p:cNvPr id="3" name="Title 2">
            <a:extLst>
              <a:ext uri="{FF2B5EF4-FFF2-40B4-BE49-F238E27FC236}">
                <a16:creationId xmlns:a16="http://schemas.microsoft.com/office/drawing/2014/main" id="{F3041E72-92F4-46F0-9149-B0E8FA3E750F}"/>
              </a:ext>
            </a:extLst>
          </p:cNvPr>
          <p:cNvSpPr>
            <a:spLocks noGrp="1"/>
          </p:cNvSpPr>
          <p:nvPr>
            <p:ph type="title"/>
          </p:nvPr>
        </p:nvSpPr>
        <p:spPr/>
        <p:txBody>
          <a:bodyPr vert="horz">
            <a:normAutofit/>
          </a:bodyPr>
          <a:lstStyle/>
          <a:p>
            <a:r>
              <a:rPr lang="en-US" sz="3600" dirty="0">
                <a:latin typeface="Arial" panose="020B0604020202020204" pitchFamily="34" charset="0"/>
                <a:cs typeface="Arial" panose="020B0604020202020204" pitchFamily="34" charset="0"/>
              </a:rPr>
              <a:t>Treatment of </a:t>
            </a:r>
            <a:r>
              <a:rPr lang="en-US" sz="3600" dirty="0" err="1">
                <a:latin typeface="Arial" panose="020B0604020202020204" pitchFamily="34" charset="0"/>
                <a:cs typeface="Arial" panose="020B0604020202020204" pitchFamily="34" charset="0"/>
              </a:rPr>
              <a:t>HFrEF</a:t>
            </a:r>
            <a:r>
              <a:rPr lang="en-US" sz="3600" dirty="0">
                <a:latin typeface="Arial" panose="020B0604020202020204" pitchFamily="34" charset="0"/>
                <a:cs typeface="Arial" panose="020B0604020202020204" pitchFamily="34" charset="0"/>
              </a:rPr>
              <a:t> Stages C and D</a:t>
            </a:r>
          </a:p>
        </p:txBody>
      </p:sp>
      <p:sp>
        <p:nvSpPr>
          <p:cNvPr id="4" name="Footer Placeholder 3">
            <a:extLst>
              <a:ext uri="{FF2B5EF4-FFF2-40B4-BE49-F238E27FC236}">
                <a16:creationId xmlns:a16="http://schemas.microsoft.com/office/drawing/2014/main" id="{80048AE5-6F5A-BB77-C294-ED81E2FCFA0D}"/>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sp>
        <p:nvSpPr>
          <p:cNvPr id="5" name="Content Placeholder 4">
            <a:extLst>
              <a:ext uri="{FF2B5EF4-FFF2-40B4-BE49-F238E27FC236}">
                <a16:creationId xmlns:a16="http://schemas.microsoft.com/office/drawing/2014/main" id="{61E0BF57-98A3-9893-EC37-178DFF81B8A2}"/>
              </a:ext>
            </a:extLst>
          </p:cNvPr>
          <p:cNvSpPr>
            <a:spLocks noGrp="1"/>
          </p:cNvSpPr>
          <p:nvPr>
            <p:ph idx="1"/>
          </p:nvPr>
        </p:nvSpPr>
        <p:spPr>
          <a:xfrm>
            <a:off x="8325834" y="1676400"/>
            <a:ext cx="3419475" cy="4525071"/>
          </a:xfrm>
        </p:spPr>
        <p:txBody>
          <a:bodyPr>
            <a:normAutofit/>
          </a:bodyPr>
          <a:lstStyle/>
          <a:p>
            <a:pPr marL="285750" indent="-285750">
              <a:buFont typeface="Arial" panose="020B0604020202020204" pitchFamily="34" charset="0"/>
              <a:buChar char="•"/>
            </a:pPr>
            <a:r>
              <a:rPr lang="en-US" sz="1600" b="0" i="0" dirty="0">
                <a:solidFill>
                  <a:schemeClr val="tx1">
                    <a:lumMod val="50000"/>
                  </a:schemeClr>
                </a:solidFill>
                <a:effectLst/>
                <a:latin typeface="Arial" panose="020B0604020202020204" pitchFamily="34" charset="0"/>
                <a:cs typeface="Arial" panose="020B0604020202020204" pitchFamily="34" charset="0"/>
              </a:rPr>
              <a:t>Guideline-directed medical therapy (GDMT) for heart failure (HF) with reduced ejection fraction (</a:t>
            </a:r>
            <a:r>
              <a:rPr lang="en-US" sz="1600" b="0" i="0" dirty="0" err="1">
                <a:solidFill>
                  <a:schemeClr val="tx1">
                    <a:lumMod val="50000"/>
                  </a:schemeClr>
                </a:solidFill>
                <a:effectLst/>
                <a:latin typeface="Arial" panose="020B0604020202020204" pitchFamily="34" charset="0"/>
                <a:cs typeface="Arial" panose="020B0604020202020204" pitchFamily="34" charset="0"/>
              </a:rPr>
              <a:t>HFrEF</a:t>
            </a:r>
            <a:r>
              <a:rPr lang="en-US" sz="1600" b="0" i="0" dirty="0">
                <a:solidFill>
                  <a:schemeClr val="tx1">
                    <a:lumMod val="50000"/>
                  </a:schemeClr>
                </a:solidFill>
                <a:effectLst/>
                <a:latin typeface="Arial" panose="020B0604020202020204" pitchFamily="34" charset="0"/>
                <a:cs typeface="Arial" panose="020B0604020202020204" pitchFamily="34" charset="0"/>
              </a:rPr>
              <a:t>) now includes 4 medication classes that include sodium-glucose cotransporter-2 inhibitors (SGLT2i).</a:t>
            </a:r>
          </a:p>
          <a:p>
            <a:endParaRPr lang="en-US" sz="1600" b="0" i="0" dirty="0">
              <a:solidFill>
                <a:schemeClr val="tx1">
                  <a:lumMod val="50000"/>
                </a:schemeClr>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0" dirty="0">
                <a:solidFill>
                  <a:schemeClr val="tx1">
                    <a:lumMod val="50000"/>
                  </a:schemeClr>
                </a:solidFill>
                <a:effectLst/>
                <a:latin typeface="Arial" panose="020B0604020202020204" pitchFamily="34" charset="0"/>
                <a:cs typeface="Arial" panose="020B0604020202020204" pitchFamily="34" charset="0"/>
              </a:rPr>
              <a:t>If patients have chronic symptomatic </a:t>
            </a:r>
            <a:r>
              <a:rPr lang="en-US" sz="1600" b="1" i="0" dirty="0" err="1">
                <a:solidFill>
                  <a:schemeClr val="tx1">
                    <a:lumMod val="50000"/>
                  </a:schemeClr>
                </a:solidFill>
                <a:effectLst/>
                <a:latin typeface="Arial" panose="020B0604020202020204" pitchFamily="34" charset="0"/>
                <a:cs typeface="Arial" panose="020B0604020202020204" pitchFamily="34" charset="0"/>
              </a:rPr>
              <a:t>HFrEF</a:t>
            </a:r>
            <a:r>
              <a:rPr lang="en-US" sz="1600" b="1" i="0" dirty="0">
                <a:solidFill>
                  <a:schemeClr val="tx1">
                    <a:lumMod val="50000"/>
                  </a:schemeClr>
                </a:solidFill>
                <a:effectLst/>
                <a:latin typeface="Arial" panose="020B0604020202020204" pitchFamily="34" charset="0"/>
                <a:cs typeface="Arial" panose="020B0604020202020204" pitchFamily="34" charset="0"/>
              </a:rPr>
              <a:t> with NYHA class II or III symptoms and they tolerate an </a:t>
            </a:r>
            <a:r>
              <a:rPr lang="en-US" sz="1600" b="1" i="0" dirty="0" err="1">
                <a:solidFill>
                  <a:schemeClr val="tx1">
                    <a:lumMod val="50000"/>
                  </a:schemeClr>
                </a:solidFill>
                <a:effectLst/>
                <a:latin typeface="Arial" panose="020B0604020202020204" pitchFamily="34" charset="0"/>
                <a:cs typeface="Arial" panose="020B0604020202020204" pitchFamily="34" charset="0"/>
              </a:rPr>
              <a:t>ACEi</a:t>
            </a:r>
            <a:r>
              <a:rPr lang="en-US" sz="1600" b="1" i="0" dirty="0">
                <a:solidFill>
                  <a:schemeClr val="tx1">
                    <a:lumMod val="50000"/>
                  </a:schemeClr>
                </a:solidFill>
                <a:effectLst/>
                <a:latin typeface="Arial" panose="020B0604020202020204" pitchFamily="34" charset="0"/>
                <a:cs typeface="Arial" panose="020B0604020202020204" pitchFamily="34" charset="0"/>
              </a:rPr>
              <a:t> or ARB, they should be switched to an </a:t>
            </a:r>
            <a:r>
              <a:rPr lang="en-US" sz="1600" b="1" i="0" dirty="0" err="1">
                <a:solidFill>
                  <a:schemeClr val="tx1">
                    <a:lumMod val="50000"/>
                  </a:schemeClr>
                </a:solidFill>
                <a:effectLst/>
                <a:latin typeface="Arial" panose="020B0604020202020204" pitchFamily="34" charset="0"/>
                <a:cs typeface="Arial" panose="020B0604020202020204" pitchFamily="34" charset="0"/>
              </a:rPr>
              <a:t>ARNi</a:t>
            </a:r>
            <a:r>
              <a:rPr lang="en-US" sz="1600" b="1" i="0" dirty="0">
                <a:solidFill>
                  <a:schemeClr val="tx1">
                    <a:lumMod val="50000"/>
                  </a:schemeClr>
                </a:solidFill>
                <a:effectLst/>
                <a:latin typeface="Arial" panose="020B0604020202020204" pitchFamily="34" charset="0"/>
                <a:cs typeface="Arial" panose="020B0604020202020204" pitchFamily="34" charset="0"/>
              </a:rPr>
              <a:t> because of improvement in morbidity and mortality</a:t>
            </a:r>
          </a:p>
          <a:p>
            <a:endParaRPr lang="en-US" sz="1600" dirty="0"/>
          </a:p>
        </p:txBody>
      </p:sp>
    </p:spTree>
    <p:extLst>
      <p:ext uri="{BB962C8B-B14F-4D97-AF65-F5344CB8AC3E}">
        <p14:creationId xmlns:p14="http://schemas.microsoft.com/office/powerpoint/2010/main" val="101443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993D0E-1218-45B4-BA4C-11FA4DB0B6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6" name="Object 5" hidden="1">
                        <a:extLst>
                          <a:ext uri="{FF2B5EF4-FFF2-40B4-BE49-F238E27FC236}">
                            <a16:creationId xmlns:a16="http://schemas.microsoft.com/office/drawing/2014/main" id="{BA993D0E-1218-45B4-BA4C-11FA4DB0B6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181D11B7-D209-4938-AB82-F6BEC20AE8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4739" y="1227861"/>
            <a:ext cx="4656406" cy="5056127"/>
          </a:xfrm>
          <a:prstGeom prst="rect">
            <a:avLst/>
          </a:prstGeom>
        </p:spPr>
      </p:pic>
      <p:sp>
        <p:nvSpPr>
          <p:cNvPr id="3" name="Title 2">
            <a:extLst>
              <a:ext uri="{FF2B5EF4-FFF2-40B4-BE49-F238E27FC236}">
                <a16:creationId xmlns:a16="http://schemas.microsoft.com/office/drawing/2014/main" id="{147498A8-F3A0-4341-970D-DAB896756C57}"/>
              </a:ext>
            </a:extLst>
          </p:cNvPr>
          <p:cNvSpPr>
            <a:spLocks noGrp="1"/>
          </p:cNvSpPr>
          <p:nvPr>
            <p:ph type="title"/>
          </p:nvPr>
        </p:nvSpPr>
        <p:spPr/>
        <p:txBody>
          <a:bodyPr vert="horz">
            <a:normAutofit/>
          </a:bodyPr>
          <a:lstStyle/>
          <a:p>
            <a:r>
              <a:rPr lang="en-US" sz="3600" dirty="0">
                <a:latin typeface="Arial" panose="020B0604020202020204" pitchFamily="34" charset="0"/>
                <a:cs typeface="Arial" panose="020B0604020202020204" pitchFamily="34" charset="0"/>
              </a:rPr>
              <a:t>Recommendations for Patients with </a:t>
            </a:r>
            <a:r>
              <a:rPr lang="en-US" sz="3600" dirty="0" err="1">
                <a:latin typeface="Arial" panose="020B0604020202020204" pitchFamily="34" charset="0"/>
                <a:cs typeface="Arial" panose="020B0604020202020204" pitchFamily="34" charset="0"/>
              </a:rPr>
              <a:t>HFmrEF</a:t>
            </a:r>
            <a:endParaRPr lang="en-US" sz="3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7316A1F-C2D2-480C-5A2C-CEDC575DC3F1}"/>
              </a:ext>
            </a:extLst>
          </p:cNvPr>
          <p:cNvSpPr>
            <a:spLocks noGrp="1"/>
          </p:cNvSpPr>
          <p:nvPr>
            <p:ph idx="1"/>
          </p:nvPr>
        </p:nvSpPr>
        <p:spPr>
          <a:xfrm>
            <a:off x="6209672" y="1681655"/>
            <a:ext cx="5459437" cy="4525071"/>
          </a:xfrm>
        </p:spPr>
        <p:txBody>
          <a:bodyPr>
            <a:normAutofit fontScale="92500"/>
          </a:bodyPr>
          <a:lstStyle/>
          <a:p>
            <a:r>
              <a:rPr lang="en-US" dirty="0"/>
              <a:t>Continuation of GDMT for patients with improved </a:t>
            </a:r>
            <a:r>
              <a:rPr lang="en-US" dirty="0" err="1"/>
              <a:t>HFrEF</a:t>
            </a:r>
            <a:r>
              <a:rPr lang="en-US" dirty="0"/>
              <a:t> and </a:t>
            </a:r>
            <a:r>
              <a:rPr lang="en-US" dirty="0" err="1"/>
              <a:t>HFmrEF</a:t>
            </a:r>
            <a:r>
              <a:rPr lang="en-US" dirty="0"/>
              <a:t> is important to reduce risk of recrudescent HF </a:t>
            </a:r>
          </a:p>
          <a:p>
            <a:endParaRPr lang="en-US" dirty="0"/>
          </a:p>
          <a:p>
            <a:r>
              <a:rPr lang="en-US" dirty="0"/>
              <a:t>Patients with </a:t>
            </a:r>
            <a:r>
              <a:rPr lang="en-US" dirty="0" err="1"/>
              <a:t>HFmrEF</a:t>
            </a:r>
            <a:r>
              <a:rPr lang="en-US" dirty="0"/>
              <a:t> should have repeat evaluation of LVEF to determine the trajectory of their disease process and should undergo testing as clinically indicated to diagnose conditions warranting disease-specific therapy (e.g., CAD, sarcoidosis, amyloidosis)</a:t>
            </a:r>
          </a:p>
          <a:p>
            <a:endParaRPr lang="en-US" dirty="0"/>
          </a:p>
        </p:txBody>
      </p:sp>
      <p:sp>
        <p:nvSpPr>
          <p:cNvPr id="9" name="Footer Placeholder 8">
            <a:extLst>
              <a:ext uri="{FF2B5EF4-FFF2-40B4-BE49-F238E27FC236}">
                <a16:creationId xmlns:a16="http://schemas.microsoft.com/office/drawing/2014/main" id="{E26A636C-F6D3-EA99-C074-EFDF4F8170D6}"/>
              </a:ext>
            </a:extLst>
          </p:cNvPr>
          <p:cNvSpPr>
            <a:spLocks noGrp="1"/>
          </p:cNvSpPr>
          <p:nvPr>
            <p:ph type="ftr" sz="quarter" idx="3"/>
          </p:nvPr>
        </p:nvSpPr>
        <p:spPr/>
        <p:txBody>
          <a:bodyPr/>
          <a:lstStyle/>
          <a:p>
            <a:r>
              <a:rPr lang="en-US" dirty="0"/>
              <a:t>Heidenreich PA, et al. </a:t>
            </a:r>
            <a:r>
              <a:rPr lang="en-US" i="1" dirty="0"/>
              <a:t>Circulation. </a:t>
            </a:r>
            <a:r>
              <a:rPr lang="en-US" dirty="0"/>
              <a:t>2022;145(18):e895-e1032.</a:t>
            </a:r>
          </a:p>
        </p:txBody>
      </p:sp>
    </p:spTree>
    <p:extLst>
      <p:ext uri="{BB962C8B-B14F-4D97-AF65-F5344CB8AC3E}">
        <p14:creationId xmlns:p14="http://schemas.microsoft.com/office/powerpoint/2010/main" val="252968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3BF5203-5326-4B4F-978B-75001CC239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83BF5203-5326-4B4F-978B-75001CC239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2" name="Table 2">
            <a:extLst>
              <a:ext uri="{FF2B5EF4-FFF2-40B4-BE49-F238E27FC236}">
                <a16:creationId xmlns:a16="http://schemas.microsoft.com/office/drawing/2014/main" id="{81591408-3B9D-EA47-9220-82B90B5F1388}"/>
              </a:ext>
            </a:extLst>
          </p:cNvPr>
          <p:cNvGraphicFramePr>
            <a:graphicFrameLocks noGrp="1"/>
          </p:cNvGraphicFramePr>
          <p:nvPr>
            <p:extLst>
              <p:ext uri="{D42A27DB-BD31-4B8C-83A1-F6EECF244321}">
                <p14:modId xmlns:p14="http://schemas.microsoft.com/office/powerpoint/2010/main" val="303004934"/>
              </p:ext>
            </p:extLst>
          </p:nvPr>
        </p:nvGraphicFramePr>
        <p:xfrm>
          <a:off x="1514622" y="1893278"/>
          <a:ext cx="9162756" cy="3564301"/>
        </p:xfrm>
        <a:graphic>
          <a:graphicData uri="http://schemas.openxmlformats.org/drawingml/2006/table">
            <a:tbl>
              <a:tblPr firstRow="1" bandRow="1">
                <a:tableStyleId>{69012ECD-51FC-41F1-AA8D-1B2483CD663E}</a:tableStyleId>
              </a:tblPr>
              <a:tblGrid>
                <a:gridCol w="3054252">
                  <a:extLst>
                    <a:ext uri="{9D8B030D-6E8A-4147-A177-3AD203B41FA5}">
                      <a16:colId xmlns:a16="http://schemas.microsoft.com/office/drawing/2014/main" val="3188050098"/>
                    </a:ext>
                  </a:extLst>
                </a:gridCol>
                <a:gridCol w="3054252">
                  <a:extLst>
                    <a:ext uri="{9D8B030D-6E8A-4147-A177-3AD203B41FA5}">
                      <a16:colId xmlns:a16="http://schemas.microsoft.com/office/drawing/2014/main" val="1072897198"/>
                    </a:ext>
                  </a:extLst>
                </a:gridCol>
                <a:gridCol w="3054252">
                  <a:extLst>
                    <a:ext uri="{9D8B030D-6E8A-4147-A177-3AD203B41FA5}">
                      <a16:colId xmlns:a16="http://schemas.microsoft.com/office/drawing/2014/main" val="434803103"/>
                    </a:ext>
                  </a:extLst>
                </a:gridCol>
              </a:tblGrid>
              <a:tr h="638907">
                <a:tc>
                  <a:txBody>
                    <a:bodyPr/>
                    <a:lstStyle/>
                    <a:p>
                      <a:endParaRPr lang="en-US" sz="200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altLang="en-US" sz="2000" b="1" dirty="0">
                          <a:solidFill>
                            <a:schemeClr val="bg1"/>
                          </a:solidFill>
                        </a:rPr>
                        <a:t>Relative-risk reduction</a:t>
                      </a:r>
                      <a:endParaRPr lang="en-US" sz="2000" dirty="0">
                        <a:solidFill>
                          <a:schemeClr val="bg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altLang="en-US" sz="2000" b="1" dirty="0">
                          <a:solidFill>
                            <a:schemeClr val="bg1"/>
                          </a:solidFill>
                        </a:rPr>
                        <a:t>2 </a:t>
                      </a:r>
                      <a:r>
                        <a:rPr lang="en-US" altLang="en-US" sz="2000" b="1" dirty="0" err="1">
                          <a:solidFill>
                            <a:schemeClr val="bg1"/>
                          </a:solidFill>
                        </a:rPr>
                        <a:t>yr</a:t>
                      </a:r>
                      <a:r>
                        <a:rPr lang="en-US" altLang="en-US" sz="2000" b="1" dirty="0">
                          <a:solidFill>
                            <a:schemeClr val="bg1"/>
                          </a:solidFill>
                        </a:rPr>
                        <a:t> Mortality</a:t>
                      </a:r>
                      <a:endParaRPr lang="en-US" sz="2000" dirty="0">
                        <a:solidFill>
                          <a:schemeClr val="bg1"/>
                        </a:solidFill>
                        <a:latin typeface="Arial" panose="020B0604020202020204" pitchFamily="34" charset="0"/>
                        <a:cs typeface="Arial" panose="020B0604020202020204" pitchFamily="34" charset="0"/>
                      </a:endParaRPr>
                    </a:p>
                  </a:txBody>
                  <a:tcPr marL="68580" marR="68580" marT="34286" marB="34286" anchor="ctr"/>
                </a:tc>
                <a:extLst>
                  <a:ext uri="{0D108BD9-81ED-4DB2-BD59-A6C34878D82A}">
                    <a16:rowId xmlns:a16="http://schemas.microsoft.com/office/drawing/2014/main" val="772536918"/>
                  </a:ext>
                </a:extLst>
              </a:tr>
              <a:tr h="512982">
                <a:tc>
                  <a:txBody>
                    <a:bodyPr/>
                    <a:lstStyle/>
                    <a:p>
                      <a:r>
                        <a:rPr lang="en-US" sz="2000" dirty="0">
                          <a:solidFill>
                            <a:schemeClr val="tx1"/>
                          </a:solidFill>
                        </a:rPr>
                        <a:t>None</a:t>
                      </a:r>
                      <a:endParaRPr lang="en-US" sz="200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sz="2000" b="0" dirty="0">
                          <a:solidFill>
                            <a:schemeClr val="tx1"/>
                          </a:solidFill>
                        </a:rPr>
                        <a:t>--</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solidFill>
                        </a:rPr>
                        <a:t>35.0%</a:t>
                      </a:r>
                      <a:endParaRPr lang="en-US" alt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extLst>
                  <a:ext uri="{0D108BD9-81ED-4DB2-BD59-A6C34878D82A}">
                    <a16:rowId xmlns:a16="http://schemas.microsoft.com/office/drawing/2014/main" val="3981374950"/>
                  </a:ext>
                </a:extLst>
              </a:tr>
              <a:tr h="873466">
                <a:tc>
                  <a:txBody>
                    <a:bodyPr/>
                    <a:lstStyle/>
                    <a:p>
                      <a:r>
                        <a:rPr lang="en-US" altLang="en-US" sz="2000" b="0" dirty="0">
                          <a:solidFill>
                            <a:schemeClr val="tx1"/>
                          </a:solidFill>
                        </a:rPr>
                        <a:t>ARNI (vs imputed placebo)</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altLang="en-US" sz="2000" b="0" dirty="0">
                          <a:solidFill>
                            <a:schemeClr val="tx1"/>
                          </a:solidFill>
                        </a:rPr>
                        <a:t>28%</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sz="2000" b="0" dirty="0">
                          <a:solidFill>
                            <a:schemeClr val="tx1"/>
                          </a:solidFill>
                        </a:rPr>
                        <a:t>25.2%</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extLst>
                  <a:ext uri="{0D108BD9-81ED-4DB2-BD59-A6C34878D82A}">
                    <a16:rowId xmlns:a16="http://schemas.microsoft.com/office/drawing/2014/main" val="2087936631"/>
                  </a:ext>
                </a:extLst>
              </a:tr>
              <a:tr h="512982">
                <a:tc>
                  <a:txBody>
                    <a:bodyPr/>
                    <a:lstStyle/>
                    <a:p>
                      <a:r>
                        <a:rPr lang="en-US" altLang="en-US" sz="2000" b="0" dirty="0">
                          <a:solidFill>
                            <a:schemeClr val="tx1"/>
                          </a:solidFill>
                        </a:rPr>
                        <a:t>Beta Blocker</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altLang="en-US" sz="2000" b="0" dirty="0">
                          <a:solidFill>
                            <a:schemeClr val="tx1"/>
                          </a:solidFill>
                        </a:rPr>
                        <a:t>35%</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sz="2000" b="0" dirty="0">
                          <a:solidFill>
                            <a:schemeClr val="tx1"/>
                          </a:solidFill>
                        </a:rPr>
                        <a:t>16.4%</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extLst>
                  <a:ext uri="{0D108BD9-81ED-4DB2-BD59-A6C34878D82A}">
                    <a16:rowId xmlns:a16="http://schemas.microsoft.com/office/drawing/2014/main" val="1957676665"/>
                  </a:ext>
                </a:extLst>
              </a:tr>
              <a:tr h="512982">
                <a:tc>
                  <a:txBody>
                    <a:bodyPr/>
                    <a:lstStyle/>
                    <a:p>
                      <a:r>
                        <a:rPr lang="en-US" altLang="en-US" sz="2000" b="0" dirty="0">
                          <a:solidFill>
                            <a:schemeClr val="tx1"/>
                          </a:solidFill>
                        </a:rPr>
                        <a:t>Aldosterone Ant</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altLang="en-US" sz="2000" b="0" dirty="0">
                          <a:solidFill>
                            <a:schemeClr val="tx1"/>
                          </a:solidFill>
                        </a:rPr>
                        <a:t>30%</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sz="2000" b="0" dirty="0">
                          <a:solidFill>
                            <a:schemeClr val="tx1"/>
                          </a:solidFill>
                        </a:rPr>
                        <a:t>11.5%</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extLst>
                  <a:ext uri="{0D108BD9-81ED-4DB2-BD59-A6C34878D82A}">
                    <a16:rowId xmlns:a16="http://schemas.microsoft.com/office/drawing/2014/main" val="2252155896"/>
                  </a:ext>
                </a:extLst>
              </a:tr>
              <a:tr h="512982">
                <a:tc>
                  <a:txBody>
                    <a:bodyPr/>
                    <a:lstStyle/>
                    <a:p>
                      <a:r>
                        <a:rPr lang="en-US" altLang="en-US" sz="2000" b="0" dirty="0">
                          <a:solidFill>
                            <a:schemeClr val="tx1"/>
                          </a:solidFill>
                        </a:rPr>
                        <a:t>SGLT2 inhibitor</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altLang="en-US" sz="2000" b="0" dirty="0">
                          <a:solidFill>
                            <a:schemeClr val="tx1"/>
                          </a:solidFill>
                        </a:rPr>
                        <a:t>17%</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tc>
                  <a:txBody>
                    <a:bodyPr/>
                    <a:lstStyle/>
                    <a:p>
                      <a:pPr algn="ctr"/>
                      <a:r>
                        <a:rPr lang="en-US" sz="2000" b="0" dirty="0">
                          <a:solidFill>
                            <a:schemeClr val="tx1"/>
                          </a:solidFill>
                        </a:rPr>
                        <a:t>9.5%</a:t>
                      </a:r>
                      <a:endParaRPr lang="en-US" sz="2000" b="0" dirty="0">
                        <a:solidFill>
                          <a:schemeClr val="tx1"/>
                        </a:solidFill>
                        <a:latin typeface="Arial" panose="020B0604020202020204" pitchFamily="34" charset="0"/>
                        <a:cs typeface="Arial" panose="020B0604020202020204" pitchFamily="34" charset="0"/>
                      </a:endParaRPr>
                    </a:p>
                  </a:txBody>
                  <a:tcPr marL="68580" marR="68580" marT="34286" marB="34286" anchor="ctr"/>
                </a:tc>
                <a:extLst>
                  <a:ext uri="{0D108BD9-81ED-4DB2-BD59-A6C34878D82A}">
                    <a16:rowId xmlns:a16="http://schemas.microsoft.com/office/drawing/2014/main" val="1212787941"/>
                  </a:ext>
                </a:extLst>
              </a:tr>
            </a:tbl>
          </a:graphicData>
        </a:graphic>
      </p:graphicFrame>
      <p:sp>
        <p:nvSpPr>
          <p:cNvPr id="31775" name="Title 1">
            <a:extLst>
              <a:ext uri="{FF2B5EF4-FFF2-40B4-BE49-F238E27FC236}">
                <a16:creationId xmlns:a16="http://schemas.microsoft.com/office/drawing/2014/main" id="{E7674EA4-ADBE-3B46-9982-F57A9E73F995}"/>
              </a:ext>
            </a:extLst>
          </p:cNvPr>
          <p:cNvSpPr>
            <a:spLocks noGrp="1"/>
          </p:cNvSpPr>
          <p:nvPr>
            <p:ph type="title"/>
          </p:nvPr>
        </p:nvSpPr>
        <p:spPr>
          <a:xfrm>
            <a:off x="609600" y="59519"/>
            <a:ext cx="10744200" cy="1783349"/>
          </a:xfrm>
        </p:spPr>
        <p:txBody>
          <a:bodyPr>
            <a:normAutofit/>
          </a:bodyPr>
          <a:lstStyle/>
          <a:p>
            <a:r>
              <a:rPr lang="en-US" altLang="en-US" dirty="0"/>
              <a:t>What is at Stake?</a:t>
            </a:r>
            <a:br>
              <a:rPr lang="en-US" altLang="en-US" dirty="0"/>
            </a:br>
            <a:r>
              <a:rPr lang="en-US" altLang="en-US" dirty="0"/>
              <a:t>Cumulative Impact of Evidence-based </a:t>
            </a:r>
            <a:r>
              <a:rPr lang="en-US" altLang="en-US" dirty="0" err="1"/>
              <a:t>HFrEF</a:t>
            </a:r>
            <a:r>
              <a:rPr lang="en-US" altLang="en-US" dirty="0"/>
              <a:t> Medical Therapies on All-Cause Mortality</a:t>
            </a:r>
          </a:p>
        </p:txBody>
      </p:sp>
      <p:sp>
        <p:nvSpPr>
          <p:cNvPr id="4" name="Footer Placeholder 3">
            <a:extLst>
              <a:ext uri="{FF2B5EF4-FFF2-40B4-BE49-F238E27FC236}">
                <a16:creationId xmlns:a16="http://schemas.microsoft.com/office/drawing/2014/main" id="{4DAE931A-30AD-9FE5-B60A-E4C5372541F6}"/>
              </a:ext>
            </a:extLst>
          </p:cNvPr>
          <p:cNvSpPr>
            <a:spLocks noGrp="1"/>
          </p:cNvSpPr>
          <p:nvPr>
            <p:ph type="ftr" sz="quarter" idx="3"/>
          </p:nvPr>
        </p:nvSpPr>
        <p:spPr>
          <a:xfrm>
            <a:off x="609601" y="6356350"/>
            <a:ext cx="9308122" cy="442131"/>
          </a:xfrm>
        </p:spPr>
        <p:txBody>
          <a:bodyPr/>
          <a:lstStyle/>
          <a:p>
            <a:r>
              <a:rPr lang="en-US" dirty="0"/>
              <a:t>Updated from </a:t>
            </a:r>
            <a:r>
              <a:rPr lang="en-US" dirty="0" err="1"/>
              <a:t>Fonarow</a:t>
            </a:r>
            <a:r>
              <a:rPr lang="en-US" dirty="0"/>
              <a:t> GC, et al. </a:t>
            </a:r>
            <a:r>
              <a:rPr lang="en-US" i="1" dirty="0"/>
              <a:t>Am Heart J. </a:t>
            </a:r>
            <a:r>
              <a:rPr lang="en-US" dirty="0"/>
              <a:t>2011;161:1024-1030; Updated from </a:t>
            </a:r>
            <a:r>
              <a:rPr lang="en-US" dirty="0" err="1"/>
              <a:t>Fonarow</a:t>
            </a:r>
            <a:r>
              <a:rPr lang="en-US" dirty="0"/>
              <a:t> GC, et al. </a:t>
            </a:r>
            <a:r>
              <a:rPr lang="en-US" i="1" dirty="0"/>
              <a:t>Lancet. </a:t>
            </a:r>
            <a:r>
              <a:rPr lang="en-US" dirty="0"/>
              <a:t>2008;372:1195-1196.</a:t>
            </a:r>
          </a:p>
        </p:txBody>
      </p:sp>
      <p:sp>
        <p:nvSpPr>
          <p:cNvPr id="31776" name="Rectangle 3">
            <a:extLst>
              <a:ext uri="{FF2B5EF4-FFF2-40B4-BE49-F238E27FC236}">
                <a16:creationId xmlns:a16="http://schemas.microsoft.com/office/drawing/2014/main" id="{15819E79-62A2-7647-9639-891C344A5634}"/>
              </a:ext>
            </a:extLst>
          </p:cNvPr>
          <p:cNvSpPr>
            <a:spLocks noChangeArrowheads="1"/>
          </p:cNvSpPr>
          <p:nvPr/>
        </p:nvSpPr>
        <p:spPr bwMode="auto">
          <a:xfrm>
            <a:off x="2105465" y="5687969"/>
            <a:ext cx="79810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lnSpc>
                <a:spcPct val="90000"/>
              </a:lnSpc>
              <a:spcBef>
                <a:spcPts val="1000"/>
              </a:spcBef>
              <a:buClr>
                <a:srgbClr val="F26623"/>
              </a:buClr>
              <a:buFont typeface="Arial" panose="020B0604020202020204" pitchFamily="34" charset="0"/>
              <a:buChar char="•"/>
              <a:defRPr sz="2800">
                <a:solidFill>
                  <a:srgbClr val="3E3834"/>
                </a:solidFill>
                <a:latin typeface="Arial" panose="020B0604020202020204" pitchFamily="34" charset="0"/>
                <a:cs typeface="Arial" panose="020B0604020202020204" pitchFamily="34" charset="0"/>
              </a:defRPr>
            </a:lvl1pPr>
            <a:lvl2pPr marL="742950" indent="-285750" defTabSz="685800">
              <a:lnSpc>
                <a:spcPct val="90000"/>
              </a:lnSpc>
              <a:spcBef>
                <a:spcPts val="500"/>
              </a:spcBef>
              <a:buClr>
                <a:srgbClr val="F26623"/>
              </a:buClr>
              <a:buFont typeface="System Font Regular"/>
              <a:buChar char="-"/>
              <a:defRPr sz="2400">
                <a:solidFill>
                  <a:srgbClr val="3E3834"/>
                </a:solidFill>
                <a:latin typeface="Arial" panose="020B0604020202020204" pitchFamily="34" charset="0"/>
                <a:cs typeface="Arial" panose="020B0604020202020204" pitchFamily="34" charset="0"/>
              </a:defRPr>
            </a:lvl2pPr>
            <a:lvl3pPr marL="1143000" indent="-228600" defTabSz="685800">
              <a:lnSpc>
                <a:spcPct val="90000"/>
              </a:lnSpc>
              <a:spcBef>
                <a:spcPts val="500"/>
              </a:spcBef>
              <a:buClr>
                <a:srgbClr val="F26623"/>
              </a:buClr>
              <a:buFont typeface="System Font Regular"/>
              <a:buChar char="&gt;"/>
              <a:defRPr sz="2000">
                <a:solidFill>
                  <a:srgbClr val="3E3834"/>
                </a:solidFill>
                <a:latin typeface="Arial" panose="020B0604020202020204" pitchFamily="34" charset="0"/>
                <a:cs typeface="Arial" panose="020B0604020202020204" pitchFamily="34" charset="0"/>
              </a:defRPr>
            </a:lvl3pPr>
            <a:lvl4pPr marL="1600200" indent="-228600" defTabSz="685800">
              <a:lnSpc>
                <a:spcPct val="90000"/>
              </a:lnSpc>
              <a:spcBef>
                <a:spcPts val="500"/>
              </a:spcBef>
              <a:buClr>
                <a:srgbClr val="F26623"/>
              </a:buClr>
              <a:buFont typeface="Wingdings" pitchFamily="2" charset="2"/>
              <a:buChar char="§"/>
              <a:defRPr>
                <a:solidFill>
                  <a:srgbClr val="3E3834"/>
                </a:solidFill>
                <a:latin typeface="Arial" panose="020B0604020202020204" pitchFamily="34" charset="0"/>
                <a:cs typeface="Arial" panose="020B0604020202020204" pitchFamily="34" charset="0"/>
              </a:defRPr>
            </a:lvl4pPr>
            <a:lvl5pPr marL="2057400" indent="-228600" defTabSz="685800">
              <a:lnSpc>
                <a:spcPct val="90000"/>
              </a:lnSpc>
              <a:spcBef>
                <a:spcPts val="500"/>
              </a:spcBef>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500"/>
              </a:spcBef>
              <a:spcAft>
                <a:spcPct val="0"/>
              </a:spcAft>
              <a:buClr>
                <a:srgbClr val="F26623"/>
              </a:buClr>
              <a:buFont typeface="Courier New" panose="02070309020205020404" pitchFamily="49" charset="0"/>
              <a:buChar char="o"/>
              <a:defRPr>
                <a:solidFill>
                  <a:srgbClr val="3E3834"/>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 typeface="Monotype Sorts" pitchFamily="2" charset="2"/>
              <a:buNone/>
            </a:pPr>
            <a:r>
              <a:rPr lang="en-US" altLang="en-US" sz="1600" b="1" dirty="0">
                <a:solidFill>
                  <a:schemeClr val="tx1"/>
                </a:solidFill>
              </a:rPr>
              <a:t>Cumulative risk reduction if all evidence-based medical therapies are used: </a:t>
            </a:r>
          </a:p>
          <a:p>
            <a:pPr algn="ctr" eaLnBrk="1" hangingPunct="1">
              <a:lnSpc>
                <a:spcPct val="100000"/>
              </a:lnSpc>
              <a:spcBef>
                <a:spcPct val="0"/>
              </a:spcBef>
              <a:buClrTx/>
              <a:buFont typeface="Monotype Sorts" pitchFamily="2" charset="2"/>
              <a:buNone/>
            </a:pPr>
            <a:r>
              <a:rPr lang="en-US" altLang="en-US" sz="1600" b="1" dirty="0">
                <a:solidFill>
                  <a:schemeClr val="tx1"/>
                </a:solidFill>
              </a:rPr>
              <a:t>Relative risk reduction </a:t>
            </a:r>
            <a:r>
              <a:rPr lang="en-US" altLang="en-US" sz="1600" b="1" dirty="0">
                <a:solidFill>
                  <a:srgbClr val="F76722"/>
                </a:solidFill>
              </a:rPr>
              <a:t>72.9%</a:t>
            </a:r>
            <a:r>
              <a:rPr lang="en-US" altLang="en-US" sz="1600" b="1" dirty="0">
                <a:solidFill>
                  <a:srgbClr val="07509E"/>
                </a:solidFill>
              </a:rPr>
              <a:t>, </a:t>
            </a:r>
            <a:r>
              <a:rPr lang="en-US" altLang="en-US" sz="1600" b="1" dirty="0">
                <a:solidFill>
                  <a:schemeClr val="tx1"/>
                </a:solidFill>
              </a:rPr>
              <a:t>Absolute risk reduction: </a:t>
            </a:r>
            <a:r>
              <a:rPr lang="en-US" altLang="en-US" sz="1600" b="1" dirty="0">
                <a:solidFill>
                  <a:srgbClr val="F76722"/>
                </a:solidFill>
              </a:rPr>
              <a:t>25.5%</a:t>
            </a:r>
            <a:r>
              <a:rPr lang="en-US" altLang="en-US" sz="1600" b="1" dirty="0">
                <a:solidFill>
                  <a:srgbClr val="07509E"/>
                </a:solidFill>
              </a:rPr>
              <a:t>,  </a:t>
            </a:r>
            <a:r>
              <a:rPr lang="en-US" altLang="en-US" sz="1600" b="1" dirty="0">
                <a:solidFill>
                  <a:schemeClr val="tx1"/>
                </a:solidFill>
              </a:rPr>
              <a:t>NNT = </a:t>
            </a:r>
            <a:r>
              <a:rPr lang="en-US" altLang="en-US" sz="1600" b="1" dirty="0">
                <a:solidFill>
                  <a:srgbClr val="F76722"/>
                </a:solidFill>
              </a:rPr>
              <a:t>4</a:t>
            </a:r>
            <a:endParaRPr lang="en-US" altLang="en-US" sz="1600" dirty="0">
              <a:solidFill>
                <a:srgbClr val="F76722"/>
              </a:solidFill>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8B2002-84A4-4D12-BB0C-50E3F05935D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D8B2002-84A4-4D12-BB0C-50E3F05935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04800" y="80309"/>
            <a:ext cx="10515600" cy="1325563"/>
          </a:xfrm>
        </p:spPr>
        <p:txBody>
          <a:bodyPr vert="horz">
            <a:normAutofit/>
          </a:bodyPr>
          <a:lstStyle/>
          <a:p>
            <a:r>
              <a:rPr lang="en-US" sz="3600" dirty="0">
                <a:latin typeface="Arial" panose="020B0604020202020204" pitchFamily="34" charset="0"/>
                <a:cs typeface="Arial" panose="020B0604020202020204" pitchFamily="34" charset="0"/>
              </a:rPr>
              <a:t>The CHAMP-HF Registry</a:t>
            </a:r>
          </a:p>
        </p:txBody>
      </p:sp>
      <p:sp>
        <p:nvSpPr>
          <p:cNvPr id="3" name="Content Placeholder 2"/>
          <p:cNvSpPr>
            <a:spLocks noGrp="1"/>
          </p:cNvSpPr>
          <p:nvPr>
            <p:ph idx="1"/>
          </p:nvPr>
        </p:nvSpPr>
        <p:spPr>
          <a:xfrm>
            <a:off x="1976718" y="4243752"/>
            <a:ext cx="8229600" cy="1524000"/>
          </a:xfrm>
        </p:spPr>
        <p:txBody>
          <a:bodyPr>
            <a:normAutofit fontScale="85000" lnSpcReduction="20000"/>
          </a:bodyPr>
          <a:lstStyle/>
          <a:p>
            <a:r>
              <a:rPr lang="en-US" sz="2400" dirty="0">
                <a:solidFill>
                  <a:srgbClr val="000000"/>
                </a:solidFill>
                <a:latin typeface="Arial" panose="020B0604020202020204" pitchFamily="34" charset="0"/>
                <a:cs typeface="Arial" panose="020B0604020202020204" pitchFamily="34" charset="0"/>
              </a:rPr>
              <a:t>Prospective, observational, non-interventional registry</a:t>
            </a:r>
          </a:p>
          <a:p>
            <a:r>
              <a:rPr lang="en-US" sz="2400" dirty="0">
                <a:solidFill>
                  <a:srgbClr val="000000"/>
                </a:solidFill>
                <a:latin typeface="Arial" panose="020B0604020202020204" pitchFamily="34" charset="0"/>
                <a:cs typeface="Arial" panose="020B0604020202020204" pitchFamily="34" charset="0"/>
              </a:rPr>
              <a:t>Adult outpatients with chronic </a:t>
            </a:r>
            <a:r>
              <a:rPr lang="en-US" sz="2400" dirty="0" err="1">
                <a:solidFill>
                  <a:srgbClr val="000000"/>
                </a:solidFill>
                <a:latin typeface="Arial" panose="020B0604020202020204" pitchFamily="34" charset="0"/>
                <a:cs typeface="Arial" panose="020B0604020202020204" pitchFamily="34" charset="0"/>
              </a:rPr>
              <a:t>HFrEF</a:t>
            </a:r>
            <a:r>
              <a:rPr lang="en-US" sz="2400" dirty="0">
                <a:solidFill>
                  <a:srgbClr val="000000"/>
                </a:solidFill>
                <a:latin typeface="Arial" panose="020B0604020202020204" pitchFamily="34" charset="0"/>
                <a:cs typeface="Arial" panose="020B0604020202020204" pitchFamily="34" charset="0"/>
              </a:rPr>
              <a:t> ≤40%</a:t>
            </a:r>
          </a:p>
          <a:p>
            <a:r>
              <a:rPr lang="en-US" sz="2400" dirty="0">
                <a:solidFill>
                  <a:srgbClr val="000000"/>
                </a:solidFill>
                <a:latin typeface="Arial" panose="020B0604020202020204" pitchFamily="34" charset="0"/>
                <a:cs typeface="Arial" panose="020B0604020202020204" pitchFamily="34" charset="0"/>
              </a:rPr>
              <a:t>Enrolled </a:t>
            </a:r>
            <a:r>
              <a:rPr lang="en-US" sz="2400" b="1" i="1" dirty="0">
                <a:latin typeface="Arial" panose="020B0604020202020204" pitchFamily="34" charset="0"/>
                <a:cs typeface="Arial" panose="020B0604020202020204" pitchFamily="34" charset="0"/>
              </a:rPr>
              <a:t>December 2015 - October 2017 </a:t>
            </a:r>
            <a:r>
              <a:rPr lang="en-US" sz="2400" dirty="0">
                <a:solidFill>
                  <a:srgbClr val="000000"/>
                </a:solidFill>
                <a:latin typeface="Arial" panose="020B0604020202020204" pitchFamily="34" charset="0"/>
                <a:cs typeface="Arial" panose="020B0604020202020204" pitchFamily="34" charset="0"/>
              </a:rPr>
              <a:t>across the US</a:t>
            </a:r>
          </a:p>
          <a:p>
            <a:r>
              <a:rPr lang="en-US" sz="2400" dirty="0">
                <a:solidFill>
                  <a:srgbClr val="000000"/>
                </a:solidFill>
                <a:latin typeface="Arial" panose="020B0604020202020204" pitchFamily="34" charset="0"/>
                <a:cs typeface="Arial" panose="020B0604020202020204" pitchFamily="34" charset="0"/>
              </a:rPr>
              <a:t>Baseline data for </a:t>
            </a:r>
            <a:r>
              <a:rPr lang="en-US" sz="2400" b="1" i="1" dirty="0">
                <a:latin typeface="Arial" panose="020B0604020202020204" pitchFamily="34" charset="0"/>
                <a:cs typeface="Arial" panose="020B0604020202020204" pitchFamily="34" charset="0"/>
              </a:rPr>
              <a:t>3,518 patients </a:t>
            </a:r>
            <a:r>
              <a:rPr lang="en-US" sz="2400" dirty="0">
                <a:solidFill>
                  <a:srgbClr val="000000"/>
                </a:solidFill>
                <a:latin typeface="Arial" panose="020B0604020202020204" pitchFamily="34" charset="0"/>
                <a:cs typeface="Arial" panose="020B0604020202020204" pitchFamily="34" charset="0"/>
              </a:rPr>
              <a:t>across </a:t>
            </a:r>
            <a:r>
              <a:rPr lang="en-US" sz="2400" b="1" i="1" dirty="0">
                <a:latin typeface="Arial" panose="020B0604020202020204" pitchFamily="34" charset="0"/>
                <a:cs typeface="Arial" panose="020B0604020202020204" pitchFamily="34" charset="0"/>
              </a:rPr>
              <a:t>150 US sites</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6858000" y="6172200"/>
            <a:ext cx="3810000" cy="646331"/>
          </a:xfrm>
          <a:prstGeom prst="rect">
            <a:avLst/>
          </a:prstGeom>
          <a:noFill/>
        </p:spPr>
        <p:txBody>
          <a:bodyPr wrap="square" rtlCol="0">
            <a:spAutoFit/>
          </a:bodyPr>
          <a:lstStyle/>
          <a:p>
            <a:pPr algn="r"/>
            <a:r>
              <a:rPr lang="en-US" dirty="0">
                <a:solidFill>
                  <a:schemeClr val="bg1"/>
                </a:solidFill>
              </a:rPr>
              <a:t>Greene SJ et al. </a:t>
            </a:r>
            <a:r>
              <a:rPr lang="en-US" i="1" dirty="0">
                <a:solidFill>
                  <a:schemeClr val="bg1"/>
                </a:solidFill>
              </a:rPr>
              <a:t>JACC</a:t>
            </a:r>
            <a:r>
              <a:rPr lang="en-US" dirty="0">
                <a:solidFill>
                  <a:schemeClr val="bg1"/>
                </a:solidFill>
              </a:rPr>
              <a:t> 2018</a:t>
            </a:r>
          </a:p>
          <a:p>
            <a:pPr algn="r"/>
            <a:r>
              <a:rPr lang="en-US" dirty="0">
                <a:solidFill>
                  <a:schemeClr val="bg1"/>
                </a:solidFill>
              </a:rPr>
              <a:t>Greene SJ et al. </a:t>
            </a:r>
            <a:r>
              <a:rPr lang="en-US" i="1" dirty="0">
                <a:solidFill>
                  <a:schemeClr val="bg1"/>
                </a:solidFill>
              </a:rPr>
              <a:t>JACC</a:t>
            </a:r>
            <a:r>
              <a:rPr lang="en-US" dirty="0">
                <a:solidFill>
                  <a:schemeClr val="bg1"/>
                </a:solidFill>
              </a:rPr>
              <a:t> 2019</a:t>
            </a:r>
          </a:p>
        </p:txBody>
      </p:sp>
      <p:sp>
        <p:nvSpPr>
          <p:cNvPr id="9" name="Rectangle 8"/>
          <p:cNvSpPr/>
          <p:nvPr/>
        </p:nvSpPr>
        <p:spPr>
          <a:xfrm>
            <a:off x="1828800" y="4059854"/>
            <a:ext cx="8229600" cy="1778238"/>
          </a:xfrm>
          <a:prstGeom prst="rect">
            <a:avLst/>
          </a:prstGeom>
          <a:no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777539AA-5F8D-D79C-5A50-C7179EC313F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3993" y="1520763"/>
            <a:ext cx="7484013" cy="2252529"/>
          </a:xfrm>
          <a:prstGeom prst="rect">
            <a:avLst/>
          </a:prstGeom>
        </p:spPr>
      </p:pic>
      <p:sp>
        <p:nvSpPr>
          <p:cNvPr id="12" name="Footer Placeholder 11">
            <a:extLst>
              <a:ext uri="{FF2B5EF4-FFF2-40B4-BE49-F238E27FC236}">
                <a16:creationId xmlns:a16="http://schemas.microsoft.com/office/drawing/2014/main" id="{372646E9-0B5B-38CF-9A21-9D1B0BF3241D}"/>
              </a:ext>
            </a:extLst>
          </p:cNvPr>
          <p:cNvSpPr>
            <a:spLocks noGrp="1"/>
          </p:cNvSpPr>
          <p:nvPr>
            <p:ph type="ftr" sz="quarter" idx="3"/>
          </p:nvPr>
        </p:nvSpPr>
        <p:spPr/>
        <p:txBody>
          <a:bodyPr/>
          <a:lstStyle/>
          <a:p>
            <a:r>
              <a:rPr lang="en-US" dirty="0"/>
              <a:t>Greene SJ, et al. </a:t>
            </a:r>
            <a:r>
              <a:rPr lang="en-US" i="1" dirty="0"/>
              <a:t>J Am Coll </a:t>
            </a:r>
            <a:r>
              <a:rPr lang="en-US" i="1" dirty="0" err="1"/>
              <a:t>Cardiol</a:t>
            </a:r>
            <a:r>
              <a:rPr lang="en-US" i="1" dirty="0"/>
              <a:t>. </a:t>
            </a:r>
            <a:r>
              <a:rPr lang="en-US" dirty="0"/>
              <a:t>2018;72(4):351-366.</a:t>
            </a:r>
          </a:p>
        </p:txBody>
      </p:sp>
    </p:spTree>
    <p:extLst>
      <p:ext uri="{BB962C8B-B14F-4D97-AF65-F5344CB8AC3E}">
        <p14:creationId xmlns:p14="http://schemas.microsoft.com/office/powerpoint/2010/main" val="4084070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9EC724-8C0D-4640-BF14-D263D8EA15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309EC724-8C0D-4640-BF14-D263D8EA15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r>
              <a:rPr lang="en-US" sz="4000" dirty="0">
                <a:latin typeface="Arial" panose="020B0604020202020204" pitchFamily="34" charset="0"/>
                <a:cs typeface="Arial" panose="020B0604020202020204" pitchFamily="34" charset="0"/>
              </a:rPr>
              <a:t>Gaps in GDMT Use in the United States</a:t>
            </a:r>
          </a:p>
        </p:txBody>
      </p:sp>
      <p:sp>
        <p:nvSpPr>
          <p:cNvPr id="7" name="Content Placeholder 2"/>
          <p:cNvSpPr txBox="1">
            <a:spLocks/>
          </p:cNvSpPr>
          <p:nvPr/>
        </p:nvSpPr>
        <p:spPr>
          <a:xfrm>
            <a:off x="1913792" y="1893150"/>
            <a:ext cx="8862060" cy="468314"/>
          </a:xfrm>
          <a:prstGeom prst="rect">
            <a:avLst/>
          </a:prstGeom>
        </p:spPr>
        <p:txBody>
          <a:bodyPr vert="horz" lIns="0" tIns="45720" rIns="0" bIns="45720" rtlCol="0">
            <a:noAutofit/>
          </a:bodyPr>
          <a:lstStyle>
            <a:lvl1pPr marL="225425" indent="-225425" algn="l" defTabSz="457200" rtl="0" eaLnBrk="1" latinLnBrk="0" hangingPunct="1">
              <a:lnSpc>
                <a:spcPct val="94000"/>
              </a:lnSpc>
              <a:spcBef>
                <a:spcPts val="1600"/>
              </a:spcBef>
              <a:buClr>
                <a:schemeClr val="tx1"/>
              </a:buClr>
              <a:buSzPct val="110000"/>
              <a:buFont typeface="Wingdings" charset="2"/>
              <a:buChar char="§"/>
              <a:defRPr sz="2000" b="0" i="0" kern="1200">
                <a:solidFill>
                  <a:schemeClr val="bg2"/>
                </a:solidFill>
                <a:latin typeface="+mn-lt"/>
                <a:ea typeface="+mn-ea"/>
                <a:cs typeface="Arial"/>
              </a:defRPr>
            </a:lvl1pPr>
            <a:lvl2pPr marL="692150" indent="-234950" algn="l" defTabSz="457200" rtl="0" eaLnBrk="1" latinLnBrk="0" hangingPunct="1">
              <a:lnSpc>
                <a:spcPct val="94000"/>
              </a:lnSpc>
              <a:spcBef>
                <a:spcPts val="800"/>
              </a:spcBef>
              <a:buFont typeface="Arial"/>
              <a:buChar char="–"/>
              <a:defRPr sz="2000" b="0" i="0" kern="1200">
                <a:solidFill>
                  <a:schemeClr val="bg2"/>
                </a:solidFill>
                <a:latin typeface="+mn-lt"/>
                <a:ea typeface="+mn-ea"/>
                <a:cs typeface="Arial"/>
              </a:defRPr>
            </a:lvl2pPr>
            <a:lvl3pPr marL="1143000" indent="-228600" algn="l" defTabSz="457200" rtl="0" eaLnBrk="1" latinLnBrk="0" hangingPunct="1">
              <a:lnSpc>
                <a:spcPct val="94000"/>
              </a:lnSpc>
              <a:spcBef>
                <a:spcPct val="20000"/>
              </a:spcBef>
              <a:buFont typeface="Arial"/>
              <a:buChar char="•"/>
              <a:defRPr sz="2000" b="0" i="0" kern="1200">
                <a:solidFill>
                  <a:schemeClr val="bg2"/>
                </a:solidFill>
                <a:latin typeface="+mn-lt"/>
                <a:ea typeface="+mn-ea"/>
                <a:cs typeface="Arial"/>
              </a:defRPr>
            </a:lvl3pPr>
            <a:lvl4pPr marL="1371600" indent="0" algn="l" defTabSz="457200" rtl="0" eaLnBrk="1" latinLnBrk="0" hangingPunct="1">
              <a:lnSpc>
                <a:spcPct val="94000"/>
              </a:lnSpc>
              <a:spcBef>
                <a:spcPct val="20000"/>
              </a:spcBef>
              <a:buFont typeface="Arial"/>
              <a:buNone/>
              <a:defRPr sz="2000" b="0" i="1" kern="1200">
                <a:solidFill>
                  <a:schemeClr val="bg2"/>
                </a:solidFill>
                <a:latin typeface="+mn-lt"/>
                <a:ea typeface="+mn-ea"/>
                <a:cs typeface="Arial"/>
              </a:defRPr>
            </a:lvl4pPr>
            <a:lvl5pPr marL="1647825" indent="-228600" algn="l" defTabSz="457200" rtl="0" eaLnBrk="1" latinLnBrk="0" hangingPunct="1">
              <a:lnSpc>
                <a:spcPct val="94000"/>
              </a:lnSpc>
              <a:spcBef>
                <a:spcPts val="0"/>
              </a:spcBef>
              <a:buFont typeface="Arial"/>
              <a:buChar char="–"/>
              <a:defRPr sz="2000" b="0" i="0" kern="1200">
                <a:solidFill>
                  <a:schemeClr val="bg2"/>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i="1" dirty="0">
                <a:solidFill>
                  <a:schemeClr val="tx1"/>
                </a:solidFill>
                <a:latin typeface="Arial" panose="020B0604020202020204" pitchFamily="34" charset="0"/>
                <a:cs typeface="Arial" panose="020B0604020202020204" pitchFamily="34" charset="0"/>
              </a:rPr>
              <a:t>% Eligible Patients </a:t>
            </a:r>
            <a:r>
              <a:rPr lang="en-US" sz="3200" b="1" i="1" u="sng" dirty="0">
                <a:solidFill>
                  <a:schemeClr val="tx1"/>
                </a:solidFill>
                <a:latin typeface="Arial" panose="020B0604020202020204" pitchFamily="34" charset="0"/>
                <a:cs typeface="Arial" panose="020B0604020202020204" pitchFamily="34" charset="0"/>
              </a:rPr>
              <a:t>NOT</a:t>
            </a:r>
            <a:r>
              <a:rPr lang="en-US" sz="3200" b="1" i="1" dirty="0">
                <a:solidFill>
                  <a:schemeClr val="tx1"/>
                </a:solidFill>
                <a:latin typeface="Arial" panose="020B0604020202020204" pitchFamily="34" charset="0"/>
                <a:cs typeface="Arial" panose="020B0604020202020204" pitchFamily="34" charset="0"/>
              </a:rPr>
              <a:t> Receiving Therapy:</a:t>
            </a:r>
          </a:p>
          <a:p>
            <a:pPr lvl="1"/>
            <a:r>
              <a:rPr lang="en-US" sz="3200" dirty="0">
                <a:solidFill>
                  <a:srgbClr val="000000"/>
                </a:solidFill>
                <a:latin typeface="Arial" panose="020B0604020202020204" pitchFamily="34" charset="0"/>
                <a:cs typeface="Arial" panose="020B0604020202020204" pitchFamily="34" charset="0"/>
              </a:rPr>
              <a:t>ACEI/ARB/ARNI –</a:t>
            </a:r>
            <a:r>
              <a:rPr lang="en-US" sz="3200" dirty="0">
                <a:solidFill>
                  <a:schemeClr val="tx1"/>
                </a:solidFill>
                <a:latin typeface="Arial" panose="020B0604020202020204" pitchFamily="34" charset="0"/>
                <a:cs typeface="Arial" panose="020B0604020202020204" pitchFamily="34" charset="0"/>
              </a:rPr>
              <a:t> </a:t>
            </a:r>
            <a:r>
              <a:rPr lang="en-US" sz="3200" b="1" i="1" dirty="0">
                <a:solidFill>
                  <a:srgbClr val="C00000"/>
                </a:solidFill>
                <a:latin typeface="Arial" panose="020B0604020202020204" pitchFamily="34" charset="0"/>
                <a:cs typeface="Arial" panose="020B0604020202020204" pitchFamily="34" charset="0"/>
              </a:rPr>
              <a:t>27%</a:t>
            </a:r>
          </a:p>
          <a:p>
            <a:pPr lvl="1"/>
            <a:r>
              <a:rPr lang="en-US" sz="3200" dirty="0">
                <a:solidFill>
                  <a:srgbClr val="000000"/>
                </a:solidFill>
                <a:latin typeface="Arial" panose="020B0604020202020204" pitchFamily="34" charset="0"/>
                <a:cs typeface="Arial" panose="020B0604020202020204" pitchFamily="34" charset="0"/>
              </a:rPr>
              <a:t>Beta-blocker –</a:t>
            </a:r>
            <a:r>
              <a:rPr lang="en-US" sz="3200" dirty="0">
                <a:solidFill>
                  <a:schemeClr val="tx1"/>
                </a:solidFill>
                <a:latin typeface="Arial" panose="020B0604020202020204" pitchFamily="34" charset="0"/>
                <a:cs typeface="Arial" panose="020B0604020202020204" pitchFamily="34" charset="0"/>
              </a:rPr>
              <a:t> </a:t>
            </a:r>
            <a:r>
              <a:rPr lang="en-US" sz="3200" b="1" i="1" dirty="0">
                <a:solidFill>
                  <a:srgbClr val="C00000"/>
                </a:solidFill>
                <a:latin typeface="Arial" panose="020B0604020202020204" pitchFamily="34" charset="0"/>
                <a:cs typeface="Arial" panose="020B0604020202020204" pitchFamily="34" charset="0"/>
              </a:rPr>
              <a:t>33%</a:t>
            </a:r>
          </a:p>
          <a:p>
            <a:pPr lvl="1"/>
            <a:r>
              <a:rPr lang="en-US" sz="3200" dirty="0">
                <a:solidFill>
                  <a:srgbClr val="000000"/>
                </a:solidFill>
                <a:latin typeface="Arial" panose="020B0604020202020204" pitchFamily="34" charset="0"/>
                <a:cs typeface="Arial" panose="020B0604020202020204" pitchFamily="34" charset="0"/>
              </a:rPr>
              <a:t>MRA – </a:t>
            </a:r>
            <a:r>
              <a:rPr lang="en-US" sz="3200" b="1" i="1" dirty="0">
                <a:solidFill>
                  <a:srgbClr val="C00000"/>
                </a:solidFill>
                <a:latin typeface="Arial" panose="020B0604020202020204" pitchFamily="34" charset="0"/>
                <a:cs typeface="Arial" panose="020B0604020202020204" pitchFamily="34" charset="0"/>
              </a:rPr>
              <a:t>67%</a:t>
            </a:r>
          </a:p>
        </p:txBody>
      </p:sp>
      <p:sp>
        <p:nvSpPr>
          <p:cNvPr id="8" name="Rectangle 7"/>
          <p:cNvSpPr/>
          <p:nvPr/>
        </p:nvSpPr>
        <p:spPr>
          <a:xfrm>
            <a:off x="1662954" y="1371600"/>
            <a:ext cx="8700247" cy="25908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extBox 9"/>
          <p:cNvSpPr txBox="1"/>
          <p:nvPr/>
        </p:nvSpPr>
        <p:spPr>
          <a:xfrm>
            <a:off x="1866900" y="4724401"/>
            <a:ext cx="8458200" cy="954107"/>
          </a:xfrm>
          <a:prstGeom prst="rect">
            <a:avLst/>
          </a:prstGeom>
          <a:noFill/>
          <a:ln w="28575">
            <a:solidFill>
              <a:schemeClr val="accent1"/>
            </a:solidFill>
          </a:ln>
        </p:spPr>
        <p:txBody>
          <a:bodyPr wrap="square" rtlCol="0">
            <a:spAutoFit/>
          </a:bodyPr>
          <a:lstStyle/>
          <a:p>
            <a:pPr algn="ctr"/>
            <a:r>
              <a:rPr lang="en-US" sz="2800" b="1" dirty="0">
                <a:latin typeface="Arial" panose="020B0604020202020204" pitchFamily="34" charset="0"/>
                <a:cs typeface="Arial" panose="020B0604020202020204" pitchFamily="34" charset="0"/>
              </a:rPr>
              <a:t>&lt;25% of eligible patients receive “triple therapy” </a:t>
            </a:r>
            <a:r>
              <a:rPr lang="en-US" sz="2800" dirty="0">
                <a:latin typeface="Arial" panose="020B0604020202020204" pitchFamily="34" charset="0"/>
                <a:cs typeface="Arial" panose="020B0604020202020204" pitchFamily="34" charset="0"/>
              </a:rPr>
              <a:t>(ACEI/ARB/ARNI + BB + MRA)</a:t>
            </a:r>
          </a:p>
        </p:txBody>
      </p:sp>
      <p:sp>
        <p:nvSpPr>
          <p:cNvPr id="3" name="Footer Placeholder 2">
            <a:extLst>
              <a:ext uri="{FF2B5EF4-FFF2-40B4-BE49-F238E27FC236}">
                <a16:creationId xmlns:a16="http://schemas.microsoft.com/office/drawing/2014/main" id="{157B8769-E5D2-746B-3A33-409F3028AD32}"/>
              </a:ext>
            </a:extLst>
          </p:cNvPr>
          <p:cNvSpPr>
            <a:spLocks noGrp="1"/>
          </p:cNvSpPr>
          <p:nvPr>
            <p:ph type="ftr" sz="quarter" idx="3"/>
          </p:nvPr>
        </p:nvSpPr>
        <p:spPr/>
        <p:txBody>
          <a:bodyPr/>
          <a:lstStyle/>
          <a:p>
            <a:r>
              <a:rPr lang="en-US" dirty="0"/>
              <a:t>Greene SJ, et al. </a:t>
            </a:r>
            <a:r>
              <a:rPr lang="en-US" i="1" dirty="0"/>
              <a:t>J Am Coll </a:t>
            </a:r>
            <a:r>
              <a:rPr lang="en-US" i="1" dirty="0" err="1"/>
              <a:t>Cardiol</a:t>
            </a:r>
            <a:r>
              <a:rPr lang="en-US" i="1" dirty="0"/>
              <a:t>. </a:t>
            </a:r>
            <a:r>
              <a:rPr lang="en-US" dirty="0"/>
              <a:t>2018;72(4):351-366.</a:t>
            </a:r>
          </a:p>
        </p:txBody>
      </p:sp>
    </p:spTree>
    <p:extLst>
      <p:ext uri="{BB962C8B-B14F-4D97-AF65-F5344CB8AC3E}">
        <p14:creationId xmlns:p14="http://schemas.microsoft.com/office/powerpoint/2010/main" val="1680813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5D4A189-3F1D-4477-9D70-7221290CF1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0" name="Object 9" hidden="1">
                        <a:extLst>
                          <a:ext uri="{FF2B5EF4-FFF2-40B4-BE49-F238E27FC236}">
                            <a16:creationId xmlns:a16="http://schemas.microsoft.com/office/drawing/2014/main" id="{65D4A189-3F1D-4477-9D70-7221290CF1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When Medications Are Prescribed, Most Receive Low or Sub-Target Doses</a:t>
            </a:r>
          </a:p>
        </p:txBody>
      </p:sp>
      <p:sp>
        <p:nvSpPr>
          <p:cNvPr id="3" name="Content Placeholder 2"/>
          <p:cNvSpPr>
            <a:spLocks noGrp="1"/>
          </p:cNvSpPr>
          <p:nvPr>
            <p:ph idx="4294967295"/>
          </p:nvPr>
        </p:nvSpPr>
        <p:spPr>
          <a:xfrm>
            <a:off x="2190750" y="5961063"/>
            <a:ext cx="7810500" cy="896937"/>
          </a:xfrm>
        </p:spPr>
        <p:txBody>
          <a:bodyPr/>
          <a:lstStyle/>
          <a:p>
            <a:pPr marL="0" indent="0" algn="ctr">
              <a:buNone/>
            </a:pPr>
            <a:r>
              <a:rPr lang="en-US" b="1" dirty="0">
                <a:latin typeface="Arial" panose="020B0604020202020204" pitchFamily="34" charset="0"/>
                <a:cs typeface="Arial" panose="020B0604020202020204" pitchFamily="34" charset="0"/>
              </a:rPr>
              <a:t>1% receive “triple therapy” at target doses</a:t>
            </a:r>
          </a:p>
        </p:txBody>
      </p:sp>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8800" y="1678344"/>
            <a:ext cx="6268872" cy="4126231"/>
          </a:xfrm>
          <a:prstGeom prst="rect">
            <a:avLst/>
          </a:prstGeom>
        </p:spPr>
      </p:pic>
      <p:sp>
        <p:nvSpPr>
          <p:cNvPr id="6" name="TextBox 5"/>
          <p:cNvSpPr txBox="1"/>
          <p:nvPr/>
        </p:nvSpPr>
        <p:spPr>
          <a:xfrm>
            <a:off x="8982220" y="2845124"/>
            <a:ext cx="2638425" cy="1908215"/>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&lt;50% target</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50 to &lt;100% target</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 100% target dose</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8497157" y="2864573"/>
            <a:ext cx="381000" cy="368260"/>
          </a:xfrm>
          <a:prstGeom prst="rect">
            <a:avLst/>
          </a:prstGeom>
          <a:solidFill>
            <a:schemeClr val="accent1">
              <a:lumMod val="7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FFFF00"/>
              </a:solidFill>
              <a:latin typeface="Arial" panose="020B0604020202020204" pitchFamily="34" charset="0"/>
              <a:cs typeface="Arial" panose="020B0604020202020204" pitchFamily="34" charset="0"/>
            </a:endParaRPr>
          </a:p>
        </p:txBody>
      </p:sp>
      <p:sp>
        <p:nvSpPr>
          <p:cNvPr id="8" name="Rectangle 7"/>
          <p:cNvSpPr/>
          <p:nvPr/>
        </p:nvSpPr>
        <p:spPr>
          <a:xfrm>
            <a:off x="8497157" y="3397717"/>
            <a:ext cx="381000" cy="368260"/>
          </a:xfrm>
          <a:prstGeom prst="rect">
            <a:avLst/>
          </a:prstGeom>
          <a:solidFill>
            <a:schemeClr val="tx2">
              <a:lumMod val="5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p:cNvSpPr/>
          <p:nvPr/>
        </p:nvSpPr>
        <p:spPr>
          <a:xfrm>
            <a:off x="8497157" y="3965524"/>
            <a:ext cx="381000" cy="368260"/>
          </a:xfrm>
          <a:prstGeom prst="rect">
            <a:avLst/>
          </a:prstGeom>
          <a:solidFill>
            <a:schemeClr val="tx1">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Footer Placeholder 10">
            <a:extLst>
              <a:ext uri="{FF2B5EF4-FFF2-40B4-BE49-F238E27FC236}">
                <a16:creationId xmlns:a16="http://schemas.microsoft.com/office/drawing/2014/main" id="{86F6E093-06BB-457D-23B9-3B4701D4348A}"/>
              </a:ext>
            </a:extLst>
          </p:cNvPr>
          <p:cNvSpPr>
            <a:spLocks noGrp="1"/>
          </p:cNvSpPr>
          <p:nvPr>
            <p:ph type="ftr" sz="quarter" idx="3"/>
          </p:nvPr>
        </p:nvSpPr>
        <p:spPr/>
        <p:txBody>
          <a:bodyPr/>
          <a:lstStyle/>
          <a:p>
            <a:r>
              <a:rPr lang="en-US" dirty="0"/>
              <a:t>Greene SJ, et al. </a:t>
            </a:r>
            <a:r>
              <a:rPr lang="en-US" i="1" dirty="0"/>
              <a:t>J Am Coll </a:t>
            </a:r>
            <a:r>
              <a:rPr lang="en-US" i="1" dirty="0" err="1"/>
              <a:t>Cardiol</a:t>
            </a:r>
            <a:r>
              <a:rPr lang="en-US" i="1" dirty="0"/>
              <a:t>. </a:t>
            </a:r>
            <a:r>
              <a:rPr lang="en-US" dirty="0"/>
              <a:t>2018;72(4):351-366.</a:t>
            </a:r>
          </a:p>
        </p:txBody>
      </p:sp>
    </p:spTree>
    <p:extLst>
      <p:ext uri="{BB962C8B-B14F-4D97-AF65-F5344CB8AC3E}">
        <p14:creationId xmlns:p14="http://schemas.microsoft.com/office/powerpoint/2010/main" val="124843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9F33D5-259A-3147-8903-1AD42324C073}"/>
              </a:ext>
            </a:extLst>
          </p:cNvPr>
          <p:cNvSpPr txBox="1">
            <a:spLocks/>
          </p:cNvSpPr>
          <p:nvPr/>
        </p:nvSpPr>
        <p:spPr>
          <a:xfrm>
            <a:off x="1828042" y="22304"/>
            <a:ext cx="11277600" cy="100584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10" name="Content Placeholder 4">
            <a:extLst>
              <a:ext uri="{FF2B5EF4-FFF2-40B4-BE49-F238E27FC236}">
                <a16:creationId xmlns:a16="http://schemas.microsoft.com/office/drawing/2014/main" id="{E110D2DB-258A-554E-919F-A34F66379130}"/>
              </a:ext>
            </a:extLst>
          </p:cNvPr>
          <p:cNvSpPr txBox="1">
            <a:spLocks/>
          </p:cNvSpPr>
          <p:nvPr/>
        </p:nvSpPr>
        <p:spPr>
          <a:xfrm>
            <a:off x="457200" y="1770971"/>
            <a:ext cx="5445125" cy="4572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Chart 13">
            <a:extLst>
              <a:ext uri="{FF2B5EF4-FFF2-40B4-BE49-F238E27FC236}">
                <a16:creationId xmlns:a16="http://schemas.microsoft.com/office/drawing/2014/main" id="{99715FF5-C205-BC47-83B4-9138DCD199F0}"/>
              </a:ext>
            </a:extLst>
          </p:cNvPr>
          <p:cNvGraphicFramePr/>
          <p:nvPr/>
        </p:nvGraphicFramePr>
        <p:xfrm>
          <a:off x="6289675" y="4013364"/>
          <a:ext cx="5445125" cy="21437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9EDB30B-731C-DFB1-67CD-4891AA4CF854}"/>
              </a:ext>
            </a:extLst>
          </p:cNvPr>
          <p:cNvSpPr>
            <a:spLocks noGrp="1"/>
          </p:cNvSpPr>
          <p:nvPr>
            <p:ph type="title"/>
          </p:nvPr>
        </p:nvSpPr>
        <p:spPr/>
        <p:txBody>
          <a:bodyPr/>
          <a:lstStyle/>
          <a:p>
            <a:r>
              <a:rPr lang="en-US" dirty="0"/>
              <a:t>The Case for a New Approach: A Summary</a:t>
            </a:r>
          </a:p>
        </p:txBody>
      </p:sp>
      <p:sp>
        <p:nvSpPr>
          <p:cNvPr id="5" name="Footer Placeholder 4">
            <a:extLst>
              <a:ext uri="{FF2B5EF4-FFF2-40B4-BE49-F238E27FC236}">
                <a16:creationId xmlns:a16="http://schemas.microsoft.com/office/drawing/2014/main" id="{ACDB5D7C-840F-CB5C-77F7-3C73A0360331}"/>
              </a:ext>
            </a:extLst>
          </p:cNvPr>
          <p:cNvSpPr>
            <a:spLocks noGrp="1"/>
          </p:cNvSpPr>
          <p:nvPr>
            <p:ph type="ftr" sz="quarter" idx="3"/>
          </p:nvPr>
        </p:nvSpPr>
        <p:spPr/>
        <p:txBody>
          <a:bodyPr/>
          <a:lstStyle/>
          <a:p>
            <a:r>
              <a:rPr lang="fr-FR" dirty="0"/>
              <a:t>Packer M, et al. </a:t>
            </a:r>
            <a:r>
              <a:rPr lang="fr-FR" i="1" dirty="0" err="1"/>
              <a:t>Eur</a:t>
            </a:r>
            <a:r>
              <a:rPr lang="fr-FR" i="1" dirty="0"/>
              <a:t> J </a:t>
            </a:r>
            <a:r>
              <a:rPr lang="fr-FR" i="1" dirty="0" err="1"/>
              <a:t>Heart</a:t>
            </a:r>
            <a:r>
              <a:rPr lang="fr-FR" i="1" dirty="0"/>
              <a:t> Fail. </a:t>
            </a:r>
            <a:r>
              <a:rPr lang="fr-FR" dirty="0"/>
              <a:t>2021;23(6):882-894; McMurray JJV, et al. </a:t>
            </a:r>
            <a:r>
              <a:rPr lang="fr-FR" i="1" dirty="0"/>
              <a:t>Circulation. </a:t>
            </a:r>
            <a:r>
              <a:rPr lang="fr-FR" dirty="0"/>
              <a:t>2021;143(9):875-877. </a:t>
            </a:r>
            <a:endParaRPr lang="en-US" dirty="0"/>
          </a:p>
        </p:txBody>
      </p:sp>
      <p:sp>
        <p:nvSpPr>
          <p:cNvPr id="3" name="Content Placeholder 2">
            <a:extLst>
              <a:ext uri="{FF2B5EF4-FFF2-40B4-BE49-F238E27FC236}">
                <a16:creationId xmlns:a16="http://schemas.microsoft.com/office/drawing/2014/main" id="{558E062C-92D2-2BE1-DC3F-0C72A622DF70}"/>
              </a:ext>
            </a:extLst>
          </p:cNvPr>
          <p:cNvSpPr>
            <a:spLocks noGrp="1"/>
          </p:cNvSpPr>
          <p:nvPr>
            <p:ph idx="1"/>
          </p:nvPr>
        </p:nvSpPr>
        <p:spPr>
          <a:xfrm>
            <a:off x="609600" y="1371600"/>
            <a:ext cx="10744200" cy="5057335"/>
          </a:xfrm>
        </p:spPr>
        <p:txBody>
          <a:bodyPr/>
          <a:lstStyle/>
          <a:p>
            <a:pPr>
              <a:spcBef>
                <a:spcPts val="2400"/>
              </a:spcBef>
            </a:pPr>
            <a:r>
              <a:rPr lang="en-US" dirty="0"/>
              <a:t>The </a:t>
            </a:r>
            <a:r>
              <a:rPr lang="en-US" b="1" dirty="0"/>
              <a:t>efficacy</a:t>
            </a:r>
            <a:r>
              <a:rPr lang="en-US" dirty="0"/>
              <a:t> of each foundational drug class is independent of treatment with the other drug classes. </a:t>
            </a:r>
            <a:r>
              <a:rPr lang="en-US" i="1" dirty="0"/>
              <a:t>Historical sequencing does not matter.</a:t>
            </a:r>
          </a:p>
          <a:p>
            <a:pPr>
              <a:spcBef>
                <a:spcPts val="2400"/>
              </a:spcBef>
            </a:pPr>
            <a:r>
              <a:rPr lang="en-US" dirty="0"/>
              <a:t>Background therapy can influence the </a:t>
            </a:r>
            <a:r>
              <a:rPr lang="en-US" b="1" dirty="0"/>
              <a:t>tolerability</a:t>
            </a:r>
            <a:r>
              <a:rPr lang="en-US" dirty="0"/>
              <a:t> of other  foundational agents. Proper sequencing should account for this.</a:t>
            </a:r>
          </a:p>
          <a:p>
            <a:pPr>
              <a:spcBef>
                <a:spcPts val="2400"/>
              </a:spcBef>
            </a:pPr>
            <a:r>
              <a:rPr lang="en-US" dirty="0"/>
              <a:t>Low starting doses of foundational drugs have important  therapeutic benefits. </a:t>
            </a:r>
            <a:r>
              <a:rPr lang="en-US" b="1" dirty="0"/>
              <a:t>Starting all foundational drugs should be  prioritized over up-titration to target doses.</a:t>
            </a:r>
          </a:p>
          <a:p>
            <a:pPr>
              <a:spcBef>
                <a:spcPts val="2400"/>
              </a:spcBef>
            </a:pPr>
            <a:r>
              <a:rPr lang="en-US" dirty="0"/>
              <a:t>Treatments reduce morbidity and mortality within 4 weeks of  initiating therapy. </a:t>
            </a:r>
            <a:r>
              <a:rPr lang="en-US" b="1" dirty="0"/>
              <a:t>Time is of the essence.</a:t>
            </a:r>
          </a:p>
          <a:p>
            <a:pPr>
              <a:spcBef>
                <a:spcPts val="2400"/>
              </a:spcBef>
            </a:pPr>
            <a:endParaRPr lang="en-US" dirty="0"/>
          </a:p>
        </p:txBody>
      </p:sp>
      <p:sp>
        <p:nvSpPr>
          <p:cNvPr id="6" name="Rectangle 5">
            <a:extLst>
              <a:ext uri="{FF2B5EF4-FFF2-40B4-BE49-F238E27FC236}">
                <a16:creationId xmlns:a16="http://schemas.microsoft.com/office/drawing/2014/main" id="{D11A0551-41B6-B529-715B-1822EDEC55F7}"/>
              </a:ext>
            </a:extLst>
          </p:cNvPr>
          <p:cNvSpPr/>
          <p:nvPr/>
        </p:nvSpPr>
        <p:spPr>
          <a:xfrm>
            <a:off x="590843" y="2321169"/>
            <a:ext cx="10691446" cy="368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666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20 Cardio">
  <a:themeElements>
    <a:clrScheme name="Thrombosis OTG">
      <a:dk1>
        <a:sysClr val="windowText" lastClr="000000"/>
      </a:dk1>
      <a:lt1>
        <a:sysClr val="window" lastClr="FFFFFF"/>
      </a:lt1>
      <a:dk2>
        <a:srgbClr val="333333"/>
      </a:dk2>
      <a:lt2>
        <a:srgbClr val="F3F3F3"/>
      </a:lt2>
      <a:accent1>
        <a:srgbClr val="AC2A29"/>
      </a:accent1>
      <a:accent2>
        <a:srgbClr val="25215E"/>
      </a:accent2>
      <a:accent3>
        <a:srgbClr val="5980FF"/>
      </a:accent3>
      <a:accent4>
        <a:srgbClr val="F93D3B"/>
      </a:accent4>
      <a:accent5>
        <a:srgbClr val="848484"/>
      </a:accent5>
      <a:accent6>
        <a:srgbClr val="CCCCCC"/>
      </a:accent6>
      <a:hlink>
        <a:srgbClr val="DF2348"/>
      </a:hlink>
      <a:folHlink>
        <a:srgbClr val="2D22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ardio" id="{ED8A63B3-5F7B-4693-B230-841232345E05}" vid="{EC41C1A0-13CC-4CF9-9FAB-1BFD57920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9">
    <a:dk1>
      <a:srgbClr val="000000"/>
    </a:dk1>
    <a:lt1>
      <a:srgbClr val="FFFFFF"/>
    </a:lt1>
    <a:dk2>
      <a:srgbClr val="42ACDB"/>
    </a:dk2>
    <a:lt2>
      <a:srgbClr val="000000"/>
    </a:lt2>
    <a:accent1>
      <a:srgbClr val="003865"/>
    </a:accent1>
    <a:accent2>
      <a:srgbClr val="E8920C"/>
    </a:accent2>
    <a:accent3>
      <a:srgbClr val="A50021"/>
    </a:accent3>
    <a:accent4>
      <a:srgbClr val="6413E8"/>
    </a:accent4>
    <a:accent5>
      <a:srgbClr val="339966"/>
    </a:accent5>
    <a:accent6>
      <a:srgbClr val="6666FF"/>
    </a:accent6>
    <a:hlink>
      <a:srgbClr val="003366"/>
    </a:hlink>
    <a:folHlink>
      <a:srgbClr val="336699"/>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49">
    <a:dk1>
      <a:srgbClr val="000000"/>
    </a:dk1>
    <a:lt1>
      <a:srgbClr val="FFFFFF"/>
    </a:lt1>
    <a:dk2>
      <a:srgbClr val="42ACDB"/>
    </a:dk2>
    <a:lt2>
      <a:srgbClr val="000000"/>
    </a:lt2>
    <a:accent1>
      <a:srgbClr val="003865"/>
    </a:accent1>
    <a:accent2>
      <a:srgbClr val="E8920C"/>
    </a:accent2>
    <a:accent3>
      <a:srgbClr val="A50021"/>
    </a:accent3>
    <a:accent4>
      <a:srgbClr val="6413E8"/>
    </a:accent4>
    <a:accent5>
      <a:srgbClr val="339966"/>
    </a:accent5>
    <a:accent6>
      <a:srgbClr val="6666FF"/>
    </a:accent6>
    <a:hlink>
      <a:srgbClr val="003366"/>
    </a:hlink>
    <a:folHlink>
      <a:srgbClr val="336699"/>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9">
    <a:dk1>
      <a:srgbClr val="000000"/>
    </a:dk1>
    <a:lt1>
      <a:srgbClr val="FFFFFF"/>
    </a:lt1>
    <a:dk2>
      <a:srgbClr val="42ACDB"/>
    </a:dk2>
    <a:lt2>
      <a:srgbClr val="000000"/>
    </a:lt2>
    <a:accent1>
      <a:srgbClr val="003865"/>
    </a:accent1>
    <a:accent2>
      <a:srgbClr val="E8920C"/>
    </a:accent2>
    <a:accent3>
      <a:srgbClr val="A50021"/>
    </a:accent3>
    <a:accent4>
      <a:srgbClr val="6413E8"/>
    </a:accent4>
    <a:accent5>
      <a:srgbClr val="339966"/>
    </a:accent5>
    <a:accent6>
      <a:srgbClr val="6666FF"/>
    </a:accent6>
    <a:hlink>
      <a:srgbClr val="003366"/>
    </a:hlink>
    <a:folHlink>
      <a:srgbClr val="336699"/>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49">
    <a:dk1>
      <a:srgbClr val="000000"/>
    </a:dk1>
    <a:lt1>
      <a:srgbClr val="FFFFFF"/>
    </a:lt1>
    <a:dk2>
      <a:srgbClr val="42ACDB"/>
    </a:dk2>
    <a:lt2>
      <a:srgbClr val="000000"/>
    </a:lt2>
    <a:accent1>
      <a:srgbClr val="003865"/>
    </a:accent1>
    <a:accent2>
      <a:srgbClr val="E8920C"/>
    </a:accent2>
    <a:accent3>
      <a:srgbClr val="A50021"/>
    </a:accent3>
    <a:accent4>
      <a:srgbClr val="6413E8"/>
    </a:accent4>
    <a:accent5>
      <a:srgbClr val="339966"/>
    </a:accent5>
    <a:accent6>
      <a:srgbClr val="6666FF"/>
    </a:accent6>
    <a:hlink>
      <a:srgbClr val="003366"/>
    </a:hlink>
    <a:folHlink>
      <a:srgbClr val="336699"/>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2020 Cardio</Template>
  <TotalTime>125</TotalTime>
  <Words>1522</Words>
  <Application>Microsoft Office PowerPoint</Application>
  <PresentationFormat>Widescreen</PresentationFormat>
  <Paragraphs>138</Paragraphs>
  <Slides>16</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Arial Narrow</vt:lpstr>
      <vt:lpstr>Calibri</vt:lpstr>
      <vt:lpstr>Courier New</vt:lpstr>
      <vt:lpstr>Monotype Sorts</vt:lpstr>
      <vt:lpstr>System Font Regular</vt:lpstr>
      <vt:lpstr>Times New Roman</vt:lpstr>
      <vt:lpstr>Wingdings</vt:lpstr>
      <vt:lpstr>2020 Cardio</vt:lpstr>
      <vt:lpstr>think-cell Slide</vt:lpstr>
      <vt:lpstr>Addressing Gaps in the Care of HFrEF Now What? </vt:lpstr>
      <vt:lpstr>Disclaimer</vt:lpstr>
      <vt:lpstr>Treatment of HFrEF Stages C and D</vt:lpstr>
      <vt:lpstr>Recommendations for Patients with HFmrEF</vt:lpstr>
      <vt:lpstr>What is at Stake? Cumulative Impact of Evidence-based HFrEF Medical Therapies on All-Cause Mortality</vt:lpstr>
      <vt:lpstr>The CHAMP-HF Registry</vt:lpstr>
      <vt:lpstr>Gaps in GDMT Use in the United States</vt:lpstr>
      <vt:lpstr>When Medications Are Prescribed, Most Receive Low or Sub-Target Doses</vt:lpstr>
      <vt:lpstr>The Case for a New Approach: A Summary</vt:lpstr>
      <vt:lpstr>The Case for a New Approach: A Summary</vt:lpstr>
      <vt:lpstr>The Case for a New Approach: A Summary</vt:lpstr>
      <vt:lpstr>The Case for a New Approach: A Summary</vt:lpstr>
      <vt:lpstr>Simultaneous or Rapid Sequence Initiation of Quadruple Medical Therapy for Heart Failure - Optimizing Therapy With the Need for Speed</vt:lpstr>
      <vt:lpstr>Strategies to Help Facilitate GDMT Initiation</vt:lpstr>
      <vt:lpstr>Benefits of Simultaneous or Rapid Initiation of ARNi, BB, MRA, and SGLT2i for HFrEF are Multifaceted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Keys to Post-discharge Care for Patients Hospitalized for HFrEF?</dc:title>
  <dc:creator/>
  <cp:lastModifiedBy>Moriah Diethorn</cp:lastModifiedBy>
  <cp:revision>7</cp:revision>
  <dcterms:created xsi:type="dcterms:W3CDTF">2022-06-21T19:17:57Z</dcterms:created>
  <dcterms:modified xsi:type="dcterms:W3CDTF">2022-06-29T17:37:21Z</dcterms:modified>
</cp:coreProperties>
</file>