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726" r:id="rId3"/>
    <p:sldId id="721" r:id="rId4"/>
    <p:sldId id="722" r:id="rId5"/>
    <p:sldId id="674" r:id="rId6"/>
    <p:sldId id="684" r:id="rId7"/>
    <p:sldId id="723" r:id="rId8"/>
    <p:sldId id="724" r:id="rId9"/>
    <p:sldId id="725" r:id="rId10"/>
    <p:sldId id="714" r:id="rId11"/>
    <p:sldId id="719" r:id="rId12"/>
    <p:sldId id="718" r:id="rId13"/>
    <p:sldId id="717" r:id="rId14"/>
    <p:sldId id="715" r:id="rId15"/>
    <p:sldId id="716" r:id="rId16"/>
    <p:sldId id="267" r:id="rId17"/>
    <p:sldId id="6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CCAE46-02A9-FFC3-567B-E1A339C570D1}" name="Carly Weiss" initials="CW" userId="Carly Weiss" providerId="None"/>
  <p188:author id="{AF71F9A3-FC9F-D1AD-629A-C48CC9042B85}" name="William Uptegraph" initials="WU" userId="William Uptegraph"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FEBF8"/>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7" d="100"/>
          <a:sy n="77" d="100"/>
        </p:scale>
        <p:origin x="9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309B1-3735-471F-AC67-44FBCF6DDF73}"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34DCB0F3-E540-4ACA-BE70-19CCD430FF6F}">
      <dgm:prSet phldrT="[Text]" custT="1"/>
      <dgm:spPr/>
      <dgm:t>
        <a:bodyPr/>
        <a:lstStyle/>
        <a:p>
          <a:pPr>
            <a:lnSpc>
              <a:spcPct val="100000"/>
            </a:lnSpc>
          </a:pPr>
          <a:r>
            <a:rPr lang="en-US" sz="1600" b="1" dirty="0">
              <a:effectLst>
                <a:outerShdw blurRad="38100" dist="38100" dir="2700000" algn="tl">
                  <a:srgbClr val="000000">
                    <a:alpha val="43137"/>
                  </a:srgbClr>
                </a:outerShdw>
              </a:effectLst>
            </a:rPr>
            <a:t>Education</a:t>
          </a:r>
        </a:p>
      </dgm:t>
    </dgm:pt>
    <dgm:pt modelId="{9A7A6E3A-FE59-4597-90B6-EC3B9B08B6B1}" type="parTrans" cxnId="{9FFB2C0F-3834-4FA3-88C6-170681810FAA}">
      <dgm:prSet/>
      <dgm:spPr/>
      <dgm:t>
        <a:bodyPr/>
        <a:lstStyle/>
        <a:p>
          <a:pPr>
            <a:lnSpc>
              <a:spcPct val="100000"/>
            </a:lnSpc>
          </a:pPr>
          <a:endParaRPr lang="en-US" sz="1400"/>
        </a:p>
      </dgm:t>
    </dgm:pt>
    <dgm:pt modelId="{45402FE0-C947-4475-B540-2FEC092A37BD}" type="sibTrans" cxnId="{9FFB2C0F-3834-4FA3-88C6-170681810FAA}">
      <dgm:prSet/>
      <dgm:spPr/>
      <dgm:t>
        <a:bodyPr/>
        <a:lstStyle/>
        <a:p>
          <a:pPr>
            <a:lnSpc>
              <a:spcPct val="100000"/>
            </a:lnSpc>
          </a:pPr>
          <a:endParaRPr lang="en-US" sz="1400"/>
        </a:p>
      </dgm:t>
    </dgm:pt>
    <dgm:pt modelId="{BF77B7C0-4567-4789-86F9-CA34353C88AC}">
      <dgm:prSet phldrT="[Text]" custT="1"/>
      <dgm:spPr/>
      <dgm:t>
        <a:bodyPr/>
        <a:lstStyle/>
        <a:p>
          <a:pPr>
            <a:lnSpc>
              <a:spcPct val="100000"/>
            </a:lnSpc>
          </a:pPr>
          <a:r>
            <a:rPr lang="en-US" sz="1600" b="1" dirty="0">
              <a:effectLst>
                <a:outerShdw blurRad="38100" dist="38100" dir="2700000" algn="tl">
                  <a:srgbClr val="000000">
                    <a:alpha val="43137"/>
                  </a:srgbClr>
                </a:outerShdw>
              </a:effectLst>
            </a:rPr>
            <a:t>Medication initiation</a:t>
          </a:r>
        </a:p>
      </dgm:t>
    </dgm:pt>
    <dgm:pt modelId="{3E7A3031-2540-4F37-A6FF-9712CA986E6C}" type="parTrans" cxnId="{974BD5D4-EF66-4219-AF79-ACBC3AE8B37D}">
      <dgm:prSet/>
      <dgm:spPr/>
      <dgm:t>
        <a:bodyPr/>
        <a:lstStyle/>
        <a:p>
          <a:pPr>
            <a:lnSpc>
              <a:spcPct val="100000"/>
            </a:lnSpc>
          </a:pPr>
          <a:endParaRPr lang="en-US" sz="1400"/>
        </a:p>
      </dgm:t>
    </dgm:pt>
    <dgm:pt modelId="{2349C932-A22D-45B0-8C14-9A834AC9AA4A}" type="sibTrans" cxnId="{974BD5D4-EF66-4219-AF79-ACBC3AE8B37D}">
      <dgm:prSet/>
      <dgm:spPr/>
      <dgm:t>
        <a:bodyPr/>
        <a:lstStyle/>
        <a:p>
          <a:pPr>
            <a:lnSpc>
              <a:spcPct val="100000"/>
            </a:lnSpc>
          </a:pPr>
          <a:endParaRPr lang="en-US" sz="1400"/>
        </a:p>
      </dgm:t>
    </dgm:pt>
    <dgm:pt modelId="{448941A1-1780-4F54-8E7A-11F9ED09C00B}">
      <dgm:prSet phldrT="[Text]" custT="1"/>
      <dgm:spPr/>
      <dgm:t>
        <a:bodyPr/>
        <a:lstStyle/>
        <a:p>
          <a:pPr>
            <a:lnSpc>
              <a:spcPct val="100000"/>
            </a:lnSpc>
          </a:pPr>
          <a:r>
            <a:rPr lang="en-US" sz="1600" b="1" dirty="0">
              <a:effectLst>
                <a:outerShdw blurRad="38100" dist="38100" dir="2700000" algn="tl">
                  <a:srgbClr val="000000">
                    <a:alpha val="43137"/>
                  </a:srgbClr>
                </a:outerShdw>
              </a:effectLst>
            </a:rPr>
            <a:t>Medication titration</a:t>
          </a:r>
        </a:p>
      </dgm:t>
    </dgm:pt>
    <dgm:pt modelId="{CD382666-E2CB-42BD-BD5D-09D0B4D34523}" type="parTrans" cxnId="{342EFCDE-894F-4C2A-A8B4-A6275D14F095}">
      <dgm:prSet/>
      <dgm:spPr/>
      <dgm:t>
        <a:bodyPr/>
        <a:lstStyle/>
        <a:p>
          <a:pPr>
            <a:lnSpc>
              <a:spcPct val="100000"/>
            </a:lnSpc>
          </a:pPr>
          <a:endParaRPr lang="en-US" sz="1400"/>
        </a:p>
      </dgm:t>
    </dgm:pt>
    <dgm:pt modelId="{6654DA04-BD12-4C76-83AE-D6C88DA49D94}" type="sibTrans" cxnId="{342EFCDE-894F-4C2A-A8B4-A6275D14F095}">
      <dgm:prSet/>
      <dgm:spPr/>
      <dgm:t>
        <a:bodyPr/>
        <a:lstStyle/>
        <a:p>
          <a:pPr>
            <a:lnSpc>
              <a:spcPct val="100000"/>
            </a:lnSpc>
          </a:pPr>
          <a:endParaRPr lang="en-US" sz="1400"/>
        </a:p>
      </dgm:t>
    </dgm:pt>
    <dgm:pt modelId="{44EF2878-911A-4306-BECC-4FDFC16A5FEF}">
      <dgm:prSet phldrT="[Text]" custT="1"/>
      <dgm:spPr/>
      <dgm:t>
        <a:bodyPr/>
        <a:lstStyle/>
        <a:p>
          <a:pPr>
            <a:lnSpc>
              <a:spcPct val="100000"/>
            </a:lnSpc>
          </a:pPr>
          <a:r>
            <a:rPr lang="en-US" sz="1600" b="1" dirty="0">
              <a:effectLst>
                <a:outerShdw blurRad="38100" dist="38100" dir="2700000" algn="tl">
                  <a:srgbClr val="000000">
                    <a:alpha val="43137"/>
                  </a:srgbClr>
                </a:outerShdw>
              </a:effectLst>
            </a:rPr>
            <a:t>Biomarker monitoring</a:t>
          </a:r>
        </a:p>
      </dgm:t>
    </dgm:pt>
    <dgm:pt modelId="{25B04C2D-58A3-41BD-9192-9C5A1A8A458A}" type="parTrans" cxnId="{68D5E013-8412-473C-A3D6-0ABC68F9AD2E}">
      <dgm:prSet/>
      <dgm:spPr/>
      <dgm:t>
        <a:bodyPr/>
        <a:lstStyle/>
        <a:p>
          <a:pPr>
            <a:lnSpc>
              <a:spcPct val="100000"/>
            </a:lnSpc>
          </a:pPr>
          <a:endParaRPr lang="en-US" sz="1400"/>
        </a:p>
      </dgm:t>
    </dgm:pt>
    <dgm:pt modelId="{5F6A26F5-2D4F-421F-B1C3-F98038A45776}" type="sibTrans" cxnId="{68D5E013-8412-473C-A3D6-0ABC68F9AD2E}">
      <dgm:prSet/>
      <dgm:spPr/>
      <dgm:t>
        <a:bodyPr/>
        <a:lstStyle/>
        <a:p>
          <a:pPr>
            <a:lnSpc>
              <a:spcPct val="100000"/>
            </a:lnSpc>
          </a:pPr>
          <a:endParaRPr lang="en-US" sz="1400"/>
        </a:p>
      </dgm:t>
    </dgm:pt>
    <dgm:pt modelId="{F8DBC289-F5E0-4D9A-AE24-1FC3EC9BFCD6}">
      <dgm:prSet phldrT="[Text]" custT="1"/>
      <dgm:spPr>
        <a:solidFill>
          <a:schemeClr val="accent1"/>
        </a:solidFill>
      </dgm:spPr>
      <dgm:t>
        <a:bodyPr/>
        <a:lstStyle/>
        <a:p>
          <a:pPr>
            <a:lnSpc>
              <a:spcPct val="100000"/>
            </a:lnSpc>
          </a:pPr>
          <a:r>
            <a:rPr lang="en-US" sz="1600" b="1" dirty="0">
              <a:effectLst>
                <a:outerShdw blurRad="38100" dist="38100" dir="2700000" algn="tl">
                  <a:srgbClr val="000000">
                    <a:alpha val="43137"/>
                  </a:srgbClr>
                </a:outerShdw>
              </a:effectLst>
            </a:rPr>
            <a:t>CPET, echo, KCCQ</a:t>
          </a:r>
        </a:p>
      </dgm:t>
    </dgm:pt>
    <dgm:pt modelId="{4005344E-D5A5-4F09-931B-42EA38425E9C}" type="parTrans" cxnId="{2A2E2C64-924B-44BC-9A20-25A9A83190BD}">
      <dgm:prSet/>
      <dgm:spPr/>
      <dgm:t>
        <a:bodyPr/>
        <a:lstStyle/>
        <a:p>
          <a:pPr>
            <a:lnSpc>
              <a:spcPct val="100000"/>
            </a:lnSpc>
          </a:pPr>
          <a:endParaRPr lang="en-US" sz="1400"/>
        </a:p>
      </dgm:t>
    </dgm:pt>
    <dgm:pt modelId="{F2619804-DBBB-45BF-9D05-4231FD59AE91}" type="sibTrans" cxnId="{2A2E2C64-924B-44BC-9A20-25A9A83190BD}">
      <dgm:prSet/>
      <dgm:spPr/>
      <dgm:t>
        <a:bodyPr/>
        <a:lstStyle/>
        <a:p>
          <a:pPr>
            <a:lnSpc>
              <a:spcPct val="100000"/>
            </a:lnSpc>
          </a:pPr>
          <a:endParaRPr lang="en-US" sz="1400"/>
        </a:p>
      </dgm:t>
    </dgm:pt>
    <dgm:pt modelId="{442CDF08-44BC-424A-848B-C7735403D030}" type="pres">
      <dgm:prSet presAssocID="{E90309B1-3735-471F-AC67-44FBCF6DDF73}" presName="cycle" presStyleCnt="0">
        <dgm:presLayoutVars>
          <dgm:dir/>
          <dgm:resizeHandles val="exact"/>
        </dgm:presLayoutVars>
      </dgm:prSet>
      <dgm:spPr/>
    </dgm:pt>
    <dgm:pt modelId="{53FFA099-5440-4C7B-8477-56D25880FBDB}" type="pres">
      <dgm:prSet presAssocID="{34DCB0F3-E540-4ACA-BE70-19CCD430FF6F}" presName="node" presStyleLbl="node1" presStyleIdx="0" presStyleCnt="5" custScaleX="85017" custScaleY="85017">
        <dgm:presLayoutVars>
          <dgm:bulletEnabled val="1"/>
        </dgm:presLayoutVars>
      </dgm:prSet>
      <dgm:spPr/>
    </dgm:pt>
    <dgm:pt modelId="{C391FC2B-1CD9-4B9A-9BAF-062ADA89CB2D}" type="pres">
      <dgm:prSet presAssocID="{34DCB0F3-E540-4ACA-BE70-19CCD430FF6F}" presName="spNode" presStyleCnt="0"/>
      <dgm:spPr/>
    </dgm:pt>
    <dgm:pt modelId="{7320E4F2-E5F6-4102-8B94-0A5A7EA2DA95}" type="pres">
      <dgm:prSet presAssocID="{45402FE0-C947-4475-B540-2FEC092A37BD}" presName="sibTrans" presStyleLbl="sibTrans1D1" presStyleIdx="0" presStyleCnt="5"/>
      <dgm:spPr/>
    </dgm:pt>
    <dgm:pt modelId="{2069F989-0DE4-4487-8D9B-E35CE36BC1F6}" type="pres">
      <dgm:prSet presAssocID="{BF77B7C0-4567-4789-86F9-CA34353C88AC}" presName="node" presStyleLbl="node1" presStyleIdx="1" presStyleCnt="5" custScaleX="85017" custScaleY="85017">
        <dgm:presLayoutVars>
          <dgm:bulletEnabled val="1"/>
        </dgm:presLayoutVars>
      </dgm:prSet>
      <dgm:spPr/>
    </dgm:pt>
    <dgm:pt modelId="{8FA4901D-AB96-4A25-BBB3-F6B376B29BBA}" type="pres">
      <dgm:prSet presAssocID="{BF77B7C0-4567-4789-86F9-CA34353C88AC}" presName="spNode" presStyleCnt="0"/>
      <dgm:spPr/>
    </dgm:pt>
    <dgm:pt modelId="{11A03FF0-06D1-441C-A923-F51060109BAE}" type="pres">
      <dgm:prSet presAssocID="{2349C932-A22D-45B0-8C14-9A834AC9AA4A}" presName="sibTrans" presStyleLbl="sibTrans1D1" presStyleIdx="1" presStyleCnt="5"/>
      <dgm:spPr/>
    </dgm:pt>
    <dgm:pt modelId="{654D3224-2760-4BC5-9BBB-822B125D8905}" type="pres">
      <dgm:prSet presAssocID="{448941A1-1780-4F54-8E7A-11F9ED09C00B}" presName="node" presStyleLbl="node1" presStyleIdx="2" presStyleCnt="5" custScaleX="85017" custScaleY="85017">
        <dgm:presLayoutVars>
          <dgm:bulletEnabled val="1"/>
        </dgm:presLayoutVars>
      </dgm:prSet>
      <dgm:spPr/>
    </dgm:pt>
    <dgm:pt modelId="{E33E90BC-AEB8-43A7-94D6-952F61E190D8}" type="pres">
      <dgm:prSet presAssocID="{448941A1-1780-4F54-8E7A-11F9ED09C00B}" presName="spNode" presStyleCnt="0"/>
      <dgm:spPr/>
    </dgm:pt>
    <dgm:pt modelId="{2ED246D0-1211-4507-8A39-D030CC846462}" type="pres">
      <dgm:prSet presAssocID="{6654DA04-BD12-4C76-83AE-D6C88DA49D94}" presName="sibTrans" presStyleLbl="sibTrans1D1" presStyleIdx="2" presStyleCnt="5"/>
      <dgm:spPr/>
    </dgm:pt>
    <dgm:pt modelId="{AE472CD6-5940-48E9-9026-C93F4EE92F03}" type="pres">
      <dgm:prSet presAssocID="{44EF2878-911A-4306-BECC-4FDFC16A5FEF}" presName="node" presStyleLbl="node1" presStyleIdx="3" presStyleCnt="5" custScaleX="85017" custScaleY="85017">
        <dgm:presLayoutVars>
          <dgm:bulletEnabled val="1"/>
        </dgm:presLayoutVars>
      </dgm:prSet>
      <dgm:spPr/>
    </dgm:pt>
    <dgm:pt modelId="{BEE1FA7E-3F79-4565-BFBA-A38E812B71B8}" type="pres">
      <dgm:prSet presAssocID="{44EF2878-911A-4306-BECC-4FDFC16A5FEF}" presName="spNode" presStyleCnt="0"/>
      <dgm:spPr/>
    </dgm:pt>
    <dgm:pt modelId="{48E6474E-814C-4176-907D-65A0A5FB8756}" type="pres">
      <dgm:prSet presAssocID="{5F6A26F5-2D4F-421F-B1C3-F98038A45776}" presName="sibTrans" presStyleLbl="sibTrans1D1" presStyleIdx="3" presStyleCnt="5"/>
      <dgm:spPr/>
    </dgm:pt>
    <dgm:pt modelId="{6DDFFB4F-8491-4BF3-BB29-546B56E13DB1}" type="pres">
      <dgm:prSet presAssocID="{F8DBC289-F5E0-4D9A-AE24-1FC3EC9BFCD6}" presName="node" presStyleLbl="node1" presStyleIdx="4" presStyleCnt="5" custScaleX="85017" custScaleY="85017">
        <dgm:presLayoutVars>
          <dgm:bulletEnabled val="1"/>
        </dgm:presLayoutVars>
      </dgm:prSet>
      <dgm:spPr/>
    </dgm:pt>
    <dgm:pt modelId="{469A0D48-257E-492A-8954-F745D391E55E}" type="pres">
      <dgm:prSet presAssocID="{F8DBC289-F5E0-4D9A-AE24-1FC3EC9BFCD6}" presName="spNode" presStyleCnt="0"/>
      <dgm:spPr/>
    </dgm:pt>
    <dgm:pt modelId="{B95D58F8-9601-40E9-9562-CAC996851068}" type="pres">
      <dgm:prSet presAssocID="{F2619804-DBBB-45BF-9D05-4231FD59AE91}" presName="sibTrans" presStyleLbl="sibTrans1D1" presStyleIdx="4" presStyleCnt="5"/>
      <dgm:spPr/>
    </dgm:pt>
  </dgm:ptLst>
  <dgm:cxnLst>
    <dgm:cxn modelId="{9FFB2C0F-3834-4FA3-88C6-170681810FAA}" srcId="{E90309B1-3735-471F-AC67-44FBCF6DDF73}" destId="{34DCB0F3-E540-4ACA-BE70-19CCD430FF6F}" srcOrd="0" destOrd="0" parTransId="{9A7A6E3A-FE59-4597-90B6-EC3B9B08B6B1}" sibTransId="{45402FE0-C947-4475-B540-2FEC092A37BD}"/>
    <dgm:cxn modelId="{68D5E013-8412-473C-A3D6-0ABC68F9AD2E}" srcId="{E90309B1-3735-471F-AC67-44FBCF6DDF73}" destId="{44EF2878-911A-4306-BECC-4FDFC16A5FEF}" srcOrd="3" destOrd="0" parTransId="{25B04C2D-58A3-41BD-9192-9C5A1A8A458A}" sibTransId="{5F6A26F5-2D4F-421F-B1C3-F98038A45776}"/>
    <dgm:cxn modelId="{3F389A27-FE9E-4E84-A56B-B93144561E3E}" type="presOf" srcId="{448941A1-1780-4F54-8E7A-11F9ED09C00B}" destId="{654D3224-2760-4BC5-9BBB-822B125D8905}" srcOrd="0" destOrd="0" presId="urn:microsoft.com/office/officeart/2005/8/layout/cycle6"/>
    <dgm:cxn modelId="{8A996931-8844-4E57-90A8-0B873838108D}" type="presOf" srcId="{BF77B7C0-4567-4789-86F9-CA34353C88AC}" destId="{2069F989-0DE4-4487-8D9B-E35CE36BC1F6}" srcOrd="0" destOrd="0" presId="urn:microsoft.com/office/officeart/2005/8/layout/cycle6"/>
    <dgm:cxn modelId="{3B05F333-34D1-4CCF-900B-4FB1BFF73F39}" type="presOf" srcId="{5F6A26F5-2D4F-421F-B1C3-F98038A45776}" destId="{48E6474E-814C-4176-907D-65A0A5FB8756}" srcOrd="0" destOrd="0" presId="urn:microsoft.com/office/officeart/2005/8/layout/cycle6"/>
    <dgm:cxn modelId="{2A2E2C64-924B-44BC-9A20-25A9A83190BD}" srcId="{E90309B1-3735-471F-AC67-44FBCF6DDF73}" destId="{F8DBC289-F5E0-4D9A-AE24-1FC3EC9BFCD6}" srcOrd="4" destOrd="0" parTransId="{4005344E-D5A5-4F09-931B-42EA38425E9C}" sibTransId="{F2619804-DBBB-45BF-9D05-4231FD59AE91}"/>
    <dgm:cxn modelId="{8791A167-E22B-4678-BA41-C88B5D63D0CE}" type="presOf" srcId="{2349C932-A22D-45B0-8C14-9A834AC9AA4A}" destId="{11A03FF0-06D1-441C-A923-F51060109BAE}" srcOrd="0" destOrd="0" presId="urn:microsoft.com/office/officeart/2005/8/layout/cycle6"/>
    <dgm:cxn modelId="{9BE35853-01BF-4EE4-94EC-75CB97C2C5E2}" type="presOf" srcId="{45402FE0-C947-4475-B540-2FEC092A37BD}" destId="{7320E4F2-E5F6-4102-8B94-0A5A7EA2DA95}" srcOrd="0" destOrd="0" presId="urn:microsoft.com/office/officeart/2005/8/layout/cycle6"/>
    <dgm:cxn modelId="{FC40457E-B957-4995-95EB-147EDA9FBEA3}" type="presOf" srcId="{44EF2878-911A-4306-BECC-4FDFC16A5FEF}" destId="{AE472CD6-5940-48E9-9026-C93F4EE92F03}" srcOrd="0" destOrd="0" presId="urn:microsoft.com/office/officeart/2005/8/layout/cycle6"/>
    <dgm:cxn modelId="{4D6969A2-EA81-4419-A737-AB6BF4258AE4}" type="presOf" srcId="{F2619804-DBBB-45BF-9D05-4231FD59AE91}" destId="{B95D58F8-9601-40E9-9562-CAC996851068}" srcOrd="0" destOrd="0" presId="urn:microsoft.com/office/officeart/2005/8/layout/cycle6"/>
    <dgm:cxn modelId="{74E007BD-5012-47D7-8459-BD5AC42F878A}" type="presOf" srcId="{E90309B1-3735-471F-AC67-44FBCF6DDF73}" destId="{442CDF08-44BC-424A-848B-C7735403D030}" srcOrd="0" destOrd="0" presId="urn:microsoft.com/office/officeart/2005/8/layout/cycle6"/>
    <dgm:cxn modelId="{0BB3EDCB-0A8C-4BA1-974E-C800278BE13D}" type="presOf" srcId="{6654DA04-BD12-4C76-83AE-D6C88DA49D94}" destId="{2ED246D0-1211-4507-8A39-D030CC846462}" srcOrd="0" destOrd="0" presId="urn:microsoft.com/office/officeart/2005/8/layout/cycle6"/>
    <dgm:cxn modelId="{9C9A60CE-5255-4841-ADD3-6EE0D8277495}" type="presOf" srcId="{F8DBC289-F5E0-4D9A-AE24-1FC3EC9BFCD6}" destId="{6DDFFB4F-8491-4BF3-BB29-546B56E13DB1}" srcOrd="0" destOrd="0" presId="urn:microsoft.com/office/officeart/2005/8/layout/cycle6"/>
    <dgm:cxn modelId="{974BD5D4-EF66-4219-AF79-ACBC3AE8B37D}" srcId="{E90309B1-3735-471F-AC67-44FBCF6DDF73}" destId="{BF77B7C0-4567-4789-86F9-CA34353C88AC}" srcOrd="1" destOrd="0" parTransId="{3E7A3031-2540-4F37-A6FF-9712CA986E6C}" sibTransId="{2349C932-A22D-45B0-8C14-9A834AC9AA4A}"/>
    <dgm:cxn modelId="{D6FD9DDC-F743-4BC3-874E-E02F56DCAF69}" type="presOf" srcId="{34DCB0F3-E540-4ACA-BE70-19CCD430FF6F}" destId="{53FFA099-5440-4C7B-8477-56D25880FBDB}" srcOrd="0" destOrd="0" presId="urn:microsoft.com/office/officeart/2005/8/layout/cycle6"/>
    <dgm:cxn modelId="{342EFCDE-894F-4C2A-A8B4-A6275D14F095}" srcId="{E90309B1-3735-471F-AC67-44FBCF6DDF73}" destId="{448941A1-1780-4F54-8E7A-11F9ED09C00B}" srcOrd="2" destOrd="0" parTransId="{CD382666-E2CB-42BD-BD5D-09D0B4D34523}" sibTransId="{6654DA04-BD12-4C76-83AE-D6C88DA49D94}"/>
    <dgm:cxn modelId="{21A939BB-ED1B-4416-AB94-771540A6A458}" type="presParOf" srcId="{442CDF08-44BC-424A-848B-C7735403D030}" destId="{53FFA099-5440-4C7B-8477-56D25880FBDB}" srcOrd="0" destOrd="0" presId="urn:microsoft.com/office/officeart/2005/8/layout/cycle6"/>
    <dgm:cxn modelId="{0FE03E11-62E7-409C-A1C7-E38CC2F3E0FC}" type="presParOf" srcId="{442CDF08-44BC-424A-848B-C7735403D030}" destId="{C391FC2B-1CD9-4B9A-9BAF-062ADA89CB2D}" srcOrd="1" destOrd="0" presId="urn:microsoft.com/office/officeart/2005/8/layout/cycle6"/>
    <dgm:cxn modelId="{E1C150D5-C298-47F9-B944-78F279FBB93C}" type="presParOf" srcId="{442CDF08-44BC-424A-848B-C7735403D030}" destId="{7320E4F2-E5F6-4102-8B94-0A5A7EA2DA95}" srcOrd="2" destOrd="0" presId="urn:microsoft.com/office/officeart/2005/8/layout/cycle6"/>
    <dgm:cxn modelId="{941B05F0-372C-4311-B2C0-47FBA80C18C6}" type="presParOf" srcId="{442CDF08-44BC-424A-848B-C7735403D030}" destId="{2069F989-0DE4-4487-8D9B-E35CE36BC1F6}" srcOrd="3" destOrd="0" presId="urn:microsoft.com/office/officeart/2005/8/layout/cycle6"/>
    <dgm:cxn modelId="{38987A73-88F4-40B1-A33E-29D0A924C166}" type="presParOf" srcId="{442CDF08-44BC-424A-848B-C7735403D030}" destId="{8FA4901D-AB96-4A25-BBB3-F6B376B29BBA}" srcOrd="4" destOrd="0" presId="urn:microsoft.com/office/officeart/2005/8/layout/cycle6"/>
    <dgm:cxn modelId="{48080B11-83DD-48BF-9647-DBDF2007A6EA}" type="presParOf" srcId="{442CDF08-44BC-424A-848B-C7735403D030}" destId="{11A03FF0-06D1-441C-A923-F51060109BAE}" srcOrd="5" destOrd="0" presId="urn:microsoft.com/office/officeart/2005/8/layout/cycle6"/>
    <dgm:cxn modelId="{C92754A2-864A-4B17-B566-EA3F5BDDA0BD}" type="presParOf" srcId="{442CDF08-44BC-424A-848B-C7735403D030}" destId="{654D3224-2760-4BC5-9BBB-822B125D8905}" srcOrd="6" destOrd="0" presId="urn:microsoft.com/office/officeart/2005/8/layout/cycle6"/>
    <dgm:cxn modelId="{6D7D6E3A-8630-4D22-9055-6CA29465B4D9}" type="presParOf" srcId="{442CDF08-44BC-424A-848B-C7735403D030}" destId="{E33E90BC-AEB8-43A7-94D6-952F61E190D8}" srcOrd="7" destOrd="0" presId="urn:microsoft.com/office/officeart/2005/8/layout/cycle6"/>
    <dgm:cxn modelId="{92B0F5F0-A4A3-47C7-96CD-AA7DDBEB4FE6}" type="presParOf" srcId="{442CDF08-44BC-424A-848B-C7735403D030}" destId="{2ED246D0-1211-4507-8A39-D030CC846462}" srcOrd="8" destOrd="0" presId="urn:microsoft.com/office/officeart/2005/8/layout/cycle6"/>
    <dgm:cxn modelId="{CEEA59B9-182F-4829-A43D-361D0B2DF9C3}" type="presParOf" srcId="{442CDF08-44BC-424A-848B-C7735403D030}" destId="{AE472CD6-5940-48E9-9026-C93F4EE92F03}" srcOrd="9" destOrd="0" presId="urn:microsoft.com/office/officeart/2005/8/layout/cycle6"/>
    <dgm:cxn modelId="{5CE87FA7-3EA8-4421-9E9B-0845023AFC4B}" type="presParOf" srcId="{442CDF08-44BC-424A-848B-C7735403D030}" destId="{BEE1FA7E-3F79-4565-BFBA-A38E812B71B8}" srcOrd="10" destOrd="0" presId="urn:microsoft.com/office/officeart/2005/8/layout/cycle6"/>
    <dgm:cxn modelId="{D4F6C9BE-48F9-4080-867E-FA560DA9BC52}" type="presParOf" srcId="{442CDF08-44BC-424A-848B-C7735403D030}" destId="{48E6474E-814C-4176-907D-65A0A5FB8756}" srcOrd="11" destOrd="0" presId="urn:microsoft.com/office/officeart/2005/8/layout/cycle6"/>
    <dgm:cxn modelId="{ADFF87FC-F554-487A-AF90-AB05195B2661}" type="presParOf" srcId="{442CDF08-44BC-424A-848B-C7735403D030}" destId="{6DDFFB4F-8491-4BF3-BB29-546B56E13DB1}" srcOrd="12" destOrd="0" presId="urn:microsoft.com/office/officeart/2005/8/layout/cycle6"/>
    <dgm:cxn modelId="{2C2B45D5-EFEC-44DE-8D70-DE1321BE611E}" type="presParOf" srcId="{442CDF08-44BC-424A-848B-C7735403D030}" destId="{469A0D48-257E-492A-8954-F745D391E55E}" srcOrd="13" destOrd="0" presId="urn:microsoft.com/office/officeart/2005/8/layout/cycle6"/>
    <dgm:cxn modelId="{765D7593-95BF-494F-8742-9C35806EA88A}" type="presParOf" srcId="{442CDF08-44BC-424A-848B-C7735403D030}" destId="{B95D58F8-9601-40E9-9562-CAC996851068}"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FA099-5440-4C7B-8477-56D25880FBDB}">
      <dsp:nvSpPr>
        <dsp:cNvPr id="0" name=""/>
        <dsp:cNvSpPr/>
      </dsp:nvSpPr>
      <dsp:spPr>
        <a:xfrm>
          <a:off x="3519126" y="41937"/>
          <a:ext cx="1452109" cy="9438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dirty="0">
              <a:effectLst>
                <a:outerShdw blurRad="38100" dist="38100" dir="2700000" algn="tl">
                  <a:srgbClr val="000000">
                    <a:alpha val="43137"/>
                  </a:srgbClr>
                </a:outerShdw>
              </a:effectLst>
            </a:rPr>
            <a:t>Education</a:t>
          </a:r>
        </a:p>
      </dsp:txBody>
      <dsp:txXfrm>
        <a:off x="3565202" y="88013"/>
        <a:ext cx="1359957" cy="851719"/>
      </dsp:txXfrm>
    </dsp:sp>
    <dsp:sp modelId="{7320E4F2-E5F6-4102-8B94-0A5A7EA2DA95}">
      <dsp:nvSpPr>
        <dsp:cNvPr id="0" name=""/>
        <dsp:cNvSpPr/>
      </dsp:nvSpPr>
      <dsp:spPr>
        <a:xfrm>
          <a:off x="2024321" y="513872"/>
          <a:ext cx="4441720" cy="4441720"/>
        </a:xfrm>
        <a:custGeom>
          <a:avLst/>
          <a:gdLst/>
          <a:ahLst/>
          <a:cxnLst/>
          <a:rect l="0" t="0" r="0" b="0"/>
          <a:pathLst>
            <a:path>
              <a:moveTo>
                <a:pt x="2961077" y="126988"/>
              </a:moveTo>
              <a:arcTo wR="2220860" hR="2220860" stAng="17368158" swAng="2322569"/>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69F989-0DE4-4487-8D9B-E35CE36BC1F6}">
      <dsp:nvSpPr>
        <dsp:cNvPr id="0" name=""/>
        <dsp:cNvSpPr/>
      </dsp:nvSpPr>
      <dsp:spPr>
        <a:xfrm>
          <a:off x="5631290" y="1576513"/>
          <a:ext cx="1452109" cy="94387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dirty="0">
              <a:effectLst>
                <a:outerShdw blurRad="38100" dist="38100" dir="2700000" algn="tl">
                  <a:srgbClr val="000000">
                    <a:alpha val="43137"/>
                  </a:srgbClr>
                </a:outerShdw>
              </a:effectLst>
            </a:rPr>
            <a:t>Medication initiation</a:t>
          </a:r>
        </a:p>
      </dsp:txBody>
      <dsp:txXfrm>
        <a:off x="5677366" y="1622589"/>
        <a:ext cx="1359957" cy="851719"/>
      </dsp:txXfrm>
    </dsp:sp>
    <dsp:sp modelId="{11A03FF0-06D1-441C-A923-F51060109BAE}">
      <dsp:nvSpPr>
        <dsp:cNvPr id="0" name=""/>
        <dsp:cNvSpPr/>
      </dsp:nvSpPr>
      <dsp:spPr>
        <a:xfrm>
          <a:off x="2024321" y="513872"/>
          <a:ext cx="4441720" cy="4441720"/>
        </a:xfrm>
        <a:custGeom>
          <a:avLst/>
          <a:gdLst/>
          <a:ahLst/>
          <a:cxnLst/>
          <a:rect l="0" t="0" r="0" b="0"/>
          <a:pathLst>
            <a:path>
              <a:moveTo>
                <a:pt x="4432837" y="2022418"/>
              </a:moveTo>
              <a:arcTo wR="2220860" hR="2220860" stAng="21292415" swAng="2480102"/>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54D3224-2760-4BC5-9BBB-822B125D8905}">
      <dsp:nvSpPr>
        <dsp:cNvPr id="0" name=""/>
        <dsp:cNvSpPr/>
      </dsp:nvSpPr>
      <dsp:spPr>
        <a:xfrm>
          <a:off x="4824515" y="4059511"/>
          <a:ext cx="1452109" cy="94387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dirty="0">
              <a:effectLst>
                <a:outerShdw blurRad="38100" dist="38100" dir="2700000" algn="tl">
                  <a:srgbClr val="000000">
                    <a:alpha val="43137"/>
                  </a:srgbClr>
                </a:outerShdw>
              </a:effectLst>
            </a:rPr>
            <a:t>Medication titration</a:t>
          </a:r>
        </a:p>
      </dsp:txBody>
      <dsp:txXfrm>
        <a:off x="4870591" y="4105587"/>
        <a:ext cx="1359957" cy="851719"/>
      </dsp:txXfrm>
    </dsp:sp>
    <dsp:sp modelId="{2ED246D0-1211-4507-8A39-D030CC846462}">
      <dsp:nvSpPr>
        <dsp:cNvPr id="0" name=""/>
        <dsp:cNvSpPr/>
      </dsp:nvSpPr>
      <dsp:spPr>
        <a:xfrm>
          <a:off x="2024321" y="513872"/>
          <a:ext cx="4441720" cy="4441720"/>
        </a:xfrm>
        <a:custGeom>
          <a:avLst/>
          <a:gdLst/>
          <a:ahLst/>
          <a:cxnLst/>
          <a:rect l="0" t="0" r="0" b="0"/>
          <a:pathLst>
            <a:path>
              <a:moveTo>
                <a:pt x="2789001" y="4367820"/>
              </a:moveTo>
              <a:arcTo wR="2220860" hR="2220860" stAng="4510668" swAng="1778663"/>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E472CD6-5940-48E9-9026-C93F4EE92F03}">
      <dsp:nvSpPr>
        <dsp:cNvPr id="0" name=""/>
        <dsp:cNvSpPr/>
      </dsp:nvSpPr>
      <dsp:spPr>
        <a:xfrm>
          <a:off x="2213737" y="4059511"/>
          <a:ext cx="1452109" cy="9438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dirty="0">
              <a:effectLst>
                <a:outerShdw blurRad="38100" dist="38100" dir="2700000" algn="tl">
                  <a:srgbClr val="000000">
                    <a:alpha val="43137"/>
                  </a:srgbClr>
                </a:outerShdw>
              </a:effectLst>
            </a:rPr>
            <a:t>Biomarker monitoring</a:t>
          </a:r>
        </a:p>
      </dsp:txBody>
      <dsp:txXfrm>
        <a:off x="2259813" y="4105587"/>
        <a:ext cx="1359957" cy="851719"/>
      </dsp:txXfrm>
    </dsp:sp>
    <dsp:sp modelId="{48E6474E-814C-4176-907D-65A0A5FB8756}">
      <dsp:nvSpPr>
        <dsp:cNvPr id="0" name=""/>
        <dsp:cNvSpPr/>
      </dsp:nvSpPr>
      <dsp:spPr>
        <a:xfrm>
          <a:off x="2024321" y="513872"/>
          <a:ext cx="4441720" cy="4441720"/>
        </a:xfrm>
        <a:custGeom>
          <a:avLst/>
          <a:gdLst/>
          <a:ahLst/>
          <a:cxnLst/>
          <a:rect l="0" t="0" r="0" b="0"/>
          <a:pathLst>
            <a:path>
              <a:moveTo>
                <a:pt x="428911" y="3532782"/>
              </a:moveTo>
              <a:arcTo wR="2220860" hR="2220860" stAng="8627483" swAng="2480102"/>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DFFB4F-8491-4BF3-BB29-546B56E13DB1}">
      <dsp:nvSpPr>
        <dsp:cNvPr id="0" name=""/>
        <dsp:cNvSpPr/>
      </dsp:nvSpPr>
      <dsp:spPr>
        <a:xfrm>
          <a:off x="1406963" y="1576513"/>
          <a:ext cx="1452109" cy="943871"/>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dirty="0">
              <a:effectLst>
                <a:outerShdw blurRad="38100" dist="38100" dir="2700000" algn="tl">
                  <a:srgbClr val="000000">
                    <a:alpha val="43137"/>
                  </a:srgbClr>
                </a:outerShdw>
              </a:effectLst>
            </a:rPr>
            <a:t>CPET, echo, KCCQ</a:t>
          </a:r>
        </a:p>
      </dsp:txBody>
      <dsp:txXfrm>
        <a:off x="1453039" y="1622589"/>
        <a:ext cx="1359957" cy="851719"/>
      </dsp:txXfrm>
    </dsp:sp>
    <dsp:sp modelId="{B95D58F8-9601-40E9-9562-CAC996851068}">
      <dsp:nvSpPr>
        <dsp:cNvPr id="0" name=""/>
        <dsp:cNvSpPr/>
      </dsp:nvSpPr>
      <dsp:spPr>
        <a:xfrm>
          <a:off x="2024321" y="513872"/>
          <a:ext cx="4441720" cy="4441720"/>
        </a:xfrm>
        <a:custGeom>
          <a:avLst/>
          <a:gdLst/>
          <a:ahLst/>
          <a:cxnLst/>
          <a:rect l="0" t="0" r="0" b="0"/>
          <a:pathLst>
            <a:path>
              <a:moveTo>
                <a:pt x="333800" y="1049866"/>
              </a:moveTo>
              <a:arcTo wR="2220860" hR="2220860" stAng="12709273" swAng="2322569"/>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DA76E-7554-4934-BD68-C34227E50325}"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59919-5B01-40D4-836E-7F7E3ED48404}" type="slidenum">
              <a:rPr lang="en-US" smtClean="0"/>
              <a:t>‹#›</a:t>
            </a:fld>
            <a:endParaRPr lang="en-US"/>
          </a:p>
        </p:txBody>
      </p:sp>
    </p:spTree>
    <p:extLst>
      <p:ext uri="{BB962C8B-B14F-4D97-AF65-F5344CB8AC3E}">
        <p14:creationId xmlns:p14="http://schemas.microsoft.com/office/powerpoint/2010/main" val="97967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100" y="642938"/>
            <a:ext cx="5715000" cy="3214687"/>
          </a:xfrm>
        </p:spPr>
      </p:sp>
      <p:sp>
        <p:nvSpPr>
          <p:cNvPr id="3" name="Notes Placeholder 2"/>
          <p:cNvSpPr>
            <a:spLocks noGrp="1"/>
          </p:cNvSpPr>
          <p:nvPr>
            <p:ph type="body" idx="1"/>
          </p:nvPr>
        </p:nvSpPr>
        <p:spPr/>
        <p:txBody>
          <a:bodyPr/>
          <a:lstStyle/>
          <a:p>
            <a:pPr>
              <a:buFontTx/>
              <a:buNone/>
            </a:pPr>
            <a:endParaRPr lang="en-US"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C83AFE-C279-2845-83E3-BDC24BCC6B71}"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5656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A5BD4-6147-4E82-A75C-44F73CE047CD}" type="slidenum">
              <a:rPr lang="en-US" smtClean="0"/>
              <a:t>12</a:t>
            </a:fld>
            <a:endParaRPr lang="en-US"/>
          </a:p>
        </p:txBody>
      </p:sp>
    </p:spTree>
    <p:extLst>
      <p:ext uri="{BB962C8B-B14F-4D97-AF65-F5344CB8AC3E}">
        <p14:creationId xmlns:p14="http://schemas.microsoft.com/office/powerpoint/2010/main" val="353753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9C15B-48A4-4F3B-879E-A2B1AAF81718}" type="slidenum">
              <a:rPr lang="en-US" smtClean="0"/>
              <a:t>13</a:t>
            </a:fld>
            <a:endParaRPr lang="en-US"/>
          </a:p>
        </p:txBody>
      </p:sp>
    </p:spTree>
    <p:extLst>
      <p:ext uri="{BB962C8B-B14F-4D97-AF65-F5344CB8AC3E}">
        <p14:creationId xmlns:p14="http://schemas.microsoft.com/office/powerpoint/2010/main" val="4048195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A5BD4-6147-4E82-A75C-44F73CE047CD}" type="slidenum">
              <a:rPr lang="en-US" smtClean="0"/>
              <a:t>14</a:t>
            </a:fld>
            <a:endParaRPr lang="en-US"/>
          </a:p>
        </p:txBody>
      </p:sp>
    </p:spTree>
    <p:extLst>
      <p:ext uri="{BB962C8B-B14F-4D97-AF65-F5344CB8AC3E}">
        <p14:creationId xmlns:p14="http://schemas.microsoft.com/office/powerpoint/2010/main" val="329257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A5BD4-6147-4E82-A75C-44F73CE047CD}" type="slidenum">
              <a:rPr lang="en-US" smtClean="0"/>
              <a:t>15</a:t>
            </a:fld>
            <a:endParaRPr lang="en-US"/>
          </a:p>
        </p:txBody>
      </p:sp>
    </p:spTree>
    <p:extLst>
      <p:ext uri="{BB962C8B-B14F-4D97-AF65-F5344CB8AC3E}">
        <p14:creationId xmlns:p14="http://schemas.microsoft.com/office/powerpoint/2010/main" val="82260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9C15B-48A4-4F3B-879E-A2B1AAF81718}" type="slidenum">
              <a:rPr lang="en-US" smtClean="0"/>
              <a:t>4</a:t>
            </a:fld>
            <a:endParaRPr lang="en-US"/>
          </a:p>
        </p:txBody>
      </p:sp>
    </p:spTree>
    <p:extLst>
      <p:ext uri="{BB962C8B-B14F-4D97-AF65-F5344CB8AC3E}">
        <p14:creationId xmlns:p14="http://schemas.microsoft.com/office/powerpoint/2010/main" val="52018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9CEBC-07D8-462F-B56D-9014E15A47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20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9C15B-48A4-4F3B-879E-A2B1AAF81718}" type="slidenum">
              <a:rPr lang="en-US" smtClean="0"/>
              <a:t>6</a:t>
            </a:fld>
            <a:endParaRPr lang="en-US"/>
          </a:p>
        </p:txBody>
      </p:sp>
    </p:spTree>
    <p:extLst>
      <p:ext uri="{BB962C8B-B14F-4D97-AF65-F5344CB8AC3E}">
        <p14:creationId xmlns:p14="http://schemas.microsoft.com/office/powerpoint/2010/main" val="37242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9C15B-48A4-4F3B-879E-A2B1AAF81718}" type="slidenum">
              <a:rPr lang="en-US" smtClean="0"/>
              <a:t>7</a:t>
            </a:fld>
            <a:endParaRPr lang="en-US"/>
          </a:p>
        </p:txBody>
      </p:sp>
    </p:spTree>
    <p:extLst>
      <p:ext uri="{BB962C8B-B14F-4D97-AF65-F5344CB8AC3E}">
        <p14:creationId xmlns:p14="http://schemas.microsoft.com/office/powerpoint/2010/main" val="103751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9C15B-48A4-4F3B-879E-A2B1AAF81718}" type="slidenum">
              <a:rPr lang="en-US" smtClean="0"/>
              <a:t>8</a:t>
            </a:fld>
            <a:endParaRPr lang="en-US"/>
          </a:p>
        </p:txBody>
      </p:sp>
    </p:spTree>
    <p:extLst>
      <p:ext uri="{BB962C8B-B14F-4D97-AF65-F5344CB8AC3E}">
        <p14:creationId xmlns:p14="http://schemas.microsoft.com/office/powerpoint/2010/main" val="90340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9C15B-48A4-4F3B-879E-A2B1AAF81718}" type="slidenum">
              <a:rPr lang="en-US" smtClean="0"/>
              <a:t>9</a:t>
            </a:fld>
            <a:endParaRPr lang="en-US"/>
          </a:p>
        </p:txBody>
      </p:sp>
    </p:spTree>
    <p:extLst>
      <p:ext uri="{BB962C8B-B14F-4D97-AF65-F5344CB8AC3E}">
        <p14:creationId xmlns:p14="http://schemas.microsoft.com/office/powerpoint/2010/main" val="1028347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A5BD4-6147-4E82-A75C-44F73CE047CD}" type="slidenum">
              <a:rPr lang="en-US" smtClean="0"/>
              <a:t>10</a:t>
            </a:fld>
            <a:endParaRPr lang="en-US"/>
          </a:p>
        </p:txBody>
      </p:sp>
    </p:spTree>
    <p:extLst>
      <p:ext uri="{BB962C8B-B14F-4D97-AF65-F5344CB8AC3E}">
        <p14:creationId xmlns:p14="http://schemas.microsoft.com/office/powerpoint/2010/main" val="359018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A5BD4-6147-4E82-A75C-44F73CE047CD}" type="slidenum">
              <a:rPr lang="en-US" smtClean="0"/>
              <a:t>11</a:t>
            </a:fld>
            <a:endParaRPr lang="en-US"/>
          </a:p>
        </p:txBody>
      </p:sp>
    </p:spTree>
    <p:extLst>
      <p:ext uri="{BB962C8B-B14F-4D97-AF65-F5344CB8AC3E}">
        <p14:creationId xmlns:p14="http://schemas.microsoft.com/office/powerpoint/2010/main" val="2670968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rogram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36726"/>
            <a:ext cx="10515600" cy="2852737"/>
          </a:xfrm>
        </p:spPr>
        <p:txBody>
          <a:bodyPr anchor="ctr">
            <a:normAutofit/>
          </a:bodyPr>
          <a:lstStyle>
            <a:lvl1pP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pic>
        <p:nvPicPr>
          <p:cNvPr id="11" name="Picture 10">
            <a:extLst>
              <a:ext uri="{FF2B5EF4-FFF2-40B4-BE49-F238E27FC236}">
                <a16:creationId xmlns:a16="http://schemas.microsoft.com/office/drawing/2014/main" id="{E48852D9-34E0-4159-A042-0685BA970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D827D5AA-4F23-415D-B703-E60362CBDA54}"/>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73013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6EA0-DF1B-4B60-8E92-A1F9A27C2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E7CDB-6189-43E1-822E-487D921BC3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EB9D4B4-80D7-403A-8862-E9A0EE259B06}"/>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9" name="Footer Placeholder 4">
            <a:extLst>
              <a:ext uri="{FF2B5EF4-FFF2-40B4-BE49-F238E27FC236}">
                <a16:creationId xmlns:a16="http://schemas.microsoft.com/office/drawing/2014/main" id="{0878160B-A50E-4044-BEDC-003941514F62}"/>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518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541D1-28B2-4405-9844-98E0E4136F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8BAD9-7A6F-4E94-90C2-E48F2007B3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CA5BC4D-2391-4A80-9FB2-579B3A3BAADA}"/>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9" name="Footer Placeholder 4">
            <a:extLst>
              <a:ext uri="{FF2B5EF4-FFF2-40B4-BE49-F238E27FC236}">
                <a16:creationId xmlns:a16="http://schemas.microsoft.com/office/drawing/2014/main" id="{7DA3EE56-F116-4736-BC0B-94830327ABE7}"/>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16206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0331-D74F-490F-94E8-D42F00813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CD738-77BD-4C82-A24D-145B065BBE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A5BCD-09FD-4E85-9A61-35BC39EF3B9E}"/>
              </a:ext>
            </a:extLst>
          </p:cNvPr>
          <p:cNvSpPr>
            <a:spLocks noGrp="1"/>
          </p:cNvSpPr>
          <p:nvPr>
            <p:ph type="dt" sz="half" idx="10"/>
          </p:nvPr>
        </p:nvSpPr>
        <p:spPr/>
        <p:txBody>
          <a:bodyPr/>
          <a:lstStyle/>
          <a:p>
            <a:fld id="{AF02AEB3-D025-4D2F-8CCC-EFBA04078596}" type="datetimeFigureOut">
              <a:rPr lang="en-US" smtClean="0"/>
              <a:t>6/29/2022</a:t>
            </a:fld>
            <a:endParaRPr lang="en-US"/>
          </a:p>
        </p:txBody>
      </p:sp>
      <p:sp>
        <p:nvSpPr>
          <p:cNvPr id="5" name="Footer Placeholder 4">
            <a:extLst>
              <a:ext uri="{FF2B5EF4-FFF2-40B4-BE49-F238E27FC236}">
                <a16:creationId xmlns:a16="http://schemas.microsoft.com/office/drawing/2014/main" id="{33289623-F115-4E84-B8DD-88EE4288D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6CEAE-AD1B-4495-9863-6DFFB9D0CFDD}"/>
              </a:ext>
            </a:extLst>
          </p:cNvPr>
          <p:cNvSpPr>
            <a:spLocks noGrp="1"/>
          </p:cNvSpPr>
          <p:nvPr>
            <p:ph type="sldNum" sz="quarter" idx="12"/>
          </p:nvPr>
        </p:nvSpPr>
        <p:spPr/>
        <p:txBody>
          <a:bodyPr/>
          <a:lstStyle/>
          <a:p>
            <a:fld id="{BE452D99-04A2-4B3C-9280-E3069413A5FE}" type="slidenum">
              <a:rPr lang="en-US" smtClean="0"/>
              <a:t>‹#›</a:t>
            </a:fld>
            <a:endParaRPr lang="en-US"/>
          </a:p>
        </p:txBody>
      </p:sp>
    </p:spTree>
    <p:extLst>
      <p:ext uri="{BB962C8B-B14F-4D97-AF65-F5344CB8AC3E}">
        <p14:creationId xmlns:p14="http://schemas.microsoft.com/office/powerpoint/2010/main" val="1618003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3350"/>
            <a:ext cx="10479088" cy="4464051"/>
          </a:xfrm>
        </p:spPr>
        <p:txBody>
          <a:bodyPr>
            <a:noAutofit/>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9865FA0-91D4-47F8-9D4E-127BCAA5D91D}"/>
              </a:ext>
            </a:extLst>
          </p:cNvPr>
          <p:cNvCxnSpPr>
            <a:cxnSpLocks/>
          </p:cNvCxnSpPr>
          <p:nvPr userDrawn="1"/>
        </p:nvCxnSpPr>
        <p:spPr>
          <a:xfrm>
            <a:off x="0" y="1222798"/>
            <a:ext cx="11353800" cy="0"/>
          </a:xfrm>
          <a:prstGeom prst="line">
            <a:avLst/>
          </a:prstGeom>
          <a:ln w="38100">
            <a:gradFill flip="none" rotWithShape="1">
              <a:gsLst>
                <a:gs pos="26000">
                  <a:schemeClr val="accent5">
                    <a:lumMod val="5000"/>
                    <a:lumOff val="95000"/>
                  </a:schemeClr>
                </a:gs>
                <a:gs pos="69000">
                  <a:schemeClr val="accent1">
                    <a:lumMod val="60000"/>
                    <a:lumOff val="40000"/>
                  </a:schemeClr>
                </a:gs>
                <a:gs pos="83000">
                  <a:schemeClr val="accent5">
                    <a:lumMod val="75000"/>
                  </a:schemeClr>
                </a:gs>
                <a:gs pos="100000">
                  <a:schemeClr val="accent1">
                    <a:lumMod val="50000"/>
                  </a:schemeClr>
                </a:gs>
              </a:gsLst>
              <a:lin ang="6000000" scaled="0"/>
              <a:tileRect/>
            </a:gra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95BD2627-9111-44E4-A7BD-30D8092B1406}"/>
              </a:ext>
            </a:extLst>
          </p:cNvPr>
          <p:cNvSpPr>
            <a:spLocks noGrp="1"/>
          </p:cNvSpPr>
          <p:nvPr>
            <p:ph type="title"/>
          </p:nvPr>
        </p:nvSpPr>
        <p:spPr/>
        <p:txBody>
          <a:bodyPr/>
          <a:lstStyle/>
          <a:p>
            <a:r>
              <a:rPr lang="en-US"/>
              <a:t>Click to edit Master title style</a:t>
            </a:r>
            <a:endParaRPr lang="en-GB"/>
          </a:p>
        </p:txBody>
      </p:sp>
      <p:sp>
        <p:nvSpPr>
          <p:cNvPr id="12" name="Text Placeholder 10">
            <a:extLst>
              <a:ext uri="{FF2B5EF4-FFF2-40B4-BE49-F238E27FC236}">
                <a16:creationId xmlns:a16="http://schemas.microsoft.com/office/drawing/2014/main" id="{03DC1BAF-5D4D-4D24-BF80-9EA29285EFA7}"/>
              </a:ext>
            </a:extLst>
          </p:cNvPr>
          <p:cNvSpPr>
            <a:spLocks noGrp="1"/>
          </p:cNvSpPr>
          <p:nvPr>
            <p:ph type="body" sz="quarter" idx="12" hasCustomPrompt="1"/>
          </p:nvPr>
        </p:nvSpPr>
        <p:spPr>
          <a:xfrm>
            <a:off x="839788" y="6210300"/>
            <a:ext cx="8566150" cy="388938"/>
          </a:xfrm>
        </p:spPr>
        <p:txBody>
          <a:bodyPr lIns="0" tIns="0" rIns="0" bIns="0" anchor="b" anchorCtr="0">
            <a:noAutofit/>
          </a:bodyPr>
          <a:lstStyle>
            <a:lvl1pPr marL="0" indent="0">
              <a:buNone/>
              <a:defRPr sz="1200">
                <a:solidFill>
                  <a:srgbClr val="FF0000"/>
                </a:solidFill>
                <a:latin typeface="Arial Narrow" panose="020B0606020202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Footer</a:t>
            </a:r>
            <a:endParaRPr lang="en-GB" dirty="0"/>
          </a:p>
        </p:txBody>
      </p:sp>
    </p:spTree>
    <p:extLst>
      <p:ext uri="{BB962C8B-B14F-4D97-AF65-F5344CB8AC3E}">
        <p14:creationId xmlns:p14="http://schemas.microsoft.com/office/powerpoint/2010/main" val="2041074688"/>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2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pic>
        <p:nvPicPr>
          <p:cNvPr id="12" name="Picture 11">
            <a:extLst>
              <a:ext uri="{FF2B5EF4-FFF2-40B4-BE49-F238E27FC236}">
                <a16:creationId xmlns:a16="http://schemas.microsoft.com/office/drawing/2014/main" id="{C55E091B-F2D8-4905-A7C7-4D21412C5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2" name="Picture 1">
            <a:extLst>
              <a:ext uri="{FF2B5EF4-FFF2-40B4-BE49-F238E27FC236}">
                <a16:creationId xmlns:a16="http://schemas.microsoft.com/office/drawing/2014/main" id="{38177A6A-51BE-4C1A-B304-7C12D8C1B19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1279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793-0D75-4FEC-90EF-AB3BDC649737}"/>
              </a:ext>
            </a:extLst>
          </p:cNvPr>
          <p:cNvSpPr>
            <a:spLocks noGrp="1"/>
          </p:cNvSpPr>
          <p:nvPr>
            <p:ph type="title"/>
          </p:nvPr>
        </p:nvSpPr>
        <p:spPr>
          <a:xfrm>
            <a:off x="609601" y="62315"/>
            <a:ext cx="10515600" cy="1325563"/>
          </a:xfrm>
        </p:spPr>
        <p:txBody>
          <a:bodyPr>
            <a:normAutofit/>
          </a:bodyPr>
          <a:lstStyle>
            <a:lvl1pPr>
              <a:defRPr sz="320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3CBC0D3A-7A3C-48B4-9165-9A3532A4875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ext Placeholder 2">
            <a:extLst>
              <a:ext uri="{FF2B5EF4-FFF2-40B4-BE49-F238E27FC236}">
                <a16:creationId xmlns:a16="http://schemas.microsoft.com/office/drawing/2014/main" id="{EB25DC1A-8788-48D4-A7C2-D4263BFC73B6}"/>
              </a:ext>
            </a:extLst>
          </p:cNvPr>
          <p:cNvSpPr>
            <a:spLocks noGrp="1"/>
          </p:cNvSpPr>
          <p:nvPr>
            <p:ph idx="1"/>
          </p:nvPr>
        </p:nvSpPr>
        <p:spPr>
          <a:xfrm>
            <a:off x="609600" y="1675312"/>
            <a:ext cx="10744200" cy="45250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643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CB57186-7DE7-42CA-A2BB-48F4CFFF6BEC}"/>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9318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9D8B-16ED-478D-86BC-53FB724ED70D}"/>
              </a:ext>
            </a:extLst>
          </p:cNvPr>
          <p:cNvSpPr>
            <a:spLocks noGrp="1"/>
          </p:cNvSpPr>
          <p:nvPr>
            <p:ph type="title"/>
          </p:nvPr>
        </p:nvSpPr>
        <p:spPr>
          <a:xfrm>
            <a:off x="609601" y="5951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5"/>
            <a:ext cx="5157787"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283808"/>
            <a:ext cx="5157787" cy="3784482"/>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5"/>
            <a:ext cx="5183188"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283808"/>
            <a:ext cx="5183188" cy="3784482"/>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253E757C-D79B-40D8-9355-43F87E951596}"/>
              </a:ext>
            </a:extLst>
          </p:cNvPr>
          <p:cNvSpPr>
            <a:spLocks noGrp="1"/>
          </p:cNvSpPr>
          <p:nvPr>
            <p:ph type="sldNum" sz="quarter" idx="11"/>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0639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1C34443C-D685-44AF-A0D6-5833A6E5ADF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418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9D28C4-6CAF-4AB1-A1FF-6D91BF0C5DA0}"/>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7" name="Footer Placeholder 4">
            <a:extLst>
              <a:ext uri="{FF2B5EF4-FFF2-40B4-BE49-F238E27FC236}">
                <a16:creationId xmlns:a16="http://schemas.microsoft.com/office/drawing/2014/main" id="{9CDB45BB-B4C1-428B-BB37-17543D2C21BB}"/>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5067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50923BE7-3BC6-41D3-AC89-0C1CA104BEE2}"/>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9243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B898CDB1-7C2E-4A79-9BF2-647BA000F41E}"/>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4172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59519"/>
            <a:ext cx="10744200" cy="132556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675312"/>
            <a:ext cx="10744200" cy="45250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471CE5-5FC3-46D5-8101-07AA0F041B91}"/>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7" name="Rectangle 6">
            <a:extLst>
              <a:ext uri="{FF2B5EF4-FFF2-40B4-BE49-F238E27FC236}">
                <a16:creationId xmlns:a16="http://schemas.microsoft.com/office/drawing/2014/main" id="{7A4A0525-911C-4C6D-8D55-7D85D07ED4E3}"/>
              </a:ext>
            </a:extLst>
          </p:cNvPr>
          <p:cNvSpPr/>
          <p:nvPr/>
        </p:nvSpPr>
        <p:spPr>
          <a:xfrm>
            <a:off x="0" y="0"/>
            <a:ext cx="12192000" cy="106681"/>
          </a:xfrm>
          <a:prstGeom prst="rect">
            <a:avLst/>
          </a:prstGeom>
          <a:gradFill flip="none" rotWithShape="1">
            <a:gsLst>
              <a:gs pos="0">
                <a:srgbClr val="B10700"/>
              </a:gs>
              <a:gs pos="68000">
                <a:srgbClr val="D70700"/>
              </a:gs>
              <a:gs pos="100000">
                <a:srgbClr val="A2A2A2"/>
              </a:gs>
              <a:gs pos="13532">
                <a:srgbClr val="D00400"/>
              </a:gs>
              <a:gs pos="34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854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rgbClr val="DC1C3B"/>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Clr>
          <a:srgbClr val="DC1C3B"/>
        </a:buClr>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EC04E0-B14F-7D56-F7B4-DF994788A27A}"/>
              </a:ext>
            </a:extLst>
          </p:cNvPr>
          <p:cNvSpPr>
            <a:spLocks noGrp="1"/>
          </p:cNvSpPr>
          <p:nvPr>
            <p:ph type="title"/>
          </p:nvPr>
        </p:nvSpPr>
        <p:spPr/>
        <p:txBody>
          <a:bodyPr/>
          <a:lstStyle/>
          <a:p>
            <a:r>
              <a:rPr lang="en-US" dirty="0"/>
              <a:t>What are the Keys to Post-discharge Care for Patients Hospitalized for </a:t>
            </a:r>
            <a:r>
              <a:rPr lang="en-US" dirty="0" err="1"/>
              <a:t>HFrEF</a:t>
            </a:r>
            <a:r>
              <a:rPr lang="en-US" dirty="0"/>
              <a:t>?</a:t>
            </a:r>
          </a:p>
        </p:txBody>
      </p:sp>
      <p:sp>
        <p:nvSpPr>
          <p:cNvPr id="8" name="Text Placeholder 7">
            <a:extLst>
              <a:ext uri="{FF2B5EF4-FFF2-40B4-BE49-F238E27FC236}">
                <a16:creationId xmlns:a16="http://schemas.microsoft.com/office/drawing/2014/main" id="{7DBE60B6-CEEC-3F81-1DAC-357882928D06}"/>
              </a:ext>
            </a:extLst>
          </p:cNvPr>
          <p:cNvSpPr>
            <a:spLocks noGrp="1"/>
          </p:cNvSpPr>
          <p:nvPr>
            <p:ph type="body" idx="1"/>
          </p:nvPr>
        </p:nvSpPr>
        <p:spPr>
          <a:xfrm>
            <a:off x="609601" y="4589463"/>
            <a:ext cx="10515600" cy="1789035"/>
          </a:xfrm>
        </p:spPr>
        <p:txBody>
          <a:bodyPr>
            <a:normAutofit fontScale="77500" lnSpcReduction="20000"/>
          </a:bodyPr>
          <a:lstStyle/>
          <a:p>
            <a:r>
              <a:rPr lang="en-US" dirty="0" err="1"/>
              <a:t>Javed</a:t>
            </a:r>
            <a:r>
              <a:rPr lang="en-US" dirty="0"/>
              <a:t> Butler, MD, MPH, MBA</a:t>
            </a:r>
          </a:p>
          <a:p>
            <a:r>
              <a:rPr lang="en-US" dirty="0"/>
              <a:t>President</a:t>
            </a:r>
          </a:p>
          <a:p>
            <a:r>
              <a:rPr lang="en-US" dirty="0"/>
              <a:t>Baylor Scott and White Research Institute</a:t>
            </a:r>
          </a:p>
          <a:p>
            <a:r>
              <a:rPr lang="en-US" dirty="0"/>
              <a:t>Distinguished Professor of Medicine</a:t>
            </a:r>
          </a:p>
          <a:p>
            <a:r>
              <a:rPr lang="en-US" dirty="0"/>
              <a:t>University of Mississippi</a:t>
            </a:r>
          </a:p>
          <a:p>
            <a:r>
              <a:rPr lang="en-US" dirty="0"/>
              <a:t>Jackson, MS</a:t>
            </a:r>
          </a:p>
        </p:txBody>
      </p:sp>
    </p:spTree>
    <p:extLst>
      <p:ext uri="{BB962C8B-B14F-4D97-AF65-F5344CB8AC3E}">
        <p14:creationId xmlns:p14="http://schemas.microsoft.com/office/powerpoint/2010/main" val="2945878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B620FFC-C426-1576-685F-04F68369ACDC}"/>
              </a:ext>
            </a:extLst>
          </p:cNvPr>
          <p:cNvGrpSpPr/>
          <p:nvPr/>
        </p:nvGrpSpPr>
        <p:grpSpPr>
          <a:xfrm>
            <a:off x="808951" y="254278"/>
            <a:ext cx="10981252" cy="6447764"/>
            <a:chOff x="1155785" y="402863"/>
            <a:chExt cx="9880429" cy="5801403"/>
          </a:xfrm>
        </p:grpSpPr>
        <p:pic>
          <p:nvPicPr>
            <p:cNvPr id="8" name="Picture 7">
              <a:extLst>
                <a:ext uri="{FF2B5EF4-FFF2-40B4-BE49-F238E27FC236}">
                  <a16:creationId xmlns:a16="http://schemas.microsoft.com/office/drawing/2014/main" id="{496E32AE-676B-0211-725B-DCE757414F2D}"/>
                </a:ext>
              </a:extLst>
            </p:cNvPr>
            <p:cNvPicPr>
              <a:picLocks noChangeAspect="1"/>
            </p:cNvPicPr>
            <p:nvPr/>
          </p:nvPicPr>
          <p:blipFill rotWithShape="1">
            <a:blip r:embed="rId3"/>
            <a:srcRect t="15407"/>
            <a:stretch/>
          </p:blipFill>
          <p:spPr>
            <a:xfrm>
              <a:off x="1155785" y="402863"/>
              <a:ext cx="9880429" cy="5801403"/>
            </a:xfrm>
            <a:prstGeom prst="rect">
              <a:avLst/>
            </a:prstGeom>
          </p:spPr>
        </p:pic>
        <p:sp>
          <p:nvSpPr>
            <p:cNvPr id="9" name="Rectangle 8">
              <a:extLst>
                <a:ext uri="{FF2B5EF4-FFF2-40B4-BE49-F238E27FC236}">
                  <a16:creationId xmlns:a16="http://schemas.microsoft.com/office/drawing/2014/main" id="{60EF76B4-8DB5-73F6-6D27-C05FD362B662}"/>
                </a:ext>
              </a:extLst>
            </p:cNvPr>
            <p:cNvSpPr/>
            <p:nvPr/>
          </p:nvSpPr>
          <p:spPr>
            <a:xfrm>
              <a:off x="10186219" y="1154162"/>
              <a:ext cx="727587" cy="468161"/>
            </a:xfrm>
            <a:prstGeom prst="rect">
              <a:avLst/>
            </a:prstGeom>
            <a:solidFill>
              <a:srgbClr val="DFE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810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71535" y="287411"/>
            <a:ext cx="5726868" cy="6442246"/>
          </a:xfrm>
          <a:prstGeom prst="rect">
            <a:avLst/>
          </a:prstGeom>
        </p:spPr>
      </p:pic>
      <p:sp>
        <p:nvSpPr>
          <p:cNvPr id="5" name="Footer Placeholder 4">
            <a:extLst>
              <a:ext uri="{FF2B5EF4-FFF2-40B4-BE49-F238E27FC236}">
                <a16:creationId xmlns:a16="http://schemas.microsoft.com/office/drawing/2014/main" id="{3D2C3E87-5C5F-7B6C-E34C-889C7D30DC77}"/>
              </a:ext>
            </a:extLst>
          </p:cNvPr>
          <p:cNvSpPr>
            <a:spLocks noGrp="1"/>
          </p:cNvSpPr>
          <p:nvPr>
            <p:ph type="ftr" sz="quarter" idx="3"/>
          </p:nvPr>
        </p:nvSpPr>
        <p:spPr/>
        <p:txBody>
          <a:bodyPr/>
          <a:lstStyle/>
          <a:p>
            <a:r>
              <a:rPr lang="en-US" dirty="0" err="1"/>
              <a:t>Hollenberg</a:t>
            </a:r>
            <a:r>
              <a:rPr lang="en-US" dirty="0"/>
              <a:t> SM, et al.</a:t>
            </a:r>
            <a:r>
              <a:rPr lang="en-US" i="1" dirty="0"/>
              <a:t> J Am Coll </a:t>
            </a:r>
            <a:r>
              <a:rPr lang="en-US" i="1" dirty="0" err="1"/>
              <a:t>Cardiol</a:t>
            </a:r>
            <a:r>
              <a:rPr lang="en-US" i="1" dirty="0"/>
              <a:t>. </a:t>
            </a:r>
            <a:r>
              <a:rPr lang="en-US" dirty="0"/>
              <a:t>2019;74(15):1966-2011. </a:t>
            </a:r>
          </a:p>
        </p:txBody>
      </p:sp>
      <p:grpSp>
        <p:nvGrpSpPr>
          <p:cNvPr id="8" name="Group 7">
            <a:extLst>
              <a:ext uri="{FF2B5EF4-FFF2-40B4-BE49-F238E27FC236}">
                <a16:creationId xmlns:a16="http://schemas.microsoft.com/office/drawing/2014/main" id="{FE727C02-C92F-7189-C1D3-BB8590E95E57}"/>
              </a:ext>
            </a:extLst>
          </p:cNvPr>
          <p:cNvGrpSpPr/>
          <p:nvPr/>
        </p:nvGrpSpPr>
        <p:grpSpPr>
          <a:xfrm>
            <a:off x="249831" y="423747"/>
            <a:ext cx="3923777" cy="1550018"/>
            <a:chOff x="249831" y="423747"/>
            <a:chExt cx="3923777" cy="1992712"/>
          </a:xfrm>
        </p:grpSpPr>
        <p:grpSp>
          <p:nvGrpSpPr>
            <p:cNvPr id="9" name="Group 8">
              <a:extLst>
                <a:ext uri="{FF2B5EF4-FFF2-40B4-BE49-F238E27FC236}">
                  <a16:creationId xmlns:a16="http://schemas.microsoft.com/office/drawing/2014/main" id="{39BD9E2D-EEDE-16EC-044F-98477824E90D}"/>
                </a:ext>
              </a:extLst>
            </p:cNvPr>
            <p:cNvGrpSpPr/>
            <p:nvPr/>
          </p:nvGrpSpPr>
          <p:grpSpPr>
            <a:xfrm>
              <a:off x="249831" y="423747"/>
              <a:ext cx="3923777" cy="1992712"/>
              <a:chOff x="809792" y="613317"/>
              <a:chExt cx="3048530" cy="1548213"/>
            </a:xfrm>
          </p:grpSpPr>
          <p:sp>
            <p:nvSpPr>
              <p:cNvPr id="11" name="Rectangle 10">
                <a:extLst>
                  <a:ext uri="{FF2B5EF4-FFF2-40B4-BE49-F238E27FC236}">
                    <a16:creationId xmlns:a16="http://schemas.microsoft.com/office/drawing/2014/main" id="{8A910808-C4FE-0D6A-1AA4-FC246D52E6EC}"/>
                  </a:ext>
                </a:extLst>
              </p:cNvPr>
              <p:cNvSpPr/>
              <p:nvPr/>
            </p:nvSpPr>
            <p:spPr>
              <a:xfrm>
                <a:off x="809792" y="739936"/>
                <a:ext cx="2955073" cy="1421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C2FDB5-982A-0DE9-F65C-7C1124B68774}"/>
                  </a:ext>
                </a:extLst>
              </p:cNvPr>
              <p:cNvSpPr/>
              <p:nvPr/>
            </p:nvSpPr>
            <p:spPr>
              <a:xfrm>
                <a:off x="903249" y="613317"/>
                <a:ext cx="2955073" cy="142159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lumMod val="75000"/>
                      <a:lumOff val="25000"/>
                    </a:schemeClr>
                  </a:solidFill>
                  <a:latin typeface="+mj-lt"/>
                  <a:cs typeface="Mark for HCA Medium" panose="020B0606020201010104" pitchFamily="34" charset="0"/>
                </a:endParaRPr>
              </a:p>
            </p:txBody>
          </p:sp>
        </p:grpSp>
        <p:sp>
          <p:nvSpPr>
            <p:cNvPr id="10" name="TextBox 9">
              <a:extLst>
                <a:ext uri="{FF2B5EF4-FFF2-40B4-BE49-F238E27FC236}">
                  <a16:creationId xmlns:a16="http://schemas.microsoft.com/office/drawing/2014/main" id="{75B42C9B-3474-4FC1-477A-D1C760C4853F}"/>
                </a:ext>
              </a:extLst>
            </p:cNvPr>
            <p:cNvSpPr txBox="1"/>
            <p:nvPr/>
          </p:nvSpPr>
          <p:spPr>
            <a:xfrm>
              <a:off x="693597" y="1038364"/>
              <a:ext cx="3480011" cy="523220"/>
            </a:xfrm>
            <a:prstGeom prst="rect">
              <a:avLst/>
            </a:prstGeom>
            <a:noFill/>
          </p:spPr>
          <p:txBody>
            <a:bodyPr wrap="square" rtlCol="0">
              <a:spAutoFit/>
            </a:bodyPr>
            <a:lstStyle/>
            <a:p>
              <a:r>
                <a:rPr lang="en-US" sz="2800" b="1" dirty="0">
                  <a:solidFill>
                    <a:schemeClr val="tx1">
                      <a:lumMod val="75000"/>
                      <a:lumOff val="25000"/>
                    </a:schemeClr>
                  </a:solidFill>
                  <a:latin typeface="+mj-lt"/>
                  <a:cs typeface="Mark for HCA Medium" panose="020B0606020201010104" pitchFamily="34" charset="0"/>
                </a:rPr>
                <a:t>Patient Education</a:t>
              </a:r>
            </a:p>
          </p:txBody>
        </p:sp>
      </p:grpSp>
    </p:spTree>
    <p:extLst>
      <p:ext uri="{BB962C8B-B14F-4D97-AF65-F5344CB8AC3E}">
        <p14:creationId xmlns:p14="http://schemas.microsoft.com/office/powerpoint/2010/main" val="2486656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732D0D-ED9B-A750-F1C1-BA9291AD18C2}"/>
              </a:ext>
            </a:extLst>
          </p:cNvPr>
          <p:cNvSpPr>
            <a:spLocks noGrp="1"/>
          </p:cNvSpPr>
          <p:nvPr>
            <p:ph type="ftr" sz="quarter" idx="3"/>
          </p:nvPr>
        </p:nvSpPr>
        <p:spPr/>
        <p:txBody>
          <a:bodyPr/>
          <a:lstStyle/>
          <a:p>
            <a:r>
              <a:rPr lang="en-US" dirty="0" err="1"/>
              <a:t>Hollenberg</a:t>
            </a:r>
            <a:r>
              <a:rPr lang="en-US" dirty="0"/>
              <a:t> SM, et al. </a:t>
            </a:r>
            <a:r>
              <a:rPr lang="en-US" i="1" dirty="0"/>
              <a:t>J Am Coll </a:t>
            </a:r>
            <a:r>
              <a:rPr lang="en-US" i="1" dirty="0" err="1"/>
              <a:t>Cardiol</a:t>
            </a:r>
            <a:r>
              <a:rPr lang="en-US" i="1" dirty="0"/>
              <a:t>. </a:t>
            </a:r>
            <a:r>
              <a:rPr lang="en-US" dirty="0"/>
              <a:t>2019;74(15):1966-2011. </a:t>
            </a:r>
          </a:p>
        </p:txBody>
      </p:sp>
      <p:grpSp>
        <p:nvGrpSpPr>
          <p:cNvPr id="24" name="Group 23">
            <a:extLst>
              <a:ext uri="{FF2B5EF4-FFF2-40B4-BE49-F238E27FC236}">
                <a16:creationId xmlns:a16="http://schemas.microsoft.com/office/drawing/2014/main" id="{EC2F2ECC-A5C5-0AD2-9F54-96DE77220F61}"/>
              </a:ext>
            </a:extLst>
          </p:cNvPr>
          <p:cNvGrpSpPr/>
          <p:nvPr/>
        </p:nvGrpSpPr>
        <p:grpSpPr>
          <a:xfrm>
            <a:off x="249831" y="423747"/>
            <a:ext cx="3923777" cy="1550018"/>
            <a:chOff x="249831" y="423747"/>
            <a:chExt cx="3923777" cy="1992712"/>
          </a:xfrm>
        </p:grpSpPr>
        <p:grpSp>
          <p:nvGrpSpPr>
            <p:cNvPr id="25" name="Group 24">
              <a:extLst>
                <a:ext uri="{FF2B5EF4-FFF2-40B4-BE49-F238E27FC236}">
                  <a16:creationId xmlns:a16="http://schemas.microsoft.com/office/drawing/2014/main" id="{1BEC5012-148C-7130-7C5F-9E0CE099484B}"/>
                </a:ext>
              </a:extLst>
            </p:cNvPr>
            <p:cNvGrpSpPr/>
            <p:nvPr/>
          </p:nvGrpSpPr>
          <p:grpSpPr>
            <a:xfrm>
              <a:off x="249831" y="423747"/>
              <a:ext cx="3923777" cy="1992712"/>
              <a:chOff x="809792" y="613317"/>
              <a:chExt cx="3048530" cy="1548213"/>
            </a:xfrm>
          </p:grpSpPr>
          <p:sp>
            <p:nvSpPr>
              <p:cNvPr id="27" name="Rectangle 26">
                <a:extLst>
                  <a:ext uri="{FF2B5EF4-FFF2-40B4-BE49-F238E27FC236}">
                    <a16:creationId xmlns:a16="http://schemas.microsoft.com/office/drawing/2014/main" id="{94FE7AFE-20C5-1118-C9ED-714E0708298A}"/>
                  </a:ext>
                </a:extLst>
              </p:cNvPr>
              <p:cNvSpPr/>
              <p:nvPr/>
            </p:nvSpPr>
            <p:spPr>
              <a:xfrm>
                <a:off x="809792" y="739936"/>
                <a:ext cx="2955073" cy="1421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EE3E05-E01C-F2F5-9F13-CFEB9EA93D28}"/>
                  </a:ext>
                </a:extLst>
              </p:cNvPr>
              <p:cNvSpPr/>
              <p:nvPr/>
            </p:nvSpPr>
            <p:spPr>
              <a:xfrm>
                <a:off x="903249" y="613317"/>
                <a:ext cx="2955073" cy="142159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lumMod val="75000"/>
                      <a:lumOff val="25000"/>
                    </a:schemeClr>
                  </a:solidFill>
                  <a:latin typeface="+mj-lt"/>
                  <a:cs typeface="Mark for HCA Medium" panose="020B0606020201010104" pitchFamily="34" charset="0"/>
                </a:endParaRPr>
              </a:p>
            </p:txBody>
          </p:sp>
        </p:grpSp>
        <p:sp>
          <p:nvSpPr>
            <p:cNvPr id="26" name="TextBox 25">
              <a:extLst>
                <a:ext uri="{FF2B5EF4-FFF2-40B4-BE49-F238E27FC236}">
                  <a16:creationId xmlns:a16="http://schemas.microsoft.com/office/drawing/2014/main" id="{CA599788-4EF4-3BD5-954C-5259DC590A8A}"/>
                </a:ext>
              </a:extLst>
            </p:cNvPr>
            <p:cNvSpPr txBox="1"/>
            <p:nvPr/>
          </p:nvSpPr>
          <p:spPr>
            <a:xfrm>
              <a:off x="600601" y="737755"/>
              <a:ext cx="3480011" cy="1226605"/>
            </a:xfrm>
            <a:prstGeom prst="rect">
              <a:avLst/>
            </a:prstGeom>
            <a:noFill/>
          </p:spPr>
          <p:txBody>
            <a:bodyPr wrap="square" rtlCol="0">
              <a:spAutoFit/>
            </a:bodyPr>
            <a:lstStyle/>
            <a:p>
              <a:r>
                <a:rPr lang="en-US" sz="2800" b="1" dirty="0">
                  <a:solidFill>
                    <a:schemeClr val="tx1">
                      <a:lumMod val="75000"/>
                      <a:lumOff val="25000"/>
                    </a:schemeClr>
                  </a:solidFill>
                  <a:latin typeface="+mj-lt"/>
                  <a:cs typeface="Mark for HCA Medium" panose="020B0606020201010104" pitchFamily="34" charset="0"/>
                </a:rPr>
                <a:t>Focused Discharge Handoff</a:t>
              </a:r>
            </a:p>
          </p:txBody>
        </p:sp>
      </p:grpSp>
      <p:grpSp>
        <p:nvGrpSpPr>
          <p:cNvPr id="35" name="Group 34">
            <a:extLst>
              <a:ext uri="{FF2B5EF4-FFF2-40B4-BE49-F238E27FC236}">
                <a16:creationId xmlns:a16="http://schemas.microsoft.com/office/drawing/2014/main" id="{D4D7A24D-2586-692A-C0B5-3B7C8EA98B5F}"/>
              </a:ext>
            </a:extLst>
          </p:cNvPr>
          <p:cNvGrpSpPr/>
          <p:nvPr/>
        </p:nvGrpSpPr>
        <p:grpSpPr>
          <a:xfrm>
            <a:off x="5678617" y="211532"/>
            <a:ext cx="5248796" cy="6656301"/>
            <a:chOff x="3557922" y="-1582002"/>
            <a:chExt cx="8920942" cy="11313159"/>
          </a:xfrm>
        </p:grpSpPr>
        <p:pic>
          <p:nvPicPr>
            <p:cNvPr id="32" name="Picture 31">
              <a:extLst>
                <a:ext uri="{FF2B5EF4-FFF2-40B4-BE49-F238E27FC236}">
                  <a16:creationId xmlns:a16="http://schemas.microsoft.com/office/drawing/2014/main" id="{8919580A-373F-DADD-5198-FB1771BDFD29}"/>
                </a:ext>
              </a:extLst>
            </p:cNvPr>
            <p:cNvPicPr>
              <a:picLocks noChangeAspect="1"/>
            </p:cNvPicPr>
            <p:nvPr/>
          </p:nvPicPr>
          <p:blipFill>
            <a:blip r:embed="rId3"/>
            <a:stretch>
              <a:fillRect/>
            </a:stretch>
          </p:blipFill>
          <p:spPr>
            <a:xfrm>
              <a:off x="3678083" y="-1582002"/>
              <a:ext cx="8680621" cy="6858000"/>
            </a:xfrm>
            <a:prstGeom prst="rect">
              <a:avLst/>
            </a:prstGeom>
          </p:spPr>
        </p:pic>
        <p:pic>
          <p:nvPicPr>
            <p:cNvPr id="34" name="Picture 33">
              <a:extLst>
                <a:ext uri="{FF2B5EF4-FFF2-40B4-BE49-F238E27FC236}">
                  <a16:creationId xmlns:a16="http://schemas.microsoft.com/office/drawing/2014/main" id="{66C1426C-E601-3E94-4548-CFA7F5C24856}"/>
                </a:ext>
              </a:extLst>
            </p:cNvPr>
            <p:cNvPicPr>
              <a:picLocks noChangeAspect="1"/>
            </p:cNvPicPr>
            <p:nvPr/>
          </p:nvPicPr>
          <p:blipFill>
            <a:blip r:embed="rId4"/>
            <a:stretch>
              <a:fillRect/>
            </a:stretch>
          </p:blipFill>
          <p:spPr>
            <a:xfrm>
              <a:off x="3557922" y="4577008"/>
              <a:ext cx="8920942" cy="5154149"/>
            </a:xfrm>
            <a:prstGeom prst="rect">
              <a:avLst/>
            </a:prstGeom>
          </p:spPr>
        </p:pic>
      </p:grpSp>
      <p:sp>
        <p:nvSpPr>
          <p:cNvPr id="37" name="Rectangle: Rounded Corners 36">
            <a:extLst>
              <a:ext uri="{FF2B5EF4-FFF2-40B4-BE49-F238E27FC236}">
                <a16:creationId xmlns:a16="http://schemas.microsoft.com/office/drawing/2014/main" id="{9C924AFF-4470-CB8E-1B91-D2BEBA2CA7C3}"/>
              </a:ext>
            </a:extLst>
          </p:cNvPr>
          <p:cNvSpPr/>
          <p:nvPr/>
        </p:nvSpPr>
        <p:spPr>
          <a:xfrm>
            <a:off x="5486074" y="2497395"/>
            <a:ext cx="5441340" cy="2300748"/>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12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2DEE69-3B57-D4EE-AE3F-EEFAFBEE53B7}"/>
              </a:ext>
            </a:extLst>
          </p:cNvPr>
          <p:cNvSpPr>
            <a:spLocks noGrp="1"/>
          </p:cNvSpPr>
          <p:nvPr>
            <p:ph type="ftr" sz="quarter" idx="3"/>
          </p:nvPr>
        </p:nvSpPr>
        <p:spPr/>
        <p:txBody>
          <a:bodyPr/>
          <a:lstStyle/>
          <a:p>
            <a:r>
              <a:rPr lang="en-US" dirty="0" err="1"/>
              <a:t>Hollenberg</a:t>
            </a:r>
            <a:r>
              <a:rPr lang="en-US" dirty="0"/>
              <a:t> SM, et al. </a:t>
            </a:r>
            <a:r>
              <a:rPr lang="en-US" i="1" dirty="0"/>
              <a:t>J Am Coll </a:t>
            </a:r>
            <a:r>
              <a:rPr lang="en-US" i="1" dirty="0" err="1"/>
              <a:t>Cardiol</a:t>
            </a:r>
            <a:r>
              <a:rPr lang="en-US" i="1" dirty="0"/>
              <a:t>. </a:t>
            </a:r>
            <a:r>
              <a:rPr lang="en-US" dirty="0"/>
              <a:t>2019;74(15):1966-2011. </a:t>
            </a:r>
          </a:p>
        </p:txBody>
      </p:sp>
      <p:pic>
        <p:nvPicPr>
          <p:cNvPr id="11" name="Picture 10">
            <a:extLst>
              <a:ext uri="{FF2B5EF4-FFF2-40B4-BE49-F238E27FC236}">
                <a16:creationId xmlns:a16="http://schemas.microsoft.com/office/drawing/2014/main" id="{738FB496-977E-6AB1-ED2B-71FBC738E58A}"/>
              </a:ext>
            </a:extLst>
          </p:cNvPr>
          <p:cNvPicPr>
            <a:picLocks noChangeAspect="1"/>
          </p:cNvPicPr>
          <p:nvPr/>
        </p:nvPicPr>
        <p:blipFill>
          <a:blip r:embed="rId3"/>
          <a:stretch>
            <a:fillRect/>
          </a:stretch>
        </p:blipFill>
        <p:spPr>
          <a:xfrm>
            <a:off x="747252" y="858955"/>
            <a:ext cx="11010717" cy="5140089"/>
          </a:xfrm>
          <a:prstGeom prst="rect">
            <a:avLst/>
          </a:prstGeom>
        </p:spPr>
      </p:pic>
      <p:sp>
        <p:nvSpPr>
          <p:cNvPr id="12" name="Rectangle: Rounded Corners 11">
            <a:extLst>
              <a:ext uri="{FF2B5EF4-FFF2-40B4-BE49-F238E27FC236}">
                <a16:creationId xmlns:a16="http://schemas.microsoft.com/office/drawing/2014/main" id="{88118FA8-21C7-6533-0C86-C5D0E8964B9C}"/>
              </a:ext>
            </a:extLst>
          </p:cNvPr>
          <p:cNvSpPr/>
          <p:nvPr/>
        </p:nvSpPr>
        <p:spPr>
          <a:xfrm>
            <a:off x="373626" y="693995"/>
            <a:ext cx="11571156" cy="5470010"/>
          </a:xfrm>
          <a:prstGeom prst="roundRect">
            <a:avLst>
              <a:gd name="adj" fmla="val 11095"/>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8BACFDC-26AC-6F67-C04F-19AA5D78B641}"/>
              </a:ext>
            </a:extLst>
          </p:cNvPr>
          <p:cNvCxnSpPr/>
          <p:nvPr/>
        </p:nvCxnSpPr>
        <p:spPr>
          <a:xfrm>
            <a:off x="953729" y="3834581"/>
            <a:ext cx="10717161"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C58BDDD-6325-FBE9-DD74-030DE4DE2DC7}"/>
              </a:ext>
            </a:extLst>
          </p:cNvPr>
          <p:cNvCxnSpPr/>
          <p:nvPr/>
        </p:nvCxnSpPr>
        <p:spPr>
          <a:xfrm>
            <a:off x="953729" y="4803058"/>
            <a:ext cx="10717161"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1653B9-6D81-8E37-1E34-E3693FDC671C}"/>
              </a:ext>
            </a:extLst>
          </p:cNvPr>
          <p:cNvCxnSpPr>
            <a:cxnSpLocks/>
          </p:cNvCxnSpPr>
          <p:nvPr/>
        </p:nvCxnSpPr>
        <p:spPr>
          <a:xfrm>
            <a:off x="840658" y="5422491"/>
            <a:ext cx="858847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376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C0C766-FE6E-C30C-6793-D4000F51DC7F}"/>
              </a:ext>
            </a:extLst>
          </p:cNvPr>
          <p:cNvSpPr>
            <a:spLocks noGrp="1"/>
          </p:cNvSpPr>
          <p:nvPr>
            <p:ph type="ftr" sz="quarter" idx="3"/>
          </p:nvPr>
        </p:nvSpPr>
        <p:spPr/>
        <p:txBody>
          <a:bodyPr/>
          <a:lstStyle/>
          <a:p>
            <a:r>
              <a:rPr lang="en-US" dirty="0" err="1"/>
              <a:t>Hollenberg</a:t>
            </a:r>
            <a:r>
              <a:rPr lang="en-US" dirty="0"/>
              <a:t> SM, et al. </a:t>
            </a:r>
            <a:r>
              <a:rPr lang="en-US" i="1" dirty="0"/>
              <a:t>J Am Coll </a:t>
            </a:r>
            <a:r>
              <a:rPr lang="en-US" i="1" dirty="0" err="1"/>
              <a:t>Cardiol</a:t>
            </a:r>
            <a:r>
              <a:rPr lang="en-US" i="1" dirty="0"/>
              <a:t>. </a:t>
            </a:r>
            <a:r>
              <a:rPr lang="en-US" dirty="0"/>
              <a:t>2019;74(15):1966-2011. </a:t>
            </a:r>
          </a:p>
        </p:txBody>
      </p:sp>
      <p:grpSp>
        <p:nvGrpSpPr>
          <p:cNvPr id="16" name="Group 15">
            <a:extLst>
              <a:ext uri="{FF2B5EF4-FFF2-40B4-BE49-F238E27FC236}">
                <a16:creationId xmlns:a16="http://schemas.microsoft.com/office/drawing/2014/main" id="{EF43EEB4-A104-4177-3E12-95E1CF527623}"/>
              </a:ext>
            </a:extLst>
          </p:cNvPr>
          <p:cNvGrpSpPr/>
          <p:nvPr/>
        </p:nvGrpSpPr>
        <p:grpSpPr>
          <a:xfrm>
            <a:off x="249831" y="423747"/>
            <a:ext cx="3923777" cy="1550018"/>
            <a:chOff x="249831" y="423747"/>
            <a:chExt cx="3923777" cy="1992712"/>
          </a:xfrm>
        </p:grpSpPr>
        <p:grpSp>
          <p:nvGrpSpPr>
            <p:cNvPr id="17" name="Group 16">
              <a:extLst>
                <a:ext uri="{FF2B5EF4-FFF2-40B4-BE49-F238E27FC236}">
                  <a16:creationId xmlns:a16="http://schemas.microsoft.com/office/drawing/2014/main" id="{285A99BA-796E-A98B-AEE9-EF36C20FF28F}"/>
                </a:ext>
              </a:extLst>
            </p:cNvPr>
            <p:cNvGrpSpPr/>
            <p:nvPr/>
          </p:nvGrpSpPr>
          <p:grpSpPr>
            <a:xfrm>
              <a:off x="249831" y="423747"/>
              <a:ext cx="3923777" cy="1992712"/>
              <a:chOff x="809792" y="613317"/>
              <a:chExt cx="3048530" cy="1548213"/>
            </a:xfrm>
          </p:grpSpPr>
          <p:sp>
            <p:nvSpPr>
              <p:cNvPr id="19" name="Rectangle 18">
                <a:extLst>
                  <a:ext uri="{FF2B5EF4-FFF2-40B4-BE49-F238E27FC236}">
                    <a16:creationId xmlns:a16="http://schemas.microsoft.com/office/drawing/2014/main" id="{2D216EEE-6484-34C2-CE06-6B99211E551B}"/>
                  </a:ext>
                </a:extLst>
              </p:cNvPr>
              <p:cNvSpPr/>
              <p:nvPr/>
            </p:nvSpPr>
            <p:spPr>
              <a:xfrm>
                <a:off x="809792" y="739936"/>
                <a:ext cx="2955073" cy="1421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F507B3D-4954-ABDB-6DE9-90DA16A9AD66}"/>
                  </a:ext>
                </a:extLst>
              </p:cNvPr>
              <p:cNvSpPr/>
              <p:nvPr/>
            </p:nvSpPr>
            <p:spPr>
              <a:xfrm>
                <a:off x="903249" y="613317"/>
                <a:ext cx="2955073" cy="142159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lumMod val="75000"/>
                      <a:lumOff val="25000"/>
                    </a:schemeClr>
                  </a:solidFill>
                  <a:latin typeface="+mj-lt"/>
                  <a:cs typeface="Mark for HCA Medium" panose="020B0606020201010104" pitchFamily="34" charset="0"/>
                </a:endParaRPr>
              </a:p>
            </p:txBody>
          </p:sp>
        </p:grpSp>
        <p:sp>
          <p:nvSpPr>
            <p:cNvPr id="18" name="TextBox 17">
              <a:extLst>
                <a:ext uri="{FF2B5EF4-FFF2-40B4-BE49-F238E27FC236}">
                  <a16:creationId xmlns:a16="http://schemas.microsoft.com/office/drawing/2014/main" id="{094A7859-6659-78A0-D0D8-3BE7F8592AB3}"/>
                </a:ext>
              </a:extLst>
            </p:cNvPr>
            <p:cNvSpPr txBox="1"/>
            <p:nvPr/>
          </p:nvSpPr>
          <p:spPr>
            <a:xfrm>
              <a:off x="693597" y="741010"/>
              <a:ext cx="3480011" cy="1226605"/>
            </a:xfrm>
            <a:prstGeom prst="rect">
              <a:avLst/>
            </a:prstGeom>
            <a:noFill/>
          </p:spPr>
          <p:txBody>
            <a:bodyPr wrap="square" rtlCol="0">
              <a:spAutoFit/>
            </a:bodyPr>
            <a:lstStyle/>
            <a:p>
              <a:r>
                <a:rPr lang="en-US" sz="2800" b="1" dirty="0">
                  <a:solidFill>
                    <a:schemeClr val="tx1">
                      <a:lumMod val="75000"/>
                      <a:lumOff val="25000"/>
                    </a:schemeClr>
                  </a:solidFill>
                  <a:latin typeface="+mj-lt"/>
                  <a:cs typeface="Mark for HCA Medium" panose="020B0606020201010104" pitchFamily="34" charset="0"/>
                </a:rPr>
                <a:t>Follow-Up Phone Call</a:t>
              </a:r>
            </a:p>
          </p:txBody>
        </p:sp>
      </p:grpSp>
      <p:grpSp>
        <p:nvGrpSpPr>
          <p:cNvPr id="26" name="Group 25">
            <a:extLst>
              <a:ext uri="{FF2B5EF4-FFF2-40B4-BE49-F238E27FC236}">
                <a16:creationId xmlns:a16="http://schemas.microsoft.com/office/drawing/2014/main" id="{C095A524-4B62-E696-5970-DF802F823BFE}"/>
              </a:ext>
            </a:extLst>
          </p:cNvPr>
          <p:cNvGrpSpPr/>
          <p:nvPr/>
        </p:nvGrpSpPr>
        <p:grpSpPr>
          <a:xfrm>
            <a:off x="5938684" y="256530"/>
            <a:ext cx="4933577" cy="6541585"/>
            <a:chOff x="1230191" y="-670528"/>
            <a:chExt cx="10278044" cy="13627982"/>
          </a:xfrm>
        </p:grpSpPr>
        <p:pic>
          <p:nvPicPr>
            <p:cNvPr id="23" name="Picture 22">
              <a:extLst>
                <a:ext uri="{FF2B5EF4-FFF2-40B4-BE49-F238E27FC236}">
                  <a16:creationId xmlns:a16="http://schemas.microsoft.com/office/drawing/2014/main" id="{369D9EE3-0A8E-8349-183B-64470D68B3AC}"/>
                </a:ext>
              </a:extLst>
            </p:cNvPr>
            <p:cNvPicPr>
              <a:picLocks noChangeAspect="1"/>
            </p:cNvPicPr>
            <p:nvPr/>
          </p:nvPicPr>
          <p:blipFill>
            <a:blip r:embed="rId3"/>
            <a:stretch>
              <a:fillRect/>
            </a:stretch>
          </p:blipFill>
          <p:spPr>
            <a:xfrm>
              <a:off x="1230191" y="-670528"/>
              <a:ext cx="10268212" cy="6858000"/>
            </a:xfrm>
            <a:prstGeom prst="rect">
              <a:avLst/>
            </a:prstGeom>
          </p:spPr>
        </p:pic>
        <p:pic>
          <p:nvPicPr>
            <p:cNvPr id="25" name="Picture 24">
              <a:extLst>
                <a:ext uri="{FF2B5EF4-FFF2-40B4-BE49-F238E27FC236}">
                  <a16:creationId xmlns:a16="http://schemas.microsoft.com/office/drawing/2014/main" id="{7CDB2558-35D8-22F6-FE2F-8BE8341E7F10}"/>
                </a:ext>
              </a:extLst>
            </p:cNvPr>
            <p:cNvPicPr>
              <a:picLocks noChangeAspect="1"/>
            </p:cNvPicPr>
            <p:nvPr/>
          </p:nvPicPr>
          <p:blipFill>
            <a:blip r:embed="rId4"/>
            <a:stretch>
              <a:fillRect/>
            </a:stretch>
          </p:blipFill>
          <p:spPr>
            <a:xfrm>
              <a:off x="1240023" y="5873985"/>
              <a:ext cx="10268212" cy="7083469"/>
            </a:xfrm>
            <a:prstGeom prst="rect">
              <a:avLst/>
            </a:prstGeom>
          </p:spPr>
        </p:pic>
      </p:grpSp>
    </p:spTree>
    <p:extLst>
      <p:ext uri="{BB962C8B-B14F-4D97-AF65-F5344CB8AC3E}">
        <p14:creationId xmlns:p14="http://schemas.microsoft.com/office/powerpoint/2010/main" val="378024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dirty="0" err="1"/>
              <a:t>Hollenberg</a:t>
            </a:r>
            <a:r>
              <a:rPr lang="en-US" dirty="0"/>
              <a:t> SM, et al. </a:t>
            </a:r>
            <a:r>
              <a:rPr lang="en-US" i="1" dirty="0"/>
              <a:t>J Am Coll </a:t>
            </a:r>
            <a:r>
              <a:rPr lang="en-US" i="1" dirty="0" err="1"/>
              <a:t>Cardiol</a:t>
            </a:r>
            <a:r>
              <a:rPr lang="en-US" i="1" dirty="0"/>
              <a:t>. </a:t>
            </a:r>
            <a:r>
              <a:rPr lang="en-US" dirty="0"/>
              <a:t>2019;74(15):1966-2011. </a:t>
            </a:r>
          </a:p>
        </p:txBody>
      </p:sp>
      <p:pic>
        <p:nvPicPr>
          <p:cNvPr id="4" name="Picture 3"/>
          <p:cNvPicPr>
            <a:picLocks noChangeAspect="1"/>
          </p:cNvPicPr>
          <p:nvPr/>
        </p:nvPicPr>
        <p:blipFill>
          <a:blip r:embed="rId3"/>
          <a:stretch>
            <a:fillRect/>
          </a:stretch>
        </p:blipFill>
        <p:spPr>
          <a:xfrm>
            <a:off x="5689478" y="247848"/>
            <a:ext cx="5517498" cy="6459425"/>
          </a:xfrm>
          <a:prstGeom prst="rect">
            <a:avLst/>
          </a:prstGeom>
        </p:spPr>
      </p:pic>
      <p:grpSp>
        <p:nvGrpSpPr>
          <p:cNvPr id="13" name="Group 12">
            <a:extLst>
              <a:ext uri="{FF2B5EF4-FFF2-40B4-BE49-F238E27FC236}">
                <a16:creationId xmlns:a16="http://schemas.microsoft.com/office/drawing/2014/main" id="{0035E66D-773C-CCB1-8850-35D8565828A9}"/>
              </a:ext>
            </a:extLst>
          </p:cNvPr>
          <p:cNvGrpSpPr/>
          <p:nvPr/>
        </p:nvGrpSpPr>
        <p:grpSpPr>
          <a:xfrm>
            <a:off x="249831" y="423747"/>
            <a:ext cx="3923777" cy="1550018"/>
            <a:chOff x="249831" y="423747"/>
            <a:chExt cx="3923777" cy="1992712"/>
          </a:xfrm>
        </p:grpSpPr>
        <p:grpSp>
          <p:nvGrpSpPr>
            <p:cNvPr id="14" name="Group 13">
              <a:extLst>
                <a:ext uri="{FF2B5EF4-FFF2-40B4-BE49-F238E27FC236}">
                  <a16:creationId xmlns:a16="http://schemas.microsoft.com/office/drawing/2014/main" id="{81E22A2D-C572-0E07-5A1B-6D55A0E022B8}"/>
                </a:ext>
              </a:extLst>
            </p:cNvPr>
            <p:cNvGrpSpPr/>
            <p:nvPr/>
          </p:nvGrpSpPr>
          <p:grpSpPr>
            <a:xfrm>
              <a:off x="249831" y="423747"/>
              <a:ext cx="3923777" cy="1992712"/>
              <a:chOff x="809792" y="613317"/>
              <a:chExt cx="3048530" cy="1548213"/>
            </a:xfrm>
          </p:grpSpPr>
          <p:sp>
            <p:nvSpPr>
              <p:cNvPr id="16" name="Rectangle 15">
                <a:extLst>
                  <a:ext uri="{FF2B5EF4-FFF2-40B4-BE49-F238E27FC236}">
                    <a16:creationId xmlns:a16="http://schemas.microsoft.com/office/drawing/2014/main" id="{3E2048ED-9EB7-B077-96F8-BFCB3FB05E9A}"/>
                  </a:ext>
                </a:extLst>
              </p:cNvPr>
              <p:cNvSpPr/>
              <p:nvPr/>
            </p:nvSpPr>
            <p:spPr>
              <a:xfrm>
                <a:off x="809792" y="739936"/>
                <a:ext cx="2955073" cy="1421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181FB9-0C67-0C91-5FAA-EE0C903699FF}"/>
                  </a:ext>
                </a:extLst>
              </p:cNvPr>
              <p:cNvSpPr/>
              <p:nvPr/>
            </p:nvSpPr>
            <p:spPr>
              <a:xfrm>
                <a:off x="903249" y="613317"/>
                <a:ext cx="2955073" cy="142159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lumMod val="75000"/>
                      <a:lumOff val="25000"/>
                    </a:schemeClr>
                  </a:solidFill>
                  <a:latin typeface="+mj-lt"/>
                  <a:cs typeface="Mark for HCA Medium" panose="020B0606020201010104" pitchFamily="34" charset="0"/>
                </a:endParaRPr>
              </a:p>
            </p:txBody>
          </p:sp>
        </p:grpSp>
        <p:sp>
          <p:nvSpPr>
            <p:cNvPr id="15" name="TextBox 14">
              <a:extLst>
                <a:ext uri="{FF2B5EF4-FFF2-40B4-BE49-F238E27FC236}">
                  <a16:creationId xmlns:a16="http://schemas.microsoft.com/office/drawing/2014/main" id="{330F7727-D45F-10EF-561A-F211B290F317}"/>
                </a:ext>
              </a:extLst>
            </p:cNvPr>
            <p:cNvSpPr txBox="1"/>
            <p:nvPr/>
          </p:nvSpPr>
          <p:spPr>
            <a:xfrm>
              <a:off x="693597" y="1024577"/>
              <a:ext cx="3480011" cy="672655"/>
            </a:xfrm>
            <a:prstGeom prst="rect">
              <a:avLst/>
            </a:prstGeom>
            <a:noFill/>
          </p:spPr>
          <p:txBody>
            <a:bodyPr wrap="square" rtlCol="0">
              <a:spAutoFit/>
            </a:bodyPr>
            <a:lstStyle/>
            <a:p>
              <a:r>
                <a:rPr lang="en-US" sz="2800" b="1" dirty="0">
                  <a:solidFill>
                    <a:schemeClr val="tx1">
                      <a:lumMod val="75000"/>
                      <a:lumOff val="25000"/>
                    </a:schemeClr>
                  </a:solidFill>
                  <a:latin typeface="+mj-lt"/>
                  <a:cs typeface="Mark for HCA Medium" panose="020B0606020201010104" pitchFamily="34" charset="0"/>
                </a:rPr>
                <a:t>Circle of Care</a:t>
              </a:r>
            </a:p>
          </p:txBody>
        </p:sp>
      </p:grpSp>
    </p:spTree>
    <p:extLst>
      <p:ext uri="{BB962C8B-B14F-4D97-AF65-F5344CB8AC3E}">
        <p14:creationId xmlns:p14="http://schemas.microsoft.com/office/powerpoint/2010/main" val="3768878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D412E38-C51F-4FB3-B698-D2F163A909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4D412E38-C51F-4FB3-B698-D2F163A909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AAEC7B5-BF35-485B-9D79-A6F3EC641342}"/>
              </a:ext>
            </a:extLst>
          </p:cNvPr>
          <p:cNvSpPr>
            <a:spLocks noGrp="1"/>
          </p:cNvSpPr>
          <p:nvPr>
            <p:ph type="title"/>
          </p:nvPr>
        </p:nvSpPr>
        <p:spPr/>
        <p:txBody>
          <a:bodyPr>
            <a:normAutofit/>
          </a:bodyPr>
          <a:lstStyle/>
          <a:p>
            <a:r>
              <a:rPr lang="en-US" sz="2800" dirty="0"/>
              <a:t>Maintenance or Optimization of GDMT During Hospitalization</a:t>
            </a:r>
          </a:p>
        </p:txBody>
      </p:sp>
      <p:sp>
        <p:nvSpPr>
          <p:cNvPr id="3" name="Content Placeholder 2">
            <a:extLst>
              <a:ext uri="{FF2B5EF4-FFF2-40B4-BE49-F238E27FC236}">
                <a16:creationId xmlns:a16="http://schemas.microsoft.com/office/drawing/2014/main" id="{264BE59E-05A9-510C-7C30-3A2323FE362D}"/>
              </a:ext>
            </a:extLst>
          </p:cNvPr>
          <p:cNvSpPr>
            <a:spLocks noGrp="1"/>
          </p:cNvSpPr>
          <p:nvPr>
            <p:ph idx="1"/>
          </p:nvPr>
        </p:nvSpPr>
        <p:spPr>
          <a:xfrm>
            <a:off x="609600" y="1387878"/>
            <a:ext cx="10744200" cy="4812505"/>
          </a:xfrm>
        </p:spPr>
        <p:txBody>
          <a:bodyPr>
            <a:normAutofit/>
          </a:bodyPr>
          <a:lstStyle/>
          <a:p>
            <a:r>
              <a:rPr lang="en-US" dirty="0"/>
              <a:t>Hospitalization for </a:t>
            </a:r>
            <a:r>
              <a:rPr lang="en-US" dirty="0" err="1"/>
              <a:t>HFrEF</a:t>
            </a:r>
            <a:r>
              <a:rPr lang="en-US" dirty="0"/>
              <a:t> is a critical opportunity to continue, initiate, and further optimize GDMT</a:t>
            </a:r>
          </a:p>
          <a:p>
            <a:r>
              <a:rPr lang="en-US" dirty="0"/>
              <a:t>Continuation of oral GDMT during hospitalization for HF has been shown in registries to lower risk of post-discharge death and readmission compared with discontinuation</a:t>
            </a:r>
          </a:p>
          <a:p>
            <a:r>
              <a:rPr lang="en-US" dirty="0"/>
              <a:t>Initiation of oral GDMT during hospitalization for HF is associated with numerous clinical outcome benefits</a:t>
            </a:r>
          </a:p>
          <a:p>
            <a:r>
              <a:rPr lang="en-US" dirty="0"/>
              <a:t>It cannot be assumed that oral GDMT will be initiated or optimized after hospitalization for </a:t>
            </a:r>
            <a:r>
              <a:rPr lang="en-US" dirty="0" err="1"/>
              <a:t>HFrEF</a:t>
            </a:r>
            <a:endParaRPr lang="en-US" dirty="0"/>
          </a:p>
          <a:p>
            <a:r>
              <a:rPr lang="en-US" dirty="0"/>
              <a:t>Oral GDMT should not be withheld for mild or transient reductions in blood pressure or mild deteriorations in renal function</a:t>
            </a:r>
          </a:p>
          <a:p>
            <a:endParaRPr lang="en-US" dirty="0"/>
          </a:p>
        </p:txBody>
      </p:sp>
      <p:sp>
        <p:nvSpPr>
          <p:cNvPr id="9" name="Footer Placeholder 8">
            <a:extLst>
              <a:ext uri="{FF2B5EF4-FFF2-40B4-BE49-F238E27FC236}">
                <a16:creationId xmlns:a16="http://schemas.microsoft.com/office/drawing/2014/main" id="{A7784BCA-1810-EC3E-7E9E-9D94E9A76854}"/>
              </a:ext>
            </a:extLst>
          </p:cNvPr>
          <p:cNvSpPr>
            <a:spLocks noGrp="1"/>
          </p:cNvSpPr>
          <p:nvPr>
            <p:ph type="ftr" sz="quarter" idx="3"/>
          </p:nvPr>
        </p:nvSpPr>
        <p:spPr/>
        <p:txBody>
          <a:bodyPr/>
          <a:lstStyle/>
          <a:p>
            <a:r>
              <a:rPr lang="en-US" dirty="0"/>
              <a:t>Heidenreich PA, et al. </a:t>
            </a:r>
            <a:r>
              <a:rPr lang="en-US" i="1" dirty="0"/>
              <a:t>J Am Coll </a:t>
            </a:r>
            <a:r>
              <a:rPr lang="en-US" i="1" dirty="0" err="1"/>
              <a:t>Cardiol</a:t>
            </a:r>
            <a:r>
              <a:rPr lang="en-US" i="1" dirty="0"/>
              <a:t>. </a:t>
            </a:r>
            <a:r>
              <a:rPr lang="en-US" dirty="0"/>
              <a:t>2022;79(17):e263-e421.  </a:t>
            </a:r>
          </a:p>
        </p:txBody>
      </p:sp>
    </p:spTree>
    <p:extLst>
      <p:ext uri="{BB962C8B-B14F-4D97-AF65-F5344CB8AC3E}">
        <p14:creationId xmlns:p14="http://schemas.microsoft.com/office/powerpoint/2010/main" val="404582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18D4E4E3-6AAD-4E2B-8619-BF4BE21C6A3E}"/>
              </a:ext>
            </a:extLst>
          </p:cNvPr>
          <p:cNvGraphicFramePr/>
          <p:nvPr>
            <p:extLst>
              <p:ext uri="{D42A27DB-BD31-4B8C-83A1-F6EECF244321}">
                <p14:modId xmlns:p14="http://schemas.microsoft.com/office/powerpoint/2010/main" val="2238546721"/>
              </p:ext>
            </p:extLst>
          </p:nvPr>
        </p:nvGraphicFramePr>
        <p:xfrm>
          <a:off x="4696600" y="1285139"/>
          <a:ext cx="8490363" cy="5202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8E00EEE-4B36-4F03-90E5-53C82AECD993}"/>
              </a:ext>
            </a:extLst>
          </p:cNvPr>
          <p:cNvSpPr>
            <a:spLocks noGrp="1"/>
          </p:cNvSpPr>
          <p:nvPr>
            <p:ph type="title"/>
          </p:nvPr>
        </p:nvSpPr>
        <p:spPr/>
        <p:txBody>
          <a:bodyPr/>
          <a:lstStyle/>
          <a:p>
            <a:r>
              <a:rPr lang="en-US" dirty="0"/>
              <a:t>How to Operationalize? The GDMT Clinic!</a:t>
            </a:r>
          </a:p>
        </p:txBody>
      </p:sp>
      <p:sp>
        <p:nvSpPr>
          <p:cNvPr id="4" name="Content Placeholder 3">
            <a:extLst>
              <a:ext uri="{FF2B5EF4-FFF2-40B4-BE49-F238E27FC236}">
                <a16:creationId xmlns:a16="http://schemas.microsoft.com/office/drawing/2014/main" id="{DF6D5ED8-C782-4186-B046-C58343DA7082}"/>
              </a:ext>
            </a:extLst>
          </p:cNvPr>
          <p:cNvSpPr>
            <a:spLocks noGrp="1"/>
          </p:cNvSpPr>
          <p:nvPr>
            <p:ph idx="1"/>
          </p:nvPr>
        </p:nvSpPr>
        <p:spPr>
          <a:xfrm>
            <a:off x="609600" y="1675312"/>
            <a:ext cx="4999463" cy="4525071"/>
          </a:xfrm>
        </p:spPr>
        <p:txBody>
          <a:bodyPr/>
          <a:lstStyle/>
          <a:p>
            <a:r>
              <a:rPr lang="en-US" b="1" dirty="0"/>
              <a:t>Goals: </a:t>
            </a:r>
          </a:p>
          <a:p>
            <a:pPr lvl="1"/>
            <a:r>
              <a:rPr lang="en-US" dirty="0"/>
              <a:t>To institute and titrate GDMT</a:t>
            </a:r>
          </a:p>
          <a:p>
            <a:pPr lvl="1"/>
            <a:r>
              <a:rPr lang="en-US" dirty="0"/>
              <a:t>Improve patient care, health status, and reduce morbidity and mortality</a:t>
            </a:r>
          </a:p>
          <a:p>
            <a:pPr lvl="1"/>
            <a:r>
              <a:rPr lang="en-US" dirty="0"/>
              <a:t>Facilitate earlier referral to advanced HF specialists</a:t>
            </a:r>
          </a:p>
          <a:p>
            <a:pPr lvl="1"/>
            <a:r>
              <a:rPr lang="en-US" dirty="0"/>
              <a:t>Involvement of other specialties</a:t>
            </a:r>
          </a:p>
          <a:p>
            <a:pPr lvl="1"/>
            <a:endParaRPr lang="en-US" dirty="0"/>
          </a:p>
          <a:p>
            <a:r>
              <a:rPr lang="en-US" b="1" dirty="0"/>
              <a:t>Design:</a:t>
            </a:r>
          </a:p>
          <a:p>
            <a:pPr lvl="1"/>
            <a:r>
              <a:rPr lang="en-US" dirty="0"/>
              <a:t>“Catch and release”</a:t>
            </a:r>
          </a:p>
        </p:txBody>
      </p:sp>
      <p:pic>
        <p:nvPicPr>
          <p:cNvPr id="9" name="Picture 8">
            <a:extLst>
              <a:ext uri="{FF2B5EF4-FFF2-40B4-BE49-F238E27FC236}">
                <a16:creationId xmlns:a16="http://schemas.microsoft.com/office/drawing/2014/main" id="{208FB131-02E4-A0CA-67B7-B66AFF739C84}"/>
              </a:ext>
            </a:extLst>
          </p:cNvPr>
          <p:cNvPicPr>
            <a:picLocks noChangeAspect="1"/>
          </p:cNvPicPr>
          <p:nvPr/>
        </p:nvPicPr>
        <p:blipFill>
          <a:blip r:embed="rId7"/>
          <a:stretch>
            <a:fillRect/>
          </a:stretch>
        </p:blipFill>
        <p:spPr>
          <a:xfrm>
            <a:off x="7671635" y="2859131"/>
            <a:ext cx="2540291" cy="2291243"/>
          </a:xfrm>
          <a:prstGeom prst="rect">
            <a:avLst/>
          </a:prstGeom>
        </p:spPr>
      </p:pic>
    </p:spTree>
    <p:extLst>
      <p:ext uri="{BB962C8B-B14F-4D97-AF65-F5344CB8AC3E}">
        <p14:creationId xmlns:p14="http://schemas.microsoft.com/office/powerpoint/2010/main" val="84373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0720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US" dirty="0"/>
            </a:br>
            <a:r>
              <a:rPr lang="en-US" dirty="0"/>
              <a:t>HF Burden of Disease  </a:t>
            </a:r>
            <a:br>
              <a:rPr lang="en-US" dirty="0"/>
            </a:br>
            <a:endParaRPr lang="en-US" dirty="0"/>
          </a:p>
        </p:txBody>
      </p:sp>
      <p:sp>
        <p:nvSpPr>
          <p:cNvPr id="5" name="Footer Placeholder 4">
            <a:extLst>
              <a:ext uri="{FF2B5EF4-FFF2-40B4-BE49-F238E27FC236}">
                <a16:creationId xmlns:a16="http://schemas.microsoft.com/office/drawing/2014/main" id="{DC8CC501-5810-A52A-FB9E-4A31FD65138D}"/>
              </a:ext>
            </a:extLst>
          </p:cNvPr>
          <p:cNvSpPr>
            <a:spLocks noGrp="1"/>
          </p:cNvSpPr>
          <p:nvPr>
            <p:ph type="ftr" sz="quarter" idx="3"/>
          </p:nvPr>
        </p:nvSpPr>
        <p:spPr/>
        <p:txBody>
          <a:bodyPr/>
          <a:lstStyle/>
          <a:p>
            <a:r>
              <a:rPr lang="en-US" dirty="0"/>
              <a:t>1. CDC NCHS National Hospital Discharge Survey, 2000-2010</a:t>
            </a:r>
          </a:p>
          <a:p>
            <a:r>
              <a:rPr lang="en-US" dirty="0"/>
              <a:t>2. </a:t>
            </a:r>
            <a:r>
              <a:rPr lang="en-US" dirty="0" err="1"/>
              <a:t>Blecker</a:t>
            </a:r>
            <a:r>
              <a:rPr lang="en-US" dirty="0"/>
              <a:t> S, et al. </a:t>
            </a:r>
            <a:r>
              <a:rPr lang="en-US" i="1" dirty="0"/>
              <a:t>J Am Coll </a:t>
            </a:r>
            <a:r>
              <a:rPr lang="en-US" i="1" dirty="0" err="1"/>
              <a:t>Cardiol</a:t>
            </a:r>
            <a:r>
              <a:rPr lang="en-US" i="1" dirty="0"/>
              <a:t>. </a:t>
            </a:r>
            <a:r>
              <a:rPr lang="en-US" dirty="0"/>
              <a:t>2013;61(12):1259-67. </a:t>
            </a:r>
          </a:p>
          <a:p>
            <a:r>
              <a:rPr lang="en-US" dirty="0"/>
              <a:t>3. Yancy CW, et al. </a:t>
            </a:r>
            <a:r>
              <a:rPr lang="en-US" i="1" dirty="0"/>
              <a:t>J Am Coll </a:t>
            </a:r>
            <a:r>
              <a:rPr lang="en-US" i="1" dirty="0" err="1"/>
              <a:t>Cardiol</a:t>
            </a:r>
            <a:r>
              <a:rPr lang="en-US" i="1" dirty="0"/>
              <a:t>. </a:t>
            </a:r>
            <a:r>
              <a:rPr lang="en-US" dirty="0"/>
              <a:t>2006;47(1):76-84. </a:t>
            </a:r>
          </a:p>
          <a:p>
            <a:r>
              <a:rPr lang="en-US" dirty="0"/>
              <a:t>4. Yancy CW, et al. </a:t>
            </a:r>
            <a:r>
              <a:rPr lang="en-US" i="1" dirty="0"/>
              <a:t>Circulation</a:t>
            </a:r>
            <a:r>
              <a:rPr lang="en-US" dirty="0"/>
              <a:t>. 2013;128(16):e240-327.</a:t>
            </a:r>
          </a:p>
          <a:p>
            <a:r>
              <a:rPr lang="en-US" dirty="0"/>
              <a:t>5. </a:t>
            </a:r>
            <a:r>
              <a:rPr lang="en-US" dirty="0" err="1"/>
              <a:t>Krumholz</a:t>
            </a:r>
            <a:r>
              <a:rPr lang="en-US" dirty="0"/>
              <a:t> HM, et al.</a:t>
            </a:r>
            <a:r>
              <a:rPr lang="en-US" i="1" dirty="0"/>
              <a:t> </a:t>
            </a:r>
            <a:r>
              <a:rPr lang="pt-BR" i="1" dirty="0"/>
              <a:t>Circ Cardiovasc Qual Outcomes. </a:t>
            </a:r>
            <a:r>
              <a:rPr lang="pt-BR" dirty="0"/>
              <a:t>2009;2(5):407-13</a:t>
            </a:r>
            <a:r>
              <a:rPr lang="en-US" dirty="0"/>
              <a:t>.</a:t>
            </a:r>
          </a:p>
          <a:p>
            <a:r>
              <a:rPr lang="en-US" dirty="0"/>
              <a:t>6. Wexler DJ, et al. </a:t>
            </a:r>
            <a:r>
              <a:rPr lang="en-US" i="1" dirty="0"/>
              <a:t>Am Heart J. </a:t>
            </a:r>
            <a:r>
              <a:rPr lang="en-US" dirty="0"/>
              <a:t>2001;142(2):350-7. </a:t>
            </a:r>
          </a:p>
        </p:txBody>
      </p:sp>
      <p:graphicFrame>
        <p:nvGraphicFramePr>
          <p:cNvPr id="10" name="Content Placeholder 37">
            <a:extLst>
              <a:ext uri="{FF2B5EF4-FFF2-40B4-BE49-F238E27FC236}">
                <a16:creationId xmlns:a16="http://schemas.microsoft.com/office/drawing/2014/main" id="{1BE92CD2-B474-2C9C-955F-26ED9DCD9C8D}"/>
              </a:ext>
            </a:extLst>
          </p:cNvPr>
          <p:cNvGraphicFramePr>
            <a:graphicFrameLocks noChangeAspect="1"/>
          </p:cNvGraphicFramePr>
          <p:nvPr>
            <p:extLst>
              <p:ext uri="{D42A27DB-BD31-4B8C-83A1-F6EECF244321}">
                <p14:modId xmlns:p14="http://schemas.microsoft.com/office/powerpoint/2010/main" val="3608513908"/>
              </p:ext>
            </p:extLst>
          </p:nvPr>
        </p:nvGraphicFramePr>
        <p:xfrm>
          <a:off x="1173896" y="1353959"/>
          <a:ext cx="10179904" cy="3939540"/>
        </p:xfrm>
        <a:graphic>
          <a:graphicData uri="http://schemas.openxmlformats.org/drawingml/2006/table">
            <a:tbl>
              <a:tblPr firstRow="1" bandRow="1">
                <a:tableStyleId>{5C22544A-7EE6-4342-B048-85BDC9FD1C3A}</a:tableStyleId>
              </a:tblPr>
              <a:tblGrid>
                <a:gridCol w="2308303">
                  <a:extLst>
                    <a:ext uri="{9D8B030D-6E8A-4147-A177-3AD203B41FA5}">
                      <a16:colId xmlns:a16="http://schemas.microsoft.com/office/drawing/2014/main" val="20000"/>
                    </a:ext>
                  </a:extLst>
                </a:gridCol>
                <a:gridCol w="2781649">
                  <a:extLst>
                    <a:ext uri="{9D8B030D-6E8A-4147-A177-3AD203B41FA5}">
                      <a16:colId xmlns:a16="http://schemas.microsoft.com/office/drawing/2014/main" val="20001"/>
                    </a:ext>
                  </a:extLst>
                </a:gridCol>
                <a:gridCol w="2544976">
                  <a:extLst>
                    <a:ext uri="{9D8B030D-6E8A-4147-A177-3AD203B41FA5}">
                      <a16:colId xmlns:a16="http://schemas.microsoft.com/office/drawing/2014/main" val="20002"/>
                    </a:ext>
                  </a:extLst>
                </a:gridCol>
                <a:gridCol w="2544976">
                  <a:extLst>
                    <a:ext uri="{9D8B030D-6E8A-4147-A177-3AD203B41FA5}">
                      <a16:colId xmlns:a16="http://schemas.microsoft.com/office/drawing/2014/main" val="20003"/>
                    </a:ext>
                  </a:extLst>
                </a:gridCol>
              </a:tblGrid>
              <a:tr h="691556">
                <a:tc gridSpan="2">
                  <a:txBody>
                    <a:bodyPr/>
                    <a:lstStyle/>
                    <a:p>
                      <a:pPr algn="ctr"/>
                      <a:r>
                        <a:rPr lang="en-US" sz="1800" dirty="0">
                          <a:solidFill>
                            <a:schemeClr val="bg1"/>
                          </a:solidFill>
                          <a:latin typeface="+mn-lt"/>
                        </a:rPr>
                        <a:t>HOSPITALIZATIONS AND READMISSIONS</a:t>
                      </a:r>
                    </a:p>
                  </a:txBody>
                  <a:tcPr marL="96314" marR="96314" marT="34290" marB="34290" anchor="ctr">
                    <a:solidFill>
                      <a:schemeClr val="accent1"/>
                    </a:solidFill>
                  </a:tcPr>
                </a:tc>
                <a:tc hMerge="1">
                  <a:txBody>
                    <a:bodyPr/>
                    <a:lstStyle/>
                    <a:p>
                      <a:endParaRPr lang="en-US" dirty="0"/>
                    </a:p>
                  </a:txBody>
                  <a:tcPr/>
                </a:tc>
                <a:tc gridSpan="2">
                  <a:txBody>
                    <a:bodyPr/>
                    <a:lstStyle/>
                    <a:p>
                      <a:pPr algn="ctr"/>
                      <a:r>
                        <a:rPr lang="en-US" sz="1800" dirty="0">
                          <a:solidFill>
                            <a:schemeClr val="bg1"/>
                          </a:solidFill>
                          <a:latin typeface="+mn-lt"/>
                        </a:rPr>
                        <a:t>COSTS</a:t>
                      </a:r>
                    </a:p>
                  </a:txBody>
                  <a:tcPr marL="96314" marR="96314" marT="34290" marB="34290" anchor="ctr">
                    <a:solidFill>
                      <a:schemeClr val="accent2"/>
                    </a:solidFill>
                  </a:tcPr>
                </a:tc>
                <a:tc hMerge="1">
                  <a:txBody>
                    <a:bodyPr/>
                    <a:lstStyle/>
                    <a:p>
                      <a:endParaRPr lang="en-US" dirty="0"/>
                    </a:p>
                  </a:txBody>
                  <a:tcPr/>
                </a:tc>
                <a:extLst>
                  <a:ext uri="{0D108BD9-81ED-4DB2-BD59-A6C34878D82A}">
                    <a16:rowId xmlns:a16="http://schemas.microsoft.com/office/drawing/2014/main" val="10000"/>
                  </a:ext>
                </a:extLst>
              </a:tr>
              <a:tr h="1313180">
                <a:tc>
                  <a:txBody>
                    <a:bodyPr/>
                    <a:lstStyle/>
                    <a:p>
                      <a:pPr algn="ctr"/>
                      <a:r>
                        <a:rPr lang="en-US" sz="1800" b="1" dirty="0">
                          <a:solidFill>
                            <a:schemeClr val="accent1"/>
                          </a:solidFill>
                          <a:latin typeface="+mn-lt"/>
                        </a:rPr>
                        <a:t>&gt; 1,100,000</a:t>
                      </a:r>
                    </a:p>
                    <a:p>
                      <a:pPr algn="ctr"/>
                      <a:r>
                        <a:rPr lang="en-US" sz="1800" b="0" dirty="0">
                          <a:solidFill>
                            <a:schemeClr val="accent1"/>
                          </a:solidFill>
                          <a:latin typeface="+mn-lt"/>
                        </a:rPr>
                        <a:t>hospitalizations </a:t>
                      </a:r>
                      <a:br>
                        <a:rPr lang="en-US" sz="1800" b="0" dirty="0">
                          <a:solidFill>
                            <a:schemeClr val="accent1"/>
                          </a:solidFill>
                          <a:latin typeface="+mn-lt"/>
                        </a:rPr>
                      </a:br>
                      <a:r>
                        <a:rPr lang="en-US" sz="1800" b="0" dirty="0">
                          <a:solidFill>
                            <a:schemeClr val="accent1"/>
                          </a:solidFill>
                          <a:latin typeface="+mn-lt"/>
                        </a:rPr>
                        <a:t>for HF</a:t>
                      </a:r>
                      <a:r>
                        <a:rPr lang="en-US" sz="1800" b="0" baseline="30000" dirty="0">
                          <a:solidFill>
                            <a:schemeClr val="accent1"/>
                          </a:solidFill>
                          <a:latin typeface="+mn-lt"/>
                        </a:rPr>
                        <a:t>1</a:t>
                      </a:r>
                      <a:endParaRPr lang="en-US" sz="1800" dirty="0">
                        <a:solidFill>
                          <a:schemeClr val="accent1"/>
                        </a:solidFill>
                        <a:latin typeface="+mn-lt"/>
                      </a:endParaRPr>
                    </a:p>
                  </a:txBody>
                  <a:tcPr marL="96314" marR="96314" marT="34290" marB="34290" anchor="ctr">
                    <a:solidFill>
                      <a:schemeClr val="accent1">
                        <a:lumMod val="20000"/>
                        <a:lumOff val="80000"/>
                        <a:alpha val="20000"/>
                      </a:schemeClr>
                    </a:solidFill>
                  </a:tcPr>
                </a:tc>
                <a:tc>
                  <a:txBody>
                    <a:bodyPr/>
                    <a:lstStyle/>
                    <a:p>
                      <a:pPr algn="ctr"/>
                      <a:r>
                        <a:rPr lang="en-US" sz="1800" b="1" dirty="0">
                          <a:solidFill>
                            <a:schemeClr val="accent1"/>
                          </a:solidFill>
                          <a:latin typeface="+mn-lt"/>
                        </a:rPr>
                        <a:t>&gt; 3,000,000</a:t>
                      </a:r>
                    </a:p>
                    <a:p>
                      <a:pPr algn="ctr"/>
                      <a:r>
                        <a:rPr lang="en-US" sz="1800" b="0" dirty="0">
                          <a:solidFill>
                            <a:schemeClr val="accent1"/>
                          </a:solidFill>
                          <a:latin typeface="+mn-lt"/>
                        </a:rPr>
                        <a:t>hospitalizations </a:t>
                      </a:r>
                      <a:br>
                        <a:rPr lang="en-US" sz="1800" b="0" dirty="0">
                          <a:solidFill>
                            <a:schemeClr val="accent1"/>
                          </a:solidFill>
                          <a:latin typeface="+mn-lt"/>
                        </a:rPr>
                      </a:br>
                      <a:r>
                        <a:rPr lang="en-US" sz="1800" b="0" dirty="0">
                          <a:solidFill>
                            <a:schemeClr val="accent1"/>
                          </a:solidFill>
                          <a:latin typeface="+mn-lt"/>
                        </a:rPr>
                        <a:t>include HF as </a:t>
                      </a:r>
                      <a:br>
                        <a:rPr lang="en-US" sz="1800" b="0" dirty="0">
                          <a:solidFill>
                            <a:schemeClr val="accent1"/>
                          </a:solidFill>
                          <a:latin typeface="+mn-lt"/>
                        </a:rPr>
                      </a:br>
                      <a:r>
                        <a:rPr lang="en-US" sz="1800" b="0" dirty="0">
                          <a:solidFill>
                            <a:schemeClr val="accent1"/>
                          </a:solidFill>
                          <a:latin typeface="+mn-lt"/>
                        </a:rPr>
                        <a:t>a contributor</a:t>
                      </a:r>
                      <a:r>
                        <a:rPr lang="en-US" sz="1800" b="0" baseline="30000" dirty="0">
                          <a:solidFill>
                            <a:schemeClr val="accent1"/>
                          </a:solidFill>
                          <a:latin typeface="+mn-lt"/>
                        </a:rPr>
                        <a:t>2</a:t>
                      </a:r>
                    </a:p>
                  </a:txBody>
                  <a:tcPr marL="96314" marR="96314" marT="34290" marB="34290" anchor="ctr">
                    <a:solidFill>
                      <a:schemeClr val="accent1">
                        <a:lumMod val="20000"/>
                        <a:lumOff val="80000"/>
                        <a:alpha val="2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2"/>
                          </a:solidFill>
                          <a:latin typeface="+mn-lt"/>
                        </a:rPr>
                        <a:t>Total medical costs for HF are projected to</a:t>
                      </a:r>
                      <a:r>
                        <a:rPr lang="en-US" sz="1800" dirty="0">
                          <a:solidFill>
                            <a:schemeClr val="tx2"/>
                          </a:solidFill>
                          <a:latin typeface="+mn-lt"/>
                        </a:rPr>
                        <a:t> </a:t>
                      </a:r>
                      <a:br>
                        <a:rPr lang="en-US" sz="1800" dirty="0">
                          <a:solidFill>
                            <a:schemeClr val="tx2"/>
                          </a:solidFill>
                          <a:latin typeface="+mn-lt"/>
                        </a:rPr>
                      </a:br>
                      <a:r>
                        <a:rPr lang="en-US" sz="1800" b="1" dirty="0">
                          <a:solidFill>
                            <a:schemeClr val="tx2"/>
                          </a:solidFill>
                          <a:latin typeface="+mn-lt"/>
                        </a:rPr>
                        <a:t>increase </a:t>
                      </a:r>
                      <a:br>
                        <a:rPr lang="en-US" sz="1800" b="1" dirty="0">
                          <a:solidFill>
                            <a:schemeClr val="tx2"/>
                          </a:solidFill>
                          <a:latin typeface="+mn-lt"/>
                        </a:rPr>
                      </a:br>
                      <a:r>
                        <a:rPr lang="en-US" sz="1800" b="1" dirty="0">
                          <a:solidFill>
                            <a:schemeClr val="tx2"/>
                          </a:solidFill>
                          <a:latin typeface="+mn-lt"/>
                        </a:rPr>
                        <a:t>to $70B </a:t>
                      </a:r>
                      <a:br>
                        <a:rPr lang="en-US" sz="1800" b="1" dirty="0">
                          <a:solidFill>
                            <a:schemeClr val="tx2"/>
                          </a:solidFill>
                          <a:latin typeface="+mn-lt"/>
                        </a:rPr>
                      </a:br>
                      <a:r>
                        <a:rPr lang="en-US" sz="1800" b="0" dirty="0">
                          <a:solidFill>
                            <a:schemeClr val="tx2"/>
                          </a:solidFill>
                          <a:latin typeface="+mn-lt"/>
                        </a:rPr>
                        <a:t>by 2030, a 2x increase from 2013*</a:t>
                      </a:r>
                    </a:p>
                  </a:txBody>
                  <a:tcPr marL="96314" marR="96314" marT="34290" marB="34290" anchor="ctr">
                    <a:solidFill>
                      <a:schemeClr val="tx2">
                        <a:alpha val="10000"/>
                      </a:schemeClr>
                    </a:solidFill>
                  </a:tcPr>
                </a:tc>
                <a:tc rowSpan="2">
                  <a:txBody>
                    <a:bodyPr/>
                    <a:lstStyle/>
                    <a:p>
                      <a:pPr algn="ctr"/>
                      <a:r>
                        <a:rPr lang="en-US" sz="1800" b="1" dirty="0">
                          <a:solidFill>
                            <a:schemeClr val="tx2"/>
                          </a:solidFill>
                          <a:latin typeface="+mn-lt"/>
                        </a:rPr>
                        <a:t>50% </a:t>
                      </a:r>
                    </a:p>
                    <a:p>
                      <a:pPr algn="ctr"/>
                      <a:r>
                        <a:rPr lang="en-US" sz="1800" b="0" dirty="0">
                          <a:solidFill>
                            <a:schemeClr val="tx2"/>
                          </a:solidFill>
                          <a:latin typeface="+mn-lt"/>
                        </a:rPr>
                        <a:t>of the costs are attributed to hospitalization</a:t>
                      </a:r>
                      <a:r>
                        <a:rPr lang="en-US" sz="1800" b="0" baseline="30000" dirty="0">
                          <a:solidFill>
                            <a:schemeClr val="tx2"/>
                          </a:solidFill>
                          <a:latin typeface="+mn-lt"/>
                        </a:rPr>
                        <a:t>6</a:t>
                      </a:r>
                    </a:p>
                    <a:p>
                      <a:pPr algn="ctr"/>
                      <a:endParaRPr lang="en-US" sz="1800" b="0" baseline="30000" dirty="0">
                        <a:solidFill>
                          <a:schemeClr val="tx2"/>
                        </a:solidFill>
                        <a:latin typeface="+mn-lt"/>
                      </a:endParaRPr>
                    </a:p>
                    <a:p>
                      <a:pPr algn="ctr"/>
                      <a:endParaRPr lang="en-US" sz="1800" dirty="0">
                        <a:solidFill>
                          <a:schemeClr val="tx2"/>
                        </a:solidFill>
                        <a:latin typeface="+mn-lt"/>
                      </a:endParaRPr>
                    </a:p>
                  </a:txBody>
                  <a:tcPr marL="96314" marR="96314" marT="34290" marB="34290" anchor="ctr">
                    <a:solidFill>
                      <a:schemeClr val="tx2">
                        <a:alpha val="10000"/>
                      </a:schemeClr>
                    </a:solidFill>
                  </a:tcPr>
                </a:tc>
                <a:extLst>
                  <a:ext uri="{0D108BD9-81ED-4DB2-BD59-A6C34878D82A}">
                    <a16:rowId xmlns:a16="http://schemas.microsoft.com/office/drawing/2014/main" val="10001"/>
                  </a:ext>
                </a:extLst>
              </a:tr>
              <a:tr h="1934804">
                <a:tc>
                  <a:txBody>
                    <a:bodyPr/>
                    <a:lstStyle/>
                    <a:p>
                      <a:pPr algn="ctr"/>
                      <a:r>
                        <a:rPr lang="en-US" sz="1800" b="1" dirty="0">
                          <a:solidFill>
                            <a:schemeClr val="accent1"/>
                          </a:solidFill>
                          <a:latin typeface="+mn-lt"/>
                        </a:rPr>
                        <a:t>~5 days</a:t>
                      </a:r>
                    </a:p>
                    <a:p>
                      <a:pPr algn="ctr"/>
                      <a:r>
                        <a:rPr lang="en-US" sz="1800" b="0" dirty="0">
                          <a:solidFill>
                            <a:schemeClr val="accent1"/>
                          </a:solidFill>
                          <a:latin typeface="+mn-lt"/>
                        </a:rPr>
                        <a:t>average length of hospital stay</a:t>
                      </a:r>
                      <a:r>
                        <a:rPr lang="en-US" sz="1800" b="0" baseline="30000" dirty="0">
                          <a:solidFill>
                            <a:schemeClr val="accent1"/>
                          </a:solidFill>
                          <a:latin typeface="+mn-lt"/>
                        </a:rPr>
                        <a:t>3</a:t>
                      </a:r>
                    </a:p>
                  </a:txBody>
                  <a:tcPr marL="96314" marR="96314" marT="34290" marB="34290" anchor="ctr">
                    <a:solidFill>
                      <a:schemeClr val="accent1">
                        <a:lumMod val="50000"/>
                        <a:alpha val="10000"/>
                      </a:schemeClr>
                    </a:solidFill>
                  </a:tcPr>
                </a:tc>
                <a:tc>
                  <a:txBody>
                    <a:bodyPr/>
                    <a:lstStyle/>
                    <a:p>
                      <a:pPr algn="ctr"/>
                      <a:r>
                        <a:rPr lang="en-US" sz="1800" b="1" dirty="0">
                          <a:solidFill>
                            <a:schemeClr val="accent1"/>
                          </a:solidFill>
                          <a:latin typeface="+mn-lt"/>
                        </a:rPr>
                        <a:t>~25%</a:t>
                      </a:r>
                    </a:p>
                    <a:p>
                      <a:pPr algn="ctr"/>
                      <a:r>
                        <a:rPr lang="en-US" sz="1800" b="0" dirty="0">
                          <a:solidFill>
                            <a:schemeClr val="accent1"/>
                          </a:solidFill>
                          <a:latin typeface="+mn-lt"/>
                        </a:rPr>
                        <a:t>all-cause readmission within 30 days; ~50% within 6 months</a:t>
                      </a:r>
                      <a:r>
                        <a:rPr lang="en-US" sz="1800" b="0" baseline="30000" dirty="0">
                          <a:solidFill>
                            <a:schemeClr val="accent1"/>
                          </a:solidFill>
                          <a:latin typeface="+mn-lt"/>
                        </a:rPr>
                        <a:t>4,5</a:t>
                      </a:r>
                    </a:p>
                  </a:txBody>
                  <a:tcPr marL="96314" marR="96314" marT="34290" marB="34290" anchor="ctr">
                    <a:solidFill>
                      <a:schemeClr val="accent1">
                        <a:lumMod val="50000"/>
                        <a:alpha val="10000"/>
                      </a:schemeClr>
                    </a:solidFill>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324644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a:t>Hospital Discharge </a:t>
            </a:r>
          </a:p>
        </p:txBody>
      </p:sp>
      <p:sp>
        <p:nvSpPr>
          <p:cNvPr id="4" name="Footer Placeholder 3">
            <a:extLst>
              <a:ext uri="{FF2B5EF4-FFF2-40B4-BE49-F238E27FC236}">
                <a16:creationId xmlns:a16="http://schemas.microsoft.com/office/drawing/2014/main" id="{09B4BA05-7639-A3D6-CF4F-DA7B2F73D7E9}"/>
              </a:ext>
            </a:extLst>
          </p:cNvPr>
          <p:cNvSpPr>
            <a:spLocks noGrp="1"/>
          </p:cNvSpPr>
          <p:nvPr>
            <p:ph type="ftr" sz="quarter" idx="3"/>
          </p:nvPr>
        </p:nvSpPr>
        <p:spPr/>
        <p:txBody>
          <a:bodyPr/>
          <a:lstStyle/>
          <a:p>
            <a:r>
              <a:rPr lang="en-US" dirty="0"/>
              <a:t>Yancy CW, et al. </a:t>
            </a:r>
            <a:r>
              <a:rPr lang="en-US" i="1" dirty="0"/>
              <a:t>J Am Coll </a:t>
            </a:r>
            <a:r>
              <a:rPr lang="en-US" i="1" dirty="0" err="1"/>
              <a:t>Cardiol</a:t>
            </a:r>
            <a:r>
              <a:rPr lang="en-US" i="1" dirty="0"/>
              <a:t>. </a:t>
            </a:r>
            <a:r>
              <a:rPr lang="en-US" dirty="0"/>
              <a:t>2013;62(16):e147-239. </a:t>
            </a:r>
          </a:p>
        </p:txBody>
      </p:sp>
      <p:graphicFrame>
        <p:nvGraphicFramePr>
          <p:cNvPr id="3" name="Table 2"/>
          <p:cNvGraphicFramePr>
            <a:graphicFrameLocks noGrp="1"/>
          </p:cNvGraphicFramePr>
          <p:nvPr>
            <p:extLst>
              <p:ext uri="{D42A27DB-BD31-4B8C-83A1-F6EECF244321}">
                <p14:modId xmlns:p14="http://schemas.microsoft.com/office/powerpoint/2010/main" val="3133168536"/>
              </p:ext>
            </p:extLst>
          </p:nvPr>
        </p:nvGraphicFramePr>
        <p:xfrm>
          <a:off x="702527" y="1142214"/>
          <a:ext cx="10879873" cy="5214136"/>
        </p:xfrm>
        <a:graphic>
          <a:graphicData uri="http://schemas.openxmlformats.org/drawingml/2006/table">
            <a:tbl>
              <a:tblPr/>
              <a:tblGrid>
                <a:gridCol w="8569104">
                  <a:extLst>
                    <a:ext uri="{9D8B030D-6E8A-4147-A177-3AD203B41FA5}">
                      <a16:colId xmlns:a16="http://schemas.microsoft.com/office/drawing/2014/main" val="20000"/>
                    </a:ext>
                  </a:extLst>
                </a:gridCol>
                <a:gridCol w="1101226">
                  <a:extLst>
                    <a:ext uri="{9D8B030D-6E8A-4147-A177-3AD203B41FA5}">
                      <a16:colId xmlns:a16="http://schemas.microsoft.com/office/drawing/2014/main" val="20001"/>
                    </a:ext>
                  </a:extLst>
                </a:gridCol>
                <a:gridCol w="1209543">
                  <a:extLst>
                    <a:ext uri="{9D8B030D-6E8A-4147-A177-3AD203B41FA5}">
                      <a16:colId xmlns:a16="http://schemas.microsoft.com/office/drawing/2014/main" val="20002"/>
                    </a:ext>
                  </a:extLst>
                </a:gridCol>
              </a:tblGrid>
              <a:tr h="33928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MS Mincho" pitchFamily="49" charset="-128"/>
                        </a:rPr>
                        <a:t>Recommendation or Indication</a:t>
                      </a:r>
                      <a:endPar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Mincho" pitchFamily="49" charset="-128"/>
                        </a:rPr>
                        <a:t>COR</a:t>
                      </a:r>
                      <a:endParaRPr kumimoji="0" lang="en-US" sz="1600" b="1" i="0" u="none" strike="noStrike" cap="none" normalizeH="0" baseline="0">
                        <a:ln>
                          <a:noFill/>
                        </a:ln>
                        <a:solidFill>
                          <a:schemeClr val="tx1"/>
                        </a:solidFill>
                        <a:effectLst/>
                        <a:latin typeface="Calibri" pitchFamily="34" charset="0"/>
                        <a:ea typeface="ＭＳ Ｐゴシック" pitchFamily="-65" charset="-128"/>
                        <a:cs typeface="Times New Roman" pitchFamily="-105"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MS Mincho" pitchFamily="49" charset="-128"/>
                        </a:rPr>
                        <a:t>LOE</a:t>
                      </a:r>
                      <a:endPar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26701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rPr>
                        <a:t>Before hospital discharge, at the first post-discharge visit, and in subsequent follow-up visits, the following should be addressed: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rPr>
                        <a:t>a) initiation of GDMT if not done or contraindicated</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rPr>
                        <a:t>b) causes of HF, barriers to care, and limitations in support</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rPr>
                        <a:t>c) assessment of volume status/blood pressure with adjustment of therapy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rPr>
                        <a:t>d) optimization of chronic oral HF therapy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rPr>
                        <a:t>e) renal function and electrolytes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rPr>
                        <a:t>f) management of comorbid conditions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rPr>
                        <a:t>g) HF education, self-care, emergency plans, and adherence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rPr>
                        <a:t>h) palliative or hospice care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ea typeface="MS Mincho" pitchFamily="49" charset="-128"/>
                        </a:rPr>
                        <a:t>I</a:t>
                      </a:r>
                      <a:endParaRPr kumimoji="0" lang="en-US" sz="1600" b="1" i="0" u="none" strike="noStrike" cap="none" normalizeH="0" baseline="0" dirty="0">
                        <a:ln>
                          <a:noFill/>
                        </a:ln>
                        <a:solidFill>
                          <a:schemeClr val="bg1"/>
                        </a:solidFill>
                        <a:effectLst/>
                        <a:latin typeface="Calibri" pitchFamily="34" charset="0"/>
                        <a:ea typeface="ＭＳ Ｐゴシック" pitchFamily="-65" charset="-128"/>
                        <a:cs typeface="Times New Roman" pitchFamily="-105"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ea typeface="MS Mincho" pitchFamily="49" charset="-128"/>
                          <a:cs typeface="+mn-cs"/>
                        </a:rPr>
                        <a:t>B</a:t>
                      </a:r>
                      <a:endParaRPr kumimoji="0" lang="en-US" sz="1600" b="1" i="0" u="none" strike="noStrike" cap="none" normalizeH="0" baseline="0" dirty="0">
                        <a:ln>
                          <a:noFill/>
                        </a:ln>
                        <a:solidFill>
                          <a:schemeClr val="bg1"/>
                        </a:solidFill>
                        <a:effectLst/>
                        <a:latin typeface="Calibri" pitchFamily="34" charset="0"/>
                        <a:ea typeface="ＭＳ Ｐゴシック" pitchFamily="-65" charset="-128"/>
                        <a:cs typeface="Times New Roman" pitchFamily="-105"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1"/>
                  </a:ext>
                </a:extLst>
              </a:tr>
              <a:tr h="57961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rPr>
                        <a:t>Multidisciplinary HF disease-management programs for patients at high risk for hospital readmission are recommended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alibri" pitchFamily="34" charset="0"/>
                          <a:ea typeface="MS Mincho" pitchFamily="49" charset="-128"/>
                        </a:rPr>
                        <a:t>I</a:t>
                      </a:r>
                      <a:endParaRPr kumimoji="0" lang="en-US" sz="1600" b="1" i="0" u="none" strike="noStrike" cap="none" normalizeH="0" baseline="0">
                        <a:ln>
                          <a:noFill/>
                        </a:ln>
                        <a:solidFill>
                          <a:schemeClr val="bg1"/>
                        </a:solidFill>
                        <a:effectLst/>
                        <a:latin typeface="Calibri" pitchFamily="34" charset="0"/>
                        <a:ea typeface="ＭＳ Ｐゴシック" pitchFamily="-65" charset="-128"/>
                        <a:cs typeface="Times New Roman" pitchFamily="-105"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alibri" pitchFamily="34" charset="0"/>
                          <a:ea typeface="MS Mincho" pitchFamily="49" charset="-128"/>
                        </a:rPr>
                        <a:t>B</a:t>
                      </a:r>
                      <a:endParaRPr kumimoji="0" lang="en-US" sz="1600" b="1" i="0" u="none" strike="noStrike" cap="none" normalizeH="0" baseline="0">
                        <a:ln>
                          <a:noFill/>
                        </a:ln>
                        <a:solidFill>
                          <a:schemeClr val="bg1"/>
                        </a:solidFill>
                        <a:effectLst/>
                        <a:latin typeface="Calibri" pitchFamily="34" charset="0"/>
                        <a:ea typeface="ＭＳ Ｐゴシック" pitchFamily="-65" charset="-128"/>
                        <a:cs typeface="Times New Roman" pitchFamily="-105"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2"/>
                  </a:ext>
                </a:extLst>
              </a:tr>
              <a:tr h="57961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rPr>
                        <a:t>A follow-up visit within 7 to 14 days and/or a telephone follow-up within 3 days of hospital discharge is reasonable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alibri" pitchFamily="34" charset="0"/>
                          <a:ea typeface="MS Mincho" pitchFamily="49" charset="-128"/>
                        </a:rPr>
                        <a:t>IIa</a:t>
                      </a:r>
                      <a:endParaRPr kumimoji="0" lang="en-US" sz="1600" b="1" i="0" u="none" strike="noStrike" cap="none" normalizeH="0" baseline="0">
                        <a:ln>
                          <a:noFill/>
                        </a:ln>
                        <a:solidFill>
                          <a:schemeClr val="bg1"/>
                        </a:solidFill>
                        <a:effectLst/>
                        <a:latin typeface="Calibri" pitchFamily="34" charset="0"/>
                        <a:ea typeface="ＭＳ Ｐゴシック" pitchFamily="-65" charset="-128"/>
                        <a:cs typeface="Times New Roman" pitchFamily="-105"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alibri" pitchFamily="34" charset="0"/>
                          <a:ea typeface="MS Mincho" pitchFamily="49" charset="-128"/>
                        </a:rPr>
                        <a:t>B</a:t>
                      </a:r>
                      <a:endParaRPr kumimoji="0" lang="en-US" sz="1600" b="1" i="0" u="none" strike="noStrike" cap="none" normalizeH="0" baseline="0">
                        <a:ln>
                          <a:noFill/>
                        </a:ln>
                        <a:solidFill>
                          <a:schemeClr val="bg1"/>
                        </a:solidFill>
                        <a:effectLst/>
                        <a:latin typeface="Calibri" pitchFamily="34" charset="0"/>
                        <a:ea typeface="ＭＳ Ｐゴシック" pitchFamily="-65" charset="-128"/>
                        <a:cs typeface="Times New Roman" pitchFamily="-105"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3"/>
                  </a:ext>
                </a:extLst>
              </a:tr>
              <a:tr h="4485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ＭＳ Ｐゴシック" pitchFamily="-65" charset="-128"/>
                          <a:cs typeface="Times New Roman" pitchFamily="-105" charset="0"/>
                        </a:rPr>
                        <a:t>Use of clinical risk-prediction tools and/or biomarkers to identify higher-risk patients is reasonable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alibri" pitchFamily="34" charset="0"/>
                          <a:ea typeface="MS Mincho" pitchFamily="49" charset="-128"/>
                        </a:rPr>
                        <a:t>IIa</a:t>
                      </a:r>
                      <a:endParaRPr kumimoji="0" lang="en-US" sz="1600" b="1" i="0" u="none" strike="noStrike" cap="none" normalizeH="0" baseline="0">
                        <a:ln>
                          <a:noFill/>
                        </a:ln>
                        <a:solidFill>
                          <a:schemeClr val="bg1"/>
                        </a:solidFill>
                        <a:effectLst/>
                        <a:latin typeface="Calibri" pitchFamily="34" charset="0"/>
                        <a:ea typeface="ＭＳ Ｐゴシック" pitchFamily="-65" charset="-128"/>
                        <a:cs typeface="Times New Roman" pitchFamily="-105"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ea typeface="MS Mincho" pitchFamily="49" charset="-128"/>
                        </a:rPr>
                        <a:t>B</a:t>
                      </a:r>
                      <a:endParaRPr kumimoji="0" lang="en-US" sz="1600" b="1" i="0" u="none" strike="noStrike" cap="none" normalizeH="0" baseline="0" dirty="0">
                        <a:ln>
                          <a:noFill/>
                        </a:ln>
                        <a:solidFill>
                          <a:schemeClr val="bg1"/>
                        </a:solidFill>
                        <a:effectLst/>
                        <a:latin typeface="Calibri" pitchFamily="34" charset="0"/>
                        <a:ea typeface="ＭＳ Ｐゴシック" pitchFamily="-65" charset="-128"/>
                        <a:cs typeface="Times New Roman" pitchFamily="-105"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7475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 Clinical Practice Guidelines</a:t>
            </a:r>
          </a:p>
        </p:txBody>
      </p:sp>
      <p:sp>
        <p:nvSpPr>
          <p:cNvPr id="4" name="Footer Placeholder 3">
            <a:extLst>
              <a:ext uri="{FF2B5EF4-FFF2-40B4-BE49-F238E27FC236}">
                <a16:creationId xmlns:a16="http://schemas.microsoft.com/office/drawing/2014/main" id="{7C9719D0-22B7-9A66-CF5C-4B1EFC0CC060}"/>
              </a:ext>
            </a:extLst>
          </p:cNvPr>
          <p:cNvSpPr>
            <a:spLocks noGrp="1"/>
          </p:cNvSpPr>
          <p:nvPr>
            <p:ph type="ftr" sz="quarter" idx="3"/>
          </p:nvPr>
        </p:nvSpPr>
        <p:spPr/>
        <p:txBody>
          <a:bodyPr/>
          <a:lstStyle/>
          <a:p>
            <a:pPr lvl="0"/>
            <a:r>
              <a:rPr lang="da-DK" noProof="0" dirty="0"/>
              <a:t>LOE, level of evidence.</a:t>
            </a:r>
          </a:p>
          <a:p>
            <a:pPr lvl="0"/>
            <a:r>
              <a:rPr lang="da-DK" noProof="0" dirty="0"/>
              <a:t>1. Yancy CW et al. </a:t>
            </a:r>
            <a:r>
              <a:rPr lang="en-US" i="1" noProof="0" dirty="0"/>
              <a:t>J Am Coll </a:t>
            </a:r>
            <a:r>
              <a:rPr lang="en-US" i="1" noProof="0" dirty="0" err="1"/>
              <a:t>Cardiol</a:t>
            </a:r>
            <a:r>
              <a:rPr lang="en-US" i="1" noProof="0" dirty="0"/>
              <a:t>.</a:t>
            </a:r>
            <a:r>
              <a:rPr lang="en-US" noProof="0" dirty="0"/>
              <a:t> 2017;70(6):776-803</a:t>
            </a:r>
            <a:r>
              <a:rPr lang="da-DK" noProof="0" dirty="0"/>
              <a:t>. 2. Yancy CW, et al. </a:t>
            </a:r>
            <a:r>
              <a:rPr lang="pt-BR" i="1" noProof="0" dirty="0"/>
              <a:t>Circulation</a:t>
            </a:r>
            <a:r>
              <a:rPr lang="pt-BR" noProof="0" dirty="0"/>
              <a:t>. 2017;136(6):e137-e161</a:t>
            </a:r>
            <a:r>
              <a:rPr lang="da-DK" noProof="0" dirty="0"/>
              <a:t>. </a:t>
            </a:r>
            <a:br>
              <a:rPr lang="da-DK" noProof="0" dirty="0"/>
            </a:br>
            <a:r>
              <a:rPr lang="da-DK" noProof="0" dirty="0"/>
              <a:t>3. Yancy CW et al. </a:t>
            </a:r>
            <a:r>
              <a:rPr lang="en-US" i="1" noProof="0" dirty="0"/>
              <a:t>J Card Fail</a:t>
            </a:r>
            <a:r>
              <a:rPr lang="en-US" noProof="0" dirty="0"/>
              <a:t>. 2017;23(8):628-651</a:t>
            </a:r>
            <a:r>
              <a:rPr lang="da-DK" noProof="0" dirty="0"/>
              <a:t>. 4. Yancy CW, et al. </a:t>
            </a:r>
            <a:r>
              <a:rPr lang="da-DK" i="1" noProof="0" dirty="0"/>
              <a:t>Circulation</a:t>
            </a:r>
            <a:r>
              <a:rPr lang="da-DK" noProof="0" dirty="0"/>
              <a:t>. 2013;e240-327.</a:t>
            </a:r>
            <a:endParaRPr lang="en-US" noProof="0" dirty="0"/>
          </a:p>
        </p:txBody>
      </p:sp>
      <p:grpSp>
        <p:nvGrpSpPr>
          <p:cNvPr id="9" name="Group 8"/>
          <p:cNvGrpSpPr>
            <a:grpSpLocks noChangeAspect="1"/>
          </p:cNvGrpSpPr>
          <p:nvPr/>
        </p:nvGrpSpPr>
        <p:grpSpPr>
          <a:xfrm>
            <a:off x="840949" y="4739734"/>
            <a:ext cx="10281502" cy="853440"/>
            <a:chOff x="719719" y="2441185"/>
            <a:chExt cx="10327402" cy="857250"/>
          </a:xfrm>
        </p:grpSpPr>
        <p:pic>
          <p:nvPicPr>
            <p:cNvPr id="6" name="Picture 29"/>
            <p:cNvPicPr>
              <a:picLocks noChangeAspect="1" noChangeArrowheads="1"/>
            </p:cNvPicPr>
            <p:nvPr/>
          </p:nvPicPr>
          <p:blipFill>
            <a:blip r:embed="rId3">
              <a:extLst>
                <a:ext uri="{28A0092B-C50C-407E-A947-70E740481C1C}">
                  <a14:useLocalDpi xmlns:a14="http://schemas.microsoft.com/office/drawing/2010/main" val="0"/>
                </a:ext>
              </a:extLst>
            </a:blip>
            <a:srcRect l="1620" t="12224" r="63252" b="14432"/>
            <a:stretch>
              <a:fillRect/>
            </a:stretch>
          </p:blipFill>
          <p:spPr bwMode="auto">
            <a:xfrm>
              <a:off x="4307006" y="2441185"/>
              <a:ext cx="3028950" cy="857250"/>
            </a:xfrm>
            <a:prstGeom prst="rect">
              <a:avLst/>
            </a:prstGeom>
            <a:noFill/>
            <a:ln>
              <a:noFill/>
            </a:ln>
            <a:effectLst>
              <a:outerShdw dist="107763"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2" descr="jacc1"/>
            <p:cNvPicPr>
              <a:picLocks noChangeAspect="1" noChangeArrowheads="1"/>
            </p:cNvPicPr>
            <p:nvPr/>
          </p:nvPicPr>
          <p:blipFill>
            <a:blip r:embed="rId4">
              <a:extLst>
                <a:ext uri="{28A0092B-C50C-407E-A947-70E740481C1C}">
                  <a14:useLocalDpi xmlns:a14="http://schemas.microsoft.com/office/drawing/2010/main" val="0"/>
                </a:ext>
              </a:extLst>
            </a:blip>
            <a:srcRect l="1740" t="24001" r="4347" b="16000"/>
            <a:stretch>
              <a:fillRect/>
            </a:stretch>
          </p:blipFill>
          <p:spPr bwMode="auto">
            <a:xfrm>
              <a:off x="719719" y="2441185"/>
              <a:ext cx="3086100" cy="857250"/>
            </a:xfrm>
            <a:prstGeom prst="rect">
              <a:avLst/>
            </a:prstGeom>
            <a:noFill/>
            <a:effectLst>
              <a:outerShdw dist="107763"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srcRect l="1691" t="3069" r="2863" b="3067"/>
            <a:stretch/>
          </p:blipFill>
          <p:spPr>
            <a:xfrm>
              <a:off x="8018171" y="2441185"/>
              <a:ext cx="3028950" cy="857250"/>
            </a:xfrm>
            <a:prstGeom prst="rect">
              <a:avLst/>
            </a:prstGeom>
            <a:effectLst>
              <a:outerShdw dist="107950" dir="2700000" algn="tl" rotWithShape="0">
                <a:srgbClr val="7F7F7F"/>
              </a:outerShdw>
            </a:effectLst>
          </p:spPr>
        </p:pic>
      </p:grpSp>
      <p:graphicFrame>
        <p:nvGraphicFramePr>
          <p:cNvPr id="12" name="Table 11"/>
          <p:cNvGraphicFramePr>
            <a:graphicFrameLocks noGrp="1"/>
          </p:cNvGraphicFramePr>
          <p:nvPr>
            <p:extLst>
              <p:ext uri="{D42A27DB-BD31-4B8C-83A1-F6EECF244321}">
                <p14:modId xmlns:p14="http://schemas.microsoft.com/office/powerpoint/2010/main" val="525678398"/>
              </p:ext>
            </p:extLst>
          </p:nvPr>
        </p:nvGraphicFramePr>
        <p:xfrm>
          <a:off x="700616" y="1385082"/>
          <a:ext cx="10562168" cy="2926080"/>
        </p:xfrm>
        <a:graphic>
          <a:graphicData uri="http://schemas.openxmlformats.org/drawingml/2006/table">
            <a:tbl>
              <a:tblPr firstRow="1">
                <a:tableStyleId>{9DCAF9ED-07DC-4A11-8D7F-57B35C25682E}</a:tableStyleId>
              </a:tblPr>
              <a:tblGrid>
                <a:gridCol w="6961847">
                  <a:extLst>
                    <a:ext uri="{9D8B030D-6E8A-4147-A177-3AD203B41FA5}">
                      <a16:colId xmlns:a16="http://schemas.microsoft.com/office/drawing/2014/main" val="3397814060"/>
                    </a:ext>
                  </a:extLst>
                </a:gridCol>
                <a:gridCol w="1804752">
                  <a:extLst>
                    <a:ext uri="{9D8B030D-6E8A-4147-A177-3AD203B41FA5}">
                      <a16:colId xmlns:a16="http://schemas.microsoft.com/office/drawing/2014/main" val="3049120759"/>
                    </a:ext>
                  </a:extLst>
                </a:gridCol>
                <a:gridCol w="1795569">
                  <a:extLst>
                    <a:ext uri="{9D8B030D-6E8A-4147-A177-3AD203B41FA5}">
                      <a16:colId xmlns:a16="http://schemas.microsoft.com/office/drawing/2014/main" val="415453196"/>
                    </a:ext>
                  </a:extLst>
                </a:gridCol>
              </a:tblGrid>
              <a:tr h="487680">
                <a:tc>
                  <a:txBody>
                    <a:bodyPr/>
                    <a:lstStyle/>
                    <a:p>
                      <a:r>
                        <a:rPr lang="en-US" sz="2000" dirty="0"/>
                        <a:t>Indication</a:t>
                      </a:r>
                    </a:p>
                  </a:txBody>
                  <a:tcPr marL="121920" marR="121920" marT="60960" marB="60960" anchor="ctr"/>
                </a:tc>
                <a:tc>
                  <a:txBody>
                    <a:bodyPr/>
                    <a:lstStyle/>
                    <a:p>
                      <a:pPr algn="ctr"/>
                      <a:r>
                        <a:rPr lang="en-US" sz="2000" dirty="0"/>
                        <a:t>Class</a:t>
                      </a:r>
                    </a:p>
                  </a:txBody>
                  <a:tcPr marL="121920" marR="121920" marT="60960" marB="60960" anchor="ctr"/>
                </a:tc>
                <a:tc>
                  <a:txBody>
                    <a:bodyPr/>
                    <a:lstStyle/>
                    <a:p>
                      <a:pPr algn="ctr"/>
                      <a:r>
                        <a:rPr lang="en-US" sz="2000" dirty="0"/>
                        <a:t>LOE</a:t>
                      </a:r>
                    </a:p>
                  </a:txBody>
                  <a:tcPr marL="121920" marR="121920" marT="60960" marB="60960" anchor="ctr"/>
                </a:tc>
                <a:extLst>
                  <a:ext uri="{0D108BD9-81ED-4DB2-BD59-A6C34878D82A}">
                    <a16:rowId xmlns:a16="http://schemas.microsoft.com/office/drawing/2014/main" val="3033852994"/>
                  </a:ext>
                </a:extLst>
              </a:tr>
              <a:tr h="487680">
                <a:tc>
                  <a:txBody>
                    <a:bodyPr/>
                    <a:lstStyle/>
                    <a:p>
                      <a:r>
                        <a:rPr lang="en-US" sz="2000" b="1" dirty="0">
                          <a:solidFill>
                            <a:schemeClr val="tx1">
                              <a:lumMod val="75000"/>
                              <a:lumOff val="25000"/>
                            </a:schemeClr>
                          </a:solidFill>
                        </a:rPr>
                        <a:t>NPs for diagnosis</a:t>
                      </a:r>
                      <a:r>
                        <a:rPr lang="en-US" sz="2000" b="1" baseline="30000" dirty="0">
                          <a:solidFill>
                            <a:schemeClr val="tx1">
                              <a:lumMod val="75000"/>
                              <a:lumOff val="25000"/>
                            </a:schemeClr>
                          </a:solidFill>
                        </a:rPr>
                        <a:t>1-3</a:t>
                      </a:r>
                      <a:endParaRPr lang="en-US" sz="2000" b="1" dirty="0">
                        <a:solidFill>
                          <a:schemeClr val="tx1">
                            <a:lumMod val="75000"/>
                            <a:lumOff val="25000"/>
                          </a:schemeClr>
                        </a:solidFill>
                      </a:endParaRPr>
                    </a:p>
                  </a:txBody>
                  <a:tcPr marL="121920" marR="121920" marT="60960" marB="60960" anchor="ctr"/>
                </a:tc>
                <a:tc>
                  <a:txBody>
                    <a:bodyPr/>
                    <a:lstStyle/>
                    <a:p>
                      <a:pPr algn="ctr"/>
                      <a:r>
                        <a:rPr lang="en-US" sz="2000" dirty="0">
                          <a:solidFill>
                            <a:schemeClr val="tx1">
                              <a:lumMod val="75000"/>
                              <a:lumOff val="25000"/>
                            </a:schemeClr>
                          </a:solidFill>
                        </a:rPr>
                        <a:t>I</a:t>
                      </a:r>
                    </a:p>
                  </a:txBody>
                  <a:tcPr marL="121920" marR="121920" marT="60960" marB="60960" anchor="ctr"/>
                </a:tc>
                <a:tc>
                  <a:txBody>
                    <a:bodyPr/>
                    <a:lstStyle/>
                    <a:p>
                      <a:pPr algn="ctr"/>
                      <a:r>
                        <a:rPr lang="en-US" sz="2000" dirty="0">
                          <a:solidFill>
                            <a:schemeClr val="tx1">
                              <a:lumMod val="75000"/>
                              <a:lumOff val="25000"/>
                            </a:schemeClr>
                          </a:solidFill>
                        </a:rPr>
                        <a:t>A</a:t>
                      </a:r>
                    </a:p>
                  </a:txBody>
                  <a:tcPr marL="121920" marR="121920" marT="60960" marB="60960" anchor="ctr"/>
                </a:tc>
                <a:extLst>
                  <a:ext uri="{0D108BD9-81ED-4DB2-BD59-A6C34878D82A}">
                    <a16:rowId xmlns:a16="http://schemas.microsoft.com/office/drawing/2014/main" val="1931639327"/>
                  </a:ext>
                </a:extLst>
              </a:tr>
              <a:tr h="487680">
                <a:tc>
                  <a:txBody>
                    <a:bodyPr/>
                    <a:lstStyle/>
                    <a:p>
                      <a:r>
                        <a:rPr lang="en-US" sz="2000" b="1" dirty="0">
                          <a:solidFill>
                            <a:schemeClr val="tx1">
                              <a:lumMod val="75000"/>
                              <a:lumOff val="25000"/>
                            </a:schemeClr>
                          </a:solidFill>
                        </a:rPr>
                        <a:t>NPs</a:t>
                      </a:r>
                      <a:r>
                        <a:rPr lang="en-US" sz="2000" b="1" baseline="0" dirty="0">
                          <a:solidFill>
                            <a:schemeClr val="tx1">
                              <a:lumMod val="75000"/>
                              <a:lumOff val="25000"/>
                            </a:schemeClr>
                          </a:solidFill>
                        </a:rPr>
                        <a:t> for prognosis</a:t>
                      </a:r>
                      <a:r>
                        <a:rPr lang="en-US" sz="2000" b="1" baseline="30000" dirty="0">
                          <a:solidFill>
                            <a:schemeClr val="tx1">
                              <a:lumMod val="75000"/>
                              <a:lumOff val="25000"/>
                            </a:schemeClr>
                          </a:solidFill>
                        </a:rPr>
                        <a:t>1-3</a:t>
                      </a:r>
                      <a:endParaRPr lang="en-US" sz="2000" b="1" dirty="0">
                        <a:solidFill>
                          <a:schemeClr val="tx1">
                            <a:lumMod val="75000"/>
                            <a:lumOff val="25000"/>
                          </a:schemeClr>
                        </a:solidFill>
                      </a:endParaRPr>
                    </a:p>
                  </a:txBody>
                  <a:tcPr marL="121920" marR="121920" marT="60960" marB="60960" anchor="ctr"/>
                </a:tc>
                <a:tc>
                  <a:txBody>
                    <a:bodyPr/>
                    <a:lstStyle/>
                    <a:p>
                      <a:pPr algn="ctr"/>
                      <a:r>
                        <a:rPr lang="en-US" sz="2000" dirty="0">
                          <a:solidFill>
                            <a:schemeClr val="tx1">
                              <a:lumMod val="75000"/>
                              <a:lumOff val="25000"/>
                            </a:schemeClr>
                          </a:solidFill>
                        </a:rPr>
                        <a:t>I</a:t>
                      </a:r>
                    </a:p>
                  </a:txBody>
                  <a:tcPr marL="121920" marR="121920" marT="60960" marB="60960" anchor="ctr"/>
                </a:tc>
                <a:tc>
                  <a:txBody>
                    <a:bodyPr/>
                    <a:lstStyle/>
                    <a:p>
                      <a:pPr algn="ctr"/>
                      <a:r>
                        <a:rPr lang="en-US" sz="2000" dirty="0">
                          <a:solidFill>
                            <a:schemeClr val="tx1">
                              <a:lumMod val="75000"/>
                              <a:lumOff val="25000"/>
                            </a:schemeClr>
                          </a:solidFill>
                        </a:rPr>
                        <a:t>A</a:t>
                      </a:r>
                    </a:p>
                  </a:txBody>
                  <a:tcPr marL="121920" marR="121920" marT="60960" marB="60960" anchor="ctr"/>
                </a:tc>
                <a:extLst>
                  <a:ext uri="{0D108BD9-81ED-4DB2-BD59-A6C34878D82A}">
                    <a16:rowId xmlns:a16="http://schemas.microsoft.com/office/drawing/2014/main" val="557616310"/>
                  </a:ext>
                </a:extLst>
              </a:tr>
              <a:tr h="487680">
                <a:tc>
                  <a:txBody>
                    <a:bodyPr/>
                    <a:lstStyle/>
                    <a:p>
                      <a:r>
                        <a:rPr lang="en-US" sz="2000" b="1" dirty="0">
                          <a:solidFill>
                            <a:schemeClr val="tx1">
                              <a:lumMod val="75000"/>
                              <a:lumOff val="25000"/>
                            </a:schemeClr>
                          </a:solidFill>
                        </a:rPr>
                        <a:t>NPs for predischarge risk assessment</a:t>
                      </a:r>
                      <a:r>
                        <a:rPr lang="en-US" sz="2000" b="1" baseline="30000" dirty="0">
                          <a:solidFill>
                            <a:schemeClr val="tx1">
                              <a:lumMod val="75000"/>
                              <a:lumOff val="25000"/>
                            </a:schemeClr>
                          </a:solidFill>
                        </a:rPr>
                        <a:t>1-3</a:t>
                      </a:r>
                      <a:endParaRPr lang="en-US" sz="2000" b="1" dirty="0">
                        <a:solidFill>
                          <a:schemeClr val="tx1">
                            <a:lumMod val="75000"/>
                            <a:lumOff val="25000"/>
                          </a:schemeClr>
                        </a:solidFill>
                      </a:endParaRPr>
                    </a:p>
                  </a:txBody>
                  <a:tcPr marL="121920" marR="121920" marT="60960" marB="60960" anchor="ctr"/>
                </a:tc>
                <a:tc>
                  <a:txBody>
                    <a:bodyPr/>
                    <a:lstStyle/>
                    <a:p>
                      <a:pPr algn="ctr"/>
                      <a:r>
                        <a:rPr lang="en-US" sz="2000" dirty="0">
                          <a:solidFill>
                            <a:schemeClr val="tx1">
                              <a:lumMod val="75000"/>
                              <a:lumOff val="25000"/>
                            </a:schemeClr>
                          </a:solidFill>
                        </a:rPr>
                        <a:t>IIa</a:t>
                      </a:r>
                    </a:p>
                  </a:txBody>
                  <a:tcPr marL="121920" marR="121920" marT="60960" marB="60960" anchor="ctr"/>
                </a:tc>
                <a:tc>
                  <a:txBody>
                    <a:bodyPr/>
                    <a:lstStyle/>
                    <a:p>
                      <a:pPr algn="ctr"/>
                      <a:r>
                        <a:rPr lang="en-US" sz="2000" dirty="0">
                          <a:solidFill>
                            <a:schemeClr val="tx1">
                              <a:lumMod val="75000"/>
                              <a:lumOff val="25000"/>
                            </a:schemeClr>
                          </a:solidFill>
                        </a:rPr>
                        <a:t>B-NR</a:t>
                      </a:r>
                    </a:p>
                  </a:txBody>
                  <a:tcPr marL="121920" marR="121920" marT="60960" marB="60960" anchor="ctr"/>
                </a:tc>
                <a:extLst>
                  <a:ext uri="{0D108BD9-81ED-4DB2-BD59-A6C34878D82A}">
                    <a16:rowId xmlns:a16="http://schemas.microsoft.com/office/drawing/2014/main" val="4291687281"/>
                  </a:ext>
                </a:extLst>
              </a:tr>
              <a:tr h="487680">
                <a:tc>
                  <a:txBody>
                    <a:bodyPr/>
                    <a:lstStyle/>
                    <a:p>
                      <a:r>
                        <a:rPr lang="en-US" sz="2000" b="1" dirty="0">
                          <a:solidFill>
                            <a:schemeClr val="tx1">
                              <a:lumMod val="75000"/>
                              <a:lumOff val="25000"/>
                            </a:schemeClr>
                          </a:solidFill>
                        </a:rPr>
                        <a:t>NPs to prevent HF onset</a:t>
                      </a:r>
                      <a:r>
                        <a:rPr lang="en-US" sz="2000" b="1" baseline="30000" dirty="0">
                          <a:solidFill>
                            <a:schemeClr val="tx1">
                              <a:lumMod val="75000"/>
                              <a:lumOff val="25000"/>
                            </a:schemeClr>
                          </a:solidFill>
                        </a:rPr>
                        <a:t>1-3</a:t>
                      </a:r>
                      <a:endParaRPr lang="en-US" sz="2000" b="1" dirty="0">
                        <a:solidFill>
                          <a:schemeClr val="tx1">
                            <a:lumMod val="75000"/>
                            <a:lumOff val="25000"/>
                          </a:schemeClr>
                        </a:solidFill>
                      </a:endParaRPr>
                    </a:p>
                  </a:txBody>
                  <a:tcPr marL="121920" marR="121920" marT="60960" marB="60960" anchor="ctr"/>
                </a:tc>
                <a:tc>
                  <a:txBody>
                    <a:bodyPr/>
                    <a:lstStyle/>
                    <a:p>
                      <a:pPr algn="ctr"/>
                      <a:r>
                        <a:rPr lang="en-US" sz="2000" dirty="0">
                          <a:solidFill>
                            <a:schemeClr val="tx1">
                              <a:lumMod val="75000"/>
                              <a:lumOff val="25000"/>
                            </a:schemeClr>
                          </a:solidFill>
                        </a:rPr>
                        <a:t>IIa</a:t>
                      </a:r>
                    </a:p>
                  </a:txBody>
                  <a:tcPr marL="121920" marR="121920" marT="60960" marB="60960" anchor="ctr"/>
                </a:tc>
                <a:tc>
                  <a:txBody>
                    <a:bodyPr/>
                    <a:lstStyle/>
                    <a:p>
                      <a:pPr algn="ctr"/>
                      <a:r>
                        <a:rPr lang="en-US" sz="2000" dirty="0">
                          <a:solidFill>
                            <a:schemeClr val="tx1">
                              <a:lumMod val="75000"/>
                              <a:lumOff val="25000"/>
                            </a:schemeClr>
                          </a:solidFill>
                        </a:rPr>
                        <a:t>B-R</a:t>
                      </a:r>
                    </a:p>
                  </a:txBody>
                  <a:tcPr marL="121920" marR="121920" marT="60960" marB="60960" anchor="ctr"/>
                </a:tc>
                <a:extLst>
                  <a:ext uri="{0D108BD9-81ED-4DB2-BD59-A6C34878D82A}">
                    <a16:rowId xmlns:a16="http://schemas.microsoft.com/office/drawing/2014/main" val="4142674225"/>
                  </a:ext>
                </a:extLst>
              </a:tr>
              <a:tr h="487680">
                <a:tc>
                  <a:txBody>
                    <a:bodyPr/>
                    <a:lstStyle/>
                    <a:p>
                      <a:r>
                        <a:rPr lang="en-US" sz="2000" b="1" dirty="0">
                          <a:solidFill>
                            <a:schemeClr val="tx1">
                              <a:lumMod val="75000"/>
                              <a:lumOff val="25000"/>
                            </a:schemeClr>
                          </a:solidFill>
                        </a:rPr>
                        <a:t>NPs to guide HF therapy</a:t>
                      </a:r>
                      <a:r>
                        <a:rPr lang="en-US" sz="2000" b="1" baseline="30000" dirty="0">
                          <a:solidFill>
                            <a:schemeClr val="tx1">
                              <a:lumMod val="75000"/>
                              <a:lumOff val="25000"/>
                            </a:schemeClr>
                          </a:solidFill>
                        </a:rPr>
                        <a:t>4</a:t>
                      </a:r>
                      <a:endParaRPr lang="en-US" sz="2000" b="1" dirty="0">
                        <a:solidFill>
                          <a:schemeClr val="tx1">
                            <a:lumMod val="75000"/>
                            <a:lumOff val="25000"/>
                          </a:schemeClr>
                        </a:solidFill>
                      </a:endParaRPr>
                    </a:p>
                  </a:txBody>
                  <a:tcPr marL="121920" marR="121920" marT="60960" marB="60960" anchor="ctr"/>
                </a:tc>
                <a:tc>
                  <a:txBody>
                    <a:bodyPr/>
                    <a:lstStyle/>
                    <a:p>
                      <a:pPr algn="ctr"/>
                      <a:r>
                        <a:rPr lang="en-US" sz="2000" dirty="0" err="1">
                          <a:solidFill>
                            <a:schemeClr val="tx1">
                              <a:lumMod val="75000"/>
                              <a:lumOff val="25000"/>
                            </a:schemeClr>
                          </a:solidFill>
                        </a:rPr>
                        <a:t>IIa</a:t>
                      </a:r>
                      <a:endParaRPr lang="en-US" sz="2000" dirty="0">
                        <a:solidFill>
                          <a:schemeClr val="tx1">
                            <a:lumMod val="75000"/>
                            <a:lumOff val="25000"/>
                          </a:schemeClr>
                        </a:solidFill>
                      </a:endParaRPr>
                    </a:p>
                  </a:txBody>
                  <a:tcPr marL="121920" marR="121920" marT="60960" marB="60960" anchor="ctr"/>
                </a:tc>
                <a:tc>
                  <a:txBody>
                    <a:bodyPr/>
                    <a:lstStyle/>
                    <a:p>
                      <a:pPr algn="ctr"/>
                      <a:r>
                        <a:rPr lang="en-US" sz="2000" dirty="0">
                          <a:solidFill>
                            <a:schemeClr val="tx1">
                              <a:lumMod val="75000"/>
                              <a:lumOff val="25000"/>
                            </a:schemeClr>
                          </a:solidFill>
                        </a:rPr>
                        <a:t>B</a:t>
                      </a:r>
                    </a:p>
                  </a:txBody>
                  <a:tcPr marL="121920" marR="121920" marT="60960" marB="60960" anchor="ctr"/>
                </a:tc>
                <a:extLst>
                  <a:ext uri="{0D108BD9-81ED-4DB2-BD59-A6C34878D82A}">
                    <a16:rowId xmlns:a16="http://schemas.microsoft.com/office/drawing/2014/main" val="1037873459"/>
                  </a:ext>
                </a:extLst>
              </a:tr>
            </a:tbl>
          </a:graphicData>
        </a:graphic>
      </p:graphicFrame>
    </p:spTree>
    <p:extLst>
      <p:ext uri="{BB962C8B-B14F-4D97-AF65-F5344CB8AC3E}">
        <p14:creationId xmlns:p14="http://schemas.microsoft.com/office/powerpoint/2010/main" val="240850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Individualized Care Based on Discharge NT-</a:t>
            </a:r>
            <a:r>
              <a:rPr lang="en-US" dirty="0" err="1"/>
              <a:t>proBNP</a:t>
            </a:r>
            <a:endParaRPr lang="en-US" dirty="0"/>
          </a:p>
        </p:txBody>
      </p:sp>
      <p:sp>
        <p:nvSpPr>
          <p:cNvPr id="4" name="Footer Placeholder 3">
            <a:extLst>
              <a:ext uri="{FF2B5EF4-FFF2-40B4-BE49-F238E27FC236}">
                <a16:creationId xmlns:a16="http://schemas.microsoft.com/office/drawing/2014/main" id="{9857AFEA-9F51-8DB5-1285-6A23D8305502}"/>
              </a:ext>
            </a:extLst>
          </p:cNvPr>
          <p:cNvSpPr>
            <a:spLocks noGrp="1"/>
          </p:cNvSpPr>
          <p:nvPr>
            <p:ph type="ftr" sz="quarter" idx="3"/>
          </p:nvPr>
        </p:nvSpPr>
        <p:spPr/>
        <p:txBody>
          <a:bodyPr/>
          <a:lstStyle/>
          <a:p>
            <a:r>
              <a:rPr lang="en-US" dirty="0"/>
              <a:t>Courtesy of James </a:t>
            </a:r>
            <a:r>
              <a:rPr lang="en-US" dirty="0" err="1"/>
              <a:t>Januzzi</a:t>
            </a:r>
            <a:r>
              <a:rPr lang="en-US" dirty="0"/>
              <a:t>, MD</a:t>
            </a:r>
          </a:p>
        </p:txBody>
      </p:sp>
      <p:sp>
        <p:nvSpPr>
          <p:cNvPr id="6" name="TextBox 5"/>
          <p:cNvSpPr txBox="1"/>
          <p:nvPr/>
        </p:nvSpPr>
        <p:spPr>
          <a:xfrm>
            <a:off x="1859455" y="1540519"/>
            <a:ext cx="8473089" cy="783193"/>
          </a:xfrm>
          <a:prstGeom prst="roundRect">
            <a:avLst/>
          </a:prstGeom>
          <a:solidFill>
            <a:srgbClr val="00206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Discharge NT-proBNP concentration</a:t>
            </a:r>
          </a:p>
        </p:txBody>
      </p:sp>
    </p:spTree>
    <p:extLst>
      <p:ext uri="{BB962C8B-B14F-4D97-AF65-F5344CB8AC3E}">
        <p14:creationId xmlns:p14="http://schemas.microsoft.com/office/powerpoint/2010/main" val="99004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Individualized Care Based on Discharge NT-</a:t>
            </a:r>
            <a:r>
              <a:rPr lang="en-US" dirty="0" err="1"/>
              <a:t>proBNP</a:t>
            </a:r>
            <a:endParaRPr lang="en-US" dirty="0"/>
          </a:p>
        </p:txBody>
      </p:sp>
      <p:sp>
        <p:nvSpPr>
          <p:cNvPr id="4" name="Footer Placeholder 3">
            <a:extLst>
              <a:ext uri="{FF2B5EF4-FFF2-40B4-BE49-F238E27FC236}">
                <a16:creationId xmlns:a16="http://schemas.microsoft.com/office/drawing/2014/main" id="{9857AFEA-9F51-8DB5-1285-6A23D8305502}"/>
              </a:ext>
            </a:extLst>
          </p:cNvPr>
          <p:cNvSpPr>
            <a:spLocks noGrp="1"/>
          </p:cNvSpPr>
          <p:nvPr>
            <p:ph type="ftr" sz="quarter" idx="3"/>
          </p:nvPr>
        </p:nvSpPr>
        <p:spPr/>
        <p:txBody>
          <a:bodyPr/>
          <a:lstStyle/>
          <a:p>
            <a:r>
              <a:rPr lang="en-US" dirty="0"/>
              <a:t>Courtesy of James </a:t>
            </a:r>
            <a:r>
              <a:rPr lang="en-US" dirty="0" err="1"/>
              <a:t>Januzzi</a:t>
            </a:r>
            <a:r>
              <a:rPr lang="en-US" dirty="0"/>
              <a:t>, MD</a:t>
            </a:r>
          </a:p>
        </p:txBody>
      </p:sp>
      <p:sp>
        <p:nvSpPr>
          <p:cNvPr id="6" name="TextBox 5"/>
          <p:cNvSpPr txBox="1"/>
          <p:nvPr/>
        </p:nvSpPr>
        <p:spPr>
          <a:xfrm>
            <a:off x="1859455" y="1540519"/>
            <a:ext cx="8473089" cy="783193"/>
          </a:xfrm>
          <a:prstGeom prst="roundRect">
            <a:avLst/>
          </a:prstGeom>
          <a:solidFill>
            <a:srgbClr val="00206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Discharge NT-proBNP concentration</a:t>
            </a:r>
          </a:p>
        </p:txBody>
      </p:sp>
      <p:sp>
        <p:nvSpPr>
          <p:cNvPr id="7" name="TextBox 6"/>
          <p:cNvSpPr txBox="1"/>
          <p:nvPr/>
        </p:nvSpPr>
        <p:spPr>
          <a:xfrm>
            <a:off x="2342303" y="3021974"/>
            <a:ext cx="894142" cy="578882"/>
          </a:xfrm>
          <a:prstGeom prst="round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Low</a:t>
            </a:r>
          </a:p>
        </p:txBody>
      </p:sp>
      <p:sp>
        <p:nvSpPr>
          <p:cNvPr id="20" name="TextBox 19"/>
          <p:cNvSpPr txBox="1"/>
          <p:nvPr/>
        </p:nvSpPr>
        <p:spPr>
          <a:xfrm>
            <a:off x="1292078" y="4623492"/>
            <a:ext cx="2973519" cy="578882"/>
          </a:xfrm>
          <a:prstGeom prst="round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Routine follow up</a:t>
            </a:r>
          </a:p>
        </p:txBody>
      </p:sp>
      <p:cxnSp>
        <p:nvCxnSpPr>
          <p:cNvPr id="50" name="Connector: Elbow 49">
            <a:extLst>
              <a:ext uri="{FF2B5EF4-FFF2-40B4-BE49-F238E27FC236}">
                <a16:creationId xmlns:a16="http://schemas.microsoft.com/office/drawing/2014/main" id="{99738A11-F493-A4F0-5F0B-221F813B01DA}"/>
              </a:ext>
            </a:extLst>
          </p:cNvPr>
          <p:cNvCxnSpPr>
            <a:cxnSpLocks/>
            <a:stCxn id="6" idx="1"/>
            <a:endCxn id="7" idx="1"/>
          </p:cNvCxnSpPr>
          <p:nvPr/>
        </p:nvCxnSpPr>
        <p:spPr>
          <a:xfrm rot="10800000" flipH="1" flipV="1">
            <a:off x="1859455" y="1932115"/>
            <a:ext cx="482848" cy="1379299"/>
          </a:xfrm>
          <a:prstGeom prst="bentConnector3">
            <a:avLst>
              <a:gd name="adj1" fmla="val -47344"/>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688192C-B2A5-5918-5C6B-3D1750224AB7}"/>
              </a:ext>
            </a:extLst>
          </p:cNvPr>
          <p:cNvCxnSpPr/>
          <p:nvPr/>
        </p:nvCxnSpPr>
        <p:spPr>
          <a:xfrm flipH="1">
            <a:off x="2778838" y="3600856"/>
            <a:ext cx="10277" cy="102263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217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Individualized Care Based on Discharge NT-</a:t>
            </a:r>
            <a:r>
              <a:rPr lang="en-US" dirty="0" err="1"/>
              <a:t>proBNP</a:t>
            </a:r>
            <a:endParaRPr lang="en-US" dirty="0"/>
          </a:p>
        </p:txBody>
      </p:sp>
      <p:sp>
        <p:nvSpPr>
          <p:cNvPr id="4" name="Footer Placeholder 3">
            <a:extLst>
              <a:ext uri="{FF2B5EF4-FFF2-40B4-BE49-F238E27FC236}">
                <a16:creationId xmlns:a16="http://schemas.microsoft.com/office/drawing/2014/main" id="{9857AFEA-9F51-8DB5-1285-6A23D8305502}"/>
              </a:ext>
            </a:extLst>
          </p:cNvPr>
          <p:cNvSpPr>
            <a:spLocks noGrp="1"/>
          </p:cNvSpPr>
          <p:nvPr>
            <p:ph type="ftr" sz="quarter" idx="3"/>
          </p:nvPr>
        </p:nvSpPr>
        <p:spPr/>
        <p:txBody>
          <a:bodyPr/>
          <a:lstStyle/>
          <a:p>
            <a:r>
              <a:rPr lang="en-US" dirty="0"/>
              <a:t>Courtesy of James </a:t>
            </a:r>
            <a:r>
              <a:rPr lang="en-US" dirty="0" err="1"/>
              <a:t>Januzzi</a:t>
            </a:r>
            <a:r>
              <a:rPr lang="en-US" dirty="0"/>
              <a:t>, MD</a:t>
            </a:r>
          </a:p>
        </p:txBody>
      </p:sp>
      <p:sp>
        <p:nvSpPr>
          <p:cNvPr id="6" name="TextBox 5"/>
          <p:cNvSpPr txBox="1"/>
          <p:nvPr/>
        </p:nvSpPr>
        <p:spPr>
          <a:xfrm>
            <a:off x="1859455" y="1540519"/>
            <a:ext cx="8473089" cy="783193"/>
          </a:xfrm>
          <a:prstGeom prst="roundRect">
            <a:avLst/>
          </a:prstGeom>
          <a:solidFill>
            <a:srgbClr val="00206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Discharge NT-proBNP concentration</a:t>
            </a:r>
          </a:p>
        </p:txBody>
      </p:sp>
      <p:sp>
        <p:nvSpPr>
          <p:cNvPr id="8" name="TextBox 7"/>
          <p:cNvSpPr txBox="1"/>
          <p:nvPr/>
        </p:nvSpPr>
        <p:spPr>
          <a:xfrm>
            <a:off x="5342007" y="3021974"/>
            <a:ext cx="1507984" cy="578882"/>
          </a:xfrm>
          <a:prstGeom prst="round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Medium</a:t>
            </a:r>
          </a:p>
        </p:txBody>
      </p:sp>
      <p:sp>
        <p:nvSpPr>
          <p:cNvPr id="21" name="TextBox 20"/>
          <p:cNvSpPr txBox="1"/>
          <p:nvPr/>
        </p:nvSpPr>
        <p:spPr>
          <a:xfrm>
            <a:off x="4785466" y="4408049"/>
            <a:ext cx="2621067" cy="1055608"/>
          </a:xfrm>
          <a:prstGeom prst="round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Early follow 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Home nursing</a:t>
            </a:r>
          </a:p>
        </p:txBody>
      </p:sp>
      <p:sp>
        <p:nvSpPr>
          <p:cNvPr id="7" name="TextBox 6"/>
          <p:cNvSpPr txBox="1"/>
          <p:nvPr/>
        </p:nvSpPr>
        <p:spPr>
          <a:xfrm>
            <a:off x="2342303" y="3021974"/>
            <a:ext cx="894142" cy="578882"/>
          </a:xfrm>
          <a:prstGeom prst="round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Low</a:t>
            </a:r>
          </a:p>
        </p:txBody>
      </p:sp>
      <p:sp>
        <p:nvSpPr>
          <p:cNvPr id="20" name="TextBox 19"/>
          <p:cNvSpPr txBox="1"/>
          <p:nvPr/>
        </p:nvSpPr>
        <p:spPr>
          <a:xfrm>
            <a:off x="1292078" y="4623492"/>
            <a:ext cx="2973519" cy="578882"/>
          </a:xfrm>
          <a:prstGeom prst="round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Routine follow up</a:t>
            </a:r>
          </a:p>
        </p:txBody>
      </p:sp>
      <p:cxnSp>
        <p:nvCxnSpPr>
          <p:cNvPr id="50" name="Connector: Elbow 49">
            <a:extLst>
              <a:ext uri="{FF2B5EF4-FFF2-40B4-BE49-F238E27FC236}">
                <a16:creationId xmlns:a16="http://schemas.microsoft.com/office/drawing/2014/main" id="{99738A11-F493-A4F0-5F0B-221F813B01DA}"/>
              </a:ext>
            </a:extLst>
          </p:cNvPr>
          <p:cNvCxnSpPr>
            <a:cxnSpLocks/>
            <a:stCxn id="6" idx="1"/>
            <a:endCxn id="7" idx="1"/>
          </p:cNvCxnSpPr>
          <p:nvPr/>
        </p:nvCxnSpPr>
        <p:spPr>
          <a:xfrm rot="10800000" flipH="1" flipV="1">
            <a:off x="1859455" y="1932115"/>
            <a:ext cx="482848" cy="1379299"/>
          </a:xfrm>
          <a:prstGeom prst="bentConnector3">
            <a:avLst>
              <a:gd name="adj1" fmla="val -47344"/>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688192C-B2A5-5918-5C6B-3D1750224AB7}"/>
              </a:ext>
            </a:extLst>
          </p:cNvPr>
          <p:cNvCxnSpPr/>
          <p:nvPr/>
        </p:nvCxnSpPr>
        <p:spPr>
          <a:xfrm flipH="1">
            <a:off x="2778838" y="3600856"/>
            <a:ext cx="10277" cy="102263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1672EE2-9781-40FD-D83E-0B2B9072C847}"/>
              </a:ext>
            </a:extLst>
          </p:cNvPr>
          <p:cNvCxnSpPr>
            <a:cxnSpLocks/>
            <a:stCxn id="6" idx="2"/>
            <a:endCxn id="8" idx="0"/>
          </p:cNvCxnSpPr>
          <p:nvPr/>
        </p:nvCxnSpPr>
        <p:spPr>
          <a:xfrm flipH="1">
            <a:off x="6095999" y="2323712"/>
            <a:ext cx="1" cy="69826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10C103E-3075-7440-21D6-242DFA886DA2}"/>
              </a:ext>
            </a:extLst>
          </p:cNvPr>
          <p:cNvCxnSpPr>
            <a:cxnSpLocks/>
            <a:stCxn id="8" idx="2"/>
            <a:endCxn id="21" idx="0"/>
          </p:cNvCxnSpPr>
          <p:nvPr/>
        </p:nvCxnSpPr>
        <p:spPr>
          <a:xfrm>
            <a:off x="6095999" y="3600856"/>
            <a:ext cx="1" cy="80719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Individualized Care Based on Discharge NT-</a:t>
            </a:r>
            <a:r>
              <a:rPr lang="en-US" dirty="0" err="1"/>
              <a:t>proBNP</a:t>
            </a:r>
            <a:endParaRPr lang="en-US" dirty="0"/>
          </a:p>
        </p:txBody>
      </p:sp>
      <p:sp>
        <p:nvSpPr>
          <p:cNvPr id="4" name="Footer Placeholder 3">
            <a:extLst>
              <a:ext uri="{FF2B5EF4-FFF2-40B4-BE49-F238E27FC236}">
                <a16:creationId xmlns:a16="http://schemas.microsoft.com/office/drawing/2014/main" id="{9857AFEA-9F51-8DB5-1285-6A23D8305502}"/>
              </a:ext>
            </a:extLst>
          </p:cNvPr>
          <p:cNvSpPr>
            <a:spLocks noGrp="1"/>
          </p:cNvSpPr>
          <p:nvPr>
            <p:ph type="ftr" sz="quarter" idx="3"/>
          </p:nvPr>
        </p:nvSpPr>
        <p:spPr/>
        <p:txBody>
          <a:bodyPr/>
          <a:lstStyle/>
          <a:p>
            <a:r>
              <a:rPr lang="en-US" dirty="0"/>
              <a:t>Courtesy of James </a:t>
            </a:r>
            <a:r>
              <a:rPr lang="en-US" dirty="0" err="1"/>
              <a:t>Januzzi</a:t>
            </a:r>
            <a:r>
              <a:rPr lang="en-US" dirty="0"/>
              <a:t>, MD</a:t>
            </a:r>
          </a:p>
        </p:txBody>
      </p:sp>
      <p:sp>
        <p:nvSpPr>
          <p:cNvPr id="6" name="TextBox 5"/>
          <p:cNvSpPr txBox="1"/>
          <p:nvPr/>
        </p:nvSpPr>
        <p:spPr>
          <a:xfrm>
            <a:off x="1859455" y="1540519"/>
            <a:ext cx="8473089" cy="783193"/>
          </a:xfrm>
          <a:prstGeom prst="roundRect">
            <a:avLst/>
          </a:prstGeom>
          <a:solidFill>
            <a:srgbClr val="00206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Discharge NT-proBNP concentration</a:t>
            </a:r>
          </a:p>
        </p:txBody>
      </p:sp>
      <p:sp>
        <p:nvSpPr>
          <p:cNvPr id="9" name="TextBox 8"/>
          <p:cNvSpPr txBox="1"/>
          <p:nvPr/>
        </p:nvSpPr>
        <p:spPr>
          <a:xfrm>
            <a:off x="9027661" y="3021974"/>
            <a:ext cx="978943" cy="578882"/>
          </a:xfrm>
          <a:prstGeom prst="roundRect">
            <a:avLst/>
          </a:prstGeom>
          <a:solidFill>
            <a:srgbClr val="FF00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High</a:t>
            </a:r>
          </a:p>
        </p:txBody>
      </p:sp>
      <p:sp>
        <p:nvSpPr>
          <p:cNvPr id="22" name="TextBox 21"/>
          <p:cNvSpPr txBox="1"/>
          <p:nvPr/>
        </p:nvSpPr>
        <p:spPr>
          <a:xfrm>
            <a:off x="8168143" y="4192606"/>
            <a:ext cx="2697978" cy="2009061"/>
          </a:xfrm>
          <a:prstGeom prst="roundRect">
            <a:avLst/>
          </a:prstGeom>
          <a:solidFill>
            <a:srgbClr val="FF00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Rehab stay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Early follow 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Home nursing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Telemonitoring</a:t>
            </a: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8" name="TextBox 7"/>
          <p:cNvSpPr txBox="1"/>
          <p:nvPr/>
        </p:nvSpPr>
        <p:spPr>
          <a:xfrm>
            <a:off x="5342007" y="3021974"/>
            <a:ext cx="1507984" cy="578882"/>
          </a:xfrm>
          <a:prstGeom prst="round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Medium</a:t>
            </a:r>
          </a:p>
        </p:txBody>
      </p:sp>
      <p:sp>
        <p:nvSpPr>
          <p:cNvPr id="21" name="TextBox 20"/>
          <p:cNvSpPr txBox="1"/>
          <p:nvPr/>
        </p:nvSpPr>
        <p:spPr>
          <a:xfrm>
            <a:off x="4785466" y="4408049"/>
            <a:ext cx="2621067" cy="1055608"/>
          </a:xfrm>
          <a:prstGeom prst="round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Early follow 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Home nursing</a:t>
            </a:r>
          </a:p>
        </p:txBody>
      </p:sp>
      <p:sp>
        <p:nvSpPr>
          <p:cNvPr id="7" name="TextBox 6"/>
          <p:cNvSpPr txBox="1"/>
          <p:nvPr/>
        </p:nvSpPr>
        <p:spPr>
          <a:xfrm>
            <a:off x="2342303" y="3021974"/>
            <a:ext cx="894142" cy="578882"/>
          </a:xfrm>
          <a:prstGeom prst="round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Low</a:t>
            </a:r>
          </a:p>
        </p:txBody>
      </p:sp>
      <p:sp>
        <p:nvSpPr>
          <p:cNvPr id="20" name="TextBox 19"/>
          <p:cNvSpPr txBox="1"/>
          <p:nvPr/>
        </p:nvSpPr>
        <p:spPr>
          <a:xfrm>
            <a:off x="1292078" y="4623492"/>
            <a:ext cx="2973519" cy="578882"/>
          </a:xfrm>
          <a:prstGeom prst="round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Routine follow up</a:t>
            </a:r>
          </a:p>
        </p:txBody>
      </p:sp>
      <p:cxnSp>
        <p:nvCxnSpPr>
          <p:cNvPr id="50" name="Connector: Elbow 49">
            <a:extLst>
              <a:ext uri="{FF2B5EF4-FFF2-40B4-BE49-F238E27FC236}">
                <a16:creationId xmlns:a16="http://schemas.microsoft.com/office/drawing/2014/main" id="{99738A11-F493-A4F0-5F0B-221F813B01DA}"/>
              </a:ext>
            </a:extLst>
          </p:cNvPr>
          <p:cNvCxnSpPr>
            <a:cxnSpLocks/>
            <a:stCxn id="6" idx="1"/>
            <a:endCxn id="7" idx="1"/>
          </p:cNvCxnSpPr>
          <p:nvPr/>
        </p:nvCxnSpPr>
        <p:spPr>
          <a:xfrm rot="10800000" flipH="1" flipV="1">
            <a:off x="1859455" y="1932115"/>
            <a:ext cx="482848" cy="1379299"/>
          </a:xfrm>
          <a:prstGeom prst="bentConnector3">
            <a:avLst>
              <a:gd name="adj1" fmla="val -47344"/>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688192C-B2A5-5918-5C6B-3D1750224AB7}"/>
              </a:ext>
            </a:extLst>
          </p:cNvPr>
          <p:cNvCxnSpPr/>
          <p:nvPr/>
        </p:nvCxnSpPr>
        <p:spPr>
          <a:xfrm flipH="1">
            <a:off x="2778838" y="3600856"/>
            <a:ext cx="10277" cy="102263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03E9136E-C035-CBE0-D3F2-672E9E363C82}"/>
              </a:ext>
            </a:extLst>
          </p:cNvPr>
          <p:cNvCxnSpPr>
            <a:cxnSpLocks/>
            <a:stCxn id="6" idx="3"/>
            <a:endCxn id="9" idx="3"/>
          </p:cNvCxnSpPr>
          <p:nvPr/>
        </p:nvCxnSpPr>
        <p:spPr>
          <a:xfrm flipH="1">
            <a:off x="10006604" y="1932116"/>
            <a:ext cx="325940" cy="1379299"/>
          </a:xfrm>
          <a:prstGeom prst="bentConnector3">
            <a:avLst>
              <a:gd name="adj1" fmla="val -70136"/>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1672EE2-9781-40FD-D83E-0B2B9072C847}"/>
              </a:ext>
            </a:extLst>
          </p:cNvPr>
          <p:cNvCxnSpPr>
            <a:cxnSpLocks/>
            <a:stCxn id="6" idx="2"/>
            <a:endCxn id="8" idx="0"/>
          </p:cNvCxnSpPr>
          <p:nvPr/>
        </p:nvCxnSpPr>
        <p:spPr>
          <a:xfrm flipH="1">
            <a:off x="6095999" y="2323712"/>
            <a:ext cx="1" cy="69826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10C103E-3075-7440-21D6-242DFA886DA2}"/>
              </a:ext>
            </a:extLst>
          </p:cNvPr>
          <p:cNvCxnSpPr>
            <a:cxnSpLocks/>
            <a:stCxn id="8" idx="2"/>
            <a:endCxn id="21" idx="0"/>
          </p:cNvCxnSpPr>
          <p:nvPr/>
        </p:nvCxnSpPr>
        <p:spPr>
          <a:xfrm>
            <a:off x="6095999" y="3600856"/>
            <a:ext cx="1" cy="80719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6BBCB19-65AE-049D-1AF1-4155F30B9B1A}"/>
              </a:ext>
            </a:extLst>
          </p:cNvPr>
          <p:cNvCxnSpPr>
            <a:cxnSpLocks/>
            <a:stCxn id="9" idx="2"/>
            <a:endCxn id="22" idx="0"/>
          </p:cNvCxnSpPr>
          <p:nvPr/>
        </p:nvCxnSpPr>
        <p:spPr>
          <a:xfrm flipH="1">
            <a:off x="9517132" y="3600856"/>
            <a:ext cx="1" cy="59175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6125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020 Cardio">
  <a:themeElements>
    <a:clrScheme name="Thrombosis OTG">
      <a:dk1>
        <a:sysClr val="windowText" lastClr="000000"/>
      </a:dk1>
      <a:lt1>
        <a:sysClr val="window" lastClr="FFFFFF"/>
      </a:lt1>
      <a:dk2>
        <a:srgbClr val="333333"/>
      </a:dk2>
      <a:lt2>
        <a:srgbClr val="F3F3F3"/>
      </a:lt2>
      <a:accent1>
        <a:srgbClr val="AC2A29"/>
      </a:accent1>
      <a:accent2>
        <a:srgbClr val="25215E"/>
      </a:accent2>
      <a:accent3>
        <a:srgbClr val="5980FF"/>
      </a:accent3>
      <a:accent4>
        <a:srgbClr val="F93D3B"/>
      </a:accent4>
      <a:accent5>
        <a:srgbClr val="848484"/>
      </a:accent5>
      <a:accent6>
        <a:srgbClr val="CCCCCC"/>
      </a:accent6>
      <a:hlink>
        <a:srgbClr val="DF2348"/>
      </a:hlink>
      <a:folHlink>
        <a:srgbClr val="2D22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ardio" id="{ED8A63B3-5F7B-4693-B230-841232345E05}" vid="{EC41C1A0-13CC-4CF9-9FAB-1BFD57920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Cardio</Template>
  <TotalTime>56</TotalTime>
  <Words>1003</Words>
  <Application>Microsoft Office PowerPoint</Application>
  <PresentationFormat>Widescreen</PresentationFormat>
  <Paragraphs>148</Paragraphs>
  <Slides>17</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Arial Narrow</vt:lpstr>
      <vt:lpstr>Calibri</vt:lpstr>
      <vt:lpstr>2020 Cardio</vt:lpstr>
      <vt:lpstr>think-cell Slide</vt:lpstr>
      <vt:lpstr>What are the Keys to Post-discharge Care for Patients Hospitalized for HFrEF?</vt:lpstr>
      <vt:lpstr>Disclaimer</vt:lpstr>
      <vt:lpstr> HF Burden of Disease   </vt:lpstr>
      <vt:lpstr>Hospital Discharge </vt:lpstr>
      <vt:lpstr>HF Clinical Practice Guidelines</vt:lpstr>
      <vt:lpstr>Individualized Care Based on Discharge NT-proBNP</vt:lpstr>
      <vt:lpstr>Individualized Care Based on Discharge NT-proBNP</vt:lpstr>
      <vt:lpstr>Individualized Care Based on Discharge NT-proBNP</vt:lpstr>
      <vt:lpstr>Individualized Care Based on Discharge NT-proBNP</vt:lpstr>
      <vt:lpstr>PowerPoint Presentation</vt:lpstr>
      <vt:lpstr>PowerPoint Presentation</vt:lpstr>
      <vt:lpstr>PowerPoint Presentation</vt:lpstr>
      <vt:lpstr>PowerPoint Presentation</vt:lpstr>
      <vt:lpstr>PowerPoint Presentation</vt:lpstr>
      <vt:lpstr>PowerPoint Presentation</vt:lpstr>
      <vt:lpstr>Maintenance or Optimization of GDMT During Hospitalization</vt:lpstr>
      <vt:lpstr>How to Operationalize? The GDMT Clinic!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Keys to Post-discharge Care for Patients Hospitalized for HFrEF?</dc:title>
  <dc:creator/>
  <cp:lastModifiedBy>Jeffrey Knapp</cp:lastModifiedBy>
  <cp:revision>4</cp:revision>
  <dcterms:created xsi:type="dcterms:W3CDTF">2022-06-21T19:17:57Z</dcterms:created>
  <dcterms:modified xsi:type="dcterms:W3CDTF">2022-06-29T16:01:26Z</dcterms:modified>
</cp:coreProperties>
</file>