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436" r:id="rId2"/>
    <p:sldId id="256" r:id="rId3"/>
    <p:sldId id="325" r:id="rId4"/>
    <p:sldId id="559" r:id="rId5"/>
    <p:sldId id="560" r:id="rId6"/>
    <p:sldId id="561" r:id="rId7"/>
    <p:sldId id="562" r:id="rId8"/>
    <p:sldId id="563" r:id="rId9"/>
    <p:sldId id="564" r:id="rId10"/>
    <p:sldId id="565" r:id="rId11"/>
    <p:sldId id="566" r:id="rId12"/>
    <p:sldId id="374" r:id="rId13"/>
    <p:sldId id="548" r:id="rId14"/>
    <p:sldId id="438" r:id="rId15"/>
    <p:sldId id="567" r:id="rId16"/>
    <p:sldId id="447" r:id="rId17"/>
    <p:sldId id="439" r:id="rId18"/>
    <p:sldId id="511" r:id="rId19"/>
    <p:sldId id="273" r:id="rId20"/>
    <p:sldId id="365" r:id="rId21"/>
    <p:sldId id="557" r:id="rId22"/>
    <p:sldId id="558" r:id="rId23"/>
    <p:sldId id="55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664" userDrawn="1">
          <p15:clr>
            <a:srgbClr val="A4A3A4"/>
          </p15:clr>
        </p15:guide>
        <p15:guide id="3" pos="2532" userDrawn="1">
          <p15:clr>
            <a:srgbClr val="A4A3A4"/>
          </p15:clr>
        </p15:guide>
        <p15:guide id="4" orient="horz" pos="552" userDrawn="1">
          <p15:clr>
            <a:srgbClr val="A4A3A4"/>
          </p15:clr>
        </p15:guide>
        <p15:guide id="5" pos="456" userDrawn="1">
          <p15:clr>
            <a:srgbClr val="A4A3A4"/>
          </p15:clr>
        </p15:guide>
        <p15:guide id="6" orient="horz" pos="168" userDrawn="1">
          <p15:clr>
            <a:srgbClr val="A4A3A4"/>
          </p15:clr>
        </p15:guide>
        <p15:guide id="7"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CCAE46-02A9-FFC3-567B-E1A339C570D1}" name="Carly Weiss" initials="CW" userId="Carly Weiss" providerId="None"/>
  <p188:author id="{AF71F9A3-FC9F-D1AD-629A-C48CC9042B85}" name="William Uptegraph" initials="WU" userId="William Uptegraph"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91"/>
    <a:srgbClr val="F79646"/>
    <a:srgbClr val="8064A2"/>
    <a:srgbClr val="BC0700"/>
    <a:srgbClr val="A2A2A2"/>
    <a:srgbClr val="D70700"/>
    <a:srgbClr val="B10700"/>
    <a:srgbClr val="8C1346"/>
    <a:srgbClr val="DC1C3B"/>
    <a:srgbClr val="8A1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5" autoAdjust="0"/>
    <p:restoredTop sz="94660"/>
  </p:normalViewPr>
  <p:slideViewPr>
    <p:cSldViewPr snapToGrid="0">
      <p:cViewPr varScale="1">
        <p:scale>
          <a:sx n="119" d="100"/>
          <a:sy n="119" d="100"/>
        </p:scale>
        <p:origin x="270" y="138"/>
      </p:cViewPr>
      <p:guideLst>
        <p:guide orient="horz" pos="2160"/>
        <p:guide pos="5664"/>
        <p:guide pos="2532"/>
        <p:guide orient="horz" pos="552"/>
        <p:guide pos="456"/>
        <p:guide orient="horz" pos="16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PROVE-HF Trial</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Sac-Val  6M</c:v>
                </c:pt>
              </c:strCache>
            </c:strRef>
          </c:tx>
          <c:spPr>
            <a:solidFill>
              <a:schemeClr val="accent1"/>
            </a:solidFill>
            <a:ln>
              <a:noFill/>
            </a:ln>
            <a:effectLst/>
          </c:spPr>
          <c:invertIfNegative val="0"/>
          <c:cat>
            <c:strRef>
              <c:f>Sheet1!$A$2:$A$5</c:f>
              <c:strCache>
                <c:ptCount val="4"/>
                <c:pt idx="0">
                  <c:v>LVEF %</c:v>
                </c:pt>
                <c:pt idx="1">
                  <c:v>LVEDVi ml/m2</c:v>
                </c:pt>
                <c:pt idx="2">
                  <c:v>LVESVi ml/m2</c:v>
                </c:pt>
                <c:pt idx="3">
                  <c:v>LAVi ml/m2 </c:v>
                </c:pt>
              </c:strCache>
            </c:strRef>
          </c:cat>
          <c:val>
            <c:numRef>
              <c:f>Sheet1!$B$2:$B$5</c:f>
              <c:numCache>
                <c:formatCode>General</c:formatCode>
                <c:ptCount val="4"/>
                <c:pt idx="0">
                  <c:v>5.2</c:v>
                </c:pt>
                <c:pt idx="1">
                  <c:v>-6.6499999999999995</c:v>
                </c:pt>
                <c:pt idx="2">
                  <c:v>-8.67</c:v>
                </c:pt>
                <c:pt idx="3">
                  <c:v>-4.3599999999999994</c:v>
                </c:pt>
              </c:numCache>
            </c:numRef>
          </c:val>
          <c:extLst>
            <c:ext xmlns:c16="http://schemas.microsoft.com/office/drawing/2014/chart" uri="{C3380CC4-5D6E-409C-BE32-E72D297353CC}">
              <c16:uniqueId val="{00000000-583B-43CA-B40C-2008E9CBE1E5}"/>
            </c:ext>
          </c:extLst>
        </c:ser>
        <c:ser>
          <c:idx val="1"/>
          <c:order val="1"/>
          <c:tx>
            <c:strRef>
              <c:f>Sheet1!$C$1</c:f>
              <c:strCache>
                <c:ptCount val="1"/>
                <c:pt idx="0">
                  <c:v>Sac-Val 12M</c:v>
                </c:pt>
              </c:strCache>
            </c:strRef>
          </c:tx>
          <c:spPr>
            <a:solidFill>
              <a:schemeClr val="accent2"/>
            </a:solidFill>
            <a:ln>
              <a:noFill/>
            </a:ln>
            <a:effectLst/>
          </c:spPr>
          <c:invertIfNegative val="0"/>
          <c:cat>
            <c:strRef>
              <c:f>Sheet1!$A$2:$A$5</c:f>
              <c:strCache>
                <c:ptCount val="4"/>
                <c:pt idx="0">
                  <c:v>LVEF %</c:v>
                </c:pt>
                <c:pt idx="1">
                  <c:v>LVEDVi ml/m2</c:v>
                </c:pt>
                <c:pt idx="2">
                  <c:v>LVESVi ml/m2</c:v>
                </c:pt>
                <c:pt idx="3">
                  <c:v>LAVi ml/m2 </c:v>
                </c:pt>
              </c:strCache>
            </c:strRef>
          </c:cat>
          <c:val>
            <c:numRef>
              <c:f>Sheet1!$C$2:$C$5</c:f>
              <c:numCache>
                <c:formatCode>General</c:formatCode>
                <c:ptCount val="4"/>
                <c:pt idx="0">
                  <c:v>9.4</c:v>
                </c:pt>
                <c:pt idx="1">
                  <c:v>-12.25</c:v>
                </c:pt>
                <c:pt idx="2">
                  <c:v>-15.29</c:v>
                </c:pt>
                <c:pt idx="3">
                  <c:v>-7.57</c:v>
                </c:pt>
              </c:numCache>
            </c:numRef>
          </c:val>
          <c:extLst>
            <c:ext xmlns:c16="http://schemas.microsoft.com/office/drawing/2014/chart" uri="{C3380CC4-5D6E-409C-BE32-E72D297353CC}">
              <c16:uniqueId val="{00000001-583B-43CA-B40C-2008E9CBE1E5}"/>
            </c:ext>
          </c:extLst>
        </c:ser>
        <c:dLbls>
          <c:showLegendKey val="0"/>
          <c:showVal val="0"/>
          <c:showCatName val="0"/>
          <c:showSerName val="0"/>
          <c:showPercent val="0"/>
          <c:showBubbleSize val="0"/>
        </c:dLbls>
        <c:gapWidth val="219"/>
        <c:overlap val="-27"/>
        <c:axId val="176423680"/>
        <c:axId val="176425216"/>
      </c:barChart>
      <c:catAx>
        <c:axId val="176423680"/>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425216"/>
        <c:crosses val="autoZero"/>
        <c:auto val="1"/>
        <c:lblAlgn val="ctr"/>
        <c:lblOffset val="100"/>
        <c:noMultiLvlLbl val="0"/>
      </c:catAx>
      <c:valAx>
        <c:axId val="176425216"/>
        <c:scaling>
          <c:orientation val="minMax"/>
          <c:max val="10"/>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42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SUGAR-DM-HF Trial</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Empa 9M</c:v>
                </c:pt>
              </c:strCache>
            </c:strRef>
          </c:tx>
          <c:spPr>
            <a:solidFill>
              <a:schemeClr val="accent1"/>
            </a:solidFill>
            <a:ln>
              <a:noFill/>
            </a:ln>
            <a:effectLst/>
          </c:spPr>
          <c:invertIfNegative val="0"/>
          <c:cat>
            <c:strRef>
              <c:f>Sheet1!$A$2:$A$6</c:f>
              <c:strCache>
                <c:ptCount val="5"/>
                <c:pt idx="0">
                  <c:v>LVESVi ml/m2</c:v>
                </c:pt>
                <c:pt idx="1">
                  <c:v>LVEDVi ml/m2</c:v>
                </c:pt>
                <c:pt idx="2">
                  <c:v>LVEF %</c:v>
                </c:pt>
                <c:pt idx="3">
                  <c:v>LVMI gm/m2</c:v>
                </c:pt>
                <c:pt idx="4">
                  <c:v>LAVi ml/m2</c:v>
                </c:pt>
              </c:strCache>
            </c:strRef>
          </c:cat>
          <c:val>
            <c:numRef>
              <c:f>Sheet1!$B$2:$B$6</c:f>
              <c:numCache>
                <c:formatCode>General</c:formatCode>
                <c:ptCount val="5"/>
                <c:pt idx="0">
                  <c:v>-7.9</c:v>
                </c:pt>
                <c:pt idx="1">
                  <c:v>-9</c:v>
                </c:pt>
                <c:pt idx="2">
                  <c:v>2</c:v>
                </c:pt>
                <c:pt idx="3">
                  <c:v>-3</c:v>
                </c:pt>
                <c:pt idx="4">
                  <c:v>-2</c:v>
                </c:pt>
              </c:numCache>
            </c:numRef>
          </c:val>
          <c:extLst>
            <c:ext xmlns:c16="http://schemas.microsoft.com/office/drawing/2014/chart" uri="{C3380CC4-5D6E-409C-BE32-E72D297353CC}">
              <c16:uniqueId val="{00000000-100B-44CA-9475-6357C260028F}"/>
            </c:ext>
          </c:extLst>
        </c:ser>
        <c:ser>
          <c:idx val="1"/>
          <c:order val="1"/>
          <c:tx>
            <c:strRef>
              <c:f>Sheet1!$C$1</c:f>
              <c:strCache>
                <c:ptCount val="1"/>
                <c:pt idx="0">
                  <c:v>Placebo 9M</c:v>
                </c:pt>
              </c:strCache>
            </c:strRef>
          </c:tx>
          <c:spPr>
            <a:solidFill>
              <a:schemeClr val="accent2"/>
            </a:solidFill>
            <a:ln>
              <a:noFill/>
            </a:ln>
            <a:effectLst/>
          </c:spPr>
          <c:invertIfNegative val="0"/>
          <c:cat>
            <c:strRef>
              <c:f>Sheet1!$A$2:$A$6</c:f>
              <c:strCache>
                <c:ptCount val="5"/>
                <c:pt idx="0">
                  <c:v>LVESVi ml/m2</c:v>
                </c:pt>
                <c:pt idx="1">
                  <c:v>LVEDVi ml/m2</c:v>
                </c:pt>
                <c:pt idx="2">
                  <c:v>LVEF %</c:v>
                </c:pt>
                <c:pt idx="3">
                  <c:v>LVMI gm/m2</c:v>
                </c:pt>
                <c:pt idx="4">
                  <c:v>LAVi ml/m2</c:v>
                </c:pt>
              </c:strCache>
            </c:strRef>
          </c:cat>
          <c:val>
            <c:numRef>
              <c:f>Sheet1!$C$2:$C$6</c:f>
              <c:numCache>
                <c:formatCode>General</c:formatCode>
                <c:ptCount val="5"/>
                <c:pt idx="0">
                  <c:v>-1.5</c:v>
                </c:pt>
                <c:pt idx="1">
                  <c:v>-0.05</c:v>
                </c:pt>
                <c:pt idx="2">
                  <c:v>1</c:v>
                </c:pt>
                <c:pt idx="3">
                  <c:v>-1.5</c:v>
                </c:pt>
                <c:pt idx="4">
                  <c:v>-0.70000000000000007</c:v>
                </c:pt>
              </c:numCache>
            </c:numRef>
          </c:val>
          <c:extLst>
            <c:ext xmlns:c16="http://schemas.microsoft.com/office/drawing/2014/chart" uri="{C3380CC4-5D6E-409C-BE32-E72D297353CC}">
              <c16:uniqueId val="{00000001-100B-44CA-9475-6357C260028F}"/>
            </c:ext>
          </c:extLst>
        </c:ser>
        <c:dLbls>
          <c:showLegendKey val="0"/>
          <c:showVal val="0"/>
          <c:showCatName val="0"/>
          <c:showSerName val="0"/>
          <c:showPercent val="0"/>
          <c:showBubbleSize val="0"/>
        </c:dLbls>
        <c:gapWidth val="219"/>
        <c:overlap val="-27"/>
        <c:axId val="176307584"/>
        <c:axId val="176489600"/>
      </c:barChart>
      <c:catAx>
        <c:axId val="17630758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489600"/>
        <c:crosses val="autoZero"/>
        <c:auto val="1"/>
        <c:lblAlgn val="ctr"/>
        <c:lblOffset val="100"/>
        <c:noMultiLvlLbl val="0"/>
      </c:catAx>
      <c:valAx>
        <c:axId val="176489600"/>
        <c:scaling>
          <c:orientation val="minMax"/>
          <c:max val="10"/>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30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3C2AE-DCD7-4825-9514-479B22FF448B}"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58FFE-C4A1-4746-B039-7E67237D3818}" type="slidenum">
              <a:rPr lang="en-US" smtClean="0"/>
              <a:t>‹#›</a:t>
            </a:fld>
            <a:endParaRPr lang="en-US"/>
          </a:p>
        </p:txBody>
      </p:sp>
    </p:spTree>
    <p:extLst>
      <p:ext uri="{BB962C8B-B14F-4D97-AF65-F5344CB8AC3E}">
        <p14:creationId xmlns:p14="http://schemas.microsoft.com/office/powerpoint/2010/main" val="317579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BEC52-72EC-43F1-BB5B-A616DF439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701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1DBB3-5113-4F84-9B6B-493A0ED13D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8827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7D0F1E-F378-485E-B4CA-006EF4D55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65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7D0F1E-F378-485E-B4CA-006EF4D55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646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14</a:t>
            </a:fld>
            <a:endParaRPr lang="en-US" dirty="0"/>
          </a:p>
        </p:txBody>
      </p:sp>
    </p:spTree>
    <p:extLst>
      <p:ext uri="{BB962C8B-B14F-4D97-AF65-F5344CB8AC3E}">
        <p14:creationId xmlns:p14="http://schemas.microsoft.com/office/powerpoint/2010/main" val="3885923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15</a:t>
            </a:fld>
            <a:endParaRPr lang="en-US" dirty="0"/>
          </a:p>
        </p:txBody>
      </p:sp>
    </p:spTree>
    <p:extLst>
      <p:ext uri="{BB962C8B-B14F-4D97-AF65-F5344CB8AC3E}">
        <p14:creationId xmlns:p14="http://schemas.microsoft.com/office/powerpoint/2010/main" val="3380745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1DBB3-5113-4F84-9B6B-493A0ED13D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51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17</a:t>
            </a:fld>
            <a:endParaRPr lang="en-US" dirty="0"/>
          </a:p>
        </p:txBody>
      </p:sp>
    </p:spTree>
    <p:extLst>
      <p:ext uri="{BB962C8B-B14F-4D97-AF65-F5344CB8AC3E}">
        <p14:creationId xmlns:p14="http://schemas.microsoft.com/office/powerpoint/2010/main" val="50371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BEC52-72EC-43F1-BB5B-A616DF4397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88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baseline="0" dirty="0"/>
          </a:p>
        </p:txBody>
      </p:sp>
      <p:sp>
        <p:nvSpPr>
          <p:cNvPr id="4" name="Slide Number Placeholder 3"/>
          <p:cNvSpPr>
            <a:spLocks noGrp="1"/>
          </p:cNvSpPr>
          <p:nvPr>
            <p:ph type="sldNum" sz="quarter" idx="10"/>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210B82A7-C50C-417B-BD8B-FDFAE3581FE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9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BEC52-72EC-43F1-BB5B-A616DF439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65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1DBB3-5113-4F84-9B6B-493A0ED13D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85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21</a:t>
            </a:fld>
            <a:endParaRPr lang="en-US" dirty="0"/>
          </a:p>
        </p:txBody>
      </p:sp>
    </p:spTree>
    <p:extLst>
      <p:ext uri="{BB962C8B-B14F-4D97-AF65-F5344CB8AC3E}">
        <p14:creationId xmlns:p14="http://schemas.microsoft.com/office/powerpoint/2010/main" val="2268251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17D0F1E-F378-485E-B4CA-006EF4D55599}" type="slidenum">
              <a:rPr lang="en-US" smtClean="0"/>
              <a:t>22</a:t>
            </a:fld>
            <a:endParaRPr lang="en-US"/>
          </a:p>
        </p:txBody>
      </p:sp>
    </p:spTree>
    <p:extLst>
      <p:ext uri="{BB962C8B-B14F-4D97-AF65-F5344CB8AC3E}">
        <p14:creationId xmlns:p14="http://schemas.microsoft.com/office/powerpoint/2010/main" val="1688565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7D0F1E-F378-485E-B4CA-006EF4D55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65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1DBB3-5113-4F84-9B6B-493A0ED13D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254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1DBB3-5113-4F84-9B6B-493A0ED13D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560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1DBB3-5113-4F84-9B6B-493A0ED13D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0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1DBB3-5113-4F84-9B6B-493A0ED13D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08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1DBB3-5113-4F84-9B6B-493A0ED13D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352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1DBB3-5113-4F84-9B6B-493A0ED13D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51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1DBB3-5113-4F84-9B6B-493A0ED13D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1851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ogram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36726"/>
            <a:ext cx="10515600" cy="2852737"/>
          </a:xfrm>
        </p:spPr>
        <p:txBody>
          <a:bodyPr anchor="ctr">
            <a:normAutofit/>
          </a:bodyPr>
          <a:lstStyle>
            <a:lvl1pP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pic>
        <p:nvPicPr>
          <p:cNvPr id="11" name="Picture 10">
            <a:extLst>
              <a:ext uri="{FF2B5EF4-FFF2-40B4-BE49-F238E27FC236}">
                <a16:creationId xmlns:a16="http://schemas.microsoft.com/office/drawing/2014/main" id="{E48852D9-34E0-4159-A042-0685BA97093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D827D5AA-4F23-415D-B703-E60362CBDA5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2367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6EA0-DF1B-4B60-8E92-A1F9A27C2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E7CDB-6189-43E1-822E-487D921BC3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EB9D4B4-80D7-403A-8862-E9A0EE259B06}"/>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0878160B-A50E-4044-BEDC-003941514F62}"/>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3804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541D1-28B2-4405-9844-98E0E4136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8BAD9-7A6F-4E94-90C2-E48F2007B3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CA5BC4D-2391-4A80-9FB2-579B3A3BAADA}"/>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7DA3EE56-F116-4736-BC0B-94830327ABE7}"/>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590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2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pic>
        <p:nvPicPr>
          <p:cNvPr id="12" name="Picture 11">
            <a:extLst>
              <a:ext uri="{FF2B5EF4-FFF2-40B4-BE49-F238E27FC236}">
                <a16:creationId xmlns:a16="http://schemas.microsoft.com/office/drawing/2014/main" id="{C55E091B-F2D8-4905-A7C7-4D21412C59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2" name="Picture 1">
            <a:extLst>
              <a:ext uri="{FF2B5EF4-FFF2-40B4-BE49-F238E27FC236}">
                <a16:creationId xmlns:a16="http://schemas.microsoft.com/office/drawing/2014/main" id="{38177A6A-51BE-4C1A-B304-7C12D8C1B1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962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793-0D75-4FEC-90EF-AB3BDC649737}"/>
              </a:ext>
            </a:extLst>
          </p:cNvPr>
          <p:cNvSpPr>
            <a:spLocks noGrp="1"/>
          </p:cNvSpPr>
          <p:nvPr>
            <p:ph type="title"/>
          </p:nvPr>
        </p:nvSpPr>
        <p:spPr>
          <a:xfrm>
            <a:off x="609601" y="62315"/>
            <a:ext cx="10515600" cy="1325563"/>
          </a:xfrm>
        </p:spPr>
        <p:txBody>
          <a:bodyPr>
            <a:normAutofit/>
          </a:bodyPr>
          <a:lstStyle>
            <a:lvl1pPr>
              <a:defRPr sz="32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CBC0D3A-7A3C-48B4-9165-9A3532A4875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ext Placeholder 2">
            <a:extLst>
              <a:ext uri="{FF2B5EF4-FFF2-40B4-BE49-F238E27FC236}">
                <a16:creationId xmlns:a16="http://schemas.microsoft.com/office/drawing/2014/main" id="{EB25DC1A-8788-48D4-A7C2-D4263BFC73B6}"/>
              </a:ext>
            </a:extLst>
          </p:cNvPr>
          <p:cNvSpPr>
            <a:spLocks noGrp="1"/>
          </p:cNvSpPr>
          <p:nvPr>
            <p:ph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1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CB57186-7DE7-42CA-A2BB-48F4CFFF6BEC}"/>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0959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D8B-16ED-478D-86BC-53FB724ED70D}"/>
              </a:ext>
            </a:extLst>
          </p:cNvPr>
          <p:cNvSpPr>
            <a:spLocks noGrp="1"/>
          </p:cNvSpPr>
          <p:nvPr>
            <p:ph type="title"/>
          </p:nvPr>
        </p:nvSpPr>
        <p:spPr>
          <a:xfrm>
            <a:off x="609601" y="5951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5"/>
            <a:ext cx="5157787"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283808"/>
            <a:ext cx="5157787" cy="3784482"/>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5"/>
            <a:ext cx="5183188"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283808"/>
            <a:ext cx="5183188" cy="3784482"/>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253E757C-D79B-40D8-9355-43F87E951596}"/>
              </a:ext>
            </a:extLst>
          </p:cNvPr>
          <p:cNvSpPr>
            <a:spLocks noGrp="1"/>
          </p:cNvSpPr>
          <p:nvPr>
            <p:ph type="sldNum" sz="quarter" idx="11"/>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5638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C34443C-D685-44AF-A0D6-5833A6E5ADF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252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9D28C4-6CAF-4AB1-A1FF-6D91BF0C5DA0}"/>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Footer Placeholder 4">
            <a:extLst>
              <a:ext uri="{FF2B5EF4-FFF2-40B4-BE49-F238E27FC236}">
                <a16:creationId xmlns:a16="http://schemas.microsoft.com/office/drawing/2014/main" id="{9CDB45BB-B4C1-428B-BB37-17543D2C21BB}"/>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306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50923BE7-3BC6-41D3-AC89-0C1CA104BEE2}"/>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5947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B898CDB1-7C2E-4A79-9BF2-647BA000F41E}"/>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007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59519"/>
            <a:ext cx="10744200" cy="132556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471CE5-5FC3-46D5-8101-07AA0F041B91}"/>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Rectangle 6">
            <a:extLst>
              <a:ext uri="{FF2B5EF4-FFF2-40B4-BE49-F238E27FC236}">
                <a16:creationId xmlns:a16="http://schemas.microsoft.com/office/drawing/2014/main" id="{7A4A0525-911C-4C6D-8D55-7D85D07ED4E3}"/>
              </a:ext>
            </a:extLst>
          </p:cNvPr>
          <p:cNvSpPr/>
          <p:nvPr userDrawn="1"/>
        </p:nvSpPr>
        <p:spPr>
          <a:xfrm>
            <a:off x="0" y="0"/>
            <a:ext cx="12192000" cy="106681"/>
          </a:xfrm>
          <a:prstGeom prst="rect">
            <a:avLst/>
          </a:prstGeom>
          <a:gradFill flip="none" rotWithShape="1">
            <a:gsLst>
              <a:gs pos="0">
                <a:srgbClr val="B10700"/>
              </a:gs>
              <a:gs pos="68000">
                <a:srgbClr val="D70700"/>
              </a:gs>
              <a:gs pos="100000">
                <a:srgbClr val="A2A2A2"/>
              </a:gs>
              <a:gs pos="13532">
                <a:srgbClr val="D00400"/>
              </a:gs>
              <a:gs pos="34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5694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2" r:id="rId3"/>
    <p:sldLayoutId id="2147483663" r:id="rId4"/>
    <p:sldLayoutId id="2147483664" r:id="rId5"/>
    <p:sldLayoutId id="2147483665"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rgbClr val="DC1C3B"/>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rgbClr val="DC1C3B"/>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37EC8E-27B7-FF6A-EF7E-803D4F4875A0}"/>
              </a:ext>
            </a:extLst>
          </p:cNvPr>
          <p:cNvSpPr>
            <a:spLocks noGrp="1"/>
          </p:cNvSpPr>
          <p:nvPr>
            <p:ph type="title"/>
          </p:nvPr>
        </p:nvSpPr>
        <p:spPr>
          <a:xfrm>
            <a:off x="609600" y="1736726"/>
            <a:ext cx="9925877" cy="2852737"/>
          </a:xfrm>
        </p:spPr>
        <p:txBody>
          <a:bodyPr>
            <a:normAutofit/>
          </a:bodyPr>
          <a:lstStyle/>
          <a:p>
            <a:r>
              <a:rPr lang="en-US" sz="4000" dirty="0"/>
              <a:t>Bridging the Gap – How Do We Implement New Guidelines for </a:t>
            </a:r>
            <a:r>
              <a:rPr lang="en-US" sz="4000" dirty="0" err="1"/>
              <a:t>HFrEF</a:t>
            </a:r>
            <a:r>
              <a:rPr lang="en-US" sz="4000" dirty="0"/>
              <a:t> into Clinical Practice?</a:t>
            </a:r>
            <a:br>
              <a:rPr lang="en-US" sz="4000" dirty="0"/>
            </a:br>
            <a:endParaRPr lang="en-US" sz="4000" dirty="0"/>
          </a:p>
        </p:txBody>
      </p:sp>
      <p:sp>
        <p:nvSpPr>
          <p:cNvPr id="6" name="Text Placeholder 5">
            <a:extLst>
              <a:ext uri="{FF2B5EF4-FFF2-40B4-BE49-F238E27FC236}">
                <a16:creationId xmlns:a16="http://schemas.microsoft.com/office/drawing/2014/main" id="{8C5C0255-2D58-B04E-556F-311B26C13929}"/>
              </a:ext>
            </a:extLst>
          </p:cNvPr>
          <p:cNvSpPr>
            <a:spLocks noGrp="1"/>
          </p:cNvSpPr>
          <p:nvPr>
            <p:ph type="body" idx="1"/>
          </p:nvPr>
        </p:nvSpPr>
        <p:spPr>
          <a:xfrm>
            <a:off x="609601" y="4165391"/>
            <a:ext cx="10515600" cy="2268537"/>
          </a:xfrm>
        </p:spPr>
        <p:txBody>
          <a:bodyPr>
            <a:normAutofit fontScale="92500" lnSpcReduction="10000"/>
          </a:bodyPr>
          <a:lstStyle/>
          <a:p>
            <a:r>
              <a:rPr lang="en-US" dirty="0" err="1"/>
              <a:t>Biykem</a:t>
            </a:r>
            <a:r>
              <a:rPr lang="en-US" dirty="0"/>
              <a:t> Bozkurt, MD, PhD, FHFSA, FACC, FAHA, FACP</a:t>
            </a:r>
          </a:p>
          <a:p>
            <a:r>
              <a:rPr lang="en-US" dirty="0"/>
              <a:t>The Mary and Gordon Cain  Chair and Professor of Medicine</a:t>
            </a:r>
          </a:p>
          <a:p>
            <a:r>
              <a:rPr lang="en-US" dirty="0"/>
              <a:t>Associate Provost of Faculty Affairs, Senior Associate Dean of Faculty Development</a:t>
            </a:r>
          </a:p>
          <a:p>
            <a:r>
              <a:rPr lang="en-US" dirty="0"/>
              <a:t>Director, Winters Center for Heart Failure Research</a:t>
            </a:r>
          </a:p>
          <a:p>
            <a:r>
              <a:rPr lang="en-US" dirty="0"/>
              <a:t>Assoc. Director, Cardiovascular Research Institute</a:t>
            </a:r>
          </a:p>
          <a:p>
            <a:r>
              <a:rPr lang="en-US" dirty="0"/>
              <a:t>Houston, TX </a:t>
            </a:r>
          </a:p>
          <a:p>
            <a:endParaRPr lang="en-US" dirty="0"/>
          </a:p>
        </p:txBody>
      </p:sp>
    </p:spTree>
    <p:extLst>
      <p:ext uri="{BB962C8B-B14F-4D97-AF65-F5344CB8AC3E}">
        <p14:creationId xmlns:p14="http://schemas.microsoft.com/office/powerpoint/2010/main" val="361513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a:xfrm>
            <a:off x="520537" y="78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B9BD5">
                  <a:lumMod val="50000"/>
                </a:srgbClr>
              </a:solidFill>
              <a:effectLst/>
              <a:uLnTx/>
              <a:uFillTx/>
              <a:latin typeface="Calibri Light"/>
              <a:ea typeface="+mj-ea"/>
              <a:cs typeface="+mj-cs"/>
            </a:endParaRPr>
          </a:p>
        </p:txBody>
      </p:sp>
      <p:sp>
        <p:nvSpPr>
          <p:cNvPr id="19" name="Title 18">
            <a:extLst>
              <a:ext uri="{FF2B5EF4-FFF2-40B4-BE49-F238E27FC236}">
                <a16:creationId xmlns:a16="http://schemas.microsoft.com/office/drawing/2014/main" id="{E9C3145E-EFE9-C6E2-E9EA-5FC74B4C9D56}"/>
              </a:ext>
            </a:extLst>
          </p:cNvPr>
          <p:cNvSpPr>
            <a:spLocks noGrp="1"/>
          </p:cNvSpPr>
          <p:nvPr>
            <p:ph type="title"/>
          </p:nvPr>
        </p:nvSpPr>
        <p:spPr>
          <a:xfrm>
            <a:off x="609600" y="59520"/>
            <a:ext cx="10744200" cy="921142"/>
          </a:xfrm>
        </p:spPr>
        <p:txBody>
          <a:bodyPr/>
          <a:lstStyle/>
          <a:p>
            <a:r>
              <a:rPr lang="en-US" dirty="0"/>
              <a:t>Universal Definition Stages of HF</a:t>
            </a:r>
          </a:p>
        </p:txBody>
      </p:sp>
      <p:sp>
        <p:nvSpPr>
          <p:cNvPr id="24" name="Footer Placeholder 23">
            <a:extLst>
              <a:ext uri="{FF2B5EF4-FFF2-40B4-BE49-F238E27FC236}">
                <a16:creationId xmlns:a16="http://schemas.microsoft.com/office/drawing/2014/main" id="{1B1B5A85-1B97-5943-24AD-6CFB79571064}"/>
              </a:ext>
            </a:extLst>
          </p:cNvPr>
          <p:cNvSpPr>
            <a:spLocks noGrp="1"/>
          </p:cNvSpPr>
          <p:nvPr>
            <p:ph type="ftr" sz="quarter" idx="3"/>
          </p:nvPr>
        </p:nvSpPr>
        <p:spPr>
          <a:xfrm>
            <a:off x="609601" y="6356350"/>
            <a:ext cx="2690190" cy="442131"/>
          </a:xfrm>
        </p:spPr>
        <p:txBody>
          <a:bodyPr/>
          <a:lstStyle/>
          <a:p>
            <a:r>
              <a:rPr lang="en-US" noProof="0" dirty="0"/>
              <a:t>Bozkurt, et al. </a:t>
            </a:r>
            <a:r>
              <a:rPr lang="en-US" i="1" noProof="0" dirty="0"/>
              <a:t>J Card Fail. </a:t>
            </a:r>
            <a:r>
              <a:rPr lang="en-US" noProof="0" dirty="0"/>
              <a:t>2021: S1071-9164(21)00050-6.</a:t>
            </a:r>
          </a:p>
        </p:txBody>
      </p:sp>
      <p:sp>
        <p:nvSpPr>
          <p:cNvPr id="73" name="TextBox 72">
            <a:extLst>
              <a:ext uri="{FF2B5EF4-FFF2-40B4-BE49-F238E27FC236}">
                <a16:creationId xmlns:a16="http://schemas.microsoft.com/office/drawing/2014/main" id="{99E4675E-55E5-B130-387B-567C1CF87466}"/>
              </a:ext>
            </a:extLst>
          </p:cNvPr>
          <p:cNvSpPr txBox="1"/>
          <p:nvPr/>
        </p:nvSpPr>
        <p:spPr>
          <a:xfrm>
            <a:off x="7119401" y="4889032"/>
            <a:ext cx="1574927" cy="584775"/>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Persistent Heart Failure</a:t>
            </a:r>
          </a:p>
        </p:txBody>
      </p:sp>
      <p:sp>
        <p:nvSpPr>
          <p:cNvPr id="74" name="Curved Left Arrow 37">
            <a:extLst>
              <a:ext uri="{FF2B5EF4-FFF2-40B4-BE49-F238E27FC236}">
                <a16:creationId xmlns:a16="http://schemas.microsoft.com/office/drawing/2014/main" id="{1F3AF093-2972-2643-A530-9F3A9D61F0C5}"/>
              </a:ext>
            </a:extLst>
          </p:cNvPr>
          <p:cNvSpPr/>
          <p:nvPr/>
        </p:nvSpPr>
        <p:spPr>
          <a:xfrm rot="19860000" flipH="1">
            <a:off x="7038251" y="4141655"/>
            <a:ext cx="290991" cy="676256"/>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Curved Left Arrow 17">
            <a:extLst>
              <a:ext uri="{FF2B5EF4-FFF2-40B4-BE49-F238E27FC236}">
                <a16:creationId xmlns:a16="http://schemas.microsoft.com/office/drawing/2014/main" id="{EA5849CB-02C0-F15F-F2E2-B11DC49062F4}"/>
              </a:ext>
            </a:extLst>
          </p:cNvPr>
          <p:cNvSpPr/>
          <p:nvPr/>
        </p:nvSpPr>
        <p:spPr>
          <a:xfrm rot="1740000">
            <a:off x="6661598" y="4121973"/>
            <a:ext cx="287105" cy="685409"/>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Striped Right Arrow 32">
            <a:extLst>
              <a:ext uri="{FF2B5EF4-FFF2-40B4-BE49-F238E27FC236}">
                <a16:creationId xmlns:a16="http://schemas.microsoft.com/office/drawing/2014/main" id="{9FC4BF09-B028-ABF8-348B-AC003F235520}"/>
              </a:ext>
            </a:extLst>
          </p:cNvPr>
          <p:cNvSpPr/>
          <p:nvPr/>
        </p:nvSpPr>
        <p:spPr>
          <a:xfrm flipH="1">
            <a:off x="6799794" y="5407844"/>
            <a:ext cx="4758884" cy="622012"/>
          </a:xfrm>
          <a:prstGeom prst="stripedRightArrow">
            <a:avLst/>
          </a:prstGeom>
          <a:gradFill flip="none" rotWithShape="1">
            <a:gsLst>
              <a:gs pos="0">
                <a:srgbClr val="CCCCFF">
                  <a:alpha val="48000"/>
                </a:srgbClr>
              </a:gs>
              <a:gs pos="7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108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7" name="Straight Connector 76">
            <a:extLst>
              <a:ext uri="{FF2B5EF4-FFF2-40B4-BE49-F238E27FC236}">
                <a16:creationId xmlns:a16="http://schemas.microsoft.com/office/drawing/2014/main" id="{84E74D73-C13C-6EF1-7E99-2361D53A6D52}"/>
              </a:ext>
            </a:extLst>
          </p:cNvPr>
          <p:cNvCxnSpPr/>
          <p:nvPr/>
        </p:nvCxnSpPr>
        <p:spPr>
          <a:xfrm flipH="1">
            <a:off x="9760355" y="1759358"/>
            <a:ext cx="6119" cy="2468880"/>
          </a:xfrm>
          <a:prstGeom prst="line">
            <a:avLst/>
          </a:prstGeom>
          <a:noFill/>
          <a:ln w="69850" cap="flat" cmpd="sng" algn="ctr">
            <a:solidFill>
              <a:srgbClr val="CCCCFF"/>
            </a:solidFill>
            <a:prstDash val="solid"/>
            <a:miter lim="800000"/>
          </a:ln>
          <a:effectLst/>
        </p:spPr>
      </p:cxnSp>
      <p:cxnSp>
        <p:nvCxnSpPr>
          <p:cNvPr id="78" name="Straight Connector 77">
            <a:extLst>
              <a:ext uri="{FF2B5EF4-FFF2-40B4-BE49-F238E27FC236}">
                <a16:creationId xmlns:a16="http://schemas.microsoft.com/office/drawing/2014/main" id="{FBBCA229-FF96-D3D5-A2A8-F750C0B86E87}"/>
              </a:ext>
            </a:extLst>
          </p:cNvPr>
          <p:cNvCxnSpPr/>
          <p:nvPr/>
        </p:nvCxnSpPr>
        <p:spPr>
          <a:xfrm flipH="1">
            <a:off x="6956215" y="1654248"/>
            <a:ext cx="6119" cy="2468880"/>
          </a:xfrm>
          <a:prstGeom prst="line">
            <a:avLst/>
          </a:prstGeom>
          <a:noFill/>
          <a:ln w="69850" cap="flat" cmpd="sng" algn="ctr">
            <a:solidFill>
              <a:srgbClr val="ED7D31">
                <a:lumMod val="20000"/>
                <a:lumOff val="80000"/>
              </a:srgbClr>
            </a:solidFill>
            <a:prstDash val="solid"/>
            <a:miter lim="800000"/>
          </a:ln>
          <a:effectLst/>
        </p:spPr>
      </p:cxnSp>
      <p:cxnSp>
        <p:nvCxnSpPr>
          <p:cNvPr id="79" name="Straight Connector 78">
            <a:extLst>
              <a:ext uri="{FF2B5EF4-FFF2-40B4-BE49-F238E27FC236}">
                <a16:creationId xmlns:a16="http://schemas.microsoft.com/office/drawing/2014/main" id="{32B3AD59-D6A1-5C41-282B-FAF45CDC7297}"/>
              </a:ext>
            </a:extLst>
          </p:cNvPr>
          <p:cNvCxnSpPr/>
          <p:nvPr/>
        </p:nvCxnSpPr>
        <p:spPr>
          <a:xfrm flipH="1">
            <a:off x="4428780" y="1731141"/>
            <a:ext cx="6119" cy="4480560"/>
          </a:xfrm>
          <a:prstGeom prst="line">
            <a:avLst/>
          </a:prstGeom>
          <a:noFill/>
          <a:ln w="69850" cap="flat" cmpd="sng" algn="ctr">
            <a:solidFill>
              <a:srgbClr val="5B9BD5">
                <a:lumMod val="20000"/>
                <a:lumOff val="80000"/>
              </a:srgbClr>
            </a:solidFill>
            <a:prstDash val="solid"/>
            <a:miter lim="800000"/>
          </a:ln>
          <a:effectLst/>
        </p:spPr>
      </p:cxnSp>
      <p:cxnSp>
        <p:nvCxnSpPr>
          <p:cNvPr id="80" name="Straight Connector 79">
            <a:extLst>
              <a:ext uri="{FF2B5EF4-FFF2-40B4-BE49-F238E27FC236}">
                <a16:creationId xmlns:a16="http://schemas.microsoft.com/office/drawing/2014/main" id="{9733A581-9422-10E1-AC6A-11043AFCF1E8}"/>
              </a:ext>
            </a:extLst>
          </p:cNvPr>
          <p:cNvCxnSpPr>
            <a:stCxn id="81" idx="2"/>
          </p:cNvCxnSpPr>
          <p:nvPr/>
        </p:nvCxnSpPr>
        <p:spPr>
          <a:xfrm flipH="1">
            <a:off x="1992838" y="1793730"/>
            <a:ext cx="6119" cy="2583418"/>
          </a:xfrm>
          <a:prstGeom prst="line">
            <a:avLst/>
          </a:prstGeom>
          <a:noFill/>
          <a:ln w="69850" cap="flat" cmpd="sng" algn="ctr">
            <a:solidFill>
              <a:srgbClr val="70AD47">
                <a:lumMod val="20000"/>
                <a:lumOff val="80000"/>
              </a:srgbClr>
            </a:solidFill>
            <a:prstDash val="solid"/>
            <a:miter lim="800000"/>
          </a:ln>
          <a:effectLst/>
        </p:spPr>
      </p:cxnSp>
      <p:sp>
        <p:nvSpPr>
          <p:cNvPr id="81" name="TextBox 80">
            <a:extLst>
              <a:ext uri="{FF2B5EF4-FFF2-40B4-BE49-F238E27FC236}">
                <a16:creationId xmlns:a16="http://schemas.microsoft.com/office/drawing/2014/main" id="{50EE9463-9E0A-B26B-ACB0-581CABE80BC5}"/>
              </a:ext>
            </a:extLst>
          </p:cNvPr>
          <p:cNvSpPr txBox="1"/>
          <p:nvPr/>
        </p:nvSpPr>
        <p:spPr>
          <a:xfrm>
            <a:off x="1166133" y="931956"/>
            <a:ext cx="1665647" cy="861774"/>
          </a:xfrm>
          <a:prstGeom prst="rect">
            <a:avLst/>
          </a:prstGeom>
          <a:solidFill>
            <a:srgbClr val="70AD47">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At-Risk for Heart Failure </a:t>
            </a:r>
            <a:r>
              <a:rPr kumimoji="0" lang="en-US" sz="1400" b="1" i="0" u="none" strike="noStrike" kern="0" cap="none" spc="0" normalizeH="0" baseline="0" noProof="0" dirty="0">
                <a:ln>
                  <a:noFill/>
                </a:ln>
                <a:solidFill>
                  <a:prstClr val="black"/>
                </a:solidFill>
                <a:effectLst/>
                <a:uLnTx/>
                <a:uFillTx/>
                <a:latin typeface="Calibri"/>
                <a:ea typeface="+mn-ea"/>
                <a:cs typeface="+mn-cs"/>
              </a:rPr>
              <a:t>(STAGE A)</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CE6B31E8-F738-56D1-4096-BB922E936953}"/>
              </a:ext>
            </a:extLst>
          </p:cNvPr>
          <p:cNvSpPr txBox="1"/>
          <p:nvPr/>
        </p:nvSpPr>
        <p:spPr>
          <a:xfrm>
            <a:off x="3537416" y="946260"/>
            <a:ext cx="1894707" cy="861774"/>
          </a:xfrm>
          <a:prstGeom prst="rect">
            <a:avLst/>
          </a:prstGeom>
          <a:solidFill>
            <a:srgbClr val="5B9BD5">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Pre-Heart Failure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prstClr val="black"/>
                </a:solidFill>
                <a:effectLst/>
                <a:uLnTx/>
                <a:uFillTx/>
                <a:latin typeface="Calibri"/>
                <a:ea typeface="+mn-ea"/>
                <a:cs typeface="+mn-cs"/>
              </a:rPr>
              <a:t>(STAGE B)</a:t>
            </a:r>
          </a:p>
        </p:txBody>
      </p:sp>
      <p:sp>
        <p:nvSpPr>
          <p:cNvPr id="83" name="TextBox 82">
            <a:extLst>
              <a:ext uri="{FF2B5EF4-FFF2-40B4-BE49-F238E27FC236}">
                <a16:creationId xmlns:a16="http://schemas.microsoft.com/office/drawing/2014/main" id="{8F17CAF1-4F3D-9F7F-0CEF-AE26498DE5FE}"/>
              </a:ext>
            </a:extLst>
          </p:cNvPr>
          <p:cNvSpPr txBox="1"/>
          <p:nvPr/>
        </p:nvSpPr>
        <p:spPr>
          <a:xfrm>
            <a:off x="6082326" y="946260"/>
            <a:ext cx="1894709" cy="584775"/>
          </a:xfrm>
          <a:prstGeom prst="rect">
            <a:avLst/>
          </a:prstGeom>
          <a:solidFill>
            <a:srgbClr val="ED7D31">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Heart Failure </a:t>
            </a:r>
            <a:r>
              <a:rPr kumimoji="0" lang="en-US" sz="1400" b="1" i="0" u="none" strike="noStrike" kern="0" cap="all" spc="0" normalizeH="0" baseline="0" noProof="0" dirty="0">
                <a:ln>
                  <a:noFill/>
                </a:ln>
                <a:solidFill>
                  <a:prstClr val="black"/>
                </a:solidFill>
                <a:effectLst/>
                <a:uLnTx/>
                <a:uFillTx/>
                <a:latin typeface="Calibri"/>
                <a:ea typeface="+mn-ea"/>
                <a:cs typeface="+mn-cs"/>
              </a:rPr>
              <a:t>(STAGE C)</a:t>
            </a:r>
          </a:p>
        </p:txBody>
      </p:sp>
      <p:sp>
        <p:nvSpPr>
          <p:cNvPr id="84" name="TextBox 83">
            <a:extLst>
              <a:ext uri="{FF2B5EF4-FFF2-40B4-BE49-F238E27FC236}">
                <a16:creationId xmlns:a16="http://schemas.microsoft.com/office/drawing/2014/main" id="{186D1DCC-0151-697C-7135-86953A06517A}"/>
              </a:ext>
            </a:extLst>
          </p:cNvPr>
          <p:cNvSpPr txBox="1"/>
          <p:nvPr/>
        </p:nvSpPr>
        <p:spPr>
          <a:xfrm>
            <a:off x="8830660" y="923579"/>
            <a:ext cx="1871628" cy="923330"/>
          </a:xfrm>
          <a:prstGeom prst="rect">
            <a:avLst/>
          </a:prstGeom>
          <a:solidFill>
            <a:srgbClr val="CCCCFF"/>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Advanced Heart Failure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 </a:t>
            </a:r>
            <a:r>
              <a:rPr kumimoji="0" lang="en-US" sz="1400" b="1" i="0" u="none" strike="noStrike" kern="0" cap="all" spc="0" normalizeH="0" baseline="0" noProof="0" dirty="0">
                <a:ln>
                  <a:noFill/>
                </a:ln>
                <a:solidFill>
                  <a:prstClr val="black"/>
                </a:solidFill>
                <a:effectLst/>
                <a:uLnTx/>
                <a:uFillTx/>
                <a:latin typeface="Calibri"/>
                <a:ea typeface="+mn-ea"/>
                <a:cs typeface="+mn-cs"/>
              </a:rPr>
              <a:t>(STAGE D)</a:t>
            </a:r>
          </a:p>
        </p:txBody>
      </p:sp>
      <p:sp>
        <p:nvSpPr>
          <p:cNvPr id="85" name="TextBox 84">
            <a:extLst>
              <a:ext uri="{FF2B5EF4-FFF2-40B4-BE49-F238E27FC236}">
                <a16:creationId xmlns:a16="http://schemas.microsoft.com/office/drawing/2014/main" id="{BF2D072D-58D5-EBDF-8F21-6F996A3641F4}"/>
              </a:ext>
            </a:extLst>
          </p:cNvPr>
          <p:cNvSpPr txBox="1"/>
          <p:nvPr/>
        </p:nvSpPr>
        <p:spPr>
          <a:xfrm>
            <a:off x="1125065" y="4022849"/>
            <a:ext cx="1834729" cy="1384995"/>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HTN, CVD, DM, obesity, known exposure to </a:t>
            </a:r>
            <a:r>
              <a:rPr kumimoji="0" lang="en-US" sz="1400" b="0" i="0" u="none" strike="noStrike" kern="0" cap="none" spc="0" normalizeH="0" baseline="0" noProof="0" dirty="0" err="1">
                <a:ln>
                  <a:noFill/>
                </a:ln>
                <a:solidFill>
                  <a:prstClr val="black"/>
                </a:solidFill>
                <a:effectLst/>
                <a:uLnTx/>
                <a:uFillTx/>
                <a:latin typeface="Calibri"/>
              </a:rPr>
              <a:t>cardiotoxins</a:t>
            </a:r>
            <a:r>
              <a:rPr kumimoji="0" lang="en-US" sz="1400" b="0" i="0" u="none" strike="noStrike" kern="0" cap="none" spc="0" normalizeH="0" baseline="0" noProof="0" dirty="0">
                <a:ln>
                  <a:noFill/>
                </a:ln>
                <a:solidFill>
                  <a:prstClr val="black"/>
                </a:solidFill>
                <a:effectLst/>
                <a:uLnTx/>
                <a:uFillTx/>
                <a:latin typeface="Calibri"/>
              </a:rPr>
              <a:t>, family history of cardiomyopathy</a:t>
            </a:r>
          </a:p>
        </p:txBody>
      </p:sp>
      <p:sp>
        <p:nvSpPr>
          <p:cNvPr id="86" name="TextBox 85">
            <a:extLst>
              <a:ext uri="{FF2B5EF4-FFF2-40B4-BE49-F238E27FC236}">
                <a16:creationId xmlns:a16="http://schemas.microsoft.com/office/drawing/2014/main" id="{9E5DD47B-7654-9BEC-BF48-6889549C9493}"/>
              </a:ext>
            </a:extLst>
          </p:cNvPr>
          <p:cNvSpPr txBox="1"/>
          <p:nvPr/>
        </p:nvSpPr>
        <p:spPr>
          <a:xfrm>
            <a:off x="3537415" y="2068744"/>
            <a:ext cx="1894709" cy="1384995"/>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without current or prior  symptoms or signs of heart failure but evidence of </a:t>
            </a:r>
            <a:r>
              <a:rPr kumimoji="0" lang="en-US" sz="1400" b="0" i="1" u="sng" strike="noStrike" kern="0" cap="none" spc="0" normalizeH="0" baseline="0" noProof="0" dirty="0">
                <a:ln>
                  <a:noFill/>
                </a:ln>
                <a:solidFill>
                  <a:prstClr val="black"/>
                </a:solidFill>
                <a:effectLst/>
                <a:uLnTx/>
                <a:uFillTx/>
                <a:latin typeface="Calibri"/>
              </a:rPr>
              <a:t>one</a:t>
            </a:r>
            <a:r>
              <a:rPr kumimoji="0" lang="en-US" sz="1400" b="0" i="0" u="none" strike="noStrike" kern="0" cap="none" spc="0" normalizeH="0" baseline="0" noProof="0" dirty="0">
                <a:ln>
                  <a:noFill/>
                </a:ln>
                <a:solidFill>
                  <a:prstClr val="black"/>
                </a:solidFill>
                <a:effectLst/>
                <a:uLnTx/>
                <a:uFillTx/>
                <a:latin typeface="Calibri"/>
              </a:rPr>
              <a:t> of the following</a:t>
            </a:r>
          </a:p>
        </p:txBody>
      </p:sp>
      <p:sp>
        <p:nvSpPr>
          <p:cNvPr id="87" name="TextBox 86">
            <a:extLst>
              <a:ext uri="{FF2B5EF4-FFF2-40B4-BE49-F238E27FC236}">
                <a16:creationId xmlns:a16="http://schemas.microsoft.com/office/drawing/2014/main" id="{08DDFCDF-1998-2634-1E0F-730A7C48898F}"/>
              </a:ext>
            </a:extLst>
          </p:cNvPr>
          <p:cNvSpPr txBox="1"/>
          <p:nvPr/>
        </p:nvSpPr>
        <p:spPr>
          <a:xfrm>
            <a:off x="1125066" y="2054440"/>
            <a:ext cx="1828674" cy="1815882"/>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at risk for HF but without current or prior symptoms or signs of HF and without structural, biomarker, or genetic markers of heart disease. </a:t>
            </a:r>
          </a:p>
        </p:txBody>
      </p:sp>
      <p:sp>
        <p:nvSpPr>
          <p:cNvPr id="88" name="TextBox 87">
            <a:extLst>
              <a:ext uri="{FF2B5EF4-FFF2-40B4-BE49-F238E27FC236}">
                <a16:creationId xmlns:a16="http://schemas.microsoft.com/office/drawing/2014/main" id="{38B08D93-41D6-708E-FFE4-AA3B8F63E592}"/>
              </a:ext>
            </a:extLst>
          </p:cNvPr>
          <p:cNvSpPr txBox="1"/>
          <p:nvPr/>
        </p:nvSpPr>
        <p:spPr>
          <a:xfrm>
            <a:off x="3783537" y="3569384"/>
            <a:ext cx="1665122" cy="1015663"/>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Structural Heart Disease: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e.g. LVH, chamber enlargement, wall motion abnormality, myocardial tissue abnormality, </a:t>
            </a:r>
            <a:r>
              <a:rPr kumimoji="0" lang="en-US" sz="1000" b="0" i="0" u="none" strike="noStrike" kern="0" cap="none" spc="0" normalizeH="0" baseline="0" noProof="0" dirty="0" err="1">
                <a:ln>
                  <a:noFill/>
                </a:ln>
                <a:solidFill>
                  <a:prstClr val="black"/>
                </a:solidFill>
                <a:effectLst/>
                <a:uLnTx/>
                <a:uFillTx/>
                <a:latin typeface="Calibri"/>
              </a:rPr>
              <a:t>valvular</a:t>
            </a:r>
            <a:r>
              <a:rPr kumimoji="0" lang="en-US" sz="1000" b="0" i="0" u="none" strike="noStrike" kern="0" cap="none" spc="0" normalizeH="0" baseline="0" noProof="0" dirty="0">
                <a:ln>
                  <a:noFill/>
                </a:ln>
                <a:solidFill>
                  <a:prstClr val="black"/>
                </a:solidFill>
                <a:effectLst/>
                <a:uLnTx/>
                <a:uFillTx/>
                <a:latin typeface="Calibri"/>
              </a:rPr>
              <a:t> heart disease</a:t>
            </a:r>
          </a:p>
        </p:txBody>
      </p:sp>
      <p:sp>
        <p:nvSpPr>
          <p:cNvPr id="89" name="TextBox 88">
            <a:extLst>
              <a:ext uri="{FF2B5EF4-FFF2-40B4-BE49-F238E27FC236}">
                <a16:creationId xmlns:a16="http://schemas.microsoft.com/office/drawing/2014/main" id="{3B6FDB68-FB33-EBC8-6674-B9DC3D33F75A}"/>
              </a:ext>
            </a:extLst>
          </p:cNvPr>
          <p:cNvSpPr txBox="1"/>
          <p:nvPr/>
        </p:nvSpPr>
        <p:spPr>
          <a:xfrm>
            <a:off x="3783537" y="4729191"/>
            <a:ext cx="1683289" cy="1169551"/>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Abnormal cardiac function: e.g. reduced LV or RV ventricular systolic function, evidence of increased filling pressures or abnormal diastolic dysfunction</a:t>
            </a:r>
          </a:p>
        </p:txBody>
      </p:sp>
      <p:sp>
        <p:nvSpPr>
          <p:cNvPr id="90" name="TextBox 89">
            <a:extLst>
              <a:ext uri="{FF2B5EF4-FFF2-40B4-BE49-F238E27FC236}">
                <a16:creationId xmlns:a16="http://schemas.microsoft.com/office/drawing/2014/main" id="{85E4FC81-5CA7-9CF6-C88F-577D56AA1164}"/>
              </a:ext>
            </a:extLst>
          </p:cNvPr>
          <p:cNvSpPr txBox="1"/>
          <p:nvPr/>
        </p:nvSpPr>
        <p:spPr>
          <a:xfrm>
            <a:off x="3796880" y="5987653"/>
            <a:ext cx="1682057" cy="707886"/>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Elevated natriuretic peptide levels or elevated cardiac troponin levels in the setting of exposure to </a:t>
            </a:r>
            <a:r>
              <a:rPr kumimoji="0" lang="en-US" sz="1000" b="0" i="0" u="none" strike="noStrike" kern="0" cap="none" spc="0" normalizeH="0" baseline="0" noProof="0" dirty="0" err="1">
                <a:ln>
                  <a:noFill/>
                </a:ln>
                <a:solidFill>
                  <a:prstClr val="black"/>
                </a:solidFill>
                <a:effectLst/>
                <a:uLnTx/>
                <a:uFillTx/>
                <a:latin typeface="Calibri"/>
              </a:rPr>
              <a:t>cardiotoxins</a:t>
            </a:r>
            <a:endParaRPr kumimoji="0" lang="en-US" sz="1000" b="0" i="0" u="none" strike="noStrike" kern="0" cap="none" spc="0" normalizeH="0" baseline="0" noProof="0" dirty="0">
              <a:ln>
                <a:noFill/>
              </a:ln>
              <a:solidFill>
                <a:prstClr val="black"/>
              </a:solidFill>
              <a:effectLst/>
              <a:uLnTx/>
              <a:uFillTx/>
              <a:latin typeface="Calibri"/>
            </a:endParaRPr>
          </a:p>
        </p:txBody>
      </p:sp>
      <p:sp>
        <p:nvSpPr>
          <p:cNvPr id="91" name="TextBox 90">
            <a:extLst>
              <a:ext uri="{FF2B5EF4-FFF2-40B4-BE49-F238E27FC236}">
                <a16:creationId xmlns:a16="http://schemas.microsoft.com/office/drawing/2014/main" id="{C0C7C7C7-CB4D-714C-75E1-FB6F192EF588}"/>
              </a:ext>
            </a:extLst>
          </p:cNvPr>
          <p:cNvSpPr txBox="1"/>
          <p:nvPr/>
        </p:nvSpPr>
        <p:spPr>
          <a:xfrm>
            <a:off x="6082326" y="2068743"/>
            <a:ext cx="1894709" cy="95410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current or prior symptoms and/ or signs of HF caused by</a:t>
            </a:r>
          </a:p>
        </p:txBody>
      </p:sp>
      <p:sp>
        <p:nvSpPr>
          <p:cNvPr id="92" name="TextBox 91">
            <a:extLst>
              <a:ext uri="{FF2B5EF4-FFF2-40B4-BE49-F238E27FC236}">
                <a16:creationId xmlns:a16="http://schemas.microsoft.com/office/drawing/2014/main" id="{BAD55B97-682F-EBE3-B0F1-A5CAA4432AF6}"/>
              </a:ext>
            </a:extLst>
          </p:cNvPr>
          <p:cNvSpPr txBox="1"/>
          <p:nvPr/>
        </p:nvSpPr>
        <p:spPr>
          <a:xfrm>
            <a:off x="8830660" y="2046061"/>
            <a:ext cx="1894709"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Severe symptoms and/ or signs of HF at rest, recurrent hospitalizations despite GDMT, refractory or intolerant to GDMT</a:t>
            </a:r>
          </a:p>
        </p:txBody>
      </p:sp>
      <p:sp>
        <p:nvSpPr>
          <p:cNvPr id="93" name="TextBox 92">
            <a:extLst>
              <a:ext uri="{FF2B5EF4-FFF2-40B4-BE49-F238E27FC236}">
                <a16:creationId xmlns:a16="http://schemas.microsoft.com/office/drawing/2014/main" id="{25FB61B5-F29F-34E8-1966-BA3DE9C006EE}"/>
              </a:ext>
            </a:extLst>
          </p:cNvPr>
          <p:cNvSpPr txBox="1"/>
          <p:nvPr/>
        </p:nvSpPr>
        <p:spPr>
          <a:xfrm>
            <a:off x="6076270" y="3366581"/>
            <a:ext cx="1894709" cy="738664"/>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structural and/or functional cardiac abnormality</a:t>
            </a:r>
          </a:p>
        </p:txBody>
      </p:sp>
      <p:sp>
        <p:nvSpPr>
          <p:cNvPr id="94" name="TextBox 93">
            <a:extLst>
              <a:ext uri="{FF2B5EF4-FFF2-40B4-BE49-F238E27FC236}">
                <a16:creationId xmlns:a16="http://schemas.microsoft.com/office/drawing/2014/main" id="{999C5C5A-F361-C9AC-67FD-1280EB2072D6}"/>
              </a:ext>
            </a:extLst>
          </p:cNvPr>
          <p:cNvSpPr txBox="1"/>
          <p:nvPr/>
        </p:nvSpPr>
        <p:spPr>
          <a:xfrm>
            <a:off x="8830661" y="3630208"/>
            <a:ext cx="1937814"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requiring advanced therapies such as consideration for transplant, mechanical circulatory support, or palliative care</a:t>
            </a:r>
          </a:p>
        </p:txBody>
      </p:sp>
      <p:sp>
        <p:nvSpPr>
          <p:cNvPr id="95" name="Right Arrow 16">
            <a:extLst>
              <a:ext uri="{FF2B5EF4-FFF2-40B4-BE49-F238E27FC236}">
                <a16:creationId xmlns:a16="http://schemas.microsoft.com/office/drawing/2014/main" id="{72B90538-B875-DBB0-96AD-FC5C24AF3C6C}"/>
              </a:ext>
            </a:extLst>
          </p:cNvPr>
          <p:cNvSpPr/>
          <p:nvPr/>
        </p:nvSpPr>
        <p:spPr>
          <a:xfrm>
            <a:off x="3010575" y="1654248"/>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6" name="Straight Connector 95">
            <a:extLst>
              <a:ext uri="{FF2B5EF4-FFF2-40B4-BE49-F238E27FC236}">
                <a16:creationId xmlns:a16="http://schemas.microsoft.com/office/drawing/2014/main" id="{8A8661F9-576F-7FD8-D6FE-254F5184429E}"/>
              </a:ext>
            </a:extLst>
          </p:cNvPr>
          <p:cNvCxnSpPr/>
          <p:nvPr/>
        </p:nvCxnSpPr>
        <p:spPr>
          <a:xfrm>
            <a:off x="3642349" y="3453738"/>
            <a:ext cx="0" cy="2743200"/>
          </a:xfrm>
          <a:prstGeom prst="line">
            <a:avLst/>
          </a:prstGeom>
          <a:noFill/>
          <a:ln w="12700" cap="flat" cmpd="sng" algn="ctr">
            <a:solidFill>
              <a:srgbClr val="5B9BD5">
                <a:lumMod val="40000"/>
                <a:lumOff val="60000"/>
              </a:srgbClr>
            </a:solidFill>
            <a:prstDash val="solid"/>
            <a:miter lim="800000"/>
          </a:ln>
          <a:effectLst/>
        </p:spPr>
      </p:cxnSp>
      <p:cxnSp>
        <p:nvCxnSpPr>
          <p:cNvPr id="97" name="Straight Arrow Connector 96">
            <a:extLst>
              <a:ext uri="{FF2B5EF4-FFF2-40B4-BE49-F238E27FC236}">
                <a16:creationId xmlns:a16="http://schemas.microsoft.com/office/drawing/2014/main" id="{2169564B-B6E8-2674-37CF-2D209B4448E8}"/>
              </a:ext>
            </a:extLst>
          </p:cNvPr>
          <p:cNvCxnSpPr/>
          <p:nvPr/>
        </p:nvCxnSpPr>
        <p:spPr>
          <a:xfrm>
            <a:off x="3642349" y="4022849"/>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8" name="Straight Arrow Connector 97">
            <a:extLst>
              <a:ext uri="{FF2B5EF4-FFF2-40B4-BE49-F238E27FC236}">
                <a16:creationId xmlns:a16="http://schemas.microsoft.com/office/drawing/2014/main" id="{0B08E1CE-CD45-54E2-1948-4BB832ABF349}"/>
              </a:ext>
            </a:extLst>
          </p:cNvPr>
          <p:cNvCxnSpPr/>
          <p:nvPr/>
        </p:nvCxnSpPr>
        <p:spPr>
          <a:xfrm>
            <a:off x="3629006" y="5136370"/>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9" name="Straight Arrow Connector 98">
            <a:extLst>
              <a:ext uri="{FF2B5EF4-FFF2-40B4-BE49-F238E27FC236}">
                <a16:creationId xmlns:a16="http://schemas.microsoft.com/office/drawing/2014/main" id="{0FB25777-3DA4-4BF5-CB7E-5A9AF1C90F76}"/>
              </a:ext>
            </a:extLst>
          </p:cNvPr>
          <p:cNvCxnSpPr/>
          <p:nvPr/>
        </p:nvCxnSpPr>
        <p:spPr>
          <a:xfrm>
            <a:off x="3629006" y="6179855"/>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sp>
        <p:nvSpPr>
          <p:cNvPr id="100" name="Right Arrow 30">
            <a:extLst>
              <a:ext uri="{FF2B5EF4-FFF2-40B4-BE49-F238E27FC236}">
                <a16:creationId xmlns:a16="http://schemas.microsoft.com/office/drawing/2014/main" id="{322EEC21-7F2E-2E44-31CC-C7EC9E90AE38}"/>
              </a:ext>
            </a:extLst>
          </p:cNvPr>
          <p:cNvSpPr/>
          <p:nvPr/>
        </p:nvSpPr>
        <p:spPr>
          <a:xfrm>
            <a:off x="5575044" y="1593065"/>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Right Arrow 31">
            <a:extLst>
              <a:ext uri="{FF2B5EF4-FFF2-40B4-BE49-F238E27FC236}">
                <a16:creationId xmlns:a16="http://schemas.microsoft.com/office/drawing/2014/main" id="{58344FF0-800E-953C-A234-EB2B4B08C3B4}"/>
              </a:ext>
            </a:extLst>
          </p:cNvPr>
          <p:cNvSpPr/>
          <p:nvPr/>
        </p:nvSpPr>
        <p:spPr>
          <a:xfrm>
            <a:off x="8139513" y="1531882"/>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AD25F7CA-4055-4468-09F0-9FAF633FA28D}"/>
              </a:ext>
            </a:extLst>
          </p:cNvPr>
          <p:cNvSpPr txBox="1"/>
          <p:nvPr/>
        </p:nvSpPr>
        <p:spPr>
          <a:xfrm>
            <a:off x="7350738" y="5545891"/>
            <a:ext cx="4770149" cy="369332"/>
          </a:xfrm>
          <a:prstGeom prst="rect">
            <a:avLst/>
          </a:prstGeom>
          <a:noFill/>
        </p:spPr>
        <p:txBody>
          <a:bodyPr wrap="square" rtlCol="0">
            <a:spAutoFit/>
          </a:bodyPr>
          <a:lstStyle/>
          <a:p>
            <a:pPr>
              <a:defRPr/>
            </a:pPr>
            <a:r>
              <a:rPr lang="en-US" dirty="0">
                <a:solidFill>
                  <a:srgbClr val="E7E6E6">
                    <a:lumMod val="25000"/>
                  </a:srgbClr>
                </a:solidFill>
                <a:latin typeface="Calibri"/>
              </a:rPr>
              <a:t> with GDMT and risk factor modification</a:t>
            </a:r>
          </a:p>
        </p:txBody>
      </p:sp>
      <p:sp>
        <p:nvSpPr>
          <p:cNvPr id="103" name="TextBox 102">
            <a:extLst>
              <a:ext uri="{FF2B5EF4-FFF2-40B4-BE49-F238E27FC236}">
                <a16:creationId xmlns:a16="http://schemas.microsoft.com/office/drawing/2014/main" id="{D9D1AEBA-55F1-0BC2-559E-1E23F07B784B}"/>
              </a:ext>
            </a:extLst>
          </p:cNvPr>
          <p:cNvSpPr txBox="1"/>
          <p:nvPr/>
        </p:nvSpPr>
        <p:spPr>
          <a:xfrm>
            <a:off x="5596311" y="4898467"/>
            <a:ext cx="1173846" cy="83099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Heart Failure in Remission</a:t>
            </a:r>
          </a:p>
        </p:txBody>
      </p:sp>
      <p:sp>
        <p:nvSpPr>
          <p:cNvPr id="36" name="Rectangle 35">
            <a:extLst>
              <a:ext uri="{FF2B5EF4-FFF2-40B4-BE49-F238E27FC236}">
                <a16:creationId xmlns:a16="http://schemas.microsoft.com/office/drawing/2014/main" id="{44FF8372-EEE7-8613-23A8-C36AF299DB03}"/>
              </a:ext>
            </a:extLst>
          </p:cNvPr>
          <p:cNvSpPr/>
          <p:nvPr/>
        </p:nvSpPr>
        <p:spPr>
          <a:xfrm>
            <a:off x="6017205" y="3302944"/>
            <a:ext cx="2053369" cy="8913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53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a:xfrm>
            <a:off x="520537" y="78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B9BD5">
                  <a:lumMod val="50000"/>
                </a:srgbClr>
              </a:solidFill>
              <a:effectLst/>
              <a:uLnTx/>
              <a:uFillTx/>
              <a:latin typeface="Calibri Light"/>
              <a:ea typeface="+mj-ea"/>
              <a:cs typeface="+mj-cs"/>
            </a:endParaRPr>
          </a:p>
        </p:txBody>
      </p:sp>
      <p:sp>
        <p:nvSpPr>
          <p:cNvPr id="19" name="Title 18">
            <a:extLst>
              <a:ext uri="{FF2B5EF4-FFF2-40B4-BE49-F238E27FC236}">
                <a16:creationId xmlns:a16="http://schemas.microsoft.com/office/drawing/2014/main" id="{E9C3145E-EFE9-C6E2-E9EA-5FC74B4C9D56}"/>
              </a:ext>
            </a:extLst>
          </p:cNvPr>
          <p:cNvSpPr>
            <a:spLocks noGrp="1"/>
          </p:cNvSpPr>
          <p:nvPr>
            <p:ph type="title"/>
          </p:nvPr>
        </p:nvSpPr>
        <p:spPr>
          <a:xfrm>
            <a:off x="609600" y="59520"/>
            <a:ext cx="10744200" cy="921142"/>
          </a:xfrm>
        </p:spPr>
        <p:txBody>
          <a:bodyPr/>
          <a:lstStyle/>
          <a:p>
            <a:r>
              <a:rPr lang="en-US" dirty="0"/>
              <a:t>Universal Definition Stages of HF</a:t>
            </a:r>
          </a:p>
        </p:txBody>
      </p:sp>
      <p:sp>
        <p:nvSpPr>
          <p:cNvPr id="24" name="Footer Placeholder 23">
            <a:extLst>
              <a:ext uri="{FF2B5EF4-FFF2-40B4-BE49-F238E27FC236}">
                <a16:creationId xmlns:a16="http://schemas.microsoft.com/office/drawing/2014/main" id="{1B1B5A85-1B97-5943-24AD-6CFB79571064}"/>
              </a:ext>
            </a:extLst>
          </p:cNvPr>
          <p:cNvSpPr>
            <a:spLocks noGrp="1"/>
          </p:cNvSpPr>
          <p:nvPr>
            <p:ph type="ftr" sz="quarter" idx="3"/>
          </p:nvPr>
        </p:nvSpPr>
        <p:spPr>
          <a:xfrm>
            <a:off x="609601" y="6356350"/>
            <a:ext cx="2690190" cy="442131"/>
          </a:xfrm>
        </p:spPr>
        <p:txBody>
          <a:bodyPr/>
          <a:lstStyle/>
          <a:p>
            <a:r>
              <a:rPr lang="en-US" noProof="0" dirty="0"/>
              <a:t>Bozkurt, et al. </a:t>
            </a:r>
            <a:r>
              <a:rPr lang="en-US" i="1" noProof="0" dirty="0"/>
              <a:t>J Card Fail. </a:t>
            </a:r>
            <a:r>
              <a:rPr lang="en-US" noProof="0" dirty="0"/>
              <a:t>2021: S1071-9164(21)00050-6.</a:t>
            </a:r>
          </a:p>
        </p:txBody>
      </p:sp>
      <p:sp>
        <p:nvSpPr>
          <p:cNvPr id="73" name="TextBox 72">
            <a:extLst>
              <a:ext uri="{FF2B5EF4-FFF2-40B4-BE49-F238E27FC236}">
                <a16:creationId xmlns:a16="http://schemas.microsoft.com/office/drawing/2014/main" id="{99E4675E-55E5-B130-387B-567C1CF87466}"/>
              </a:ext>
            </a:extLst>
          </p:cNvPr>
          <p:cNvSpPr txBox="1"/>
          <p:nvPr/>
        </p:nvSpPr>
        <p:spPr>
          <a:xfrm>
            <a:off x="7119401" y="4889032"/>
            <a:ext cx="1574927" cy="584775"/>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Persistent Heart Failure</a:t>
            </a:r>
          </a:p>
        </p:txBody>
      </p:sp>
      <p:sp>
        <p:nvSpPr>
          <p:cNvPr id="74" name="Curved Left Arrow 37">
            <a:extLst>
              <a:ext uri="{FF2B5EF4-FFF2-40B4-BE49-F238E27FC236}">
                <a16:creationId xmlns:a16="http://schemas.microsoft.com/office/drawing/2014/main" id="{1F3AF093-2972-2643-A530-9F3A9D61F0C5}"/>
              </a:ext>
            </a:extLst>
          </p:cNvPr>
          <p:cNvSpPr/>
          <p:nvPr/>
        </p:nvSpPr>
        <p:spPr>
          <a:xfrm rot="19860000" flipH="1">
            <a:off x="7038251" y="4141655"/>
            <a:ext cx="290991" cy="676256"/>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Curved Left Arrow 17">
            <a:extLst>
              <a:ext uri="{FF2B5EF4-FFF2-40B4-BE49-F238E27FC236}">
                <a16:creationId xmlns:a16="http://schemas.microsoft.com/office/drawing/2014/main" id="{EA5849CB-02C0-F15F-F2E2-B11DC49062F4}"/>
              </a:ext>
            </a:extLst>
          </p:cNvPr>
          <p:cNvSpPr/>
          <p:nvPr/>
        </p:nvSpPr>
        <p:spPr>
          <a:xfrm rot="1740000">
            <a:off x="6661598" y="4121973"/>
            <a:ext cx="287105" cy="685409"/>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Striped Right Arrow 32">
            <a:extLst>
              <a:ext uri="{FF2B5EF4-FFF2-40B4-BE49-F238E27FC236}">
                <a16:creationId xmlns:a16="http://schemas.microsoft.com/office/drawing/2014/main" id="{9FC4BF09-B028-ABF8-348B-AC003F235520}"/>
              </a:ext>
            </a:extLst>
          </p:cNvPr>
          <p:cNvSpPr/>
          <p:nvPr/>
        </p:nvSpPr>
        <p:spPr>
          <a:xfrm flipH="1">
            <a:off x="6799794" y="5407844"/>
            <a:ext cx="4758884" cy="622012"/>
          </a:xfrm>
          <a:prstGeom prst="stripedRightArrow">
            <a:avLst/>
          </a:prstGeom>
          <a:gradFill flip="none" rotWithShape="1">
            <a:gsLst>
              <a:gs pos="0">
                <a:srgbClr val="CCCCFF">
                  <a:alpha val="48000"/>
                </a:srgbClr>
              </a:gs>
              <a:gs pos="7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108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7" name="Straight Connector 76">
            <a:extLst>
              <a:ext uri="{FF2B5EF4-FFF2-40B4-BE49-F238E27FC236}">
                <a16:creationId xmlns:a16="http://schemas.microsoft.com/office/drawing/2014/main" id="{84E74D73-C13C-6EF1-7E99-2361D53A6D52}"/>
              </a:ext>
            </a:extLst>
          </p:cNvPr>
          <p:cNvCxnSpPr/>
          <p:nvPr/>
        </p:nvCxnSpPr>
        <p:spPr>
          <a:xfrm flipH="1">
            <a:off x="9760355" y="1759358"/>
            <a:ext cx="6119" cy="2468880"/>
          </a:xfrm>
          <a:prstGeom prst="line">
            <a:avLst/>
          </a:prstGeom>
          <a:noFill/>
          <a:ln w="69850" cap="flat" cmpd="sng" algn="ctr">
            <a:solidFill>
              <a:srgbClr val="CCCCFF"/>
            </a:solidFill>
            <a:prstDash val="solid"/>
            <a:miter lim="800000"/>
          </a:ln>
          <a:effectLst/>
        </p:spPr>
      </p:cxnSp>
      <p:cxnSp>
        <p:nvCxnSpPr>
          <p:cNvPr id="78" name="Straight Connector 77">
            <a:extLst>
              <a:ext uri="{FF2B5EF4-FFF2-40B4-BE49-F238E27FC236}">
                <a16:creationId xmlns:a16="http://schemas.microsoft.com/office/drawing/2014/main" id="{FBBCA229-FF96-D3D5-A2A8-F750C0B86E87}"/>
              </a:ext>
            </a:extLst>
          </p:cNvPr>
          <p:cNvCxnSpPr/>
          <p:nvPr/>
        </p:nvCxnSpPr>
        <p:spPr>
          <a:xfrm flipH="1">
            <a:off x="6956215" y="1654248"/>
            <a:ext cx="6119" cy="2468880"/>
          </a:xfrm>
          <a:prstGeom prst="line">
            <a:avLst/>
          </a:prstGeom>
          <a:noFill/>
          <a:ln w="69850" cap="flat" cmpd="sng" algn="ctr">
            <a:solidFill>
              <a:srgbClr val="ED7D31">
                <a:lumMod val="20000"/>
                <a:lumOff val="80000"/>
              </a:srgbClr>
            </a:solidFill>
            <a:prstDash val="solid"/>
            <a:miter lim="800000"/>
          </a:ln>
          <a:effectLst/>
        </p:spPr>
      </p:cxnSp>
      <p:cxnSp>
        <p:nvCxnSpPr>
          <p:cNvPr id="79" name="Straight Connector 78">
            <a:extLst>
              <a:ext uri="{FF2B5EF4-FFF2-40B4-BE49-F238E27FC236}">
                <a16:creationId xmlns:a16="http://schemas.microsoft.com/office/drawing/2014/main" id="{32B3AD59-D6A1-5C41-282B-FAF45CDC7297}"/>
              </a:ext>
            </a:extLst>
          </p:cNvPr>
          <p:cNvCxnSpPr/>
          <p:nvPr/>
        </p:nvCxnSpPr>
        <p:spPr>
          <a:xfrm flipH="1">
            <a:off x="4428780" y="1731141"/>
            <a:ext cx="6119" cy="4480560"/>
          </a:xfrm>
          <a:prstGeom prst="line">
            <a:avLst/>
          </a:prstGeom>
          <a:noFill/>
          <a:ln w="69850" cap="flat" cmpd="sng" algn="ctr">
            <a:solidFill>
              <a:srgbClr val="5B9BD5">
                <a:lumMod val="20000"/>
                <a:lumOff val="80000"/>
              </a:srgbClr>
            </a:solidFill>
            <a:prstDash val="solid"/>
            <a:miter lim="800000"/>
          </a:ln>
          <a:effectLst/>
        </p:spPr>
      </p:cxnSp>
      <p:cxnSp>
        <p:nvCxnSpPr>
          <p:cNvPr id="80" name="Straight Connector 79">
            <a:extLst>
              <a:ext uri="{FF2B5EF4-FFF2-40B4-BE49-F238E27FC236}">
                <a16:creationId xmlns:a16="http://schemas.microsoft.com/office/drawing/2014/main" id="{9733A581-9422-10E1-AC6A-11043AFCF1E8}"/>
              </a:ext>
            </a:extLst>
          </p:cNvPr>
          <p:cNvCxnSpPr>
            <a:stCxn id="81" idx="2"/>
          </p:cNvCxnSpPr>
          <p:nvPr/>
        </p:nvCxnSpPr>
        <p:spPr>
          <a:xfrm flipH="1">
            <a:off x="1992838" y="1793730"/>
            <a:ext cx="6119" cy="2583418"/>
          </a:xfrm>
          <a:prstGeom prst="line">
            <a:avLst/>
          </a:prstGeom>
          <a:noFill/>
          <a:ln w="69850" cap="flat" cmpd="sng" algn="ctr">
            <a:solidFill>
              <a:srgbClr val="70AD47">
                <a:lumMod val="20000"/>
                <a:lumOff val="80000"/>
              </a:srgbClr>
            </a:solidFill>
            <a:prstDash val="solid"/>
            <a:miter lim="800000"/>
          </a:ln>
          <a:effectLst/>
        </p:spPr>
      </p:cxnSp>
      <p:sp>
        <p:nvSpPr>
          <p:cNvPr id="81" name="TextBox 80">
            <a:extLst>
              <a:ext uri="{FF2B5EF4-FFF2-40B4-BE49-F238E27FC236}">
                <a16:creationId xmlns:a16="http://schemas.microsoft.com/office/drawing/2014/main" id="{50EE9463-9E0A-B26B-ACB0-581CABE80BC5}"/>
              </a:ext>
            </a:extLst>
          </p:cNvPr>
          <p:cNvSpPr txBox="1"/>
          <p:nvPr/>
        </p:nvSpPr>
        <p:spPr>
          <a:xfrm>
            <a:off x="1166133" y="931956"/>
            <a:ext cx="1665647" cy="861774"/>
          </a:xfrm>
          <a:prstGeom prst="rect">
            <a:avLst/>
          </a:prstGeom>
          <a:solidFill>
            <a:srgbClr val="70AD47">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At-Risk for Heart Failure </a:t>
            </a:r>
            <a:r>
              <a:rPr kumimoji="0" lang="en-US" sz="1400" b="1" i="0" u="none" strike="noStrike" kern="0" cap="none" spc="0" normalizeH="0" baseline="0" noProof="0" dirty="0">
                <a:ln>
                  <a:noFill/>
                </a:ln>
                <a:solidFill>
                  <a:prstClr val="black"/>
                </a:solidFill>
                <a:effectLst/>
                <a:uLnTx/>
                <a:uFillTx/>
                <a:latin typeface="Calibri"/>
                <a:ea typeface="+mn-ea"/>
                <a:cs typeface="+mn-cs"/>
              </a:rPr>
              <a:t>(STAGE A)</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CE6B31E8-F738-56D1-4096-BB922E936953}"/>
              </a:ext>
            </a:extLst>
          </p:cNvPr>
          <p:cNvSpPr txBox="1"/>
          <p:nvPr/>
        </p:nvSpPr>
        <p:spPr>
          <a:xfrm>
            <a:off x="3537416" y="946260"/>
            <a:ext cx="1894707" cy="861774"/>
          </a:xfrm>
          <a:prstGeom prst="rect">
            <a:avLst/>
          </a:prstGeom>
          <a:solidFill>
            <a:srgbClr val="5B9BD5">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Pre-Heart Failure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prstClr val="black"/>
                </a:solidFill>
                <a:effectLst/>
                <a:uLnTx/>
                <a:uFillTx/>
                <a:latin typeface="Calibri"/>
                <a:ea typeface="+mn-ea"/>
                <a:cs typeface="+mn-cs"/>
              </a:rPr>
              <a:t>(STAGE B)</a:t>
            </a:r>
          </a:p>
        </p:txBody>
      </p:sp>
      <p:sp>
        <p:nvSpPr>
          <p:cNvPr id="83" name="TextBox 82">
            <a:extLst>
              <a:ext uri="{FF2B5EF4-FFF2-40B4-BE49-F238E27FC236}">
                <a16:creationId xmlns:a16="http://schemas.microsoft.com/office/drawing/2014/main" id="{8F17CAF1-4F3D-9F7F-0CEF-AE26498DE5FE}"/>
              </a:ext>
            </a:extLst>
          </p:cNvPr>
          <p:cNvSpPr txBox="1"/>
          <p:nvPr/>
        </p:nvSpPr>
        <p:spPr>
          <a:xfrm>
            <a:off x="6082326" y="946260"/>
            <a:ext cx="1894709" cy="584775"/>
          </a:xfrm>
          <a:prstGeom prst="rect">
            <a:avLst/>
          </a:prstGeom>
          <a:solidFill>
            <a:srgbClr val="ED7D31">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Heart Failure </a:t>
            </a:r>
            <a:r>
              <a:rPr kumimoji="0" lang="en-US" sz="1400" b="1" i="0" u="none" strike="noStrike" kern="0" cap="all" spc="0" normalizeH="0" baseline="0" noProof="0" dirty="0">
                <a:ln>
                  <a:noFill/>
                </a:ln>
                <a:solidFill>
                  <a:prstClr val="black"/>
                </a:solidFill>
                <a:effectLst/>
                <a:uLnTx/>
                <a:uFillTx/>
                <a:latin typeface="Calibri"/>
                <a:ea typeface="+mn-ea"/>
                <a:cs typeface="+mn-cs"/>
              </a:rPr>
              <a:t>(STAGE C)</a:t>
            </a:r>
          </a:p>
        </p:txBody>
      </p:sp>
      <p:sp>
        <p:nvSpPr>
          <p:cNvPr id="84" name="TextBox 83">
            <a:extLst>
              <a:ext uri="{FF2B5EF4-FFF2-40B4-BE49-F238E27FC236}">
                <a16:creationId xmlns:a16="http://schemas.microsoft.com/office/drawing/2014/main" id="{186D1DCC-0151-697C-7135-86953A06517A}"/>
              </a:ext>
            </a:extLst>
          </p:cNvPr>
          <p:cNvSpPr txBox="1"/>
          <p:nvPr/>
        </p:nvSpPr>
        <p:spPr>
          <a:xfrm>
            <a:off x="8830660" y="923579"/>
            <a:ext cx="1871628" cy="923330"/>
          </a:xfrm>
          <a:prstGeom prst="rect">
            <a:avLst/>
          </a:prstGeom>
          <a:solidFill>
            <a:srgbClr val="CCCCFF"/>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Advanced Heart Failure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 </a:t>
            </a:r>
            <a:r>
              <a:rPr kumimoji="0" lang="en-US" sz="1400" b="1" i="0" u="none" strike="noStrike" kern="0" cap="all" spc="0" normalizeH="0" baseline="0" noProof="0" dirty="0">
                <a:ln>
                  <a:noFill/>
                </a:ln>
                <a:solidFill>
                  <a:prstClr val="black"/>
                </a:solidFill>
                <a:effectLst/>
                <a:uLnTx/>
                <a:uFillTx/>
                <a:latin typeface="Calibri"/>
                <a:ea typeface="+mn-ea"/>
                <a:cs typeface="+mn-cs"/>
              </a:rPr>
              <a:t>(STAGE D)</a:t>
            </a:r>
          </a:p>
        </p:txBody>
      </p:sp>
      <p:sp>
        <p:nvSpPr>
          <p:cNvPr id="85" name="TextBox 84">
            <a:extLst>
              <a:ext uri="{FF2B5EF4-FFF2-40B4-BE49-F238E27FC236}">
                <a16:creationId xmlns:a16="http://schemas.microsoft.com/office/drawing/2014/main" id="{BF2D072D-58D5-EBDF-8F21-6F996A3641F4}"/>
              </a:ext>
            </a:extLst>
          </p:cNvPr>
          <p:cNvSpPr txBox="1"/>
          <p:nvPr/>
        </p:nvSpPr>
        <p:spPr>
          <a:xfrm>
            <a:off x="1125065" y="4022849"/>
            <a:ext cx="1834729" cy="1384995"/>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HTN, CVD, DM, obesity, known exposure to </a:t>
            </a:r>
            <a:r>
              <a:rPr kumimoji="0" lang="en-US" sz="1400" b="0" i="0" u="none" strike="noStrike" kern="0" cap="none" spc="0" normalizeH="0" baseline="0" noProof="0" dirty="0" err="1">
                <a:ln>
                  <a:noFill/>
                </a:ln>
                <a:solidFill>
                  <a:prstClr val="black"/>
                </a:solidFill>
                <a:effectLst/>
                <a:uLnTx/>
                <a:uFillTx/>
                <a:latin typeface="Calibri"/>
              </a:rPr>
              <a:t>cardiotoxins</a:t>
            </a:r>
            <a:r>
              <a:rPr kumimoji="0" lang="en-US" sz="1400" b="0" i="0" u="none" strike="noStrike" kern="0" cap="none" spc="0" normalizeH="0" baseline="0" noProof="0" dirty="0">
                <a:ln>
                  <a:noFill/>
                </a:ln>
                <a:solidFill>
                  <a:prstClr val="black"/>
                </a:solidFill>
                <a:effectLst/>
                <a:uLnTx/>
                <a:uFillTx/>
                <a:latin typeface="Calibri"/>
              </a:rPr>
              <a:t>, family history of cardiomyopathy</a:t>
            </a:r>
          </a:p>
        </p:txBody>
      </p:sp>
      <p:sp>
        <p:nvSpPr>
          <p:cNvPr id="86" name="TextBox 85">
            <a:extLst>
              <a:ext uri="{FF2B5EF4-FFF2-40B4-BE49-F238E27FC236}">
                <a16:creationId xmlns:a16="http://schemas.microsoft.com/office/drawing/2014/main" id="{9E5DD47B-7654-9BEC-BF48-6889549C9493}"/>
              </a:ext>
            </a:extLst>
          </p:cNvPr>
          <p:cNvSpPr txBox="1"/>
          <p:nvPr/>
        </p:nvSpPr>
        <p:spPr>
          <a:xfrm>
            <a:off x="3537415" y="2068744"/>
            <a:ext cx="1894709" cy="1384995"/>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without current or prior  symptoms or signs of heart failure but evidence of </a:t>
            </a:r>
            <a:r>
              <a:rPr kumimoji="0" lang="en-US" sz="1400" b="0" i="1" u="sng" strike="noStrike" kern="0" cap="none" spc="0" normalizeH="0" baseline="0" noProof="0" dirty="0">
                <a:ln>
                  <a:noFill/>
                </a:ln>
                <a:solidFill>
                  <a:prstClr val="black"/>
                </a:solidFill>
                <a:effectLst/>
                <a:uLnTx/>
                <a:uFillTx/>
                <a:latin typeface="Calibri"/>
              </a:rPr>
              <a:t>one</a:t>
            </a:r>
            <a:r>
              <a:rPr kumimoji="0" lang="en-US" sz="1400" b="0" i="0" u="none" strike="noStrike" kern="0" cap="none" spc="0" normalizeH="0" baseline="0" noProof="0" dirty="0">
                <a:ln>
                  <a:noFill/>
                </a:ln>
                <a:solidFill>
                  <a:prstClr val="black"/>
                </a:solidFill>
                <a:effectLst/>
                <a:uLnTx/>
                <a:uFillTx/>
                <a:latin typeface="Calibri"/>
              </a:rPr>
              <a:t> of the following</a:t>
            </a:r>
          </a:p>
        </p:txBody>
      </p:sp>
      <p:sp>
        <p:nvSpPr>
          <p:cNvPr id="87" name="TextBox 86">
            <a:extLst>
              <a:ext uri="{FF2B5EF4-FFF2-40B4-BE49-F238E27FC236}">
                <a16:creationId xmlns:a16="http://schemas.microsoft.com/office/drawing/2014/main" id="{08DDFCDF-1998-2634-1E0F-730A7C48898F}"/>
              </a:ext>
            </a:extLst>
          </p:cNvPr>
          <p:cNvSpPr txBox="1"/>
          <p:nvPr/>
        </p:nvSpPr>
        <p:spPr>
          <a:xfrm>
            <a:off x="1125066" y="2054440"/>
            <a:ext cx="1828674" cy="1815882"/>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at risk for HF but without current or prior symptoms or signs of HF and without structural, biomarker, or genetic markers of heart disease. </a:t>
            </a:r>
          </a:p>
        </p:txBody>
      </p:sp>
      <p:sp>
        <p:nvSpPr>
          <p:cNvPr id="88" name="TextBox 87">
            <a:extLst>
              <a:ext uri="{FF2B5EF4-FFF2-40B4-BE49-F238E27FC236}">
                <a16:creationId xmlns:a16="http://schemas.microsoft.com/office/drawing/2014/main" id="{38B08D93-41D6-708E-FFE4-AA3B8F63E592}"/>
              </a:ext>
            </a:extLst>
          </p:cNvPr>
          <p:cNvSpPr txBox="1"/>
          <p:nvPr/>
        </p:nvSpPr>
        <p:spPr>
          <a:xfrm>
            <a:off x="3783537" y="3569384"/>
            <a:ext cx="1665122" cy="1015663"/>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Structural Heart Disease: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e.g. LVH, chamber enlargement, wall motion abnormality, myocardial tissue abnormality, </a:t>
            </a:r>
            <a:r>
              <a:rPr kumimoji="0" lang="en-US" sz="1000" b="0" i="0" u="none" strike="noStrike" kern="0" cap="none" spc="0" normalizeH="0" baseline="0" noProof="0" dirty="0" err="1">
                <a:ln>
                  <a:noFill/>
                </a:ln>
                <a:solidFill>
                  <a:prstClr val="black"/>
                </a:solidFill>
                <a:effectLst/>
                <a:uLnTx/>
                <a:uFillTx/>
                <a:latin typeface="Calibri"/>
              </a:rPr>
              <a:t>valvular</a:t>
            </a:r>
            <a:r>
              <a:rPr kumimoji="0" lang="en-US" sz="1000" b="0" i="0" u="none" strike="noStrike" kern="0" cap="none" spc="0" normalizeH="0" baseline="0" noProof="0" dirty="0">
                <a:ln>
                  <a:noFill/>
                </a:ln>
                <a:solidFill>
                  <a:prstClr val="black"/>
                </a:solidFill>
                <a:effectLst/>
                <a:uLnTx/>
                <a:uFillTx/>
                <a:latin typeface="Calibri"/>
              </a:rPr>
              <a:t> heart disease</a:t>
            </a:r>
          </a:p>
        </p:txBody>
      </p:sp>
      <p:sp>
        <p:nvSpPr>
          <p:cNvPr id="89" name="TextBox 88">
            <a:extLst>
              <a:ext uri="{FF2B5EF4-FFF2-40B4-BE49-F238E27FC236}">
                <a16:creationId xmlns:a16="http://schemas.microsoft.com/office/drawing/2014/main" id="{3B6FDB68-FB33-EBC8-6674-B9DC3D33F75A}"/>
              </a:ext>
            </a:extLst>
          </p:cNvPr>
          <p:cNvSpPr txBox="1"/>
          <p:nvPr/>
        </p:nvSpPr>
        <p:spPr>
          <a:xfrm>
            <a:off x="3783537" y="4729191"/>
            <a:ext cx="1683289" cy="1169551"/>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Abnormal cardiac function: e.g. reduced LV or RV ventricular systolic function, evidence of increased filling pressures or abnormal diastolic dysfunction</a:t>
            </a:r>
          </a:p>
        </p:txBody>
      </p:sp>
      <p:sp>
        <p:nvSpPr>
          <p:cNvPr id="90" name="TextBox 89">
            <a:extLst>
              <a:ext uri="{FF2B5EF4-FFF2-40B4-BE49-F238E27FC236}">
                <a16:creationId xmlns:a16="http://schemas.microsoft.com/office/drawing/2014/main" id="{85E4FC81-5CA7-9CF6-C88F-577D56AA1164}"/>
              </a:ext>
            </a:extLst>
          </p:cNvPr>
          <p:cNvSpPr txBox="1"/>
          <p:nvPr/>
        </p:nvSpPr>
        <p:spPr>
          <a:xfrm>
            <a:off x="3796880" y="5987653"/>
            <a:ext cx="1682057" cy="707886"/>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Elevated natriuretic peptide levels or elevated cardiac troponin levels in the setting of exposure to </a:t>
            </a:r>
            <a:r>
              <a:rPr kumimoji="0" lang="en-US" sz="1000" b="0" i="0" u="none" strike="noStrike" kern="0" cap="none" spc="0" normalizeH="0" baseline="0" noProof="0" dirty="0" err="1">
                <a:ln>
                  <a:noFill/>
                </a:ln>
                <a:solidFill>
                  <a:prstClr val="black"/>
                </a:solidFill>
                <a:effectLst/>
                <a:uLnTx/>
                <a:uFillTx/>
                <a:latin typeface="Calibri"/>
              </a:rPr>
              <a:t>cardiotoxins</a:t>
            </a:r>
            <a:endParaRPr kumimoji="0" lang="en-US" sz="1000" b="0" i="0" u="none" strike="noStrike" kern="0" cap="none" spc="0" normalizeH="0" baseline="0" noProof="0" dirty="0">
              <a:ln>
                <a:noFill/>
              </a:ln>
              <a:solidFill>
                <a:prstClr val="black"/>
              </a:solidFill>
              <a:effectLst/>
              <a:uLnTx/>
              <a:uFillTx/>
              <a:latin typeface="Calibri"/>
            </a:endParaRPr>
          </a:p>
        </p:txBody>
      </p:sp>
      <p:sp>
        <p:nvSpPr>
          <p:cNvPr id="91" name="TextBox 90">
            <a:extLst>
              <a:ext uri="{FF2B5EF4-FFF2-40B4-BE49-F238E27FC236}">
                <a16:creationId xmlns:a16="http://schemas.microsoft.com/office/drawing/2014/main" id="{C0C7C7C7-CB4D-714C-75E1-FB6F192EF588}"/>
              </a:ext>
            </a:extLst>
          </p:cNvPr>
          <p:cNvSpPr txBox="1"/>
          <p:nvPr/>
        </p:nvSpPr>
        <p:spPr>
          <a:xfrm>
            <a:off x="6082326" y="2068743"/>
            <a:ext cx="1894709" cy="95410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current or prior symptoms and/ or signs of HF caused by</a:t>
            </a:r>
          </a:p>
        </p:txBody>
      </p:sp>
      <p:sp>
        <p:nvSpPr>
          <p:cNvPr id="92" name="TextBox 91">
            <a:extLst>
              <a:ext uri="{FF2B5EF4-FFF2-40B4-BE49-F238E27FC236}">
                <a16:creationId xmlns:a16="http://schemas.microsoft.com/office/drawing/2014/main" id="{BAD55B97-682F-EBE3-B0F1-A5CAA4432AF6}"/>
              </a:ext>
            </a:extLst>
          </p:cNvPr>
          <p:cNvSpPr txBox="1"/>
          <p:nvPr/>
        </p:nvSpPr>
        <p:spPr>
          <a:xfrm>
            <a:off x="8830660" y="2046061"/>
            <a:ext cx="1894709"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Severe symptoms and/ or signs of HF at rest, recurrent hospitalizations despite GDMT, refractory or intolerant to GDMT</a:t>
            </a:r>
          </a:p>
        </p:txBody>
      </p:sp>
      <p:sp>
        <p:nvSpPr>
          <p:cNvPr id="93" name="TextBox 92">
            <a:extLst>
              <a:ext uri="{FF2B5EF4-FFF2-40B4-BE49-F238E27FC236}">
                <a16:creationId xmlns:a16="http://schemas.microsoft.com/office/drawing/2014/main" id="{25FB61B5-F29F-34E8-1966-BA3DE9C006EE}"/>
              </a:ext>
            </a:extLst>
          </p:cNvPr>
          <p:cNvSpPr txBox="1"/>
          <p:nvPr/>
        </p:nvSpPr>
        <p:spPr>
          <a:xfrm>
            <a:off x="6076270" y="3366581"/>
            <a:ext cx="1894709" cy="738664"/>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structural and/or functional cardiac abnormality</a:t>
            </a:r>
          </a:p>
        </p:txBody>
      </p:sp>
      <p:sp>
        <p:nvSpPr>
          <p:cNvPr id="94" name="TextBox 93">
            <a:extLst>
              <a:ext uri="{FF2B5EF4-FFF2-40B4-BE49-F238E27FC236}">
                <a16:creationId xmlns:a16="http://schemas.microsoft.com/office/drawing/2014/main" id="{999C5C5A-F361-C9AC-67FD-1280EB2072D6}"/>
              </a:ext>
            </a:extLst>
          </p:cNvPr>
          <p:cNvSpPr txBox="1"/>
          <p:nvPr/>
        </p:nvSpPr>
        <p:spPr>
          <a:xfrm>
            <a:off x="8830661" y="3630208"/>
            <a:ext cx="1937814"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requiring advanced therapies such as consideration for transplant, mechanical circulatory support, or palliative care</a:t>
            </a:r>
          </a:p>
        </p:txBody>
      </p:sp>
      <p:sp>
        <p:nvSpPr>
          <p:cNvPr id="95" name="Right Arrow 16">
            <a:extLst>
              <a:ext uri="{FF2B5EF4-FFF2-40B4-BE49-F238E27FC236}">
                <a16:creationId xmlns:a16="http://schemas.microsoft.com/office/drawing/2014/main" id="{72B90538-B875-DBB0-96AD-FC5C24AF3C6C}"/>
              </a:ext>
            </a:extLst>
          </p:cNvPr>
          <p:cNvSpPr/>
          <p:nvPr/>
        </p:nvSpPr>
        <p:spPr>
          <a:xfrm>
            <a:off x="3010575" y="1654248"/>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6" name="Straight Connector 95">
            <a:extLst>
              <a:ext uri="{FF2B5EF4-FFF2-40B4-BE49-F238E27FC236}">
                <a16:creationId xmlns:a16="http://schemas.microsoft.com/office/drawing/2014/main" id="{8A8661F9-576F-7FD8-D6FE-254F5184429E}"/>
              </a:ext>
            </a:extLst>
          </p:cNvPr>
          <p:cNvCxnSpPr/>
          <p:nvPr/>
        </p:nvCxnSpPr>
        <p:spPr>
          <a:xfrm>
            <a:off x="3642349" y="3453738"/>
            <a:ext cx="0" cy="2743200"/>
          </a:xfrm>
          <a:prstGeom prst="line">
            <a:avLst/>
          </a:prstGeom>
          <a:noFill/>
          <a:ln w="12700" cap="flat" cmpd="sng" algn="ctr">
            <a:solidFill>
              <a:srgbClr val="5B9BD5">
                <a:lumMod val="40000"/>
                <a:lumOff val="60000"/>
              </a:srgbClr>
            </a:solidFill>
            <a:prstDash val="solid"/>
            <a:miter lim="800000"/>
          </a:ln>
          <a:effectLst/>
        </p:spPr>
      </p:cxnSp>
      <p:cxnSp>
        <p:nvCxnSpPr>
          <p:cNvPr id="97" name="Straight Arrow Connector 96">
            <a:extLst>
              <a:ext uri="{FF2B5EF4-FFF2-40B4-BE49-F238E27FC236}">
                <a16:creationId xmlns:a16="http://schemas.microsoft.com/office/drawing/2014/main" id="{2169564B-B6E8-2674-37CF-2D209B4448E8}"/>
              </a:ext>
            </a:extLst>
          </p:cNvPr>
          <p:cNvCxnSpPr/>
          <p:nvPr/>
        </p:nvCxnSpPr>
        <p:spPr>
          <a:xfrm>
            <a:off x="3642349" y="4022849"/>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8" name="Straight Arrow Connector 97">
            <a:extLst>
              <a:ext uri="{FF2B5EF4-FFF2-40B4-BE49-F238E27FC236}">
                <a16:creationId xmlns:a16="http://schemas.microsoft.com/office/drawing/2014/main" id="{0B08E1CE-CD45-54E2-1948-4BB832ABF349}"/>
              </a:ext>
            </a:extLst>
          </p:cNvPr>
          <p:cNvCxnSpPr/>
          <p:nvPr/>
        </p:nvCxnSpPr>
        <p:spPr>
          <a:xfrm>
            <a:off x="3629006" y="5136370"/>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9" name="Straight Arrow Connector 98">
            <a:extLst>
              <a:ext uri="{FF2B5EF4-FFF2-40B4-BE49-F238E27FC236}">
                <a16:creationId xmlns:a16="http://schemas.microsoft.com/office/drawing/2014/main" id="{0FB25777-3DA4-4BF5-CB7E-5A9AF1C90F76}"/>
              </a:ext>
            </a:extLst>
          </p:cNvPr>
          <p:cNvCxnSpPr/>
          <p:nvPr/>
        </p:nvCxnSpPr>
        <p:spPr>
          <a:xfrm>
            <a:off x="3629006" y="6179855"/>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sp>
        <p:nvSpPr>
          <p:cNvPr id="100" name="Right Arrow 30">
            <a:extLst>
              <a:ext uri="{FF2B5EF4-FFF2-40B4-BE49-F238E27FC236}">
                <a16:creationId xmlns:a16="http://schemas.microsoft.com/office/drawing/2014/main" id="{322EEC21-7F2E-2E44-31CC-C7EC9E90AE38}"/>
              </a:ext>
            </a:extLst>
          </p:cNvPr>
          <p:cNvSpPr/>
          <p:nvPr/>
        </p:nvSpPr>
        <p:spPr>
          <a:xfrm>
            <a:off x="5575044" y="1593065"/>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Right Arrow 31">
            <a:extLst>
              <a:ext uri="{FF2B5EF4-FFF2-40B4-BE49-F238E27FC236}">
                <a16:creationId xmlns:a16="http://schemas.microsoft.com/office/drawing/2014/main" id="{58344FF0-800E-953C-A234-EB2B4B08C3B4}"/>
              </a:ext>
            </a:extLst>
          </p:cNvPr>
          <p:cNvSpPr/>
          <p:nvPr/>
        </p:nvSpPr>
        <p:spPr>
          <a:xfrm>
            <a:off x="8139513" y="1531882"/>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AD25F7CA-4055-4468-09F0-9FAF633FA28D}"/>
              </a:ext>
            </a:extLst>
          </p:cNvPr>
          <p:cNvSpPr txBox="1"/>
          <p:nvPr/>
        </p:nvSpPr>
        <p:spPr>
          <a:xfrm>
            <a:off x="7350738" y="5545891"/>
            <a:ext cx="4770149" cy="369332"/>
          </a:xfrm>
          <a:prstGeom prst="rect">
            <a:avLst/>
          </a:prstGeom>
          <a:noFill/>
        </p:spPr>
        <p:txBody>
          <a:bodyPr wrap="square" rtlCol="0">
            <a:spAutoFit/>
          </a:bodyPr>
          <a:lstStyle/>
          <a:p>
            <a:pPr>
              <a:defRPr/>
            </a:pPr>
            <a:r>
              <a:rPr lang="en-US" dirty="0">
                <a:solidFill>
                  <a:srgbClr val="E7E6E6">
                    <a:lumMod val="25000"/>
                  </a:srgbClr>
                </a:solidFill>
                <a:latin typeface="Calibri"/>
              </a:rPr>
              <a:t> with GDMT and risk factor modification</a:t>
            </a:r>
          </a:p>
        </p:txBody>
      </p:sp>
      <p:sp>
        <p:nvSpPr>
          <p:cNvPr id="103" name="TextBox 102">
            <a:extLst>
              <a:ext uri="{FF2B5EF4-FFF2-40B4-BE49-F238E27FC236}">
                <a16:creationId xmlns:a16="http://schemas.microsoft.com/office/drawing/2014/main" id="{D9D1AEBA-55F1-0BC2-559E-1E23F07B784B}"/>
              </a:ext>
            </a:extLst>
          </p:cNvPr>
          <p:cNvSpPr txBox="1"/>
          <p:nvPr/>
        </p:nvSpPr>
        <p:spPr>
          <a:xfrm>
            <a:off x="5596311" y="4898467"/>
            <a:ext cx="1173846" cy="83099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Heart Failure in Remission</a:t>
            </a:r>
          </a:p>
        </p:txBody>
      </p:sp>
      <p:sp>
        <p:nvSpPr>
          <p:cNvPr id="36" name="Rectangle 35">
            <a:extLst>
              <a:ext uri="{FF2B5EF4-FFF2-40B4-BE49-F238E27FC236}">
                <a16:creationId xmlns:a16="http://schemas.microsoft.com/office/drawing/2014/main" id="{FF187740-D792-7432-8D8B-497307038C48}"/>
              </a:ext>
            </a:extLst>
          </p:cNvPr>
          <p:cNvSpPr/>
          <p:nvPr/>
        </p:nvSpPr>
        <p:spPr>
          <a:xfrm>
            <a:off x="8750463" y="857920"/>
            <a:ext cx="2053369" cy="26605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51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E6D007-B397-4859-B39C-1D658F11542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3766763" y="173458"/>
            <a:ext cx="4670400" cy="6581672"/>
          </a:xfrm>
          <a:prstGeom prst="rect">
            <a:avLst/>
          </a:prstGeom>
          <a:ln>
            <a:noFill/>
          </a:ln>
        </p:spPr>
      </p:pic>
      <p:sp>
        <p:nvSpPr>
          <p:cNvPr id="4" name="TextBox 3">
            <a:extLst>
              <a:ext uri="{FF2B5EF4-FFF2-40B4-BE49-F238E27FC236}">
                <a16:creationId xmlns:a16="http://schemas.microsoft.com/office/drawing/2014/main" id="{D0FBBFFA-E0DD-470E-8772-54CB33AA59B1}"/>
              </a:ext>
            </a:extLst>
          </p:cNvPr>
          <p:cNvSpPr txBox="1"/>
          <p:nvPr/>
        </p:nvSpPr>
        <p:spPr>
          <a:xfrm>
            <a:off x="4519324" y="1121220"/>
            <a:ext cx="598693" cy="40856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CBD01A42-64D8-458C-A20B-C82E467FB764}"/>
              </a:ext>
            </a:extLst>
          </p:cNvPr>
          <p:cNvSpPr txBox="1"/>
          <p:nvPr/>
        </p:nvSpPr>
        <p:spPr>
          <a:xfrm>
            <a:off x="5321694" y="1121219"/>
            <a:ext cx="610908" cy="40856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82EDBD9F-79B5-B8A5-7E36-BD2367F998E1}"/>
              </a:ext>
            </a:extLst>
          </p:cNvPr>
          <p:cNvSpPr>
            <a:spLocks noGrp="1"/>
          </p:cNvSpPr>
          <p:nvPr>
            <p:ph type="ftr" sz="quarter" idx="3"/>
          </p:nvPr>
        </p:nvSpPr>
        <p:spPr>
          <a:xfrm>
            <a:off x="609601" y="6356350"/>
            <a:ext cx="4019549" cy="442131"/>
          </a:xfrm>
        </p:spPr>
        <p:txBody>
          <a:bodyPr/>
          <a:lstStyle/>
          <a:p>
            <a:r>
              <a:rPr lang="en-US" dirty="0"/>
              <a:t>Heidenreich PA, et al. </a:t>
            </a:r>
            <a:r>
              <a:rPr lang="en-US" i="1" dirty="0"/>
              <a:t>J Am Coll </a:t>
            </a:r>
            <a:r>
              <a:rPr lang="en-US" i="1" dirty="0" err="1"/>
              <a:t>Cardiol</a:t>
            </a:r>
            <a:r>
              <a:rPr lang="en-US" i="1" dirty="0"/>
              <a:t>. </a:t>
            </a:r>
            <a:r>
              <a:rPr lang="en-US" dirty="0"/>
              <a:t>2022;79(17):e263-e421. </a:t>
            </a:r>
          </a:p>
        </p:txBody>
      </p:sp>
    </p:spTree>
    <p:extLst>
      <p:ext uri="{BB962C8B-B14F-4D97-AF65-F5344CB8AC3E}">
        <p14:creationId xmlns:p14="http://schemas.microsoft.com/office/powerpoint/2010/main" val="112709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E888B7-0BF5-4EA2-A7F9-CFA328CDFA5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19557" y="165252"/>
            <a:ext cx="6204944" cy="6482455"/>
          </a:xfrm>
          <a:prstGeom prst="rect">
            <a:avLst/>
          </a:prstGeom>
          <a:noFill/>
          <a:ln>
            <a:noFill/>
          </a:ln>
        </p:spPr>
      </p:pic>
      <p:sp>
        <p:nvSpPr>
          <p:cNvPr id="2" name="Title 1">
            <a:extLst>
              <a:ext uri="{FF2B5EF4-FFF2-40B4-BE49-F238E27FC236}">
                <a16:creationId xmlns:a16="http://schemas.microsoft.com/office/drawing/2014/main" id="{77E62A80-0189-70F6-4D6D-727E8F637CFC}"/>
              </a:ext>
            </a:extLst>
          </p:cNvPr>
          <p:cNvSpPr>
            <a:spLocks noGrp="1"/>
          </p:cNvSpPr>
          <p:nvPr>
            <p:ph type="title"/>
          </p:nvPr>
        </p:nvSpPr>
        <p:spPr>
          <a:xfrm>
            <a:off x="212993" y="876300"/>
            <a:ext cx="3409950" cy="1325563"/>
          </a:xfrm>
        </p:spPr>
        <p:txBody>
          <a:bodyPr>
            <a:noAutofit/>
          </a:bodyPr>
          <a:lstStyle/>
          <a:p>
            <a:r>
              <a:rPr lang="en-US" sz="2400" dirty="0"/>
              <a:t>Recommendations for Patients at Risk of HF (Stage A) and Those With Pre-HF (Stage B) </a:t>
            </a:r>
            <a:br>
              <a:rPr lang="en-US" sz="2400" dirty="0"/>
            </a:br>
            <a:endParaRPr lang="en-US" sz="2400" dirty="0"/>
          </a:p>
        </p:txBody>
      </p:sp>
      <p:sp>
        <p:nvSpPr>
          <p:cNvPr id="3" name="Footer Placeholder 2">
            <a:extLst>
              <a:ext uri="{FF2B5EF4-FFF2-40B4-BE49-F238E27FC236}">
                <a16:creationId xmlns:a16="http://schemas.microsoft.com/office/drawing/2014/main" id="{9A91A3CB-CA48-09C1-9EA3-51FB540420D7}"/>
              </a:ext>
            </a:extLst>
          </p:cNvPr>
          <p:cNvSpPr>
            <a:spLocks noGrp="1"/>
          </p:cNvSpPr>
          <p:nvPr>
            <p:ph type="ftr" sz="quarter" idx="3"/>
          </p:nvPr>
        </p:nvSpPr>
        <p:spPr/>
        <p:txBody>
          <a:bodyPr/>
          <a:lstStyle/>
          <a:p>
            <a:r>
              <a:rPr lang="en-US" dirty="0"/>
              <a:t>Heidenreich PA, et al. </a:t>
            </a:r>
            <a:r>
              <a:rPr lang="en-US" i="1" dirty="0"/>
              <a:t>J Am Coll </a:t>
            </a:r>
            <a:r>
              <a:rPr lang="en-US" i="1" dirty="0" err="1"/>
              <a:t>Cardiol</a:t>
            </a:r>
            <a:r>
              <a:rPr lang="en-US" i="1" dirty="0"/>
              <a:t>. </a:t>
            </a:r>
            <a:r>
              <a:rPr lang="en-US" dirty="0"/>
              <a:t>2022;79(17):e263-e421. </a:t>
            </a:r>
          </a:p>
        </p:txBody>
      </p:sp>
    </p:spTree>
    <p:extLst>
      <p:ext uri="{BB962C8B-B14F-4D97-AF65-F5344CB8AC3E}">
        <p14:creationId xmlns:p14="http://schemas.microsoft.com/office/powerpoint/2010/main" val="283003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2EED5024-1750-70F8-77E5-9B26C7AD3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2597" y="304800"/>
            <a:ext cx="8624742" cy="6286499"/>
          </a:xfrm>
          <a:prstGeom prst="rect">
            <a:avLst/>
          </a:prstGeom>
        </p:spPr>
      </p:pic>
      <p:sp>
        <p:nvSpPr>
          <p:cNvPr id="10" name="Title 9">
            <a:extLst>
              <a:ext uri="{FF2B5EF4-FFF2-40B4-BE49-F238E27FC236}">
                <a16:creationId xmlns:a16="http://schemas.microsoft.com/office/drawing/2014/main" id="{656CDDF6-86D2-BB41-E63E-AD7644795028}"/>
              </a:ext>
            </a:extLst>
          </p:cNvPr>
          <p:cNvSpPr>
            <a:spLocks noGrp="1"/>
          </p:cNvSpPr>
          <p:nvPr>
            <p:ph type="title"/>
          </p:nvPr>
        </p:nvSpPr>
        <p:spPr>
          <a:xfrm>
            <a:off x="200025" y="450044"/>
            <a:ext cx="2743200" cy="1325563"/>
          </a:xfrm>
        </p:spPr>
        <p:txBody>
          <a:bodyPr>
            <a:noAutofit/>
          </a:bodyPr>
          <a:lstStyle/>
          <a:p>
            <a:r>
              <a:rPr lang="en-US" sz="2800" dirty="0"/>
              <a:t>Treatment of </a:t>
            </a:r>
            <a:r>
              <a:rPr lang="en-US" sz="2800" dirty="0" err="1"/>
              <a:t>HFrEF</a:t>
            </a:r>
            <a:r>
              <a:rPr lang="en-US" sz="2800" dirty="0"/>
              <a:t> Stages</a:t>
            </a:r>
            <a:br>
              <a:rPr lang="en-US" sz="2800" dirty="0"/>
            </a:br>
            <a:r>
              <a:rPr lang="en-US" sz="2800" dirty="0"/>
              <a:t>C and D</a:t>
            </a:r>
          </a:p>
        </p:txBody>
      </p:sp>
      <p:sp>
        <p:nvSpPr>
          <p:cNvPr id="8" name="TextBox 7">
            <a:extLst>
              <a:ext uri="{FF2B5EF4-FFF2-40B4-BE49-F238E27FC236}">
                <a16:creationId xmlns:a16="http://schemas.microsoft.com/office/drawing/2014/main" id="{EC7976E7-7A97-4393-A2C9-925091539D2D}"/>
              </a:ext>
            </a:extLst>
          </p:cNvPr>
          <p:cNvSpPr txBox="1"/>
          <p:nvPr/>
        </p:nvSpPr>
        <p:spPr>
          <a:xfrm>
            <a:off x="238125" y="2117667"/>
            <a:ext cx="2337130" cy="3539430"/>
          </a:xfrm>
          <a:prstGeom prst="rect">
            <a:avLst/>
          </a:prstGeom>
          <a:noFill/>
        </p:spPr>
        <p:txBody>
          <a:bodyPr wrap="square">
            <a:spAutoFit/>
          </a:bodyPr>
          <a:lstStyle/>
          <a:p>
            <a:pPr defTabSz="761970" eaLnBrk="0" fontAlgn="base" hangingPunct="0">
              <a:spcBef>
                <a:spcPct val="0"/>
              </a:spcBef>
              <a:spcAft>
                <a:spcPct val="0"/>
              </a:spcAft>
            </a:pPr>
            <a:r>
              <a:rPr lang="en-US" sz="1400" b="1" dirty="0">
                <a:latin typeface="Lub Dub Medium" panose="020B0603030403020204" pitchFamily="34" charset="0"/>
              </a:rPr>
              <a:t>Step 1 medications may be started simultaneously at initial (low) doses recommended for HFrEF. </a:t>
            </a:r>
          </a:p>
          <a:p>
            <a:pPr defTabSz="761970" eaLnBrk="0" fontAlgn="base" hangingPunct="0">
              <a:spcBef>
                <a:spcPct val="0"/>
              </a:spcBef>
              <a:spcAft>
                <a:spcPct val="0"/>
              </a:spcAft>
            </a:pPr>
            <a:endParaRPr lang="en-US" sz="1400"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Alternatively, these medications may be started sequentially, with sequence guided by clinical or other factors, </a:t>
            </a:r>
            <a:r>
              <a:rPr lang="en-US" sz="1400" dirty="0">
                <a:latin typeface="Lub Dub Medium" panose="020B0603030403020204" pitchFamily="34" charset="0"/>
              </a:rPr>
              <a:t>without need to achieve target dosing before initiating next medication. </a:t>
            </a:r>
          </a:p>
          <a:p>
            <a:pPr defTabSz="761970" eaLnBrk="0" fontAlgn="base" hangingPunct="0">
              <a:spcBef>
                <a:spcPct val="0"/>
              </a:spcBef>
              <a:spcAft>
                <a:spcPct val="0"/>
              </a:spcAft>
            </a:pPr>
            <a:endParaRPr lang="en-US" sz="1400" b="1"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Medication doses should be increased to target as tolerated. </a:t>
            </a:r>
          </a:p>
        </p:txBody>
      </p:sp>
      <p:sp>
        <p:nvSpPr>
          <p:cNvPr id="5" name="Footer Placeholder 4">
            <a:extLst>
              <a:ext uri="{FF2B5EF4-FFF2-40B4-BE49-F238E27FC236}">
                <a16:creationId xmlns:a16="http://schemas.microsoft.com/office/drawing/2014/main" id="{96FD7B77-C982-B5CF-3A7E-C26C0F8E548B}"/>
              </a:ext>
            </a:extLst>
          </p:cNvPr>
          <p:cNvSpPr>
            <a:spLocks noGrp="1"/>
          </p:cNvSpPr>
          <p:nvPr>
            <p:ph type="ftr" sz="quarter" idx="3"/>
          </p:nvPr>
        </p:nvSpPr>
        <p:spPr/>
        <p:txBody>
          <a:bodyPr/>
          <a:lstStyle/>
          <a:p>
            <a:r>
              <a:rPr lang="en-US" dirty="0"/>
              <a:t>Heidenreich PA, et al. </a:t>
            </a:r>
            <a:r>
              <a:rPr lang="en-US" i="1" dirty="0"/>
              <a:t>J Am Coll </a:t>
            </a:r>
            <a:r>
              <a:rPr lang="en-US" i="1" dirty="0" err="1"/>
              <a:t>Cardiol</a:t>
            </a:r>
            <a:r>
              <a:rPr lang="en-US" i="1" dirty="0"/>
              <a:t>. </a:t>
            </a:r>
            <a:r>
              <a:rPr lang="en-US" dirty="0"/>
              <a:t>2022;79(17):e263-e421. </a:t>
            </a:r>
          </a:p>
        </p:txBody>
      </p:sp>
      <p:sp>
        <p:nvSpPr>
          <p:cNvPr id="12" name="Rectangle 11">
            <a:extLst>
              <a:ext uri="{FF2B5EF4-FFF2-40B4-BE49-F238E27FC236}">
                <a16:creationId xmlns:a16="http://schemas.microsoft.com/office/drawing/2014/main" id="{A43BD35B-F57A-8A8B-C75C-71D749ED4322}"/>
              </a:ext>
            </a:extLst>
          </p:cNvPr>
          <p:cNvSpPr/>
          <p:nvPr/>
        </p:nvSpPr>
        <p:spPr>
          <a:xfrm>
            <a:off x="3038474" y="2171700"/>
            <a:ext cx="1133475" cy="30670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701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2EED5024-1750-70F8-77E5-9B26C7AD3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2597" y="304800"/>
            <a:ext cx="8624742" cy="6286499"/>
          </a:xfrm>
          <a:prstGeom prst="rect">
            <a:avLst/>
          </a:prstGeom>
        </p:spPr>
      </p:pic>
      <p:sp>
        <p:nvSpPr>
          <p:cNvPr id="10" name="Title 9">
            <a:extLst>
              <a:ext uri="{FF2B5EF4-FFF2-40B4-BE49-F238E27FC236}">
                <a16:creationId xmlns:a16="http://schemas.microsoft.com/office/drawing/2014/main" id="{656CDDF6-86D2-BB41-E63E-AD7644795028}"/>
              </a:ext>
            </a:extLst>
          </p:cNvPr>
          <p:cNvSpPr>
            <a:spLocks noGrp="1"/>
          </p:cNvSpPr>
          <p:nvPr>
            <p:ph type="title"/>
          </p:nvPr>
        </p:nvSpPr>
        <p:spPr>
          <a:xfrm>
            <a:off x="200025" y="450044"/>
            <a:ext cx="2743200" cy="1325563"/>
          </a:xfrm>
        </p:spPr>
        <p:txBody>
          <a:bodyPr>
            <a:noAutofit/>
          </a:bodyPr>
          <a:lstStyle/>
          <a:p>
            <a:r>
              <a:rPr lang="en-US" sz="2800" dirty="0"/>
              <a:t>Treatment of </a:t>
            </a:r>
            <a:r>
              <a:rPr lang="en-US" sz="2800" dirty="0" err="1"/>
              <a:t>HFrEF</a:t>
            </a:r>
            <a:r>
              <a:rPr lang="en-US" sz="2800" dirty="0"/>
              <a:t> Stages</a:t>
            </a:r>
            <a:br>
              <a:rPr lang="en-US" sz="2800" dirty="0"/>
            </a:br>
            <a:r>
              <a:rPr lang="en-US" sz="2800" dirty="0"/>
              <a:t>C and D</a:t>
            </a:r>
          </a:p>
        </p:txBody>
      </p:sp>
      <p:sp>
        <p:nvSpPr>
          <p:cNvPr id="8" name="TextBox 7">
            <a:extLst>
              <a:ext uri="{FF2B5EF4-FFF2-40B4-BE49-F238E27FC236}">
                <a16:creationId xmlns:a16="http://schemas.microsoft.com/office/drawing/2014/main" id="{EC7976E7-7A97-4393-A2C9-925091539D2D}"/>
              </a:ext>
            </a:extLst>
          </p:cNvPr>
          <p:cNvSpPr txBox="1"/>
          <p:nvPr/>
        </p:nvSpPr>
        <p:spPr>
          <a:xfrm>
            <a:off x="238125" y="2117667"/>
            <a:ext cx="2337130" cy="3539430"/>
          </a:xfrm>
          <a:prstGeom prst="rect">
            <a:avLst/>
          </a:prstGeom>
          <a:noFill/>
        </p:spPr>
        <p:txBody>
          <a:bodyPr wrap="square">
            <a:spAutoFit/>
          </a:bodyPr>
          <a:lstStyle/>
          <a:p>
            <a:pPr defTabSz="761970" eaLnBrk="0" fontAlgn="base" hangingPunct="0">
              <a:spcBef>
                <a:spcPct val="0"/>
              </a:spcBef>
              <a:spcAft>
                <a:spcPct val="0"/>
              </a:spcAft>
            </a:pPr>
            <a:r>
              <a:rPr lang="en-US" sz="1400" b="1" dirty="0">
                <a:latin typeface="Lub Dub Medium" panose="020B0603030403020204" pitchFamily="34" charset="0"/>
              </a:rPr>
              <a:t>Step 1 medications may be started simultaneously at initial (low) doses recommended for HFrEF. </a:t>
            </a:r>
          </a:p>
          <a:p>
            <a:pPr defTabSz="761970" eaLnBrk="0" fontAlgn="base" hangingPunct="0">
              <a:spcBef>
                <a:spcPct val="0"/>
              </a:spcBef>
              <a:spcAft>
                <a:spcPct val="0"/>
              </a:spcAft>
            </a:pPr>
            <a:endParaRPr lang="en-US" sz="1400"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Alternatively, these medications may be started sequentially, with sequence guided by clinical or other factors, </a:t>
            </a:r>
            <a:r>
              <a:rPr lang="en-US" sz="1400" dirty="0">
                <a:latin typeface="Lub Dub Medium" panose="020B0603030403020204" pitchFamily="34" charset="0"/>
              </a:rPr>
              <a:t>without need to achieve target dosing before initiating next medication. </a:t>
            </a:r>
          </a:p>
          <a:p>
            <a:pPr defTabSz="761970" eaLnBrk="0" fontAlgn="base" hangingPunct="0">
              <a:spcBef>
                <a:spcPct val="0"/>
              </a:spcBef>
              <a:spcAft>
                <a:spcPct val="0"/>
              </a:spcAft>
            </a:pPr>
            <a:endParaRPr lang="en-US" sz="1400" b="1" dirty="0">
              <a:latin typeface="Lub Dub Medium" panose="020B0603030403020204" pitchFamily="34" charset="0"/>
            </a:endParaRPr>
          </a:p>
          <a:p>
            <a:pPr defTabSz="761970" eaLnBrk="0" fontAlgn="base" hangingPunct="0">
              <a:spcBef>
                <a:spcPct val="0"/>
              </a:spcBef>
              <a:spcAft>
                <a:spcPct val="0"/>
              </a:spcAft>
            </a:pPr>
            <a:r>
              <a:rPr lang="en-US" sz="1400" b="1" dirty="0">
                <a:latin typeface="Lub Dub Medium" panose="020B0603030403020204" pitchFamily="34" charset="0"/>
              </a:rPr>
              <a:t>Medication doses should be increased to target as tolerated. </a:t>
            </a:r>
          </a:p>
        </p:txBody>
      </p:sp>
      <p:sp>
        <p:nvSpPr>
          <p:cNvPr id="5" name="Footer Placeholder 4">
            <a:extLst>
              <a:ext uri="{FF2B5EF4-FFF2-40B4-BE49-F238E27FC236}">
                <a16:creationId xmlns:a16="http://schemas.microsoft.com/office/drawing/2014/main" id="{96FD7B77-C982-B5CF-3A7E-C26C0F8E548B}"/>
              </a:ext>
            </a:extLst>
          </p:cNvPr>
          <p:cNvSpPr>
            <a:spLocks noGrp="1"/>
          </p:cNvSpPr>
          <p:nvPr>
            <p:ph type="ftr" sz="quarter" idx="3"/>
          </p:nvPr>
        </p:nvSpPr>
        <p:spPr/>
        <p:txBody>
          <a:bodyPr/>
          <a:lstStyle/>
          <a:p>
            <a:r>
              <a:rPr lang="en-US" dirty="0"/>
              <a:t>Heidenreich PA, et al. </a:t>
            </a:r>
            <a:r>
              <a:rPr lang="en-US" i="1" dirty="0"/>
              <a:t>J Am Coll </a:t>
            </a:r>
            <a:r>
              <a:rPr lang="en-US" i="1" dirty="0" err="1"/>
              <a:t>Cardiol</a:t>
            </a:r>
            <a:r>
              <a:rPr lang="en-US" i="1" dirty="0"/>
              <a:t>. </a:t>
            </a:r>
            <a:r>
              <a:rPr lang="en-US" dirty="0"/>
              <a:t>2022;79(17):e263-e421. </a:t>
            </a:r>
          </a:p>
        </p:txBody>
      </p:sp>
    </p:spTree>
    <p:extLst>
      <p:ext uri="{BB962C8B-B14F-4D97-AF65-F5344CB8AC3E}">
        <p14:creationId xmlns:p14="http://schemas.microsoft.com/office/powerpoint/2010/main" val="244848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a:xfrm>
            <a:off x="520537" y="78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B9BD5">
                  <a:lumMod val="50000"/>
                </a:srgbClr>
              </a:solidFill>
              <a:effectLst/>
              <a:uLnTx/>
              <a:uFillTx/>
              <a:latin typeface="Calibri Light"/>
              <a:ea typeface="+mj-ea"/>
              <a:cs typeface="+mj-cs"/>
            </a:endParaRPr>
          </a:p>
        </p:txBody>
      </p:sp>
      <p:sp>
        <p:nvSpPr>
          <p:cNvPr id="14" name="Title 13">
            <a:extLst>
              <a:ext uri="{FF2B5EF4-FFF2-40B4-BE49-F238E27FC236}">
                <a16:creationId xmlns:a16="http://schemas.microsoft.com/office/drawing/2014/main" id="{206808C3-8934-D3AA-8423-4A30BC9875E5}"/>
              </a:ext>
            </a:extLst>
          </p:cNvPr>
          <p:cNvSpPr>
            <a:spLocks noGrp="1"/>
          </p:cNvSpPr>
          <p:nvPr>
            <p:ph type="title"/>
          </p:nvPr>
        </p:nvSpPr>
        <p:spPr/>
        <p:txBody>
          <a:bodyPr/>
          <a:lstStyle/>
          <a:p>
            <a:r>
              <a:rPr lang="en-US" dirty="0"/>
              <a:t>Other Clinical Trajectory Terminologies in UDHF</a:t>
            </a:r>
          </a:p>
        </p:txBody>
      </p:sp>
      <p:sp>
        <p:nvSpPr>
          <p:cNvPr id="15" name="Footer Placeholder 14">
            <a:extLst>
              <a:ext uri="{FF2B5EF4-FFF2-40B4-BE49-F238E27FC236}">
                <a16:creationId xmlns:a16="http://schemas.microsoft.com/office/drawing/2014/main" id="{10874A3A-58B8-BF1A-3B9C-967B5F1D9799}"/>
              </a:ext>
            </a:extLst>
          </p:cNvPr>
          <p:cNvSpPr>
            <a:spLocks noGrp="1"/>
          </p:cNvSpPr>
          <p:nvPr>
            <p:ph type="ftr" sz="quarter" idx="3"/>
          </p:nvPr>
        </p:nvSpPr>
        <p:spPr/>
        <p:txBody>
          <a:bodyPr/>
          <a:lstStyle/>
          <a:p>
            <a:r>
              <a:rPr lang="en-US" dirty="0"/>
              <a:t>Bozkurt B, et al. </a:t>
            </a:r>
            <a:r>
              <a:rPr lang="en-US" i="1" dirty="0"/>
              <a:t>J Card Fail. </a:t>
            </a:r>
            <a:r>
              <a:rPr lang="en-US" dirty="0"/>
              <a:t>2021:S1071-9164(21)00050-6.</a:t>
            </a:r>
          </a:p>
        </p:txBody>
      </p:sp>
      <p:grpSp>
        <p:nvGrpSpPr>
          <p:cNvPr id="36" name="Group 35">
            <a:extLst>
              <a:ext uri="{FF2B5EF4-FFF2-40B4-BE49-F238E27FC236}">
                <a16:creationId xmlns:a16="http://schemas.microsoft.com/office/drawing/2014/main" id="{541D0C63-D220-ED60-0146-D3EC57388AC3}"/>
              </a:ext>
            </a:extLst>
          </p:cNvPr>
          <p:cNvGrpSpPr/>
          <p:nvPr/>
        </p:nvGrpSpPr>
        <p:grpSpPr>
          <a:xfrm>
            <a:off x="135135" y="1534361"/>
            <a:ext cx="11916657" cy="3121090"/>
            <a:chOff x="108241" y="1278868"/>
            <a:chExt cx="11916657" cy="3121090"/>
          </a:xfrm>
        </p:grpSpPr>
        <p:sp>
          <p:nvSpPr>
            <p:cNvPr id="38" name="Freeform: Shape 37">
              <a:extLst>
                <a:ext uri="{FF2B5EF4-FFF2-40B4-BE49-F238E27FC236}">
                  <a16:creationId xmlns:a16="http://schemas.microsoft.com/office/drawing/2014/main" id="{607C6F2B-710C-21B0-9125-753EA93D479B}"/>
                </a:ext>
              </a:extLst>
            </p:cNvPr>
            <p:cNvSpPr/>
            <p:nvPr/>
          </p:nvSpPr>
          <p:spPr>
            <a:xfrm>
              <a:off x="108241" y="1278868"/>
              <a:ext cx="2143283" cy="584710"/>
            </a:xfrm>
            <a:custGeom>
              <a:avLst/>
              <a:gdLst>
                <a:gd name="connsiteX0" fmla="*/ 0 w 2143283"/>
                <a:gd name="connsiteY0" fmla="*/ 0 h 584710"/>
                <a:gd name="connsiteX1" fmla="*/ 2143283 w 2143283"/>
                <a:gd name="connsiteY1" fmla="*/ 0 h 584710"/>
                <a:gd name="connsiteX2" fmla="*/ 2143283 w 2143283"/>
                <a:gd name="connsiteY2" fmla="*/ 584710 h 584710"/>
                <a:gd name="connsiteX3" fmla="*/ 0 w 2143283"/>
                <a:gd name="connsiteY3" fmla="*/ 584710 h 584710"/>
                <a:gd name="connsiteX4" fmla="*/ 0 w 2143283"/>
                <a:gd name="connsiteY4" fmla="*/ 0 h 58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283" h="584710">
                  <a:moveTo>
                    <a:pt x="0" y="0"/>
                  </a:moveTo>
                  <a:lnTo>
                    <a:pt x="2143283" y="0"/>
                  </a:lnTo>
                  <a:lnTo>
                    <a:pt x="2143283" y="584710"/>
                  </a:lnTo>
                  <a:lnTo>
                    <a:pt x="0" y="584710"/>
                  </a:lnTo>
                  <a:lnTo>
                    <a:pt x="0" y="0"/>
                  </a:lnTo>
                  <a:close/>
                </a:path>
              </a:pathLst>
            </a:custGeom>
            <a:gradFill rotWithShape="1">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w="6350" cap="flat" cmpd="sng" algn="ctr">
              <a:solidFill>
                <a:srgbClr val="ED7D31">
                  <a:hueOff val="0"/>
                  <a:satOff val="0"/>
                  <a:lumOff val="0"/>
                  <a:alphaOff val="0"/>
                </a:srgbClr>
              </a:solidFill>
              <a:prstDash val="solid"/>
              <a:miter lim="800000"/>
            </a:ln>
            <a:effectLst/>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New onset/ de novo HF:</a:t>
              </a:r>
            </a:p>
          </p:txBody>
        </p:sp>
        <p:sp>
          <p:nvSpPr>
            <p:cNvPr id="40" name="Freeform: Shape 39">
              <a:extLst>
                <a:ext uri="{FF2B5EF4-FFF2-40B4-BE49-F238E27FC236}">
                  <a16:creationId xmlns:a16="http://schemas.microsoft.com/office/drawing/2014/main" id="{6141F9B2-D2A6-1FE2-937C-C5E3CCBB0927}"/>
                </a:ext>
              </a:extLst>
            </p:cNvPr>
            <p:cNvSpPr/>
            <p:nvPr/>
          </p:nvSpPr>
          <p:spPr>
            <a:xfrm>
              <a:off x="108241" y="1863578"/>
              <a:ext cx="2143283" cy="2536380"/>
            </a:xfrm>
            <a:custGeom>
              <a:avLst/>
              <a:gdLst>
                <a:gd name="connsiteX0" fmla="*/ 0 w 2143283"/>
                <a:gd name="connsiteY0" fmla="*/ 0 h 2536380"/>
                <a:gd name="connsiteX1" fmla="*/ 2143283 w 2143283"/>
                <a:gd name="connsiteY1" fmla="*/ 0 h 2536380"/>
                <a:gd name="connsiteX2" fmla="*/ 2143283 w 2143283"/>
                <a:gd name="connsiteY2" fmla="*/ 2536380 h 2536380"/>
                <a:gd name="connsiteX3" fmla="*/ 0 w 2143283"/>
                <a:gd name="connsiteY3" fmla="*/ 2536380 h 2536380"/>
                <a:gd name="connsiteX4" fmla="*/ 0 w 2143283"/>
                <a:gd name="connsiteY4" fmla="*/ 0 h 2536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283" h="2536380">
                  <a:moveTo>
                    <a:pt x="0" y="0"/>
                  </a:moveTo>
                  <a:lnTo>
                    <a:pt x="2143283" y="0"/>
                  </a:lnTo>
                  <a:lnTo>
                    <a:pt x="2143283" y="2536380"/>
                  </a:lnTo>
                  <a:lnTo>
                    <a:pt x="0" y="2536380"/>
                  </a:lnTo>
                  <a:lnTo>
                    <a:pt x="0" y="0"/>
                  </a:lnTo>
                  <a:close/>
                </a:path>
              </a:pathLst>
            </a:custGeom>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p:spPr>
          <p:txBody>
            <a:bodyPr spcFirstLastPara="0" vert="horz" wrap="square" lIns="85344" tIns="85344" rIns="113792" bIns="128016" numCol="1" spcCol="1270" anchor="t" anchorCtr="0">
              <a:noAutofit/>
            </a:bodyPr>
            <a:lstStyle/>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Newly diagnosed HF</a:t>
              </a:r>
            </a:p>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No former history of HF</a:t>
              </a:r>
            </a:p>
          </p:txBody>
        </p:sp>
        <p:sp>
          <p:nvSpPr>
            <p:cNvPr id="43" name="Freeform: Shape 42">
              <a:extLst>
                <a:ext uri="{FF2B5EF4-FFF2-40B4-BE49-F238E27FC236}">
                  <a16:creationId xmlns:a16="http://schemas.microsoft.com/office/drawing/2014/main" id="{5851038C-1698-0E33-AEE4-83D69B18982B}"/>
                </a:ext>
              </a:extLst>
            </p:cNvPr>
            <p:cNvSpPr/>
            <p:nvPr/>
          </p:nvSpPr>
          <p:spPr>
            <a:xfrm>
              <a:off x="2551584" y="1278868"/>
              <a:ext cx="2143283" cy="584710"/>
            </a:xfrm>
            <a:custGeom>
              <a:avLst/>
              <a:gdLst>
                <a:gd name="connsiteX0" fmla="*/ 0 w 2143283"/>
                <a:gd name="connsiteY0" fmla="*/ 0 h 584710"/>
                <a:gd name="connsiteX1" fmla="*/ 2143283 w 2143283"/>
                <a:gd name="connsiteY1" fmla="*/ 0 h 584710"/>
                <a:gd name="connsiteX2" fmla="*/ 2143283 w 2143283"/>
                <a:gd name="connsiteY2" fmla="*/ 584710 h 584710"/>
                <a:gd name="connsiteX3" fmla="*/ 0 w 2143283"/>
                <a:gd name="connsiteY3" fmla="*/ 584710 h 584710"/>
                <a:gd name="connsiteX4" fmla="*/ 0 w 2143283"/>
                <a:gd name="connsiteY4" fmla="*/ 0 h 58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283" h="584710">
                  <a:moveTo>
                    <a:pt x="0" y="0"/>
                  </a:moveTo>
                  <a:lnTo>
                    <a:pt x="2143283" y="0"/>
                  </a:lnTo>
                  <a:lnTo>
                    <a:pt x="2143283" y="584710"/>
                  </a:lnTo>
                  <a:lnTo>
                    <a:pt x="0" y="584710"/>
                  </a:lnTo>
                  <a:lnTo>
                    <a:pt x="0" y="0"/>
                  </a:lnTo>
                  <a:close/>
                </a:path>
              </a:pathLst>
            </a:custGeom>
            <a:gradFill rotWithShape="1">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w="6350" cap="flat" cmpd="sng" algn="ctr">
              <a:solidFill>
                <a:srgbClr val="A5A5A5">
                  <a:hueOff val="0"/>
                  <a:satOff val="0"/>
                  <a:lumOff val="0"/>
                  <a:alphaOff val="0"/>
                </a:srgbClr>
              </a:solidFill>
              <a:prstDash val="solid"/>
              <a:miter lim="800000"/>
            </a:ln>
            <a:effectLst/>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Worsening HF:</a:t>
              </a:r>
            </a:p>
          </p:txBody>
        </p:sp>
        <p:sp>
          <p:nvSpPr>
            <p:cNvPr id="45" name="Freeform: Shape 44">
              <a:extLst>
                <a:ext uri="{FF2B5EF4-FFF2-40B4-BE49-F238E27FC236}">
                  <a16:creationId xmlns:a16="http://schemas.microsoft.com/office/drawing/2014/main" id="{B2D7E698-DCC0-E03F-EEA6-39E05C891C22}"/>
                </a:ext>
              </a:extLst>
            </p:cNvPr>
            <p:cNvSpPr/>
            <p:nvPr/>
          </p:nvSpPr>
          <p:spPr>
            <a:xfrm>
              <a:off x="2551584" y="1863578"/>
              <a:ext cx="2143283" cy="2536380"/>
            </a:xfrm>
            <a:custGeom>
              <a:avLst/>
              <a:gdLst>
                <a:gd name="connsiteX0" fmla="*/ 0 w 2143283"/>
                <a:gd name="connsiteY0" fmla="*/ 0 h 2536380"/>
                <a:gd name="connsiteX1" fmla="*/ 2143283 w 2143283"/>
                <a:gd name="connsiteY1" fmla="*/ 0 h 2536380"/>
                <a:gd name="connsiteX2" fmla="*/ 2143283 w 2143283"/>
                <a:gd name="connsiteY2" fmla="*/ 2536380 h 2536380"/>
                <a:gd name="connsiteX3" fmla="*/ 0 w 2143283"/>
                <a:gd name="connsiteY3" fmla="*/ 2536380 h 2536380"/>
                <a:gd name="connsiteX4" fmla="*/ 0 w 2143283"/>
                <a:gd name="connsiteY4" fmla="*/ 0 h 2536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283" h="2536380">
                  <a:moveTo>
                    <a:pt x="0" y="0"/>
                  </a:moveTo>
                  <a:lnTo>
                    <a:pt x="2143283" y="0"/>
                  </a:lnTo>
                  <a:lnTo>
                    <a:pt x="2143283" y="2536380"/>
                  </a:lnTo>
                  <a:lnTo>
                    <a:pt x="0" y="2536380"/>
                  </a:lnTo>
                  <a:lnTo>
                    <a:pt x="0" y="0"/>
                  </a:lnTo>
                  <a:close/>
                </a:path>
              </a:pathLst>
            </a:custGeom>
            <a:solidFill>
              <a:srgbClr val="A5A5A5">
                <a:tint val="40000"/>
                <a:alpha val="90000"/>
                <a:hueOff val="0"/>
                <a:satOff val="0"/>
                <a:lumOff val="0"/>
                <a:alphaOff val="0"/>
              </a:srgbClr>
            </a:solidFill>
            <a:ln w="6350" cap="flat" cmpd="sng" algn="ctr">
              <a:solidFill>
                <a:srgbClr val="A5A5A5">
                  <a:tint val="40000"/>
                  <a:alpha val="90000"/>
                  <a:hueOff val="0"/>
                  <a:satOff val="0"/>
                  <a:lumOff val="0"/>
                  <a:alphaOff val="0"/>
                </a:srgbClr>
              </a:solidFill>
              <a:prstDash val="solid"/>
              <a:miter lim="800000"/>
            </a:ln>
            <a:effectLst/>
          </p:spPr>
          <p:txBody>
            <a:bodyPr spcFirstLastPara="0" vert="horz" wrap="square" lIns="85344" tIns="85344" rIns="113792" bIns="128016" numCol="1" spcCol="1270" anchor="t" anchorCtr="0">
              <a:noAutofit/>
            </a:bodyPr>
            <a:lstStyle/>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Worsening symptom/signs/ functional capacity, and/or requiring escalation of therapies such as IV or other advanced therapies</a:t>
              </a:r>
            </a:p>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and/or hospitalization</a:t>
              </a:r>
            </a:p>
          </p:txBody>
        </p:sp>
        <p:sp>
          <p:nvSpPr>
            <p:cNvPr id="46" name="Freeform: Shape 45">
              <a:extLst>
                <a:ext uri="{FF2B5EF4-FFF2-40B4-BE49-F238E27FC236}">
                  <a16:creationId xmlns:a16="http://schemas.microsoft.com/office/drawing/2014/main" id="{31E54F64-7F01-B632-A0BC-46B45E3A2FE7}"/>
                </a:ext>
              </a:extLst>
            </p:cNvPr>
            <p:cNvSpPr/>
            <p:nvPr/>
          </p:nvSpPr>
          <p:spPr>
            <a:xfrm>
              <a:off x="4994928" y="1278868"/>
              <a:ext cx="2143283" cy="584710"/>
            </a:xfrm>
            <a:custGeom>
              <a:avLst/>
              <a:gdLst>
                <a:gd name="connsiteX0" fmla="*/ 0 w 2143283"/>
                <a:gd name="connsiteY0" fmla="*/ 0 h 584710"/>
                <a:gd name="connsiteX1" fmla="*/ 2143283 w 2143283"/>
                <a:gd name="connsiteY1" fmla="*/ 0 h 584710"/>
                <a:gd name="connsiteX2" fmla="*/ 2143283 w 2143283"/>
                <a:gd name="connsiteY2" fmla="*/ 584710 h 584710"/>
                <a:gd name="connsiteX3" fmla="*/ 0 w 2143283"/>
                <a:gd name="connsiteY3" fmla="*/ 584710 h 584710"/>
                <a:gd name="connsiteX4" fmla="*/ 0 w 2143283"/>
                <a:gd name="connsiteY4" fmla="*/ 0 h 58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283" h="584710">
                  <a:moveTo>
                    <a:pt x="0" y="0"/>
                  </a:moveTo>
                  <a:lnTo>
                    <a:pt x="2143283" y="0"/>
                  </a:lnTo>
                  <a:lnTo>
                    <a:pt x="2143283" y="584710"/>
                  </a:lnTo>
                  <a:lnTo>
                    <a:pt x="0" y="584710"/>
                  </a:lnTo>
                  <a:lnTo>
                    <a:pt x="0" y="0"/>
                  </a:lnTo>
                  <a:close/>
                </a:path>
              </a:pathLst>
            </a:custGeom>
            <a:gradFill rotWithShape="1">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w="6350" cap="flat" cmpd="sng" algn="ctr">
              <a:solidFill>
                <a:srgbClr val="FFC000">
                  <a:hueOff val="0"/>
                  <a:satOff val="0"/>
                  <a:lumOff val="0"/>
                  <a:alphaOff val="0"/>
                </a:srgbClr>
              </a:solidFill>
              <a:prstDash val="solid"/>
              <a:miter lim="800000"/>
            </a:ln>
            <a:effectLst/>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Improving HF:</a:t>
              </a:r>
            </a:p>
          </p:txBody>
        </p:sp>
        <p:sp>
          <p:nvSpPr>
            <p:cNvPr id="47" name="Freeform: Shape 46">
              <a:extLst>
                <a:ext uri="{FF2B5EF4-FFF2-40B4-BE49-F238E27FC236}">
                  <a16:creationId xmlns:a16="http://schemas.microsoft.com/office/drawing/2014/main" id="{8337CE26-24A5-5521-48AF-1212D5FB7735}"/>
                </a:ext>
              </a:extLst>
            </p:cNvPr>
            <p:cNvSpPr/>
            <p:nvPr/>
          </p:nvSpPr>
          <p:spPr>
            <a:xfrm>
              <a:off x="4994928" y="1863578"/>
              <a:ext cx="2143283" cy="2536380"/>
            </a:xfrm>
            <a:custGeom>
              <a:avLst/>
              <a:gdLst>
                <a:gd name="connsiteX0" fmla="*/ 0 w 2143283"/>
                <a:gd name="connsiteY0" fmla="*/ 0 h 2536380"/>
                <a:gd name="connsiteX1" fmla="*/ 2143283 w 2143283"/>
                <a:gd name="connsiteY1" fmla="*/ 0 h 2536380"/>
                <a:gd name="connsiteX2" fmla="*/ 2143283 w 2143283"/>
                <a:gd name="connsiteY2" fmla="*/ 2536380 h 2536380"/>
                <a:gd name="connsiteX3" fmla="*/ 0 w 2143283"/>
                <a:gd name="connsiteY3" fmla="*/ 2536380 h 2536380"/>
                <a:gd name="connsiteX4" fmla="*/ 0 w 2143283"/>
                <a:gd name="connsiteY4" fmla="*/ 0 h 2536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283" h="2536380">
                  <a:moveTo>
                    <a:pt x="0" y="0"/>
                  </a:moveTo>
                  <a:lnTo>
                    <a:pt x="2143283" y="0"/>
                  </a:lnTo>
                  <a:lnTo>
                    <a:pt x="2143283" y="2536380"/>
                  </a:lnTo>
                  <a:lnTo>
                    <a:pt x="0" y="2536380"/>
                  </a:lnTo>
                  <a:lnTo>
                    <a:pt x="0" y="0"/>
                  </a:lnTo>
                  <a:close/>
                </a:path>
              </a:pathLst>
            </a:custGeo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p:spPr>
          <p:txBody>
            <a:bodyPr spcFirstLastPara="0" vert="horz" wrap="square" lIns="85344" tIns="85344" rIns="113792" bIns="128016" numCol="1" spcCol="1270" anchor="t" anchorCtr="0">
              <a:noAutofit/>
            </a:bodyPr>
            <a:lstStyle/>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Improving symptoms/signs  and or functional capacity </a:t>
              </a:r>
            </a:p>
          </p:txBody>
        </p:sp>
        <p:sp>
          <p:nvSpPr>
            <p:cNvPr id="48" name="Freeform: Shape 47">
              <a:extLst>
                <a:ext uri="{FF2B5EF4-FFF2-40B4-BE49-F238E27FC236}">
                  <a16:creationId xmlns:a16="http://schemas.microsoft.com/office/drawing/2014/main" id="{1BF5143E-C6B3-BCD5-DA2B-DDBF9A409A83}"/>
                </a:ext>
              </a:extLst>
            </p:cNvPr>
            <p:cNvSpPr/>
            <p:nvPr/>
          </p:nvSpPr>
          <p:spPr>
            <a:xfrm>
              <a:off x="7438271" y="1288493"/>
              <a:ext cx="2143283" cy="584710"/>
            </a:xfrm>
            <a:custGeom>
              <a:avLst/>
              <a:gdLst>
                <a:gd name="connsiteX0" fmla="*/ 0 w 2143283"/>
                <a:gd name="connsiteY0" fmla="*/ 0 h 584710"/>
                <a:gd name="connsiteX1" fmla="*/ 2143283 w 2143283"/>
                <a:gd name="connsiteY1" fmla="*/ 0 h 584710"/>
                <a:gd name="connsiteX2" fmla="*/ 2143283 w 2143283"/>
                <a:gd name="connsiteY2" fmla="*/ 584710 h 584710"/>
                <a:gd name="connsiteX3" fmla="*/ 0 w 2143283"/>
                <a:gd name="connsiteY3" fmla="*/ 584710 h 584710"/>
                <a:gd name="connsiteX4" fmla="*/ 0 w 2143283"/>
                <a:gd name="connsiteY4" fmla="*/ 0 h 58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283" h="584710">
                  <a:moveTo>
                    <a:pt x="0" y="0"/>
                  </a:moveTo>
                  <a:lnTo>
                    <a:pt x="2143283" y="0"/>
                  </a:lnTo>
                  <a:lnTo>
                    <a:pt x="2143283" y="584710"/>
                  </a:lnTo>
                  <a:lnTo>
                    <a:pt x="0" y="584710"/>
                  </a:lnTo>
                  <a:lnTo>
                    <a:pt x="0" y="0"/>
                  </a:lnTo>
                  <a:close/>
                </a:path>
              </a:pathLst>
            </a:cu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6350" cap="flat" cmpd="sng" algn="ctr">
              <a:solidFill>
                <a:srgbClr val="4472C4">
                  <a:hueOff val="0"/>
                  <a:satOff val="0"/>
                  <a:lumOff val="0"/>
                  <a:alphaOff val="0"/>
                </a:srgbClr>
              </a:solidFill>
              <a:prstDash val="solid"/>
              <a:miter lim="800000"/>
            </a:ln>
            <a:effectLst/>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Persistent HF:</a:t>
              </a:r>
            </a:p>
          </p:txBody>
        </p:sp>
        <p:sp>
          <p:nvSpPr>
            <p:cNvPr id="49" name="Freeform: Shape 48">
              <a:extLst>
                <a:ext uri="{FF2B5EF4-FFF2-40B4-BE49-F238E27FC236}">
                  <a16:creationId xmlns:a16="http://schemas.microsoft.com/office/drawing/2014/main" id="{D16D24D3-8AB6-CE97-E95B-C937F9E916C4}"/>
                </a:ext>
              </a:extLst>
            </p:cNvPr>
            <p:cNvSpPr/>
            <p:nvPr/>
          </p:nvSpPr>
          <p:spPr>
            <a:xfrm>
              <a:off x="7438271" y="1892455"/>
              <a:ext cx="2143283" cy="2497877"/>
            </a:xfrm>
            <a:custGeom>
              <a:avLst/>
              <a:gdLst>
                <a:gd name="connsiteX0" fmla="*/ 0 w 2143283"/>
                <a:gd name="connsiteY0" fmla="*/ 0 h 2497877"/>
                <a:gd name="connsiteX1" fmla="*/ 2143283 w 2143283"/>
                <a:gd name="connsiteY1" fmla="*/ 0 h 2497877"/>
                <a:gd name="connsiteX2" fmla="*/ 2143283 w 2143283"/>
                <a:gd name="connsiteY2" fmla="*/ 2497877 h 2497877"/>
                <a:gd name="connsiteX3" fmla="*/ 0 w 2143283"/>
                <a:gd name="connsiteY3" fmla="*/ 2497877 h 2497877"/>
                <a:gd name="connsiteX4" fmla="*/ 0 w 2143283"/>
                <a:gd name="connsiteY4" fmla="*/ 0 h 249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283" h="2497877">
                  <a:moveTo>
                    <a:pt x="0" y="0"/>
                  </a:moveTo>
                  <a:lnTo>
                    <a:pt x="2143283" y="0"/>
                  </a:lnTo>
                  <a:lnTo>
                    <a:pt x="2143283" y="2497877"/>
                  </a:lnTo>
                  <a:lnTo>
                    <a:pt x="0" y="2497877"/>
                  </a:lnTo>
                  <a:lnTo>
                    <a:pt x="0" y="0"/>
                  </a:lnTo>
                  <a:close/>
                </a:path>
              </a:pathLst>
            </a:custGeom>
            <a:solidFill>
              <a:srgbClr val="4472C4">
                <a:tint val="40000"/>
                <a:alpha val="90000"/>
                <a:hueOff val="0"/>
                <a:satOff val="0"/>
                <a:lumOff val="0"/>
                <a:alphaOff val="0"/>
              </a:srgbClr>
            </a:solidFill>
            <a:ln w="6350" cap="flat" cmpd="sng" algn="ctr">
              <a:solidFill>
                <a:srgbClr val="4472C4">
                  <a:tint val="40000"/>
                  <a:alpha val="90000"/>
                  <a:hueOff val="0"/>
                  <a:satOff val="0"/>
                  <a:lumOff val="0"/>
                  <a:alphaOff val="0"/>
                </a:srgbClr>
              </a:solidFill>
              <a:prstDash val="solid"/>
              <a:miter lim="800000"/>
            </a:ln>
            <a:effectLst/>
          </p:spPr>
          <p:txBody>
            <a:bodyPr spcFirstLastPara="0" vert="horz" wrap="square" lIns="85344" tIns="85344" rIns="113792" bIns="128016" numCol="1" spcCol="1270" anchor="t" anchorCtr="0">
              <a:noAutofit/>
            </a:bodyPr>
            <a:lstStyle/>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Persistent HF with ongoing symptoms/signs and or limited functional capacity</a:t>
              </a:r>
            </a:p>
          </p:txBody>
        </p:sp>
        <p:sp>
          <p:nvSpPr>
            <p:cNvPr id="50" name="Freeform: Shape 49">
              <a:extLst>
                <a:ext uri="{FF2B5EF4-FFF2-40B4-BE49-F238E27FC236}">
                  <a16:creationId xmlns:a16="http://schemas.microsoft.com/office/drawing/2014/main" id="{C1E258FF-4B89-67B5-C07D-28E257085957}"/>
                </a:ext>
              </a:extLst>
            </p:cNvPr>
            <p:cNvSpPr/>
            <p:nvPr/>
          </p:nvSpPr>
          <p:spPr>
            <a:xfrm>
              <a:off x="9881615" y="1278868"/>
              <a:ext cx="2143283" cy="584710"/>
            </a:xfrm>
            <a:custGeom>
              <a:avLst/>
              <a:gdLst>
                <a:gd name="connsiteX0" fmla="*/ 0 w 2143283"/>
                <a:gd name="connsiteY0" fmla="*/ 0 h 584710"/>
                <a:gd name="connsiteX1" fmla="*/ 2143283 w 2143283"/>
                <a:gd name="connsiteY1" fmla="*/ 0 h 584710"/>
                <a:gd name="connsiteX2" fmla="*/ 2143283 w 2143283"/>
                <a:gd name="connsiteY2" fmla="*/ 584710 h 584710"/>
                <a:gd name="connsiteX3" fmla="*/ 0 w 2143283"/>
                <a:gd name="connsiteY3" fmla="*/ 584710 h 584710"/>
                <a:gd name="connsiteX4" fmla="*/ 0 w 2143283"/>
                <a:gd name="connsiteY4" fmla="*/ 0 h 58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283" h="584710">
                  <a:moveTo>
                    <a:pt x="0" y="0"/>
                  </a:moveTo>
                  <a:lnTo>
                    <a:pt x="2143283" y="0"/>
                  </a:lnTo>
                  <a:lnTo>
                    <a:pt x="2143283" y="584710"/>
                  </a:lnTo>
                  <a:lnTo>
                    <a:pt x="0" y="584710"/>
                  </a:lnTo>
                  <a:lnTo>
                    <a:pt x="0" y="0"/>
                  </a:lnTo>
                  <a:close/>
                </a:path>
              </a:pathLst>
            </a:cu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w="6350" cap="flat" cmpd="sng" algn="ctr">
              <a:solidFill>
                <a:srgbClr val="70AD47">
                  <a:hueOff val="0"/>
                  <a:satOff val="0"/>
                  <a:lumOff val="0"/>
                  <a:alphaOff val="0"/>
                </a:srgbClr>
              </a:solidFill>
              <a:prstDash val="solid"/>
              <a:miter lim="800000"/>
            </a:ln>
            <a:effectLst/>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HF in Remission:</a:t>
              </a:r>
            </a:p>
          </p:txBody>
        </p:sp>
        <p:sp>
          <p:nvSpPr>
            <p:cNvPr id="51" name="Freeform: Shape 50">
              <a:extLst>
                <a:ext uri="{FF2B5EF4-FFF2-40B4-BE49-F238E27FC236}">
                  <a16:creationId xmlns:a16="http://schemas.microsoft.com/office/drawing/2014/main" id="{28B1E556-1DD3-8FC4-8586-B34E39BC0EC5}"/>
                </a:ext>
              </a:extLst>
            </p:cNvPr>
            <p:cNvSpPr/>
            <p:nvPr/>
          </p:nvSpPr>
          <p:spPr>
            <a:xfrm>
              <a:off x="9881615" y="1863578"/>
              <a:ext cx="2143283" cy="2536380"/>
            </a:xfrm>
            <a:custGeom>
              <a:avLst/>
              <a:gdLst>
                <a:gd name="connsiteX0" fmla="*/ 0 w 2143283"/>
                <a:gd name="connsiteY0" fmla="*/ 0 h 2536380"/>
                <a:gd name="connsiteX1" fmla="*/ 2143283 w 2143283"/>
                <a:gd name="connsiteY1" fmla="*/ 0 h 2536380"/>
                <a:gd name="connsiteX2" fmla="*/ 2143283 w 2143283"/>
                <a:gd name="connsiteY2" fmla="*/ 2536380 h 2536380"/>
                <a:gd name="connsiteX3" fmla="*/ 0 w 2143283"/>
                <a:gd name="connsiteY3" fmla="*/ 2536380 h 2536380"/>
                <a:gd name="connsiteX4" fmla="*/ 0 w 2143283"/>
                <a:gd name="connsiteY4" fmla="*/ 0 h 2536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283" h="2536380">
                  <a:moveTo>
                    <a:pt x="0" y="0"/>
                  </a:moveTo>
                  <a:lnTo>
                    <a:pt x="2143283" y="0"/>
                  </a:lnTo>
                  <a:lnTo>
                    <a:pt x="2143283" y="2536380"/>
                  </a:lnTo>
                  <a:lnTo>
                    <a:pt x="0" y="2536380"/>
                  </a:lnTo>
                  <a:lnTo>
                    <a:pt x="0" y="0"/>
                  </a:lnTo>
                  <a:close/>
                </a:path>
              </a:pathLst>
            </a:custGeom>
            <a:solidFill>
              <a:srgbClr val="70AD47">
                <a:tint val="40000"/>
                <a:alpha val="90000"/>
                <a:hueOff val="0"/>
                <a:satOff val="0"/>
                <a:lumOff val="0"/>
                <a:alphaOff val="0"/>
              </a:srgbClr>
            </a:solidFill>
            <a:ln w="6350" cap="flat" cmpd="sng" algn="ctr">
              <a:solidFill>
                <a:srgbClr val="70AD47">
                  <a:tint val="40000"/>
                  <a:alpha val="90000"/>
                  <a:hueOff val="0"/>
                  <a:satOff val="0"/>
                  <a:lumOff val="0"/>
                  <a:alphaOff val="0"/>
                </a:srgbClr>
              </a:solidFill>
              <a:prstDash val="solid"/>
              <a:miter lim="800000"/>
            </a:ln>
            <a:effectLst/>
          </p:spPr>
          <p:txBody>
            <a:bodyPr spcFirstLastPara="0" vert="horz" wrap="square" lIns="85344" tIns="85344" rIns="113792" bIns="128016" numCol="1" spcCol="1270" anchor="t" anchorCtr="0">
              <a:noAutofit/>
            </a:bodyPr>
            <a:lstStyle/>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Resolution of symptoms and signs of HF,  with resolution of previous  structural/functional heart disease after a phase of symptomatic HF</a:t>
              </a:r>
            </a:p>
          </p:txBody>
        </p:sp>
      </p:grpSp>
      <p:sp>
        <p:nvSpPr>
          <p:cNvPr id="52" name="TextBox 51">
            <a:extLst>
              <a:ext uri="{FF2B5EF4-FFF2-40B4-BE49-F238E27FC236}">
                <a16:creationId xmlns:a16="http://schemas.microsoft.com/office/drawing/2014/main" id="{815B19D5-04DC-1CBE-EAF4-3570D463A2E3}"/>
              </a:ext>
            </a:extLst>
          </p:cNvPr>
          <p:cNvSpPr txBox="1"/>
          <p:nvPr/>
        </p:nvSpPr>
        <p:spPr>
          <a:xfrm>
            <a:off x="9911918" y="4364389"/>
            <a:ext cx="2153215" cy="1200329"/>
          </a:xfrm>
          <a:prstGeom prst="rect">
            <a:avLst/>
          </a:prstGeom>
          <a:solidFill>
            <a:srgbClr val="C00000"/>
          </a:solidFill>
        </p:spPr>
        <p:txBody>
          <a:bodyPr wrap="square" rtlCol="0">
            <a:spAutoFit/>
          </a:bodyPr>
          <a:lstStyle/>
          <a:p>
            <a:pPr algn="ctr">
              <a:defRPr/>
            </a:pPr>
            <a:r>
              <a:rPr lang="en-US" dirty="0">
                <a:solidFill>
                  <a:prstClr val="white"/>
                </a:solidFill>
                <a:latin typeface="Arial" panose="020B0604020202020204" pitchFamily="34" charset="0"/>
                <a:cs typeface="Arial" panose="020B0604020202020204" pitchFamily="34" charset="0"/>
              </a:rPr>
              <a:t>Do not use “Recovered HF” instead, use “HF in Remission”</a:t>
            </a:r>
          </a:p>
        </p:txBody>
      </p:sp>
      <p:sp>
        <p:nvSpPr>
          <p:cNvPr id="53" name="TextBox 52">
            <a:extLst>
              <a:ext uri="{FF2B5EF4-FFF2-40B4-BE49-F238E27FC236}">
                <a16:creationId xmlns:a16="http://schemas.microsoft.com/office/drawing/2014/main" id="{482B2E92-1320-38EB-5464-F038ECC84B2B}"/>
              </a:ext>
            </a:extLst>
          </p:cNvPr>
          <p:cNvSpPr txBox="1"/>
          <p:nvPr/>
        </p:nvSpPr>
        <p:spPr>
          <a:xfrm>
            <a:off x="7463118" y="4303145"/>
            <a:ext cx="2166563" cy="1200329"/>
          </a:xfrm>
          <a:prstGeom prst="rect">
            <a:avLst/>
          </a:prstGeom>
          <a:solidFill>
            <a:srgbClr val="C00000"/>
          </a:solidFill>
        </p:spPr>
        <p:txBody>
          <a:bodyPr wrap="square" rtlCol="0">
            <a:spAutoFit/>
          </a:bodyPr>
          <a:lstStyle/>
          <a:p>
            <a:pPr algn="ctr">
              <a:defRPr/>
            </a:pPr>
            <a:r>
              <a:rPr lang="en-US" dirty="0">
                <a:solidFill>
                  <a:prstClr val="white"/>
                </a:solidFill>
                <a:latin typeface="Arial" panose="020B0604020202020204" pitchFamily="34" charset="0"/>
                <a:cs typeface="Arial" panose="020B0604020202020204" pitchFamily="34" charset="0"/>
              </a:rPr>
              <a:t>Do not use</a:t>
            </a:r>
          </a:p>
          <a:p>
            <a:pPr algn="ctr">
              <a:defRPr/>
            </a:pPr>
            <a:r>
              <a:rPr lang="en-US" dirty="0">
                <a:solidFill>
                  <a:prstClr val="white"/>
                </a:solidFill>
                <a:latin typeface="Arial" panose="020B0604020202020204" pitchFamily="34" charset="0"/>
                <a:cs typeface="Arial" panose="020B0604020202020204" pitchFamily="34" charset="0"/>
              </a:rPr>
              <a:t> “Stable HF”, instead,</a:t>
            </a:r>
          </a:p>
          <a:p>
            <a:pPr algn="ctr">
              <a:defRPr/>
            </a:pPr>
            <a:r>
              <a:rPr lang="en-US" dirty="0">
                <a:solidFill>
                  <a:prstClr val="white"/>
                </a:solidFill>
                <a:latin typeface="Arial" panose="020B0604020202020204" pitchFamily="34" charset="0"/>
                <a:cs typeface="Arial" panose="020B0604020202020204" pitchFamily="34" charset="0"/>
              </a:rPr>
              <a:t> use “Persistent”</a:t>
            </a:r>
          </a:p>
        </p:txBody>
      </p:sp>
    </p:spTree>
    <p:extLst>
      <p:ext uri="{BB962C8B-B14F-4D97-AF65-F5344CB8AC3E}">
        <p14:creationId xmlns:p14="http://schemas.microsoft.com/office/powerpoint/2010/main" val="294464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2E3A-EB51-6EF3-5D81-5E40AF87001E}"/>
              </a:ext>
            </a:extLst>
          </p:cNvPr>
          <p:cNvSpPr>
            <a:spLocks noGrp="1"/>
          </p:cNvSpPr>
          <p:nvPr>
            <p:ph type="title"/>
          </p:nvPr>
        </p:nvSpPr>
        <p:spPr>
          <a:xfrm>
            <a:off x="609600" y="500582"/>
            <a:ext cx="10744200" cy="2483656"/>
          </a:xfrm>
        </p:spPr>
        <p:txBody>
          <a:bodyPr>
            <a:normAutofit/>
          </a:bodyPr>
          <a:lstStyle/>
          <a:p>
            <a:r>
              <a:rPr lang="en-US" dirty="0"/>
              <a:t>Additional Medical</a:t>
            </a:r>
            <a:br>
              <a:rPr lang="en-US" dirty="0"/>
            </a:br>
            <a:r>
              <a:rPr lang="en-US" dirty="0"/>
              <a:t>Therapies for</a:t>
            </a:r>
            <a:br>
              <a:rPr lang="en-US" dirty="0"/>
            </a:br>
            <a:r>
              <a:rPr lang="en-US" dirty="0"/>
              <a:t>Patients With</a:t>
            </a:r>
            <a:br>
              <a:rPr lang="en-US" dirty="0"/>
            </a:br>
            <a:r>
              <a:rPr lang="en-US" dirty="0" err="1"/>
              <a:t>HFrEF</a:t>
            </a:r>
            <a:r>
              <a:rPr lang="en-US" dirty="0"/>
              <a:t> </a:t>
            </a:r>
          </a:p>
        </p:txBody>
      </p:sp>
      <p:sp>
        <p:nvSpPr>
          <p:cNvPr id="10" name="Footer Placeholder 9">
            <a:extLst>
              <a:ext uri="{FF2B5EF4-FFF2-40B4-BE49-F238E27FC236}">
                <a16:creationId xmlns:a16="http://schemas.microsoft.com/office/drawing/2014/main" id="{0416B0CF-B4BD-639F-EE93-FAE5DB2F5619}"/>
              </a:ext>
            </a:extLst>
          </p:cNvPr>
          <p:cNvSpPr>
            <a:spLocks noGrp="1"/>
          </p:cNvSpPr>
          <p:nvPr>
            <p:ph type="ftr" sz="quarter" idx="3"/>
          </p:nvPr>
        </p:nvSpPr>
        <p:spPr/>
        <p:txBody>
          <a:bodyPr/>
          <a:lstStyle/>
          <a:p>
            <a:r>
              <a:rPr lang="en-US" dirty="0"/>
              <a:t>Heidenreich PA, et al. </a:t>
            </a:r>
            <a:r>
              <a:rPr lang="en-US" i="1" dirty="0"/>
              <a:t>J Am Coll </a:t>
            </a:r>
            <a:r>
              <a:rPr lang="en-US" i="1" dirty="0" err="1"/>
              <a:t>Cardiol</a:t>
            </a:r>
            <a:r>
              <a:rPr lang="en-US" i="1" dirty="0"/>
              <a:t>. </a:t>
            </a:r>
            <a:r>
              <a:rPr lang="en-US" dirty="0"/>
              <a:t>2022;79(17):e263-e421. </a:t>
            </a:r>
          </a:p>
        </p:txBody>
      </p:sp>
      <p:pic>
        <p:nvPicPr>
          <p:cNvPr id="9" name="Picture 8" descr="Chart, treemap chart&#10;&#10;Description automatically generated">
            <a:extLst>
              <a:ext uri="{FF2B5EF4-FFF2-40B4-BE49-F238E27FC236}">
                <a16:creationId xmlns:a16="http://schemas.microsoft.com/office/drawing/2014/main" id="{E8EE3D93-F89E-EC82-92AF-0262F1BDE1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7931" y="273411"/>
            <a:ext cx="4343669" cy="6228840"/>
          </a:xfrm>
          <a:prstGeom prst="rect">
            <a:avLst/>
          </a:prstGeom>
        </p:spPr>
      </p:pic>
    </p:spTree>
    <p:extLst>
      <p:ext uri="{BB962C8B-B14F-4D97-AF65-F5344CB8AC3E}">
        <p14:creationId xmlns:p14="http://schemas.microsoft.com/office/powerpoint/2010/main" val="323452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62A7-94AC-2F00-4A8C-7BE26E059B8F}"/>
              </a:ext>
            </a:extLst>
          </p:cNvPr>
          <p:cNvSpPr>
            <a:spLocks noGrp="1"/>
          </p:cNvSpPr>
          <p:nvPr>
            <p:ph type="title"/>
          </p:nvPr>
        </p:nvSpPr>
        <p:spPr>
          <a:xfrm>
            <a:off x="300319" y="19178"/>
            <a:ext cx="12514728" cy="1325563"/>
          </a:xfrm>
        </p:spPr>
        <p:txBody>
          <a:bodyPr>
            <a:normAutofit/>
          </a:bodyPr>
          <a:lstStyle/>
          <a:p>
            <a:r>
              <a:rPr lang="en-US" sz="3000" dirty="0"/>
              <a:t>STAGE C </a:t>
            </a:r>
            <a:r>
              <a:rPr lang="en-US" sz="3000" dirty="0" err="1"/>
              <a:t>HFrEF</a:t>
            </a:r>
            <a:r>
              <a:rPr lang="en-US" sz="3000" dirty="0"/>
              <a:t> Sequence According to Phenotypes / Etiology</a:t>
            </a:r>
          </a:p>
        </p:txBody>
      </p:sp>
      <p:sp>
        <p:nvSpPr>
          <p:cNvPr id="223" name="Rectangle: Rounded Corners 222">
            <a:extLst>
              <a:ext uri="{FF2B5EF4-FFF2-40B4-BE49-F238E27FC236}">
                <a16:creationId xmlns:a16="http://schemas.microsoft.com/office/drawing/2014/main" id="{29523E96-2483-2973-C2A0-8ADAA25DC39B}"/>
              </a:ext>
            </a:extLst>
          </p:cNvPr>
          <p:cNvSpPr/>
          <p:nvPr/>
        </p:nvSpPr>
        <p:spPr>
          <a:xfrm>
            <a:off x="102233" y="1352831"/>
            <a:ext cx="3138508" cy="620673"/>
          </a:xfrm>
          <a:prstGeom prst="roundRect">
            <a:avLst/>
          </a:prstGeom>
          <a:solidFill>
            <a:srgbClr val="FFC000"/>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mn-ea"/>
              <a:cs typeface="+mn-cs"/>
            </a:endParaRPr>
          </a:p>
        </p:txBody>
      </p:sp>
      <p:sp>
        <p:nvSpPr>
          <p:cNvPr id="224" name="Rectangle: Rounded Corners 223">
            <a:extLst>
              <a:ext uri="{FF2B5EF4-FFF2-40B4-BE49-F238E27FC236}">
                <a16:creationId xmlns:a16="http://schemas.microsoft.com/office/drawing/2014/main" id="{F78C6B16-9929-138E-01FD-D15057F656F4}"/>
              </a:ext>
            </a:extLst>
          </p:cNvPr>
          <p:cNvSpPr/>
          <p:nvPr/>
        </p:nvSpPr>
        <p:spPr>
          <a:xfrm>
            <a:off x="102233" y="2159506"/>
            <a:ext cx="3138508" cy="620673"/>
          </a:xfrm>
          <a:prstGeom prst="roundRect">
            <a:avLst/>
          </a:prstGeom>
          <a:solidFill>
            <a:srgbClr val="FFC000"/>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mn-ea"/>
              <a:cs typeface="+mn-cs"/>
            </a:endParaRPr>
          </a:p>
        </p:txBody>
      </p:sp>
      <p:sp>
        <p:nvSpPr>
          <p:cNvPr id="225" name="Rectangle: Rounded Corners 224">
            <a:extLst>
              <a:ext uri="{FF2B5EF4-FFF2-40B4-BE49-F238E27FC236}">
                <a16:creationId xmlns:a16="http://schemas.microsoft.com/office/drawing/2014/main" id="{C94DEFAC-9D28-70BB-5FD0-3F608E3378D1}"/>
              </a:ext>
            </a:extLst>
          </p:cNvPr>
          <p:cNvSpPr/>
          <p:nvPr/>
        </p:nvSpPr>
        <p:spPr>
          <a:xfrm>
            <a:off x="102233" y="2938458"/>
            <a:ext cx="3138508" cy="620673"/>
          </a:xfrm>
          <a:prstGeom prst="roundRect">
            <a:avLst/>
          </a:prstGeom>
          <a:solidFill>
            <a:srgbClr val="FFC000"/>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mn-ea"/>
              <a:cs typeface="+mn-cs"/>
            </a:endParaRPr>
          </a:p>
        </p:txBody>
      </p:sp>
      <p:sp>
        <p:nvSpPr>
          <p:cNvPr id="226" name="Rectangle: Rounded Corners 225">
            <a:extLst>
              <a:ext uri="{FF2B5EF4-FFF2-40B4-BE49-F238E27FC236}">
                <a16:creationId xmlns:a16="http://schemas.microsoft.com/office/drawing/2014/main" id="{61A0B500-F2B8-1F27-60D2-B89D01C34805}"/>
              </a:ext>
            </a:extLst>
          </p:cNvPr>
          <p:cNvSpPr/>
          <p:nvPr/>
        </p:nvSpPr>
        <p:spPr>
          <a:xfrm>
            <a:off x="102233" y="3714229"/>
            <a:ext cx="3138508" cy="620673"/>
          </a:xfrm>
          <a:prstGeom prst="roundRect">
            <a:avLst/>
          </a:prstGeom>
          <a:solidFill>
            <a:srgbClr val="FFC000"/>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mn-ea"/>
              <a:cs typeface="+mn-cs"/>
            </a:endParaRPr>
          </a:p>
        </p:txBody>
      </p:sp>
      <p:sp>
        <p:nvSpPr>
          <p:cNvPr id="227" name="Rectangle: Rounded Corners 226">
            <a:extLst>
              <a:ext uri="{FF2B5EF4-FFF2-40B4-BE49-F238E27FC236}">
                <a16:creationId xmlns:a16="http://schemas.microsoft.com/office/drawing/2014/main" id="{6D428A8F-F096-E849-3784-A839487DBE3B}"/>
              </a:ext>
            </a:extLst>
          </p:cNvPr>
          <p:cNvSpPr/>
          <p:nvPr/>
        </p:nvSpPr>
        <p:spPr>
          <a:xfrm>
            <a:off x="102233" y="4500138"/>
            <a:ext cx="3138508" cy="620673"/>
          </a:xfrm>
          <a:prstGeom prst="roundRect">
            <a:avLst/>
          </a:prstGeom>
          <a:solidFill>
            <a:srgbClr val="FFC000"/>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mn-ea"/>
              <a:cs typeface="+mn-cs"/>
            </a:endParaRPr>
          </a:p>
        </p:txBody>
      </p:sp>
      <p:sp>
        <p:nvSpPr>
          <p:cNvPr id="228" name="Rectangle: Rounded Corners 227">
            <a:extLst>
              <a:ext uri="{FF2B5EF4-FFF2-40B4-BE49-F238E27FC236}">
                <a16:creationId xmlns:a16="http://schemas.microsoft.com/office/drawing/2014/main" id="{E0B5B9A8-E817-141B-0EC6-A4CB88BBF5A4}"/>
              </a:ext>
            </a:extLst>
          </p:cNvPr>
          <p:cNvSpPr/>
          <p:nvPr/>
        </p:nvSpPr>
        <p:spPr>
          <a:xfrm>
            <a:off x="102233" y="5276847"/>
            <a:ext cx="3138508" cy="620673"/>
          </a:xfrm>
          <a:prstGeom prst="roundRect">
            <a:avLst/>
          </a:prstGeom>
          <a:solidFill>
            <a:srgbClr val="FFC000"/>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mn-ea"/>
              <a:cs typeface="+mn-cs"/>
            </a:endParaRPr>
          </a:p>
        </p:txBody>
      </p:sp>
      <p:sp>
        <p:nvSpPr>
          <p:cNvPr id="229" name="TextBox 228">
            <a:extLst>
              <a:ext uri="{FF2B5EF4-FFF2-40B4-BE49-F238E27FC236}">
                <a16:creationId xmlns:a16="http://schemas.microsoft.com/office/drawing/2014/main" id="{3FA1DD1B-3E69-4FD1-486D-C2179B18C20B}"/>
              </a:ext>
            </a:extLst>
          </p:cNvPr>
          <p:cNvSpPr txBox="1"/>
          <p:nvPr/>
        </p:nvSpPr>
        <p:spPr>
          <a:xfrm>
            <a:off x="524951" y="1472581"/>
            <a:ext cx="2232417" cy="338554"/>
          </a:xfrm>
          <a:prstGeom prst="rect">
            <a:avLst/>
          </a:prstGeom>
          <a:noFill/>
        </p:spPr>
        <p:txBody>
          <a:bodyPr wrap="square" rtlCol="0">
            <a:spAutoFit/>
          </a:bodyPr>
          <a:lstStyle/>
          <a:p>
            <a:pPr algn="ctr">
              <a:defRPr/>
            </a:pPr>
            <a:r>
              <a:rPr lang="en-US" sz="1600" b="1" dirty="0">
                <a:solidFill>
                  <a:prstClr val="black"/>
                </a:solidFill>
              </a:rPr>
              <a:t>NYHA Class II HF</a:t>
            </a:r>
          </a:p>
        </p:txBody>
      </p:sp>
      <p:sp>
        <p:nvSpPr>
          <p:cNvPr id="230" name="TextBox 229">
            <a:extLst>
              <a:ext uri="{FF2B5EF4-FFF2-40B4-BE49-F238E27FC236}">
                <a16:creationId xmlns:a16="http://schemas.microsoft.com/office/drawing/2014/main" id="{2C0B75F7-E01C-AC3E-55B9-1FD1837FEF47}"/>
              </a:ext>
            </a:extLst>
          </p:cNvPr>
          <p:cNvSpPr txBox="1"/>
          <p:nvPr/>
        </p:nvSpPr>
        <p:spPr>
          <a:xfrm>
            <a:off x="165956" y="4497944"/>
            <a:ext cx="3138508" cy="584775"/>
          </a:xfrm>
          <a:prstGeom prst="rect">
            <a:avLst/>
          </a:prstGeom>
          <a:noFill/>
        </p:spPr>
        <p:txBody>
          <a:bodyPr wrap="square" rtlCol="0">
            <a:spAutoFit/>
          </a:bodyPr>
          <a:lstStyle/>
          <a:p>
            <a:pPr algn="ctr">
              <a:defRPr/>
            </a:pPr>
            <a:r>
              <a:rPr lang="en-US" sz="1600" b="1" dirty="0">
                <a:solidFill>
                  <a:prstClr val="black"/>
                </a:solidFill>
              </a:rPr>
              <a:t>NYHA Class III, </a:t>
            </a:r>
            <a:r>
              <a:rPr lang="en-US" sz="1600" b="1" dirty="0">
                <a:solidFill>
                  <a:prstClr val="black"/>
                </a:solidFill>
                <a:sym typeface="Wingdings" panose="05000000000000000000" pitchFamily="2" charset="2"/>
              </a:rPr>
              <a:t> </a:t>
            </a:r>
            <a:r>
              <a:rPr lang="en-US" sz="1600" b="1" dirty="0">
                <a:solidFill>
                  <a:prstClr val="black"/>
                </a:solidFill>
              </a:rPr>
              <a:t>Congestion, </a:t>
            </a:r>
            <a:r>
              <a:rPr lang="en-US" sz="1600" b="1" dirty="0">
                <a:solidFill>
                  <a:prstClr val="black"/>
                </a:solidFill>
                <a:sym typeface="Wingdings 3" panose="05040102010807070707" pitchFamily="18" charset="2"/>
              </a:rPr>
              <a:t></a:t>
            </a:r>
            <a:r>
              <a:rPr lang="en-US" sz="1600" b="1" dirty="0">
                <a:solidFill>
                  <a:prstClr val="black"/>
                </a:solidFill>
              </a:rPr>
              <a:t>Hospitalization</a:t>
            </a:r>
          </a:p>
        </p:txBody>
      </p:sp>
      <p:sp>
        <p:nvSpPr>
          <p:cNvPr id="231" name="TextBox 230">
            <a:extLst>
              <a:ext uri="{FF2B5EF4-FFF2-40B4-BE49-F238E27FC236}">
                <a16:creationId xmlns:a16="http://schemas.microsoft.com/office/drawing/2014/main" id="{DD3EE2E5-7A83-B832-FF38-4A4F93411D0B}"/>
              </a:ext>
            </a:extLst>
          </p:cNvPr>
          <p:cNvSpPr txBox="1"/>
          <p:nvPr/>
        </p:nvSpPr>
        <p:spPr>
          <a:xfrm>
            <a:off x="-145443" y="2284820"/>
            <a:ext cx="3635830" cy="338554"/>
          </a:xfrm>
          <a:prstGeom prst="rect">
            <a:avLst/>
          </a:prstGeom>
          <a:noFill/>
        </p:spPr>
        <p:txBody>
          <a:bodyPr wrap="square" rtlCol="0">
            <a:spAutoFit/>
          </a:bodyPr>
          <a:lstStyle/>
          <a:p>
            <a:pPr algn="ctr">
              <a:defRPr/>
            </a:pPr>
            <a:r>
              <a:rPr lang="en-US" sz="1600" b="1" spc="-30" dirty="0">
                <a:solidFill>
                  <a:prstClr val="black"/>
                </a:solidFill>
              </a:rPr>
              <a:t>Early Post MI &amp; Active Ischemia</a:t>
            </a:r>
          </a:p>
        </p:txBody>
      </p:sp>
      <p:sp>
        <p:nvSpPr>
          <p:cNvPr id="232" name="TextBox 231">
            <a:extLst>
              <a:ext uri="{FF2B5EF4-FFF2-40B4-BE49-F238E27FC236}">
                <a16:creationId xmlns:a16="http://schemas.microsoft.com/office/drawing/2014/main" id="{73B78C0D-464D-BC22-BE14-6F7A6F6A8385}"/>
              </a:ext>
            </a:extLst>
          </p:cNvPr>
          <p:cNvSpPr txBox="1"/>
          <p:nvPr/>
        </p:nvSpPr>
        <p:spPr>
          <a:xfrm>
            <a:off x="80648" y="3057927"/>
            <a:ext cx="3635830" cy="338554"/>
          </a:xfrm>
          <a:prstGeom prst="rect">
            <a:avLst/>
          </a:prstGeom>
          <a:noFill/>
        </p:spPr>
        <p:txBody>
          <a:bodyPr wrap="square" rtlCol="0">
            <a:spAutoFit/>
          </a:bodyPr>
          <a:lstStyle/>
          <a:p>
            <a:pPr>
              <a:defRPr/>
            </a:pPr>
            <a:r>
              <a:rPr lang="en-US" sz="1600" b="1" dirty="0">
                <a:solidFill>
                  <a:prstClr val="black"/>
                </a:solidFill>
              </a:rPr>
              <a:t>Tachycardia: </a:t>
            </a:r>
            <a:r>
              <a:rPr lang="en-US" sz="1600" b="1" dirty="0" err="1">
                <a:solidFill>
                  <a:prstClr val="black"/>
                </a:solidFill>
              </a:rPr>
              <a:t>Afib</a:t>
            </a:r>
            <a:r>
              <a:rPr lang="en-US" sz="1600" b="1" dirty="0">
                <a:solidFill>
                  <a:prstClr val="black"/>
                </a:solidFill>
              </a:rPr>
              <a:t> RVR, VT/PVC </a:t>
            </a:r>
          </a:p>
        </p:txBody>
      </p:sp>
      <p:sp>
        <p:nvSpPr>
          <p:cNvPr id="233" name="TextBox 232">
            <a:extLst>
              <a:ext uri="{FF2B5EF4-FFF2-40B4-BE49-F238E27FC236}">
                <a16:creationId xmlns:a16="http://schemas.microsoft.com/office/drawing/2014/main" id="{15AC3402-58CB-6172-D68B-53312A9014E2}"/>
              </a:ext>
            </a:extLst>
          </p:cNvPr>
          <p:cNvSpPr txBox="1"/>
          <p:nvPr/>
        </p:nvSpPr>
        <p:spPr>
          <a:xfrm>
            <a:off x="117572" y="3845358"/>
            <a:ext cx="3113052" cy="338554"/>
          </a:xfrm>
          <a:prstGeom prst="rect">
            <a:avLst/>
          </a:prstGeom>
          <a:noFill/>
        </p:spPr>
        <p:txBody>
          <a:bodyPr wrap="square" rtlCol="0">
            <a:spAutoFit/>
          </a:bodyPr>
          <a:lstStyle/>
          <a:p>
            <a:pPr algn="ctr">
              <a:defRPr/>
            </a:pPr>
            <a:r>
              <a:rPr lang="en-US" sz="1600" b="1" dirty="0">
                <a:solidFill>
                  <a:prstClr val="black"/>
                </a:solidFill>
              </a:rPr>
              <a:t>CKD III-IV</a:t>
            </a:r>
          </a:p>
        </p:txBody>
      </p:sp>
      <p:grpSp>
        <p:nvGrpSpPr>
          <p:cNvPr id="234" name="Group 233">
            <a:extLst>
              <a:ext uri="{FF2B5EF4-FFF2-40B4-BE49-F238E27FC236}">
                <a16:creationId xmlns:a16="http://schemas.microsoft.com/office/drawing/2014/main" id="{581FDD3C-778A-A400-E38F-2469B225C6F5}"/>
              </a:ext>
            </a:extLst>
          </p:cNvPr>
          <p:cNvGrpSpPr/>
          <p:nvPr/>
        </p:nvGrpSpPr>
        <p:grpSpPr>
          <a:xfrm>
            <a:off x="6500641" y="1352831"/>
            <a:ext cx="1260837" cy="630418"/>
            <a:chOff x="327" y="3865291"/>
            <a:chExt cx="1260837" cy="630418"/>
          </a:xfrm>
        </p:grpSpPr>
        <p:sp>
          <p:nvSpPr>
            <p:cNvPr id="235" name="Rectangle 234">
              <a:extLst>
                <a:ext uri="{FF2B5EF4-FFF2-40B4-BE49-F238E27FC236}">
                  <a16:creationId xmlns:a16="http://schemas.microsoft.com/office/drawing/2014/main" id="{0525CB94-968D-1067-2EB2-0DB2DF4E771C}"/>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36" name="TextBox 235">
              <a:extLst>
                <a:ext uri="{FF2B5EF4-FFF2-40B4-BE49-F238E27FC236}">
                  <a16:creationId xmlns:a16="http://schemas.microsoft.com/office/drawing/2014/main" id="{161378F9-A36C-D5E4-8D4E-9B5B8EE5061F}"/>
                </a:ext>
              </a:extLst>
            </p:cNvPr>
            <p:cNvSpPr txBox="1"/>
            <p:nvPr/>
          </p:nvSpPr>
          <p:spPr>
            <a:xfrm>
              <a:off x="327"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BB</a:t>
              </a:r>
            </a:p>
          </p:txBody>
        </p:sp>
      </p:grpSp>
      <p:grpSp>
        <p:nvGrpSpPr>
          <p:cNvPr id="237" name="Group 236">
            <a:extLst>
              <a:ext uri="{FF2B5EF4-FFF2-40B4-BE49-F238E27FC236}">
                <a16:creationId xmlns:a16="http://schemas.microsoft.com/office/drawing/2014/main" id="{2F8D8880-11F7-5D5F-A609-2D82AF15AB5C}"/>
              </a:ext>
            </a:extLst>
          </p:cNvPr>
          <p:cNvGrpSpPr/>
          <p:nvPr/>
        </p:nvGrpSpPr>
        <p:grpSpPr>
          <a:xfrm>
            <a:off x="4973120" y="1352831"/>
            <a:ext cx="1260837" cy="630418"/>
            <a:chOff x="1525941" y="3865291"/>
            <a:chExt cx="1260837" cy="630418"/>
          </a:xfrm>
        </p:grpSpPr>
        <p:sp>
          <p:nvSpPr>
            <p:cNvPr id="238" name="Rectangle 237">
              <a:extLst>
                <a:ext uri="{FF2B5EF4-FFF2-40B4-BE49-F238E27FC236}">
                  <a16:creationId xmlns:a16="http://schemas.microsoft.com/office/drawing/2014/main" id="{DB2E2795-5FC3-C8C9-C7CA-8C37AB706640}"/>
                </a:ext>
              </a:extLst>
            </p:cNvPr>
            <p:cNvSpPr/>
            <p:nvPr/>
          </p:nvSpPr>
          <p:spPr>
            <a:xfrm>
              <a:off x="1525941"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39" name="TextBox 238">
              <a:extLst>
                <a:ext uri="{FF2B5EF4-FFF2-40B4-BE49-F238E27FC236}">
                  <a16:creationId xmlns:a16="http://schemas.microsoft.com/office/drawing/2014/main" id="{A1FC6B67-857F-C095-D924-A2F75CADC205}"/>
                </a:ext>
              </a:extLst>
            </p:cNvPr>
            <p:cNvSpPr txBox="1"/>
            <p:nvPr/>
          </p:nvSpPr>
          <p:spPr>
            <a:xfrm>
              <a:off x="1525941"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err="1">
                  <a:ln>
                    <a:noFill/>
                  </a:ln>
                  <a:solidFill>
                    <a:prstClr val="white"/>
                  </a:solidFill>
                  <a:effectLst/>
                  <a:uLnTx/>
                  <a:uFillTx/>
                  <a:ea typeface="+mn-ea"/>
                  <a:cs typeface="+mn-cs"/>
                </a:rPr>
                <a:t>ARNi</a:t>
              </a:r>
              <a:r>
                <a:rPr kumimoji="0" lang="en-US" sz="1200" b="0" i="0" u="none" strike="noStrike" kern="0" cap="none" spc="0" normalizeH="0" baseline="0" noProof="0" dirty="0">
                  <a:ln>
                    <a:noFill/>
                  </a:ln>
                  <a:solidFill>
                    <a:prstClr val="white"/>
                  </a:solidFill>
                  <a:effectLst/>
                  <a:uLnTx/>
                  <a:uFillTx/>
                  <a:ea typeface="+mn-ea"/>
                  <a:cs typeface="+mn-cs"/>
                </a:rPr>
                <a:t> / </a:t>
              </a:r>
              <a:r>
                <a:rPr kumimoji="0" lang="en-US" sz="1200" b="0" i="0" u="none" strike="noStrike" kern="0" cap="none" spc="0" normalizeH="0" baseline="0" noProof="0" dirty="0" err="1">
                  <a:ln>
                    <a:noFill/>
                  </a:ln>
                  <a:solidFill>
                    <a:prstClr val="white"/>
                  </a:solidFill>
                  <a:effectLst/>
                  <a:uLnTx/>
                  <a:uFillTx/>
                  <a:ea typeface="+mn-ea"/>
                  <a:cs typeface="+mn-cs"/>
                </a:rPr>
                <a:t>ACEi</a:t>
              </a:r>
              <a:endParaRPr kumimoji="0" lang="en-US" sz="1200" b="0" i="0" u="none" strike="noStrike" kern="0" cap="none" spc="0" normalizeH="0" baseline="0" noProof="0" dirty="0">
                <a:ln>
                  <a:noFill/>
                </a:ln>
                <a:solidFill>
                  <a:prstClr val="white"/>
                </a:solidFill>
                <a:effectLst/>
                <a:uLnTx/>
                <a:uFillTx/>
                <a:ea typeface="+mn-ea"/>
                <a:cs typeface="+mn-cs"/>
              </a:endParaRPr>
            </a:p>
          </p:txBody>
        </p:sp>
      </p:grpSp>
      <p:grpSp>
        <p:nvGrpSpPr>
          <p:cNvPr id="240" name="Group 239">
            <a:extLst>
              <a:ext uri="{FF2B5EF4-FFF2-40B4-BE49-F238E27FC236}">
                <a16:creationId xmlns:a16="http://schemas.microsoft.com/office/drawing/2014/main" id="{C5E3C0D2-8151-5A07-38C4-6A512D71E2D3}"/>
              </a:ext>
            </a:extLst>
          </p:cNvPr>
          <p:cNvGrpSpPr/>
          <p:nvPr/>
        </p:nvGrpSpPr>
        <p:grpSpPr>
          <a:xfrm>
            <a:off x="7947800" y="1352831"/>
            <a:ext cx="1260837" cy="630418"/>
            <a:chOff x="3051554" y="3865291"/>
            <a:chExt cx="1260837" cy="630418"/>
          </a:xfrm>
        </p:grpSpPr>
        <p:sp>
          <p:nvSpPr>
            <p:cNvPr id="241" name="Rectangle 240">
              <a:extLst>
                <a:ext uri="{FF2B5EF4-FFF2-40B4-BE49-F238E27FC236}">
                  <a16:creationId xmlns:a16="http://schemas.microsoft.com/office/drawing/2014/main" id="{5E848A00-B6A6-764F-4B75-8F208F018FDD}"/>
                </a:ext>
              </a:extLst>
            </p:cNvPr>
            <p:cNvSpPr/>
            <p:nvPr/>
          </p:nvSpPr>
          <p:spPr>
            <a:xfrm>
              <a:off x="3051554"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42" name="TextBox 241">
              <a:extLst>
                <a:ext uri="{FF2B5EF4-FFF2-40B4-BE49-F238E27FC236}">
                  <a16:creationId xmlns:a16="http://schemas.microsoft.com/office/drawing/2014/main" id="{B0CDEF85-C6D6-9F90-7203-185F3D87AC98}"/>
                </a:ext>
              </a:extLst>
            </p:cNvPr>
            <p:cNvSpPr txBox="1"/>
            <p:nvPr/>
          </p:nvSpPr>
          <p:spPr>
            <a:xfrm>
              <a:off x="3051554"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MRA</a:t>
              </a:r>
            </a:p>
          </p:txBody>
        </p:sp>
      </p:grpSp>
      <p:grpSp>
        <p:nvGrpSpPr>
          <p:cNvPr id="243" name="Group 242">
            <a:extLst>
              <a:ext uri="{FF2B5EF4-FFF2-40B4-BE49-F238E27FC236}">
                <a16:creationId xmlns:a16="http://schemas.microsoft.com/office/drawing/2014/main" id="{034B8DE4-FEB4-31A3-EC4C-8DDC6002E305}"/>
              </a:ext>
            </a:extLst>
          </p:cNvPr>
          <p:cNvGrpSpPr/>
          <p:nvPr/>
        </p:nvGrpSpPr>
        <p:grpSpPr>
          <a:xfrm>
            <a:off x="9394960" y="1352831"/>
            <a:ext cx="1260837" cy="630418"/>
            <a:chOff x="4577168" y="3865291"/>
            <a:chExt cx="1260837" cy="630418"/>
          </a:xfrm>
        </p:grpSpPr>
        <p:sp>
          <p:nvSpPr>
            <p:cNvPr id="244" name="Rectangle 243">
              <a:extLst>
                <a:ext uri="{FF2B5EF4-FFF2-40B4-BE49-F238E27FC236}">
                  <a16:creationId xmlns:a16="http://schemas.microsoft.com/office/drawing/2014/main" id="{8AA1BB81-4E3F-2CB8-0C19-900A71A9FE68}"/>
                </a:ext>
              </a:extLst>
            </p:cNvPr>
            <p:cNvSpPr/>
            <p:nvPr/>
          </p:nvSpPr>
          <p:spPr>
            <a:xfrm>
              <a:off x="4577168"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45" name="TextBox 244">
              <a:extLst>
                <a:ext uri="{FF2B5EF4-FFF2-40B4-BE49-F238E27FC236}">
                  <a16:creationId xmlns:a16="http://schemas.microsoft.com/office/drawing/2014/main" id="{A3FE6B3D-6752-F15A-86D1-09C6FEECB69D}"/>
                </a:ext>
              </a:extLst>
            </p:cNvPr>
            <p:cNvSpPr txBox="1"/>
            <p:nvPr/>
          </p:nvSpPr>
          <p:spPr>
            <a:xfrm>
              <a:off x="4577168"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SGLT2i</a:t>
              </a:r>
            </a:p>
          </p:txBody>
        </p:sp>
      </p:grpSp>
      <p:grpSp>
        <p:nvGrpSpPr>
          <p:cNvPr id="246" name="Group 245">
            <a:extLst>
              <a:ext uri="{FF2B5EF4-FFF2-40B4-BE49-F238E27FC236}">
                <a16:creationId xmlns:a16="http://schemas.microsoft.com/office/drawing/2014/main" id="{1C112309-7486-D29C-B5E0-4739C64486E0}"/>
              </a:ext>
            </a:extLst>
          </p:cNvPr>
          <p:cNvGrpSpPr/>
          <p:nvPr/>
        </p:nvGrpSpPr>
        <p:grpSpPr>
          <a:xfrm>
            <a:off x="3395332" y="1352831"/>
            <a:ext cx="1260837" cy="630418"/>
            <a:chOff x="327" y="3865291"/>
            <a:chExt cx="1260837" cy="630418"/>
          </a:xfrm>
        </p:grpSpPr>
        <p:sp>
          <p:nvSpPr>
            <p:cNvPr id="247" name="Rectangle 246">
              <a:extLst>
                <a:ext uri="{FF2B5EF4-FFF2-40B4-BE49-F238E27FC236}">
                  <a16:creationId xmlns:a16="http://schemas.microsoft.com/office/drawing/2014/main" id="{C5876EB0-9977-DC52-5D08-715726480F7D}"/>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48" name="TextBox 247">
              <a:extLst>
                <a:ext uri="{FF2B5EF4-FFF2-40B4-BE49-F238E27FC236}">
                  <a16:creationId xmlns:a16="http://schemas.microsoft.com/office/drawing/2014/main" id="{B8584B84-CAA1-C77C-B877-2628F63293C0}"/>
                </a:ext>
              </a:extLst>
            </p:cNvPr>
            <p:cNvSpPr txBox="1"/>
            <p:nvPr/>
          </p:nvSpPr>
          <p:spPr>
            <a:xfrm>
              <a:off x="327"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Diuretic if congested</a:t>
              </a:r>
            </a:p>
          </p:txBody>
        </p:sp>
      </p:grpSp>
      <p:sp>
        <p:nvSpPr>
          <p:cNvPr id="249" name="TextBox 248">
            <a:extLst>
              <a:ext uri="{FF2B5EF4-FFF2-40B4-BE49-F238E27FC236}">
                <a16:creationId xmlns:a16="http://schemas.microsoft.com/office/drawing/2014/main" id="{E0B11A6E-7119-71B5-22F4-8488859DAF57}"/>
              </a:ext>
            </a:extLst>
          </p:cNvPr>
          <p:cNvSpPr txBox="1"/>
          <p:nvPr/>
        </p:nvSpPr>
        <p:spPr>
          <a:xfrm>
            <a:off x="676419" y="5407320"/>
            <a:ext cx="2232417" cy="338554"/>
          </a:xfrm>
          <a:prstGeom prst="rect">
            <a:avLst/>
          </a:prstGeom>
          <a:noFill/>
        </p:spPr>
        <p:txBody>
          <a:bodyPr wrap="square" rtlCol="0">
            <a:spAutoFit/>
          </a:bodyPr>
          <a:lstStyle/>
          <a:p>
            <a:pPr>
              <a:defRPr/>
            </a:pPr>
            <a:r>
              <a:rPr lang="en-US" sz="1600" b="1" dirty="0">
                <a:solidFill>
                  <a:prstClr val="black"/>
                </a:solidFill>
              </a:rPr>
              <a:t>NYHA Class IV HF</a:t>
            </a:r>
          </a:p>
        </p:txBody>
      </p:sp>
      <p:grpSp>
        <p:nvGrpSpPr>
          <p:cNvPr id="250" name="Group 249">
            <a:extLst>
              <a:ext uri="{FF2B5EF4-FFF2-40B4-BE49-F238E27FC236}">
                <a16:creationId xmlns:a16="http://schemas.microsoft.com/office/drawing/2014/main" id="{202A2451-80CC-F301-2373-51F6723024D9}"/>
              </a:ext>
            </a:extLst>
          </p:cNvPr>
          <p:cNvGrpSpPr/>
          <p:nvPr/>
        </p:nvGrpSpPr>
        <p:grpSpPr>
          <a:xfrm>
            <a:off x="3395332" y="2164810"/>
            <a:ext cx="1260837" cy="630418"/>
            <a:chOff x="327" y="3865291"/>
            <a:chExt cx="1260837" cy="630418"/>
          </a:xfrm>
        </p:grpSpPr>
        <p:sp>
          <p:nvSpPr>
            <p:cNvPr id="251" name="Rectangle 250">
              <a:extLst>
                <a:ext uri="{FF2B5EF4-FFF2-40B4-BE49-F238E27FC236}">
                  <a16:creationId xmlns:a16="http://schemas.microsoft.com/office/drawing/2014/main" id="{EF2FEB54-387C-8C46-95E0-31DB90D7FA16}"/>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w="22225">
              <a:solidFill>
                <a:sysClr val="windowText" lastClr="000000"/>
              </a:solidFill>
            </a:ln>
            <a:effectLst>
              <a:outerShdw blurRad="57150" dist="19050" dir="5400000" algn="ctr" rotWithShape="0">
                <a:srgbClr val="000000">
                  <a:alpha val="63000"/>
                </a:srgbClr>
              </a:outerShdw>
            </a:effectLst>
          </p:spPr>
        </p:sp>
        <p:sp>
          <p:nvSpPr>
            <p:cNvPr id="252" name="TextBox 251">
              <a:extLst>
                <a:ext uri="{FF2B5EF4-FFF2-40B4-BE49-F238E27FC236}">
                  <a16:creationId xmlns:a16="http://schemas.microsoft.com/office/drawing/2014/main" id="{F03CF4B2-BEDA-DC9A-5BAC-7616C7298FDD}"/>
                </a:ext>
              </a:extLst>
            </p:cNvPr>
            <p:cNvSpPr txBox="1"/>
            <p:nvPr/>
          </p:nvSpPr>
          <p:spPr>
            <a:xfrm>
              <a:off x="327" y="3865291"/>
              <a:ext cx="1260837" cy="630418"/>
            </a:xfrm>
            <a:prstGeom prst="rect">
              <a:avLst/>
            </a:prstGeom>
            <a:noFill/>
            <a:ln w="22225">
              <a:solidFill>
                <a:sysClr val="windowText" lastClr="000000"/>
              </a:solid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BB</a:t>
              </a:r>
            </a:p>
          </p:txBody>
        </p:sp>
      </p:grpSp>
      <p:grpSp>
        <p:nvGrpSpPr>
          <p:cNvPr id="253" name="Group 252">
            <a:extLst>
              <a:ext uri="{FF2B5EF4-FFF2-40B4-BE49-F238E27FC236}">
                <a16:creationId xmlns:a16="http://schemas.microsoft.com/office/drawing/2014/main" id="{F97081A7-9DF3-AB97-65AF-A1D741C6E407}"/>
              </a:ext>
            </a:extLst>
          </p:cNvPr>
          <p:cNvGrpSpPr/>
          <p:nvPr/>
        </p:nvGrpSpPr>
        <p:grpSpPr>
          <a:xfrm>
            <a:off x="6500641" y="2164810"/>
            <a:ext cx="1260837" cy="630418"/>
            <a:chOff x="1525941" y="3865291"/>
            <a:chExt cx="1260837" cy="630418"/>
          </a:xfrm>
        </p:grpSpPr>
        <p:sp>
          <p:nvSpPr>
            <p:cNvPr id="254" name="Rectangle 253">
              <a:extLst>
                <a:ext uri="{FF2B5EF4-FFF2-40B4-BE49-F238E27FC236}">
                  <a16:creationId xmlns:a16="http://schemas.microsoft.com/office/drawing/2014/main" id="{DA460553-EAC3-B66C-B5E9-67F98256C9DA}"/>
                </a:ext>
              </a:extLst>
            </p:cNvPr>
            <p:cNvSpPr/>
            <p:nvPr/>
          </p:nvSpPr>
          <p:spPr>
            <a:xfrm>
              <a:off x="1525941"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55" name="TextBox 254">
              <a:extLst>
                <a:ext uri="{FF2B5EF4-FFF2-40B4-BE49-F238E27FC236}">
                  <a16:creationId xmlns:a16="http://schemas.microsoft.com/office/drawing/2014/main" id="{7F0EB56B-7885-423D-8FBE-02F06A3F5540}"/>
                </a:ext>
              </a:extLst>
            </p:cNvPr>
            <p:cNvSpPr txBox="1"/>
            <p:nvPr/>
          </p:nvSpPr>
          <p:spPr>
            <a:xfrm>
              <a:off x="1525941"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err="1">
                  <a:ln>
                    <a:noFill/>
                  </a:ln>
                  <a:solidFill>
                    <a:prstClr val="white"/>
                  </a:solidFill>
                  <a:effectLst/>
                  <a:uLnTx/>
                  <a:uFillTx/>
                  <a:ea typeface="+mn-ea"/>
                  <a:cs typeface="+mn-cs"/>
                </a:rPr>
                <a:t>ACEi</a:t>
              </a:r>
              <a:r>
                <a:rPr kumimoji="0" lang="en-US" sz="1200" b="0" i="0" u="none" strike="noStrike" kern="0" cap="none" spc="0" normalizeH="0" baseline="0" noProof="0" dirty="0">
                  <a:ln>
                    <a:noFill/>
                  </a:ln>
                  <a:solidFill>
                    <a:prstClr val="white"/>
                  </a:solidFill>
                  <a:effectLst/>
                  <a:uLnTx/>
                  <a:uFillTx/>
                  <a:ea typeface="+mn-ea"/>
                  <a:cs typeface="+mn-cs"/>
                </a:rPr>
                <a:t>  </a:t>
              </a:r>
            </a:p>
          </p:txBody>
        </p:sp>
      </p:grpSp>
      <p:grpSp>
        <p:nvGrpSpPr>
          <p:cNvPr id="256" name="Group 255">
            <a:extLst>
              <a:ext uri="{FF2B5EF4-FFF2-40B4-BE49-F238E27FC236}">
                <a16:creationId xmlns:a16="http://schemas.microsoft.com/office/drawing/2014/main" id="{64B4ADF5-F8F8-966A-0102-8DB6729A829E}"/>
              </a:ext>
            </a:extLst>
          </p:cNvPr>
          <p:cNvGrpSpPr/>
          <p:nvPr/>
        </p:nvGrpSpPr>
        <p:grpSpPr>
          <a:xfrm>
            <a:off x="7947800" y="2164810"/>
            <a:ext cx="1260837" cy="630418"/>
            <a:chOff x="3051554" y="3865291"/>
            <a:chExt cx="1260837" cy="630418"/>
          </a:xfrm>
        </p:grpSpPr>
        <p:sp>
          <p:nvSpPr>
            <p:cNvPr id="257" name="Rectangle 256">
              <a:extLst>
                <a:ext uri="{FF2B5EF4-FFF2-40B4-BE49-F238E27FC236}">
                  <a16:creationId xmlns:a16="http://schemas.microsoft.com/office/drawing/2014/main" id="{B1B52BD7-77E9-F779-E82E-4913A36F4305}"/>
                </a:ext>
              </a:extLst>
            </p:cNvPr>
            <p:cNvSpPr/>
            <p:nvPr/>
          </p:nvSpPr>
          <p:spPr>
            <a:xfrm>
              <a:off x="3051554"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58" name="TextBox 257">
              <a:extLst>
                <a:ext uri="{FF2B5EF4-FFF2-40B4-BE49-F238E27FC236}">
                  <a16:creationId xmlns:a16="http://schemas.microsoft.com/office/drawing/2014/main" id="{900A5CF7-72C9-A669-8414-3F45323398BC}"/>
                </a:ext>
              </a:extLst>
            </p:cNvPr>
            <p:cNvSpPr txBox="1"/>
            <p:nvPr/>
          </p:nvSpPr>
          <p:spPr>
            <a:xfrm>
              <a:off x="3051554"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MRA</a:t>
              </a:r>
            </a:p>
          </p:txBody>
        </p:sp>
      </p:grpSp>
      <p:grpSp>
        <p:nvGrpSpPr>
          <p:cNvPr id="259" name="Group 258">
            <a:extLst>
              <a:ext uri="{FF2B5EF4-FFF2-40B4-BE49-F238E27FC236}">
                <a16:creationId xmlns:a16="http://schemas.microsoft.com/office/drawing/2014/main" id="{91241EAB-43E8-BEC1-D822-C695BF948BF2}"/>
              </a:ext>
            </a:extLst>
          </p:cNvPr>
          <p:cNvGrpSpPr/>
          <p:nvPr/>
        </p:nvGrpSpPr>
        <p:grpSpPr>
          <a:xfrm>
            <a:off x="9394960" y="2164810"/>
            <a:ext cx="1260837" cy="630418"/>
            <a:chOff x="4577168" y="3865291"/>
            <a:chExt cx="1260837" cy="630418"/>
          </a:xfrm>
        </p:grpSpPr>
        <p:sp>
          <p:nvSpPr>
            <p:cNvPr id="260" name="Rectangle 259">
              <a:extLst>
                <a:ext uri="{FF2B5EF4-FFF2-40B4-BE49-F238E27FC236}">
                  <a16:creationId xmlns:a16="http://schemas.microsoft.com/office/drawing/2014/main" id="{478D84ED-56A5-D1DE-18DF-BB120020EF03}"/>
                </a:ext>
              </a:extLst>
            </p:cNvPr>
            <p:cNvSpPr/>
            <p:nvPr/>
          </p:nvSpPr>
          <p:spPr>
            <a:xfrm>
              <a:off x="4577168"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61" name="TextBox 260">
              <a:extLst>
                <a:ext uri="{FF2B5EF4-FFF2-40B4-BE49-F238E27FC236}">
                  <a16:creationId xmlns:a16="http://schemas.microsoft.com/office/drawing/2014/main" id="{6BA6A2E8-D9C9-21AB-ED36-A5BE50401A3B}"/>
                </a:ext>
              </a:extLst>
            </p:cNvPr>
            <p:cNvSpPr txBox="1"/>
            <p:nvPr/>
          </p:nvSpPr>
          <p:spPr>
            <a:xfrm>
              <a:off x="4577168" y="3865291"/>
              <a:ext cx="1260837" cy="630418"/>
            </a:xfrm>
            <a:prstGeom prst="rect">
              <a:avLst/>
            </a:prstGeom>
            <a:solidFill>
              <a:sysClr val="window" lastClr="FFFFFF"/>
            </a:solid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black"/>
                  </a:solidFill>
                  <a:effectLst/>
                  <a:uLnTx/>
                  <a:uFillTx/>
                  <a:ea typeface="+mn-ea"/>
                  <a:cs typeface="+mn-cs"/>
                </a:rPr>
                <a:t>SGLT2i?</a:t>
              </a:r>
            </a:p>
          </p:txBody>
        </p:sp>
      </p:grpSp>
      <p:grpSp>
        <p:nvGrpSpPr>
          <p:cNvPr id="262" name="Group 261">
            <a:extLst>
              <a:ext uri="{FF2B5EF4-FFF2-40B4-BE49-F238E27FC236}">
                <a16:creationId xmlns:a16="http://schemas.microsoft.com/office/drawing/2014/main" id="{425E6F4E-DCF2-7617-E01D-5DBEB40AE994}"/>
              </a:ext>
            </a:extLst>
          </p:cNvPr>
          <p:cNvGrpSpPr/>
          <p:nvPr/>
        </p:nvGrpSpPr>
        <p:grpSpPr>
          <a:xfrm>
            <a:off x="4973120" y="2164810"/>
            <a:ext cx="1260837" cy="630418"/>
            <a:chOff x="327" y="3865291"/>
            <a:chExt cx="1260837" cy="630418"/>
          </a:xfrm>
        </p:grpSpPr>
        <p:sp>
          <p:nvSpPr>
            <p:cNvPr id="263" name="Rectangle 262">
              <a:extLst>
                <a:ext uri="{FF2B5EF4-FFF2-40B4-BE49-F238E27FC236}">
                  <a16:creationId xmlns:a16="http://schemas.microsoft.com/office/drawing/2014/main" id="{06BD0911-7D36-C3F7-F986-CA051258756D}"/>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64" name="TextBox 263">
              <a:extLst>
                <a:ext uri="{FF2B5EF4-FFF2-40B4-BE49-F238E27FC236}">
                  <a16:creationId xmlns:a16="http://schemas.microsoft.com/office/drawing/2014/main" id="{51930550-8A6E-F1BF-0E04-D9750859C4EF}"/>
                </a:ext>
              </a:extLst>
            </p:cNvPr>
            <p:cNvSpPr txBox="1"/>
            <p:nvPr/>
          </p:nvSpPr>
          <p:spPr>
            <a:xfrm>
              <a:off x="327"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Diuretic if congested</a:t>
              </a:r>
            </a:p>
          </p:txBody>
        </p:sp>
      </p:grpSp>
      <p:grpSp>
        <p:nvGrpSpPr>
          <p:cNvPr id="265" name="Group 264">
            <a:extLst>
              <a:ext uri="{FF2B5EF4-FFF2-40B4-BE49-F238E27FC236}">
                <a16:creationId xmlns:a16="http://schemas.microsoft.com/office/drawing/2014/main" id="{79DE7735-A181-F4F9-2B34-C207521D6F90}"/>
              </a:ext>
            </a:extLst>
          </p:cNvPr>
          <p:cNvGrpSpPr/>
          <p:nvPr/>
        </p:nvGrpSpPr>
        <p:grpSpPr>
          <a:xfrm>
            <a:off x="3395332" y="2954852"/>
            <a:ext cx="1260837" cy="630418"/>
            <a:chOff x="327" y="3865291"/>
            <a:chExt cx="1260837" cy="630418"/>
          </a:xfrm>
        </p:grpSpPr>
        <p:sp>
          <p:nvSpPr>
            <p:cNvPr id="266" name="Rectangle 265">
              <a:extLst>
                <a:ext uri="{FF2B5EF4-FFF2-40B4-BE49-F238E27FC236}">
                  <a16:creationId xmlns:a16="http://schemas.microsoft.com/office/drawing/2014/main" id="{5FBC599C-0FA9-CD40-BBB0-9EB9480E6F67}"/>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w="22225">
              <a:solidFill>
                <a:sysClr val="windowText" lastClr="000000"/>
              </a:solidFill>
            </a:ln>
            <a:effectLst>
              <a:outerShdw blurRad="57150" dist="19050" dir="5400000" algn="ctr" rotWithShape="0">
                <a:srgbClr val="000000">
                  <a:alpha val="63000"/>
                </a:srgbClr>
              </a:outerShdw>
            </a:effectLst>
          </p:spPr>
        </p:sp>
        <p:sp>
          <p:nvSpPr>
            <p:cNvPr id="267" name="TextBox 266">
              <a:extLst>
                <a:ext uri="{FF2B5EF4-FFF2-40B4-BE49-F238E27FC236}">
                  <a16:creationId xmlns:a16="http://schemas.microsoft.com/office/drawing/2014/main" id="{BA2A3306-93B1-C225-DC35-2EC0B3B4C772}"/>
                </a:ext>
              </a:extLst>
            </p:cNvPr>
            <p:cNvSpPr txBox="1"/>
            <p:nvPr/>
          </p:nvSpPr>
          <p:spPr>
            <a:xfrm>
              <a:off x="327" y="3865291"/>
              <a:ext cx="1260837" cy="630418"/>
            </a:xfrm>
            <a:prstGeom prst="rect">
              <a:avLst/>
            </a:prstGeom>
            <a:noFill/>
            <a:ln w="22225">
              <a:solidFill>
                <a:sysClr val="windowText" lastClr="000000"/>
              </a:solid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BB</a:t>
              </a:r>
            </a:p>
          </p:txBody>
        </p:sp>
      </p:grpSp>
      <p:grpSp>
        <p:nvGrpSpPr>
          <p:cNvPr id="268" name="Group 267">
            <a:extLst>
              <a:ext uri="{FF2B5EF4-FFF2-40B4-BE49-F238E27FC236}">
                <a16:creationId xmlns:a16="http://schemas.microsoft.com/office/drawing/2014/main" id="{667F2688-113A-98D0-1CF1-503485C98E72}"/>
              </a:ext>
            </a:extLst>
          </p:cNvPr>
          <p:cNvGrpSpPr/>
          <p:nvPr/>
        </p:nvGrpSpPr>
        <p:grpSpPr>
          <a:xfrm>
            <a:off x="6500641" y="2954852"/>
            <a:ext cx="1260837" cy="630418"/>
            <a:chOff x="1525941" y="3865291"/>
            <a:chExt cx="1260837" cy="630418"/>
          </a:xfrm>
        </p:grpSpPr>
        <p:sp>
          <p:nvSpPr>
            <p:cNvPr id="269" name="Rectangle 268">
              <a:extLst>
                <a:ext uri="{FF2B5EF4-FFF2-40B4-BE49-F238E27FC236}">
                  <a16:creationId xmlns:a16="http://schemas.microsoft.com/office/drawing/2014/main" id="{77D5ACBE-6DBE-957F-000D-585B6D9C0F52}"/>
                </a:ext>
              </a:extLst>
            </p:cNvPr>
            <p:cNvSpPr/>
            <p:nvPr/>
          </p:nvSpPr>
          <p:spPr>
            <a:xfrm>
              <a:off x="1525941"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70" name="TextBox 269">
              <a:extLst>
                <a:ext uri="{FF2B5EF4-FFF2-40B4-BE49-F238E27FC236}">
                  <a16:creationId xmlns:a16="http://schemas.microsoft.com/office/drawing/2014/main" id="{8E6C9A7C-B231-F33E-6003-CFC2DA7FDCC6}"/>
                </a:ext>
              </a:extLst>
            </p:cNvPr>
            <p:cNvSpPr txBox="1"/>
            <p:nvPr/>
          </p:nvSpPr>
          <p:spPr>
            <a:xfrm>
              <a:off x="1525941"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err="1">
                  <a:ln>
                    <a:noFill/>
                  </a:ln>
                  <a:solidFill>
                    <a:prstClr val="white"/>
                  </a:solidFill>
                  <a:effectLst/>
                  <a:uLnTx/>
                  <a:uFillTx/>
                  <a:ea typeface="+mn-ea"/>
                  <a:cs typeface="+mn-cs"/>
                </a:rPr>
                <a:t>ACEi</a:t>
              </a:r>
              <a:r>
                <a:rPr kumimoji="0" lang="en-US" sz="1200" b="0" i="0" u="none" strike="noStrike" kern="0" cap="none" spc="0" normalizeH="0" baseline="0" noProof="0" dirty="0">
                  <a:ln>
                    <a:noFill/>
                  </a:ln>
                  <a:solidFill>
                    <a:prstClr val="white"/>
                  </a:solidFill>
                  <a:effectLst/>
                  <a:uLnTx/>
                  <a:uFillTx/>
                  <a:ea typeface="+mn-ea"/>
                  <a:cs typeface="+mn-cs"/>
                </a:rPr>
                <a:t>  (</a:t>
              </a:r>
              <a:r>
                <a:rPr kumimoji="0" lang="en-US" sz="1200" b="0" i="0" u="none" strike="noStrike" kern="0" cap="none" spc="0" normalizeH="0" baseline="0" noProof="0" dirty="0" err="1">
                  <a:ln>
                    <a:noFill/>
                  </a:ln>
                  <a:solidFill>
                    <a:prstClr val="white"/>
                  </a:solidFill>
                  <a:effectLst/>
                  <a:uLnTx/>
                  <a:uFillTx/>
                  <a:ea typeface="+mn-ea"/>
                  <a:cs typeface="+mn-cs"/>
                </a:rPr>
                <a:t>ARNi</a:t>
              </a:r>
              <a:r>
                <a:rPr kumimoji="0" lang="en-US" sz="1200" b="0" i="0" u="none" strike="noStrike" kern="0" cap="none" spc="0" normalizeH="0" baseline="0" noProof="0" dirty="0">
                  <a:ln>
                    <a:noFill/>
                  </a:ln>
                  <a:solidFill>
                    <a:prstClr val="white"/>
                  </a:solidFill>
                  <a:effectLst/>
                  <a:uLnTx/>
                  <a:uFillTx/>
                  <a:ea typeface="+mn-ea"/>
                  <a:cs typeface="+mn-cs"/>
                </a:rPr>
                <a:t>)</a:t>
              </a:r>
            </a:p>
          </p:txBody>
        </p:sp>
      </p:grpSp>
      <p:grpSp>
        <p:nvGrpSpPr>
          <p:cNvPr id="271" name="Group 270">
            <a:extLst>
              <a:ext uri="{FF2B5EF4-FFF2-40B4-BE49-F238E27FC236}">
                <a16:creationId xmlns:a16="http://schemas.microsoft.com/office/drawing/2014/main" id="{DB04F9BB-8F9D-6050-D90F-0E2A94164B5B}"/>
              </a:ext>
            </a:extLst>
          </p:cNvPr>
          <p:cNvGrpSpPr/>
          <p:nvPr/>
        </p:nvGrpSpPr>
        <p:grpSpPr>
          <a:xfrm>
            <a:off x="7947800" y="2954852"/>
            <a:ext cx="1260837" cy="630418"/>
            <a:chOff x="3051554" y="3865291"/>
            <a:chExt cx="1260837" cy="630418"/>
          </a:xfrm>
        </p:grpSpPr>
        <p:sp>
          <p:nvSpPr>
            <p:cNvPr id="272" name="Rectangle 271">
              <a:extLst>
                <a:ext uri="{FF2B5EF4-FFF2-40B4-BE49-F238E27FC236}">
                  <a16:creationId xmlns:a16="http://schemas.microsoft.com/office/drawing/2014/main" id="{1BFF687E-02A0-9F96-9503-261117B82519}"/>
                </a:ext>
              </a:extLst>
            </p:cNvPr>
            <p:cNvSpPr/>
            <p:nvPr/>
          </p:nvSpPr>
          <p:spPr>
            <a:xfrm>
              <a:off x="3051554"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73" name="TextBox 272">
              <a:extLst>
                <a:ext uri="{FF2B5EF4-FFF2-40B4-BE49-F238E27FC236}">
                  <a16:creationId xmlns:a16="http://schemas.microsoft.com/office/drawing/2014/main" id="{6AE3522C-647B-19F0-BCD9-ACFA6B39302B}"/>
                </a:ext>
              </a:extLst>
            </p:cNvPr>
            <p:cNvSpPr txBox="1"/>
            <p:nvPr/>
          </p:nvSpPr>
          <p:spPr>
            <a:xfrm>
              <a:off x="3051554"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MRA</a:t>
              </a:r>
            </a:p>
          </p:txBody>
        </p:sp>
      </p:grpSp>
      <p:grpSp>
        <p:nvGrpSpPr>
          <p:cNvPr id="274" name="Group 273">
            <a:extLst>
              <a:ext uri="{FF2B5EF4-FFF2-40B4-BE49-F238E27FC236}">
                <a16:creationId xmlns:a16="http://schemas.microsoft.com/office/drawing/2014/main" id="{FCD3567D-F948-8997-4CAC-C22972E641CD}"/>
              </a:ext>
            </a:extLst>
          </p:cNvPr>
          <p:cNvGrpSpPr/>
          <p:nvPr/>
        </p:nvGrpSpPr>
        <p:grpSpPr>
          <a:xfrm>
            <a:off x="4973120" y="2954852"/>
            <a:ext cx="1260837" cy="630418"/>
            <a:chOff x="327" y="3865291"/>
            <a:chExt cx="1260837" cy="630418"/>
          </a:xfrm>
        </p:grpSpPr>
        <p:sp>
          <p:nvSpPr>
            <p:cNvPr id="275" name="Rectangle 274">
              <a:extLst>
                <a:ext uri="{FF2B5EF4-FFF2-40B4-BE49-F238E27FC236}">
                  <a16:creationId xmlns:a16="http://schemas.microsoft.com/office/drawing/2014/main" id="{2C262A57-173D-A8CB-C31E-9CD2CDFFB80E}"/>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76" name="TextBox 275">
              <a:extLst>
                <a:ext uri="{FF2B5EF4-FFF2-40B4-BE49-F238E27FC236}">
                  <a16:creationId xmlns:a16="http://schemas.microsoft.com/office/drawing/2014/main" id="{83635C28-EDE9-DAE3-AEBB-B84B4ABCFAB2}"/>
                </a:ext>
              </a:extLst>
            </p:cNvPr>
            <p:cNvSpPr txBox="1"/>
            <p:nvPr/>
          </p:nvSpPr>
          <p:spPr>
            <a:xfrm>
              <a:off x="327"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Diuretic if congested</a:t>
              </a:r>
            </a:p>
          </p:txBody>
        </p:sp>
      </p:grpSp>
      <p:grpSp>
        <p:nvGrpSpPr>
          <p:cNvPr id="277" name="Group 276">
            <a:extLst>
              <a:ext uri="{FF2B5EF4-FFF2-40B4-BE49-F238E27FC236}">
                <a16:creationId xmlns:a16="http://schemas.microsoft.com/office/drawing/2014/main" id="{A2787E8C-A9B0-52CB-7BF9-3A7060B841E5}"/>
              </a:ext>
            </a:extLst>
          </p:cNvPr>
          <p:cNvGrpSpPr/>
          <p:nvPr/>
        </p:nvGrpSpPr>
        <p:grpSpPr>
          <a:xfrm>
            <a:off x="9394960" y="2954852"/>
            <a:ext cx="1260837" cy="630418"/>
            <a:chOff x="4577168" y="3865291"/>
            <a:chExt cx="1260837" cy="630418"/>
          </a:xfrm>
        </p:grpSpPr>
        <p:sp>
          <p:nvSpPr>
            <p:cNvPr id="278" name="Rectangle 277">
              <a:extLst>
                <a:ext uri="{FF2B5EF4-FFF2-40B4-BE49-F238E27FC236}">
                  <a16:creationId xmlns:a16="http://schemas.microsoft.com/office/drawing/2014/main" id="{04E21BC1-F975-6FAC-812C-F5480AB1ACE9}"/>
                </a:ext>
              </a:extLst>
            </p:cNvPr>
            <p:cNvSpPr/>
            <p:nvPr/>
          </p:nvSpPr>
          <p:spPr>
            <a:xfrm>
              <a:off x="4577168"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79" name="TextBox 278">
              <a:extLst>
                <a:ext uri="{FF2B5EF4-FFF2-40B4-BE49-F238E27FC236}">
                  <a16:creationId xmlns:a16="http://schemas.microsoft.com/office/drawing/2014/main" id="{044C870D-1A90-E4A4-C449-CCD83D7D5C28}"/>
                </a:ext>
              </a:extLst>
            </p:cNvPr>
            <p:cNvSpPr txBox="1"/>
            <p:nvPr/>
          </p:nvSpPr>
          <p:spPr>
            <a:xfrm>
              <a:off x="4577168"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SGLT2i</a:t>
              </a:r>
            </a:p>
          </p:txBody>
        </p:sp>
      </p:grpSp>
      <p:grpSp>
        <p:nvGrpSpPr>
          <p:cNvPr id="280" name="Group 279">
            <a:extLst>
              <a:ext uri="{FF2B5EF4-FFF2-40B4-BE49-F238E27FC236}">
                <a16:creationId xmlns:a16="http://schemas.microsoft.com/office/drawing/2014/main" id="{4E7841A6-3FB2-5F6C-9D83-FF57C04A8B7D}"/>
              </a:ext>
            </a:extLst>
          </p:cNvPr>
          <p:cNvGrpSpPr/>
          <p:nvPr/>
        </p:nvGrpSpPr>
        <p:grpSpPr>
          <a:xfrm>
            <a:off x="7947800" y="3736599"/>
            <a:ext cx="1260837" cy="630418"/>
            <a:chOff x="327" y="3865291"/>
            <a:chExt cx="1260837" cy="630418"/>
          </a:xfrm>
        </p:grpSpPr>
        <p:sp>
          <p:nvSpPr>
            <p:cNvPr id="281" name="Rectangle 280">
              <a:extLst>
                <a:ext uri="{FF2B5EF4-FFF2-40B4-BE49-F238E27FC236}">
                  <a16:creationId xmlns:a16="http://schemas.microsoft.com/office/drawing/2014/main" id="{2A1BB142-0145-9237-1E03-2B5DFA993595}"/>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82" name="TextBox 281">
              <a:extLst>
                <a:ext uri="{FF2B5EF4-FFF2-40B4-BE49-F238E27FC236}">
                  <a16:creationId xmlns:a16="http://schemas.microsoft.com/office/drawing/2014/main" id="{F405FCB1-804D-E215-DD84-AC832D650E1F}"/>
                </a:ext>
              </a:extLst>
            </p:cNvPr>
            <p:cNvSpPr txBox="1"/>
            <p:nvPr/>
          </p:nvSpPr>
          <p:spPr>
            <a:xfrm>
              <a:off x="327"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BB</a:t>
              </a:r>
            </a:p>
          </p:txBody>
        </p:sp>
      </p:grpSp>
      <p:grpSp>
        <p:nvGrpSpPr>
          <p:cNvPr id="283" name="Group 282">
            <a:extLst>
              <a:ext uri="{FF2B5EF4-FFF2-40B4-BE49-F238E27FC236}">
                <a16:creationId xmlns:a16="http://schemas.microsoft.com/office/drawing/2014/main" id="{47E03037-1733-6DC8-F5C9-C94236F4AD83}"/>
              </a:ext>
            </a:extLst>
          </p:cNvPr>
          <p:cNvGrpSpPr/>
          <p:nvPr/>
        </p:nvGrpSpPr>
        <p:grpSpPr>
          <a:xfrm>
            <a:off x="6500641" y="3736599"/>
            <a:ext cx="1260837" cy="630418"/>
            <a:chOff x="1525941" y="3865291"/>
            <a:chExt cx="1260837" cy="630418"/>
          </a:xfrm>
        </p:grpSpPr>
        <p:sp>
          <p:nvSpPr>
            <p:cNvPr id="284" name="Rectangle 283">
              <a:extLst>
                <a:ext uri="{FF2B5EF4-FFF2-40B4-BE49-F238E27FC236}">
                  <a16:creationId xmlns:a16="http://schemas.microsoft.com/office/drawing/2014/main" id="{2ABC5115-A7FA-26FC-20E7-D4C149D8A6BA}"/>
                </a:ext>
              </a:extLst>
            </p:cNvPr>
            <p:cNvSpPr/>
            <p:nvPr/>
          </p:nvSpPr>
          <p:spPr>
            <a:xfrm>
              <a:off x="1525941"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w="22225">
              <a:solidFill>
                <a:sysClr val="windowText" lastClr="000000"/>
              </a:solidFill>
            </a:ln>
            <a:effectLst>
              <a:outerShdw blurRad="57150" dist="19050" dir="5400000" algn="ctr" rotWithShape="0">
                <a:srgbClr val="000000">
                  <a:alpha val="63000"/>
                </a:srgbClr>
              </a:outerShdw>
            </a:effectLst>
          </p:spPr>
        </p:sp>
        <p:sp>
          <p:nvSpPr>
            <p:cNvPr id="285" name="TextBox 284">
              <a:extLst>
                <a:ext uri="{FF2B5EF4-FFF2-40B4-BE49-F238E27FC236}">
                  <a16:creationId xmlns:a16="http://schemas.microsoft.com/office/drawing/2014/main" id="{C2201ABD-16CD-45F3-8CF7-26715E59D0C5}"/>
                </a:ext>
              </a:extLst>
            </p:cNvPr>
            <p:cNvSpPr txBox="1"/>
            <p:nvPr/>
          </p:nvSpPr>
          <p:spPr>
            <a:xfrm>
              <a:off x="1525941" y="3865291"/>
              <a:ext cx="1260837" cy="630418"/>
            </a:xfrm>
            <a:prstGeom prst="rect">
              <a:avLst/>
            </a:prstGeom>
            <a:noFill/>
            <a:ln w="22225">
              <a:solidFill>
                <a:sysClr val="windowText" lastClr="000000"/>
              </a:solid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err="1">
                  <a:ln>
                    <a:noFill/>
                  </a:ln>
                  <a:solidFill>
                    <a:prstClr val="white"/>
                  </a:solidFill>
                  <a:effectLst/>
                  <a:uLnTx/>
                  <a:uFillTx/>
                  <a:ea typeface="+mn-ea"/>
                  <a:cs typeface="+mn-cs"/>
                </a:rPr>
                <a:t>ARNi</a:t>
              </a:r>
              <a:endParaRPr kumimoji="0" lang="en-US" sz="1200" b="0" i="0" u="none" strike="noStrike" kern="0" cap="none" spc="0" normalizeH="0" baseline="0" noProof="0" dirty="0">
                <a:ln>
                  <a:noFill/>
                </a:ln>
                <a:solidFill>
                  <a:prstClr val="white"/>
                </a:solidFill>
                <a:effectLst/>
                <a:uLnTx/>
                <a:uFillTx/>
                <a:ea typeface="+mn-ea"/>
                <a:cs typeface="+mn-cs"/>
              </a:endParaRPr>
            </a:p>
          </p:txBody>
        </p:sp>
      </p:grpSp>
      <p:grpSp>
        <p:nvGrpSpPr>
          <p:cNvPr id="286" name="Group 285">
            <a:extLst>
              <a:ext uri="{FF2B5EF4-FFF2-40B4-BE49-F238E27FC236}">
                <a16:creationId xmlns:a16="http://schemas.microsoft.com/office/drawing/2014/main" id="{880D0F56-27BA-C56B-0579-A5C99AC60B0F}"/>
              </a:ext>
            </a:extLst>
          </p:cNvPr>
          <p:cNvGrpSpPr/>
          <p:nvPr/>
        </p:nvGrpSpPr>
        <p:grpSpPr>
          <a:xfrm>
            <a:off x="9394960" y="3736599"/>
            <a:ext cx="1260837" cy="630418"/>
            <a:chOff x="3051554" y="3865291"/>
            <a:chExt cx="1260837" cy="630418"/>
          </a:xfrm>
        </p:grpSpPr>
        <p:sp>
          <p:nvSpPr>
            <p:cNvPr id="287" name="Rectangle 286">
              <a:extLst>
                <a:ext uri="{FF2B5EF4-FFF2-40B4-BE49-F238E27FC236}">
                  <a16:creationId xmlns:a16="http://schemas.microsoft.com/office/drawing/2014/main" id="{C903C9CC-0409-FFBA-12A4-E8C353BC81F6}"/>
                </a:ext>
              </a:extLst>
            </p:cNvPr>
            <p:cNvSpPr/>
            <p:nvPr/>
          </p:nvSpPr>
          <p:spPr>
            <a:xfrm>
              <a:off x="3051554"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88" name="TextBox 287">
              <a:extLst>
                <a:ext uri="{FF2B5EF4-FFF2-40B4-BE49-F238E27FC236}">
                  <a16:creationId xmlns:a16="http://schemas.microsoft.com/office/drawing/2014/main" id="{CD04EFD3-6C62-0470-8142-DB4F181B3A23}"/>
                </a:ext>
              </a:extLst>
            </p:cNvPr>
            <p:cNvSpPr txBox="1"/>
            <p:nvPr/>
          </p:nvSpPr>
          <p:spPr>
            <a:xfrm>
              <a:off x="3051554"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MRA</a:t>
              </a:r>
            </a:p>
          </p:txBody>
        </p:sp>
      </p:grpSp>
      <p:grpSp>
        <p:nvGrpSpPr>
          <p:cNvPr id="289" name="Group 288">
            <a:extLst>
              <a:ext uri="{FF2B5EF4-FFF2-40B4-BE49-F238E27FC236}">
                <a16:creationId xmlns:a16="http://schemas.microsoft.com/office/drawing/2014/main" id="{66AE1D29-19BE-801F-D1C0-6EE12C5FFC63}"/>
              </a:ext>
            </a:extLst>
          </p:cNvPr>
          <p:cNvGrpSpPr/>
          <p:nvPr/>
        </p:nvGrpSpPr>
        <p:grpSpPr>
          <a:xfrm>
            <a:off x="4973120" y="3736599"/>
            <a:ext cx="1260837" cy="630418"/>
            <a:chOff x="4577168" y="3865291"/>
            <a:chExt cx="1260837" cy="630418"/>
          </a:xfrm>
        </p:grpSpPr>
        <p:sp>
          <p:nvSpPr>
            <p:cNvPr id="290" name="Rectangle 289">
              <a:extLst>
                <a:ext uri="{FF2B5EF4-FFF2-40B4-BE49-F238E27FC236}">
                  <a16:creationId xmlns:a16="http://schemas.microsoft.com/office/drawing/2014/main" id="{214E17E8-8AC7-6063-1212-F920D75741AC}"/>
                </a:ext>
              </a:extLst>
            </p:cNvPr>
            <p:cNvSpPr/>
            <p:nvPr/>
          </p:nvSpPr>
          <p:spPr>
            <a:xfrm>
              <a:off x="4577168"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w="22225">
              <a:solidFill>
                <a:sysClr val="windowText" lastClr="000000"/>
              </a:solidFill>
            </a:ln>
            <a:effectLst>
              <a:outerShdw blurRad="57150" dist="19050" dir="5400000" algn="ctr" rotWithShape="0">
                <a:srgbClr val="000000">
                  <a:alpha val="63000"/>
                </a:srgbClr>
              </a:outerShdw>
            </a:effectLst>
          </p:spPr>
        </p:sp>
        <p:sp>
          <p:nvSpPr>
            <p:cNvPr id="291" name="TextBox 290">
              <a:extLst>
                <a:ext uri="{FF2B5EF4-FFF2-40B4-BE49-F238E27FC236}">
                  <a16:creationId xmlns:a16="http://schemas.microsoft.com/office/drawing/2014/main" id="{52142251-F1F4-294F-8410-D6D10E771B73}"/>
                </a:ext>
              </a:extLst>
            </p:cNvPr>
            <p:cNvSpPr txBox="1"/>
            <p:nvPr/>
          </p:nvSpPr>
          <p:spPr>
            <a:xfrm>
              <a:off x="4577168" y="3865291"/>
              <a:ext cx="1260837" cy="630418"/>
            </a:xfrm>
            <a:prstGeom prst="rect">
              <a:avLst/>
            </a:prstGeom>
            <a:noFill/>
            <a:ln w="22225">
              <a:solidFill>
                <a:sysClr val="windowText" lastClr="000000"/>
              </a:solid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SGLT2i</a:t>
              </a:r>
            </a:p>
          </p:txBody>
        </p:sp>
      </p:grpSp>
      <p:grpSp>
        <p:nvGrpSpPr>
          <p:cNvPr id="292" name="Group 291">
            <a:extLst>
              <a:ext uri="{FF2B5EF4-FFF2-40B4-BE49-F238E27FC236}">
                <a16:creationId xmlns:a16="http://schemas.microsoft.com/office/drawing/2014/main" id="{DDEB112B-7D39-D90E-70E4-6F7CFE335D1F}"/>
              </a:ext>
            </a:extLst>
          </p:cNvPr>
          <p:cNvGrpSpPr/>
          <p:nvPr/>
        </p:nvGrpSpPr>
        <p:grpSpPr>
          <a:xfrm>
            <a:off x="3395332" y="3736599"/>
            <a:ext cx="1260837" cy="630418"/>
            <a:chOff x="327" y="3865291"/>
            <a:chExt cx="1260837" cy="630418"/>
          </a:xfrm>
        </p:grpSpPr>
        <p:sp>
          <p:nvSpPr>
            <p:cNvPr id="293" name="Rectangle 292">
              <a:extLst>
                <a:ext uri="{FF2B5EF4-FFF2-40B4-BE49-F238E27FC236}">
                  <a16:creationId xmlns:a16="http://schemas.microsoft.com/office/drawing/2014/main" id="{D24FAB72-6996-A27A-1CBE-677F9F39EB3C}"/>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94" name="TextBox 293">
              <a:extLst>
                <a:ext uri="{FF2B5EF4-FFF2-40B4-BE49-F238E27FC236}">
                  <a16:creationId xmlns:a16="http://schemas.microsoft.com/office/drawing/2014/main" id="{1293C8C3-0F75-0CA8-244F-A4881AD59438}"/>
                </a:ext>
              </a:extLst>
            </p:cNvPr>
            <p:cNvSpPr txBox="1"/>
            <p:nvPr/>
          </p:nvSpPr>
          <p:spPr>
            <a:xfrm>
              <a:off x="327"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Diuretic if congested</a:t>
              </a:r>
            </a:p>
          </p:txBody>
        </p:sp>
      </p:grpSp>
      <p:grpSp>
        <p:nvGrpSpPr>
          <p:cNvPr id="295" name="Group 294">
            <a:extLst>
              <a:ext uri="{FF2B5EF4-FFF2-40B4-BE49-F238E27FC236}">
                <a16:creationId xmlns:a16="http://schemas.microsoft.com/office/drawing/2014/main" id="{F6635379-3E41-9D1E-5EDB-F0B1812F927A}"/>
              </a:ext>
            </a:extLst>
          </p:cNvPr>
          <p:cNvGrpSpPr/>
          <p:nvPr/>
        </p:nvGrpSpPr>
        <p:grpSpPr>
          <a:xfrm>
            <a:off x="9394960" y="4482848"/>
            <a:ext cx="1260837" cy="630418"/>
            <a:chOff x="327" y="3865291"/>
            <a:chExt cx="1260837" cy="630418"/>
          </a:xfrm>
        </p:grpSpPr>
        <p:sp>
          <p:nvSpPr>
            <p:cNvPr id="296" name="Rectangle 295">
              <a:extLst>
                <a:ext uri="{FF2B5EF4-FFF2-40B4-BE49-F238E27FC236}">
                  <a16:creationId xmlns:a16="http://schemas.microsoft.com/office/drawing/2014/main" id="{3BFEC055-1500-38A7-5E60-CA29BCE6F2CA}"/>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97" name="TextBox 296">
              <a:extLst>
                <a:ext uri="{FF2B5EF4-FFF2-40B4-BE49-F238E27FC236}">
                  <a16:creationId xmlns:a16="http://schemas.microsoft.com/office/drawing/2014/main" id="{835EA35F-AF16-21A1-888F-8DE6AE2EBEEF}"/>
                </a:ext>
              </a:extLst>
            </p:cNvPr>
            <p:cNvSpPr txBox="1"/>
            <p:nvPr/>
          </p:nvSpPr>
          <p:spPr>
            <a:xfrm>
              <a:off x="327"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BB</a:t>
              </a:r>
            </a:p>
          </p:txBody>
        </p:sp>
      </p:grpSp>
      <p:grpSp>
        <p:nvGrpSpPr>
          <p:cNvPr id="298" name="Group 297">
            <a:extLst>
              <a:ext uri="{FF2B5EF4-FFF2-40B4-BE49-F238E27FC236}">
                <a16:creationId xmlns:a16="http://schemas.microsoft.com/office/drawing/2014/main" id="{AF323F02-3933-092E-2A55-7FA4134F7D7F}"/>
              </a:ext>
            </a:extLst>
          </p:cNvPr>
          <p:cNvGrpSpPr/>
          <p:nvPr/>
        </p:nvGrpSpPr>
        <p:grpSpPr>
          <a:xfrm>
            <a:off x="6500641" y="4482848"/>
            <a:ext cx="1260837" cy="630418"/>
            <a:chOff x="1525941" y="3865291"/>
            <a:chExt cx="1260837" cy="630418"/>
          </a:xfrm>
        </p:grpSpPr>
        <p:sp>
          <p:nvSpPr>
            <p:cNvPr id="299" name="Rectangle 298">
              <a:extLst>
                <a:ext uri="{FF2B5EF4-FFF2-40B4-BE49-F238E27FC236}">
                  <a16:creationId xmlns:a16="http://schemas.microsoft.com/office/drawing/2014/main" id="{5C4F5911-CFC4-ABB2-FE5A-732EE44A11D4}"/>
                </a:ext>
              </a:extLst>
            </p:cNvPr>
            <p:cNvSpPr/>
            <p:nvPr/>
          </p:nvSpPr>
          <p:spPr>
            <a:xfrm>
              <a:off x="1525941"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w="22225">
              <a:solidFill>
                <a:sysClr val="windowText" lastClr="000000"/>
              </a:solidFill>
            </a:ln>
            <a:effectLst>
              <a:outerShdw blurRad="57150" dist="19050" dir="5400000" algn="ctr" rotWithShape="0">
                <a:srgbClr val="000000">
                  <a:alpha val="63000"/>
                </a:srgbClr>
              </a:outerShdw>
            </a:effectLst>
          </p:spPr>
        </p:sp>
        <p:sp>
          <p:nvSpPr>
            <p:cNvPr id="300" name="TextBox 299">
              <a:extLst>
                <a:ext uri="{FF2B5EF4-FFF2-40B4-BE49-F238E27FC236}">
                  <a16:creationId xmlns:a16="http://schemas.microsoft.com/office/drawing/2014/main" id="{6AB567D4-DA99-BF2C-D6BF-D5A00548C815}"/>
                </a:ext>
              </a:extLst>
            </p:cNvPr>
            <p:cNvSpPr txBox="1"/>
            <p:nvPr/>
          </p:nvSpPr>
          <p:spPr>
            <a:xfrm>
              <a:off x="1525941" y="3865291"/>
              <a:ext cx="1260837" cy="630418"/>
            </a:xfrm>
            <a:prstGeom prst="rect">
              <a:avLst/>
            </a:prstGeom>
            <a:noFill/>
            <a:ln w="22225">
              <a:solidFill>
                <a:sysClr val="windowText" lastClr="000000"/>
              </a:solid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err="1">
                  <a:ln>
                    <a:noFill/>
                  </a:ln>
                  <a:solidFill>
                    <a:prstClr val="white"/>
                  </a:solidFill>
                  <a:effectLst/>
                  <a:uLnTx/>
                  <a:uFillTx/>
                  <a:ea typeface="+mn-ea"/>
                  <a:cs typeface="+mn-cs"/>
                </a:rPr>
                <a:t>ARNi</a:t>
              </a:r>
              <a:endParaRPr kumimoji="0" lang="en-US" sz="1200" b="0" i="0" u="none" strike="noStrike" kern="0" cap="none" spc="0" normalizeH="0" baseline="0" noProof="0" dirty="0">
                <a:ln>
                  <a:noFill/>
                </a:ln>
                <a:solidFill>
                  <a:prstClr val="white"/>
                </a:solidFill>
                <a:effectLst/>
                <a:uLnTx/>
                <a:uFillTx/>
                <a:ea typeface="+mn-ea"/>
                <a:cs typeface="+mn-cs"/>
              </a:endParaRPr>
            </a:p>
          </p:txBody>
        </p:sp>
      </p:grpSp>
      <p:grpSp>
        <p:nvGrpSpPr>
          <p:cNvPr id="301" name="Group 300">
            <a:extLst>
              <a:ext uri="{FF2B5EF4-FFF2-40B4-BE49-F238E27FC236}">
                <a16:creationId xmlns:a16="http://schemas.microsoft.com/office/drawing/2014/main" id="{5D463B42-F2D5-6948-3156-89D7ADF21675}"/>
              </a:ext>
            </a:extLst>
          </p:cNvPr>
          <p:cNvGrpSpPr/>
          <p:nvPr/>
        </p:nvGrpSpPr>
        <p:grpSpPr>
          <a:xfrm>
            <a:off x="7947800" y="4482848"/>
            <a:ext cx="1260837" cy="630418"/>
            <a:chOff x="3051554" y="3865291"/>
            <a:chExt cx="1260837" cy="630418"/>
          </a:xfrm>
        </p:grpSpPr>
        <p:sp>
          <p:nvSpPr>
            <p:cNvPr id="302" name="Rectangle 301">
              <a:extLst>
                <a:ext uri="{FF2B5EF4-FFF2-40B4-BE49-F238E27FC236}">
                  <a16:creationId xmlns:a16="http://schemas.microsoft.com/office/drawing/2014/main" id="{C1ABDC16-773F-009C-CC82-D530D2DBFF89}"/>
                </a:ext>
              </a:extLst>
            </p:cNvPr>
            <p:cNvSpPr/>
            <p:nvPr/>
          </p:nvSpPr>
          <p:spPr>
            <a:xfrm>
              <a:off x="3051554"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w="22225">
              <a:solidFill>
                <a:sysClr val="windowText" lastClr="000000"/>
              </a:solidFill>
            </a:ln>
            <a:effectLst>
              <a:outerShdw blurRad="57150" dist="19050" dir="5400000" algn="ctr" rotWithShape="0">
                <a:srgbClr val="000000">
                  <a:alpha val="63000"/>
                </a:srgbClr>
              </a:outerShdw>
            </a:effectLst>
          </p:spPr>
        </p:sp>
        <p:sp>
          <p:nvSpPr>
            <p:cNvPr id="303" name="TextBox 302">
              <a:extLst>
                <a:ext uri="{FF2B5EF4-FFF2-40B4-BE49-F238E27FC236}">
                  <a16:creationId xmlns:a16="http://schemas.microsoft.com/office/drawing/2014/main" id="{2B3B3952-5C47-6D1E-B83B-B86F0D70008B}"/>
                </a:ext>
              </a:extLst>
            </p:cNvPr>
            <p:cNvSpPr txBox="1"/>
            <p:nvPr/>
          </p:nvSpPr>
          <p:spPr>
            <a:xfrm>
              <a:off x="3051554" y="3865291"/>
              <a:ext cx="1260837" cy="630418"/>
            </a:xfrm>
            <a:prstGeom prst="rect">
              <a:avLst/>
            </a:prstGeom>
            <a:noFill/>
            <a:ln w="22225">
              <a:solidFill>
                <a:sysClr val="windowText" lastClr="000000"/>
              </a:solid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MRA</a:t>
              </a:r>
            </a:p>
          </p:txBody>
        </p:sp>
      </p:grpSp>
      <p:grpSp>
        <p:nvGrpSpPr>
          <p:cNvPr id="304" name="Group 303">
            <a:extLst>
              <a:ext uri="{FF2B5EF4-FFF2-40B4-BE49-F238E27FC236}">
                <a16:creationId xmlns:a16="http://schemas.microsoft.com/office/drawing/2014/main" id="{28286E20-F0AA-4B11-8DB1-4F1A3168ACD0}"/>
              </a:ext>
            </a:extLst>
          </p:cNvPr>
          <p:cNvGrpSpPr/>
          <p:nvPr/>
        </p:nvGrpSpPr>
        <p:grpSpPr>
          <a:xfrm>
            <a:off x="4973120" y="4482848"/>
            <a:ext cx="1260837" cy="630418"/>
            <a:chOff x="4577168" y="3865291"/>
            <a:chExt cx="1260837" cy="630418"/>
          </a:xfrm>
        </p:grpSpPr>
        <p:sp>
          <p:nvSpPr>
            <p:cNvPr id="305" name="Rectangle 304">
              <a:extLst>
                <a:ext uri="{FF2B5EF4-FFF2-40B4-BE49-F238E27FC236}">
                  <a16:creationId xmlns:a16="http://schemas.microsoft.com/office/drawing/2014/main" id="{A1F29265-D0FB-9DFB-0B52-E03F399ADF76}"/>
                </a:ext>
              </a:extLst>
            </p:cNvPr>
            <p:cNvSpPr/>
            <p:nvPr/>
          </p:nvSpPr>
          <p:spPr>
            <a:xfrm>
              <a:off x="4577168"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w="22225">
              <a:solidFill>
                <a:sysClr val="windowText" lastClr="000000"/>
              </a:solidFill>
            </a:ln>
            <a:effectLst>
              <a:outerShdw blurRad="57150" dist="19050" dir="5400000" algn="ctr" rotWithShape="0">
                <a:srgbClr val="000000">
                  <a:alpha val="63000"/>
                </a:srgbClr>
              </a:outerShdw>
            </a:effectLst>
          </p:spPr>
        </p:sp>
        <p:sp>
          <p:nvSpPr>
            <p:cNvPr id="306" name="TextBox 305">
              <a:extLst>
                <a:ext uri="{FF2B5EF4-FFF2-40B4-BE49-F238E27FC236}">
                  <a16:creationId xmlns:a16="http://schemas.microsoft.com/office/drawing/2014/main" id="{62E4656D-5C04-F845-7CDB-4B565C81BCF6}"/>
                </a:ext>
              </a:extLst>
            </p:cNvPr>
            <p:cNvSpPr txBox="1"/>
            <p:nvPr/>
          </p:nvSpPr>
          <p:spPr>
            <a:xfrm>
              <a:off x="4577168" y="3865291"/>
              <a:ext cx="1260837" cy="630418"/>
            </a:xfrm>
            <a:prstGeom prst="rect">
              <a:avLst/>
            </a:prstGeom>
            <a:noFill/>
            <a:ln w="22225">
              <a:solidFill>
                <a:sysClr val="windowText" lastClr="000000"/>
              </a:solid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SGLT2i</a:t>
              </a:r>
            </a:p>
          </p:txBody>
        </p:sp>
      </p:grpSp>
      <p:grpSp>
        <p:nvGrpSpPr>
          <p:cNvPr id="307" name="Group 306">
            <a:extLst>
              <a:ext uri="{FF2B5EF4-FFF2-40B4-BE49-F238E27FC236}">
                <a16:creationId xmlns:a16="http://schemas.microsoft.com/office/drawing/2014/main" id="{524BBCAA-9864-D71F-6198-DC919D48AFC0}"/>
              </a:ext>
            </a:extLst>
          </p:cNvPr>
          <p:cNvGrpSpPr/>
          <p:nvPr/>
        </p:nvGrpSpPr>
        <p:grpSpPr>
          <a:xfrm>
            <a:off x="3395332" y="4482848"/>
            <a:ext cx="1260837" cy="630418"/>
            <a:chOff x="327" y="3865291"/>
            <a:chExt cx="1260837" cy="630418"/>
          </a:xfrm>
        </p:grpSpPr>
        <p:sp>
          <p:nvSpPr>
            <p:cNvPr id="308" name="Rectangle 307">
              <a:extLst>
                <a:ext uri="{FF2B5EF4-FFF2-40B4-BE49-F238E27FC236}">
                  <a16:creationId xmlns:a16="http://schemas.microsoft.com/office/drawing/2014/main" id="{DD023814-EDC1-AEB5-03A4-595EB4C24AF5}"/>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309" name="TextBox 308">
              <a:extLst>
                <a:ext uri="{FF2B5EF4-FFF2-40B4-BE49-F238E27FC236}">
                  <a16:creationId xmlns:a16="http://schemas.microsoft.com/office/drawing/2014/main" id="{26B1F0AC-E477-2F3D-BD0C-76C34389B65E}"/>
                </a:ext>
              </a:extLst>
            </p:cNvPr>
            <p:cNvSpPr txBox="1"/>
            <p:nvPr/>
          </p:nvSpPr>
          <p:spPr>
            <a:xfrm>
              <a:off x="327"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Diuretic if congested</a:t>
              </a:r>
            </a:p>
          </p:txBody>
        </p:sp>
      </p:grpSp>
      <p:grpSp>
        <p:nvGrpSpPr>
          <p:cNvPr id="310" name="Group 309">
            <a:extLst>
              <a:ext uri="{FF2B5EF4-FFF2-40B4-BE49-F238E27FC236}">
                <a16:creationId xmlns:a16="http://schemas.microsoft.com/office/drawing/2014/main" id="{B5392D64-19A5-7F49-3446-55350861B8D8}"/>
              </a:ext>
            </a:extLst>
          </p:cNvPr>
          <p:cNvGrpSpPr/>
          <p:nvPr/>
        </p:nvGrpSpPr>
        <p:grpSpPr>
          <a:xfrm>
            <a:off x="9394960" y="5317515"/>
            <a:ext cx="1260837" cy="630418"/>
            <a:chOff x="327" y="3865291"/>
            <a:chExt cx="1260837" cy="630418"/>
          </a:xfrm>
        </p:grpSpPr>
        <p:sp>
          <p:nvSpPr>
            <p:cNvPr id="311" name="Rectangle 310">
              <a:extLst>
                <a:ext uri="{FF2B5EF4-FFF2-40B4-BE49-F238E27FC236}">
                  <a16:creationId xmlns:a16="http://schemas.microsoft.com/office/drawing/2014/main" id="{E0051D13-047A-F6EA-CA5B-EC14E61388BD}"/>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312" name="TextBox 311">
              <a:extLst>
                <a:ext uri="{FF2B5EF4-FFF2-40B4-BE49-F238E27FC236}">
                  <a16:creationId xmlns:a16="http://schemas.microsoft.com/office/drawing/2014/main" id="{07BAD1DF-DF72-D5FD-50BB-BBD587A77834}"/>
                </a:ext>
              </a:extLst>
            </p:cNvPr>
            <p:cNvSpPr txBox="1"/>
            <p:nvPr/>
          </p:nvSpPr>
          <p:spPr>
            <a:xfrm>
              <a:off x="327"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BB</a:t>
              </a:r>
            </a:p>
          </p:txBody>
        </p:sp>
      </p:grpSp>
      <p:grpSp>
        <p:nvGrpSpPr>
          <p:cNvPr id="313" name="Group 312">
            <a:extLst>
              <a:ext uri="{FF2B5EF4-FFF2-40B4-BE49-F238E27FC236}">
                <a16:creationId xmlns:a16="http://schemas.microsoft.com/office/drawing/2014/main" id="{998FCC14-9778-D0B8-93B8-B8CE187AB84C}"/>
              </a:ext>
            </a:extLst>
          </p:cNvPr>
          <p:cNvGrpSpPr/>
          <p:nvPr/>
        </p:nvGrpSpPr>
        <p:grpSpPr>
          <a:xfrm>
            <a:off x="7947800" y="5317515"/>
            <a:ext cx="1260837" cy="630418"/>
            <a:chOff x="3051554" y="3865291"/>
            <a:chExt cx="1260837" cy="630418"/>
          </a:xfrm>
        </p:grpSpPr>
        <p:sp>
          <p:nvSpPr>
            <p:cNvPr id="314" name="Rectangle 313">
              <a:extLst>
                <a:ext uri="{FF2B5EF4-FFF2-40B4-BE49-F238E27FC236}">
                  <a16:creationId xmlns:a16="http://schemas.microsoft.com/office/drawing/2014/main" id="{AD35ABB9-746B-E56B-704F-AF9F66016739}"/>
                </a:ext>
              </a:extLst>
            </p:cNvPr>
            <p:cNvSpPr/>
            <p:nvPr/>
          </p:nvSpPr>
          <p:spPr>
            <a:xfrm>
              <a:off x="3051554"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w="22225">
              <a:solidFill>
                <a:sysClr val="windowText" lastClr="000000"/>
              </a:solidFill>
            </a:ln>
            <a:effectLst>
              <a:outerShdw blurRad="57150" dist="19050" dir="5400000" algn="ctr" rotWithShape="0">
                <a:srgbClr val="000000">
                  <a:alpha val="63000"/>
                </a:srgbClr>
              </a:outerShdw>
            </a:effectLst>
          </p:spPr>
        </p:sp>
        <p:sp>
          <p:nvSpPr>
            <p:cNvPr id="315" name="TextBox 314">
              <a:extLst>
                <a:ext uri="{FF2B5EF4-FFF2-40B4-BE49-F238E27FC236}">
                  <a16:creationId xmlns:a16="http://schemas.microsoft.com/office/drawing/2014/main" id="{45174A8A-6D7C-7C88-2EEC-EE36F9D12888}"/>
                </a:ext>
              </a:extLst>
            </p:cNvPr>
            <p:cNvSpPr txBox="1"/>
            <p:nvPr/>
          </p:nvSpPr>
          <p:spPr>
            <a:xfrm>
              <a:off x="3051554" y="3865291"/>
              <a:ext cx="1260837" cy="630418"/>
            </a:xfrm>
            <a:prstGeom prst="rect">
              <a:avLst/>
            </a:prstGeom>
            <a:noFill/>
            <a:ln w="22225">
              <a:solidFill>
                <a:sysClr val="windowText" lastClr="000000"/>
              </a:solid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MRA</a:t>
              </a:r>
            </a:p>
          </p:txBody>
        </p:sp>
      </p:grpSp>
      <p:grpSp>
        <p:nvGrpSpPr>
          <p:cNvPr id="316" name="Group 315">
            <a:extLst>
              <a:ext uri="{FF2B5EF4-FFF2-40B4-BE49-F238E27FC236}">
                <a16:creationId xmlns:a16="http://schemas.microsoft.com/office/drawing/2014/main" id="{26827CD9-F42A-72CE-607E-73A1BD8D9AD2}"/>
              </a:ext>
            </a:extLst>
          </p:cNvPr>
          <p:cNvGrpSpPr/>
          <p:nvPr/>
        </p:nvGrpSpPr>
        <p:grpSpPr>
          <a:xfrm>
            <a:off x="6516514" y="5340683"/>
            <a:ext cx="1260837" cy="630418"/>
            <a:chOff x="4577168" y="3865291"/>
            <a:chExt cx="1260837" cy="630418"/>
          </a:xfrm>
        </p:grpSpPr>
        <p:sp>
          <p:nvSpPr>
            <p:cNvPr id="317" name="Rectangle 316">
              <a:extLst>
                <a:ext uri="{FF2B5EF4-FFF2-40B4-BE49-F238E27FC236}">
                  <a16:creationId xmlns:a16="http://schemas.microsoft.com/office/drawing/2014/main" id="{8E156370-5CB9-E4A9-43AE-7857EFB98CC7}"/>
                </a:ext>
              </a:extLst>
            </p:cNvPr>
            <p:cNvSpPr/>
            <p:nvPr/>
          </p:nvSpPr>
          <p:spPr>
            <a:xfrm>
              <a:off x="4577168"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w="22225">
              <a:solidFill>
                <a:sysClr val="windowText" lastClr="000000"/>
              </a:solidFill>
            </a:ln>
            <a:effectLst>
              <a:outerShdw blurRad="57150" dist="19050" dir="5400000" algn="ctr" rotWithShape="0">
                <a:srgbClr val="000000">
                  <a:alpha val="63000"/>
                </a:srgbClr>
              </a:outerShdw>
            </a:effectLst>
          </p:spPr>
        </p:sp>
        <p:sp>
          <p:nvSpPr>
            <p:cNvPr id="318" name="TextBox 317">
              <a:extLst>
                <a:ext uri="{FF2B5EF4-FFF2-40B4-BE49-F238E27FC236}">
                  <a16:creationId xmlns:a16="http://schemas.microsoft.com/office/drawing/2014/main" id="{BF64B484-59CA-3272-4906-4FCE2D0BAE2C}"/>
                </a:ext>
              </a:extLst>
            </p:cNvPr>
            <p:cNvSpPr txBox="1"/>
            <p:nvPr/>
          </p:nvSpPr>
          <p:spPr>
            <a:xfrm>
              <a:off x="4577168" y="3865291"/>
              <a:ext cx="1260837" cy="630418"/>
            </a:xfrm>
            <a:prstGeom prst="rect">
              <a:avLst/>
            </a:prstGeom>
            <a:noFill/>
            <a:ln w="22225">
              <a:solidFill>
                <a:sysClr val="windowText" lastClr="000000"/>
              </a:solid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SGLT2i</a:t>
              </a:r>
            </a:p>
          </p:txBody>
        </p:sp>
      </p:grpSp>
      <p:grpSp>
        <p:nvGrpSpPr>
          <p:cNvPr id="319" name="Group 318">
            <a:extLst>
              <a:ext uri="{FF2B5EF4-FFF2-40B4-BE49-F238E27FC236}">
                <a16:creationId xmlns:a16="http://schemas.microsoft.com/office/drawing/2014/main" id="{925E05DC-8A2C-B6E7-0A17-E0E191B9EEB1}"/>
              </a:ext>
            </a:extLst>
          </p:cNvPr>
          <p:cNvGrpSpPr/>
          <p:nvPr/>
        </p:nvGrpSpPr>
        <p:grpSpPr>
          <a:xfrm>
            <a:off x="3395332" y="5317515"/>
            <a:ext cx="1260837" cy="630418"/>
            <a:chOff x="327" y="3865291"/>
            <a:chExt cx="1260837" cy="630418"/>
          </a:xfrm>
        </p:grpSpPr>
        <p:sp>
          <p:nvSpPr>
            <p:cNvPr id="320" name="Rectangle 319">
              <a:extLst>
                <a:ext uri="{FF2B5EF4-FFF2-40B4-BE49-F238E27FC236}">
                  <a16:creationId xmlns:a16="http://schemas.microsoft.com/office/drawing/2014/main" id="{EFE6733A-C24B-7B97-8D4C-244748685373}"/>
                </a:ext>
              </a:extLst>
            </p:cNvPr>
            <p:cNvSpPr/>
            <p:nvPr/>
          </p:nvSpPr>
          <p:spPr>
            <a:xfrm>
              <a:off x="327"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321" name="TextBox 320">
              <a:extLst>
                <a:ext uri="{FF2B5EF4-FFF2-40B4-BE49-F238E27FC236}">
                  <a16:creationId xmlns:a16="http://schemas.microsoft.com/office/drawing/2014/main" id="{48F5C5A5-D72E-0BF3-6490-746B76A6C130}"/>
                </a:ext>
              </a:extLst>
            </p:cNvPr>
            <p:cNvSpPr txBox="1"/>
            <p:nvPr/>
          </p:nvSpPr>
          <p:spPr>
            <a:xfrm>
              <a:off x="327"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ea typeface="+mn-ea"/>
                  <a:cs typeface="+mn-cs"/>
                </a:rPr>
                <a:t>Diuretic if congested</a:t>
              </a:r>
            </a:p>
          </p:txBody>
        </p:sp>
      </p:grpSp>
      <p:grpSp>
        <p:nvGrpSpPr>
          <p:cNvPr id="325" name="Group 324">
            <a:extLst>
              <a:ext uri="{FF2B5EF4-FFF2-40B4-BE49-F238E27FC236}">
                <a16:creationId xmlns:a16="http://schemas.microsoft.com/office/drawing/2014/main" id="{ACF5F905-6897-FB9D-5095-31F66F675D52}"/>
              </a:ext>
            </a:extLst>
          </p:cNvPr>
          <p:cNvGrpSpPr/>
          <p:nvPr/>
        </p:nvGrpSpPr>
        <p:grpSpPr>
          <a:xfrm>
            <a:off x="4941800" y="5340683"/>
            <a:ext cx="1303730" cy="630418"/>
            <a:chOff x="1483048" y="3865291"/>
            <a:chExt cx="1303730" cy="630418"/>
          </a:xfrm>
        </p:grpSpPr>
        <p:sp>
          <p:nvSpPr>
            <p:cNvPr id="326" name="Rectangle 325">
              <a:extLst>
                <a:ext uri="{FF2B5EF4-FFF2-40B4-BE49-F238E27FC236}">
                  <a16:creationId xmlns:a16="http://schemas.microsoft.com/office/drawing/2014/main" id="{AFE1EB95-AA70-0B0D-EE4B-DDA129D8F44D}"/>
                </a:ext>
              </a:extLst>
            </p:cNvPr>
            <p:cNvSpPr/>
            <p:nvPr/>
          </p:nvSpPr>
          <p:spPr>
            <a:xfrm>
              <a:off x="1525941" y="3865291"/>
              <a:ext cx="1260837" cy="630418"/>
            </a:xfrm>
            <a:prstGeom prst="rect">
              <a:avLst/>
            </a:prstGeom>
            <a:gradFill rotWithShape="1">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327" name="TextBox 326">
              <a:extLst>
                <a:ext uri="{FF2B5EF4-FFF2-40B4-BE49-F238E27FC236}">
                  <a16:creationId xmlns:a16="http://schemas.microsoft.com/office/drawing/2014/main" id="{1AB2889C-8B35-EF82-5C44-03ADD632DB19}"/>
                </a:ext>
              </a:extLst>
            </p:cNvPr>
            <p:cNvSpPr txBox="1"/>
            <p:nvPr/>
          </p:nvSpPr>
          <p:spPr>
            <a:xfrm>
              <a:off x="1483048" y="3865291"/>
              <a:ext cx="1260837" cy="630418"/>
            </a:xfrm>
            <a:prstGeom prst="rect">
              <a:avLst/>
            </a:prstGeom>
            <a:noFill/>
            <a:ln>
              <a:noFill/>
            </a:ln>
            <a:effectLst/>
          </p:spPr>
          <p:txBody>
            <a:bodyPr spcFirstLastPara="0" vert="horz" wrap="square" lIns="8255" tIns="8255" rIns="8255" bIns="8255"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err="1">
                  <a:ln>
                    <a:noFill/>
                  </a:ln>
                  <a:solidFill>
                    <a:prstClr val="white"/>
                  </a:solidFill>
                  <a:effectLst/>
                  <a:uLnTx/>
                  <a:uFillTx/>
                  <a:ea typeface="+mn-ea"/>
                  <a:cs typeface="+mn-cs"/>
                </a:rPr>
                <a:t>ACEi</a:t>
              </a:r>
              <a:endParaRPr kumimoji="0" lang="en-US" sz="1200" b="0" i="0" u="none" strike="noStrike" kern="0" cap="none" spc="0" normalizeH="0" baseline="0" noProof="0" dirty="0">
                <a:ln>
                  <a:noFill/>
                </a:ln>
                <a:solidFill>
                  <a:prstClr val="white"/>
                </a:solidFill>
                <a:effectLst/>
                <a:uLnTx/>
                <a:uFillTx/>
                <a:ea typeface="+mn-ea"/>
                <a:cs typeface="+mn-cs"/>
              </a:endParaRPr>
            </a:p>
          </p:txBody>
        </p:sp>
      </p:grpSp>
      <p:grpSp>
        <p:nvGrpSpPr>
          <p:cNvPr id="7" name="Group 6">
            <a:extLst>
              <a:ext uri="{FF2B5EF4-FFF2-40B4-BE49-F238E27FC236}">
                <a16:creationId xmlns:a16="http://schemas.microsoft.com/office/drawing/2014/main" id="{E0519C73-8A7D-90A9-A1DD-0C9AB914FF46}"/>
              </a:ext>
            </a:extLst>
          </p:cNvPr>
          <p:cNvGrpSpPr/>
          <p:nvPr/>
        </p:nvGrpSpPr>
        <p:grpSpPr>
          <a:xfrm>
            <a:off x="10796692" y="4492912"/>
            <a:ext cx="1260837" cy="717652"/>
            <a:chOff x="12464127" y="6227582"/>
            <a:chExt cx="1260837" cy="717652"/>
          </a:xfrm>
        </p:grpSpPr>
        <p:sp>
          <p:nvSpPr>
            <p:cNvPr id="323" name="Rectangle 322">
              <a:extLst>
                <a:ext uri="{FF2B5EF4-FFF2-40B4-BE49-F238E27FC236}">
                  <a16:creationId xmlns:a16="http://schemas.microsoft.com/office/drawing/2014/main" id="{9EC3CDC9-3012-C07A-B976-490D6779EBE4}"/>
                </a:ext>
              </a:extLst>
            </p:cNvPr>
            <p:cNvSpPr/>
            <p:nvPr/>
          </p:nvSpPr>
          <p:spPr>
            <a:xfrm>
              <a:off x="12464127" y="6227582"/>
              <a:ext cx="1260837" cy="630418"/>
            </a:xfrm>
            <a:prstGeom prst="rect">
              <a:avLst/>
            </a:prstGeom>
            <a:solidFill>
              <a:sysClr val="window" lastClr="FFFFFF"/>
            </a:solidFill>
            <a:ln w="19050">
              <a:solidFill>
                <a:sysClr val="windowText" lastClr="000000"/>
              </a:solidFill>
            </a:ln>
            <a:effectLst>
              <a:outerShdw blurRad="57150" dist="19050" dir="5400000" algn="ctr" rotWithShape="0">
                <a:srgbClr val="000000">
                  <a:alpha val="63000"/>
                </a:srgbClr>
              </a:outerShdw>
            </a:effectLst>
          </p:spPr>
        </p:sp>
        <p:sp>
          <p:nvSpPr>
            <p:cNvPr id="4" name="TextBox 3">
              <a:extLst>
                <a:ext uri="{FF2B5EF4-FFF2-40B4-BE49-F238E27FC236}">
                  <a16:creationId xmlns:a16="http://schemas.microsoft.com/office/drawing/2014/main" id="{5A44C9B6-4729-2631-78C0-20B6387E8768}"/>
                </a:ext>
              </a:extLst>
            </p:cNvPr>
            <p:cNvSpPr txBox="1"/>
            <p:nvPr/>
          </p:nvSpPr>
          <p:spPr>
            <a:xfrm>
              <a:off x="12493492" y="6360459"/>
              <a:ext cx="1208985" cy="584775"/>
            </a:xfrm>
            <a:prstGeom prst="rect">
              <a:avLst/>
            </a:prstGeom>
            <a:noFill/>
          </p:spPr>
          <p:txBody>
            <a:bodyPr wrap="none" rtlCol="0">
              <a:spAutoFit/>
            </a:bodyPr>
            <a:lstStyle/>
            <a:p>
              <a:r>
                <a:rPr kumimoji="0" lang="en-US" sz="1600" b="0" i="0" u="none" strike="noStrike" kern="0" cap="none" spc="0" normalizeH="0" baseline="0" noProof="0" dirty="0">
                  <a:ln>
                    <a:noFill/>
                  </a:ln>
                  <a:solidFill>
                    <a:prstClr val="black"/>
                  </a:solidFill>
                  <a:effectLst/>
                  <a:uLnTx/>
                  <a:uFillTx/>
                  <a:ea typeface="+mn-ea"/>
                  <a:cs typeface="+mn-cs"/>
                </a:rPr>
                <a:t>Vericiguat?</a:t>
              </a:r>
            </a:p>
            <a:p>
              <a:endParaRPr lang="en-US" sz="1600" dirty="0"/>
            </a:p>
          </p:txBody>
        </p:sp>
      </p:grpSp>
    </p:spTree>
    <p:extLst>
      <p:ext uri="{BB962C8B-B14F-4D97-AF65-F5344CB8AC3E}">
        <p14:creationId xmlns:p14="http://schemas.microsoft.com/office/powerpoint/2010/main" val="3136838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dirty="0"/>
              <a:t>Reversal of Remodeling</a:t>
            </a:r>
          </a:p>
        </p:txBody>
      </p:sp>
      <p:sp>
        <p:nvSpPr>
          <p:cNvPr id="5" name="Footer Placeholder 4">
            <a:extLst>
              <a:ext uri="{FF2B5EF4-FFF2-40B4-BE49-F238E27FC236}">
                <a16:creationId xmlns:a16="http://schemas.microsoft.com/office/drawing/2014/main" id="{F4AACEA6-BACF-8A4F-191C-17F4142474D9}"/>
              </a:ext>
            </a:extLst>
          </p:cNvPr>
          <p:cNvSpPr>
            <a:spLocks noGrp="1"/>
          </p:cNvSpPr>
          <p:nvPr>
            <p:ph type="ftr" sz="quarter" idx="3"/>
          </p:nvPr>
        </p:nvSpPr>
        <p:spPr>
          <a:xfrm>
            <a:off x="1658470" y="5589868"/>
            <a:ext cx="3706905" cy="442131"/>
          </a:xfrm>
        </p:spPr>
        <p:txBody>
          <a:bodyPr/>
          <a:lstStyle/>
          <a:p>
            <a:r>
              <a:rPr lang="da-DK" dirty="0"/>
              <a:t>Januzzi JL, et al. </a:t>
            </a:r>
            <a:r>
              <a:rPr lang="da-DK" i="1" dirty="0"/>
              <a:t>JAMA</a:t>
            </a:r>
            <a:r>
              <a:rPr lang="da-DK" dirty="0"/>
              <a:t>. 2019;322(11):1085-1095. </a:t>
            </a:r>
          </a:p>
        </p:txBody>
      </p:sp>
      <p:sp>
        <p:nvSpPr>
          <p:cNvPr id="17" name="Footer Placeholder 4">
            <a:extLst>
              <a:ext uri="{FF2B5EF4-FFF2-40B4-BE49-F238E27FC236}">
                <a16:creationId xmlns:a16="http://schemas.microsoft.com/office/drawing/2014/main" id="{E10BED89-7888-2782-D230-0C396B0B871C}"/>
              </a:ext>
            </a:extLst>
          </p:cNvPr>
          <p:cNvSpPr txBox="1">
            <a:spLocks/>
          </p:cNvSpPr>
          <p:nvPr/>
        </p:nvSpPr>
        <p:spPr>
          <a:xfrm>
            <a:off x="7475434" y="5607798"/>
            <a:ext cx="377974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Lee MMY, et al. </a:t>
            </a:r>
            <a:r>
              <a:rPr lang="fr-FR" i="1" dirty="0"/>
              <a:t>Circulation. </a:t>
            </a:r>
            <a:r>
              <a:rPr lang="fr-FR" dirty="0"/>
              <a:t>2021;143(6):516-525.</a:t>
            </a:r>
          </a:p>
        </p:txBody>
      </p:sp>
      <p:sp>
        <p:nvSpPr>
          <p:cNvPr id="25" name="TextBox 24">
            <a:extLst>
              <a:ext uri="{FF2B5EF4-FFF2-40B4-BE49-F238E27FC236}">
                <a16:creationId xmlns:a16="http://schemas.microsoft.com/office/drawing/2014/main" id="{7B3185A3-8AD9-E100-8CBB-A80C2A266657}"/>
              </a:ext>
            </a:extLst>
          </p:cNvPr>
          <p:cNvSpPr txBox="1"/>
          <p:nvPr/>
        </p:nvSpPr>
        <p:spPr>
          <a:xfrm>
            <a:off x="132900" y="2188281"/>
            <a:ext cx="738664" cy="3009680"/>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vert270" wrap="square" rtlCol="0" anchor="ctr" anchorCtr="0">
            <a:spAutoFit/>
          </a:bodyPr>
          <a:lstStyle/>
          <a:p>
            <a:pPr marL="0" marR="0" lvl="0" indent="0" algn="ctr" defTabSz="121893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Calibri"/>
                <a:ea typeface="+mn-ea"/>
                <a:cs typeface="+mn-cs"/>
              </a:rPr>
              <a:t>ARNi</a:t>
            </a:r>
            <a:endParaRPr kumimoji="0" lang="en-US" sz="2400" b="1"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26" name="Chart 25">
            <a:extLst>
              <a:ext uri="{FF2B5EF4-FFF2-40B4-BE49-F238E27FC236}">
                <a16:creationId xmlns:a16="http://schemas.microsoft.com/office/drawing/2014/main" id="{22E7C800-133B-9BEB-078E-4C6E4315C517}"/>
              </a:ext>
            </a:extLst>
          </p:cNvPr>
          <p:cNvGraphicFramePr/>
          <p:nvPr>
            <p:extLst>
              <p:ext uri="{D42A27DB-BD31-4B8C-83A1-F6EECF244321}">
                <p14:modId xmlns:p14="http://schemas.microsoft.com/office/powerpoint/2010/main" val="1645858707"/>
              </p:ext>
            </p:extLst>
          </p:nvPr>
        </p:nvGraphicFramePr>
        <p:xfrm>
          <a:off x="856727" y="1948022"/>
          <a:ext cx="5084783" cy="366839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9F261520-CA97-6FD2-2265-F523A595F995}"/>
              </a:ext>
            </a:extLst>
          </p:cNvPr>
          <p:cNvSpPr txBox="1"/>
          <p:nvPr/>
        </p:nvSpPr>
        <p:spPr>
          <a:xfrm>
            <a:off x="5941510" y="2294627"/>
            <a:ext cx="553998" cy="2796988"/>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vert270" wrap="square" rtlCol="0">
            <a:spAutoFit/>
          </a:bodyPr>
          <a:lstStyle/>
          <a:p>
            <a:pPr marL="0" marR="0" lvl="0" indent="0" algn="ctr" defTabSz="121893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SGLT2i</a:t>
            </a:r>
          </a:p>
        </p:txBody>
      </p:sp>
      <p:graphicFrame>
        <p:nvGraphicFramePr>
          <p:cNvPr id="28" name="Chart 27">
            <a:extLst>
              <a:ext uri="{FF2B5EF4-FFF2-40B4-BE49-F238E27FC236}">
                <a16:creationId xmlns:a16="http://schemas.microsoft.com/office/drawing/2014/main" id="{FDABDE01-4693-3B37-DFA2-1B1BAFA78BF1}"/>
              </a:ext>
            </a:extLst>
          </p:cNvPr>
          <p:cNvGraphicFramePr/>
          <p:nvPr>
            <p:extLst>
              <p:ext uri="{D42A27DB-BD31-4B8C-83A1-F6EECF244321}">
                <p14:modId xmlns:p14="http://schemas.microsoft.com/office/powerpoint/2010/main" val="248193904"/>
              </p:ext>
            </p:extLst>
          </p:nvPr>
        </p:nvGraphicFramePr>
        <p:xfrm>
          <a:off x="6598102" y="2050197"/>
          <a:ext cx="5479228" cy="3633595"/>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5F0E749F-9E20-79C6-EFD0-F5339A7A0544}"/>
              </a:ext>
            </a:extLst>
          </p:cNvPr>
          <p:cNvSpPr txBox="1"/>
          <p:nvPr/>
        </p:nvSpPr>
        <p:spPr>
          <a:xfrm>
            <a:off x="1747482" y="1641188"/>
            <a:ext cx="3405644" cy="369332"/>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12 months in PROVE HF </a:t>
            </a:r>
          </a:p>
        </p:txBody>
      </p:sp>
      <p:sp>
        <p:nvSpPr>
          <p:cNvPr id="30" name="TextBox 29">
            <a:extLst>
              <a:ext uri="{FF2B5EF4-FFF2-40B4-BE49-F238E27FC236}">
                <a16:creationId xmlns:a16="http://schemas.microsoft.com/office/drawing/2014/main" id="{50104B4B-CB85-B10D-CB3E-8282F0C26417}"/>
              </a:ext>
            </a:extLst>
          </p:cNvPr>
          <p:cNvSpPr txBox="1"/>
          <p:nvPr/>
        </p:nvSpPr>
        <p:spPr>
          <a:xfrm>
            <a:off x="7339154" y="1641188"/>
            <a:ext cx="3405644" cy="369332"/>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9 months in SUGAR DM</a:t>
            </a:r>
          </a:p>
        </p:txBody>
      </p:sp>
    </p:spTree>
    <p:extLst>
      <p:ext uri="{BB962C8B-B14F-4D97-AF65-F5344CB8AC3E}">
        <p14:creationId xmlns:p14="http://schemas.microsoft.com/office/powerpoint/2010/main" val="154450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6461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C13D6-6B63-45D3-8470-2B483DC51BC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7942" y="266700"/>
            <a:ext cx="8269771" cy="6285839"/>
          </a:xfrm>
          <a:prstGeom prst="rect">
            <a:avLst/>
          </a:prstGeom>
          <a:noFill/>
          <a:ln>
            <a:noFill/>
          </a:ln>
        </p:spPr>
      </p:pic>
      <p:sp>
        <p:nvSpPr>
          <p:cNvPr id="2" name="Title 1">
            <a:extLst>
              <a:ext uri="{FF2B5EF4-FFF2-40B4-BE49-F238E27FC236}">
                <a16:creationId xmlns:a16="http://schemas.microsoft.com/office/drawing/2014/main" id="{A05865D9-6055-C9E7-6230-677FD749F3A0}"/>
              </a:ext>
            </a:extLst>
          </p:cNvPr>
          <p:cNvSpPr>
            <a:spLocks noGrp="1"/>
          </p:cNvSpPr>
          <p:nvPr>
            <p:ph type="title"/>
          </p:nvPr>
        </p:nvSpPr>
        <p:spPr>
          <a:xfrm>
            <a:off x="407894" y="557061"/>
            <a:ext cx="3706906" cy="2643340"/>
          </a:xfrm>
        </p:spPr>
        <p:txBody>
          <a:bodyPr>
            <a:normAutofit/>
          </a:bodyPr>
          <a:lstStyle/>
          <a:p>
            <a:r>
              <a:rPr lang="en-US" dirty="0"/>
              <a:t>Algorithm for CRT Indications in Patients With Cardiomyopathy or </a:t>
            </a:r>
            <a:r>
              <a:rPr lang="en-US" dirty="0" err="1"/>
              <a:t>HFrEF</a:t>
            </a:r>
            <a:endParaRPr lang="en-US" dirty="0"/>
          </a:p>
        </p:txBody>
      </p:sp>
      <p:sp>
        <p:nvSpPr>
          <p:cNvPr id="8" name="Footer Placeholder 7">
            <a:extLst>
              <a:ext uri="{FF2B5EF4-FFF2-40B4-BE49-F238E27FC236}">
                <a16:creationId xmlns:a16="http://schemas.microsoft.com/office/drawing/2014/main" id="{D30AB624-7024-035C-2A8D-BA84D62AA5D5}"/>
              </a:ext>
            </a:extLst>
          </p:cNvPr>
          <p:cNvSpPr>
            <a:spLocks noGrp="1"/>
          </p:cNvSpPr>
          <p:nvPr>
            <p:ph type="ftr" sz="quarter" idx="3"/>
          </p:nvPr>
        </p:nvSpPr>
        <p:spPr/>
        <p:txBody>
          <a:bodyPr/>
          <a:lstStyle/>
          <a:p>
            <a:r>
              <a:rPr lang="en-US" dirty="0"/>
              <a:t>Heidenreich PA, et al. </a:t>
            </a:r>
            <a:r>
              <a:rPr lang="en-US" i="1" dirty="0"/>
              <a:t>J Am Coll </a:t>
            </a:r>
            <a:r>
              <a:rPr lang="en-US" i="1" dirty="0" err="1"/>
              <a:t>Cardiol</a:t>
            </a:r>
            <a:r>
              <a:rPr lang="en-US" i="1" dirty="0"/>
              <a:t>. </a:t>
            </a:r>
            <a:r>
              <a:rPr lang="en-US" dirty="0"/>
              <a:t>2022;79(17):e263-e421. </a:t>
            </a:r>
          </a:p>
        </p:txBody>
      </p:sp>
    </p:spTree>
    <p:extLst>
      <p:ext uri="{BB962C8B-B14F-4D97-AF65-F5344CB8AC3E}">
        <p14:creationId xmlns:p14="http://schemas.microsoft.com/office/powerpoint/2010/main" val="3585323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0023-488E-FE09-509D-5FD96AC20DFF}"/>
              </a:ext>
            </a:extLst>
          </p:cNvPr>
          <p:cNvSpPr>
            <a:spLocks noGrp="1"/>
          </p:cNvSpPr>
          <p:nvPr>
            <p:ph type="title"/>
          </p:nvPr>
        </p:nvSpPr>
        <p:spPr>
          <a:xfrm>
            <a:off x="619125" y="726817"/>
            <a:ext cx="3257550" cy="3533775"/>
          </a:xfrm>
        </p:spPr>
        <p:txBody>
          <a:bodyPr anchor="t" anchorCtr="0">
            <a:normAutofit/>
          </a:bodyPr>
          <a:lstStyle/>
          <a:p>
            <a:r>
              <a:rPr lang="en-US" dirty="0"/>
              <a:t>Additional Device Therapies</a:t>
            </a:r>
          </a:p>
        </p:txBody>
      </p:sp>
      <p:sp>
        <p:nvSpPr>
          <p:cNvPr id="7" name="Footer Placeholder 6">
            <a:extLst>
              <a:ext uri="{FF2B5EF4-FFF2-40B4-BE49-F238E27FC236}">
                <a16:creationId xmlns:a16="http://schemas.microsoft.com/office/drawing/2014/main" id="{3BE0CCD7-AD6C-AFFB-D88A-31FBB21E9AFF}"/>
              </a:ext>
            </a:extLst>
          </p:cNvPr>
          <p:cNvSpPr>
            <a:spLocks noGrp="1"/>
          </p:cNvSpPr>
          <p:nvPr>
            <p:ph type="ftr" sz="quarter" idx="3"/>
          </p:nvPr>
        </p:nvSpPr>
        <p:spPr/>
        <p:txBody>
          <a:bodyPr/>
          <a:lstStyle/>
          <a:p>
            <a:r>
              <a:rPr lang="en-US" dirty="0"/>
              <a:t>Heidenreich PA, et al. </a:t>
            </a:r>
            <a:r>
              <a:rPr lang="en-US" i="1" dirty="0"/>
              <a:t>J Am Coll </a:t>
            </a:r>
            <a:r>
              <a:rPr lang="en-US" i="1" dirty="0" err="1"/>
              <a:t>Cardiol</a:t>
            </a:r>
            <a:r>
              <a:rPr lang="en-US" i="1" dirty="0"/>
              <a:t>. </a:t>
            </a:r>
            <a:r>
              <a:rPr lang="en-US" dirty="0"/>
              <a:t>2022;79(17):e263-e421. </a:t>
            </a:r>
          </a:p>
        </p:txBody>
      </p:sp>
      <p:pic>
        <p:nvPicPr>
          <p:cNvPr id="3" name="Picture 2">
            <a:extLst>
              <a:ext uri="{FF2B5EF4-FFF2-40B4-BE49-F238E27FC236}">
                <a16:creationId xmlns:a16="http://schemas.microsoft.com/office/drawing/2014/main" id="{8D9CD0B1-4BA2-42F3-96AF-00B68C28E1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839712" y="266700"/>
            <a:ext cx="5308899" cy="6219826"/>
          </a:xfrm>
          <a:prstGeom prst="rect">
            <a:avLst/>
          </a:prstGeom>
          <a:noFill/>
          <a:ln>
            <a:noFill/>
          </a:ln>
        </p:spPr>
      </p:pic>
    </p:spTree>
    <p:extLst>
      <p:ext uri="{BB962C8B-B14F-4D97-AF65-F5344CB8AC3E}">
        <p14:creationId xmlns:p14="http://schemas.microsoft.com/office/powerpoint/2010/main" val="369653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6F0106-A9EF-FA6C-EB26-EA149FA70D79}"/>
              </a:ext>
            </a:extLst>
          </p:cNvPr>
          <p:cNvSpPr>
            <a:spLocks noGrp="1"/>
          </p:cNvSpPr>
          <p:nvPr>
            <p:ph type="title"/>
          </p:nvPr>
        </p:nvSpPr>
        <p:spPr>
          <a:xfrm>
            <a:off x="609600" y="35455"/>
            <a:ext cx="10880558" cy="1325563"/>
          </a:xfrm>
        </p:spPr>
        <p:txBody>
          <a:bodyPr>
            <a:normAutofit/>
          </a:bodyPr>
          <a:lstStyle/>
          <a:p>
            <a:r>
              <a:rPr lang="en-US" sz="2800" dirty="0"/>
              <a:t>Maintenance or Optimization of GDMT During Hospitalization </a:t>
            </a:r>
          </a:p>
        </p:txBody>
      </p:sp>
      <p:sp>
        <p:nvSpPr>
          <p:cNvPr id="7" name="Footer Placeholder 6">
            <a:extLst>
              <a:ext uri="{FF2B5EF4-FFF2-40B4-BE49-F238E27FC236}">
                <a16:creationId xmlns:a16="http://schemas.microsoft.com/office/drawing/2014/main" id="{D10E478D-92C1-159C-B7AE-8D1ADFB7DB97}"/>
              </a:ext>
            </a:extLst>
          </p:cNvPr>
          <p:cNvSpPr>
            <a:spLocks noGrp="1"/>
          </p:cNvSpPr>
          <p:nvPr>
            <p:ph type="ftr" sz="quarter" idx="3"/>
          </p:nvPr>
        </p:nvSpPr>
        <p:spPr/>
        <p:txBody>
          <a:bodyPr/>
          <a:lstStyle/>
          <a:p>
            <a:r>
              <a:rPr lang="en-US" dirty="0"/>
              <a:t>Heidenreich PA, et al. </a:t>
            </a:r>
            <a:r>
              <a:rPr lang="en-US" i="1" dirty="0"/>
              <a:t>J Am Coll </a:t>
            </a:r>
            <a:r>
              <a:rPr lang="en-US" i="1" dirty="0" err="1"/>
              <a:t>Cardiol</a:t>
            </a:r>
            <a:r>
              <a:rPr lang="en-US" i="1" dirty="0"/>
              <a:t>. </a:t>
            </a:r>
            <a:r>
              <a:rPr lang="en-US" dirty="0"/>
              <a:t>2022;79(17):e263-e421. </a:t>
            </a:r>
          </a:p>
        </p:txBody>
      </p:sp>
      <p:graphicFrame>
        <p:nvGraphicFramePr>
          <p:cNvPr id="2" name="Table 1">
            <a:extLst>
              <a:ext uri="{FF2B5EF4-FFF2-40B4-BE49-F238E27FC236}">
                <a16:creationId xmlns:a16="http://schemas.microsoft.com/office/drawing/2014/main" id="{1CEF4732-B83D-4229-8851-BEE4450591E8}"/>
              </a:ext>
            </a:extLst>
          </p:cNvPr>
          <p:cNvGraphicFramePr>
            <a:graphicFrameLocks noGrp="1"/>
          </p:cNvGraphicFramePr>
          <p:nvPr>
            <p:extLst>
              <p:ext uri="{D42A27DB-BD31-4B8C-83A1-F6EECF244321}">
                <p14:modId xmlns:p14="http://schemas.microsoft.com/office/powerpoint/2010/main" val="1378059132"/>
              </p:ext>
            </p:extLst>
          </p:nvPr>
        </p:nvGraphicFramePr>
        <p:xfrm>
          <a:off x="1261352" y="1142734"/>
          <a:ext cx="9669296" cy="4870237"/>
        </p:xfrm>
        <a:graphic>
          <a:graphicData uri="http://schemas.openxmlformats.org/drawingml/2006/table">
            <a:tbl>
              <a:tblPr firstRow="1" firstCol="1" bandRow="1"/>
              <a:tblGrid>
                <a:gridCol w="1057820">
                  <a:extLst>
                    <a:ext uri="{9D8B030D-6E8A-4147-A177-3AD203B41FA5}">
                      <a16:colId xmlns:a16="http://schemas.microsoft.com/office/drawing/2014/main" val="1930052331"/>
                    </a:ext>
                  </a:extLst>
                </a:gridCol>
                <a:gridCol w="1034616">
                  <a:extLst>
                    <a:ext uri="{9D8B030D-6E8A-4147-A177-3AD203B41FA5}">
                      <a16:colId xmlns:a16="http://schemas.microsoft.com/office/drawing/2014/main" val="4075626562"/>
                    </a:ext>
                  </a:extLst>
                </a:gridCol>
                <a:gridCol w="7576860">
                  <a:extLst>
                    <a:ext uri="{9D8B030D-6E8A-4147-A177-3AD203B41FA5}">
                      <a16:colId xmlns:a16="http://schemas.microsoft.com/office/drawing/2014/main" val="2758354601"/>
                    </a:ext>
                  </a:extLst>
                </a:gridCol>
              </a:tblGrid>
              <a:tr h="849763">
                <a:tc gridSpan="3">
                  <a:txBody>
                    <a:bodyPr/>
                    <a:lstStyle/>
                    <a:p>
                      <a:pPr marL="0" marR="0" algn="ctr">
                        <a:lnSpc>
                          <a:spcPct val="150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Recommendations for Maintenance or Optimization of GDMT During Hospitalization </a:t>
                      </a:r>
                      <a:endParaRPr lang="en-US" sz="1500" dirty="0">
                        <a:effectLst/>
                        <a:latin typeface="+mn-lt"/>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3048279"/>
                  </a:ext>
                </a:extLst>
              </a:tr>
              <a:tr h="347991">
                <a:tc>
                  <a:txBody>
                    <a:bodyPr/>
                    <a:lstStyle/>
                    <a:p>
                      <a:pPr marL="0" marR="0" algn="ctr">
                        <a:lnSpc>
                          <a:spcPct val="150000"/>
                        </a:lnSpc>
                        <a:spcBef>
                          <a:spcPts val="0"/>
                        </a:spcBef>
                        <a:spcAft>
                          <a:spcPts val="0"/>
                        </a:spcAft>
                      </a:pPr>
                      <a:r>
                        <a:rPr lang="en-US" sz="1500" b="1" dirty="0">
                          <a:effectLst/>
                          <a:latin typeface="+mn-lt"/>
                          <a:ea typeface="Calibri" panose="020F0502020204030204" pitchFamily="34" charset="0"/>
                          <a:cs typeface="Times New Roman" panose="02020603050405020304" pitchFamily="18" charset="0"/>
                        </a:rPr>
                        <a:t>COR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1" dirty="0">
                          <a:effectLst/>
                          <a:latin typeface="+mn-lt"/>
                          <a:ea typeface="Calibri" panose="020F0502020204030204" pitchFamily="34" charset="0"/>
                          <a:cs typeface="Times New Roman" panose="02020603050405020304" pitchFamily="18" charset="0"/>
                        </a:rPr>
                        <a:t>LOE</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500" b="1" dirty="0">
                          <a:effectLst/>
                          <a:latin typeface="+mn-lt"/>
                          <a:ea typeface="Calibri" panose="020F0502020204030204" pitchFamily="34" charset="0"/>
                          <a:cs typeface="Times New Roman" panose="02020603050405020304" pitchFamily="18" charset="0"/>
                        </a:rPr>
                        <a:t>Recommendations</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962475"/>
                  </a:ext>
                </a:extLst>
              </a:tr>
              <a:tr h="758532">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1</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B-NR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150000"/>
                        </a:lnSpc>
                        <a:spcBef>
                          <a:spcPts val="0"/>
                        </a:spcBef>
                        <a:spcAft>
                          <a:spcPts val="0"/>
                        </a:spcAft>
                        <a:buSzPct val="100000"/>
                        <a:buFont typeface="Times New Roman" panose="02020603050405020304" pitchFamily="18" charset="0"/>
                        <a:buAutoNum type="arabicPeriod"/>
                        <a:tabLst>
                          <a:tab pos="228600" algn="l"/>
                        </a:tabLst>
                      </a:pP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In patients with HFrEF requiring hospitalization</a:t>
                      </a:r>
                      <a:r>
                        <a:rPr lang="en-US" sz="1500" b="1" u="none" strike="noStrike" dirty="0">
                          <a:solidFill>
                            <a:srgbClr val="2F5291"/>
                          </a:solidFill>
                          <a:effectLst/>
                          <a:latin typeface="+mn-lt"/>
                          <a:ea typeface="Calibri" panose="020F0502020204030204" pitchFamily="34" charset="0"/>
                          <a:cs typeface="Times New Roman" panose="02020603050405020304" pitchFamily="18" charset="0"/>
                        </a:rPr>
                        <a:t>, </a:t>
                      </a:r>
                      <a:r>
                        <a:rPr lang="en-US" sz="1500" b="1" u="sng" strike="noStrike" dirty="0">
                          <a:solidFill>
                            <a:srgbClr val="2F5291"/>
                          </a:solidFill>
                          <a:effectLst/>
                          <a:latin typeface="+mn-lt"/>
                          <a:ea typeface="Calibri" panose="020F0502020204030204" pitchFamily="34" charset="0"/>
                          <a:cs typeface="Times New Roman" panose="02020603050405020304" pitchFamily="18" charset="0"/>
                        </a:rPr>
                        <a:t>preexisting GDMT should be continued and optimized</a:t>
                      </a:r>
                      <a:r>
                        <a:rPr lang="en-US" sz="1500" b="1" u="none" strike="noStrike"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to improve outcomes, unless contraindicated.</a:t>
                      </a:r>
                      <a:endParaRPr lang="en-US" sz="1500" u="none" strike="noStrike"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860398"/>
                  </a:ext>
                </a:extLst>
              </a:tr>
              <a:tr h="1169073">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1</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B-NR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150000"/>
                        </a:lnSpc>
                        <a:spcBef>
                          <a:spcPts val="0"/>
                        </a:spcBef>
                        <a:spcAft>
                          <a:spcPts val="0"/>
                        </a:spcAft>
                        <a:buSzPct val="100000"/>
                        <a:buFont typeface="+mj-lt"/>
                        <a:buAutoNum type="arabicPeriod" startAt="2"/>
                        <a:tabLst>
                          <a:tab pos="228600" algn="l"/>
                        </a:tabLst>
                      </a:pP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In patients experiencing mild decrease of renal function or asymptomatic reduction of blood pressure during HF hospitalization, diuresis and other </a:t>
                      </a:r>
                      <a:r>
                        <a:rPr lang="en-US" sz="1500" b="1" u="sng" strike="noStrike" dirty="0">
                          <a:solidFill>
                            <a:srgbClr val="2F5291"/>
                          </a:solidFill>
                          <a:effectLst/>
                          <a:latin typeface="+mn-lt"/>
                          <a:ea typeface="Calibri" panose="020F0502020204030204" pitchFamily="34" charset="0"/>
                          <a:cs typeface="Times New Roman" panose="02020603050405020304" pitchFamily="18" charset="0"/>
                        </a:rPr>
                        <a:t>GDMT should not routinely be discontinued.</a:t>
                      </a:r>
                      <a:endParaRPr lang="en-US" sz="1500" u="sng" strike="noStrike" dirty="0">
                        <a:solidFill>
                          <a:srgbClr val="2F5291"/>
                        </a:solidFill>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635615"/>
                  </a:ext>
                </a:extLst>
              </a:tr>
              <a:tr h="758532">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1</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B-NR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150000"/>
                        </a:lnSpc>
                        <a:spcBef>
                          <a:spcPts val="0"/>
                        </a:spcBef>
                        <a:spcAft>
                          <a:spcPts val="0"/>
                        </a:spcAft>
                        <a:buSzPct val="100000"/>
                        <a:buFont typeface="+mj-lt"/>
                        <a:buAutoNum type="arabicPeriod" startAt="3"/>
                        <a:tabLst>
                          <a:tab pos="228600" algn="l"/>
                        </a:tabLst>
                      </a:pP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In patients with HFrEF, </a:t>
                      </a:r>
                      <a:r>
                        <a:rPr lang="en-US" sz="1500" b="1" u="none" strike="noStrike" dirty="0">
                          <a:solidFill>
                            <a:schemeClr val="tx1"/>
                          </a:solidFill>
                          <a:effectLst/>
                          <a:latin typeface="+mn-lt"/>
                          <a:ea typeface="Calibri" panose="020F0502020204030204" pitchFamily="34" charset="0"/>
                          <a:cs typeface="Times New Roman" panose="02020603050405020304" pitchFamily="18" charset="0"/>
                        </a:rPr>
                        <a:t>GDMT should be initiated </a:t>
                      </a: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during hospitalization after clinical stability is achieved.</a:t>
                      </a:r>
                      <a:endParaRPr lang="en-US" sz="1500" u="none" strike="noStrike"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344447"/>
                  </a:ext>
                </a:extLst>
              </a:tr>
              <a:tr h="758532">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1</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500" b="1" dirty="0">
                          <a:solidFill>
                            <a:srgbClr val="000000"/>
                          </a:solidFill>
                          <a:effectLst/>
                          <a:latin typeface="+mn-lt"/>
                          <a:ea typeface="Calibri" panose="020F0502020204030204" pitchFamily="34" charset="0"/>
                          <a:cs typeface="Times New Roman" panose="02020603050405020304" pitchFamily="18" charset="0"/>
                        </a:rPr>
                        <a:t>B-NR</a:t>
                      </a:r>
                      <a:endParaRPr lang="en-US" sz="150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150000"/>
                        </a:lnSpc>
                        <a:spcBef>
                          <a:spcPts val="0"/>
                        </a:spcBef>
                        <a:spcAft>
                          <a:spcPts val="0"/>
                        </a:spcAft>
                        <a:buSzPct val="100000"/>
                        <a:buFont typeface="+mj-lt"/>
                        <a:buAutoNum type="arabicPeriod" startAt="4"/>
                        <a:tabLst>
                          <a:tab pos="228600" algn="l"/>
                        </a:tabLst>
                      </a:pP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In patients with HFrEF, if discontinuation of GDMT is necessary during hospitalization, </a:t>
                      </a:r>
                      <a:r>
                        <a:rPr lang="en-US" sz="1500" b="1" u="sng" strike="noStrike" dirty="0">
                          <a:solidFill>
                            <a:srgbClr val="2F5291"/>
                          </a:solidFill>
                          <a:effectLst/>
                          <a:latin typeface="+mn-lt"/>
                          <a:ea typeface="Calibri" panose="020F0502020204030204" pitchFamily="34" charset="0"/>
                          <a:cs typeface="Times New Roman" panose="02020603050405020304" pitchFamily="18" charset="0"/>
                        </a:rPr>
                        <a:t>it should be reinitiated and further optimized </a:t>
                      </a:r>
                      <a:r>
                        <a:rPr lang="en-US" sz="1500" b="1" u="none" strike="noStrike" dirty="0">
                          <a:solidFill>
                            <a:srgbClr val="000000"/>
                          </a:solidFill>
                          <a:effectLst/>
                          <a:latin typeface="+mn-lt"/>
                          <a:ea typeface="Calibri" panose="020F0502020204030204" pitchFamily="34" charset="0"/>
                          <a:cs typeface="Times New Roman" panose="02020603050405020304" pitchFamily="18" charset="0"/>
                        </a:rPr>
                        <a:t>as soon as possible.</a:t>
                      </a:r>
                      <a:endParaRPr lang="en-US" sz="1500" u="none" strike="noStrike"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064024"/>
                  </a:ext>
                </a:extLst>
              </a:tr>
            </a:tbl>
          </a:graphicData>
        </a:graphic>
      </p:graphicFrame>
    </p:spTree>
    <p:extLst>
      <p:ext uri="{BB962C8B-B14F-4D97-AF65-F5344CB8AC3E}">
        <p14:creationId xmlns:p14="http://schemas.microsoft.com/office/powerpoint/2010/main" val="154622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E6D007-B397-4859-B39C-1D658F11542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16000"/>
                    </a14:imgEffect>
                  </a14:imgLayer>
                </a14:imgProps>
              </a:ext>
              <a:ext uri="{28A0092B-C50C-407E-A947-70E740481C1C}">
                <a14:useLocalDpi xmlns:a14="http://schemas.microsoft.com/office/drawing/2010/main"/>
              </a:ext>
            </a:extLst>
          </a:blip>
          <a:srcRect/>
          <a:stretch/>
        </p:blipFill>
        <p:spPr>
          <a:xfrm>
            <a:off x="2823147" y="266700"/>
            <a:ext cx="7582218" cy="6308912"/>
          </a:xfrm>
          <a:prstGeom prst="rect">
            <a:avLst/>
          </a:prstGeom>
          <a:ln w="38100">
            <a:noFill/>
          </a:ln>
        </p:spPr>
      </p:pic>
      <p:sp>
        <p:nvSpPr>
          <p:cNvPr id="2" name="Title 1">
            <a:extLst>
              <a:ext uri="{FF2B5EF4-FFF2-40B4-BE49-F238E27FC236}">
                <a16:creationId xmlns:a16="http://schemas.microsoft.com/office/drawing/2014/main" id="{5FA04A57-4961-C933-3ED6-664FA0D61E10}"/>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51491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a:xfrm>
            <a:off x="520537" y="78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B9BD5">
                  <a:lumMod val="50000"/>
                </a:srgbClr>
              </a:solidFill>
              <a:effectLst/>
              <a:uLnTx/>
              <a:uFillTx/>
              <a:latin typeface="Calibri Light"/>
              <a:ea typeface="+mj-ea"/>
              <a:cs typeface="+mj-cs"/>
            </a:endParaRPr>
          </a:p>
        </p:txBody>
      </p:sp>
      <p:sp>
        <p:nvSpPr>
          <p:cNvPr id="19" name="Title 18">
            <a:extLst>
              <a:ext uri="{FF2B5EF4-FFF2-40B4-BE49-F238E27FC236}">
                <a16:creationId xmlns:a16="http://schemas.microsoft.com/office/drawing/2014/main" id="{E9C3145E-EFE9-C6E2-E9EA-5FC74B4C9D56}"/>
              </a:ext>
            </a:extLst>
          </p:cNvPr>
          <p:cNvSpPr>
            <a:spLocks noGrp="1"/>
          </p:cNvSpPr>
          <p:nvPr>
            <p:ph type="title"/>
          </p:nvPr>
        </p:nvSpPr>
        <p:spPr>
          <a:xfrm>
            <a:off x="609600" y="59520"/>
            <a:ext cx="10744200" cy="921142"/>
          </a:xfrm>
        </p:spPr>
        <p:txBody>
          <a:bodyPr/>
          <a:lstStyle/>
          <a:p>
            <a:r>
              <a:rPr lang="en-US" dirty="0"/>
              <a:t>Universal Definition Stages of HF</a:t>
            </a:r>
          </a:p>
        </p:txBody>
      </p:sp>
      <p:sp>
        <p:nvSpPr>
          <p:cNvPr id="24" name="Footer Placeholder 23">
            <a:extLst>
              <a:ext uri="{FF2B5EF4-FFF2-40B4-BE49-F238E27FC236}">
                <a16:creationId xmlns:a16="http://schemas.microsoft.com/office/drawing/2014/main" id="{1B1B5A85-1B97-5943-24AD-6CFB79571064}"/>
              </a:ext>
            </a:extLst>
          </p:cNvPr>
          <p:cNvSpPr>
            <a:spLocks noGrp="1"/>
          </p:cNvSpPr>
          <p:nvPr>
            <p:ph type="ftr" sz="quarter" idx="3"/>
          </p:nvPr>
        </p:nvSpPr>
        <p:spPr>
          <a:xfrm>
            <a:off x="609601" y="6356350"/>
            <a:ext cx="2690190" cy="442131"/>
          </a:xfrm>
        </p:spPr>
        <p:txBody>
          <a:bodyPr/>
          <a:lstStyle/>
          <a:p>
            <a:r>
              <a:rPr lang="en-US" noProof="0" dirty="0"/>
              <a:t>Bozkurt, et al. </a:t>
            </a:r>
            <a:r>
              <a:rPr lang="en-US" i="1" noProof="0" dirty="0"/>
              <a:t>J Card Fail. </a:t>
            </a:r>
            <a:r>
              <a:rPr lang="en-US" noProof="0" dirty="0"/>
              <a:t>2021: S1071-9164(21)00050-6.</a:t>
            </a:r>
          </a:p>
        </p:txBody>
      </p:sp>
      <p:sp>
        <p:nvSpPr>
          <p:cNvPr id="73" name="TextBox 72">
            <a:extLst>
              <a:ext uri="{FF2B5EF4-FFF2-40B4-BE49-F238E27FC236}">
                <a16:creationId xmlns:a16="http://schemas.microsoft.com/office/drawing/2014/main" id="{99E4675E-55E5-B130-387B-567C1CF87466}"/>
              </a:ext>
            </a:extLst>
          </p:cNvPr>
          <p:cNvSpPr txBox="1"/>
          <p:nvPr/>
        </p:nvSpPr>
        <p:spPr>
          <a:xfrm>
            <a:off x="7119401" y="4889032"/>
            <a:ext cx="1574927" cy="584775"/>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Persistent Heart Failure</a:t>
            </a:r>
          </a:p>
        </p:txBody>
      </p:sp>
      <p:sp>
        <p:nvSpPr>
          <p:cNvPr id="74" name="Curved Left Arrow 37">
            <a:extLst>
              <a:ext uri="{FF2B5EF4-FFF2-40B4-BE49-F238E27FC236}">
                <a16:creationId xmlns:a16="http://schemas.microsoft.com/office/drawing/2014/main" id="{1F3AF093-2972-2643-A530-9F3A9D61F0C5}"/>
              </a:ext>
            </a:extLst>
          </p:cNvPr>
          <p:cNvSpPr/>
          <p:nvPr/>
        </p:nvSpPr>
        <p:spPr>
          <a:xfrm rot="19860000" flipH="1">
            <a:off x="7038251" y="4141655"/>
            <a:ext cx="290991" cy="676256"/>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Curved Left Arrow 17">
            <a:extLst>
              <a:ext uri="{FF2B5EF4-FFF2-40B4-BE49-F238E27FC236}">
                <a16:creationId xmlns:a16="http://schemas.microsoft.com/office/drawing/2014/main" id="{EA5849CB-02C0-F15F-F2E2-B11DC49062F4}"/>
              </a:ext>
            </a:extLst>
          </p:cNvPr>
          <p:cNvSpPr/>
          <p:nvPr/>
        </p:nvSpPr>
        <p:spPr>
          <a:xfrm rot="1740000">
            <a:off x="6661598" y="4121973"/>
            <a:ext cx="287105" cy="685409"/>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Striped Right Arrow 32">
            <a:extLst>
              <a:ext uri="{FF2B5EF4-FFF2-40B4-BE49-F238E27FC236}">
                <a16:creationId xmlns:a16="http://schemas.microsoft.com/office/drawing/2014/main" id="{9FC4BF09-B028-ABF8-348B-AC003F235520}"/>
              </a:ext>
            </a:extLst>
          </p:cNvPr>
          <p:cNvSpPr/>
          <p:nvPr/>
        </p:nvSpPr>
        <p:spPr>
          <a:xfrm flipH="1">
            <a:off x="6799794" y="5407844"/>
            <a:ext cx="4758884" cy="622012"/>
          </a:xfrm>
          <a:prstGeom prst="stripedRightArrow">
            <a:avLst/>
          </a:prstGeom>
          <a:gradFill flip="none" rotWithShape="1">
            <a:gsLst>
              <a:gs pos="0">
                <a:srgbClr val="CCCCFF">
                  <a:alpha val="48000"/>
                </a:srgbClr>
              </a:gs>
              <a:gs pos="7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108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7" name="Straight Connector 76">
            <a:extLst>
              <a:ext uri="{FF2B5EF4-FFF2-40B4-BE49-F238E27FC236}">
                <a16:creationId xmlns:a16="http://schemas.microsoft.com/office/drawing/2014/main" id="{84E74D73-C13C-6EF1-7E99-2361D53A6D52}"/>
              </a:ext>
            </a:extLst>
          </p:cNvPr>
          <p:cNvCxnSpPr/>
          <p:nvPr/>
        </p:nvCxnSpPr>
        <p:spPr>
          <a:xfrm flipH="1">
            <a:off x="9760355" y="1759358"/>
            <a:ext cx="6119" cy="2468880"/>
          </a:xfrm>
          <a:prstGeom prst="line">
            <a:avLst/>
          </a:prstGeom>
          <a:noFill/>
          <a:ln w="69850" cap="flat" cmpd="sng" algn="ctr">
            <a:solidFill>
              <a:srgbClr val="CCCCFF"/>
            </a:solidFill>
            <a:prstDash val="solid"/>
            <a:miter lim="800000"/>
          </a:ln>
          <a:effectLst/>
        </p:spPr>
      </p:cxnSp>
      <p:cxnSp>
        <p:nvCxnSpPr>
          <p:cNvPr id="78" name="Straight Connector 77">
            <a:extLst>
              <a:ext uri="{FF2B5EF4-FFF2-40B4-BE49-F238E27FC236}">
                <a16:creationId xmlns:a16="http://schemas.microsoft.com/office/drawing/2014/main" id="{FBBCA229-FF96-D3D5-A2A8-F750C0B86E87}"/>
              </a:ext>
            </a:extLst>
          </p:cNvPr>
          <p:cNvCxnSpPr/>
          <p:nvPr/>
        </p:nvCxnSpPr>
        <p:spPr>
          <a:xfrm flipH="1">
            <a:off x="6956215" y="1654248"/>
            <a:ext cx="6119" cy="2468880"/>
          </a:xfrm>
          <a:prstGeom prst="line">
            <a:avLst/>
          </a:prstGeom>
          <a:noFill/>
          <a:ln w="69850" cap="flat" cmpd="sng" algn="ctr">
            <a:solidFill>
              <a:srgbClr val="ED7D31">
                <a:lumMod val="20000"/>
                <a:lumOff val="80000"/>
              </a:srgbClr>
            </a:solidFill>
            <a:prstDash val="solid"/>
            <a:miter lim="800000"/>
          </a:ln>
          <a:effectLst/>
        </p:spPr>
      </p:cxnSp>
      <p:cxnSp>
        <p:nvCxnSpPr>
          <p:cNvPr id="79" name="Straight Connector 78">
            <a:extLst>
              <a:ext uri="{FF2B5EF4-FFF2-40B4-BE49-F238E27FC236}">
                <a16:creationId xmlns:a16="http://schemas.microsoft.com/office/drawing/2014/main" id="{32B3AD59-D6A1-5C41-282B-FAF45CDC7297}"/>
              </a:ext>
            </a:extLst>
          </p:cNvPr>
          <p:cNvCxnSpPr/>
          <p:nvPr/>
        </p:nvCxnSpPr>
        <p:spPr>
          <a:xfrm flipH="1">
            <a:off x="4428780" y="1731141"/>
            <a:ext cx="6119" cy="4480560"/>
          </a:xfrm>
          <a:prstGeom prst="line">
            <a:avLst/>
          </a:prstGeom>
          <a:noFill/>
          <a:ln w="69850" cap="flat" cmpd="sng" algn="ctr">
            <a:solidFill>
              <a:srgbClr val="5B9BD5">
                <a:lumMod val="20000"/>
                <a:lumOff val="80000"/>
              </a:srgbClr>
            </a:solidFill>
            <a:prstDash val="solid"/>
            <a:miter lim="800000"/>
          </a:ln>
          <a:effectLst/>
        </p:spPr>
      </p:cxnSp>
      <p:cxnSp>
        <p:nvCxnSpPr>
          <p:cNvPr id="80" name="Straight Connector 79">
            <a:extLst>
              <a:ext uri="{FF2B5EF4-FFF2-40B4-BE49-F238E27FC236}">
                <a16:creationId xmlns:a16="http://schemas.microsoft.com/office/drawing/2014/main" id="{9733A581-9422-10E1-AC6A-11043AFCF1E8}"/>
              </a:ext>
            </a:extLst>
          </p:cNvPr>
          <p:cNvCxnSpPr>
            <a:stCxn id="81" idx="2"/>
          </p:cNvCxnSpPr>
          <p:nvPr/>
        </p:nvCxnSpPr>
        <p:spPr>
          <a:xfrm flipH="1">
            <a:off x="1992838" y="1793730"/>
            <a:ext cx="6119" cy="2583418"/>
          </a:xfrm>
          <a:prstGeom prst="line">
            <a:avLst/>
          </a:prstGeom>
          <a:noFill/>
          <a:ln w="69850" cap="flat" cmpd="sng" algn="ctr">
            <a:solidFill>
              <a:srgbClr val="70AD47">
                <a:lumMod val="20000"/>
                <a:lumOff val="80000"/>
              </a:srgbClr>
            </a:solidFill>
            <a:prstDash val="solid"/>
            <a:miter lim="800000"/>
          </a:ln>
          <a:effectLst/>
        </p:spPr>
      </p:cxnSp>
      <p:sp>
        <p:nvSpPr>
          <p:cNvPr id="81" name="TextBox 80">
            <a:extLst>
              <a:ext uri="{FF2B5EF4-FFF2-40B4-BE49-F238E27FC236}">
                <a16:creationId xmlns:a16="http://schemas.microsoft.com/office/drawing/2014/main" id="{50EE9463-9E0A-B26B-ACB0-581CABE80BC5}"/>
              </a:ext>
            </a:extLst>
          </p:cNvPr>
          <p:cNvSpPr txBox="1"/>
          <p:nvPr/>
        </p:nvSpPr>
        <p:spPr>
          <a:xfrm>
            <a:off x="1166133" y="931956"/>
            <a:ext cx="1665647" cy="861774"/>
          </a:xfrm>
          <a:prstGeom prst="rect">
            <a:avLst/>
          </a:prstGeom>
          <a:solidFill>
            <a:srgbClr val="70AD47">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At-Risk for Heart Failure </a:t>
            </a:r>
            <a:r>
              <a:rPr kumimoji="0" lang="en-US" sz="1400" b="1" i="0" u="none" strike="noStrike" kern="0" cap="none" spc="0" normalizeH="0" baseline="0" noProof="0" dirty="0">
                <a:ln>
                  <a:noFill/>
                </a:ln>
                <a:solidFill>
                  <a:prstClr val="black"/>
                </a:solidFill>
                <a:effectLst/>
                <a:uLnTx/>
                <a:uFillTx/>
                <a:latin typeface="Calibri"/>
                <a:ea typeface="+mn-ea"/>
                <a:cs typeface="+mn-cs"/>
              </a:rPr>
              <a:t>(STAGE A)</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CE6B31E8-F738-56D1-4096-BB922E936953}"/>
              </a:ext>
            </a:extLst>
          </p:cNvPr>
          <p:cNvSpPr txBox="1"/>
          <p:nvPr/>
        </p:nvSpPr>
        <p:spPr>
          <a:xfrm>
            <a:off x="3537416" y="946260"/>
            <a:ext cx="1894707" cy="861774"/>
          </a:xfrm>
          <a:prstGeom prst="rect">
            <a:avLst/>
          </a:prstGeom>
          <a:solidFill>
            <a:srgbClr val="5B9BD5">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Pre-Heart Failure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prstClr val="black"/>
                </a:solidFill>
                <a:effectLst/>
                <a:uLnTx/>
                <a:uFillTx/>
                <a:latin typeface="Calibri"/>
                <a:ea typeface="+mn-ea"/>
                <a:cs typeface="+mn-cs"/>
              </a:rPr>
              <a:t>(STAGE B)</a:t>
            </a:r>
          </a:p>
        </p:txBody>
      </p:sp>
      <p:sp>
        <p:nvSpPr>
          <p:cNvPr id="83" name="TextBox 82">
            <a:extLst>
              <a:ext uri="{FF2B5EF4-FFF2-40B4-BE49-F238E27FC236}">
                <a16:creationId xmlns:a16="http://schemas.microsoft.com/office/drawing/2014/main" id="{8F17CAF1-4F3D-9F7F-0CEF-AE26498DE5FE}"/>
              </a:ext>
            </a:extLst>
          </p:cNvPr>
          <p:cNvSpPr txBox="1"/>
          <p:nvPr/>
        </p:nvSpPr>
        <p:spPr>
          <a:xfrm>
            <a:off x="6082326" y="946260"/>
            <a:ext cx="1894709" cy="584775"/>
          </a:xfrm>
          <a:prstGeom prst="rect">
            <a:avLst/>
          </a:prstGeom>
          <a:solidFill>
            <a:srgbClr val="ED7D31">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Heart Failure </a:t>
            </a:r>
            <a:r>
              <a:rPr kumimoji="0" lang="en-US" sz="1400" b="1" i="0" u="none" strike="noStrike" kern="0" cap="all" spc="0" normalizeH="0" baseline="0" noProof="0" dirty="0">
                <a:ln>
                  <a:noFill/>
                </a:ln>
                <a:solidFill>
                  <a:prstClr val="black"/>
                </a:solidFill>
                <a:effectLst/>
                <a:uLnTx/>
                <a:uFillTx/>
                <a:latin typeface="Calibri"/>
                <a:ea typeface="+mn-ea"/>
                <a:cs typeface="+mn-cs"/>
              </a:rPr>
              <a:t>(STAGE C)</a:t>
            </a:r>
          </a:p>
        </p:txBody>
      </p:sp>
      <p:sp>
        <p:nvSpPr>
          <p:cNvPr id="84" name="TextBox 83">
            <a:extLst>
              <a:ext uri="{FF2B5EF4-FFF2-40B4-BE49-F238E27FC236}">
                <a16:creationId xmlns:a16="http://schemas.microsoft.com/office/drawing/2014/main" id="{186D1DCC-0151-697C-7135-86953A06517A}"/>
              </a:ext>
            </a:extLst>
          </p:cNvPr>
          <p:cNvSpPr txBox="1"/>
          <p:nvPr/>
        </p:nvSpPr>
        <p:spPr>
          <a:xfrm>
            <a:off x="8830660" y="923579"/>
            <a:ext cx="1871628" cy="923330"/>
          </a:xfrm>
          <a:prstGeom prst="rect">
            <a:avLst/>
          </a:prstGeom>
          <a:solidFill>
            <a:srgbClr val="CCCCFF"/>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Advanced Heart Failure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 </a:t>
            </a:r>
            <a:r>
              <a:rPr kumimoji="0" lang="en-US" sz="1400" b="1" i="0" u="none" strike="noStrike" kern="0" cap="all" spc="0" normalizeH="0" baseline="0" noProof="0" dirty="0">
                <a:ln>
                  <a:noFill/>
                </a:ln>
                <a:solidFill>
                  <a:prstClr val="black"/>
                </a:solidFill>
                <a:effectLst/>
                <a:uLnTx/>
                <a:uFillTx/>
                <a:latin typeface="Calibri"/>
                <a:ea typeface="+mn-ea"/>
                <a:cs typeface="+mn-cs"/>
              </a:rPr>
              <a:t>(STAGE D)</a:t>
            </a:r>
          </a:p>
        </p:txBody>
      </p:sp>
      <p:sp>
        <p:nvSpPr>
          <p:cNvPr id="85" name="TextBox 84">
            <a:extLst>
              <a:ext uri="{FF2B5EF4-FFF2-40B4-BE49-F238E27FC236}">
                <a16:creationId xmlns:a16="http://schemas.microsoft.com/office/drawing/2014/main" id="{BF2D072D-58D5-EBDF-8F21-6F996A3641F4}"/>
              </a:ext>
            </a:extLst>
          </p:cNvPr>
          <p:cNvSpPr txBox="1"/>
          <p:nvPr/>
        </p:nvSpPr>
        <p:spPr>
          <a:xfrm>
            <a:off x="1125065" y="4022849"/>
            <a:ext cx="1834729" cy="1384995"/>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HTN, CVD, DM, obesity, known exposure to </a:t>
            </a:r>
            <a:r>
              <a:rPr kumimoji="0" lang="en-US" sz="1400" b="0" i="0" u="none" strike="noStrike" kern="0" cap="none" spc="0" normalizeH="0" baseline="0" noProof="0" dirty="0" err="1">
                <a:ln>
                  <a:noFill/>
                </a:ln>
                <a:solidFill>
                  <a:prstClr val="black"/>
                </a:solidFill>
                <a:effectLst/>
                <a:uLnTx/>
                <a:uFillTx/>
                <a:latin typeface="Calibri"/>
              </a:rPr>
              <a:t>cardiotoxins</a:t>
            </a:r>
            <a:r>
              <a:rPr kumimoji="0" lang="en-US" sz="1400" b="0" i="0" u="none" strike="noStrike" kern="0" cap="none" spc="0" normalizeH="0" baseline="0" noProof="0" dirty="0">
                <a:ln>
                  <a:noFill/>
                </a:ln>
                <a:solidFill>
                  <a:prstClr val="black"/>
                </a:solidFill>
                <a:effectLst/>
                <a:uLnTx/>
                <a:uFillTx/>
                <a:latin typeface="Calibri"/>
              </a:rPr>
              <a:t>, family history of cardiomyopathy</a:t>
            </a:r>
          </a:p>
        </p:txBody>
      </p:sp>
      <p:sp>
        <p:nvSpPr>
          <p:cNvPr id="86" name="TextBox 85">
            <a:extLst>
              <a:ext uri="{FF2B5EF4-FFF2-40B4-BE49-F238E27FC236}">
                <a16:creationId xmlns:a16="http://schemas.microsoft.com/office/drawing/2014/main" id="{9E5DD47B-7654-9BEC-BF48-6889549C9493}"/>
              </a:ext>
            </a:extLst>
          </p:cNvPr>
          <p:cNvSpPr txBox="1"/>
          <p:nvPr/>
        </p:nvSpPr>
        <p:spPr>
          <a:xfrm>
            <a:off x="3537415" y="2068744"/>
            <a:ext cx="1894709" cy="1384995"/>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without current or prior  symptoms or signs of heart failure but evidence of </a:t>
            </a:r>
            <a:r>
              <a:rPr kumimoji="0" lang="en-US" sz="1400" b="0" i="1" u="sng" strike="noStrike" kern="0" cap="none" spc="0" normalizeH="0" baseline="0" noProof="0" dirty="0">
                <a:ln>
                  <a:noFill/>
                </a:ln>
                <a:solidFill>
                  <a:prstClr val="black"/>
                </a:solidFill>
                <a:effectLst/>
                <a:uLnTx/>
                <a:uFillTx/>
                <a:latin typeface="Calibri"/>
              </a:rPr>
              <a:t>one</a:t>
            </a:r>
            <a:r>
              <a:rPr kumimoji="0" lang="en-US" sz="1400" b="0" i="0" u="none" strike="noStrike" kern="0" cap="none" spc="0" normalizeH="0" baseline="0" noProof="0" dirty="0">
                <a:ln>
                  <a:noFill/>
                </a:ln>
                <a:solidFill>
                  <a:prstClr val="black"/>
                </a:solidFill>
                <a:effectLst/>
                <a:uLnTx/>
                <a:uFillTx/>
                <a:latin typeface="Calibri"/>
              </a:rPr>
              <a:t> of the following</a:t>
            </a:r>
          </a:p>
        </p:txBody>
      </p:sp>
      <p:sp>
        <p:nvSpPr>
          <p:cNvPr id="87" name="TextBox 86">
            <a:extLst>
              <a:ext uri="{FF2B5EF4-FFF2-40B4-BE49-F238E27FC236}">
                <a16:creationId xmlns:a16="http://schemas.microsoft.com/office/drawing/2014/main" id="{08DDFCDF-1998-2634-1E0F-730A7C48898F}"/>
              </a:ext>
            </a:extLst>
          </p:cNvPr>
          <p:cNvSpPr txBox="1"/>
          <p:nvPr/>
        </p:nvSpPr>
        <p:spPr>
          <a:xfrm>
            <a:off x="1125066" y="2054440"/>
            <a:ext cx="1828674" cy="1815882"/>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at risk for HF but without current or prior symptoms or signs of HF and without structural, biomarker, or genetic markers of heart disease. </a:t>
            </a:r>
          </a:p>
        </p:txBody>
      </p:sp>
      <p:sp>
        <p:nvSpPr>
          <p:cNvPr id="88" name="TextBox 87">
            <a:extLst>
              <a:ext uri="{FF2B5EF4-FFF2-40B4-BE49-F238E27FC236}">
                <a16:creationId xmlns:a16="http://schemas.microsoft.com/office/drawing/2014/main" id="{38B08D93-41D6-708E-FFE4-AA3B8F63E592}"/>
              </a:ext>
            </a:extLst>
          </p:cNvPr>
          <p:cNvSpPr txBox="1"/>
          <p:nvPr/>
        </p:nvSpPr>
        <p:spPr>
          <a:xfrm>
            <a:off x="3783537" y="3569384"/>
            <a:ext cx="1665122" cy="1015663"/>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Structural Heart Disease: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e.g. LVH, chamber enlargement, wall motion abnormality, myocardial tissue abnormality, </a:t>
            </a:r>
            <a:r>
              <a:rPr kumimoji="0" lang="en-US" sz="1000" b="0" i="0" u="none" strike="noStrike" kern="0" cap="none" spc="0" normalizeH="0" baseline="0" noProof="0" dirty="0" err="1">
                <a:ln>
                  <a:noFill/>
                </a:ln>
                <a:solidFill>
                  <a:prstClr val="black"/>
                </a:solidFill>
                <a:effectLst/>
                <a:uLnTx/>
                <a:uFillTx/>
                <a:latin typeface="Calibri"/>
              </a:rPr>
              <a:t>valvular</a:t>
            </a:r>
            <a:r>
              <a:rPr kumimoji="0" lang="en-US" sz="1000" b="0" i="0" u="none" strike="noStrike" kern="0" cap="none" spc="0" normalizeH="0" baseline="0" noProof="0" dirty="0">
                <a:ln>
                  <a:noFill/>
                </a:ln>
                <a:solidFill>
                  <a:prstClr val="black"/>
                </a:solidFill>
                <a:effectLst/>
                <a:uLnTx/>
                <a:uFillTx/>
                <a:latin typeface="Calibri"/>
              </a:rPr>
              <a:t> heart disease</a:t>
            </a:r>
          </a:p>
        </p:txBody>
      </p:sp>
      <p:sp>
        <p:nvSpPr>
          <p:cNvPr id="89" name="TextBox 88">
            <a:extLst>
              <a:ext uri="{FF2B5EF4-FFF2-40B4-BE49-F238E27FC236}">
                <a16:creationId xmlns:a16="http://schemas.microsoft.com/office/drawing/2014/main" id="{3B6FDB68-FB33-EBC8-6674-B9DC3D33F75A}"/>
              </a:ext>
            </a:extLst>
          </p:cNvPr>
          <p:cNvSpPr txBox="1"/>
          <p:nvPr/>
        </p:nvSpPr>
        <p:spPr>
          <a:xfrm>
            <a:off x="3783537" y="4729191"/>
            <a:ext cx="1683289" cy="1169551"/>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Abnormal cardiac function: e.g. reduced LV or RV ventricular systolic function, evidence of increased filling pressures or abnormal diastolic dysfunction</a:t>
            </a:r>
          </a:p>
        </p:txBody>
      </p:sp>
      <p:sp>
        <p:nvSpPr>
          <p:cNvPr id="90" name="TextBox 89">
            <a:extLst>
              <a:ext uri="{FF2B5EF4-FFF2-40B4-BE49-F238E27FC236}">
                <a16:creationId xmlns:a16="http://schemas.microsoft.com/office/drawing/2014/main" id="{85E4FC81-5CA7-9CF6-C88F-577D56AA1164}"/>
              </a:ext>
            </a:extLst>
          </p:cNvPr>
          <p:cNvSpPr txBox="1"/>
          <p:nvPr/>
        </p:nvSpPr>
        <p:spPr>
          <a:xfrm>
            <a:off x="3796880" y="5987653"/>
            <a:ext cx="1682057" cy="707886"/>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Elevated natriuretic peptide levels or elevated cardiac troponin levels in the setting of exposure to </a:t>
            </a:r>
            <a:r>
              <a:rPr kumimoji="0" lang="en-US" sz="1000" b="0" i="0" u="none" strike="noStrike" kern="0" cap="none" spc="0" normalizeH="0" baseline="0" noProof="0" dirty="0" err="1">
                <a:ln>
                  <a:noFill/>
                </a:ln>
                <a:solidFill>
                  <a:prstClr val="black"/>
                </a:solidFill>
                <a:effectLst/>
                <a:uLnTx/>
                <a:uFillTx/>
                <a:latin typeface="Calibri"/>
              </a:rPr>
              <a:t>cardiotoxins</a:t>
            </a:r>
            <a:endParaRPr kumimoji="0" lang="en-US" sz="1000" b="0" i="0" u="none" strike="noStrike" kern="0" cap="none" spc="0" normalizeH="0" baseline="0" noProof="0" dirty="0">
              <a:ln>
                <a:noFill/>
              </a:ln>
              <a:solidFill>
                <a:prstClr val="black"/>
              </a:solidFill>
              <a:effectLst/>
              <a:uLnTx/>
              <a:uFillTx/>
              <a:latin typeface="Calibri"/>
            </a:endParaRPr>
          </a:p>
        </p:txBody>
      </p:sp>
      <p:sp>
        <p:nvSpPr>
          <p:cNvPr id="91" name="TextBox 90">
            <a:extLst>
              <a:ext uri="{FF2B5EF4-FFF2-40B4-BE49-F238E27FC236}">
                <a16:creationId xmlns:a16="http://schemas.microsoft.com/office/drawing/2014/main" id="{C0C7C7C7-CB4D-714C-75E1-FB6F192EF588}"/>
              </a:ext>
            </a:extLst>
          </p:cNvPr>
          <p:cNvSpPr txBox="1"/>
          <p:nvPr/>
        </p:nvSpPr>
        <p:spPr>
          <a:xfrm>
            <a:off x="6082326" y="2068743"/>
            <a:ext cx="1894709" cy="95410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current or prior symptoms and/ or signs of HF caused by</a:t>
            </a:r>
          </a:p>
        </p:txBody>
      </p:sp>
      <p:sp>
        <p:nvSpPr>
          <p:cNvPr id="92" name="TextBox 91">
            <a:extLst>
              <a:ext uri="{FF2B5EF4-FFF2-40B4-BE49-F238E27FC236}">
                <a16:creationId xmlns:a16="http://schemas.microsoft.com/office/drawing/2014/main" id="{BAD55B97-682F-EBE3-B0F1-A5CAA4432AF6}"/>
              </a:ext>
            </a:extLst>
          </p:cNvPr>
          <p:cNvSpPr txBox="1"/>
          <p:nvPr/>
        </p:nvSpPr>
        <p:spPr>
          <a:xfrm>
            <a:off x="8830660" y="2046061"/>
            <a:ext cx="1894709"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Severe symptoms and/ or signs of HF at rest, recurrent hospitalizations despite GDMT, refractory or intolerant to GDMT</a:t>
            </a:r>
          </a:p>
        </p:txBody>
      </p:sp>
      <p:sp>
        <p:nvSpPr>
          <p:cNvPr id="93" name="TextBox 92">
            <a:extLst>
              <a:ext uri="{FF2B5EF4-FFF2-40B4-BE49-F238E27FC236}">
                <a16:creationId xmlns:a16="http://schemas.microsoft.com/office/drawing/2014/main" id="{25FB61B5-F29F-34E8-1966-BA3DE9C006EE}"/>
              </a:ext>
            </a:extLst>
          </p:cNvPr>
          <p:cNvSpPr txBox="1"/>
          <p:nvPr/>
        </p:nvSpPr>
        <p:spPr>
          <a:xfrm>
            <a:off x="6076270" y="3366581"/>
            <a:ext cx="1894709" cy="738664"/>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structural and/or functional cardiac abnormality</a:t>
            </a:r>
          </a:p>
        </p:txBody>
      </p:sp>
      <p:sp>
        <p:nvSpPr>
          <p:cNvPr id="94" name="TextBox 93">
            <a:extLst>
              <a:ext uri="{FF2B5EF4-FFF2-40B4-BE49-F238E27FC236}">
                <a16:creationId xmlns:a16="http://schemas.microsoft.com/office/drawing/2014/main" id="{999C5C5A-F361-C9AC-67FD-1280EB2072D6}"/>
              </a:ext>
            </a:extLst>
          </p:cNvPr>
          <p:cNvSpPr txBox="1"/>
          <p:nvPr/>
        </p:nvSpPr>
        <p:spPr>
          <a:xfrm>
            <a:off x="8830661" y="3630208"/>
            <a:ext cx="1937814"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requiring advanced therapies such as consideration for transplant, mechanical circulatory support, or palliative care</a:t>
            </a:r>
          </a:p>
        </p:txBody>
      </p:sp>
      <p:sp>
        <p:nvSpPr>
          <p:cNvPr id="95" name="Right Arrow 16">
            <a:extLst>
              <a:ext uri="{FF2B5EF4-FFF2-40B4-BE49-F238E27FC236}">
                <a16:creationId xmlns:a16="http://schemas.microsoft.com/office/drawing/2014/main" id="{72B90538-B875-DBB0-96AD-FC5C24AF3C6C}"/>
              </a:ext>
            </a:extLst>
          </p:cNvPr>
          <p:cNvSpPr/>
          <p:nvPr/>
        </p:nvSpPr>
        <p:spPr>
          <a:xfrm>
            <a:off x="3010575" y="1654248"/>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6" name="Straight Connector 95">
            <a:extLst>
              <a:ext uri="{FF2B5EF4-FFF2-40B4-BE49-F238E27FC236}">
                <a16:creationId xmlns:a16="http://schemas.microsoft.com/office/drawing/2014/main" id="{8A8661F9-576F-7FD8-D6FE-254F5184429E}"/>
              </a:ext>
            </a:extLst>
          </p:cNvPr>
          <p:cNvCxnSpPr/>
          <p:nvPr/>
        </p:nvCxnSpPr>
        <p:spPr>
          <a:xfrm>
            <a:off x="3642349" y="3453738"/>
            <a:ext cx="0" cy="2743200"/>
          </a:xfrm>
          <a:prstGeom prst="line">
            <a:avLst/>
          </a:prstGeom>
          <a:noFill/>
          <a:ln w="12700" cap="flat" cmpd="sng" algn="ctr">
            <a:solidFill>
              <a:srgbClr val="5B9BD5">
                <a:lumMod val="40000"/>
                <a:lumOff val="60000"/>
              </a:srgbClr>
            </a:solidFill>
            <a:prstDash val="solid"/>
            <a:miter lim="800000"/>
          </a:ln>
          <a:effectLst/>
        </p:spPr>
      </p:cxnSp>
      <p:cxnSp>
        <p:nvCxnSpPr>
          <p:cNvPr id="97" name="Straight Arrow Connector 96">
            <a:extLst>
              <a:ext uri="{FF2B5EF4-FFF2-40B4-BE49-F238E27FC236}">
                <a16:creationId xmlns:a16="http://schemas.microsoft.com/office/drawing/2014/main" id="{2169564B-B6E8-2674-37CF-2D209B4448E8}"/>
              </a:ext>
            </a:extLst>
          </p:cNvPr>
          <p:cNvCxnSpPr/>
          <p:nvPr/>
        </p:nvCxnSpPr>
        <p:spPr>
          <a:xfrm>
            <a:off x="3642349" y="4022849"/>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8" name="Straight Arrow Connector 97">
            <a:extLst>
              <a:ext uri="{FF2B5EF4-FFF2-40B4-BE49-F238E27FC236}">
                <a16:creationId xmlns:a16="http://schemas.microsoft.com/office/drawing/2014/main" id="{0B08E1CE-CD45-54E2-1948-4BB832ABF349}"/>
              </a:ext>
            </a:extLst>
          </p:cNvPr>
          <p:cNvCxnSpPr/>
          <p:nvPr/>
        </p:nvCxnSpPr>
        <p:spPr>
          <a:xfrm>
            <a:off x="3629006" y="5136370"/>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9" name="Straight Arrow Connector 98">
            <a:extLst>
              <a:ext uri="{FF2B5EF4-FFF2-40B4-BE49-F238E27FC236}">
                <a16:creationId xmlns:a16="http://schemas.microsoft.com/office/drawing/2014/main" id="{0FB25777-3DA4-4BF5-CB7E-5A9AF1C90F76}"/>
              </a:ext>
            </a:extLst>
          </p:cNvPr>
          <p:cNvCxnSpPr/>
          <p:nvPr/>
        </p:nvCxnSpPr>
        <p:spPr>
          <a:xfrm>
            <a:off x="3629006" y="6179855"/>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sp>
        <p:nvSpPr>
          <p:cNvPr id="100" name="Right Arrow 30">
            <a:extLst>
              <a:ext uri="{FF2B5EF4-FFF2-40B4-BE49-F238E27FC236}">
                <a16:creationId xmlns:a16="http://schemas.microsoft.com/office/drawing/2014/main" id="{322EEC21-7F2E-2E44-31CC-C7EC9E90AE38}"/>
              </a:ext>
            </a:extLst>
          </p:cNvPr>
          <p:cNvSpPr/>
          <p:nvPr/>
        </p:nvSpPr>
        <p:spPr>
          <a:xfrm>
            <a:off x="5575044" y="1593065"/>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Right Arrow 31">
            <a:extLst>
              <a:ext uri="{FF2B5EF4-FFF2-40B4-BE49-F238E27FC236}">
                <a16:creationId xmlns:a16="http://schemas.microsoft.com/office/drawing/2014/main" id="{58344FF0-800E-953C-A234-EB2B4B08C3B4}"/>
              </a:ext>
            </a:extLst>
          </p:cNvPr>
          <p:cNvSpPr/>
          <p:nvPr/>
        </p:nvSpPr>
        <p:spPr>
          <a:xfrm>
            <a:off x="8139513" y="1531882"/>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AD25F7CA-4055-4468-09F0-9FAF633FA28D}"/>
              </a:ext>
            </a:extLst>
          </p:cNvPr>
          <p:cNvSpPr txBox="1"/>
          <p:nvPr/>
        </p:nvSpPr>
        <p:spPr>
          <a:xfrm>
            <a:off x="7350738" y="5545891"/>
            <a:ext cx="4770149" cy="369332"/>
          </a:xfrm>
          <a:prstGeom prst="rect">
            <a:avLst/>
          </a:prstGeom>
          <a:noFill/>
        </p:spPr>
        <p:txBody>
          <a:bodyPr wrap="square" rtlCol="0">
            <a:spAutoFit/>
          </a:bodyPr>
          <a:lstStyle/>
          <a:p>
            <a:pPr>
              <a:defRPr/>
            </a:pPr>
            <a:r>
              <a:rPr lang="en-US" dirty="0">
                <a:solidFill>
                  <a:srgbClr val="E7E6E6">
                    <a:lumMod val="25000"/>
                  </a:srgbClr>
                </a:solidFill>
                <a:latin typeface="Calibri"/>
              </a:rPr>
              <a:t> with GDMT and risk factor modification</a:t>
            </a:r>
          </a:p>
        </p:txBody>
      </p:sp>
      <p:sp>
        <p:nvSpPr>
          <p:cNvPr id="103" name="TextBox 102">
            <a:extLst>
              <a:ext uri="{FF2B5EF4-FFF2-40B4-BE49-F238E27FC236}">
                <a16:creationId xmlns:a16="http://schemas.microsoft.com/office/drawing/2014/main" id="{D9D1AEBA-55F1-0BC2-559E-1E23F07B784B}"/>
              </a:ext>
            </a:extLst>
          </p:cNvPr>
          <p:cNvSpPr txBox="1"/>
          <p:nvPr/>
        </p:nvSpPr>
        <p:spPr>
          <a:xfrm>
            <a:off x="5596311" y="4898467"/>
            <a:ext cx="1173846" cy="83099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Heart Failure in Remission</a:t>
            </a:r>
          </a:p>
        </p:txBody>
      </p:sp>
    </p:spTree>
    <p:extLst>
      <p:ext uri="{BB962C8B-B14F-4D97-AF65-F5344CB8AC3E}">
        <p14:creationId xmlns:p14="http://schemas.microsoft.com/office/powerpoint/2010/main" val="272412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a:xfrm>
            <a:off x="520537" y="78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B9BD5">
                  <a:lumMod val="50000"/>
                </a:srgbClr>
              </a:solidFill>
              <a:effectLst/>
              <a:uLnTx/>
              <a:uFillTx/>
              <a:latin typeface="Calibri Light"/>
              <a:ea typeface="+mj-ea"/>
              <a:cs typeface="+mj-cs"/>
            </a:endParaRPr>
          </a:p>
        </p:txBody>
      </p:sp>
      <p:sp>
        <p:nvSpPr>
          <p:cNvPr id="19" name="Title 18">
            <a:extLst>
              <a:ext uri="{FF2B5EF4-FFF2-40B4-BE49-F238E27FC236}">
                <a16:creationId xmlns:a16="http://schemas.microsoft.com/office/drawing/2014/main" id="{E9C3145E-EFE9-C6E2-E9EA-5FC74B4C9D56}"/>
              </a:ext>
            </a:extLst>
          </p:cNvPr>
          <p:cNvSpPr>
            <a:spLocks noGrp="1"/>
          </p:cNvSpPr>
          <p:nvPr>
            <p:ph type="title"/>
          </p:nvPr>
        </p:nvSpPr>
        <p:spPr>
          <a:xfrm>
            <a:off x="609600" y="59520"/>
            <a:ext cx="10744200" cy="921142"/>
          </a:xfrm>
        </p:spPr>
        <p:txBody>
          <a:bodyPr/>
          <a:lstStyle/>
          <a:p>
            <a:r>
              <a:rPr lang="en-US" dirty="0"/>
              <a:t>Universal Definition Stages of HF</a:t>
            </a:r>
          </a:p>
        </p:txBody>
      </p:sp>
      <p:sp>
        <p:nvSpPr>
          <p:cNvPr id="24" name="Footer Placeholder 23">
            <a:extLst>
              <a:ext uri="{FF2B5EF4-FFF2-40B4-BE49-F238E27FC236}">
                <a16:creationId xmlns:a16="http://schemas.microsoft.com/office/drawing/2014/main" id="{1B1B5A85-1B97-5943-24AD-6CFB79571064}"/>
              </a:ext>
            </a:extLst>
          </p:cNvPr>
          <p:cNvSpPr>
            <a:spLocks noGrp="1"/>
          </p:cNvSpPr>
          <p:nvPr>
            <p:ph type="ftr" sz="quarter" idx="3"/>
          </p:nvPr>
        </p:nvSpPr>
        <p:spPr>
          <a:xfrm>
            <a:off x="609601" y="6356350"/>
            <a:ext cx="2690190" cy="442131"/>
          </a:xfrm>
        </p:spPr>
        <p:txBody>
          <a:bodyPr/>
          <a:lstStyle/>
          <a:p>
            <a:r>
              <a:rPr lang="en-US" noProof="0" dirty="0"/>
              <a:t>Bozkurt, et al. </a:t>
            </a:r>
            <a:r>
              <a:rPr lang="en-US" i="1" noProof="0" dirty="0"/>
              <a:t>J Card Fail. </a:t>
            </a:r>
            <a:r>
              <a:rPr lang="en-US" noProof="0" dirty="0"/>
              <a:t>2021: S1071-9164(21)00050-6.</a:t>
            </a:r>
          </a:p>
        </p:txBody>
      </p:sp>
      <p:sp>
        <p:nvSpPr>
          <p:cNvPr id="73" name="TextBox 72">
            <a:extLst>
              <a:ext uri="{FF2B5EF4-FFF2-40B4-BE49-F238E27FC236}">
                <a16:creationId xmlns:a16="http://schemas.microsoft.com/office/drawing/2014/main" id="{99E4675E-55E5-B130-387B-567C1CF87466}"/>
              </a:ext>
            </a:extLst>
          </p:cNvPr>
          <p:cNvSpPr txBox="1"/>
          <p:nvPr/>
        </p:nvSpPr>
        <p:spPr>
          <a:xfrm>
            <a:off x="7119401" y="4889032"/>
            <a:ext cx="1574927" cy="584775"/>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Persistent Heart Failure</a:t>
            </a:r>
          </a:p>
        </p:txBody>
      </p:sp>
      <p:sp>
        <p:nvSpPr>
          <p:cNvPr id="74" name="Curved Left Arrow 37">
            <a:extLst>
              <a:ext uri="{FF2B5EF4-FFF2-40B4-BE49-F238E27FC236}">
                <a16:creationId xmlns:a16="http://schemas.microsoft.com/office/drawing/2014/main" id="{1F3AF093-2972-2643-A530-9F3A9D61F0C5}"/>
              </a:ext>
            </a:extLst>
          </p:cNvPr>
          <p:cNvSpPr/>
          <p:nvPr/>
        </p:nvSpPr>
        <p:spPr>
          <a:xfrm rot="19860000" flipH="1">
            <a:off x="7038251" y="4141655"/>
            <a:ext cx="290991" cy="676256"/>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Curved Left Arrow 17">
            <a:extLst>
              <a:ext uri="{FF2B5EF4-FFF2-40B4-BE49-F238E27FC236}">
                <a16:creationId xmlns:a16="http://schemas.microsoft.com/office/drawing/2014/main" id="{EA5849CB-02C0-F15F-F2E2-B11DC49062F4}"/>
              </a:ext>
            </a:extLst>
          </p:cNvPr>
          <p:cNvSpPr/>
          <p:nvPr/>
        </p:nvSpPr>
        <p:spPr>
          <a:xfrm rot="1740000">
            <a:off x="6661598" y="4121973"/>
            <a:ext cx="287105" cy="685409"/>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Striped Right Arrow 32">
            <a:extLst>
              <a:ext uri="{FF2B5EF4-FFF2-40B4-BE49-F238E27FC236}">
                <a16:creationId xmlns:a16="http://schemas.microsoft.com/office/drawing/2014/main" id="{9FC4BF09-B028-ABF8-348B-AC003F235520}"/>
              </a:ext>
            </a:extLst>
          </p:cNvPr>
          <p:cNvSpPr/>
          <p:nvPr/>
        </p:nvSpPr>
        <p:spPr>
          <a:xfrm flipH="1">
            <a:off x="6799794" y="5407844"/>
            <a:ext cx="4758884" cy="622012"/>
          </a:xfrm>
          <a:prstGeom prst="stripedRightArrow">
            <a:avLst/>
          </a:prstGeom>
          <a:gradFill flip="none" rotWithShape="1">
            <a:gsLst>
              <a:gs pos="0">
                <a:srgbClr val="CCCCFF">
                  <a:alpha val="48000"/>
                </a:srgbClr>
              </a:gs>
              <a:gs pos="7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108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7" name="Straight Connector 76">
            <a:extLst>
              <a:ext uri="{FF2B5EF4-FFF2-40B4-BE49-F238E27FC236}">
                <a16:creationId xmlns:a16="http://schemas.microsoft.com/office/drawing/2014/main" id="{84E74D73-C13C-6EF1-7E99-2361D53A6D52}"/>
              </a:ext>
            </a:extLst>
          </p:cNvPr>
          <p:cNvCxnSpPr/>
          <p:nvPr/>
        </p:nvCxnSpPr>
        <p:spPr>
          <a:xfrm flipH="1">
            <a:off x="9760355" y="1759358"/>
            <a:ext cx="6119" cy="2468880"/>
          </a:xfrm>
          <a:prstGeom prst="line">
            <a:avLst/>
          </a:prstGeom>
          <a:noFill/>
          <a:ln w="69850" cap="flat" cmpd="sng" algn="ctr">
            <a:solidFill>
              <a:srgbClr val="CCCCFF"/>
            </a:solidFill>
            <a:prstDash val="solid"/>
            <a:miter lim="800000"/>
          </a:ln>
          <a:effectLst/>
        </p:spPr>
      </p:cxnSp>
      <p:cxnSp>
        <p:nvCxnSpPr>
          <p:cNvPr id="78" name="Straight Connector 77">
            <a:extLst>
              <a:ext uri="{FF2B5EF4-FFF2-40B4-BE49-F238E27FC236}">
                <a16:creationId xmlns:a16="http://schemas.microsoft.com/office/drawing/2014/main" id="{FBBCA229-FF96-D3D5-A2A8-F750C0B86E87}"/>
              </a:ext>
            </a:extLst>
          </p:cNvPr>
          <p:cNvCxnSpPr/>
          <p:nvPr/>
        </p:nvCxnSpPr>
        <p:spPr>
          <a:xfrm flipH="1">
            <a:off x="6956215" y="1654248"/>
            <a:ext cx="6119" cy="2468880"/>
          </a:xfrm>
          <a:prstGeom prst="line">
            <a:avLst/>
          </a:prstGeom>
          <a:noFill/>
          <a:ln w="69850" cap="flat" cmpd="sng" algn="ctr">
            <a:solidFill>
              <a:srgbClr val="ED7D31">
                <a:lumMod val="20000"/>
                <a:lumOff val="80000"/>
              </a:srgbClr>
            </a:solidFill>
            <a:prstDash val="solid"/>
            <a:miter lim="800000"/>
          </a:ln>
          <a:effectLst/>
        </p:spPr>
      </p:cxnSp>
      <p:cxnSp>
        <p:nvCxnSpPr>
          <p:cNvPr id="79" name="Straight Connector 78">
            <a:extLst>
              <a:ext uri="{FF2B5EF4-FFF2-40B4-BE49-F238E27FC236}">
                <a16:creationId xmlns:a16="http://schemas.microsoft.com/office/drawing/2014/main" id="{32B3AD59-D6A1-5C41-282B-FAF45CDC7297}"/>
              </a:ext>
            </a:extLst>
          </p:cNvPr>
          <p:cNvCxnSpPr/>
          <p:nvPr/>
        </p:nvCxnSpPr>
        <p:spPr>
          <a:xfrm flipH="1">
            <a:off x="4428780" y="1731141"/>
            <a:ext cx="6119" cy="4480560"/>
          </a:xfrm>
          <a:prstGeom prst="line">
            <a:avLst/>
          </a:prstGeom>
          <a:noFill/>
          <a:ln w="69850" cap="flat" cmpd="sng" algn="ctr">
            <a:solidFill>
              <a:srgbClr val="5B9BD5">
                <a:lumMod val="20000"/>
                <a:lumOff val="80000"/>
              </a:srgbClr>
            </a:solidFill>
            <a:prstDash val="solid"/>
            <a:miter lim="800000"/>
          </a:ln>
          <a:effectLst/>
        </p:spPr>
      </p:cxnSp>
      <p:cxnSp>
        <p:nvCxnSpPr>
          <p:cNvPr id="80" name="Straight Connector 79">
            <a:extLst>
              <a:ext uri="{FF2B5EF4-FFF2-40B4-BE49-F238E27FC236}">
                <a16:creationId xmlns:a16="http://schemas.microsoft.com/office/drawing/2014/main" id="{9733A581-9422-10E1-AC6A-11043AFCF1E8}"/>
              </a:ext>
            </a:extLst>
          </p:cNvPr>
          <p:cNvCxnSpPr>
            <a:stCxn id="81" idx="2"/>
          </p:cNvCxnSpPr>
          <p:nvPr/>
        </p:nvCxnSpPr>
        <p:spPr>
          <a:xfrm flipH="1">
            <a:off x="1992838" y="1793730"/>
            <a:ext cx="6119" cy="2583418"/>
          </a:xfrm>
          <a:prstGeom prst="line">
            <a:avLst/>
          </a:prstGeom>
          <a:noFill/>
          <a:ln w="69850" cap="flat" cmpd="sng" algn="ctr">
            <a:solidFill>
              <a:srgbClr val="70AD47">
                <a:lumMod val="20000"/>
                <a:lumOff val="80000"/>
              </a:srgbClr>
            </a:solidFill>
            <a:prstDash val="solid"/>
            <a:miter lim="800000"/>
          </a:ln>
          <a:effectLst/>
        </p:spPr>
      </p:cxnSp>
      <p:sp>
        <p:nvSpPr>
          <p:cNvPr id="81" name="TextBox 80">
            <a:extLst>
              <a:ext uri="{FF2B5EF4-FFF2-40B4-BE49-F238E27FC236}">
                <a16:creationId xmlns:a16="http://schemas.microsoft.com/office/drawing/2014/main" id="{50EE9463-9E0A-B26B-ACB0-581CABE80BC5}"/>
              </a:ext>
            </a:extLst>
          </p:cNvPr>
          <p:cNvSpPr txBox="1"/>
          <p:nvPr/>
        </p:nvSpPr>
        <p:spPr>
          <a:xfrm>
            <a:off x="1166133" y="931956"/>
            <a:ext cx="1665647" cy="861774"/>
          </a:xfrm>
          <a:prstGeom prst="rect">
            <a:avLst/>
          </a:prstGeom>
          <a:solidFill>
            <a:srgbClr val="70AD47">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At-Risk for Heart Failure </a:t>
            </a:r>
            <a:r>
              <a:rPr kumimoji="0" lang="en-US" sz="1400" b="1" i="0" u="none" strike="noStrike" kern="0" cap="none" spc="0" normalizeH="0" baseline="0" noProof="0" dirty="0">
                <a:ln>
                  <a:noFill/>
                </a:ln>
                <a:solidFill>
                  <a:prstClr val="black"/>
                </a:solidFill>
                <a:effectLst/>
                <a:uLnTx/>
                <a:uFillTx/>
                <a:latin typeface="Calibri"/>
                <a:ea typeface="+mn-ea"/>
                <a:cs typeface="+mn-cs"/>
              </a:rPr>
              <a:t>(STAGE A)</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CE6B31E8-F738-56D1-4096-BB922E936953}"/>
              </a:ext>
            </a:extLst>
          </p:cNvPr>
          <p:cNvSpPr txBox="1"/>
          <p:nvPr/>
        </p:nvSpPr>
        <p:spPr>
          <a:xfrm>
            <a:off x="3537416" y="946260"/>
            <a:ext cx="1894707" cy="861774"/>
          </a:xfrm>
          <a:prstGeom prst="rect">
            <a:avLst/>
          </a:prstGeom>
          <a:solidFill>
            <a:srgbClr val="5B9BD5">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Pre-Heart Failure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prstClr val="black"/>
                </a:solidFill>
                <a:effectLst/>
                <a:uLnTx/>
                <a:uFillTx/>
                <a:latin typeface="Calibri"/>
                <a:ea typeface="+mn-ea"/>
                <a:cs typeface="+mn-cs"/>
              </a:rPr>
              <a:t>(STAGE B)</a:t>
            </a:r>
          </a:p>
        </p:txBody>
      </p:sp>
      <p:sp>
        <p:nvSpPr>
          <p:cNvPr id="83" name="TextBox 82">
            <a:extLst>
              <a:ext uri="{FF2B5EF4-FFF2-40B4-BE49-F238E27FC236}">
                <a16:creationId xmlns:a16="http://schemas.microsoft.com/office/drawing/2014/main" id="{8F17CAF1-4F3D-9F7F-0CEF-AE26498DE5FE}"/>
              </a:ext>
            </a:extLst>
          </p:cNvPr>
          <p:cNvSpPr txBox="1"/>
          <p:nvPr/>
        </p:nvSpPr>
        <p:spPr>
          <a:xfrm>
            <a:off x="6082326" y="946260"/>
            <a:ext cx="1894709" cy="584775"/>
          </a:xfrm>
          <a:prstGeom prst="rect">
            <a:avLst/>
          </a:prstGeom>
          <a:solidFill>
            <a:srgbClr val="ED7D31">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Heart Failure </a:t>
            </a:r>
            <a:r>
              <a:rPr kumimoji="0" lang="en-US" sz="1400" b="1" i="0" u="none" strike="noStrike" kern="0" cap="all" spc="0" normalizeH="0" baseline="0" noProof="0" dirty="0">
                <a:ln>
                  <a:noFill/>
                </a:ln>
                <a:solidFill>
                  <a:prstClr val="black"/>
                </a:solidFill>
                <a:effectLst/>
                <a:uLnTx/>
                <a:uFillTx/>
                <a:latin typeface="Calibri"/>
                <a:ea typeface="+mn-ea"/>
                <a:cs typeface="+mn-cs"/>
              </a:rPr>
              <a:t>(STAGE C)</a:t>
            </a:r>
          </a:p>
        </p:txBody>
      </p:sp>
      <p:sp>
        <p:nvSpPr>
          <p:cNvPr id="84" name="TextBox 83">
            <a:extLst>
              <a:ext uri="{FF2B5EF4-FFF2-40B4-BE49-F238E27FC236}">
                <a16:creationId xmlns:a16="http://schemas.microsoft.com/office/drawing/2014/main" id="{186D1DCC-0151-697C-7135-86953A06517A}"/>
              </a:ext>
            </a:extLst>
          </p:cNvPr>
          <p:cNvSpPr txBox="1"/>
          <p:nvPr/>
        </p:nvSpPr>
        <p:spPr>
          <a:xfrm>
            <a:off x="8830660" y="923579"/>
            <a:ext cx="1871628" cy="923330"/>
          </a:xfrm>
          <a:prstGeom prst="rect">
            <a:avLst/>
          </a:prstGeom>
          <a:solidFill>
            <a:srgbClr val="CCCCFF"/>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Advanced Heart Failure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 </a:t>
            </a:r>
            <a:r>
              <a:rPr kumimoji="0" lang="en-US" sz="1400" b="1" i="0" u="none" strike="noStrike" kern="0" cap="all" spc="0" normalizeH="0" baseline="0" noProof="0" dirty="0">
                <a:ln>
                  <a:noFill/>
                </a:ln>
                <a:solidFill>
                  <a:prstClr val="black"/>
                </a:solidFill>
                <a:effectLst/>
                <a:uLnTx/>
                <a:uFillTx/>
                <a:latin typeface="Calibri"/>
                <a:ea typeface="+mn-ea"/>
                <a:cs typeface="+mn-cs"/>
              </a:rPr>
              <a:t>(STAGE D)</a:t>
            </a:r>
          </a:p>
        </p:txBody>
      </p:sp>
      <p:sp>
        <p:nvSpPr>
          <p:cNvPr id="85" name="TextBox 84">
            <a:extLst>
              <a:ext uri="{FF2B5EF4-FFF2-40B4-BE49-F238E27FC236}">
                <a16:creationId xmlns:a16="http://schemas.microsoft.com/office/drawing/2014/main" id="{BF2D072D-58D5-EBDF-8F21-6F996A3641F4}"/>
              </a:ext>
            </a:extLst>
          </p:cNvPr>
          <p:cNvSpPr txBox="1"/>
          <p:nvPr/>
        </p:nvSpPr>
        <p:spPr>
          <a:xfrm>
            <a:off x="1125065" y="4022849"/>
            <a:ext cx="1834729" cy="1384995"/>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HTN, CVD, DM, obesity, known exposure to </a:t>
            </a:r>
            <a:r>
              <a:rPr kumimoji="0" lang="en-US" sz="1400" b="0" i="0" u="none" strike="noStrike" kern="0" cap="none" spc="0" normalizeH="0" baseline="0" noProof="0" dirty="0" err="1">
                <a:ln>
                  <a:noFill/>
                </a:ln>
                <a:solidFill>
                  <a:prstClr val="black"/>
                </a:solidFill>
                <a:effectLst/>
                <a:uLnTx/>
                <a:uFillTx/>
                <a:latin typeface="Calibri"/>
              </a:rPr>
              <a:t>cardiotoxins</a:t>
            </a:r>
            <a:r>
              <a:rPr kumimoji="0" lang="en-US" sz="1400" b="0" i="0" u="none" strike="noStrike" kern="0" cap="none" spc="0" normalizeH="0" baseline="0" noProof="0" dirty="0">
                <a:ln>
                  <a:noFill/>
                </a:ln>
                <a:solidFill>
                  <a:prstClr val="black"/>
                </a:solidFill>
                <a:effectLst/>
                <a:uLnTx/>
                <a:uFillTx/>
                <a:latin typeface="Calibri"/>
              </a:rPr>
              <a:t>, family history of cardiomyopathy</a:t>
            </a:r>
          </a:p>
        </p:txBody>
      </p:sp>
      <p:sp>
        <p:nvSpPr>
          <p:cNvPr id="86" name="TextBox 85">
            <a:extLst>
              <a:ext uri="{FF2B5EF4-FFF2-40B4-BE49-F238E27FC236}">
                <a16:creationId xmlns:a16="http://schemas.microsoft.com/office/drawing/2014/main" id="{9E5DD47B-7654-9BEC-BF48-6889549C9493}"/>
              </a:ext>
            </a:extLst>
          </p:cNvPr>
          <p:cNvSpPr txBox="1"/>
          <p:nvPr/>
        </p:nvSpPr>
        <p:spPr>
          <a:xfrm>
            <a:off x="3537415" y="2068744"/>
            <a:ext cx="1894709" cy="1384995"/>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without current or prior  symptoms or signs of heart failure but evidence of </a:t>
            </a:r>
            <a:r>
              <a:rPr kumimoji="0" lang="en-US" sz="1400" b="0" i="1" u="sng" strike="noStrike" kern="0" cap="none" spc="0" normalizeH="0" baseline="0" noProof="0" dirty="0">
                <a:ln>
                  <a:noFill/>
                </a:ln>
                <a:solidFill>
                  <a:prstClr val="black"/>
                </a:solidFill>
                <a:effectLst/>
                <a:uLnTx/>
                <a:uFillTx/>
                <a:latin typeface="Calibri"/>
              </a:rPr>
              <a:t>one</a:t>
            </a:r>
            <a:r>
              <a:rPr kumimoji="0" lang="en-US" sz="1400" b="0" i="0" u="none" strike="noStrike" kern="0" cap="none" spc="0" normalizeH="0" baseline="0" noProof="0" dirty="0">
                <a:ln>
                  <a:noFill/>
                </a:ln>
                <a:solidFill>
                  <a:prstClr val="black"/>
                </a:solidFill>
                <a:effectLst/>
                <a:uLnTx/>
                <a:uFillTx/>
                <a:latin typeface="Calibri"/>
              </a:rPr>
              <a:t> of the following</a:t>
            </a:r>
          </a:p>
        </p:txBody>
      </p:sp>
      <p:sp>
        <p:nvSpPr>
          <p:cNvPr id="87" name="TextBox 86">
            <a:extLst>
              <a:ext uri="{FF2B5EF4-FFF2-40B4-BE49-F238E27FC236}">
                <a16:creationId xmlns:a16="http://schemas.microsoft.com/office/drawing/2014/main" id="{08DDFCDF-1998-2634-1E0F-730A7C48898F}"/>
              </a:ext>
            </a:extLst>
          </p:cNvPr>
          <p:cNvSpPr txBox="1"/>
          <p:nvPr/>
        </p:nvSpPr>
        <p:spPr>
          <a:xfrm>
            <a:off x="1125066" y="2054440"/>
            <a:ext cx="1828674" cy="1815882"/>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at risk for HF but without current or prior symptoms or signs of HF and without structural, biomarker, or genetic markers of heart disease. </a:t>
            </a:r>
          </a:p>
        </p:txBody>
      </p:sp>
      <p:sp>
        <p:nvSpPr>
          <p:cNvPr id="88" name="TextBox 87">
            <a:extLst>
              <a:ext uri="{FF2B5EF4-FFF2-40B4-BE49-F238E27FC236}">
                <a16:creationId xmlns:a16="http://schemas.microsoft.com/office/drawing/2014/main" id="{38B08D93-41D6-708E-FFE4-AA3B8F63E592}"/>
              </a:ext>
            </a:extLst>
          </p:cNvPr>
          <p:cNvSpPr txBox="1"/>
          <p:nvPr/>
        </p:nvSpPr>
        <p:spPr>
          <a:xfrm>
            <a:off x="3783537" y="3569384"/>
            <a:ext cx="1665122" cy="1015663"/>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Structural Heart Disease: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e.g. LVH, chamber enlargement, wall motion abnormality, myocardial tissue abnormality, </a:t>
            </a:r>
            <a:r>
              <a:rPr kumimoji="0" lang="en-US" sz="1000" b="0" i="0" u="none" strike="noStrike" kern="0" cap="none" spc="0" normalizeH="0" baseline="0" noProof="0" dirty="0" err="1">
                <a:ln>
                  <a:noFill/>
                </a:ln>
                <a:solidFill>
                  <a:prstClr val="black"/>
                </a:solidFill>
                <a:effectLst/>
                <a:uLnTx/>
                <a:uFillTx/>
                <a:latin typeface="Calibri"/>
              </a:rPr>
              <a:t>valvular</a:t>
            </a:r>
            <a:r>
              <a:rPr kumimoji="0" lang="en-US" sz="1000" b="0" i="0" u="none" strike="noStrike" kern="0" cap="none" spc="0" normalizeH="0" baseline="0" noProof="0" dirty="0">
                <a:ln>
                  <a:noFill/>
                </a:ln>
                <a:solidFill>
                  <a:prstClr val="black"/>
                </a:solidFill>
                <a:effectLst/>
                <a:uLnTx/>
                <a:uFillTx/>
                <a:latin typeface="Calibri"/>
              </a:rPr>
              <a:t> heart disease</a:t>
            </a:r>
          </a:p>
        </p:txBody>
      </p:sp>
      <p:sp>
        <p:nvSpPr>
          <p:cNvPr id="89" name="TextBox 88">
            <a:extLst>
              <a:ext uri="{FF2B5EF4-FFF2-40B4-BE49-F238E27FC236}">
                <a16:creationId xmlns:a16="http://schemas.microsoft.com/office/drawing/2014/main" id="{3B6FDB68-FB33-EBC8-6674-B9DC3D33F75A}"/>
              </a:ext>
            </a:extLst>
          </p:cNvPr>
          <p:cNvSpPr txBox="1"/>
          <p:nvPr/>
        </p:nvSpPr>
        <p:spPr>
          <a:xfrm>
            <a:off x="3783537" y="4729191"/>
            <a:ext cx="1683289" cy="1169551"/>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Abnormal cardiac function: e.g. reduced LV or RV ventricular systolic function, evidence of increased filling pressures or abnormal diastolic dysfunction</a:t>
            </a:r>
          </a:p>
        </p:txBody>
      </p:sp>
      <p:sp>
        <p:nvSpPr>
          <p:cNvPr id="90" name="TextBox 89">
            <a:extLst>
              <a:ext uri="{FF2B5EF4-FFF2-40B4-BE49-F238E27FC236}">
                <a16:creationId xmlns:a16="http://schemas.microsoft.com/office/drawing/2014/main" id="{85E4FC81-5CA7-9CF6-C88F-577D56AA1164}"/>
              </a:ext>
            </a:extLst>
          </p:cNvPr>
          <p:cNvSpPr txBox="1"/>
          <p:nvPr/>
        </p:nvSpPr>
        <p:spPr>
          <a:xfrm>
            <a:off x="3796880" y="5987653"/>
            <a:ext cx="1682057" cy="707886"/>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Elevated natriuretic peptide levels or elevated cardiac troponin levels in the setting of exposure to </a:t>
            </a:r>
            <a:r>
              <a:rPr kumimoji="0" lang="en-US" sz="1000" b="0" i="0" u="none" strike="noStrike" kern="0" cap="none" spc="0" normalizeH="0" baseline="0" noProof="0" dirty="0" err="1">
                <a:ln>
                  <a:noFill/>
                </a:ln>
                <a:solidFill>
                  <a:prstClr val="black"/>
                </a:solidFill>
                <a:effectLst/>
                <a:uLnTx/>
                <a:uFillTx/>
                <a:latin typeface="Calibri"/>
              </a:rPr>
              <a:t>cardiotoxins</a:t>
            </a:r>
            <a:endParaRPr kumimoji="0" lang="en-US" sz="1000" b="0" i="0" u="none" strike="noStrike" kern="0" cap="none" spc="0" normalizeH="0" baseline="0" noProof="0" dirty="0">
              <a:ln>
                <a:noFill/>
              </a:ln>
              <a:solidFill>
                <a:prstClr val="black"/>
              </a:solidFill>
              <a:effectLst/>
              <a:uLnTx/>
              <a:uFillTx/>
              <a:latin typeface="Calibri"/>
            </a:endParaRPr>
          </a:p>
        </p:txBody>
      </p:sp>
      <p:sp>
        <p:nvSpPr>
          <p:cNvPr id="91" name="TextBox 90">
            <a:extLst>
              <a:ext uri="{FF2B5EF4-FFF2-40B4-BE49-F238E27FC236}">
                <a16:creationId xmlns:a16="http://schemas.microsoft.com/office/drawing/2014/main" id="{C0C7C7C7-CB4D-714C-75E1-FB6F192EF588}"/>
              </a:ext>
            </a:extLst>
          </p:cNvPr>
          <p:cNvSpPr txBox="1"/>
          <p:nvPr/>
        </p:nvSpPr>
        <p:spPr>
          <a:xfrm>
            <a:off x="6082326" y="2068743"/>
            <a:ext cx="1894709" cy="95410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current or prior symptoms and/ or signs of HF caused by</a:t>
            </a:r>
          </a:p>
        </p:txBody>
      </p:sp>
      <p:sp>
        <p:nvSpPr>
          <p:cNvPr id="92" name="TextBox 91">
            <a:extLst>
              <a:ext uri="{FF2B5EF4-FFF2-40B4-BE49-F238E27FC236}">
                <a16:creationId xmlns:a16="http://schemas.microsoft.com/office/drawing/2014/main" id="{BAD55B97-682F-EBE3-B0F1-A5CAA4432AF6}"/>
              </a:ext>
            </a:extLst>
          </p:cNvPr>
          <p:cNvSpPr txBox="1"/>
          <p:nvPr/>
        </p:nvSpPr>
        <p:spPr>
          <a:xfrm>
            <a:off x="8830660" y="2046061"/>
            <a:ext cx="1894709"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Severe symptoms and/ or signs of HF at rest, recurrent hospitalizations despite GDMT, refractory or intolerant to GDMT</a:t>
            </a:r>
          </a:p>
        </p:txBody>
      </p:sp>
      <p:sp>
        <p:nvSpPr>
          <p:cNvPr id="93" name="TextBox 92">
            <a:extLst>
              <a:ext uri="{FF2B5EF4-FFF2-40B4-BE49-F238E27FC236}">
                <a16:creationId xmlns:a16="http://schemas.microsoft.com/office/drawing/2014/main" id="{25FB61B5-F29F-34E8-1966-BA3DE9C006EE}"/>
              </a:ext>
            </a:extLst>
          </p:cNvPr>
          <p:cNvSpPr txBox="1"/>
          <p:nvPr/>
        </p:nvSpPr>
        <p:spPr>
          <a:xfrm>
            <a:off x="6076270" y="3366581"/>
            <a:ext cx="1894709" cy="738664"/>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structural and/or functional cardiac abnormality</a:t>
            </a:r>
          </a:p>
        </p:txBody>
      </p:sp>
      <p:sp>
        <p:nvSpPr>
          <p:cNvPr id="94" name="TextBox 93">
            <a:extLst>
              <a:ext uri="{FF2B5EF4-FFF2-40B4-BE49-F238E27FC236}">
                <a16:creationId xmlns:a16="http://schemas.microsoft.com/office/drawing/2014/main" id="{999C5C5A-F361-C9AC-67FD-1280EB2072D6}"/>
              </a:ext>
            </a:extLst>
          </p:cNvPr>
          <p:cNvSpPr txBox="1"/>
          <p:nvPr/>
        </p:nvSpPr>
        <p:spPr>
          <a:xfrm>
            <a:off x="8830661" y="3630208"/>
            <a:ext cx="1937814"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requiring advanced therapies such as consideration for transplant, mechanical circulatory support, or palliative care</a:t>
            </a:r>
          </a:p>
        </p:txBody>
      </p:sp>
      <p:sp>
        <p:nvSpPr>
          <p:cNvPr id="95" name="Right Arrow 16">
            <a:extLst>
              <a:ext uri="{FF2B5EF4-FFF2-40B4-BE49-F238E27FC236}">
                <a16:creationId xmlns:a16="http://schemas.microsoft.com/office/drawing/2014/main" id="{72B90538-B875-DBB0-96AD-FC5C24AF3C6C}"/>
              </a:ext>
            </a:extLst>
          </p:cNvPr>
          <p:cNvSpPr/>
          <p:nvPr/>
        </p:nvSpPr>
        <p:spPr>
          <a:xfrm>
            <a:off x="3010575" y="1654248"/>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6" name="Straight Connector 95">
            <a:extLst>
              <a:ext uri="{FF2B5EF4-FFF2-40B4-BE49-F238E27FC236}">
                <a16:creationId xmlns:a16="http://schemas.microsoft.com/office/drawing/2014/main" id="{8A8661F9-576F-7FD8-D6FE-254F5184429E}"/>
              </a:ext>
            </a:extLst>
          </p:cNvPr>
          <p:cNvCxnSpPr/>
          <p:nvPr/>
        </p:nvCxnSpPr>
        <p:spPr>
          <a:xfrm>
            <a:off x="3642349" y="3453738"/>
            <a:ext cx="0" cy="2743200"/>
          </a:xfrm>
          <a:prstGeom prst="line">
            <a:avLst/>
          </a:prstGeom>
          <a:noFill/>
          <a:ln w="12700" cap="flat" cmpd="sng" algn="ctr">
            <a:solidFill>
              <a:srgbClr val="5B9BD5">
                <a:lumMod val="40000"/>
                <a:lumOff val="60000"/>
              </a:srgbClr>
            </a:solidFill>
            <a:prstDash val="solid"/>
            <a:miter lim="800000"/>
          </a:ln>
          <a:effectLst/>
        </p:spPr>
      </p:cxnSp>
      <p:cxnSp>
        <p:nvCxnSpPr>
          <p:cNvPr id="97" name="Straight Arrow Connector 96">
            <a:extLst>
              <a:ext uri="{FF2B5EF4-FFF2-40B4-BE49-F238E27FC236}">
                <a16:creationId xmlns:a16="http://schemas.microsoft.com/office/drawing/2014/main" id="{2169564B-B6E8-2674-37CF-2D209B4448E8}"/>
              </a:ext>
            </a:extLst>
          </p:cNvPr>
          <p:cNvCxnSpPr/>
          <p:nvPr/>
        </p:nvCxnSpPr>
        <p:spPr>
          <a:xfrm>
            <a:off x="3642349" y="4022849"/>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8" name="Straight Arrow Connector 97">
            <a:extLst>
              <a:ext uri="{FF2B5EF4-FFF2-40B4-BE49-F238E27FC236}">
                <a16:creationId xmlns:a16="http://schemas.microsoft.com/office/drawing/2014/main" id="{0B08E1CE-CD45-54E2-1948-4BB832ABF349}"/>
              </a:ext>
            </a:extLst>
          </p:cNvPr>
          <p:cNvCxnSpPr/>
          <p:nvPr/>
        </p:nvCxnSpPr>
        <p:spPr>
          <a:xfrm>
            <a:off x="3629006" y="5136370"/>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9" name="Straight Arrow Connector 98">
            <a:extLst>
              <a:ext uri="{FF2B5EF4-FFF2-40B4-BE49-F238E27FC236}">
                <a16:creationId xmlns:a16="http://schemas.microsoft.com/office/drawing/2014/main" id="{0FB25777-3DA4-4BF5-CB7E-5A9AF1C90F76}"/>
              </a:ext>
            </a:extLst>
          </p:cNvPr>
          <p:cNvCxnSpPr/>
          <p:nvPr/>
        </p:nvCxnSpPr>
        <p:spPr>
          <a:xfrm>
            <a:off x="3629006" y="6179855"/>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sp>
        <p:nvSpPr>
          <p:cNvPr id="100" name="Right Arrow 30">
            <a:extLst>
              <a:ext uri="{FF2B5EF4-FFF2-40B4-BE49-F238E27FC236}">
                <a16:creationId xmlns:a16="http://schemas.microsoft.com/office/drawing/2014/main" id="{322EEC21-7F2E-2E44-31CC-C7EC9E90AE38}"/>
              </a:ext>
            </a:extLst>
          </p:cNvPr>
          <p:cNvSpPr/>
          <p:nvPr/>
        </p:nvSpPr>
        <p:spPr>
          <a:xfrm>
            <a:off x="5575044" y="1593065"/>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Right Arrow 31">
            <a:extLst>
              <a:ext uri="{FF2B5EF4-FFF2-40B4-BE49-F238E27FC236}">
                <a16:creationId xmlns:a16="http://schemas.microsoft.com/office/drawing/2014/main" id="{58344FF0-800E-953C-A234-EB2B4B08C3B4}"/>
              </a:ext>
            </a:extLst>
          </p:cNvPr>
          <p:cNvSpPr/>
          <p:nvPr/>
        </p:nvSpPr>
        <p:spPr>
          <a:xfrm>
            <a:off x="8139513" y="1531882"/>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AD25F7CA-4055-4468-09F0-9FAF633FA28D}"/>
              </a:ext>
            </a:extLst>
          </p:cNvPr>
          <p:cNvSpPr txBox="1"/>
          <p:nvPr/>
        </p:nvSpPr>
        <p:spPr>
          <a:xfrm>
            <a:off x="7350738" y="5545891"/>
            <a:ext cx="4770149" cy="369332"/>
          </a:xfrm>
          <a:prstGeom prst="rect">
            <a:avLst/>
          </a:prstGeom>
          <a:noFill/>
        </p:spPr>
        <p:txBody>
          <a:bodyPr wrap="square" rtlCol="0">
            <a:spAutoFit/>
          </a:bodyPr>
          <a:lstStyle/>
          <a:p>
            <a:pPr>
              <a:defRPr/>
            </a:pPr>
            <a:r>
              <a:rPr lang="en-US" dirty="0">
                <a:solidFill>
                  <a:srgbClr val="E7E6E6">
                    <a:lumMod val="25000"/>
                  </a:srgbClr>
                </a:solidFill>
                <a:latin typeface="Calibri"/>
              </a:rPr>
              <a:t> with GDMT and risk factor modification</a:t>
            </a:r>
          </a:p>
        </p:txBody>
      </p:sp>
      <p:sp>
        <p:nvSpPr>
          <p:cNvPr id="103" name="TextBox 102">
            <a:extLst>
              <a:ext uri="{FF2B5EF4-FFF2-40B4-BE49-F238E27FC236}">
                <a16:creationId xmlns:a16="http://schemas.microsoft.com/office/drawing/2014/main" id="{D9D1AEBA-55F1-0BC2-559E-1E23F07B784B}"/>
              </a:ext>
            </a:extLst>
          </p:cNvPr>
          <p:cNvSpPr txBox="1"/>
          <p:nvPr/>
        </p:nvSpPr>
        <p:spPr>
          <a:xfrm>
            <a:off x="5596311" y="4898467"/>
            <a:ext cx="1173846" cy="83099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Heart Failure in Remission</a:t>
            </a:r>
          </a:p>
        </p:txBody>
      </p:sp>
      <p:sp>
        <p:nvSpPr>
          <p:cNvPr id="36" name="Rectangle 35">
            <a:extLst>
              <a:ext uri="{FF2B5EF4-FFF2-40B4-BE49-F238E27FC236}">
                <a16:creationId xmlns:a16="http://schemas.microsoft.com/office/drawing/2014/main" id="{50C00337-ABEF-A50F-0E9E-23C17BAFF9DB}"/>
              </a:ext>
            </a:extLst>
          </p:cNvPr>
          <p:cNvSpPr/>
          <p:nvPr/>
        </p:nvSpPr>
        <p:spPr>
          <a:xfrm>
            <a:off x="1028520" y="859047"/>
            <a:ext cx="2007978" cy="3109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72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a:xfrm>
            <a:off x="520537" y="78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B9BD5">
                  <a:lumMod val="50000"/>
                </a:srgbClr>
              </a:solidFill>
              <a:effectLst/>
              <a:uLnTx/>
              <a:uFillTx/>
              <a:latin typeface="Calibri Light"/>
              <a:ea typeface="+mj-ea"/>
              <a:cs typeface="+mj-cs"/>
            </a:endParaRPr>
          </a:p>
        </p:txBody>
      </p:sp>
      <p:sp>
        <p:nvSpPr>
          <p:cNvPr id="19" name="Title 18">
            <a:extLst>
              <a:ext uri="{FF2B5EF4-FFF2-40B4-BE49-F238E27FC236}">
                <a16:creationId xmlns:a16="http://schemas.microsoft.com/office/drawing/2014/main" id="{E9C3145E-EFE9-C6E2-E9EA-5FC74B4C9D56}"/>
              </a:ext>
            </a:extLst>
          </p:cNvPr>
          <p:cNvSpPr>
            <a:spLocks noGrp="1"/>
          </p:cNvSpPr>
          <p:nvPr>
            <p:ph type="title"/>
          </p:nvPr>
        </p:nvSpPr>
        <p:spPr>
          <a:xfrm>
            <a:off x="609600" y="59520"/>
            <a:ext cx="10744200" cy="921142"/>
          </a:xfrm>
        </p:spPr>
        <p:txBody>
          <a:bodyPr/>
          <a:lstStyle/>
          <a:p>
            <a:r>
              <a:rPr lang="en-US" dirty="0"/>
              <a:t>Universal Definition Stages of HF</a:t>
            </a:r>
          </a:p>
        </p:txBody>
      </p:sp>
      <p:sp>
        <p:nvSpPr>
          <p:cNvPr id="24" name="Footer Placeholder 23">
            <a:extLst>
              <a:ext uri="{FF2B5EF4-FFF2-40B4-BE49-F238E27FC236}">
                <a16:creationId xmlns:a16="http://schemas.microsoft.com/office/drawing/2014/main" id="{1B1B5A85-1B97-5943-24AD-6CFB79571064}"/>
              </a:ext>
            </a:extLst>
          </p:cNvPr>
          <p:cNvSpPr>
            <a:spLocks noGrp="1"/>
          </p:cNvSpPr>
          <p:nvPr>
            <p:ph type="ftr" sz="quarter" idx="3"/>
          </p:nvPr>
        </p:nvSpPr>
        <p:spPr>
          <a:xfrm>
            <a:off x="609601" y="6356350"/>
            <a:ext cx="2690190" cy="442131"/>
          </a:xfrm>
        </p:spPr>
        <p:txBody>
          <a:bodyPr/>
          <a:lstStyle/>
          <a:p>
            <a:r>
              <a:rPr lang="en-US" noProof="0" dirty="0"/>
              <a:t>Bozkurt, et al. </a:t>
            </a:r>
            <a:r>
              <a:rPr lang="en-US" i="1" noProof="0" dirty="0"/>
              <a:t>J Card Fail. </a:t>
            </a:r>
            <a:r>
              <a:rPr lang="en-US" noProof="0" dirty="0"/>
              <a:t>2021: S1071-9164(21)00050-6.</a:t>
            </a:r>
          </a:p>
        </p:txBody>
      </p:sp>
      <p:sp>
        <p:nvSpPr>
          <p:cNvPr id="73" name="TextBox 72">
            <a:extLst>
              <a:ext uri="{FF2B5EF4-FFF2-40B4-BE49-F238E27FC236}">
                <a16:creationId xmlns:a16="http://schemas.microsoft.com/office/drawing/2014/main" id="{99E4675E-55E5-B130-387B-567C1CF87466}"/>
              </a:ext>
            </a:extLst>
          </p:cNvPr>
          <p:cNvSpPr txBox="1"/>
          <p:nvPr/>
        </p:nvSpPr>
        <p:spPr>
          <a:xfrm>
            <a:off x="7119401" y="4889032"/>
            <a:ext cx="1574927" cy="584775"/>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Persistent Heart Failure</a:t>
            </a:r>
          </a:p>
        </p:txBody>
      </p:sp>
      <p:sp>
        <p:nvSpPr>
          <p:cNvPr id="74" name="Curved Left Arrow 37">
            <a:extLst>
              <a:ext uri="{FF2B5EF4-FFF2-40B4-BE49-F238E27FC236}">
                <a16:creationId xmlns:a16="http://schemas.microsoft.com/office/drawing/2014/main" id="{1F3AF093-2972-2643-A530-9F3A9D61F0C5}"/>
              </a:ext>
            </a:extLst>
          </p:cNvPr>
          <p:cNvSpPr/>
          <p:nvPr/>
        </p:nvSpPr>
        <p:spPr>
          <a:xfrm rot="19860000" flipH="1">
            <a:off x="7038251" y="4141655"/>
            <a:ext cx="290991" cy="676256"/>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Curved Left Arrow 17">
            <a:extLst>
              <a:ext uri="{FF2B5EF4-FFF2-40B4-BE49-F238E27FC236}">
                <a16:creationId xmlns:a16="http://schemas.microsoft.com/office/drawing/2014/main" id="{EA5849CB-02C0-F15F-F2E2-B11DC49062F4}"/>
              </a:ext>
            </a:extLst>
          </p:cNvPr>
          <p:cNvSpPr/>
          <p:nvPr/>
        </p:nvSpPr>
        <p:spPr>
          <a:xfrm rot="1740000">
            <a:off x="6661598" y="4121973"/>
            <a:ext cx="287105" cy="685409"/>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Striped Right Arrow 32">
            <a:extLst>
              <a:ext uri="{FF2B5EF4-FFF2-40B4-BE49-F238E27FC236}">
                <a16:creationId xmlns:a16="http://schemas.microsoft.com/office/drawing/2014/main" id="{9FC4BF09-B028-ABF8-348B-AC003F235520}"/>
              </a:ext>
            </a:extLst>
          </p:cNvPr>
          <p:cNvSpPr/>
          <p:nvPr/>
        </p:nvSpPr>
        <p:spPr>
          <a:xfrm flipH="1">
            <a:off x="6799794" y="5407844"/>
            <a:ext cx="4758884" cy="622012"/>
          </a:xfrm>
          <a:prstGeom prst="stripedRightArrow">
            <a:avLst/>
          </a:prstGeom>
          <a:gradFill flip="none" rotWithShape="1">
            <a:gsLst>
              <a:gs pos="0">
                <a:srgbClr val="CCCCFF">
                  <a:alpha val="48000"/>
                </a:srgbClr>
              </a:gs>
              <a:gs pos="7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108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7" name="Straight Connector 76">
            <a:extLst>
              <a:ext uri="{FF2B5EF4-FFF2-40B4-BE49-F238E27FC236}">
                <a16:creationId xmlns:a16="http://schemas.microsoft.com/office/drawing/2014/main" id="{84E74D73-C13C-6EF1-7E99-2361D53A6D52}"/>
              </a:ext>
            </a:extLst>
          </p:cNvPr>
          <p:cNvCxnSpPr/>
          <p:nvPr/>
        </p:nvCxnSpPr>
        <p:spPr>
          <a:xfrm flipH="1">
            <a:off x="9760355" y="1759358"/>
            <a:ext cx="6119" cy="2468880"/>
          </a:xfrm>
          <a:prstGeom prst="line">
            <a:avLst/>
          </a:prstGeom>
          <a:noFill/>
          <a:ln w="69850" cap="flat" cmpd="sng" algn="ctr">
            <a:solidFill>
              <a:srgbClr val="CCCCFF"/>
            </a:solidFill>
            <a:prstDash val="solid"/>
            <a:miter lim="800000"/>
          </a:ln>
          <a:effectLst/>
        </p:spPr>
      </p:cxnSp>
      <p:cxnSp>
        <p:nvCxnSpPr>
          <p:cNvPr id="78" name="Straight Connector 77">
            <a:extLst>
              <a:ext uri="{FF2B5EF4-FFF2-40B4-BE49-F238E27FC236}">
                <a16:creationId xmlns:a16="http://schemas.microsoft.com/office/drawing/2014/main" id="{FBBCA229-FF96-D3D5-A2A8-F750C0B86E87}"/>
              </a:ext>
            </a:extLst>
          </p:cNvPr>
          <p:cNvCxnSpPr/>
          <p:nvPr/>
        </p:nvCxnSpPr>
        <p:spPr>
          <a:xfrm flipH="1">
            <a:off x="6956215" y="1654248"/>
            <a:ext cx="6119" cy="2468880"/>
          </a:xfrm>
          <a:prstGeom prst="line">
            <a:avLst/>
          </a:prstGeom>
          <a:noFill/>
          <a:ln w="69850" cap="flat" cmpd="sng" algn="ctr">
            <a:solidFill>
              <a:srgbClr val="ED7D31">
                <a:lumMod val="20000"/>
                <a:lumOff val="80000"/>
              </a:srgbClr>
            </a:solidFill>
            <a:prstDash val="solid"/>
            <a:miter lim="800000"/>
          </a:ln>
          <a:effectLst/>
        </p:spPr>
      </p:cxnSp>
      <p:cxnSp>
        <p:nvCxnSpPr>
          <p:cNvPr id="79" name="Straight Connector 78">
            <a:extLst>
              <a:ext uri="{FF2B5EF4-FFF2-40B4-BE49-F238E27FC236}">
                <a16:creationId xmlns:a16="http://schemas.microsoft.com/office/drawing/2014/main" id="{32B3AD59-D6A1-5C41-282B-FAF45CDC7297}"/>
              </a:ext>
            </a:extLst>
          </p:cNvPr>
          <p:cNvCxnSpPr/>
          <p:nvPr/>
        </p:nvCxnSpPr>
        <p:spPr>
          <a:xfrm flipH="1">
            <a:off x="4428780" y="1731141"/>
            <a:ext cx="6119" cy="4480560"/>
          </a:xfrm>
          <a:prstGeom prst="line">
            <a:avLst/>
          </a:prstGeom>
          <a:noFill/>
          <a:ln w="69850" cap="flat" cmpd="sng" algn="ctr">
            <a:solidFill>
              <a:srgbClr val="5B9BD5">
                <a:lumMod val="20000"/>
                <a:lumOff val="80000"/>
              </a:srgbClr>
            </a:solidFill>
            <a:prstDash val="solid"/>
            <a:miter lim="800000"/>
          </a:ln>
          <a:effectLst/>
        </p:spPr>
      </p:cxnSp>
      <p:cxnSp>
        <p:nvCxnSpPr>
          <p:cNvPr id="80" name="Straight Connector 79">
            <a:extLst>
              <a:ext uri="{FF2B5EF4-FFF2-40B4-BE49-F238E27FC236}">
                <a16:creationId xmlns:a16="http://schemas.microsoft.com/office/drawing/2014/main" id="{9733A581-9422-10E1-AC6A-11043AFCF1E8}"/>
              </a:ext>
            </a:extLst>
          </p:cNvPr>
          <p:cNvCxnSpPr>
            <a:stCxn id="81" idx="2"/>
          </p:cNvCxnSpPr>
          <p:nvPr/>
        </p:nvCxnSpPr>
        <p:spPr>
          <a:xfrm flipH="1">
            <a:off x="1992838" y="1793730"/>
            <a:ext cx="6119" cy="2583418"/>
          </a:xfrm>
          <a:prstGeom prst="line">
            <a:avLst/>
          </a:prstGeom>
          <a:noFill/>
          <a:ln w="69850" cap="flat" cmpd="sng" algn="ctr">
            <a:solidFill>
              <a:srgbClr val="70AD47">
                <a:lumMod val="20000"/>
                <a:lumOff val="80000"/>
              </a:srgbClr>
            </a:solidFill>
            <a:prstDash val="solid"/>
            <a:miter lim="800000"/>
          </a:ln>
          <a:effectLst/>
        </p:spPr>
      </p:cxnSp>
      <p:sp>
        <p:nvSpPr>
          <p:cNvPr id="81" name="TextBox 80">
            <a:extLst>
              <a:ext uri="{FF2B5EF4-FFF2-40B4-BE49-F238E27FC236}">
                <a16:creationId xmlns:a16="http://schemas.microsoft.com/office/drawing/2014/main" id="{50EE9463-9E0A-B26B-ACB0-581CABE80BC5}"/>
              </a:ext>
            </a:extLst>
          </p:cNvPr>
          <p:cNvSpPr txBox="1"/>
          <p:nvPr/>
        </p:nvSpPr>
        <p:spPr>
          <a:xfrm>
            <a:off x="1166133" y="931956"/>
            <a:ext cx="1665647" cy="861774"/>
          </a:xfrm>
          <a:prstGeom prst="rect">
            <a:avLst/>
          </a:prstGeom>
          <a:solidFill>
            <a:srgbClr val="70AD47">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At-Risk for Heart Failure </a:t>
            </a:r>
            <a:r>
              <a:rPr kumimoji="0" lang="en-US" sz="1400" b="1" i="0" u="none" strike="noStrike" kern="0" cap="none" spc="0" normalizeH="0" baseline="0" noProof="0" dirty="0">
                <a:ln>
                  <a:noFill/>
                </a:ln>
                <a:solidFill>
                  <a:prstClr val="black"/>
                </a:solidFill>
                <a:effectLst/>
                <a:uLnTx/>
                <a:uFillTx/>
                <a:latin typeface="Calibri"/>
                <a:ea typeface="+mn-ea"/>
                <a:cs typeface="+mn-cs"/>
              </a:rPr>
              <a:t>(STAGE A)</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CE6B31E8-F738-56D1-4096-BB922E936953}"/>
              </a:ext>
            </a:extLst>
          </p:cNvPr>
          <p:cNvSpPr txBox="1"/>
          <p:nvPr/>
        </p:nvSpPr>
        <p:spPr>
          <a:xfrm>
            <a:off x="3537416" y="946260"/>
            <a:ext cx="1894707" cy="861774"/>
          </a:xfrm>
          <a:prstGeom prst="rect">
            <a:avLst/>
          </a:prstGeom>
          <a:solidFill>
            <a:srgbClr val="5B9BD5">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Pre-Heart Failure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prstClr val="black"/>
                </a:solidFill>
                <a:effectLst/>
                <a:uLnTx/>
                <a:uFillTx/>
                <a:latin typeface="Calibri"/>
                <a:ea typeface="+mn-ea"/>
                <a:cs typeface="+mn-cs"/>
              </a:rPr>
              <a:t>(STAGE B)</a:t>
            </a:r>
          </a:p>
        </p:txBody>
      </p:sp>
      <p:sp>
        <p:nvSpPr>
          <p:cNvPr id="83" name="TextBox 82">
            <a:extLst>
              <a:ext uri="{FF2B5EF4-FFF2-40B4-BE49-F238E27FC236}">
                <a16:creationId xmlns:a16="http://schemas.microsoft.com/office/drawing/2014/main" id="{8F17CAF1-4F3D-9F7F-0CEF-AE26498DE5FE}"/>
              </a:ext>
            </a:extLst>
          </p:cNvPr>
          <p:cNvSpPr txBox="1"/>
          <p:nvPr/>
        </p:nvSpPr>
        <p:spPr>
          <a:xfrm>
            <a:off x="6082326" y="946260"/>
            <a:ext cx="1894709" cy="584775"/>
          </a:xfrm>
          <a:prstGeom prst="rect">
            <a:avLst/>
          </a:prstGeom>
          <a:solidFill>
            <a:srgbClr val="ED7D31">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Heart Failure </a:t>
            </a:r>
            <a:r>
              <a:rPr kumimoji="0" lang="en-US" sz="1400" b="1" i="0" u="none" strike="noStrike" kern="0" cap="all" spc="0" normalizeH="0" baseline="0" noProof="0" dirty="0">
                <a:ln>
                  <a:noFill/>
                </a:ln>
                <a:solidFill>
                  <a:prstClr val="black"/>
                </a:solidFill>
                <a:effectLst/>
                <a:uLnTx/>
                <a:uFillTx/>
                <a:latin typeface="Calibri"/>
                <a:ea typeface="+mn-ea"/>
                <a:cs typeface="+mn-cs"/>
              </a:rPr>
              <a:t>(STAGE C)</a:t>
            </a:r>
          </a:p>
        </p:txBody>
      </p:sp>
      <p:sp>
        <p:nvSpPr>
          <p:cNvPr id="84" name="TextBox 83">
            <a:extLst>
              <a:ext uri="{FF2B5EF4-FFF2-40B4-BE49-F238E27FC236}">
                <a16:creationId xmlns:a16="http://schemas.microsoft.com/office/drawing/2014/main" id="{186D1DCC-0151-697C-7135-86953A06517A}"/>
              </a:ext>
            </a:extLst>
          </p:cNvPr>
          <p:cNvSpPr txBox="1"/>
          <p:nvPr/>
        </p:nvSpPr>
        <p:spPr>
          <a:xfrm>
            <a:off x="8830660" y="923579"/>
            <a:ext cx="1871628" cy="923330"/>
          </a:xfrm>
          <a:prstGeom prst="rect">
            <a:avLst/>
          </a:prstGeom>
          <a:solidFill>
            <a:srgbClr val="CCCCFF"/>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Advanced Heart Failure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 </a:t>
            </a:r>
            <a:r>
              <a:rPr kumimoji="0" lang="en-US" sz="1400" b="1" i="0" u="none" strike="noStrike" kern="0" cap="all" spc="0" normalizeH="0" baseline="0" noProof="0" dirty="0">
                <a:ln>
                  <a:noFill/>
                </a:ln>
                <a:solidFill>
                  <a:prstClr val="black"/>
                </a:solidFill>
                <a:effectLst/>
                <a:uLnTx/>
                <a:uFillTx/>
                <a:latin typeface="Calibri"/>
                <a:ea typeface="+mn-ea"/>
                <a:cs typeface="+mn-cs"/>
              </a:rPr>
              <a:t>(STAGE D)</a:t>
            </a:r>
          </a:p>
        </p:txBody>
      </p:sp>
      <p:sp>
        <p:nvSpPr>
          <p:cNvPr id="85" name="TextBox 84">
            <a:extLst>
              <a:ext uri="{FF2B5EF4-FFF2-40B4-BE49-F238E27FC236}">
                <a16:creationId xmlns:a16="http://schemas.microsoft.com/office/drawing/2014/main" id="{BF2D072D-58D5-EBDF-8F21-6F996A3641F4}"/>
              </a:ext>
            </a:extLst>
          </p:cNvPr>
          <p:cNvSpPr txBox="1"/>
          <p:nvPr/>
        </p:nvSpPr>
        <p:spPr>
          <a:xfrm>
            <a:off x="1125065" y="4022849"/>
            <a:ext cx="1834729" cy="1384995"/>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HTN, CVD, DM, obesity, known exposure to </a:t>
            </a:r>
            <a:r>
              <a:rPr kumimoji="0" lang="en-US" sz="1400" b="0" i="0" u="none" strike="noStrike" kern="0" cap="none" spc="0" normalizeH="0" baseline="0" noProof="0" dirty="0" err="1">
                <a:ln>
                  <a:noFill/>
                </a:ln>
                <a:solidFill>
                  <a:prstClr val="black"/>
                </a:solidFill>
                <a:effectLst/>
                <a:uLnTx/>
                <a:uFillTx/>
                <a:latin typeface="Calibri"/>
              </a:rPr>
              <a:t>cardiotoxins</a:t>
            </a:r>
            <a:r>
              <a:rPr kumimoji="0" lang="en-US" sz="1400" b="0" i="0" u="none" strike="noStrike" kern="0" cap="none" spc="0" normalizeH="0" baseline="0" noProof="0" dirty="0">
                <a:ln>
                  <a:noFill/>
                </a:ln>
                <a:solidFill>
                  <a:prstClr val="black"/>
                </a:solidFill>
                <a:effectLst/>
                <a:uLnTx/>
                <a:uFillTx/>
                <a:latin typeface="Calibri"/>
              </a:rPr>
              <a:t>, family history of cardiomyopathy</a:t>
            </a:r>
          </a:p>
        </p:txBody>
      </p:sp>
      <p:sp>
        <p:nvSpPr>
          <p:cNvPr id="86" name="TextBox 85">
            <a:extLst>
              <a:ext uri="{FF2B5EF4-FFF2-40B4-BE49-F238E27FC236}">
                <a16:creationId xmlns:a16="http://schemas.microsoft.com/office/drawing/2014/main" id="{9E5DD47B-7654-9BEC-BF48-6889549C9493}"/>
              </a:ext>
            </a:extLst>
          </p:cNvPr>
          <p:cNvSpPr txBox="1"/>
          <p:nvPr/>
        </p:nvSpPr>
        <p:spPr>
          <a:xfrm>
            <a:off x="3537415" y="2068744"/>
            <a:ext cx="1894709" cy="1384995"/>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without current or prior  symptoms or signs of heart failure but evidence of </a:t>
            </a:r>
            <a:r>
              <a:rPr kumimoji="0" lang="en-US" sz="1400" b="0" i="1" u="sng" strike="noStrike" kern="0" cap="none" spc="0" normalizeH="0" baseline="0" noProof="0" dirty="0">
                <a:ln>
                  <a:noFill/>
                </a:ln>
                <a:solidFill>
                  <a:prstClr val="black"/>
                </a:solidFill>
                <a:effectLst/>
                <a:uLnTx/>
                <a:uFillTx/>
                <a:latin typeface="Calibri"/>
              </a:rPr>
              <a:t>one</a:t>
            </a:r>
            <a:r>
              <a:rPr kumimoji="0" lang="en-US" sz="1400" b="0" i="0" u="none" strike="noStrike" kern="0" cap="none" spc="0" normalizeH="0" baseline="0" noProof="0" dirty="0">
                <a:ln>
                  <a:noFill/>
                </a:ln>
                <a:solidFill>
                  <a:prstClr val="black"/>
                </a:solidFill>
                <a:effectLst/>
                <a:uLnTx/>
                <a:uFillTx/>
                <a:latin typeface="Calibri"/>
              </a:rPr>
              <a:t> of the following</a:t>
            </a:r>
          </a:p>
        </p:txBody>
      </p:sp>
      <p:sp>
        <p:nvSpPr>
          <p:cNvPr id="87" name="TextBox 86">
            <a:extLst>
              <a:ext uri="{FF2B5EF4-FFF2-40B4-BE49-F238E27FC236}">
                <a16:creationId xmlns:a16="http://schemas.microsoft.com/office/drawing/2014/main" id="{08DDFCDF-1998-2634-1E0F-730A7C48898F}"/>
              </a:ext>
            </a:extLst>
          </p:cNvPr>
          <p:cNvSpPr txBox="1"/>
          <p:nvPr/>
        </p:nvSpPr>
        <p:spPr>
          <a:xfrm>
            <a:off x="1125066" y="2054440"/>
            <a:ext cx="1828674" cy="1815882"/>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at risk for HF but without current or prior symptoms or signs of HF and without structural, biomarker, or genetic markers of heart disease. </a:t>
            </a:r>
          </a:p>
        </p:txBody>
      </p:sp>
      <p:sp>
        <p:nvSpPr>
          <p:cNvPr id="88" name="TextBox 87">
            <a:extLst>
              <a:ext uri="{FF2B5EF4-FFF2-40B4-BE49-F238E27FC236}">
                <a16:creationId xmlns:a16="http://schemas.microsoft.com/office/drawing/2014/main" id="{38B08D93-41D6-708E-FFE4-AA3B8F63E592}"/>
              </a:ext>
            </a:extLst>
          </p:cNvPr>
          <p:cNvSpPr txBox="1"/>
          <p:nvPr/>
        </p:nvSpPr>
        <p:spPr>
          <a:xfrm>
            <a:off x="3783537" y="3569384"/>
            <a:ext cx="1665122" cy="1015663"/>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Structural Heart Disease: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e.g. LVH, chamber enlargement, wall motion abnormality, myocardial tissue abnormality, </a:t>
            </a:r>
            <a:r>
              <a:rPr kumimoji="0" lang="en-US" sz="1000" b="0" i="0" u="none" strike="noStrike" kern="0" cap="none" spc="0" normalizeH="0" baseline="0" noProof="0" dirty="0" err="1">
                <a:ln>
                  <a:noFill/>
                </a:ln>
                <a:solidFill>
                  <a:prstClr val="black"/>
                </a:solidFill>
                <a:effectLst/>
                <a:uLnTx/>
                <a:uFillTx/>
                <a:latin typeface="Calibri"/>
              </a:rPr>
              <a:t>valvular</a:t>
            </a:r>
            <a:r>
              <a:rPr kumimoji="0" lang="en-US" sz="1000" b="0" i="0" u="none" strike="noStrike" kern="0" cap="none" spc="0" normalizeH="0" baseline="0" noProof="0" dirty="0">
                <a:ln>
                  <a:noFill/>
                </a:ln>
                <a:solidFill>
                  <a:prstClr val="black"/>
                </a:solidFill>
                <a:effectLst/>
                <a:uLnTx/>
                <a:uFillTx/>
                <a:latin typeface="Calibri"/>
              </a:rPr>
              <a:t> heart disease</a:t>
            </a:r>
          </a:p>
        </p:txBody>
      </p:sp>
      <p:sp>
        <p:nvSpPr>
          <p:cNvPr id="89" name="TextBox 88">
            <a:extLst>
              <a:ext uri="{FF2B5EF4-FFF2-40B4-BE49-F238E27FC236}">
                <a16:creationId xmlns:a16="http://schemas.microsoft.com/office/drawing/2014/main" id="{3B6FDB68-FB33-EBC8-6674-B9DC3D33F75A}"/>
              </a:ext>
            </a:extLst>
          </p:cNvPr>
          <p:cNvSpPr txBox="1"/>
          <p:nvPr/>
        </p:nvSpPr>
        <p:spPr>
          <a:xfrm>
            <a:off x="3783537" y="4729191"/>
            <a:ext cx="1683289" cy="1169551"/>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Abnormal cardiac function: e.g. reduced LV or RV ventricular systolic function, evidence of increased filling pressures or abnormal diastolic dysfunction</a:t>
            </a:r>
          </a:p>
        </p:txBody>
      </p:sp>
      <p:sp>
        <p:nvSpPr>
          <p:cNvPr id="90" name="TextBox 89">
            <a:extLst>
              <a:ext uri="{FF2B5EF4-FFF2-40B4-BE49-F238E27FC236}">
                <a16:creationId xmlns:a16="http://schemas.microsoft.com/office/drawing/2014/main" id="{85E4FC81-5CA7-9CF6-C88F-577D56AA1164}"/>
              </a:ext>
            </a:extLst>
          </p:cNvPr>
          <p:cNvSpPr txBox="1"/>
          <p:nvPr/>
        </p:nvSpPr>
        <p:spPr>
          <a:xfrm>
            <a:off x="3796880" y="5987653"/>
            <a:ext cx="1682057" cy="707886"/>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Elevated natriuretic peptide levels or elevated cardiac troponin levels in the setting of exposure to </a:t>
            </a:r>
            <a:r>
              <a:rPr kumimoji="0" lang="en-US" sz="1000" b="0" i="0" u="none" strike="noStrike" kern="0" cap="none" spc="0" normalizeH="0" baseline="0" noProof="0" dirty="0" err="1">
                <a:ln>
                  <a:noFill/>
                </a:ln>
                <a:solidFill>
                  <a:prstClr val="black"/>
                </a:solidFill>
                <a:effectLst/>
                <a:uLnTx/>
                <a:uFillTx/>
                <a:latin typeface="Calibri"/>
              </a:rPr>
              <a:t>cardiotoxins</a:t>
            </a:r>
            <a:endParaRPr kumimoji="0" lang="en-US" sz="1000" b="0" i="0" u="none" strike="noStrike" kern="0" cap="none" spc="0" normalizeH="0" baseline="0" noProof="0" dirty="0">
              <a:ln>
                <a:noFill/>
              </a:ln>
              <a:solidFill>
                <a:prstClr val="black"/>
              </a:solidFill>
              <a:effectLst/>
              <a:uLnTx/>
              <a:uFillTx/>
              <a:latin typeface="Calibri"/>
            </a:endParaRPr>
          </a:p>
        </p:txBody>
      </p:sp>
      <p:sp>
        <p:nvSpPr>
          <p:cNvPr id="91" name="TextBox 90">
            <a:extLst>
              <a:ext uri="{FF2B5EF4-FFF2-40B4-BE49-F238E27FC236}">
                <a16:creationId xmlns:a16="http://schemas.microsoft.com/office/drawing/2014/main" id="{C0C7C7C7-CB4D-714C-75E1-FB6F192EF588}"/>
              </a:ext>
            </a:extLst>
          </p:cNvPr>
          <p:cNvSpPr txBox="1"/>
          <p:nvPr/>
        </p:nvSpPr>
        <p:spPr>
          <a:xfrm>
            <a:off x="6082326" y="2068743"/>
            <a:ext cx="1894709" cy="95410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current or prior symptoms and/ or signs of HF caused by</a:t>
            </a:r>
          </a:p>
        </p:txBody>
      </p:sp>
      <p:sp>
        <p:nvSpPr>
          <p:cNvPr id="92" name="TextBox 91">
            <a:extLst>
              <a:ext uri="{FF2B5EF4-FFF2-40B4-BE49-F238E27FC236}">
                <a16:creationId xmlns:a16="http://schemas.microsoft.com/office/drawing/2014/main" id="{BAD55B97-682F-EBE3-B0F1-A5CAA4432AF6}"/>
              </a:ext>
            </a:extLst>
          </p:cNvPr>
          <p:cNvSpPr txBox="1"/>
          <p:nvPr/>
        </p:nvSpPr>
        <p:spPr>
          <a:xfrm>
            <a:off x="8830660" y="2046061"/>
            <a:ext cx="1894709"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Severe symptoms and/ or signs of HF at rest, recurrent hospitalizations despite GDMT, refractory or intolerant to GDMT</a:t>
            </a:r>
          </a:p>
        </p:txBody>
      </p:sp>
      <p:sp>
        <p:nvSpPr>
          <p:cNvPr id="93" name="TextBox 92">
            <a:extLst>
              <a:ext uri="{FF2B5EF4-FFF2-40B4-BE49-F238E27FC236}">
                <a16:creationId xmlns:a16="http://schemas.microsoft.com/office/drawing/2014/main" id="{25FB61B5-F29F-34E8-1966-BA3DE9C006EE}"/>
              </a:ext>
            </a:extLst>
          </p:cNvPr>
          <p:cNvSpPr txBox="1"/>
          <p:nvPr/>
        </p:nvSpPr>
        <p:spPr>
          <a:xfrm>
            <a:off x="6076270" y="3366581"/>
            <a:ext cx="1894709" cy="738664"/>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structural and/or functional cardiac abnormality</a:t>
            </a:r>
          </a:p>
        </p:txBody>
      </p:sp>
      <p:sp>
        <p:nvSpPr>
          <p:cNvPr id="94" name="TextBox 93">
            <a:extLst>
              <a:ext uri="{FF2B5EF4-FFF2-40B4-BE49-F238E27FC236}">
                <a16:creationId xmlns:a16="http://schemas.microsoft.com/office/drawing/2014/main" id="{999C5C5A-F361-C9AC-67FD-1280EB2072D6}"/>
              </a:ext>
            </a:extLst>
          </p:cNvPr>
          <p:cNvSpPr txBox="1"/>
          <p:nvPr/>
        </p:nvSpPr>
        <p:spPr>
          <a:xfrm>
            <a:off x="8830661" y="3630208"/>
            <a:ext cx="1937814"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requiring advanced therapies such as consideration for transplant, mechanical circulatory support, or palliative care</a:t>
            </a:r>
          </a:p>
        </p:txBody>
      </p:sp>
      <p:sp>
        <p:nvSpPr>
          <p:cNvPr id="95" name="Right Arrow 16">
            <a:extLst>
              <a:ext uri="{FF2B5EF4-FFF2-40B4-BE49-F238E27FC236}">
                <a16:creationId xmlns:a16="http://schemas.microsoft.com/office/drawing/2014/main" id="{72B90538-B875-DBB0-96AD-FC5C24AF3C6C}"/>
              </a:ext>
            </a:extLst>
          </p:cNvPr>
          <p:cNvSpPr/>
          <p:nvPr/>
        </p:nvSpPr>
        <p:spPr>
          <a:xfrm>
            <a:off x="3010575" y="1654248"/>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6" name="Straight Connector 95">
            <a:extLst>
              <a:ext uri="{FF2B5EF4-FFF2-40B4-BE49-F238E27FC236}">
                <a16:creationId xmlns:a16="http://schemas.microsoft.com/office/drawing/2014/main" id="{8A8661F9-576F-7FD8-D6FE-254F5184429E}"/>
              </a:ext>
            </a:extLst>
          </p:cNvPr>
          <p:cNvCxnSpPr/>
          <p:nvPr/>
        </p:nvCxnSpPr>
        <p:spPr>
          <a:xfrm>
            <a:off x="3642349" y="3453738"/>
            <a:ext cx="0" cy="2743200"/>
          </a:xfrm>
          <a:prstGeom prst="line">
            <a:avLst/>
          </a:prstGeom>
          <a:noFill/>
          <a:ln w="12700" cap="flat" cmpd="sng" algn="ctr">
            <a:solidFill>
              <a:srgbClr val="5B9BD5">
                <a:lumMod val="40000"/>
                <a:lumOff val="60000"/>
              </a:srgbClr>
            </a:solidFill>
            <a:prstDash val="solid"/>
            <a:miter lim="800000"/>
          </a:ln>
          <a:effectLst/>
        </p:spPr>
      </p:cxnSp>
      <p:cxnSp>
        <p:nvCxnSpPr>
          <p:cNvPr id="97" name="Straight Arrow Connector 96">
            <a:extLst>
              <a:ext uri="{FF2B5EF4-FFF2-40B4-BE49-F238E27FC236}">
                <a16:creationId xmlns:a16="http://schemas.microsoft.com/office/drawing/2014/main" id="{2169564B-B6E8-2674-37CF-2D209B4448E8}"/>
              </a:ext>
            </a:extLst>
          </p:cNvPr>
          <p:cNvCxnSpPr/>
          <p:nvPr/>
        </p:nvCxnSpPr>
        <p:spPr>
          <a:xfrm>
            <a:off x="3642349" y="4022849"/>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8" name="Straight Arrow Connector 97">
            <a:extLst>
              <a:ext uri="{FF2B5EF4-FFF2-40B4-BE49-F238E27FC236}">
                <a16:creationId xmlns:a16="http://schemas.microsoft.com/office/drawing/2014/main" id="{0B08E1CE-CD45-54E2-1948-4BB832ABF349}"/>
              </a:ext>
            </a:extLst>
          </p:cNvPr>
          <p:cNvCxnSpPr/>
          <p:nvPr/>
        </p:nvCxnSpPr>
        <p:spPr>
          <a:xfrm>
            <a:off x="3629006" y="5136370"/>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9" name="Straight Arrow Connector 98">
            <a:extLst>
              <a:ext uri="{FF2B5EF4-FFF2-40B4-BE49-F238E27FC236}">
                <a16:creationId xmlns:a16="http://schemas.microsoft.com/office/drawing/2014/main" id="{0FB25777-3DA4-4BF5-CB7E-5A9AF1C90F76}"/>
              </a:ext>
            </a:extLst>
          </p:cNvPr>
          <p:cNvCxnSpPr/>
          <p:nvPr/>
        </p:nvCxnSpPr>
        <p:spPr>
          <a:xfrm>
            <a:off x="3629006" y="6179855"/>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sp>
        <p:nvSpPr>
          <p:cNvPr id="100" name="Right Arrow 30">
            <a:extLst>
              <a:ext uri="{FF2B5EF4-FFF2-40B4-BE49-F238E27FC236}">
                <a16:creationId xmlns:a16="http://schemas.microsoft.com/office/drawing/2014/main" id="{322EEC21-7F2E-2E44-31CC-C7EC9E90AE38}"/>
              </a:ext>
            </a:extLst>
          </p:cNvPr>
          <p:cNvSpPr/>
          <p:nvPr/>
        </p:nvSpPr>
        <p:spPr>
          <a:xfrm>
            <a:off x="5575044" y="1593065"/>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Right Arrow 31">
            <a:extLst>
              <a:ext uri="{FF2B5EF4-FFF2-40B4-BE49-F238E27FC236}">
                <a16:creationId xmlns:a16="http://schemas.microsoft.com/office/drawing/2014/main" id="{58344FF0-800E-953C-A234-EB2B4B08C3B4}"/>
              </a:ext>
            </a:extLst>
          </p:cNvPr>
          <p:cNvSpPr/>
          <p:nvPr/>
        </p:nvSpPr>
        <p:spPr>
          <a:xfrm>
            <a:off x="8139513" y="1531882"/>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AD25F7CA-4055-4468-09F0-9FAF633FA28D}"/>
              </a:ext>
            </a:extLst>
          </p:cNvPr>
          <p:cNvSpPr txBox="1"/>
          <p:nvPr/>
        </p:nvSpPr>
        <p:spPr>
          <a:xfrm>
            <a:off x="7350738" y="5545891"/>
            <a:ext cx="4770149" cy="369332"/>
          </a:xfrm>
          <a:prstGeom prst="rect">
            <a:avLst/>
          </a:prstGeom>
          <a:noFill/>
        </p:spPr>
        <p:txBody>
          <a:bodyPr wrap="square" rtlCol="0">
            <a:spAutoFit/>
          </a:bodyPr>
          <a:lstStyle/>
          <a:p>
            <a:pPr>
              <a:defRPr/>
            </a:pPr>
            <a:r>
              <a:rPr lang="en-US" dirty="0">
                <a:solidFill>
                  <a:srgbClr val="E7E6E6">
                    <a:lumMod val="25000"/>
                  </a:srgbClr>
                </a:solidFill>
                <a:latin typeface="Calibri"/>
              </a:rPr>
              <a:t> with GDMT and risk factor modification</a:t>
            </a:r>
          </a:p>
        </p:txBody>
      </p:sp>
      <p:sp>
        <p:nvSpPr>
          <p:cNvPr id="103" name="TextBox 102">
            <a:extLst>
              <a:ext uri="{FF2B5EF4-FFF2-40B4-BE49-F238E27FC236}">
                <a16:creationId xmlns:a16="http://schemas.microsoft.com/office/drawing/2014/main" id="{D9D1AEBA-55F1-0BC2-559E-1E23F07B784B}"/>
              </a:ext>
            </a:extLst>
          </p:cNvPr>
          <p:cNvSpPr txBox="1"/>
          <p:nvPr/>
        </p:nvSpPr>
        <p:spPr>
          <a:xfrm>
            <a:off x="5596311" y="4898467"/>
            <a:ext cx="1173846" cy="83099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Heart Failure in Remission</a:t>
            </a:r>
          </a:p>
        </p:txBody>
      </p:sp>
      <p:sp>
        <p:nvSpPr>
          <p:cNvPr id="36" name="Rectangle 35">
            <a:extLst>
              <a:ext uri="{FF2B5EF4-FFF2-40B4-BE49-F238E27FC236}">
                <a16:creationId xmlns:a16="http://schemas.microsoft.com/office/drawing/2014/main" id="{F2B7CD4A-B10B-236C-09B5-0AB01FA25D81}"/>
              </a:ext>
            </a:extLst>
          </p:cNvPr>
          <p:cNvSpPr/>
          <p:nvPr/>
        </p:nvSpPr>
        <p:spPr>
          <a:xfrm>
            <a:off x="3461161" y="859047"/>
            <a:ext cx="2051117" cy="26691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96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a:xfrm>
            <a:off x="520537" y="78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B9BD5">
                  <a:lumMod val="50000"/>
                </a:srgbClr>
              </a:solidFill>
              <a:effectLst/>
              <a:uLnTx/>
              <a:uFillTx/>
              <a:latin typeface="Calibri Light"/>
              <a:ea typeface="+mj-ea"/>
              <a:cs typeface="+mj-cs"/>
            </a:endParaRPr>
          </a:p>
        </p:txBody>
      </p:sp>
      <p:sp>
        <p:nvSpPr>
          <p:cNvPr id="19" name="Title 18">
            <a:extLst>
              <a:ext uri="{FF2B5EF4-FFF2-40B4-BE49-F238E27FC236}">
                <a16:creationId xmlns:a16="http://schemas.microsoft.com/office/drawing/2014/main" id="{E9C3145E-EFE9-C6E2-E9EA-5FC74B4C9D56}"/>
              </a:ext>
            </a:extLst>
          </p:cNvPr>
          <p:cNvSpPr>
            <a:spLocks noGrp="1"/>
          </p:cNvSpPr>
          <p:nvPr>
            <p:ph type="title"/>
          </p:nvPr>
        </p:nvSpPr>
        <p:spPr>
          <a:xfrm>
            <a:off x="609600" y="59520"/>
            <a:ext cx="10744200" cy="921142"/>
          </a:xfrm>
        </p:spPr>
        <p:txBody>
          <a:bodyPr/>
          <a:lstStyle/>
          <a:p>
            <a:r>
              <a:rPr lang="en-US" dirty="0"/>
              <a:t>Universal Definition Stages of HF</a:t>
            </a:r>
          </a:p>
        </p:txBody>
      </p:sp>
      <p:sp>
        <p:nvSpPr>
          <p:cNvPr id="24" name="Footer Placeholder 23">
            <a:extLst>
              <a:ext uri="{FF2B5EF4-FFF2-40B4-BE49-F238E27FC236}">
                <a16:creationId xmlns:a16="http://schemas.microsoft.com/office/drawing/2014/main" id="{1B1B5A85-1B97-5943-24AD-6CFB79571064}"/>
              </a:ext>
            </a:extLst>
          </p:cNvPr>
          <p:cNvSpPr>
            <a:spLocks noGrp="1"/>
          </p:cNvSpPr>
          <p:nvPr>
            <p:ph type="ftr" sz="quarter" idx="3"/>
          </p:nvPr>
        </p:nvSpPr>
        <p:spPr>
          <a:xfrm>
            <a:off x="609601" y="6356350"/>
            <a:ext cx="2690190" cy="442131"/>
          </a:xfrm>
        </p:spPr>
        <p:txBody>
          <a:bodyPr/>
          <a:lstStyle/>
          <a:p>
            <a:r>
              <a:rPr lang="en-US" noProof="0" dirty="0"/>
              <a:t>Bozkurt, et al. </a:t>
            </a:r>
            <a:r>
              <a:rPr lang="en-US" i="1" noProof="0" dirty="0"/>
              <a:t>J Card Fail. </a:t>
            </a:r>
            <a:r>
              <a:rPr lang="en-US" noProof="0" dirty="0"/>
              <a:t>2021: S1071-9164(21)00050-6.</a:t>
            </a:r>
          </a:p>
        </p:txBody>
      </p:sp>
      <p:sp>
        <p:nvSpPr>
          <p:cNvPr id="73" name="TextBox 72">
            <a:extLst>
              <a:ext uri="{FF2B5EF4-FFF2-40B4-BE49-F238E27FC236}">
                <a16:creationId xmlns:a16="http://schemas.microsoft.com/office/drawing/2014/main" id="{99E4675E-55E5-B130-387B-567C1CF87466}"/>
              </a:ext>
            </a:extLst>
          </p:cNvPr>
          <p:cNvSpPr txBox="1"/>
          <p:nvPr/>
        </p:nvSpPr>
        <p:spPr>
          <a:xfrm>
            <a:off x="7119401" y="4889032"/>
            <a:ext cx="1574927" cy="584775"/>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Persistent Heart Failure</a:t>
            </a:r>
          </a:p>
        </p:txBody>
      </p:sp>
      <p:sp>
        <p:nvSpPr>
          <p:cNvPr id="74" name="Curved Left Arrow 37">
            <a:extLst>
              <a:ext uri="{FF2B5EF4-FFF2-40B4-BE49-F238E27FC236}">
                <a16:creationId xmlns:a16="http://schemas.microsoft.com/office/drawing/2014/main" id="{1F3AF093-2972-2643-A530-9F3A9D61F0C5}"/>
              </a:ext>
            </a:extLst>
          </p:cNvPr>
          <p:cNvSpPr/>
          <p:nvPr/>
        </p:nvSpPr>
        <p:spPr>
          <a:xfrm rot="19860000" flipH="1">
            <a:off x="7038251" y="4141655"/>
            <a:ext cx="290991" cy="676256"/>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Curved Left Arrow 17">
            <a:extLst>
              <a:ext uri="{FF2B5EF4-FFF2-40B4-BE49-F238E27FC236}">
                <a16:creationId xmlns:a16="http://schemas.microsoft.com/office/drawing/2014/main" id="{EA5849CB-02C0-F15F-F2E2-B11DC49062F4}"/>
              </a:ext>
            </a:extLst>
          </p:cNvPr>
          <p:cNvSpPr/>
          <p:nvPr/>
        </p:nvSpPr>
        <p:spPr>
          <a:xfrm rot="1740000">
            <a:off x="6661598" y="4121973"/>
            <a:ext cx="287105" cy="685409"/>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Striped Right Arrow 32">
            <a:extLst>
              <a:ext uri="{FF2B5EF4-FFF2-40B4-BE49-F238E27FC236}">
                <a16:creationId xmlns:a16="http://schemas.microsoft.com/office/drawing/2014/main" id="{9FC4BF09-B028-ABF8-348B-AC003F235520}"/>
              </a:ext>
            </a:extLst>
          </p:cNvPr>
          <p:cNvSpPr/>
          <p:nvPr/>
        </p:nvSpPr>
        <p:spPr>
          <a:xfrm flipH="1">
            <a:off x="6799794" y="5407844"/>
            <a:ext cx="4758884" cy="622012"/>
          </a:xfrm>
          <a:prstGeom prst="stripedRightArrow">
            <a:avLst/>
          </a:prstGeom>
          <a:gradFill flip="none" rotWithShape="1">
            <a:gsLst>
              <a:gs pos="0">
                <a:srgbClr val="CCCCFF">
                  <a:alpha val="48000"/>
                </a:srgbClr>
              </a:gs>
              <a:gs pos="7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108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7" name="Straight Connector 76">
            <a:extLst>
              <a:ext uri="{FF2B5EF4-FFF2-40B4-BE49-F238E27FC236}">
                <a16:creationId xmlns:a16="http://schemas.microsoft.com/office/drawing/2014/main" id="{84E74D73-C13C-6EF1-7E99-2361D53A6D52}"/>
              </a:ext>
            </a:extLst>
          </p:cNvPr>
          <p:cNvCxnSpPr/>
          <p:nvPr/>
        </p:nvCxnSpPr>
        <p:spPr>
          <a:xfrm flipH="1">
            <a:off x="9760355" y="1759358"/>
            <a:ext cx="6119" cy="2468880"/>
          </a:xfrm>
          <a:prstGeom prst="line">
            <a:avLst/>
          </a:prstGeom>
          <a:noFill/>
          <a:ln w="69850" cap="flat" cmpd="sng" algn="ctr">
            <a:solidFill>
              <a:srgbClr val="CCCCFF"/>
            </a:solidFill>
            <a:prstDash val="solid"/>
            <a:miter lim="800000"/>
          </a:ln>
          <a:effectLst/>
        </p:spPr>
      </p:cxnSp>
      <p:cxnSp>
        <p:nvCxnSpPr>
          <p:cNvPr id="78" name="Straight Connector 77">
            <a:extLst>
              <a:ext uri="{FF2B5EF4-FFF2-40B4-BE49-F238E27FC236}">
                <a16:creationId xmlns:a16="http://schemas.microsoft.com/office/drawing/2014/main" id="{FBBCA229-FF96-D3D5-A2A8-F750C0B86E87}"/>
              </a:ext>
            </a:extLst>
          </p:cNvPr>
          <p:cNvCxnSpPr/>
          <p:nvPr/>
        </p:nvCxnSpPr>
        <p:spPr>
          <a:xfrm flipH="1">
            <a:off x="6956215" y="1654248"/>
            <a:ext cx="6119" cy="2468880"/>
          </a:xfrm>
          <a:prstGeom prst="line">
            <a:avLst/>
          </a:prstGeom>
          <a:noFill/>
          <a:ln w="69850" cap="flat" cmpd="sng" algn="ctr">
            <a:solidFill>
              <a:srgbClr val="ED7D31">
                <a:lumMod val="20000"/>
                <a:lumOff val="80000"/>
              </a:srgbClr>
            </a:solidFill>
            <a:prstDash val="solid"/>
            <a:miter lim="800000"/>
          </a:ln>
          <a:effectLst/>
        </p:spPr>
      </p:cxnSp>
      <p:cxnSp>
        <p:nvCxnSpPr>
          <p:cNvPr id="79" name="Straight Connector 78">
            <a:extLst>
              <a:ext uri="{FF2B5EF4-FFF2-40B4-BE49-F238E27FC236}">
                <a16:creationId xmlns:a16="http://schemas.microsoft.com/office/drawing/2014/main" id="{32B3AD59-D6A1-5C41-282B-FAF45CDC7297}"/>
              </a:ext>
            </a:extLst>
          </p:cNvPr>
          <p:cNvCxnSpPr/>
          <p:nvPr/>
        </p:nvCxnSpPr>
        <p:spPr>
          <a:xfrm flipH="1">
            <a:off x="4428780" y="1731141"/>
            <a:ext cx="6119" cy="4480560"/>
          </a:xfrm>
          <a:prstGeom prst="line">
            <a:avLst/>
          </a:prstGeom>
          <a:noFill/>
          <a:ln w="69850" cap="flat" cmpd="sng" algn="ctr">
            <a:solidFill>
              <a:srgbClr val="5B9BD5">
                <a:lumMod val="20000"/>
                <a:lumOff val="80000"/>
              </a:srgbClr>
            </a:solidFill>
            <a:prstDash val="solid"/>
            <a:miter lim="800000"/>
          </a:ln>
          <a:effectLst/>
        </p:spPr>
      </p:cxnSp>
      <p:cxnSp>
        <p:nvCxnSpPr>
          <p:cNvPr id="80" name="Straight Connector 79">
            <a:extLst>
              <a:ext uri="{FF2B5EF4-FFF2-40B4-BE49-F238E27FC236}">
                <a16:creationId xmlns:a16="http://schemas.microsoft.com/office/drawing/2014/main" id="{9733A581-9422-10E1-AC6A-11043AFCF1E8}"/>
              </a:ext>
            </a:extLst>
          </p:cNvPr>
          <p:cNvCxnSpPr>
            <a:stCxn id="81" idx="2"/>
          </p:cNvCxnSpPr>
          <p:nvPr/>
        </p:nvCxnSpPr>
        <p:spPr>
          <a:xfrm flipH="1">
            <a:off x="1992838" y="1793730"/>
            <a:ext cx="6119" cy="2583418"/>
          </a:xfrm>
          <a:prstGeom prst="line">
            <a:avLst/>
          </a:prstGeom>
          <a:noFill/>
          <a:ln w="69850" cap="flat" cmpd="sng" algn="ctr">
            <a:solidFill>
              <a:srgbClr val="70AD47">
                <a:lumMod val="20000"/>
                <a:lumOff val="80000"/>
              </a:srgbClr>
            </a:solidFill>
            <a:prstDash val="solid"/>
            <a:miter lim="800000"/>
          </a:ln>
          <a:effectLst/>
        </p:spPr>
      </p:cxnSp>
      <p:sp>
        <p:nvSpPr>
          <p:cNvPr id="81" name="TextBox 80">
            <a:extLst>
              <a:ext uri="{FF2B5EF4-FFF2-40B4-BE49-F238E27FC236}">
                <a16:creationId xmlns:a16="http://schemas.microsoft.com/office/drawing/2014/main" id="{50EE9463-9E0A-B26B-ACB0-581CABE80BC5}"/>
              </a:ext>
            </a:extLst>
          </p:cNvPr>
          <p:cNvSpPr txBox="1"/>
          <p:nvPr/>
        </p:nvSpPr>
        <p:spPr>
          <a:xfrm>
            <a:off x="1166133" y="931956"/>
            <a:ext cx="1665647" cy="861774"/>
          </a:xfrm>
          <a:prstGeom prst="rect">
            <a:avLst/>
          </a:prstGeom>
          <a:solidFill>
            <a:srgbClr val="70AD47">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At-Risk for Heart Failure </a:t>
            </a:r>
            <a:r>
              <a:rPr kumimoji="0" lang="en-US" sz="1400" b="1" i="0" u="none" strike="noStrike" kern="0" cap="none" spc="0" normalizeH="0" baseline="0" noProof="0" dirty="0">
                <a:ln>
                  <a:noFill/>
                </a:ln>
                <a:solidFill>
                  <a:prstClr val="black"/>
                </a:solidFill>
                <a:effectLst/>
                <a:uLnTx/>
                <a:uFillTx/>
                <a:latin typeface="Calibri"/>
                <a:ea typeface="+mn-ea"/>
                <a:cs typeface="+mn-cs"/>
              </a:rPr>
              <a:t>(STAGE A)</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CE6B31E8-F738-56D1-4096-BB922E936953}"/>
              </a:ext>
            </a:extLst>
          </p:cNvPr>
          <p:cNvSpPr txBox="1"/>
          <p:nvPr/>
        </p:nvSpPr>
        <p:spPr>
          <a:xfrm>
            <a:off x="3537416" y="946260"/>
            <a:ext cx="1894707" cy="861774"/>
          </a:xfrm>
          <a:prstGeom prst="rect">
            <a:avLst/>
          </a:prstGeom>
          <a:solidFill>
            <a:srgbClr val="5B9BD5">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Pre-Heart Failure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prstClr val="black"/>
                </a:solidFill>
                <a:effectLst/>
                <a:uLnTx/>
                <a:uFillTx/>
                <a:latin typeface="Calibri"/>
                <a:ea typeface="+mn-ea"/>
                <a:cs typeface="+mn-cs"/>
              </a:rPr>
              <a:t>(STAGE B)</a:t>
            </a:r>
          </a:p>
        </p:txBody>
      </p:sp>
      <p:sp>
        <p:nvSpPr>
          <p:cNvPr id="83" name="TextBox 82">
            <a:extLst>
              <a:ext uri="{FF2B5EF4-FFF2-40B4-BE49-F238E27FC236}">
                <a16:creationId xmlns:a16="http://schemas.microsoft.com/office/drawing/2014/main" id="{8F17CAF1-4F3D-9F7F-0CEF-AE26498DE5FE}"/>
              </a:ext>
            </a:extLst>
          </p:cNvPr>
          <p:cNvSpPr txBox="1"/>
          <p:nvPr/>
        </p:nvSpPr>
        <p:spPr>
          <a:xfrm>
            <a:off x="6082326" y="946260"/>
            <a:ext cx="1894709" cy="584775"/>
          </a:xfrm>
          <a:prstGeom prst="rect">
            <a:avLst/>
          </a:prstGeom>
          <a:solidFill>
            <a:srgbClr val="ED7D31">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Heart Failure </a:t>
            </a:r>
            <a:r>
              <a:rPr kumimoji="0" lang="en-US" sz="1400" b="1" i="0" u="none" strike="noStrike" kern="0" cap="all" spc="0" normalizeH="0" baseline="0" noProof="0" dirty="0">
                <a:ln>
                  <a:noFill/>
                </a:ln>
                <a:solidFill>
                  <a:prstClr val="black"/>
                </a:solidFill>
                <a:effectLst/>
                <a:uLnTx/>
                <a:uFillTx/>
                <a:latin typeface="Calibri"/>
                <a:ea typeface="+mn-ea"/>
                <a:cs typeface="+mn-cs"/>
              </a:rPr>
              <a:t>(STAGE C)</a:t>
            </a:r>
          </a:p>
        </p:txBody>
      </p:sp>
      <p:sp>
        <p:nvSpPr>
          <p:cNvPr id="84" name="TextBox 83">
            <a:extLst>
              <a:ext uri="{FF2B5EF4-FFF2-40B4-BE49-F238E27FC236}">
                <a16:creationId xmlns:a16="http://schemas.microsoft.com/office/drawing/2014/main" id="{186D1DCC-0151-697C-7135-86953A06517A}"/>
              </a:ext>
            </a:extLst>
          </p:cNvPr>
          <p:cNvSpPr txBox="1"/>
          <p:nvPr/>
        </p:nvSpPr>
        <p:spPr>
          <a:xfrm>
            <a:off x="8830660" y="923579"/>
            <a:ext cx="1871628" cy="923330"/>
          </a:xfrm>
          <a:prstGeom prst="rect">
            <a:avLst/>
          </a:prstGeom>
          <a:solidFill>
            <a:srgbClr val="CCCCFF"/>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Advanced Heart Failure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 </a:t>
            </a:r>
            <a:r>
              <a:rPr kumimoji="0" lang="en-US" sz="1400" b="1" i="0" u="none" strike="noStrike" kern="0" cap="all" spc="0" normalizeH="0" baseline="0" noProof="0" dirty="0">
                <a:ln>
                  <a:noFill/>
                </a:ln>
                <a:solidFill>
                  <a:prstClr val="black"/>
                </a:solidFill>
                <a:effectLst/>
                <a:uLnTx/>
                <a:uFillTx/>
                <a:latin typeface="Calibri"/>
                <a:ea typeface="+mn-ea"/>
                <a:cs typeface="+mn-cs"/>
              </a:rPr>
              <a:t>(STAGE D)</a:t>
            </a:r>
          </a:p>
        </p:txBody>
      </p:sp>
      <p:sp>
        <p:nvSpPr>
          <p:cNvPr id="85" name="TextBox 84">
            <a:extLst>
              <a:ext uri="{FF2B5EF4-FFF2-40B4-BE49-F238E27FC236}">
                <a16:creationId xmlns:a16="http://schemas.microsoft.com/office/drawing/2014/main" id="{BF2D072D-58D5-EBDF-8F21-6F996A3641F4}"/>
              </a:ext>
            </a:extLst>
          </p:cNvPr>
          <p:cNvSpPr txBox="1"/>
          <p:nvPr/>
        </p:nvSpPr>
        <p:spPr>
          <a:xfrm>
            <a:off x="1125065" y="4022849"/>
            <a:ext cx="1834729" cy="1384995"/>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HTN, CVD, DM, obesity, known exposure to </a:t>
            </a:r>
            <a:r>
              <a:rPr kumimoji="0" lang="en-US" sz="1400" b="0" i="0" u="none" strike="noStrike" kern="0" cap="none" spc="0" normalizeH="0" baseline="0" noProof="0" dirty="0" err="1">
                <a:ln>
                  <a:noFill/>
                </a:ln>
                <a:solidFill>
                  <a:prstClr val="black"/>
                </a:solidFill>
                <a:effectLst/>
                <a:uLnTx/>
                <a:uFillTx/>
                <a:latin typeface="Calibri"/>
              </a:rPr>
              <a:t>cardiotoxins</a:t>
            </a:r>
            <a:r>
              <a:rPr kumimoji="0" lang="en-US" sz="1400" b="0" i="0" u="none" strike="noStrike" kern="0" cap="none" spc="0" normalizeH="0" baseline="0" noProof="0" dirty="0">
                <a:ln>
                  <a:noFill/>
                </a:ln>
                <a:solidFill>
                  <a:prstClr val="black"/>
                </a:solidFill>
                <a:effectLst/>
                <a:uLnTx/>
                <a:uFillTx/>
                <a:latin typeface="Calibri"/>
              </a:rPr>
              <a:t>, family history of cardiomyopathy</a:t>
            </a:r>
          </a:p>
        </p:txBody>
      </p:sp>
      <p:sp>
        <p:nvSpPr>
          <p:cNvPr id="86" name="TextBox 85">
            <a:extLst>
              <a:ext uri="{FF2B5EF4-FFF2-40B4-BE49-F238E27FC236}">
                <a16:creationId xmlns:a16="http://schemas.microsoft.com/office/drawing/2014/main" id="{9E5DD47B-7654-9BEC-BF48-6889549C9493}"/>
              </a:ext>
            </a:extLst>
          </p:cNvPr>
          <p:cNvSpPr txBox="1"/>
          <p:nvPr/>
        </p:nvSpPr>
        <p:spPr>
          <a:xfrm>
            <a:off x="3537415" y="2068744"/>
            <a:ext cx="1894709" cy="1384995"/>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without current or prior  symptoms or signs of heart failure but evidence of </a:t>
            </a:r>
            <a:r>
              <a:rPr kumimoji="0" lang="en-US" sz="1400" b="0" i="1" u="sng" strike="noStrike" kern="0" cap="none" spc="0" normalizeH="0" baseline="0" noProof="0" dirty="0">
                <a:ln>
                  <a:noFill/>
                </a:ln>
                <a:solidFill>
                  <a:prstClr val="black"/>
                </a:solidFill>
                <a:effectLst/>
                <a:uLnTx/>
                <a:uFillTx/>
                <a:latin typeface="Calibri"/>
              </a:rPr>
              <a:t>one</a:t>
            </a:r>
            <a:r>
              <a:rPr kumimoji="0" lang="en-US" sz="1400" b="0" i="0" u="none" strike="noStrike" kern="0" cap="none" spc="0" normalizeH="0" baseline="0" noProof="0" dirty="0">
                <a:ln>
                  <a:noFill/>
                </a:ln>
                <a:solidFill>
                  <a:prstClr val="black"/>
                </a:solidFill>
                <a:effectLst/>
                <a:uLnTx/>
                <a:uFillTx/>
                <a:latin typeface="Calibri"/>
              </a:rPr>
              <a:t> of the following</a:t>
            </a:r>
          </a:p>
        </p:txBody>
      </p:sp>
      <p:sp>
        <p:nvSpPr>
          <p:cNvPr id="87" name="TextBox 86">
            <a:extLst>
              <a:ext uri="{FF2B5EF4-FFF2-40B4-BE49-F238E27FC236}">
                <a16:creationId xmlns:a16="http://schemas.microsoft.com/office/drawing/2014/main" id="{08DDFCDF-1998-2634-1E0F-730A7C48898F}"/>
              </a:ext>
            </a:extLst>
          </p:cNvPr>
          <p:cNvSpPr txBox="1"/>
          <p:nvPr/>
        </p:nvSpPr>
        <p:spPr>
          <a:xfrm>
            <a:off x="1125066" y="2054440"/>
            <a:ext cx="1828674" cy="1815882"/>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at risk for HF but without current or prior symptoms or signs of HF and without structural, biomarker, or genetic markers of heart disease. </a:t>
            </a:r>
          </a:p>
        </p:txBody>
      </p:sp>
      <p:sp>
        <p:nvSpPr>
          <p:cNvPr id="88" name="TextBox 87">
            <a:extLst>
              <a:ext uri="{FF2B5EF4-FFF2-40B4-BE49-F238E27FC236}">
                <a16:creationId xmlns:a16="http://schemas.microsoft.com/office/drawing/2014/main" id="{38B08D93-41D6-708E-FFE4-AA3B8F63E592}"/>
              </a:ext>
            </a:extLst>
          </p:cNvPr>
          <p:cNvSpPr txBox="1"/>
          <p:nvPr/>
        </p:nvSpPr>
        <p:spPr>
          <a:xfrm>
            <a:off x="3783537" y="3569384"/>
            <a:ext cx="1665122" cy="1015663"/>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Structural Heart Disease: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e.g. LVH, chamber enlargement, wall motion abnormality, myocardial tissue abnormality, </a:t>
            </a:r>
            <a:r>
              <a:rPr kumimoji="0" lang="en-US" sz="1000" b="0" i="0" u="none" strike="noStrike" kern="0" cap="none" spc="0" normalizeH="0" baseline="0" noProof="0" dirty="0" err="1">
                <a:ln>
                  <a:noFill/>
                </a:ln>
                <a:solidFill>
                  <a:prstClr val="black"/>
                </a:solidFill>
                <a:effectLst/>
                <a:uLnTx/>
                <a:uFillTx/>
                <a:latin typeface="Calibri"/>
              </a:rPr>
              <a:t>valvular</a:t>
            </a:r>
            <a:r>
              <a:rPr kumimoji="0" lang="en-US" sz="1000" b="0" i="0" u="none" strike="noStrike" kern="0" cap="none" spc="0" normalizeH="0" baseline="0" noProof="0" dirty="0">
                <a:ln>
                  <a:noFill/>
                </a:ln>
                <a:solidFill>
                  <a:prstClr val="black"/>
                </a:solidFill>
                <a:effectLst/>
                <a:uLnTx/>
                <a:uFillTx/>
                <a:latin typeface="Calibri"/>
              </a:rPr>
              <a:t> heart disease</a:t>
            </a:r>
          </a:p>
        </p:txBody>
      </p:sp>
      <p:sp>
        <p:nvSpPr>
          <p:cNvPr id="89" name="TextBox 88">
            <a:extLst>
              <a:ext uri="{FF2B5EF4-FFF2-40B4-BE49-F238E27FC236}">
                <a16:creationId xmlns:a16="http://schemas.microsoft.com/office/drawing/2014/main" id="{3B6FDB68-FB33-EBC8-6674-B9DC3D33F75A}"/>
              </a:ext>
            </a:extLst>
          </p:cNvPr>
          <p:cNvSpPr txBox="1"/>
          <p:nvPr/>
        </p:nvSpPr>
        <p:spPr>
          <a:xfrm>
            <a:off x="3783537" y="4729191"/>
            <a:ext cx="1683289" cy="1169551"/>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Abnormal cardiac function: e.g. reduced LV or RV ventricular systolic function, evidence of increased filling pressures or abnormal diastolic dysfunction</a:t>
            </a:r>
          </a:p>
        </p:txBody>
      </p:sp>
      <p:sp>
        <p:nvSpPr>
          <p:cNvPr id="90" name="TextBox 89">
            <a:extLst>
              <a:ext uri="{FF2B5EF4-FFF2-40B4-BE49-F238E27FC236}">
                <a16:creationId xmlns:a16="http://schemas.microsoft.com/office/drawing/2014/main" id="{85E4FC81-5CA7-9CF6-C88F-577D56AA1164}"/>
              </a:ext>
            </a:extLst>
          </p:cNvPr>
          <p:cNvSpPr txBox="1"/>
          <p:nvPr/>
        </p:nvSpPr>
        <p:spPr>
          <a:xfrm>
            <a:off x="3796880" y="5987653"/>
            <a:ext cx="1682057" cy="707886"/>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Elevated natriuretic peptide levels or elevated cardiac troponin levels in the setting of exposure to </a:t>
            </a:r>
            <a:r>
              <a:rPr kumimoji="0" lang="en-US" sz="1000" b="0" i="0" u="none" strike="noStrike" kern="0" cap="none" spc="0" normalizeH="0" baseline="0" noProof="0" dirty="0" err="1">
                <a:ln>
                  <a:noFill/>
                </a:ln>
                <a:solidFill>
                  <a:prstClr val="black"/>
                </a:solidFill>
                <a:effectLst/>
                <a:uLnTx/>
                <a:uFillTx/>
                <a:latin typeface="Calibri"/>
              </a:rPr>
              <a:t>cardiotoxins</a:t>
            </a:r>
            <a:endParaRPr kumimoji="0" lang="en-US" sz="1000" b="0" i="0" u="none" strike="noStrike" kern="0" cap="none" spc="0" normalizeH="0" baseline="0" noProof="0" dirty="0">
              <a:ln>
                <a:noFill/>
              </a:ln>
              <a:solidFill>
                <a:prstClr val="black"/>
              </a:solidFill>
              <a:effectLst/>
              <a:uLnTx/>
              <a:uFillTx/>
              <a:latin typeface="Calibri"/>
            </a:endParaRPr>
          </a:p>
        </p:txBody>
      </p:sp>
      <p:sp>
        <p:nvSpPr>
          <p:cNvPr id="91" name="TextBox 90">
            <a:extLst>
              <a:ext uri="{FF2B5EF4-FFF2-40B4-BE49-F238E27FC236}">
                <a16:creationId xmlns:a16="http://schemas.microsoft.com/office/drawing/2014/main" id="{C0C7C7C7-CB4D-714C-75E1-FB6F192EF588}"/>
              </a:ext>
            </a:extLst>
          </p:cNvPr>
          <p:cNvSpPr txBox="1"/>
          <p:nvPr/>
        </p:nvSpPr>
        <p:spPr>
          <a:xfrm>
            <a:off x="6082326" y="2068743"/>
            <a:ext cx="1894709" cy="95410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current or prior symptoms and/ or signs of HF caused by</a:t>
            </a:r>
          </a:p>
        </p:txBody>
      </p:sp>
      <p:sp>
        <p:nvSpPr>
          <p:cNvPr id="92" name="TextBox 91">
            <a:extLst>
              <a:ext uri="{FF2B5EF4-FFF2-40B4-BE49-F238E27FC236}">
                <a16:creationId xmlns:a16="http://schemas.microsoft.com/office/drawing/2014/main" id="{BAD55B97-682F-EBE3-B0F1-A5CAA4432AF6}"/>
              </a:ext>
            </a:extLst>
          </p:cNvPr>
          <p:cNvSpPr txBox="1"/>
          <p:nvPr/>
        </p:nvSpPr>
        <p:spPr>
          <a:xfrm>
            <a:off x="8830660" y="2046061"/>
            <a:ext cx="1894709"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Severe symptoms and/ or signs of HF at rest, recurrent hospitalizations despite GDMT, refractory or intolerant to GDMT</a:t>
            </a:r>
          </a:p>
        </p:txBody>
      </p:sp>
      <p:sp>
        <p:nvSpPr>
          <p:cNvPr id="93" name="TextBox 92">
            <a:extLst>
              <a:ext uri="{FF2B5EF4-FFF2-40B4-BE49-F238E27FC236}">
                <a16:creationId xmlns:a16="http://schemas.microsoft.com/office/drawing/2014/main" id="{25FB61B5-F29F-34E8-1966-BA3DE9C006EE}"/>
              </a:ext>
            </a:extLst>
          </p:cNvPr>
          <p:cNvSpPr txBox="1"/>
          <p:nvPr/>
        </p:nvSpPr>
        <p:spPr>
          <a:xfrm>
            <a:off x="6076270" y="3366581"/>
            <a:ext cx="1894709" cy="738664"/>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structural and/or functional cardiac abnormality</a:t>
            </a:r>
          </a:p>
        </p:txBody>
      </p:sp>
      <p:sp>
        <p:nvSpPr>
          <p:cNvPr id="94" name="TextBox 93">
            <a:extLst>
              <a:ext uri="{FF2B5EF4-FFF2-40B4-BE49-F238E27FC236}">
                <a16:creationId xmlns:a16="http://schemas.microsoft.com/office/drawing/2014/main" id="{999C5C5A-F361-C9AC-67FD-1280EB2072D6}"/>
              </a:ext>
            </a:extLst>
          </p:cNvPr>
          <p:cNvSpPr txBox="1"/>
          <p:nvPr/>
        </p:nvSpPr>
        <p:spPr>
          <a:xfrm>
            <a:off x="8830661" y="3630208"/>
            <a:ext cx="1937814"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requiring advanced therapies such as consideration for transplant, mechanical circulatory support, or palliative care</a:t>
            </a:r>
          </a:p>
        </p:txBody>
      </p:sp>
      <p:sp>
        <p:nvSpPr>
          <p:cNvPr id="95" name="Right Arrow 16">
            <a:extLst>
              <a:ext uri="{FF2B5EF4-FFF2-40B4-BE49-F238E27FC236}">
                <a16:creationId xmlns:a16="http://schemas.microsoft.com/office/drawing/2014/main" id="{72B90538-B875-DBB0-96AD-FC5C24AF3C6C}"/>
              </a:ext>
            </a:extLst>
          </p:cNvPr>
          <p:cNvSpPr/>
          <p:nvPr/>
        </p:nvSpPr>
        <p:spPr>
          <a:xfrm>
            <a:off x="3010575" y="1654248"/>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6" name="Straight Connector 95">
            <a:extLst>
              <a:ext uri="{FF2B5EF4-FFF2-40B4-BE49-F238E27FC236}">
                <a16:creationId xmlns:a16="http://schemas.microsoft.com/office/drawing/2014/main" id="{8A8661F9-576F-7FD8-D6FE-254F5184429E}"/>
              </a:ext>
            </a:extLst>
          </p:cNvPr>
          <p:cNvCxnSpPr/>
          <p:nvPr/>
        </p:nvCxnSpPr>
        <p:spPr>
          <a:xfrm>
            <a:off x="3642349" y="3453738"/>
            <a:ext cx="0" cy="2743200"/>
          </a:xfrm>
          <a:prstGeom prst="line">
            <a:avLst/>
          </a:prstGeom>
          <a:noFill/>
          <a:ln w="12700" cap="flat" cmpd="sng" algn="ctr">
            <a:solidFill>
              <a:srgbClr val="5B9BD5">
                <a:lumMod val="40000"/>
                <a:lumOff val="60000"/>
              </a:srgbClr>
            </a:solidFill>
            <a:prstDash val="solid"/>
            <a:miter lim="800000"/>
          </a:ln>
          <a:effectLst/>
        </p:spPr>
      </p:cxnSp>
      <p:cxnSp>
        <p:nvCxnSpPr>
          <p:cNvPr id="97" name="Straight Arrow Connector 96">
            <a:extLst>
              <a:ext uri="{FF2B5EF4-FFF2-40B4-BE49-F238E27FC236}">
                <a16:creationId xmlns:a16="http://schemas.microsoft.com/office/drawing/2014/main" id="{2169564B-B6E8-2674-37CF-2D209B4448E8}"/>
              </a:ext>
            </a:extLst>
          </p:cNvPr>
          <p:cNvCxnSpPr/>
          <p:nvPr/>
        </p:nvCxnSpPr>
        <p:spPr>
          <a:xfrm>
            <a:off x="3642349" y="4022849"/>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8" name="Straight Arrow Connector 97">
            <a:extLst>
              <a:ext uri="{FF2B5EF4-FFF2-40B4-BE49-F238E27FC236}">
                <a16:creationId xmlns:a16="http://schemas.microsoft.com/office/drawing/2014/main" id="{0B08E1CE-CD45-54E2-1948-4BB832ABF349}"/>
              </a:ext>
            </a:extLst>
          </p:cNvPr>
          <p:cNvCxnSpPr/>
          <p:nvPr/>
        </p:nvCxnSpPr>
        <p:spPr>
          <a:xfrm>
            <a:off x="3629006" y="5136370"/>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9" name="Straight Arrow Connector 98">
            <a:extLst>
              <a:ext uri="{FF2B5EF4-FFF2-40B4-BE49-F238E27FC236}">
                <a16:creationId xmlns:a16="http://schemas.microsoft.com/office/drawing/2014/main" id="{0FB25777-3DA4-4BF5-CB7E-5A9AF1C90F76}"/>
              </a:ext>
            </a:extLst>
          </p:cNvPr>
          <p:cNvCxnSpPr/>
          <p:nvPr/>
        </p:nvCxnSpPr>
        <p:spPr>
          <a:xfrm>
            <a:off x="3629006" y="6179855"/>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sp>
        <p:nvSpPr>
          <p:cNvPr id="100" name="Right Arrow 30">
            <a:extLst>
              <a:ext uri="{FF2B5EF4-FFF2-40B4-BE49-F238E27FC236}">
                <a16:creationId xmlns:a16="http://schemas.microsoft.com/office/drawing/2014/main" id="{322EEC21-7F2E-2E44-31CC-C7EC9E90AE38}"/>
              </a:ext>
            </a:extLst>
          </p:cNvPr>
          <p:cNvSpPr/>
          <p:nvPr/>
        </p:nvSpPr>
        <p:spPr>
          <a:xfrm>
            <a:off x="5575044" y="1593065"/>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Right Arrow 31">
            <a:extLst>
              <a:ext uri="{FF2B5EF4-FFF2-40B4-BE49-F238E27FC236}">
                <a16:creationId xmlns:a16="http://schemas.microsoft.com/office/drawing/2014/main" id="{58344FF0-800E-953C-A234-EB2B4B08C3B4}"/>
              </a:ext>
            </a:extLst>
          </p:cNvPr>
          <p:cNvSpPr/>
          <p:nvPr/>
        </p:nvSpPr>
        <p:spPr>
          <a:xfrm>
            <a:off x="8139513" y="1531882"/>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AD25F7CA-4055-4468-09F0-9FAF633FA28D}"/>
              </a:ext>
            </a:extLst>
          </p:cNvPr>
          <p:cNvSpPr txBox="1"/>
          <p:nvPr/>
        </p:nvSpPr>
        <p:spPr>
          <a:xfrm>
            <a:off x="7350738" y="5545891"/>
            <a:ext cx="4770149" cy="369332"/>
          </a:xfrm>
          <a:prstGeom prst="rect">
            <a:avLst/>
          </a:prstGeom>
          <a:noFill/>
        </p:spPr>
        <p:txBody>
          <a:bodyPr wrap="square" rtlCol="0">
            <a:spAutoFit/>
          </a:bodyPr>
          <a:lstStyle/>
          <a:p>
            <a:pPr>
              <a:defRPr/>
            </a:pPr>
            <a:r>
              <a:rPr lang="en-US" dirty="0">
                <a:solidFill>
                  <a:srgbClr val="E7E6E6">
                    <a:lumMod val="25000"/>
                  </a:srgbClr>
                </a:solidFill>
                <a:latin typeface="Calibri"/>
              </a:rPr>
              <a:t> with GDMT and risk factor modification</a:t>
            </a:r>
          </a:p>
        </p:txBody>
      </p:sp>
      <p:sp>
        <p:nvSpPr>
          <p:cNvPr id="103" name="TextBox 102">
            <a:extLst>
              <a:ext uri="{FF2B5EF4-FFF2-40B4-BE49-F238E27FC236}">
                <a16:creationId xmlns:a16="http://schemas.microsoft.com/office/drawing/2014/main" id="{D9D1AEBA-55F1-0BC2-559E-1E23F07B784B}"/>
              </a:ext>
            </a:extLst>
          </p:cNvPr>
          <p:cNvSpPr txBox="1"/>
          <p:nvPr/>
        </p:nvSpPr>
        <p:spPr>
          <a:xfrm>
            <a:off x="5596311" y="4898467"/>
            <a:ext cx="1173846" cy="83099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Heart Failure in Remission</a:t>
            </a:r>
          </a:p>
        </p:txBody>
      </p:sp>
      <p:sp>
        <p:nvSpPr>
          <p:cNvPr id="36" name="Rectangle 35">
            <a:extLst>
              <a:ext uri="{FF2B5EF4-FFF2-40B4-BE49-F238E27FC236}">
                <a16:creationId xmlns:a16="http://schemas.microsoft.com/office/drawing/2014/main" id="{2DE58929-91BB-5B2D-4890-724DC889847E}"/>
              </a:ext>
            </a:extLst>
          </p:cNvPr>
          <p:cNvSpPr/>
          <p:nvPr/>
        </p:nvSpPr>
        <p:spPr>
          <a:xfrm>
            <a:off x="3711327" y="3490104"/>
            <a:ext cx="1818205" cy="11767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72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a:xfrm>
            <a:off x="520537" y="78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B9BD5">
                  <a:lumMod val="50000"/>
                </a:srgbClr>
              </a:solidFill>
              <a:effectLst/>
              <a:uLnTx/>
              <a:uFillTx/>
              <a:latin typeface="Calibri Light"/>
              <a:ea typeface="+mj-ea"/>
              <a:cs typeface="+mj-cs"/>
            </a:endParaRPr>
          </a:p>
        </p:txBody>
      </p:sp>
      <p:sp>
        <p:nvSpPr>
          <p:cNvPr id="19" name="Title 18">
            <a:extLst>
              <a:ext uri="{FF2B5EF4-FFF2-40B4-BE49-F238E27FC236}">
                <a16:creationId xmlns:a16="http://schemas.microsoft.com/office/drawing/2014/main" id="{E9C3145E-EFE9-C6E2-E9EA-5FC74B4C9D56}"/>
              </a:ext>
            </a:extLst>
          </p:cNvPr>
          <p:cNvSpPr>
            <a:spLocks noGrp="1"/>
          </p:cNvSpPr>
          <p:nvPr>
            <p:ph type="title"/>
          </p:nvPr>
        </p:nvSpPr>
        <p:spPr>
          <a:xfrm>
            <a:off x="609600" y="59520"/>
            <a:ext cx="10744200" cy="921142"/>
          </a:xfrm>
        </p:spPr>
        <p:txBody>
          <a:bodyPr/>
          <a:lstStyle/>
          <a:p>
            <a:r>
              <a:rPr lang="en-US" dirty="0"/>
              <a:t>Universal Definition Stages of HF</a:t>
            </a:r>
          </a:p>
        </p:txBody>
      </p:sp>
      <p:sp>
        <p:nvSpPr>
          <p:cNvPr id="24" name="Footer Placeholder 23">
            <a:extLst>
              <a:ext uri="{FF2B5EF4-FFF2-40B4-BE49-F238E27FC236}">
                <a16:creationId xmlns:a16="http://schemas.microsoft.com/office/drawing/2014/main" id="{1B1B5A85-1B97-5943-24AD-6CFB79571064}"/>
              </a:ext>
            </a:extLst>
          </p:cNvPr>
          <p:cNvSpPr>
            <a:spLocks noGrp="1"/>
          </p:cNvSpPr>
          <p:nvPr>
            <p:ph type="ftr" sz="quarter" idx="3"/>
          </p:nvPr>
        </p:nvSpPr>
        <p:spPr>
          <a:xfrm>
            <a:off x="609601" y="6356350"/>
            <a:ext cx="2690190" cy="442131"/>
          </a:xfrm>
        </p:spPr>
        <p:txBody>
          <a:bodyPr/>
          <a:lstStyle/>
          <a:p>
            <a:r>
              <a:rPr lang="en-US" noProof="0" dirty="0"/>
              <a:t>Bozkurt, et al. </a:t>
            </a:r>
            <a:r>
              <a:rPr lang="en-US" i="1" noProof="0" dirty="0"/>
              <a:t>J Card Fail. </a:t>
            </a:r>
            <a:r>
              <a:rPr lang="en-US" noProof="0" dirty="0"/>
              <a:t>2021: S1071-9164(21)00050-6.</a:t>
            </a:r>
          </a:p>
        </p:txBody>
      </p:sp>
      <p:sp>
        <p:nvSpPr>
          <p:cNvPr id="73" name="TextBox 72">
            <a:extLst>
              <a:ext uri="{FF2B5EF4-FFF2-40B4-BE49-F238E27FC236}">
                <a16:creationId xmlns:a16="http://schemas.microsoft.com/office/drawing/2014/main" id="{99E4675E-55E5-B130-387B-567C1CF87466}"/>
              </a:ext>
            </a:extLst>
          </p:cNvPr>
          <p:cNvSpPr txBox="1"/>
          <p:nvPr/>
        </p:nvSpPr>
        <p:spPr>
          <a:xfrm>
            <a:off x="7119401" y="4889032"/>
            <a:ext cx="1574927" cy="584775"/>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Persistent Heart Failure</a:t>
            </a:r>
          </a:p>
        </p:txBody>
      </p:sp>
      <p:sp>
        <p:nvSpPr>
          <p:cNvPr id="74" name="Curved Left Arrow 37">
            <a:extLst>
              <a:ext uri="{FF2B5EF4-FFF2-40B4-BE49-F238E27FC236}">
                <a16:creationId xmlns:a16="http://schemas.microsoft.com/office/drawing/2014/main" id="{1F3AF093-2972-2643-A530-9F3A9D61F0C5}"/>
              </a:ext>
            </a:extLst>
          </p:cNvPr>
          <p:cNvSpPr/>
          <p:nvPr/>
        </p:nvSpPr>
        <p:spPr>
          <a:xfrm rot="19860000" flipH="1">
            <a:off x="7038251" y="4141655"/>
            <a:ext cx="290991" cy="676256"/>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Curved Left Arrow 17">
            <a:extLst>
              <a:ext uri="{FF2B5EF4-FFF2-40B4-BE49-F238E27FC236}">
                <a16:creationId xmlns:a16="http://schemas.microsoft.com/office/drawing/2014/main" id="{EA5849CB-02C0-F15F-F2E2-B11DC49062F4}"/>
              </a:ext>
            </a:extLst>
          </p:cNvPr>
          <p:cNvSpPr/>
          <p:nvPr/>
        </p:nvSpPr>
        <p:spPr>
          <a:xfrm rot="1740000">
            <a:off x="6661598" y="4121973"/>
            <a:ext cx="287105" cy="685409"/>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Striped Right Arrow 32">
            <a:extLst>
              <a:ext uri="{FF2B5EF4-FFF2-40B4-BE49-F238E27FC236}">
                <a16:creationId xmlns:a16="http://schemas.microsoft.com/office/drawing/2014/main" id="{9FC4BF09-B028-ABF8-348B-AC003F235520}"/>
              </a:ext>
            </a:extLst>
          </p:cNvPr>
          <p:cNvSpPr/>
          <p:nvPr/>
        </p:nvSpPr>
        <p:spPr>
          <a:xfrm flipH="1">
            <a:off x="6799794" y="5407844"/>
            <a:ext cx="4758884" cy="622012"/>
          </a:xfrm>
          <a:prstGeom prst="stripedRightArrow">
            <a:avLst/>
          </a:prstGeom>
          <a:gradFill flip="none" rotWithShape="1">
            <a:gsLst>
              <a:gs pos="0">
                <a:srgbClr val="CCCCFF">
                  <a:alpha val="48000"/>
                </a:srgbClr>
              </a:gs>
              <a:gs pos="7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108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7" name="Straight Connector 76">
            <a:extLst>
              <a:ext uri="{FF2B5EF4-FFF2-40B4-BE49-F238E27FC236}">
                <a16:creationId xmlns:a16="http://schemas.microsoft.com/office/drawing/2014/main" id="{84E74D73-C13C-6EF1-7E99-2361D53A6D52}"/>
              </a:ext>
            </a:extLst>
          </p:cNvPr>
          <p:cNvCxnSpPr/>
          <p:nvPr/>
        </p:nvCxnSpPr>
        <p:spPr>
          <a:xfrm flipH="1">
            <a:off x="9760355" y="1759358"/>
            <a:ext cx="6119" cy="2468880"/>
          </a:xfrm>
          <a:prstGeom prst="line">
            <a:avLst/>
          </a:prstGeom>
          <a:noFill/>
          <a:ln w="69850" cap="flat" cmpd="sng" algn="ctr">
            <a:solidFill>
              <a:srgbClr val="CCCCFF"/>
            </a:solidFill>
            <a:prstDash val="solid"/>
            <a:miter lim="800000"/>
          </a:ln>
          <a:effectLst/>
        </p:spPr>
      </p:cxnSp>
      <p:cxnSp>
        <p:nvCxnSpPr>
          <p:cNvPr id="78" name="Straight Connector 77">
            <a:extLst>
              <a:ext uri="{FF2B5EF4-FFF2-40B4-BE49-F238E27FC236}">
                <a16:creationId xmlns:a16="http://schemas.microsoft.com/office/drawing/2014/main" id="{FBBCA229-FF96-D3D5-A2A8-F750C0B86E87}"/>
              </a:ext>
            </a:extLst>
          </p:cNvPr>
          <p:cNvCxnSpPr/>
          <p:nvPr/>
        </p:nvCxnSpPr>
        <p:spPr>
          <a:xfrm flipH="1">
            <a:off x="6956215" y="1654248"/>
            <a:ext cx="6119" cy="2468880"/>
          </a:xfrm>
          <a:prstGeom prst="line">
            <a:avLst/>
          </a:prstGeom>
          <a:noFill/>
          <a:ln w="69850" cap="flat" cmpd="sng" algn="ctr">
            <a:solidFill>
              <a:srgbClr val="ED7D31">
                <a:lumMod val="20000"/>
                <a:lumOff val="80000"/>
              </a:srgbClr>
            </a:solidFill>
            <a:prstDash val="solid"/>
            <a:miter lim="800000"/>
          </a:ln>
          <a:effectLst/>
        </p:spPr>
      </p:cxnSp>
      <p:cxnSp>
        <p:nvCxnSpPr>
          <p:cNvPr id="79" name="Straight Connector 78">
            <a:extLst>
              <a:ext uri="{FF2B5EF4-FFF2-40B4-BE49-F238E27FC236}">
                <a16:creationId xmlns:a16="http://schemas.microsoft.com/office/drawing/2014/main" id="{32B3AD59-D6A1-5C41-282B-FAF45CDC7297}"/>
              </a:ext>
            </a:extLst>
          </p:cNvPr>
          <p:cNvCxnSpPr/>
          <p:nvPr/>
        </p:nvCxnSpPr>
        <p:spPr>
          <a:xfrm flipH="1">
            <a:off x="4428780" y="1731141"/>
            <a:ext cx="6119" cy="4480560"/>
          </a:xfrm>
          <a:prstGeom prst="line">
            <a:avLst/>
          </a:prstGeom>
          <a:noFill/>
          <a:ln w="69850" cap="flat" cmpd="sng" algn="ctr">
            <a:solidFill>
              <a:srgbClr val="5B9BD5">
                <a:lumMod val="20000"/>
                <a:lumOff val="80000"/>
              </a:srgbClr>
            </a:solidFill>
            <a:prstDash val="solid"/>
            <a:miter lim="800000"/>
          </a:ln>
          <a:effectLst/>
        </p:spPr>
      </p:cxnSp>
      <p:cxnSp>
        <p:nvCxnSpPr>
          <p:cNvPr id="80" name="Straight Connector 79">
            <a:extLst>
              <a:ext uri="{FF2B5EF4-FFF2-40B4-BE49-F238E27FC236}">
                <a16:creationId xmlns:a16="http://schemas.microsoft.com/office/drawing/2014/main" id="{9733A581-9422-10E1-AC6A-11043AFCF1E8}"/>
              </a:ext>
            </a:extLst>
          </p:cNvPr>
          <p:cNvCxnSpPr>
            <a:stCxn id="81" idx="2"/>
          </p:cNvCxnSpPr>
          <p:nvPr/>
        </p:nvCxnSpPr>
        <p:spPr>
          <a:xfrm flipH="1">
            <a:off x="1992838" y="1793730"/>
            <a:ext cx="6119" cy="2583418"/>
          </a:xfrm>
          <a:prstGeom prst="line">
            <a:avLst/>
          </a:prstGeom>
          <a:noFill/>
          <a:ln w="69850" cap="flat" cmpd="sng" algn="ctr">
            <a:solidFill>
              <a:srgbClr val="70AD47">
                <a:lumMod val="20000"/>
                <a:lumOff val="80000"/>
              </a:srgbClr>
            </a:solidFill>
            <a:prstDash val="solid"/>
            <a:miter lim="800000"/>
          </a:ln>
          <a:effectLst/>
        </p:spPr>
      </p:cxnSp>
      <p:sp>
        <p:nvSpPr>
          <p:cNvPr id="81" name="TextBox 80">
            <a:extLst>
              <a:ext uri="{FF2B5EF4-FFF2-40B4-BE49-F238E27FC236}">
                <a16:creationId xmlns:a16="http://schemas.microsoft.com/office/drawing/2014/main" id="{50EE9463-9E0A-B26B-ACB0-581CABE80BC5}"/>
              </a:ext>
            </a:extLst>
          </p:cNvPr>
          <p:cNvSpPr txBox="1"/>
          <p:nvPr/>
        </p:nvSpPr>
        <p:spPr>
          <a:xfrm>
            <a:off x="1166133" y="931956"/>
            <a:ext cx="1665647" cy="861774"/>
          </a:xfrm>
          <a:prstGeom prst="rect">
            <a:avLst/>
          </a:prstGeom>
          <a:solidFill>
            <a:srgbClr val="70AD47">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At-Risk for Heart Failure </a:t>
            </a:r>
            <a:r>
              <a:rPr kumimoji="0" lang="en-US" sz="1400" b="1" i="0" u="none" strike="noStrike" kern="0" cap="none" spc="0" normalizeH="0" baseline="0" noProof="0" dirty="0">
                <a:ln>
                  <a:noFill/>
                </a:ln>
                <a:solidFill>
                  <a:prstClr val="black"/>
                </a:solidFill>
                <a:effectLst/>
                <a:uLnTx/>
                <a:uFillTx/>
                <a:latin typeface="Calibri"/>
                <a:ea typeface="+mn-ea"/>
                <a:cs typeface="+mn-cs"/>
              </a:rPr>
              <a:t>(STAGE A)</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CE6B31E8-F738-56D1-4096-BB922E936953}"/>
              </a:ext>
            </a:extLst>
          </p:cNvPr>
          <p:cNvSpPr txBox="1"/>
          <p:nvPr/>
        </p:nvSpPr>
        <p:spPr>
          <a:xfrm>
            <a:off x="3537416" y="946260"/>
            <a:ext cx="1894707" cy="861774"/>
          </a:xfrm>
          <a:prstGeom prst="rect">
            <a:avLst/>
          </a:prstGeom>
          <a:solidFill>
            <a:srgbClr val="5B9BD5">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Pre-Heart Failure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prstClr val="black"/>
                </a:solidFill>
                <a:effectLst/>
                <a:uLnTx/>
                <a:uFillTx/>
                <a:latin typeface="Calibri"/>
                <a:ea typeface="+mn-ea"/>
                <a:cs typeface="+mn-cs"/>
              </a:rPr>
              <a:t>(STAGE B)</a:t>
            </a:r>
          </a:p>
        </p:txBody>
      </p:sp>
      <p:sp>
        <p:nvSpPr>
          <p:cNvPr id="83" name="TextBox 82">
            <a:extLst>
              <a:ext uri="{FF2B5EF4-FFF2-40B4-BE49-F238E27FC236}">
                <a16:creationId xmlns:a16="http://schemas.microsoft.com/office/drawing/2014/main" id="{8F17CAF1-4F3D-9F7F-0CEF-AE26498DE5FE}"/>
              </a:ext>
            </a:extLst>
          </p:cNvPr>
          <p:cNvSpPr txBox="1"/>
          <p:nvPr/>
        </p:nvSpPr>
        <p:spPr>
          <a:xfrm>
            <a:off x="6082326" y="946260"/>
            <a:ext cx="1894709" cy="584775"/>
          </a:xfrm>
          <a:prstGeom prst="rect">
            <a:avLst/>
          </a:prstGeom>
          <a:solidFill>
            <a:srgbClr val="ED7D31">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Heart Failure </a:t>
            </a:r>
            <a:r>
              <a:rPr kumimoji="0" lang="en-US" sz="1400" b="1" i="0" u="none" strike="noStrike" kern="0" cap="all" spc="0" normalizeH="0" baseline="0" noProof="0" dirty="0">
                <a:ln>
                  <a:noFill/>
                </a:ln>
                <a:solidFill>
                  <a:prstClr val="black"/>
                </a:solidFill>
                <a:effectLst/>
                <a:uLnTx/>
                <a:uFillTx/>
                <a:latin typeface="Calibri"/>
                <a:ea typeface="+mn-ea"/>
                <a:cs typeface="+mn-cs"/>
              </a:rPr>
              <a:t>(STAGE C)</a:t>
            </a:r>
          </a:p>
        </p:txBody>
      </p:sp>
      <p:sp>
        <p:nvSpPr>
          <p:cNvPr id="84" name="TextBox 83">
            <a:extLst>
              <a:ext uri="{FF2B5EF4-FFF2-40B4-BE49-F238E27FC236}">
                <a16:creationId xmlns:a16="http://schemas.microsoft.com/office/drawing/2014/main" id="{186D1DCC-0151-697C-7135-86953A06517A}"/>
              </a:ext>
            </a:extLst>
          </p:cNvPr>
          <p:cNvSpPr txBox="1"/>
          <p:nvPr/>
        </p:nvSpPr>
        <p:spPr>
          <a:xfrm>
            <a:off x="8830660" y="923579"/>
            <a:ext cx="1871628" cy="923330"/>
          </a:xfrm>
          <a:prstGeom prst="rect">
            <a:avLst/>
          </a:prstGeom>
          <a:solidFill>
            <a:srgbClr val="CCCCFF"/>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Advanced Heart Failure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 </a:t>
            </a:r>
            <a:r>
              <a:rPr kumimoji="0" lang="en-US" sz="1400" b="1" i="0" u="none" strike="noStrike" kern="0" cap="all" spc="0" normalizeH="0" baseline="0" noProof="0" dirty="0">
                <a:ln>
                  <a:noFill/>
                </a:ln>
                <a:solidFill>
                  <a:prstClr val="black"/>
                </a:solidFill>
                <a:effectLst/>
                <a:uLnTx/>
                <a:uFillTx/>
                <a:latin typeface="Calibri"/>
                <a:ea typeface="+mn-ea"/>
                <a:cs typeface="+mn-cs"/>
              </a:rPr>
              <a:t>(STAGE D)</a:t>
            </a:r>
          </a:p>
        </p:txBody>
      </p:sp>
      <p:sp>
        <p:nvSpPr>
          <p:cNvPr id="85" name="TextBox 84">
            <a:extLst>
              <a:ext uri="{FF2B5EF4-FFF2-40B4-BE49-F238E27FC236}">
                <a16:creationId xmlns:a16="http://schemas.microsoft.com/office/drawing/2014/main" id="{BF2D072D-58D5-EBDF-8F21-6F996A3641F4}"/>
              </a:ext>
            </a:extLst>
          </p:cNvPr>
          <p:cNvSpPr txBox="1"/>
          <p:nvPr/>
        </p:nvSpPr>
        <p:spPr>
          <a:xfrm>
            <a:off x="1125065" y="4022849"/>
            <a:ext cx="1834729" cy="1384995"/>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HTN, CVD, DM, obesity, known exposure to </a:t>
            </a:r>
            <a:r>
              <a:rPr kumimoji="0" lang="en-US" sz="1400" b="0" i="0" u="none" strike="noStrike" kern="0" cap="none" spc="0" normalizeH="0" baseline="0" noProof="0" dirty="0" err="1">
                <a:ln>
                  <a:noFill/>
                </a:ln>
                <a:solidFill>
                  <a:prstClr val="black"/>
                </a:solidFill>
                <a:effectLst/>
                <a:uLnTx/>
                <a:uFillTx/>
                <a:latin typeface="Calibri"/>
              </a:rPr>
              <a:t>cardiotoxins</a:t>
            </a:r>
            <a:r>
              <a:rPr kumimoji="0" lang="en-US" sz="1400" b="0" i="0" u="none" strike="noStrike" kern="0" cap="none" spc="0" normalizeH="0" baseline="0" noProof="0" dirty="0">
                <a:ln>
                  <a:noFill/>
                </a:ln>
                <a:solidFill>
                  <a:prstClr val="black"/>
                </a:solidFill>
                <a:effectLst/>
                <a:uLnTx/>
                <a:uFillTx/>
                <a:latin typeface="Calibri"/>
              </a:rPr>
              <a:t>, family history of cardiomyopathy</a:t>
            </a:r>
          </a:p>
        </p:txBody>
      </p:sp>
      <p:sp>
        <p:nvSpPr>
          <p:cNvPr id="86" name="TextBox 85">
            <a:extLst>
              <a:ext uri="{FF2B5EF4-FFF2-40B4-BE49-F238E27FC236}">
                <a16:creationId xmlns:a16="http://schemas.microsoft.com/office/drawing/2014/main" id="{9E5DD47B-7654-9BEC-BF48-6889549C9493}"/>
              </a:ext>
            </a:extLst>
          </p:cNvPr>
          <p:cNvSpPr txBox="1"/>
          <p:nvPr/>
        </p:nvSpPr>
        <p:spPr>
          <a:xfrm>
            <a:off x="3537415" y="2068744"/>
            <a:ext cx="1894709" cy="1384995"/>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without current or prior  symptoms or signs of heart failure but evidence of </a:t>
            </a:r>
            <a:r>
              <a:rPr kumimoji="0" lang="en-US" sz="1400" b="0" i="1" u="sng" strike="noStrike" kern="0" cap="none" spc="0" normalizeH="0" baseline="0" noProof="0" dirty="0">
                <a:ln>
                  <a:noFill/>
                </a:ln>
                <a:solidFill>
                  <a:prstClr val="black"/>
                </a:solidFill>
                <a:effectLst/>
                <a:uLnTx/>
                <a:uFillTx/>
                <a:latin typeface="Calibri"/>
              </a:rPr>
              <a:t>one</a:t>
            </a:r>
            <a:r>
              <a:rPr kumimoji="0" lang="en-US" sz="1400" b="0" i="0" u="none" strike="noStrike" kern="0" cap="none" spc="0" normalizeH="0" baseline="0" noProof="0" dirty="0">
                <a:ln>
                  <a:noFill/>
                </a:ln>
                <a:solidFill>
                  <a:prstClr val="black"/>
                </a:solidFill>
                <a:effectLst/>
                <a:uLnTx/>
                <a:uFillTx/>
                <a:latin typeface="Calibri"/>
              </a:rPr>
              <a:t> of the following</a:t>
            </a:r>
          </a:p>
        </p:txBody>
      </p:sp>
      <p:sp>
        <p:nvSpPr>
          <p:cNvPr id="87" name="TextBox 86">
            <a:extLst>
              <a:ext uri="{FF2B5EF4-FFF2-40B4-BE49-F238E27FC236}">
                <a16:creationId xmlns:a16="http://schemas.microsoft.com/office/drawing/2014/main" id="{08DDFCDF-1998-2634-1E0F-730A7C48898F}"/>
              </a:ext>
            </a:extLst>
          </p:cNvPr>
          <p:cNvSpPr txBox="1"/>
          <p:nvPr/>
        </p:nvSpPr>
        <p:spPr>
          <a:xfrm>
            <a:off x="1125066" y="2054440"/>
            <a:ext cx="1828674" cy="1815882"/>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at risk for HF but without current or prior symptoms or signs of HF and without structural, biomarker, or genetic markers of heart disease. </a:t>
            </a:r>
          </a:p>
        </p:txBody>
      </p:sp>
      <p:sp>
        <p:nvSpPr>
          <p:cNvPr id="88" name="TextBox 87">
            <a:extLst>
              <a:ext uri="{FF2B5EF4-FFF2-40B4-BE49-F238E27FC236}">
                <a16:creationId xmlns:a16="http://schemas.microsoft.com/office/drawing/2014/main" id="{38B08D93-41D6-708E-FFE4-AA3B8F63E592}"/>
              </a:ext>
            </a:extLst>
          </p:cNvPr>
          <p:cNvSpPr txBox="1"/>
          <p:nvPr/>
        </p:nvSpPr>
        <p:spPr>
          <a:xfrm>
            <a:off x="3783537" y="3569384"/>
            <a:ext cx="1665122" cy="1015663"/>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Structural Heart Disease: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e.g. LVH, chamber enlargement, wall motion abnormality, myocardial tissue abnormality, </a:t>
            </a:r>
            <a:r>
              <a:rPr kumimoji="0" lang="en-US" sz="1000" b="0" i="0" u="none" strike="noStrike" kern="0" cap="none" spc="0" normalizeH="0" baseline="0" noProof="0" dirty="0" err="1">
                <a:ln>
                  <a:noFill/>
                </a:ln>
                <a:solidFill>
                  <a:prstClr val="black"/>
                </a:solidFill>
                <a:effectLst/>
                <a:uLnTx/>
                <a:uFillTx/>
                <a:latin typeface="Calibri"/>
              </a:rPr>
              <a:t>valvular</a:t>
            </a:r>
            <a:r>
              <a:rPr kumimoji="0" lang="en-US" sz="1000" b="0" i="0" u="none" strike="noStrike" kern="0" cap="none" spc="0" normalizeH="0" baseline="0" noProof="0" dirty="0">
                <a:ln>
                  <a:noFill/>
                </a:ln>
                <a:solidFill>
                  <a:prstClr val="black"/>
                </a:solidFill>
                <a:effectLst/>
                <a:uLnTx/>
                <a:uFillTx/>
                <a:latin typeface="Calibri"/>
              </a:rPr>
              <a:t> heart disease</a:t>
            </a:r>
          </a:p>
        </p:txBody>
      </p:sp>
      <p:sp>
        <p:nvSpPr>
          <p:cNvPr id="89" name="TextBox 88">
            <a:extLst>
              <a:ext uri="{FF2B5EF4-FFF2-40B4-BE49-F238E27FC236}">
                <a16:creationId xmlns:a16="http://schemas.microsoft.com/office/drawing/2014/main" id="{3B6FDB68-FB33-EBC8-6674-B9DC3D33F75A}"/>
              </a:ext>
            </a:extLst>
          </p:cNvPr>
          <p:cNvSpPr txBox="1"/>
          <p:nvPr/>
        </p:nvSpPr>
        <p:spPr>
          <a:xfrm>
            <a:off x="3783537" y="4729191"/>
            <a:ext cx="1683289" cy="1169551"/>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Abnormal cardiac function: e.g. reduced LV or RV ventricular systolic function, evidence of increased filling pressures or abnormal diastolic dysfunction</a:t>
            </a:r>
          </a:p>
        </p:txBody>
      </p:sp>
      <p:sp>
        <p:nvSpPr>
          <p:cNvPr id="90" name="TextBox 89">
            <a:extLst>
              <a:ext uri="{FF2B5EF4-FFF2-40B4-BE49-F238E27FC236}">
                <a16:creationId xmlns:a16="http://schemas.microsoft.com/office/drawing/2014/main" id="{85E4FC81-5CA7-9CF6-C88F-577D56AA1164}"/>
              </a:ext>
            </a:extLst>
          </p:cNvPr>
          <p:cNvSpPr txBox="1"/>
          <p:nvPr/>
        </p:nvSpPr>
        <p:spPr>
          <a:xfrm>
            <a:off x="3796880" y="5987653"/>
            <a:ext cx="1682057" cy="707886"/>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Elevated natriuretic peptide levels or elevated cardiac troponin levels in the setting of exposure to </a:t>
            </a:r>
            <a:r>
              <a:rPr kumimoji="0" lang="en-US" sz="1000" b="0" i="0" u="none" strike="noStrike" kern="0" cap="none" spc="0" normalizeH="0" baseline="0" noProof="0" dirty="0" err="1">
                <a:ln>
                  <a:noFill/>
                </a:ln>
                <a:solidFill>
                  <a:prstClr val="black"/>
                </a:solidFill>
                <a:effectLst/>
                <a:uLnTx/>
                <a:uFillTx/>
                <a:latin typeface="Calibri"/>
              </a:rPr>
              <a:t>cardiotoxins</a:t>
            </a:r>
            <a:endParaRPr kumimoji="0" lang="en-US" sz="1000" b="0" i="0" u="none" strike="noStrike" kern="0" cap="none" spc="0" normalizeH="0" baseline="0" noProof="0" dirty="0">
              <a:ln>
                <a:noFill/>
              </a:ln>
              <a:solidFill>
                <a:prstClr val="black"/>
              </a:solidFill>
              <a:effectLst/>
              <a:uLnTx/>
              <a:uFillTx/>
              <a:latin typeface="Calibri"/>
            </a:endParaRPr>
          </a:p>
        </p:txBody>
      </p:sp>
      <p:sp>
        <p:nvSpPr>
          <p:cNvPr id="91" name="TextBox 90">
            <a:extLst>
              <a:ext uri="{FF2B5EF4-FFF2-40B4-BE49-F238E27FC236}">
                <a16:creationId xmlns:a16="http://schemas.microsoft.com/office/drawing/2014/main" id="{C0C7C7C7-CB4D-714C-75E1-FB6F192EF588}"/>
              </a:ext>
            </a:extLst>
          </p:cNvPr>
          <p:cNvSpPr txBox="1"/>
          <p:nvPr/>
        </p:nvSpPr>
        <p:spPr>
          <a:xfrm>
            <a:off x="6082326" y="2068743"/>
            <a:ext cx="1894709" cy="95410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current or prior symptoms and/ or signs of HF caused by</a:t>
            </a:r>
          </a:p>
        </p:txBody>
      </p:sp>
      <p:sp>
        <p:nvSpPr>
          <p:cNvPr id="92" name="TextBox 91">
            <a:extLst>
              <a:ext uri="{FF2B5EF4-FFF2-40B4-BE49-F238E27FC236}">
                <a16:creationId xmlns:a16="http://schemas.microsoft.com/office/drawing/2014/main" id="{BAD55B97-682F-EBE3-B0F1-A5CAA4432AF6}"/>
              </a:ext>
            </a:extLst>
          </p:cNvPr>
          <p:cNvSpPr txBox="1"/>
          <p:nvPr/>
        </p:nvSpPr>
        <p:spPr>
          <a:xfrm>
            <a:off x="8830660" y="2046061"/>
            <a:ext cx="1894709"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Severe symptoms and/ or signs of HF at rest, recurrent hospitalizations despite GDMT, refractory or intolerant to GDMT</a:t>
            </a:r>
          </a:p>
        </p:txBody>
      </p:sp>
      <p:sp>
        <p:nvSpPr>
          <p:cNvPr id="93" name="TextBox 92">
            <a:extLst>
              <a:ext uri="{FF2B5EF4-FFF2-40B4-BE49-F238E27FC236}">
                <a16:creationId xmlns:a16="http://schemas.microsoft.com/office/drawing/2014/main" id="{25FB61B5-F29F-34E8-1966-BA3DE9C006EE}"/>
              </a:ext>
            </a:extLst>
          </p:cNvPr>
          <p:cNvSpPr txBox="1"/>
          <p:nvPr/>
        </p:nvSpPr>
        <p:spPr>
          <a:xfrm>
            <a:off x="6076270" y="3366581"/>
            <a:ext cx="1894709" cy="738664"/>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structural and/or functional cardiac abnormality</a:t>
            </a:r>
          </a:p>
        </p:txBody>
      </p:sp>
      <p:sp>
        <p:nvSpPr>
          <p:cNvPr id="94" name="TextBox 93">
            <a:extLst>
              <a:ext uri="{FF2B5EF4-FFF2-40B4-BE49-F238E27FC236}">
                <a16:creationId xmlns:a16="http://schemas.microsoft.com/office/drawing/2014/main" id="{999C5C5A-F361-C9AC-67FD-1280EB2072D6}"/>
              </a:ext>
            </a:extLst>
          </p:cNvPr>
          <p:cNvSpPr txBox="1"/>
          <p:nvPr/>
        </p:nvSpPr>
        <p:spPr>
          <a:xfrm>
            <a:off x="8830661" y="3630208"/>
            <a:ext cx="1937814"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requiring advanced therapies such as consideration for transplant, mechanical circulatory support, or palliative care</a:t>
            </a:r>
          </a:p>
        </p:txBody>
      </p:sp>
      <p:sp>
        <p:nvSpPr>
          <p:cNvPr id="95" name="Right Arrow 16">
            <a:extLst>
              <a:ext uri="{FF2B5EF4-FFF2-40B4-BE49-F238E27FC236}">
                <a16:creationId xmlns:a16="http://schemas.microsoft.com/office/drawing/2014/main" id="{72B90538-B875-DBB0-96AD-FC5C24AF3C6C}"/>
              </a:ext>
            </a:extLst>
          </p:cNvPr>
          <p:cNvSpPr/>
          <p:nvPr/>
        </p:nvSpPr>
        <p:spPr>
          <a:xfrm>
            <a:off x="3010575" y="1654248"/>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6" name="Straight Connector 95">
            <a:extLst>
              <a:ext uri="{FF2B5EF4-FFF2-40B4-BE49-F238E27FC236}">
                <a16:creationId xmlns:a16="http://schemas.microsoft.com/office/drawing/2014/main" id="{8A8661F9-576F-7FD8-D6FE-254F5184429E}"/>
              </a:ext>
            </a:extLst>
          </p:cNvPr>
          <p:cNvCxnSpPr/>
          <p:nvPr/>
        </p:nvCxnSpPr>
        <p:spPr>
          <a:xfrm>
            <a:off x="3642349" y="3453738"/>
            <a:ext cx="0" cy="2743200"/>
          </a:xfrm>
          <a:prstGeom prst="line">
            <a:avLst/>
          </a:prstGeom>
          <a:noFill/>
          <a:ln w="12700" cap="flat" cmpd="sng" algn="ctr">
            <a:solidFill>
              <a:srgbClr val="5B9BD5">
                <a:lumMod val="40000"/>
                <a:lumOff val="60000"/>
              </a:srgbClr>
            </a:solidFill>
            <a:prstDash val="solid"/>
            <a:miter lim="800000"/>
          </a:ln>
          <a:effectLst/>
        </p:spPr>
      </p:cxnSp>
      <p:cxnSp>
        <p:nvCxnSpPr>
          <p:cNvPr id="97" name="Straight Arrow Connector 96">
            <a:extLst>
              <a:ext uri="{FF2B5EF4-FFF2-40B4-BE49-F238E27FC236}">
                <a16:creationId xmlns:a16="http://schemas.microsoft.com/office/drawing/2014/main" id="{2169564B-B6E8-2674-37CF-2D209B4448E8}"/>
              </a:ext>
            </a:extLst>
          </p:cNvPr>
          <p:cNvCxnSpPr/>
          <p:nvPr/>
        </p:nvCxnSpPr>
        <p:spPr>
          <a:xfrm>
            <a:off x="3642349" y="4022849"/>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8" name="Straight Arrow Connector 97">
            <a:extLst>
              <a:ext uri="{FF2B5EF4-FFF2-40B4-BE49-F238E27FC236}">
                <a16:creationId xmlns:a16="http://schemas.microsoft.com/office/drawing/2014/main" id="{0B08E1CE-CD45-54E2-1948-4BB832ABF349}"/>
              </a:ext>
            </a:extLst>
          </p:cNvPr>
          <p:cNvCxnSpPr/>
          <p:nvPr/>
        </p:nvCxnSpPr>
        <p:spPr>
          <a:xfrm>
            <a:off x="3629006" y="5136370"/>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9" name="Straight Arrow Connector 98">
            <a:extLst>
              <a:ext uri="{FF2B5EF4-FFF2-40B4-BE49-F238E27FC236}">
                <a16:creationId xmlns:a16="http://schemas.microsoft.com/office/drawing/2014/main" id="{0FB25777-3DA4-4BF5-CB7E-5A9AF1C90F76}"/>
              </a:ext>
            </a:extLst>
          </p:cNvPr>
          <p:cNvCxnSpPr/>
          <p:nvPr/>
        </p:nvCxnSpPr>
        <p:spPr>
          <a:xfrm>
            <a:off x="3629006" y="6179855"/>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sp>
        <p:nvSpPr>
          <p:cNvPr id="100" name="Right Arrow 30">
            <a:extLst>
              <a:ext uri="{FF2B5EF4-FFF2-40B4-BE49-F238E27FC236}">
                <a16:creationId xmlns:a16="http://schemas.microsoft.com/office/drawing/2014/main" id="{322EEC21-7F2E-2E44-31CC-C7EC9E90AE38}"/>
              </a:ext>
            </a:extLst>
          </p:cNvPr>
          <p:cNvSpPr/>
          <p:nvPr/>
        </p:nvSpPr>
        <p:spPr>
          <a:xfrm>
            <a:off x="5575044" y="1593065"/>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Right Arrow 31">
            <a:extLst>
              <a:ext uri="{FF2B5EF4-FFF2-40B4-BE49-F238E27FC236}">
                <a16:creationId xmlns:a16="http://schemas.microsoft.com/office/drawing/2014/main" id="{58344FF0-800E-953C-A234-EB2B4B08C3B4}"/>
              </a:ext>
            </a:extLst>
          </p:cNvPr>
          <p:cNvSpPr/>
          <p:nvPr/>
        </p:nvSpPr>
        <p:spPr>
          <a:xfrm>
            <a:off x="8139513" y="1531882"/>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AD25F7CA-4055-4468-09F0-9FAF633FA28D}"/>
              </a:ext>
            </a:extLst>
          </p:cNvPr>
          <p:cNvSpPr txBox="1"/>
          <p:nvPr/>
        </p:nvSpPr>
        <p:spPr>
          <a:xfrm>
            <a:off x="7350738" y="5545891"/>
            <a:ext cx="4770149" cy="369332"/>
          </a:xfrm>
          <a:prstGeom prst="rect">
            <a:avLst/>
          </a:prstGeom>
          <a:noFill/>
        </p:spPr>
        <p:txBody>
          <a:bodyPr wrap="square" rtlCol="0">
            <a:spAutoFit/>
          </a:bodyPr>
          <a:lstStyle/>
          <a:p>
            <a:pPr>
              <a:defRPr/>
            </a:pPr>
            <a:r>
              <a:rPr lang="en-US" dirty="0">
                <a:solidFill>
                  <a:srgbClr val="E7E6E6">
                    <a:lumMod val="25000"/>
                  </a:srgbClr>
                </a:solidFill>
                <a:latin typeface="Calibri"/>
              </a:rPr>
              <a:t> with GDMT and risk factor modification</a:t>
            </a:r>
          </a:p>
        </p:txBody>
      </p:sp>
      <p:sp>
        <p:nvSpPr>
          <p:cNvPr id="103" name="TextBox 102">
            <a:extLst>
              <a:ext uri="{FF2B5EF4-FFF2-40B4-BE49-F238E27FC236}">
                <a16:creationId xmlns:a16="http://schemas.microsoft.com/office/drawing/2014/main" id="{D9D1AEBA-55F1-0BC2-559E-1E23F07B784B}"/>
              </a:ext>
            </a:extLst>
          </p:cNvPr>
          <p:cNvSpPr txBox="1"/>
          <p:nvPr/>
        </p:nvSpPr>
        <p:spPr>
          <a:xfrm>
            <a:off x="5596311" y="4898467"/>
            <a:ext cx="1173846" cy="83099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Heart Failure in Remission</a:t>
            </a:r>
          </a:p>
        </p:txBody>
      </p:sp>
      <p:sp>
        <p:nvSpPr>
          <p:cNvPr id="36" name="Rectangle 35">
            <a:extLst>
              <a:ext uri="{FF2B5EF4-FFF2-40B4-BE49-F238E27FC236}">
                <a16:creationId xmlns:a16="http://schemas.microsoft.com/office/drawing/2014/main" id="{614D20C1-D2B4-58FB-6A89-6AF70A9620D2}"/>
              </a:ext>
            </a:extLst>
          </p:cNvPr>
          <p:cNvSpPr/>
          <p:nvPr/>
        </p:nvSpPr>
        <p:spPr>
          <a:xfrm>
            <a:off x="3711327" y="4654668"/>
            <a:ext cx="1818205" cy="13148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54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a:xfrm>
            <a:off x="520537" y="78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B9BD5">
                  <a:lumMod val="50000"/>
                </a:srgbClr>
              </a:solidFill>
              <a:effectLst/>
              <a:uLnTx/>
              <a:uFillTx/>
              <a:latin typeface="Calibri Light"/>
              <a:ea typeface="+mj-ea"/>
              <a:cs typeface="+mj-cs"/>
            </a:endParaRPr>
          </a:p>
        </p:txBody>
      </p:sp>
      <p:sp>
        <p:nvSpPr>
          <p:cNvPr id="19" name="Title 18">
            <a:extLst>
              <a:ext uri="{FF2B5EF4-FFF2-40B4-BE49-F238E27FC236}">
                <a16:creationId xmlns:a16="http://schemas.microsoft.com/office/drawing/2014/main" id="{E9C3145E-EFE9-C6E2-E9EA-5FC74B4C9D56}"/>
              </a:ext>
            </a:extLst>
          </p:cNvPr>
          <p:cNvSpPr>
            <a:spLocks noGrp="1"/>
          </p:cNvSpPr>
          <p:nvPr>
            <p:ph type="title"/>
          </p:nvPr>
        </p:nvSpPr>
        <p:spPr>
          <a:xfrm>
            <a:off x="609600" y="59520"/>
            <a:ext cx="10744200" cy="921142"/>
          </a:xfrm>
        </p:spPr>
        <p:txBody>
          <a:bodyPr/>
          <a:lstStyle/>
          <a:p>
            <a:r>
              <a:rPr lang="en-US" dirty="0"/>
              <a:t>Universal Definition Stages of HF</a:t>
            </a:r>
          </a:p>
        </p:txBody>
      </p:sp>
      <p:sp>
        <p:nvSpPr>
          <p:cNvPr id="24" name="Footer Placeholder 23">
            <a:extLst>
              <a:ext uri="{FF2B5EF4-FFF2-40B4-BE49-F238E27FC236}">
                <a16:creationId xmlns:a16="http://schemas.microsoft.com/office/drawing/2014/main" id="{1B1B5A85-1B97-5943-24AD-6CFB79571064}"/>
              </a:ext>
            </a:extLst>
          </p:cNvPr>
          <p:cNvSpPr>
            <a:spLocks noGrp="1"/>
          </p:cNvSpPr>
          <p:nvPr>
            <p:ph type="ftr" sz="quarter" idx="3"/>
          </p:nvPr>
        </p:nvSpPr>
        <p:spPr>
          <a:xfrm>
            <a:off x="609601" y="6356350"/>
            <a:ext cx="2690190" cy="442131"/>
          </a:xfrm>
        </p:spPr>
        <p:txBody>
          <a:bodyPr/>
          <a:lstStyle/>
          <a:p>
            <a:r>
              <a:rPr lang="en-US" noProof="0" dirty="0"/>
              <a:t>Bozkurt, et al. </a:t>
            </a:r>
            <a:r>
              <a:rPr lang="en-US" i="1" noProof="0" dirty="0"/>
              <a:t>J Card Fail. </a:t>
            </a:r>
            <a:r>
              <a:rPr lang="en-US" noProof="0" dirty="0"/>
              <a:t>2021: S1071-9164(21)00050-6.</a:t>
            </a:r>
          </a:p>
        </p:txBody>
      </p:sp>
      <p:sp>
        <p:nvSpPr>
          <p:cNvPr id="73" name="TextBox 72">
            <a:extLst>
              <a:ext uri="{FF2B5EF4-FFF2-40B4-BE49-F238E27FC236}">
                <a16:creationId xmlns:a16="http://schemas.microsoft.com/office/drawing/2014/main" id="{99E4675E-55E5-B130-387B-567C1CF87466}"/>
              </a:ext>
            </a:extLst>
          </p:cNvPr>
          <p:cNvSpPr txBox="1"/>
          <p:nvPr/>
        </p:nvSpPr>
        <p:spPr>
          <a:xfrm>
            <a:off x="7119401" y="4889032"/>
            <a:ext cx="1574927" cy="584775"/>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Persistent Heart Failure</a:t>
            </a:r>
          </a:p>
        </p:txBody>
      </p:sp>
      <p:sp>
        <p:nvSpPr>
          <p:cNvPr id="74" name="Curved Left Arrow 37">
            <a:extLst>
              <a:ext uri="{FF2B5EF4-FFF2-40B4-BE49-F238E27FC236}">
                <a16:creationId xmlns:a16="http://schemas.microsoft.com/office/drawing/2014/main" id="{1F3AF093-2972-2643-A530-9F3A9D61F0C5}"/>
              </a:ext>
            </a:extLst>
          </p:cNvPr>
          <p:cNvSpPr/>
          <p:nvPr/>
        </p:nvSpPr>
        <p:spPr>
          <a:xfrm rot="19860000" flipH="1">
            <a:off x="7038251" y="4141655"/>
            <a:ext cx="290991" cy="676256"/>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Curved Left Arrow 17">
            <a:extLst>
              <a:ext uri="{FF2B5EF4-FFF2-40B4-BE49-F238E27FC236}">
                <a16:creationId xmlns:a16="http://schemas.microsoft.com/office/drawing/2014/main" id="{EA5849CB-02C0-F15F-F2E2-B11DC49062F4}"/>
              </a:ext>
            </a:extLst>
          </p:cNvPr>
          <p:cNvSpPr/>
          <p:nvPr/>
        </p:nvSpPr>
        <p:spPr>
          <a:xfrm rot="1740000">
            <a:off x="6661598" y="4121973"/>
            <a:ext cx="287105" cy="685409"/>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Striped Right Arrow 32">
            <a:extLst>
              <a:ext uri="{FF2B5EF4-FFF2-40B4-BE49-F238E27FC236}">
                <a16:creationId xmlns:a16="http://schemas.microsoft.com/office/drawing/2014/main" id="{9FC4BF09-B028-ABF8-348B-AC003F235520}"/>
              </a:ext>
            </a:extLst>
          </p:cNvPr>
          <p:cNvSpPr/>
          <p:nvPr/>
        </p:nvSpPr>
        <p:spPr>
          <a:xfrm flipH="1">
            <a:off x="6799794" y="5407844"/>
            <a:ext cx="4758884" cy="622012"/>
          </a:xfrm>
          <a:prstGeom prst="stripedRightArrow">
            <a:avLst/>
          </a:prstGeom>
          <a:gradFill flip="none" rotWithShape="1">
            <a:gsLst>
              <a:gs pos="0">
                <a:srgbClr val="CCCCFF">
                  <a:alpha val="48000"/>
                </a:srgbClr>
              </a:gs>
              <a:gs pos="7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108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7" name="Straight Connector 76">
            <a:extLst>
              <a:ext uri="{FF2B5EF4-FFF2-40B4-BE49-F238E27FC236}">
                <a16:creationId xmlns:a16="http://schemas.microsoft.com/office/drawing/2014/main" id="{84E74D73-C13C-6EF1-7E99-2361D53A6D52}"/>
              </a:ext>
            </a:extLst>
          </p:cNvPr>
          <p:cNvCxnSpPr/>
          <p:nvPr/>
        </p:nvCxnSpPr>
        <p:spPr>
          <a:xfrm flipH="1">
            <a:off x="9760355" y="1759358"/>
            <a:ext cx="6119" cy="2468880"/>
          </a:xfrm>
          <a:prstGeom prst="line">
            <a:avLst/>
          </a:prstGeom>
          <a:noFill/>
          <a:ln w="69850" cap="flat" cmpd="sng" algn="ctr">
            <a:solidFill>
              <a:srgbClr val="CCCCFF"/>
            </a:solidFill>
            <a:prstDash val="solid"/>
            <a:miter lim="800000"/>
          </a:ln>
          <a:effectLst/>
        </p:spPr>
      </p:cxnSp>
      <p:cxnSp>
        <p:nvCxnSpPr>
          <p:cNvPr id="78" name="Straight Connector 77">
            <a:extLst>
              <a:ext uri="{FF2B5EF4-FFF2-40B4-BE49-F238E27FC236}">
                <a16:creationId xmlns:a16="http://schemas.microsoft.com/office/drawing/2014/main" id="{FBBCA229-FF96-D3D5-A2A8-F750C0B86E87}"/>
              </a:ext>
            </a:extLst>
          </p:cNvPr>
          <p:cNvCxnSpPr/>
          <p:nvPr/>
        </p:nvCxnSpPr>
        <p:spPr>
          <a:xfrm flipH="1">
            <a:off x="6956215" y="1654248"/>
            <a:ext cx="6119" cy="2468880"/>
          </a:xfrm>
          <a:prstGeom prst="line">
            <a:avLst/>
          </a:prstGeom>
          <a:noFill/>
          <a:ln w="69850" cap="flat" cmpd="sng" algn="ctr">
            <a:solidFill>
              <a:srgbClr val="ED7D31">
                <a:lumMod val="20000"/>
                <a:lumOff val="80000"/>
              </a:srgbClr>
            </a:solidFill>
            <a:prstDash val="solid"/>
            <a:miter lim="800000"/>
          </a:ln>
          <a:effectLst/>
        </p:spPr>
      </p:cxnSp>
      <p:cxnSp>
        <p:nvCxnSpPr>
          <p:cNvPr id="79" name="Straight Connector 78">
            <a:extLst>
              <a:ext uri="{FF2B5EF4-FFF2-40B4-BE49-F238E27FC236}">
                <a16:creationId xmlns:a16="http://schemas.microsoft.com/office/drawing/2014/main" id="{32B3AD59-D6A1-5C41-282B-FAF45CDC7297}"/>
              </a:ext>
            </a:extLst>
          </p:cNvPr>
          <p:cNvCxnSpPr/>
          <p:nvPr/>
        </p:nvCxnSpPr>
        <p:spPr>
          <a:xfrm flipH="1">
            <a:off x="4428780" y="1731141"/>
            <a:ext cx="6119" cy="4480560"/>
          </a:xfrm>
          <a:prstGeom prst="line">
            <a:avLst/>
          </a:prstGeom>
          <a:noFill/>
          <a:ln w="69850" cap="flat" cmpd="sng" algn="ctr">
            <a:solidFill>
              <a:srgbClr val="5B9BD5">
                <a:lumMod val="20000"/>
                <a:lumOff val="80000"/>
              </a:srgbClr>
            </a:solidFill>
            <a:prstDash val="solid"/>
            <a:miter lim="800000"/>
          </a:ln>
          <a:effectLst/>
        </p:spPr>
      </p:cxnSp>
      <p:cxnSp>
        <p:nvCxnSpPr>
          <p:cNvPr id="80" name="Straight Connector 79">
            <a:extLst>
              <a:ext uri="{FF2B5EF4-FFF2-40B4-BE49-F238E27FC236}">
                <a16:creationId xmlns:a16="http://schemas.microsoft.com/office/drawing/2014/main" id="{9733A581-9422-10E1-AC6A-11043AFCF1E8}"/>
              </a:ext>
            </a:extLst>
          </p:cNvPr>
          <p:cNvCxnSpPr>
            <a:stCxn id="81" idx="2"/>
          </p:cNvCxnSpPr>
          <p:nvPr/>
        </p:nvCxnSpPr>
        <p:spPr>
          <a:xfrm flipH="1">
            <a:off x="1992838" y="1793730"/>
            <a:ext cx="6119" cy="2583418"/>
          </a:xfrm>
          <a:prstGeom prst="line">
            <a:avLst/>
          </a:prstGeom>
          <a:noFill/>
          <a:ln w="69850" cap="flat" cmpd="sng" algn="ctr">
            <a:solidFill>
              <a:srgbClr val="70AD47">
                <a:lumMod val="20000"/>
                <a:lumOff val="80000"/>
              </a:srgbClr>
            </a:solidFill>
            <a:prstDash val="solid"/>
            <a:miter lim="800000"/>
          </a:ln>
          <a:effectLst/>
        </p:spPr>
      </p:cxnSp>
      <p:sp>
        <p:nvSpPr>
          <p:cNvPr id="81" name="TextBox 80">
            <a:extLst>
              <a:ext uri="{FF2B5EF4-FFF2-40B4-BE49-F238E27FC236}">
                <a16:creationId xmlns:a16="http://schemas.microsoft.com/office/drawing/2014/main" id="{50EE9463-9E0A-B26B-ACB0-581CABE80BC5}"/>
              </a:ext>
            </a:extLst>
          </p:cNvPr>
          <p:cNvSpPr txBox="1"/>
          <p:nvPr/>
        </p:nvSpPr>
        <p:spPr>
          <a:xfrm>
            <a:off x="1166133" y="931956"/>
            <a:ext cx="1665647" cy="861774"/>
          </a:xfrm>
          <a:prstGeom prst="rect">
            <a:avLst/>
          </a:prstGeom>
          <a:solidFill>
            <a:srgbClr val="70AD47">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At-Risk for Heart Failure </a:t>
            </a:r>
            <a:r>
              <a:rPr kumimoji="0" lang="en-US" sz="1400" b="1" i="0" u="none" strike="noStrike" kern="0" cap="none" spc="0" normalizeH="0" baseline="0" noProof="0" dirty="0">
                <a:ln>
                  <a:noFill/>
                </a:ln>
                <a:solidFill>
                  <a:prstClr val="black"/>
                </a:solidFill>
                <a:effectLst/>
                <a:uLnTx/>
                <a:uFillTx/>
                <a:latin typeface="Calibri"/>
                <a:ea typeface="+mn-ea"/>
                <a:cs typeface="+mn-cs"/>
              </a:rPr>
              <a:t>(STAGE A)</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CE6B31E8-F738-56D1-4096-BB922E936953}"/>
              </a:ext>
            </a:extLst>
          </p:cNvPr>
          <p:cNvSpPr txBox="1"/>
          <p:nvPr/>
        </p:nvSpPr>
        <p:spPr>
          <a:xfrm>
            <a:off x="3537416" y="946260"/>
            <a:ext cx="1894707" cy="861774"/>
          </a:xfrm>
          <a:prstGeom prst="rect">
            <a:avLst/>
          </a:prstGeom>
          <a:solidFill>
            <a:srgbClr val="5B9BD5">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Pre-Heart Failure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prstClr val="black"/>
                </a:solidFill>
                <a:effectLst/>
                <a:uLnTx/>
                <a:uFillTx/>
                <a:latin typeface="Calibri"/>
                <a:ea typeface="+mn-ea"/>
                <a:cs typeface="+mn-cs"/>
              </a:rPr>
              <a:t>(STAGE B)</a:t>
            </a:r>
          </a:p>
        </p:txBody>
      </p:sp>
      <p:sp>
        <p:nvSpPr>
          <p:cNvPr id="83" name="TextBox 82">
            <a:extLst>
              <a:ext uri="{FF2B5EF4-FFF2-40B4-BE49-F238E27FC236}">
                <a16:creationId xmlns:a16="http://schemas.microsoft.com/office/drawing/2014/main" id="{8F17CAF1-4F3D-9F7F-0CEF-AE26498DE5FE}"/>
              </a:ext>
            </a:extLst>
          </p:cNvPr>
          <p:cNvSpPr txBox="1"/>
          <p:nvPr/>
        </p:nvSpPr>
        <p:spPr>
          <a:xfrm>
            <a:off x="6082326" y="946260"/>
            <a:ext cx="1894709" cy="584775"/>
          </a:xfrm>
          <a:prstGeom prst="rect">
            <a:avLst/>
          </a:prstGeom>
          <a:solidFill>
            <a:srgbClr val="ED7D31">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Heart Failure </a:t>
            </a:r>
            <a:r>
              <a:rPr kumimoji="0" lang="en-US" sz="1400" b="1" i="0" u="none" strike="noStrike" kern="0" cap="all" spc="0" normalizeH="0" baseline="0" noProof="0" dirty="0">
                <a:ln>
                  <a:noFill/>
                </a:ln>
                <a:solidFill>
                  <a:prstClr val="black"/>
                </a:solidFill>
                <a:effectLst/>
                <a:uLnTx/>
                <a:uFillTx/>
                <a:latin typeface="Calibri"/>
                <a:ea typeface="+mn-ea"/>
                <a:cs typeface="+mn-cs"/>
              </a:rPr>
              <a:t>(STAGE C)</a:t>
            </a:r>
          </a:p>
        </p:txBody>
      </p:sp>
      <p:sp>
        <p:nvSpPr>
          <p:cNvPr id="84" name="TextBox 83">
            <a:extLst>
              <a:ext uri="{FF2B5EF4-FFF2-40B4-BE49-F238E27FC236}">
                <a16:creationId xmlns:a16="http://schemas.microsoft.com/office/drawing/2014/main" id="{186D1DCC-0151-697C-7135-86953A06517A}"/>
              </a:ext>
            </a:extLst>
          </p:cNvPr>
          <p:cNvSpPr txBox="1"/>
          <p:nvPr/>
        </p:nvSpPr>
        <p:spPr>
          <a:xfrm>
            <a:off x="8830660" y="923579"/>
            <a:ext cx="1871628" cy="923330"/>
          </a:xfrm>
          <a:prstGeom prst="rect">
            <a:avLst/>
          </a:prstGeom>
          <a:solidFill>
            <a:srgbClr val="CCCCFF"/>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Advanced Heart Failure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 </a:t>
            </a:r>
            <a:r>
              <a:rPr kumimoji="0" lang="en-US" sz="1400" b="1" i="0" u="none" strike="noStrike" kern="0" cap="all" spc="0" normalizeH="0" baseline="0" noProof="0" dirty="0">
                <a:ln>
                  <a:noFill/>
                </a:ln>
                <a:solidFill>
                  <a:prstClr val="black"/>
                </a:solidFill>
                <a:effectLst/>
                <a:uLnTx/>
                <a:uFillTx/>
                <a:latin typeface="Calibri"/>
                <a:ea typeface="+mn-ea"/>
                <a:cs typeface="+mn-cs"/>
              </a:rPr>
              <a:t>(STAGE D)</a:t>
            </a:r>
          </a:p>
        </p:txBody>
      </p:sp>
      <p:sp>
        <p:nvSpPr>
          <p:cNvPr id="85" name="TextBox 84">
            <a:extLst>
              <a:ext uri="{FF2B5EF4-FFF2-40B4-BE49-F238E27FC236}">
                <a16:creationId xmlns:a16="http://schemas.microsoft.com/office/drawing/2014/main" id="{BF2D072D-58D5-EBDF-8F21-6F996A3641F4}"/>
              </a:ext>
            </a:extLst>
          </p:cNvPr>
          <p:cNvSpPr txBox="1"/>
          <p:nvPr/>
        </p:nvSpPr>
        <p:spPr>
          <a:xfrm>
            <a:off x="1125065" y="4022849"/>
            <a:ext cx="1834729" cy="1384995"/>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HTN, CVD, DM, obesity, known exposure to </a:t>
            </a:r>
            <a:r>
              <a:rPr kumimoji="0" lang="en-US" sz="1400" b="0" i="0" u="none" strike="noStrike" kern="0" cap="none" spc="0" normalizeH="0" baseline="0" noProof="0" dirty="0" err="1">
                <a:ln>
                  <a:noFill/>
                </a:ln>
                <a:solidFill>
                  <a:prstClr val="black"/>
                </a:solidFill>
                <a:effectLst/>
                <a:uLnTx/>
                <a:uFillTx/>
                <a:latin typeface="Calibri"/>
              </a:rPr>
              <a:t>cardiotoxins</a:t>
            </a:r>
            <a:r>
              <a:rPr kumimoji="0" lang="en-US" sz="1400" b="0" i="0" u="none" strike="noStrike" kern="0" cap="none" spc="0" normalizeH="0" baseline="0" noProof="0" dirty="0">
                <a:ln>
                  <a:noFill/>
                </a:ln>
                <a:solidFill>
                  <a:prstClr val="black"/>
                </a:solidFill>
                <a:effectLst/>
                <a:uLnTx/>
                <a:uFillTx/>
                <a:latin typeface="Calibri"/>
              </a:rPr>
              <a:t>, family history of cardiomyopathy</a:t>
            </a:r>
          </a:p>
        </p:txBody>
      </p:sp>
      <p:sp>
        <p:nvSpPr>
          <p:cNvPr id="86" name="TextBox 85">
            <a:extLst>
              <a:ext uri="{FF2B5EF4-FFF2-40B4-BE49-F238E27FC236}">
                <a16:creationId xmlns:a16="http://schemas.microsoft.com/office/drawing/2014/main" id="{9E5DD47B-7654-9BEC-BF48-6889549C9493}"/>
              </a:ext>
            </a:extLst>
          </p:cNvPr>
          <p:cNvSpPr txBox="1"/>
          <p:nvPr/>
        </p:nvSpPr>
        <p:spPr>
          <a:xfrm>
            <a:off x="3537415" y="2068744"/>
            <a:ext cx="1894709" cy="1384995"/>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without current or prior  symptoms or signs of heart failure but evidence of </a:t>
            </a:r>
            <a:r>
              <a:rPr kumimoji="0" lang="en-US" sz="1400" b="0" i="1" u="sng" strike="noStrike" kern="0" cap="none" spc="0" normalizeH="0" baseline="0" noProof="0" dirty="0">
                <a:ln>
                  <a:noFill/>
                </a:ln>
                <a:solidFill>
                  <a:prstClr val="black"/>
                </a:solidFill>
                <a:effectLst/>
                <a:uLnTx/>
                <a:uFillTx/>
                <a:latin typeface="Calibri"/>
              </a:rPr>
              <a:t>one</a:t>
            </a:r>
            <a:r>
              <a:rPr kumimoji="0" lang="en-US" sz="1400" b="0" i="0" u="none" strike="noStrike" kern="0" cap="none" spc="0" normalizeH="0" baseline="0" noProof="0" dirty="0">
                <a:ln>
                  <a:noFill/>
                </a:ln>
                <a:solidFill>
                  <a:prstClr val="black"/>
                </a:solidFill>
                <a:effectLst/>
                <a:uLnTx/>
                <a:uFillTx/>
                <a:latin typeface="Calibri"/>
              </a:rPr>
              <a:t> of the following</a:t>
            </a:r>
          </a:p>
        </p:txBody>
      </p:sp>
      <p:sp>
        <p:nvSpPr>
          <p:cNvPr id="87" name="TextBox 86">
            <a:extLst>
              <a:ext uri="{FF2B5EF4-FFF2-40B4-BE49-F238E27FC236}">
                <a16:creationId xmlns:a16="http://schemas.microsoft.com/office/drawing/2014/main" id="{08DDFCDF-1998-2634-1E0F-730A7C48898F}"/>
              </a:ext>
            </a:extLst>
          </p:cNvPr>
          <p:cNvSpPr txBox="1"/>
          <p:nvPr/>
        </p:nvSpPr>
        <p:spPr>
          <a:xfrm>
            <a:off x="1125066" y="2054440"/>
            <a:ext cx="1828674" cy="1815882"/>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at risk for HF but without current or prior symptoms or signs of HF and without structural, biomarker, or genetic markers of heart disease. </a:t>
            </a:r>
          </a:p>
        </p:txBody>
      </p:sp>
      <p:sp>
        <p:nvSpPr>
          <p:cNvPr id="88" name="TextBox 87">
            <a:extLst>
              <a:ext uri="{FF2B5EF4-FFF2-40B4-BE49-F238E27FC236}">
                <a16:creationId xmlns:a16="http://schemas.microsoft.com/office/drawing/2014/main" id="{38B08D93-41D6-708E-FFE4-AA3B8F63E592}"/>
              </a:ext>
            </a:extLst>
          </p:cNvPr>
          <p:cNvSpPr txBox="1"/>
          <p:nvPr/>
        </p:nvSpPr>
        <p:spPr>
          <a:xfrm>
            <a:off x="3783537" y="3569384"/>
            <a:ext cx="1665122" cy="1015663"/>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Structural Heart Disease: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e.g. LVH, chamber enlargement, wall motion abnormality, myocardial tissue abnormality, </a:t>
            </a:r>
            <a:r>
              <a:rPr kumimoji="0" lang="en-US" sz="1000" b="0" i="0" u="none" strike="noStrike" kern="0" cap="none" spc="0" normalizeH="0" baseline="0" noProof="0" dirty="0" err="1">
                <a:ln>
                  <a:noFill/>
                </a:ln>
                <a:solidFill>
                  <a:prstClr val="black"/>
                </a:solidFill>
                <a:effectLst/>
                <a:uLnTx/>
                <a:uFillTx/>
                <a:latin typeface="Calibri"/>
              </a:rPr>
              <a:t>valvular</a:t>
            </a:r>
            <a:r>
              <a:rPr kumimoji="0" lang="en-US" sz="1000" b="0" i="0" u="none" strike="noStrike" kern="0" cap="none" spc="0" normalizeH="0" baseline="0" noProof="0" dirty="0">
                <a:ln>
                  <a:noFill/>
                </a:ln>
                <a:solidFill>
                  <a:prstClr val="black"/>
                </a:solidFill>
                <a:effectLst/>
                <a:uLnTx/>
                <a:uFillTx/>
                <a:latin typeface="Calibri"/>
              </a:rPr>
              <a:t> heart disease</a:t>
            </a:r>
          </a:p>
        </p:txBody>
      </p:sp>
      <p:sp>
        <p:nvSpPr>
          <p:cNvPr id="89" name="TextBox 88">
            <a:extLst>
              <a:ext uri="{FF2B5EF4-FFF2-40B4-BE49-F238E27FC236}">
                <a16:creationId xmlns:a16="http://schemas.microsoft.com/office/drawing/2014/main" id="{3B6FDB68-FB33-EBC8-6674-B9DC3D33F75A}"/>
              </a:ext>
            </a:extLst>
          </p:cNvPr>
          <p:cNvSpPr txBox="1"/>
          <p:nvPr/>
        </p:nvSpPr>
        <p:spPr>
          <a:xfrm>
            <a:off x="3783537" y="4729191"/>
            <a:ext cx="1683289" cy="1169551"/>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Abnormal cardiac function: e.g. reduced LV or RV ventricular systolic function, evidence of increased filling pressures or abnormal diastolic dysfunction</a:t>
            </a:r>
          </a:p>
        </p:txBody>
      </p:sp>
      <p:sp>
        <p:nvSpPr>
          <p:cNvPr id="90" name="TextBox 89">
            <a:extLst>
              <a:ext uri="{FF2B5EF4-FFF2-40B4-BE49-F238E27FC236}">
                <a16:creationId xmlns:a16="http://schemas.microsoft.com/office/drawing/2014/main" id="{85E4FC81-5CA7-9CF6-C88F-577D56AA1164}"/>
              </a:ext>
            </a:extLst>
          </p:cNvPr>
          <p:cNvSpPr txBox="1"/>
          <p:nvPr/>
        </p:nvSpPr>
        <p:spPr>
          <a:xfrm>
            <a:off x="3796880" y="5987653"/>
            <a:ext cx="1682057" cy="707886"/>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Elevated natriuretic peptide levels or elevated cardiac troponin levels in the setting of exposure to </a:t>
            </a:r>
            <a:r>
              <a:rPr kumimoji="0" lang="en-US" sz="1000" b="0" i="0" u="none" strike="noStrike" kern="0" cap="none" spc="0" normalizeH="0" baseline="0" noProof="0" dirty="0" err="1">
                <a:ln>
                  <a:noFill/>
                </a:ln>
                <a:solidFill>
                  <a:prstClr val="black"/>
                </a:solidFill>
                <a:effectLst/>
                <a:uLnTx/>
                <a:uFillTx/>
                <a:latin typeface="Calibri"/>
              </a:rPr>
              <a:t>cardiotoxins</a:t>
            </a:r>
            <a:endParaRPr kumimoji="0" lang="en-US" sz="1000" b="0" i="0" u="none" strike="noStrike" kern="0" cap="none" spc="0" normalizeH="0" baseline="0" noProof="0" dirty="0">
              <a:ln>
                <a:noFill/>
              </a:ln>
              <a:solidFill>
                <a:prstClr val="black"/>
              </a:solidFill>
              <a:effectLst/>
              <a:uLnTx/>
              <a:uFillTx/>
              <a:latin typeface="Calibri"/>
            </a:endParaRPr>
          </a:p>
        </p:txBody>
      </p:sp>
      <p:sp>
        <p:nvSpPr>
          <p:cNvPr id="91" name="TextBox 90">
            <a:extLst>
              <a:ext uri="{FF2B5EF4-FFF2-40B4-BE49-F238E27FC236}">
                <a16:creationId xmlns:a16="http://schemas.microsoft.com/office/drawing/2014/main" id="{C0C7C7C7-CB4D-714C-75E1-FB6F192EF588}"/>
              </a:ext>
            </a:extLst>
          </p:cNvPr>
          <p:cNvSpPr txBox="1"/>
          <p:nvPr/>
        </p:nvSpPr>
        <p:spPr>
          <a:xfrm>
            <a:off x="6082326" y="2068743"/>
            <a:ext cx="1894709" cy="95410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current or prior symptoms and/ or signs of HF caused by</a:t>
            </a:r>
          </a:p>
        </p:txBody>
      </p:sp>
      <p:sp>
        <p:nvSpPr>
          <p:cNvPr id="92" name="TextBox 91">
            <a:extLst>
              <a:ext uri="{FF2B5EF4-FFF2-40B4-BE49-F238E27FC236}">
                <a16:creationId xmlns:a16="http://schemas.microsoft.com/office/drawing/2014/main" id="{BAD55B97-682F-EBE3-B0F1-A5CAA4432AF6}"/>
              </a:ext>
            </a:extLst>
          </p:cNvPr>
          <p:cNvSpPr txBox="1"/>
          <p:nvPr/>
        </p:nvSpPr>
        <p:spPr>
          <a:xfrm>
            <a:off x="8830660" y="2046061"/>
            <a:ext cx="1894709"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Severe symptoms and/ or signs of HF at rest, recurrent hospitalizations despite GDMT, refractory or intolerant to GDMT</a:t>
            </a:r>
          </a:p>
        </p:txBody>
      </p:sp>
      <p:sp>
        <p:nvSpPr>
          <p:cNvPr id="93" name="TextBox 92">
            <a:extLst>
              <a:ext uri="{FF2B5EF4-FFF2-40B4-BE49-F238E27FC236}">
                <a16:creationId xmlns:a16="http://schemas.microsoft.com/office/drawing/2014/main" id="{25FB61B5-F29F-34E8-1966-BA3DE9C006EE}"/>
              </a:ext>
            </a:extLst>
          </p:cNvPr>
          <p:cNvSpPr txBox="1"/>
          <p:nvPr/>
        </p:nvSpPr>
        <p:spPr>
          <a:xfrm>
            <a:off x="6076270" y="3366581"/>
            <a:ext cx="1894709" cy="738664"/>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structural and/or functional cardiac abnormality</a:t>
            </a:r>
          </a:p>
        </p:txBody>
      </p:sp>
      <p:sp>
        <p:nvSpPr>
          <p:cNvPr id="94" name="TextBox 93">
            <a:extLst>
              <a:ext uri="{FF2B5EF4-FFF2-40B4-BE49-F238E27FC236}">
                <a16:creationId xmlns:a16="http://schemas.microsoft.com/office/drawing/2014/main" id="{999C5C5A-F361-C9AC-67FD-1280EB2072D6}"/>
              </a:ext>
            </a:extLst>
          </p:cNvPr>
          <p:cNvSpPr txBox="1"/>
          <p:nvPr/>
        </p:nvSpPr>
        <p:spPr>
          <a:xfrm>
            <a:off x="8830661" y="3630208"/>
            <a:ext cx="1937814"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requiring advanced therapies such as consideration for transplant, mechanical circulatory support, or palliative care</a:t>
            </a:r>
          </a:p>
        </p:txBody>
      </p:sp>
      <p:sp>
        <p:nvSpPr>
          <p:cNvPr id="95" name="Right Arrow 16">
            <a:extLst>
              <a:ext uri="{FF2B5EF4-FFF2-40B4-BE49-F238E27FC236}">
                <a16:creationId xmlns:a16="http://schemas.microsoft.com/office/drawing/2014/main" id="{72B90538-B875-DBB0-96AD-FC5C24AF3C6C}"/>
              </a:ext>
            </a:extLst>
          </p:cNvPr>
          <p:cNvSpPr/>
          <p:nvPr/>
        </p:nvSpPr>
        <p:spPr>
          <a:xfrm>
            <a:off x="3010575" y="1654248"/>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6" name="Straight Connector 95">
            <a:extLst>
              <a:ext uri="{FF2B5EF4-FFF2-40B4-BE49-F238E27FC236}">
                <a16:creationId xmlns:a16="http://schemas.microsoft.com/office/drawing/2014/main" id="{8A8661F9-576F-7FD8-D6FE-254F5184429E}"/>
              </a:ext>
            </a:extLst>
          </p:cNvPr>
          <p:cNvCxnSpPr/>
          <p:nvPr/>
        </p:nvCxnSpPr>
        <p:spPr>
          <a:xfrm>
            <a:off x="3642349" y="3453738"/>
            <a:ext cx="0" cy="2743200"/>
          </a:xfrm>
          <a:prstGeom prst="line">
            <a:avLst/>
          </a:prstGeom>
          <a:noFill/>
          <a:ln w="12700" cap="flat" cmpd="sng" algn="ctr">
            <a:solidFill>
              <a:srgbClr val="5B9BD5">
                <a:lumMod val="40000"/>
                <a:lumOff val="60000"/>
              </a:srgbClr>
            </a:solidFill>
            <a:prstDash val="solid"/>
            <a:miter lim="800000"/>
          </a:ln>
          <a:effectLst/>
        </p:spPr>
      </p:cxnSp>
      <p:cxnSp>
        <p:nvCxnSpPr>
          <p:cNvPr id="97" name="Straight Arrow Connector 96">
            <a:extLst>
              <a:ext uri="{FF2B5EF4-FFF2-40B4-BE49-F238E27FC236}">
                <a16:creationId xmlns:a16="http://schemas.microsoft.com/office/drawing/2014/main" id="{2169564B-B6E8-2674-37CF-2D209B4448E8}"/>
              </a:ext>
            </a:extLst>
          </p:cNvPr>
          <p:cNvCxnSpPr/>
          <p:nvPr/>
        </p:nvCxnSpPr>
        <p:spPr>
          <a:xfrm>
            <a:off x="3642349" y="4022849"/>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8" name="Straight Arrow Connector 97">
            <a:extLst>
              <a:ext uri="{FF2B5EF4-FFF2-40B4-BE49-F238E27FC236}">
                <a16:creationId xmlns:a16="http://schemas.microsoft.com/office/drawing/2014/main" id="{0B08E1CE-CD45-54E2-1948-4BB832ABF349}"/>
              </a:ext>
            </a:extLst>
          </p:cNvPr>
          <p:cNvCxnSpPr/>
          <p:nvPr/>
        </p:nvCxnSpPr>
        <p:spPr>
          <a:xfrm>
            <a:off x="3629006" y="5136370"/>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9" name="Straight Arrow Connector 98">
            <a:extLst>
              <a:ext uri="{FF2B5EF4-FFF2-40B4-BE49-F238E27FC236}">
                <a16:creationId xmlns:a16="http://schemas.microsoft.com/office/drawing/2014/main" id="{0FB25777-3DA4-4BF5-CB7E-5A9AF1C90F76}"/>
              </a:ext>
            </a:extLst>
          </p:cNvPr>
          <p:cNvCxnSpPr/>
          <p:nvPr/>
        </p:nvCxnSpPr>
        <p:spPr>
          <a:xfrm>
            <a:off x="3629006" y="6179855"/>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sp>
        <p:nvSpPr>
          <p:cNvPr id="100" name="Right Arrow 30">
            <a:extLst>
              <a:ext uri="{FF2B5EF4-FFF2-40B4-BE49-F238E27FC236}">
                <a16:creationId xmlns:a16="http://schemas.microsoft.com/office/drawing/2014/main" id="{322EEC21-7F2E-2E44-31CC-C7EC9E90AE38}"/>
              </a:ext>
            </a:extLst>
          </p:cNvPr>
          <p:cNvSpPr/>
          <p:nvPr/>
        </p:nvSpPr>
        <p:spPr>
          <a:xfrm>
            <a:off x="5575044" y="1593065"/>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Right Arrow 31">
            <a:extLst>
              <a:ext uri="{FF2B5EF4-FFF2-40B4-BE49-F238E27FC236}">
                <a16:creationId xmlns:a16="http://schemas.microsoft.com/office/drawing/2014/main" id="{58344FF0-800E-953C-A234-EB2B4B08C3B4}"/>
              </a:ext>
            </a:extLst>
          </p:cNvPr>
          <p:cNvSpPr/>
          <p:nvPr/>
        </p:nvSpPr>
        <p:spPr>
          <a:xfrm>
            <a:off x="8139513" y="1531882"/>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AD25F7CA-4055-4468-09F0-9FAF633FA28D}"/>
              </a:ext>
            </a:extLst>
          </p:cNvPr>
          <p:cNvSpPr txBox="1"/>
          <p:nvPr/>
        </p:nvSpPr>
        <p:spPr>
          <a:xfrm>
            <a:off x="7350738" y="5545891"/>
            <a:ext cx="4770149" cy="369332"/>
          </a:xfrm>
          <a:prstGeom prst="rect">
            <a:avLst/>
          </a:prstGeom>
          <a:noFill/>
        </p:spPr>
        <p:txBody>
          <a:bodyPr wrap="square" rtlCol="0">
            <a:spAutoFit/>
          </a:bodyPr>
          <a:lstStyle/>
          <a:p>
            <a:pPr>
              <a:defRPr/>
            </a:pPr>
            <a:r>
              <a:rPr lang="en-US" dirty="0">
                <a:solidFill>
                  <a:srgbClr val="E7E6E6">
                    <a:lumMod val="25000"/>
                  </a:srgbClr>
                </a:solidFill>
                <a:latin typeface="Calibri"/>
              </a:rPr>
              <a:t> with GDMT and risk factor modification</a:t>
            </a:r>
          </a:p>
        </p:txBody>
      </p:sp>
      <p:sp>
        <p:nvSpPr>
          <p:cNvPr id="103" name="TextBox 102">
            <a:extLst>
              <a:ext uri="{FF2B5EF4-FFF2-40B4-BE49-F238E27FC236}">
                <a16:creationId xmlns:a16="http://schemas.microsoft.com/office/drawing/2014/main" id="{D9D1AEBA-55F1-0BC2-559E-1E23F07B784B}"/>
              </a:ext>
            </a:extLst>
          </p:cNvPr>
          <p:cNvSpPr txBox="1"/>
          <p:nvPr/>
        </p:nvSpPr>
        <p:spPr>
          <a:xfrm>
            <a:off x="5596311" y="4898467"/>
            <a:ext cx="1173846" cy="83099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Heart Failure in Remission</a:t>
            </a:r>
          </a:p>
        </p:txBody>
      </p:sp>
      <p:sp>
        <p:nvSpPr>
          <p:cNvPr id="36" name="Rectangle 35">
            <a:extLst>
              <a:ext uri="{FF2B5EF4-FFF2-40B4-BE49-F238E27FC236}">
                <a16:creationId xmlns:a16="http://schemas.microsoft.com/office/drawing/2014/main" id="{09AE2C90-7C3F-84C8-83E9-232949982C92}"/>
              </a:ext>
            </a:extLst>
          </p:cNvPr>
          <p:cNvSpPr/>
          <p:nvPr/>
        </p:nvSpPr>
        <p:spPr>
          <a:xfrm>
            <a:off x="3731205" y="5914122"/>
            <a:ext cx="1818205" cy="8643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73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a:xfrm>
            <a:off x="520537" y="78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B9BD5">
                  <a:lumMod val="50000"/>
                </a:srgbClr>
              </a:solidFill>
              <a:effectLst/>
              <a:uLnTx/>
              <a:uFillTx/>
              <a:latin typeface="Calibri Light"/>
              <a:ea typeface="+mj-ea"/>
              <a:cs typeface="+mj-cs"/>
            </a:endParaRPr>
          </a:p>
        </p:txBody>
      </p:sp>
      <p:sp>
        <p:nvSpPr>
          <p:cNvPr id="19" name="Title 18">
            <a:extLst>
              <a:ext uri="{FF2B5EF4-FFF2-40B4-BE49-F238E27FC236}">
                <a16:creationId xmlns:a16="http://schemas.microsoft.com/office/drawing/2014/main" id="{E9C3145E-EFE9-C6E2-E9EA-5FC74B4C9D56}"/>
              </a:ext>
            </a:extLst>
          </p:cNvPr>
          <p:cNvSpPr>
            <a:spLocks noGrp="1"/>
          </p:cNvSpPr>
          <p:nvPr>
            <p:ph type="title"/>
          </p:nvPr>
        </p:nvSpPr>
        <p:spPr>
          <a:xfrm>
            <a:off x="609600" y="59520"/>
            <a:ext cx="10744200" cy="921142"/>
          </a:xfrm>
        </p:spPr>
        <p:txBody>
          <a:bodyPr/>
          <a:lstStyle/>
          <a:p>
            <a:r>
              <a:rPr lang="en-US" dirty="0"/>
              <a:t>Universal Definition Stages of HF</a:t>
            </a:r>
          </a:p>
        </p:txBody>
      </p:sp>
      <p:sp>
        <p:nvSpPr>
          <p:cNvPr id="24" name="Footer Placeholder 23">
            <a:extLst>
              <a:ext uri="{FF2B5EF4-FFF2-40B4-BE49-F238E27FC236}">
                <a16:creationId xmlns:a16="http://schemas.microsoft.com/office/drawing/2014/main" id="{1B1B5A85-1B97-5943-24AD-6CFB79571064}"/>
              </a:ext>
            </a:extLst>
          </p:cNvPr>
          <p:cNvSpPr>
            <a:spLocks noGrp="1"/>
          </p:cNvSpPr>
          <p:nvPr>
            <p:ph type="ftr" sz="quarter" idx="3"/>
          </p:nvPr>
        </p:nvSpPr>
        <p:spPr>
          <a:xfrm>
            <a:off x="609601" y="6356350"/>
            <a:ext cx="2690190" cy="442131"/>
          </a:xfrm>
        </p:spPr>
        <p:txBody>
          <a:bodyPr/>
          <a:lstStyle/>
          <a:p>
            <a:r>
              <a:rPr lang="en-US" noProof="0" dirty="0"/>
              <a:t>Bozkurt, et al. </a:t>
            </a:r>
            <a:r>
              <a:rPr lang="en-US" i="1" noProof="0" dirty="0"/>
              <a:t>J Card Fail. </a:t>
            </a:r>
            <a:r>
              <a:rPr lang="en-US" noProof="0" dirty="0"/>
              <a:t>2021: S1071-9164(21)00050-6.</a:t>
            </a:r>
          </a:p>
        </p:txBody>
      </p:sp>
      <p:sp>
        <p:nvSpPr>
          <p:cNvPr id="73" name="TextBox 72">
            <a:extLst>
              <a:ext uri="{FF2B5EF4-FFF2-40B4-BE49-F238E27FC236}">
                <a16:creationId xmlns:a16="http://schemas.microsoft.com/office/drawing/2014/main" id="{99E4675E-55E5-B130-387B-567C1CF87466}"/>
              </a:ext>
            </a:extLst>
          </p:cNvPr>
          <p:cNvSpPr txBox="1"/>
          <p:nvPr/>
        </p:nvSpPr>
        <p:spPr>
          <a:xfrm>
            <a:off x="7119401" y="4889032"/>
            <a:ext cx="1574927" cy="584775"/>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Persistent Heart Failure</a:t>
            </a:r>
          </a:p>
        </p:txBody>
      </p:sp>
      <p:sp>
        <p:nvSpPr>
          <p:cNvPr id="74" name="Curved Left Arrow 37">
            <a:extLst>
              <a:ext uri="{FF2B5EF4-FFF2-40B4-BE49-F238E27FC236}">
                <a16:creationId xmlns:a16="http://schemas.microsoft.com/office/drawing/2014/main" id="{1F3AF093-2972-2643-A530-9F3A9D61F0C5}"/>
              </a:ext>
            </a:extLst>
          </p:cNvPr>
          <p:cNvSpPr/>
          <p:nvPr/>
        </p:nvSpPr>
        <p:spPr>
          <a:xfrm rot="19860000" flipH="1">
            <a:off x="7038251" y="4141655"/>
            <a:ext cx="290991" cy="676256"/>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Curved Left Arrow 17">
            <a:extLst>
              <a:ext uri="{FF2B5EF4-FFF2-40B4-BE49-F238E27FC236}">
                <a16:creationId xmlns:a16="http://schemas.microsoft.com/office/drawing/2014/main" id="{EA5849CB-02C0-F15F-F2E2-B11DC49062F4}"/>
              </a:ext>
            </a:extLst>
          </p:cNvPr>
          <p:cNvSpPr/>
          <p:nvPr/>
        </p:nvSpPr>
        <p:spPr>
          <a:xfrm rot="1740000">
            <a:off x="6661598" y="4121973"/>
            <a:ext cx="287105" cy="685409"/>
          </a:xfrm>
          <a:prstGeom prst="curvedLeftArrow">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Striped Right Arrow 32">
            <a:extLst>
              <a:ext uri="{FF2B5EF4-FFF2-40B4-BE49-F238E27FC236}">
                <a16:creationId xmlns:a16="http://schemas.microsoft.com/office/drawing/2014/main" id="{9FC4BF09-B028-ABF8-348B-AC003F235520}"/>
              </a:ext>
            </a:extLst>
          </p:cNvPr>
          <p:cNvSpPr/>
          <p:nvPr/>
        </p:nvSpPr>
        <p:spPr>
          <a:xfrm flipH="1">
            <a:off x="6799794" y="5407844"/>
            <a:ext cx="4758884" cy="622012"/>
          </a:xfrm>
          <a:prstGeom prst="stripedRightArrow">
            <a:avLst/>
          </a:prstGeom>
          <a:gradFill flip="none" rotWithShape="1">
            <a:gsLst>
              <a:gs pos="0">
                <a:srgbClr val="CCCCFF">
                  <a:alpha val="48000"/>
                </a:srgbClr>
              </a:gs>
              <a:gs pos="7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108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7" name="Straight Connector 76">
            <a:extLst>
              <a:ext uri="{FF2B5EF4-FFF2-40B4-BE49-F238E27FC236}">
                <a16:creationId xmlns:a16="http://schemas.microsoft.com/office/drawing/2014/main" id="{84E74D73-C13C-6EF1-7E99-2361D53A6D52}"/>
              </a:ext>
            </a:extLst>
          </p:cNvPr>
          <p:cNvCxnSpPr/>
          <p:nvPr/>
        </p:nvCxnSpPr>
        <p:spPr>
          <a:xfrm flipH="1">
            <a:off x="9760355" y="1759358"/>
            <a:ext cx="6119" cy="2468880"/>
          </a:xfrm>
          <a:prstGeom prst="line">
            <a:avLst/>
          </a:prstGeom>
          <a:noFill/>
          <a:ln w="69850" cap="flat" cmpd="sng" algn="ctr">
            <a:solidFill>
              <a:srgbClr val="CCCCFF"/>
            </a:solidFill>
            <a:prstDash val="solid"/>
            <a:miter lim="800000"/>
          </a:ln>
          <a:effectLst/>
        </p:spPr>
      </p:cxnSp>
      <p:cxnSp>
        <p:nvCxnSpPr>
          <p:cNvPr id="78" name="Straight Connector 77">
            <a:extLst>
              <a:ext uri="{FF2B5EF4-FFF2-40B4-BE49-F238E27FC236}">
                <a16:creationId xmlns:a16="http://schemas.microsoft.com/office/drawing/2014/main" id="{FBBCA229-FF96-D3D5-A2A8-F750C0B86E87}"/>
              </a:ext>
            </a:extLst>
          </p:cNvPr>
          <p:cNvCxnSpPr/>
          <p:nvPr/>
        </p:nvCxnSpPr>
        <p:spPr>
          <a:xfrm flipH="1">
            <a:off x="6956215" y="1654248"/>
            <a:ext cx="6119" cy="2468880"/>
          </a:xfrm>
          <a:prstGeom prst="line">
            <a:avLst/>
          </a:prstGeom>
          <a:noFill/>
          <a:ln w="69850" cap="flat" cmpd="sng" algn="ctr">
            <a:solidFill>
              <a:srgbClr val="ED7D31">
                <a:lumMod val="20000"/>
                <a:lumOff val="80000"/>
              </a:srgbClr>
            </a:solidFill>
            <a:prstDash val="solid"/>
            <a:miter lim="800000"/>
          </a:ln>
          <a:effectLst/>
        </p:spPr>
      </p:cxnSp>
      <p:cxnSp>
        <p:nvCxnSpPr>
          <p:cNvPr id="79" name="Straight Connector 78">
            <a:extLst>
              <a:ext uri="{FF2B5EF4-FFF2-40B4-BE49-F238E27FC236}">
                <a16:creationId xmlns:a16="http://schemas.microsoft.com/office/drawing/2014/main" id="{32B3AD59-D6A1-5C41-282B-FAF45CDC7297}"/>
              </a:ext>
            </a:extLst>
          </p:cNvPr>
          <p:cNvCxnSpPr/>
          <p:nvPr/>
        </p:nvCxnSpPr>
        <p:spPr>
          <a:xfrm flipH="1">
            <a:off x="4428780" y="1731141"/>
            <a:ext cx="6119" cy="4480560"/>
          </a:xfrm>
          <a:prstGeom prst="line">
            <a:avLst/>
          </a:prstGeom>
          <a:noFill/>
          <a:ln w="69850" cap="flat" cmpd="sng" algn="ctr">
            <a:solidFill>
              <a:srgbClr val="5B9BD5">
                <a:lumMod val="20000"/>
                <a:lumOff val="80000"/>
              </a:srgbClr>
            </a:solidFill>
            <a:prstDash val="solid"/>
            <a:miter lim="800000"/>
          </a:ln>
          <a:effectLst/>
        </p:spPr>
      </p:cxnSp>
      <p:cxnSp>
        <p:nvCxnSpPr>
          <p:cNvPr id="80" name="Straight Connector 79">
            <a:extLst>
              <a:ext uri="{FF2B5EF4-FFF2-40B4-BE49-F238E27FC236}">
                <a16:creationId xmlns:a16="http://schemas.microsoft.com/office/drawing/2014/main" id="{9733A581-9422-10E1-AC6A-11043AFCF1E8}"/>
              </a:ext>
            </a:extLst>
          </p:cNvPr>
          <p:cNvCxnSpPr>
            <a:stCxn id="81" idx="2"/>
          </p:cNvCxnSpPr>
          <p:nvPr/>
        </p:nvCxnSpPr>
        <p:spPr>
          <a:xfrm flipH="1">
            <a:off x="1992838" y="1793730"/>
            <a:ext cx="6119" cy="2583418"/>
          </a:xfrm>
          <a:prstGeom prst="line">
            <a:avLst/>
          </a:prstGeom>
          <a:noFill/>
          <a:ln w="69850" cap="flat" cmpd="sng" algn="ctr">
            <a:solidFill>
              <a:srgbClr val="70AD47">
                <a:lumMod val="20000"/>
                <a:lumOff val="80000"/>
              </a:srgbClr>
            </a:solidFill>
            <a:prstDash val="solid"/>
            <a:miter lim="800000"/>
          </a:ln>
          <a:effectLst/>
        </p:spPr>
      </p:cxnSp>
      <p:sp>
        <p:nvSpPr>
          <p:cNvPr id="81" name="TextBox 80">
            <a:extLst>
              <a:ext uri="{FF2B5EF4-FFF2-40B4-BE49-F238E27FC236}">
                <a16:creationId xmlns:a16="http://schemas.microsoft.com/office/drawing/2014/main" id="{50EE9463-9E0A-B26B-ACB0-581CABE80BC5}"/>
              </a:ext>
            </a:extLst>
          </p:cNvPr>
          <p:cNvSpPr txBox="1"/>
          <p:nvPr/>
        </p:nvSpPr>
        <p:spPr>
          <a:xfrm>
            <a:off x="1166133" y="931956"/>
            <a:ext cx="1665647" cy="861774"/>
          </a:xfrm>
          <a:prstGeom prst="rect">
            <a:avLst/>
          </a:prstGeom>
          <a:solidFill>
            <a:srgbClr val="70AD47">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At-Risk for Heart Failure </a:t>
            </a:r>
            <a:r>
              <a:rPr kumimoji="0" lang="en-US" sz="1400" b="1" i="0" u="none" strike="noStrike" kern="0" cap="none" spc="0" normalizeH="0" baseline="0" noProof="0" dirty="0">
                <a:ln>
                  <a:noFill/>
                </a:ln>
                <a:solidFill>
                  <a:prstClr val="black"/>
                </a:solidFill>
                <a:effectLst/>
                <a:uLnTx/>
                <a:uFillTx/>
                <a:latin typeface="Calibri"/>
                <a:ea typeface="+mn-ea"/>
                <a:cs typeface="+mn-cs"/>
              </a:rPr>
              <a:t>(STAGE A)</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CE6B31E8-F738-56D1-4096-BB922E936953}"/>
              </a:ext>
            </a:extLst>
          </p:cNvPr>
          <p:cNvSpPr txBox="1"/>
          <p:nvPr/>
        </p:nvSpPr>
        <p:spPr>
          <a:xfrm>
            <a:off x="3537416" y="946260"/>
            <a:ext cx="1894707" cy="861774"/>
          </a:xfrm>
          <a:prstGeom prst="rect">
            <a:avLst/>
          </a:prstGeom>
          <a:solidFill>
            <a:srgbClr val="5B9BD5">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Pre-Heart Failure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prstClr val="black"/>
                </a:solidFill>
                <a:effectLst/>
                <a:uLnTx/>
                <a:uFillTx/>
                <a:latin typeface="Calibri"/>
                <a:ea typeface="+mn-ea"/>
                <a:cs typeface="+mn-cs"/>
              </a:rPr>
              <a:t>(STAGE B)</a:t>
            </a:r>
          </a:p>
        </p:txBody>
      </p:sp>
      <p:sp>
        <p:nvSpPr>
          <p:cNvPr id="83" name="TextBox 82">
            <a:extLst>
              <a:ext uri="{FF2B5EF4-FFF2-40B4-BE49-F238E27FC236}">
                <a16:creationId xmlns:a16="http://schemas.microsoft.com/office/drawing/2014/main" id="{8F17CAF1-4F3D-9F7F-0CEF-AE26498DE5FE}"/>
              </a:ext>
            </a:extLst>
          </p:cNvPr>
          <p:cNvSpPr txBox="1"/>
          <p:nvPr/>
        </p:nvSpPr>
        <p:spPr>
          <a:xfrm>
            <a:off x="6082326" y="946260"/>
            <a:ext cx="1894709" cy="584775"/>
          </a:xfrm>
          <a:prstGeom prst="rect">
            <a:avLst/>
          </a:prstGeom>
          <a:solidFill>
            <a:srgbClr val="ED7D31">
              <a:lumMod val="20000"/>
              <a:lumOff val="8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Heart Failure </a:t>
            </a:r>
            <a:r>
              <a:rPr kumimoji="0" lang="en-US" sz="1400" b="1" i="0" u="none" strike="noStrike" kern="0" cap="all" spc="0" normalizeH="0" baseline="0" noProof="0" dirty="0">
                <a:ln>
                  <a:noFill/>
                </a:ln>
                <a:solidFill>
                  <a:prstClr val="black"/>
                </a:solidFill>
                <a:effectLst/>
                <a:uLnTx/>
                <a:uFillTx/>
                <a:latin typeface="Calibri"/>
                <a:ea typeface="+mn-ea"/>
                <a:cs typeface="+mn-cs"/>
              </a:rPr>
              <a:t>(STAGE C)</a:t>
            </a:r>
          </a:p>
        </p:txBody>
      </p:sp>
      <p:sp>
        <p:nvSpPr>
          <p:cNvPr id="84" name="TextBox 83">
            <a:extLst>
              <a:ext uri="{FF2B5EF4-FFF2-40B4-BE49-F238E27FC236}">
                <a16:creationId xmlns:a16="http://schemas.microsoft.com/office/drawing/2014/main" id="{186D1DCC-0151-697C-7135-86953A06517A}"/>
              </a:ext>
            </a:extLst>
          </p:cNvPr>
          <p:cNvSpPr txBox="1"/>
          <p:nvPr/>
        </p:nvSpPr>
        <p:spPr>
          <a:xfrm>
            <a:off x="8830660" y="923579"/>
            <a:ext cx="1871628" cy="923330"/>
          </a:xfrm>
          <a:prstGeom prst="rect">
            <a:avLst/>
          </a:prstGeom>
          <a:solidFill>
            <a:srgbClr val="CCCCFF"/>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Advanced Heart Failure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prstClr val="black"/>
                </a:solidFill>
                <a:effectLst/>
                <a:uLnTx/>
                <a:uFillTx/>
                <a:latin typeface="Calibri"/>
                <a:ea typeface="+mn-ea"/>
                <a:cs typeface="+mn-cs"/>
              </a:rPr>
              <a:t> </a:t>
            </a:r>
            <a:r>
              <a:rPr kumimoji="0" lang="en-US" sz="1400" b="1" i="0" u="none" strike="noStrike" kern="0" cap="all" spc="0" normalizeH="0" baseline="0" noProof="0" dirty="0">
                <a:ln>
                  <a:noFill/>
                </a:ln>
                <a:solidFill>
                  <a:prstClr val="black"/>
                </a:solidFill>
                <a:effectLst/>
                <a:uLnTx/>
                <a:uFillTx/>
                <a:latin typeface="Calibri"/>
                <a:ea typeface="+mn-ea"/>
                <a:cs typeface="+mn-cs"/>
              </a:rPr>
              <a:t>(STAGE D)</a:t>
            </a:r>
          </a:p>
        </p:txBody>
      </p:sp>
      <p:sp>
        <p:nvSpPr>
          <p:cNvPr id="85" name="TextBox 84">
            <a:extLst>
              <a:ext uri="{FF2B5EF4-FFF2-40B4-BE49-F238E27FC236}">
                <a16:creationId xmlns:a16="http://schemas.microsoft.com/office/drawing/2014/main" id="{BF2D072D-58D5-EBDF-8F21-6F996A3641F4}"/>
              </a:ext>
            </a:extLst>
          </p:cNvPr>
          <p:cNvSpPr txBox="1"/>
          <p:nvPr/>
        </p:nvSpPr>
        <p:spPr>
          <a:xfrm>
            <a:off x="1125065" y="4022849"/>
            <a:ext cx="1834729" cy="1384995"/>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HTN, CVD, DM, obesity, known exposure to </a:t>
            </a:r>
            <a:r>
              <a:rPr kumimoji="0" lang="en-US" sz="1400" b="0" i="0" u="none" strike="noStrike" kern="0" cap="none" spc="0" normalizeH="0" baseline="0" noProof="0" dirty="0" err="1">
                <a:ln>
                  <a:noFill/>
                </a:ln>
                <a:solidFill>
                  <a:prstClr val="black"/>
                </a:solidFill>
                <a:effectLst/>
                <a:uLnTx/>
                <a:uFillTx/>
                <a:latin typeface="Calibri"/>
              </a:rPr>
              <a:t>cardiotoxins</a:t>
            </a:r>
            <a:r>
              <a:rPr kumimoji="0" lang="en-US" sz="1400" b="0" i="0" u="none" strike="noStrike" kern="0" cap="none" spc="0" normalizeH="0" baseline="0" noProof="0" dirty="0">
                <a:ln>
                  <a:noFill/>
                </a:ln>
                <a:solidFill>
                  <a:prstClr val="black"/>
                </a:solidFill>
                <a:effectLst/>
                <a:uLnTx/>
                <a:uFillTx/>
                <a:latin typeface="Calibri"/>
              </a:rPr>
              <a:t>, family history of cardiomyopathy</a:t>
            </a:r>
          </a:p>
        </p:txBody>
      </p:sp>
      <p:sp>
        <p:nvSpPr>
          <p:cNvPr id="86" name="TextBox 85">
            <a:extLst>
              <a:ext uri="{FF2B5EF4-FFF2-40B4-BE49-F238E27FC236}">
                <a16:creationId xmlns:a16="http://schemas.microsoft.com/office/drawing/2014/main" id="{9E5DD47B-7654-9BEC-BF48-6889549C9493}"/>
              </a:ext>
            </a:extLst>
          </p:cNvPr>
          <p:cNvSpPr txBox="1"/>
          <p:nvPr/>
        </p:nvSpPr>
        <p:spPr>
          <a:xfrm>
            <a:off x="3537415" y="2068744"/>
            <a:ext cx="1894709" cy="1384995"/>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without current or prior  symptoms or signs of heart failure but evidence of </a:t>
            </a:r>
            <a:r>
              <a:rPr kumimoji="0" lang="en-US" sz="1400" b="0" i="1" u="sng" strike="noStrike" kern="0" cap="none" spc="0" normalizeH="0" baseline="0" noProof="0" dirty="0">
                <a:ln>
                  <a:noFill/>
                </a:ln>
                <a:solidFill>
                  <a:prstClr val="black"/>
                </a:solidFill>
                <a:effectLst/>
                <a:uLnTx/>
                <a:uFillTx/>
                <a:latin typeface="Calibri"/>
              </a:rPr>
              <a:t>one</a:t>
            </a:r>
            <a:r>
              <a:rPr kumimoji="0" lang="en-US" sz="1400" b="0" i="0" u="none" strike="noStrike" kern="0" cap="none" spc="0" normalizeH="0" baseline="0" noProof="0" dirty="0">
                <a:ln>
                  <a:noFill/>
                </a:ln>
                <a:solidFill>
                  <a:prstClr val="black"/>
                </a:solidFill>
                <a:effectLst/>
                <a:uLnTx/>
                <a:uFillTx/>
                <a:latin typeface="Calibri"/>
              </a:rPr>
              <a:t> of the following</a:t>
            </a:r>
          </a:p>
        </p:txBody>
      </p:sp>
      <p:sp>
        <p:nvSpPr>
          <p:cNvPr id="87" name="TextBox 86">
            <a:extLst>
              <a:ext uri="{FF2B5EF4-FFF2-40B4-BE49-F238E27FC236}">
                <a16:creationId xmlns:a16="http://schemas.microsoft.com/office/drawing/2014/main" id="{08DDFCDF-1998-2634-1E0F-730A7C48898F}"/>
              </a:ext>
            </a:extLst>
          </p:cNvPr>
          <p:cNvSpPr txBox="1"/>
          <p:nvPr/>
        </p:nvSpPr>
        <p:spPr>
          <a:xfrm>
            <a:off x="1125066" y="2054440"/>
            <a:ext cx="1828674" cy="1815882"/>
          </a:xfrm>
          <a:prstGeom prst="rect">
            <a:avLst/>
          </a:prstGeom>
          <a:solidFill>
            <a:srgbClr val="70AD47">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at risk for HF but without current or prior symptoms or signs of HF and without structural, biomarker, or genetic markers of heart disease. </a:t>
            </a:r>
          </a:p>
        </p:txBody>
      </p:sp>
      <p:sp>
        <p:nvSpPr>
          <p:cNvPr id="88" name="TextBox 87">
            <a:extLst>
              <a:ext uri="{FF2B5EF4-FFF2-40B4-BE49-F238E27FC236}">
                <a16:creationId xmlns:a16="http://schemas.microsoft.com/office/drawing/2014/main" id="{38B08D93-41D6-708E-FFE4-AA3B8F63E592}"/>
              </a:ext>
            </a:extLst>
          </p:cNvPr>
          <p:cNvSpPr txBox="1"/>
          <p:nvPr/>
        </p:nvSpPr>
        <p:spPr>
          <a:xfrm>
            <a:off x="3783537" y="3569384"/>
            <a:ext cx="1665122" cy="1015663"/>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Structural Heart Disease: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e.g. LVH, chamber enlargement, wall motion abnormality, myocardial tissue abnormality, </a:t>
            </a:r>
            <a:r>
              <a:rPr kumimoji="0" lang="en-US" sz="1000" b="0" i="0" u="none" strike="noStrike" kern="0" cap="none" spc="0" normalizeH="0" baseline="0" noProof="0" dirty="0" err="1">
                <a:ln>
                  <a:noFill/>
                </a:ln>
                <a:solidFill>
                  <a:prstClr val="black"/>
                </a:solidFill>
                <a:effectLst/>
                <a:uLnTx/>
                <a:uFillTx/>
                <a:latin typeface="Calibri"/>
              </a:rPr>
              <a:t>valvular</a:t>
            </a:r>
            <a:r>
              <a:rPr kumimoji="0" lang="en-US" sz="1000" b="0" i="0" u="none" strike="noStrike" kern="0" cap="none" spc="0" normalizeH="0" baseline="0" noProof="0" dirty="0">
                <a:ln>
                  <a:noFill/>
                </a:ln>
                <a:solidFill>
                  <a:prstClr val="black"/>
                </a:solidFill>
                <a:effectLst/>
                <a:uLnTx/>
                <a:uFillTx/>
                <a:latin typeface="Calibri"/>
              </a:rPr>
              <a:t> heart disease</a:t>
            </a:r>
          </a:p>
        </p:txBody>
      </p:sp>
      <p:sp>
        <p:nvSpPr>
          <p:cNvPr id="89" name="TextBox 88">
            <a:extLst>
              <a:ext uri="{FF2B5EF4-FFF2-40B4-BE49-F238E27FC236}">
                <a16:creationId xmlns:a16="http://schemas.microsoft.com/office/drawing/2014/main" id="{3B6FDB68-FB33-EBC8-6674-B9DC3D33F75A}"/>
              </a:ext>
            </a:extLst>
          </p:cNvPr>
          <p:cNvSpPr txBox="1"/>
          <p:nvPr/>
        </p:nvSpPr>
        <p:spPr>
          <a:xfrm>
            <a:off x="3783537" y="4729191"/>
            <a:ext cx="1683289" cy="1169551"/>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Abnormal cardiac function: e.g. reduced LV or RV ventricular systolic function, evidence of increased filling pressures or abnormal diastolic dysfunction</a:t>
            </a:r>
          </a:p>
        </p:txBody>
      </p:sp>
      <p:sp>
        <p:nvSpPr>
          <p:cNvPr id="90" name="TextBox 89">
            <a:extLst>
              <a:ext uri="{FF2B5EF4-FFF2-40B4-BE49-F238E27FC236}">
                <a16:creationId xmlns:a16="http://schemas.microsoft.com/office/drawing/2014/main" id="{85E4FC81-5CA7-9CF6-C88F-577D56AA1164}"/>
              </a:ext>
            </a:extLst>
          </p:cNvPr>
          <p:cNvSpPr txBox="1"/>
          <p:nvPr/>
        </p:nvSpPr>
        <p:spPr>
          <a:xfrm>
            <a:off x="3796880" y="5987653"/>
            <a:ext cx="1682057" cy="707886"/>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rPr>
              <a:t>Elevated natriuretic peptide levels or elevated cardiac troponin levels in the setting of exposure to </a:t>
            </a:r>
            <a:r>
              <a:rPr kumimoji="0" lang="en-US" sz="1000" b="0" i="0" u="none" strike="noStrike" kern="0" cap="none" spc="0" normalizeH="0" baseline="0" noProof="0" dirty="0" err="1">
                <a:ln>
                  <a:noFill/>
                </a:ln>
                <a:solidFill>
                  <a:prstClr val="black"/>
                </a:solidFill>
                <a:effectLst/>
                <a:uLnTx/>
                <a:uFillTx/>
                <a:latin typeface="Calibri"/>
              </a:rPr>
              <a:t>cardiotoxins</a:t>
            </a:r>
            <a:endParaRPr kumimoji="0" lang="en-US" sz="1000" b="0" i="0" u="none" strike="noStrike" kern="0" cap="none" spc="0" normalizeH="0" baseline="0" noProof="0" dirty="0">
              <a:ln>
                <a:noFill/>
              </a:ln>
              <a:solidFill>
                <a:prstClr val="black"/>
              </a:solidFill>
              <a:effectLst/>
              <a:uLnTx/>
              <a:uFillTx/>
              <a:latin typeface="Calibri"/>
            </a:endParaRPr>
          </a:p>
        </p:txBody>
      </p:sp>
      <p:sp>
        <p:nvSpPr>
          <p:cNvPr id="91" name="TextBox 90">
            <a:extLst>
              <a:ext uri="{FF2B5EF4-FFF2-40B4-BE49-F238E27FC236}">
                <a16:creationId xmlns:a16="http://schemas.microsoft.com/office/drawing/2014/main" id="{C0C7C7C7-CB4D-714C-75E1-FB6F192EF588}"/>
              </a:ext>
            </a:extLst>
          </p:cNvPr>
          <p:cNvSpPr txBox="1"/>
          <p:nvPr/>
        </p:nvSpPr>
        <p:spPr>
          <a:xfrm>
            <a:off x="6082326" y="2068743"/>
            <a:ext cx="1894709" cy="95410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Patients with current or prior symptoms and/ or signs of HF caused by</a:t>
            </a:r>
          </a:p>
        </p:txBody>
      </p:sp>
      <p:sp>
        <p:nvSpPr>
          <p:cNvPr id="92" name="TextBox 91">
            <a:extLst>
              <a:ext uri="{FF2B5EF4-FFF2-40B4-BE49-F238E27FC236}">
                <a16:creationId xmlns:a16="http://schemas.microsoft.com/office/drawing/2014/main" id="{BAD55B97-682F-EBE3-B0F1-A5CAA4432AF6}"/>
              </a:ext>
            </a:extLst>
          </p:cNvPr>
          <p:cNvSpPr txBox="1"/>
          <p:nvPr/>
        </p:nvSpPr>
        <p:spPr>
          <a:xfrm>
            <a:off x="8830660" y="2046061"/>
            <a:ext cx="1894709"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Severe symptoms and/ or signs of HF at rest, recurrent hospitalizations despite GDMT, refractory or intolerant to GDMT</a:t>
            </a:r>
          </a:p>
        </p:txBody>
      </p:sp>
      <p:sp>
        <p:nvSpPr>
          <p:cNvPr id="93" name="TextBox 92">
            <a:extLst>
              <a:ext uri="{FF2B5EF4-FFF2-40B4-BE49-F238E27FC236}">
                <a16:creationId xmlns:a16="http://schemas.microsoft.com/office/drawing/2014/main" id="{25FB61B5-F29F-34E8-1966-BA3DE9C006EE}"/>
              </a:ext>
            </a:extLst>
          </p:cNvPr>
          <p:cNvSpPr txBox="1"/>
          <p:nvPr/>
        </p:nvSpPr>
        <p:spPr>
          <a:xfrm>
            <a:off x="6076270" y="3366581"/>
            <a:ext cx="1894709" cy="738664"/>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structural and/or functional cardiac abnormality</a:t>
            </a:r>
          </a:p>
        </p:txBody>
      </p:sp>
      <p:sp>
        <p:nvSpPr>
          <p:cNvPr id="94" name="TextBox 93">
            <a:extLst>
              <a:ext uri="{FF2B5EF4-FFF2-40B4-BE49-F238E27FC236}">
                <a16:creationId xmlns:a16="http://schemas.microsoft.com/office/drawing/2014/main" id="{999C5C5A-F361-C9AC-67FD-1280EB2072D6}"/>
              </a:ext>
            </a:extLst>
          </p:cNvPr>
          <p:cNvSpPr txBox="1"/>
          <p:nvPr/>
        </p:nvSpPr>
        <p:spPr>
          <a:xfrm>
            <a:off x="8830661" y="3630208"/>
            <a:ext cx="1937814" cy="1384995"/>
          </a:xfrm>
          <a:prstGeom prst="rect">
            <a:avLst/>
          </a:prstGeom>
          <a:solidFill>
            <a:srgbClr val="CCCCFF"/>
          </a:solidFill>
          <a:effectLst>
            <a:outerShdw blurRad="50800" dist="38100" dir="2700000" algn="tl" rotWithShape="0">
              <a:prstClr val="black">
                <a:alpha val="40000"/>
              </a:prstClr>
            </a:outerShdw>
          </a:effectLst>
        </p:spPr>
        <p:txBody>
          <a:bodyPr wrap="square" rtlCol="0">
            <a:spAutoFit/>
          </a:bodyPr>
          <a:lstStyle/>
          <a:p>
            <a:pPr algn="ctr">
              <a:defRPr/>
            </a:pPr>
            <a:r>
              <a:rPr lang="en-US" sz="1400" dirty="0">
                <a:solidFill>
                  <a:prstClr val="black"/>
                </a:solidFill>
                <a:latin typeface="Calibri"/>
              </a:rPr>
              <a:t>requiring advanced therapies such as consideration for transplant, mechanical circulatory support, or palliative care</a:t>
            </a:r>
          </a:p>
        </p:txBody>
      </p:sp>
      <p:sp>
        <p:nvSpPr>
          <p:cNvPr id="95" name="Right Arrow 16">
            <a:extLst>
              <a:ext uri="{FF2B5EF4-FFF2-40B4-BE49-F238E27FC236}">
                <a16:creationId xmlns:a16="http://schemas.microsoft.com/office/drawing/2014/main" id="{72B90538-B875-DBB0-96AD-FC5C24AF3C6C}"/>
              </a:ext>
            </a:extLst>
          </p:cNvPr>
          <p:cNvSpPr/>
          <p:nvPr/>
        </p:nvSpPr>
        <p:spPr>
          <a:xfrm>
            <a:off x="3010575" y="1654248"/>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6" name="Straight Connector 95">
            <a:extLst>
              <a:ext uri="{FF2B5EF4-FFF2-40B4-BE49-F238E27FC236}">
                <a16:creationId xmlns:a16="http://schemas.microsoft.com/office/drawing/2014/main" id="{8A8661F9-576F-7FD8-D6FE-254F5184429E}"/>
              </a:ext>
            </a:extLst>
          </p:cNvPr>
          <p:cNvCxnSpPr/>
          <p:nvPr/>
        </p:nvCxnSpPr>
        <p:spPr>
          <a:xfrm>
            <a:off x="3642349" y="3453738"/>
            <a:ext cx="0" cy="2743200"/>
          </a:xfrm>
          <a:prstGeom prst="line">
            <a:avLst/>
          </a:prstGeom>
          <a:noFill/>
          <a:ln w="12700" cap="flat" cmpd="sng" algn="ctr">
            <a:solidFill>
              <a:srgbClr val="5B9BD5">
                <a:lumMod val="40000"/>
                <a:lumOff val="60000"/>
              </a:srgbClr>
            </a:solidFill>
            <a:prstDash val="solid"/>
            <a:miter lim="800000"/>
          </a:ln>
          <a:effectLst/>
        </p:spPr>
      </p:cxnSp>
      <p:cxnSp>
        <p:nvCxnSpPr>
          <p:cNvPr id="97" name="Straight Arrow Connector 96">
            <a:extLst>
              <a:ext uri="{FF2B5EF4-FFF2-40B4-BE49-F238E27FC236}">
                <a16:creationId xmlns:a16="http://schemas.microsoft.com/office/drawing/2014/main" id="{2169564B-B6E8-2674-37CF-2D209B4448E8}"/>
              </a:ext>
            </a:extLst>
          </p:cNvPr>
          <p:cNvCxnSpPr/>
          <p:nvPr/>
        </p:nvCxnSpPr>
        <p:spPr>
          <a:xfrm>
            <a:off x="3642349" y="4022849"/>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8" name="Straight Arrow Connector 97">
            <a:extLst>
              <a:ext uri="{FF2B5EF4-FFF2-40B4-BE49-F238E27FC236}">
                <a16:creationId xmlns:a16="http://schemas.microsoft.com/office/drawing/2014/main" id="{0B08E1CE-CD45-54E2-1948-4BB832ABF349}"/>
              </a:ext>
            </a:extLst>
          </p:cNvPr>
          <p:cNvCxnSpPr/>
          <p:nvPr/>
        </p:nvCxnSpPr>
        <p:spPr>
          <a:xfrm>
            <a:off x="3629006" y="5136370"/>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cxnSp>
        <p:nvCxnSpPr>
          <p:cNvPr id="99" name="Straight Arrow Connector 98">
            <a:extLst>
              <a:ext uri="{FF2B5EF4-FFF2-40B4-BE49-F238E27FC236}">
                <a16:creationId xmlns:a16="http://schemas.microsoft.com/office/drawing/2014/main" id="{0FB25777-3DA4-4BF5-CB7E-5A9AF1C90F76}"/>
              </a:ext>
            </a:extLst>
          </p:cNvPr>
          <p:cNvCxnSpPr/>
          <p:nvPr/>
        </p:nvCxnSpPr>
        <p:spPr>
          <a:xfrm>
            <a:off x="3629006" y="6179855"/>
            <a:ext cx="154531" cy="0"/>
          </a:xfrm>
          <a:prstGeom prst="straightConnector1">
            <a:avLst/>
          </a:prstGeom>
          <a:noFill/>
          <a:ln w="22225" cap="flat" cmpd="sng" algn="ctr">
            <a:solidFill>
              <a:srgbClr val="5B9BD5">
                <a:lumMod val="40000"/>
                <a:lumOff val="60000"/>
              </a:srgbClr>
            </a:solidFill>
            <a:prstDash val="solid"/>
            <a:miter lim="800000"/>
            <a:tailEnd type="triangle"/>
          </a:ln>
          <a:effectLst>
            <a:outerShdw blurRad="50800" dist="38100" dir="2700000" algn="tl" rotWithShape="0">
              <a:prstClr val="black">
                <a:alpha val="40000"/>
              </a:prstClr>
            </a:outerShdw>
          </a:effectLst>
        </p:spPr>
      </p:cxnSp>
      <p:sp>
        <p:nvSpPr>
          <p:cNvPr id="100" name="Right Arrow 30">
            <a:extLst>
              <a:ext uri="{FF2B5EF4-FFF2-40B4-BE49-F238E27FC236}">
                <a16:creationId xmlns:a16="http://schemas.microsoft.com/office/drawing/2014/main" id="{322EEC21-7F2E-2E44-31CC-C7EC9E90AE38}"/>
              </a:ext>
            </a:extLst>
          </p:cNvPr>
          <p:cNvSpPr/>
          <p:nvPr/>
        </p:nvSpPr>
        <p:spPr>
          <a:xfrm>
            <a:off x="5575044" y="1593065"/>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Right Arrow 31">
            <a:extLst>
              <a:ext uri="{FF2B5EF4-FFF2-40B4-BE49-F238E27FC236}">
                <a16:creationId xmlns:a16="http://schemas.microsoft.com/office/drawing/2014/main" id="{58344FF0-800E-953C-A234-EB2B4B08C3B4}"/>
              </a:ext>
            </a:extLst>
          </p:cNvPr>
          <p:cNvSpPr/>
          <p:nvPr/>
        </p:nvSpPr>
        <p:spPr>
          <a:xfrm>
            <a:off x="8139513" y="1531882"/>
            <a:ext cx="406586" cy="720841"/>
          </a:xfrm>
          <a:prstGeom prst="rightArrow">
            <a:avLst/>
          </a:prstGeom>
          <a:solidFill>
            <a:srgbClr val="FFC000">
              <a:lumMod val="20000"/>
              <a:lumOff val="80000"/>
            </a:srgbClr>
          </a:solidFill>
          <a:ln w="12700" cap="flat" cmpd="sng" algn="ctr">
            <a:solidFill>
              <a:srgbClr val="FFC000">
                <a:lumMod val="40000"/>
                <a:lumOff val="6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AD25F7CA-4055-4468-09F0-9FAF633FA28D}"/>
              </a:ext>
            </a:extLst>
          </p:cNvPr>
          <p:cNvSpPr txBox="1"/>
          <p:nvPr/>
        </p:nvSpPr>
        <p:spPr>
          <a:xfrm>
            <a:off x="7350738" y="5545891"/>
            <a:ext cx="4770149" cy="369332"/>
          </a:xfrm>
          <a:prstGeom prst="rect">
            <a:avLst/>
          </a:prstGeom>
          <a:noFill/>
        </p:spPr>
        <p:txBody>
          <a:bodyPr wrap="square" rtlCol="0">
            <a:spAutoFit/>
          </a:bodyPr>
          <a:lstStyle/>
          <a:p>
            <a:pPr>
              <a:defRPr/>
            </a:pPr>
            <a:r>
              <a:rPr lang="en-US" dirty="0">
                <a:solidFill>
                  <a:srgbClr val="E7E6E6">
                    <a:lumMod val="25000"/>
                  </a:srgbClr>
                </a:solidFill>
                <a:latin typeface="Calibri"/>
              </a:rPr>
              <a:t> with GDMT and risk factor modification</a:t>
            </a:r>
          </a:p>
        </p:txBody>
      </p:sp>
      <p:sp>
        <p:nvSpPr>
          <p:cNvPr id="103" name="TextBox 102">
            <a:extLst>
              <a:ext uri="{FF2B5EF4-FFF2-40B4-BE49-F238E27FC236}">
                <a16:creationId xmlns:a16="http://schemas.microsoft.com/office/drawing/2014/main" id="{D9D1AEBA-55F1-0BC2-559E-1E23F07B784B}"/>
              </a:ext>
            </a:extLst>
          </p:cNvPr>
          <p:cNvSpPr txBox="1"/>
          <p:nvPr/>
        </p:nvSpPr>
        <p:spPr>
          <a:xfrm>
            <a:off x="5596311" y="4898467"/>
            <a:ext cx="1173846" cy="830997"/>
          </a:xfrm>
          <a:prstGeom prst="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rPr>
              <a:t>Heart Failure in Remission</a:t>
            </a:r>
          </a:p>
        </p:txBody>
      </p:sp>
      <p:sp>
        <p:nvSpPr>
          <p:cNvPr id="36" name="Rectangle 35">
            <a:extLst>
              <a:ext uri="{FF2B5EF4-FFF2-40B4-BE49-F238E27FC236}">
                <a16:creationId xmlns:a16="http://schemas.microsoft.com/office/drawing/2014/main" id="{9F7EBA72-1F5F-D35F-431D-4EC9911710C3}"/>
              </a:ext>
            </a:extLst>
          </p:cNvPr>
          <p:cNvSpPr/>
          <p:nvPr/>
        </p:nvSpPr>
        <p:spPr>
          <a:xfrm>
            <a:off x="6017205" y="887738"/>
            <a:ext cx="2053369" cy="22232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907180"/>
      </p:ext>
    </p:extLst>
  </p:cSld>
  <p:clrMapOvr>
    <a:masterClrMapping/>
  </p:clrMapOvr>
</p:sld>
</file>

<file path=ppt/theme/theme1.xml><?xml version="1.0" encoding="utf-8"?>
<a:theme xmlns:a="http://schemas.openxmlformats.org/drawingml/2006/main" name="AL Weekly">
  <a:themeElements>
    <a:clrScheme name="Thrombosis OTG">
      <a:dk1>
        <a:sysClr val="windowText" lastClr="000000"/>
      </a:dk1>
      <a:lt1>
        <a:sysClr val="window" lastClr="FFFFFF"/>
      </a:lt1>
      <a:dk2>
        <a:srgbClr val="333333"/>
      </a:dk2>
      <a:lt2>
        <a:srgbClr val="F3F3F3"/>
      </a:lt2>
      <a:accent1>
        <a:srgbClr val="AC2A29"/>
      </a:accent1>
      <a:accent2>
        <a:srgbClr val="25215E"/>
      </a:accent2>
      <a:accent3>
        <a:srgbClr val="5980FF"/>
      </a:accent3>
      <a:accent4>
        <a:srgbClr val="F93D3B"/>
      </a:accent4>
      <a:accent5>
        <a:srgbClr val="848484"/>
      </a:accent5>
      <a:accent6>
        <a:srgbClr val="CCCCCC"/>
      </a:accent6>
      <a:hlink>
        <a:srgbClr val="DF2348"/>
      </a:hlink>
      <a:folHlink>
        <a:srgbClr val="2D22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 Weekly" id="{9AC9A48E-EA2B-4530-A7C9-90D6EA5F23F9}" vid="{9A47C273-DF2F-4F32-B61D-DFA0C6227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AL Weekly</Template>
  <TotalTime>894</TotalTime>
  <Words>3180</Words>
  <Application>Microsoft Office PowerPoint</Application>
  <PresentationFormat>Widescreen</PresentationFormat>
  <Paragraphs>337</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Lub Dub Medium</vt:lpstr>
      <vt:lpstr>Times New Roman</vt:lpstr>
      <vt:lpstr>AL Weekly</vt:lpstr>
      <vt:lpstr>Bridging the Gap – How Do We Implement New Guidelines for HFrEF into Clinical Practice? </vt:lpstr>
      <vt:lpstr>Disclaimer</vt:lpstr>
      <vt:lpstr>Universal Definition Stages of HF</vt:lpstr>
      <vt:lpstr>Universal Definition Stages of HF</vt:lpstr>
      <vt:lpstr>Universal Definition Stages of HF</vt:lpstr>
      <vt:lpstr>Universal Definition Stages of HF</vt:lpstr>
      <vt:lpstr>Universal Definition Stages of HF</vt:lpstr>
      <vt:lpstr>Universal Definition Stages of HF</vt:lpstr>
      <vt:lpstr>Universal Definition Stages of HF</vt:lpstr>
      <vt:lpstr>Universal Definition Stages of HF</vt:lpstr>
      <vt:lpstr>Universal Definition Stages of HF</vt:lpstr>
      <vt:lpstr>PowerPoint Presentation</vt:lpstr>
      <vt:lpstr>Recommendations for Patients at Risk of HF (Stage A) and Those With Pre-HF (Stage B)  </vt:lpstr>
      <vt:lpstr>Treatment of HFrEF Stages C and D</vt:lpstr>
      <vt:lpstr>Treatment of HFrEF Stages C and D</vt:lpstr>
      <vt:lpstr>Other Clinical Trajectory Terminologies in UDHF</vt:lpstr>
      <vt:lpstr>Additional Medical Therapies for Patients With HFrEF </vt:lpstr>
      <vt:lpstr>STAGE C HFrEF Sequence According to Phenotypes / Etiology</vt:lpstr>
      <vt:lpstr>Reversal of Remodeling</vt:lpstr>
      <vt:lpstr>Algorithm for CRT Indications in Patients With Cardiomyopathy or HFrEF</vt:lpstr>
      <vt:lpstr>Additional Device Therapies</vt:lpstr>
      <vt:lpstr>Maintenance or Optimization of GDMT During Hospitalization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Moriah Diethorn</cp:lastModifiedBy>
  <cp:revision>37</cp:revision>
  <dcterms:created xsi:type="dcterms:W3CDTF">2019-04-17T19:10:32Z</dcterms:created>
  <dcterms:modified xsi:type="dcterms:W3CDTF">2022-06-29T17:37:56Z</dcterms:modified>
</cp:coreProperties>
</file>